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316" r:id="rId3"/>
    <p:sldId id="317" r:id="rId4"/>
    <p:sldId id="378" r:id="rId5"/>
    <p:sldId id="379" r:id="rId6"/>
    <p:sldId id="368" r:id="rId7"/>
    <p:sldId id="392" r:id="rId8"/>
    <p:sldId id="369" r:id="rId9"/>
    <p:sldId id="370" r:id="rId10"/>
    <p:sldId id="372" r:id="rId11"/>
    <p:sldId id="373" r:id="rId12"/>
    <p:sldId id="374" r:id="rId13"/>
    <p:sldId id="375" r:id="rId14"/>
    <p:sldId id="371" r:id="rId15"/>
    <p:sldId id="376" r:id="rId16"/>
    <p:sldId id="391" r:id="rId17"/>
    <p:sldId id="389" r:id="rId18"/>
    <p:sldId id="395" r:id="rId19"/>
    <p:sldId id="380" r:id="rId20"/>
    <p:sldId id="387" r:id="rId21"/>
    <p:sldId id="383" r:id="rId22"/>
    <p:sldId id="384" r:id="rId23"/>
    <p:sldId id="385" r:id="rId24"/>
    <p:sldId id="386" r:id="rId25"/>
  </p:sldIdLst>
  <p:sldSz cx="9144000" cy="6858000" type="screen4x3"/>
  <p:notesSz cx="6761163" cy="99298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94417"/>
    <a:srgbClr val="527A5B"/>
    <a:srgbClr val="BA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89022" autoAdjust="0"/>
  </p:normalViewPr>
  <p:slideViewPr>
    <p:cSldViewPr>
      <p:cViewPr>
        <p:scale>
          <a:sx n="66" d="100"/>
          <a:sy n="66" d="100"/>
        </p:scale>
        <p:origin x="-1512" y="84"/>
      </p:cViewPr>
      <p:guideLst>
        <p:guide orient="horz" pos="2160"/>
        <p:guide pos="27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536" y="-72"/>
      </p:cViewPr>
      <p:guideLst>
        <p:guide orient="horz" pos="3126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3225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893BC82E-3830-4ED8-93E7-F07053AB35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009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3225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540" y="4716383"/>
            <a:ext cx="4960085" cy="446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0"/>
            <a:r>
              <a:rPr lang="it-IT" noProof="0" smtClean="0"/>
              <a:t>Secondo livello</a:t>
            </a:r>
          </a:p>
          <a:p>
            <a:pPr lvl="0"/>
            <a:r>
              <a:rPr lang="it-IT" noProof="0" smtClean="0"/>
              <a:t>Terzo livello</a:t>
            </a:r>
          </a:p>
          <a:p>
            <a:pPr lvl="0"/>
            <a:r>
              <a:rPr lang="it-IT" noProof="0" smtClean="0"/>
              <a:t>Quarto livello</a:t>
            </a:r>
          </a:p>
          <a:p>
            <a:pPr lvl="0"/>
            <a:r>
              <a:rPr lang="it-IT" noProof="0" smtClean="0"/>
              <a:t>Quinto livello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DA494E9-1E4F-4E83-BC75-EF5A96ECCD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59852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 smtClean="0"/>
              <a:t>Geografia delle Reti EC 503</a:t>
            </a:r>
          </a:p>
          <a:p>
            <a:r>
              <a:rPr lang="it-IT" smtClean="0"/>
              <a:t>I Modulo</a:t>
            </a:r>
          </a:p>
          <a:p>
            <a:r>
              <a:rPr lang="it-IT" smtClean="0"/>
              <a:t>Giuseppe Borruso</a:t>
            </a:r>
          </a:p>
        </p:txBody>
      </p:sp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01F60F-1858-4401-B669-B39C290A6CD2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dirty="0" err="1" smtClean="0"/>
              <a:t>Slides</a:t>
            </a:r>
            <a:r>
              <a:rPr lang="it-IT" dirty="0" smtClean="0"/>
              <a:t> with (*) in </a:t>
            </a:r>
            <a:r>
              <a:rPr lang="it-IT" dirty="0" err="1" smtClean="0"/>
              <a:t>footnotes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modified</a:t>
            </a:r>
            <a:r>
              <a:rPr lang="it-IT" dirty="0" smtClean="0"/>
              <a:t> from Jean-Paul </a:t>
            </a:r>
            <a:r>
              <a:rPr lang="it-IT" dirty="0" err="1" smtClean="0"/>
              <a:t>Rodrigue</a:t>
            </a:r>
            <a:r>
              <a:rPr lang="it-IT" dirty="0" smtClean="0"/>
              <a:t> </a:t>
            </a:r>
            <a:r>
              <a:rPr lang="it-IT" dirty="0" err="1" smtClean="0"/>
              <a:t>materials</a:t>
            </a:r>
            <a:r>
              <a:rPr lang="it-IT" dirty="0" smtClean="0"/>
              <a:t>. (</a:t>
            </a:r>
            <a:r>
              <a:rPr lang="it-IT" dirty="0" err="1" smtClean="0"/>
              <a:t>see</a:t>
            </a:r>
            <a:r>
              <a:rPr lang="it-IT" smtClean="0"/>
              <a:t> copyright). </a:t>
            </a:r>
            <a:r>
              <a:rPr lang="it-IT" dirty="0" smtClean="0"/>
              <a:t>I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modified</a:t>
            </a:r>
            <a:r>
              <a:rPr lang="it-IT" dirty="0" smtClean="0"/>
              <a:t> and </a:t>
            </a:r>
            <a:r>
              <a:rPr lang="it-IT" dirty="0" err="1" smtClean="0"/>
              <a:t>elaborated</a:t>
            </a:r>
            <a:r>
              <a:rPr lang="it-IT" dirty="0" smtClean="0"/>
              <a:t> </a:t>
            </a:r>
            <a:r>
              <a:rPr lang="it-IT" dirty="0" err="1" smtClean="0"/>
              <a:t>materials</a:t>
            </a:r>
            <a:r>
              <a:rPr lang="it-IT" dirty="0" smtClean="0"/>
              <a:t> in </a:t>
            </a:r>
            <a:r>
              <a:rPr lang="it-IT" dirty="0" err="1" smtClean="0"/>
              <a:t>order</a:t>
            </a:r>
            <a:r>
              <a:rPr lang="it-IT" dirty="0" smtClean="0"/>
              <a:t> to be </a:t>
            </a:r>
            <a:r>
              <a:rPr lang="it-IT" dirty="0" err="1" smtClean="0"/>
              <a:t>suitable</a:t>
            </a:r>
            <a:r>
              <a:rPr lang="it-IT" dirty="0" smtClean="0"/>
              <a:t> for the </a:t>
            </a:r>
            <a:r>
              <a:rPr lang="it-IT" dirty="0" err="1" smtClean="0"/>
              <a:t>current</a:t>
            </a:r>
            <a:r>
              <a:rPr lang="it-IT" dirty="0" smtClean="0"/>
              <a:t> </a:t>
            </a:r>
            <a:r>
              <a:rPr lang="it-IT" dirty="0" err="1" smtClean="0"/>
              <a:t>course</a:t>
            </a:r>
            <a:r>
              <a:rPr lang="it-IT" dirty="0" smtClean="0"/>
              <a:t>.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1C1C1C"/>
                </a:solidFill>
              </a:rPr>
              <a:t>Copyright © 1998-2010, Dr. Jean-Paul </a:t>
            </a:r>
            <a:r>
              <a:rPr lang="en-US" dirty="0" err="1" smtClean="0">
                <a:solidFill>
                  <a:srgbClr val="1C1C1C"/>
                </a:solidFill>
              </a:rPr>
              <a:t>Rodrigue</a:t>
            </a:r>
            <a:r>
              <a:rPr lang="en-US" dirty="0" smtClean="0">
                <a:solidFill>
                  <a:srgbClr val="1C1C1C"/>
                </a:solidFill>
              </a:rPr>
              <a:t>, Dept. of Global Studies &amp; Geography, Hofstra University. For personal or classroom use ONLY. </a:t>
            </a:r>
            <a:endParaRPr lang="it-IT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209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24097D3A-F421-4029-9CB6-0259A6A094F0}" type="slidenum">
              <a:rPr lang="it-IT" sz="1200"/>
              <a:pPr algn="r" eaLnBrk="0" hangingPunct="0"/>
              <a:t>23</a:t>
            </a:fld>
            <a:endParaRPr lang="it-IT" sz="120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4146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7C52FAFC-4640-493C-9D6C-605F9318D473}" type="slidenum">
              <a:rPr lang="it-IT" sz="1200"/>
              <a:pPr algn="r" eaLnBrk="0" hangingPunct="0"/>
              <a:t>24</a:t>
            </a:fld>
            <a:endParaRPr lang="it-IT" sz="120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921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BB38AB1B-508B-4D10-A0A0-1CF1E86BD407}" type="slidenum">
              <a:rPr lang="it-IT" sz="1200"/>
              <a:pPr algn="r" eaLnBrk="0" hangingPunct="0"/>
              <a:t>3</a:t>
            </a:fld>
            <a:endParaRPr lang="it-IT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9CC582F3-52A4-4F20-9C7F-72CBDE6CF415}" type="slidenum">
              <a:rPr lang="it-IT" sz="1200"/>
              <a:pPr algn="r" eaLnBrk="0" hangingPunct="0"/>
              <a:t>9</a:t>
            </a:fld>
            <a:endParaRPr lang="it-IT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177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A995EAE9-97BE-4D4A-A0B0-1EF9F27EBE16}" type="slidenum">
              <a:rPr lang="it-IT" sz="1200"/>
              <a:pPr algn="r" eaLnBrk="0" hangingPunct="0"/>
              <a:t>12</a:t>
            </a:fld>
            <a:endParaRPr lang="it-IT" sz="120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Hanink (1997) Economic Geography, page 39 (a, b)</a:t>
            </a:r>
            <a:r>
              <a:rPr lang="it-IT" smtClean="0"/>
              <a:t>; page 54 (c)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185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B4F0FF13-5377-4430-9987-02281A39EE30}" type="slidenum">
              <a:rPr lang="it-IT" sz="1200"/>
              <a:pPr algn="r" eaLnBrk="0" hangingPunct="0"/>
              <a:t>14</a:t>
            </a:fld>
            <a:endParaRPr lang="it-IT" sz="120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3906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630C6010-2C4D-419C-8A51-D3149547B5B2}" type="slidenum">
              <a:rPr lang="it-IT" sz="1200"/>
              <a:pPr algn="r" eaLnBrk="0" hangingPunct="0"/>
              <a:t>15</a:t>
            </a:fld>
            <a:endParaRPr lang="it-IT" sz="120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39775"/>
            <a:ext cx="4930775" cy="3698875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2122" y="4684623"/>
            <a:ext cx="4956920" cy="4519470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(*)</a:t>
            </a:r>
          </a:p>
          <a:p>
            <a:pPr eaLnBrk="1" hangingPunct="1"/>
            <a:r>
              <a:rPr lang="en-US" dirty="0" smtClean="0"/>
              <a:t>Stutz, R. and A. de Souza (1998), "The World Economy: Resources, Location, Trade and Development." Third Edition, Toronto: Prentice Hall. P. 268.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800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84D32A65-F9DA-4B41-B245-B78313A63CF8}" type="slidenum">
              <a:rPr lang="it-IT" sz="1200"/>
              <a:pPr algn="r" eaLnBrk="0" hangingPunct="0"/>
              <a:t>21</a:t>
            </a:fld>
            <a:endParaRPr lang="it-IT" sz="120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0050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F8F9F145-FF1D-4B33-8150-C6C466F27BED}" type="slidenum">
              <a:rPr lang="it-IT" sz="1200"/>
              <a:pPr algn="r" eaLnBrk="0" hangingPunct="0"/>
              <a:t>22</a:t>
            </a:fld>
            <a:endParaRPr lang="it-IT" sz="120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grpSp>
            <p:nvGrpSpPr>
              <p:cNvPr id="16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6" name="Group 58"/>
            <p:cNvGrpSpPr>
              <a:grpSpLocks/>
            </p:cNvGrpSpPr>
            <p:nvPr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7" name="Group 63"/>
            <p:cNvGrpSpPr>
              <a:grpSpLocks/>
            </p:cNvGrpSpPr>
            <p:nvPr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</p:grpSp>
      <p:sp>
        <p:nvSpPr>
          <p:cNvPr id="2873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874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D378D-3165-46C8-AB56-47A2AC2750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33" name="Rectangle 6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D000C99B-8C71-4CC9-8036-FC490A4C43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Char char="w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useppe.borruso@econ.units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501900"/>
            <a:ext cx="7772400" cy="1143000"/>
          </a:xfrm>
        </p:spPr>
        <p:txBody>
          <a:bodyPr/>
          <a:lstStyle/>
          <a:p>
            <a:pPr eaLnBrk="1" hangingPunct="1"/>
            <a:r>
              <a:rPr lang="it-IT" sz="3600" b="1" dirty="0" err="1" smtClean="0"/>
              <a:t>Economic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Geography</a:t>
            </a:r>
            <a:r>
              <a:rPr lang="it-IT" sz="3600" b="1" dirty="0" smtClean="0"/>
              <a:t> </a:t>
            </a:r>
            <a:br>
              <a:rPr lang="it-IT" sz="3600" b="1" dirty="0" smtClean="0"/>
            </a:b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2400" dirty="0" smtClean="0"/>
              <a:t>2 – </a:t>
            </a:r>
            <a:r>
              <a:rPr lang="it-IT" sz="2400" dirty="0" smtClean="0">
                <a:latin typeface="Tahoma" pitchFamily="34" charset="0"/>
              </a:rPr>
              <a:t>Location </a:t>
            </a:r>
            <a:r>
              <a:rPr lang="it-IT" sz="2400" dirty="0" err="1" smtClean="0">
                <a:latin typeface="Tahoma" pitchFamily="34" charset="0"/>
              </a:rPr>
              <a:t>theories</a:t>
            </a:r>
            <a:r>
              <a:rPr lang="it-IT" sz="2400" dirty="0" smtClean="0">
                <a:latin typeface="Tahoma" pitchFamily="34" charset="0"/>
              </a:rPr>
              <a:t>: the Von </a:t>
            </a:r>
            <a:r>
              <a:rPr lang="it-IT" sz="2400" dirty="0" err="1" smtClean="0">
                <a:latin typeface="Tahoma" pitchFamily="34" charset="0"/>
              </a:rPr>
              <a:t>Thunen</a:t>
            </a:r>
            <a:r>
              <a:rPr lang="it-IT" sz="2400" dirty="0" smtClean="0">
                <a:latin typeface="Tahoma" pitchFamily="34" charset="0"/>
              </a:rPr>
              <a:t> Model</a:t>
            </a:r>
            <a:endParaRPr lang="it-IT" sz="2000" b="1" i="1" dirty="0" smtClean="0"/>
          </a:p>
        </p:txBody>
      </p:sp>
      <p:sp>
        <p:nvSpPr>
          <p:cNvPr id="512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57263" y="3309938"/>
            <a:ext cx="6400800" cy="1752600"/>
          </a:xfrm>
        </p:spPr>
        <p:txBody>
          <a:bodyPr/>
          <a:lstStyle/>
          <a:p>
            <a:pPr eaLnBrk="1" hangingPunct="1"/>
            <a:endParaRPr lang="it-IT" sz="1800" dirty="0" smtClean="0"/>
          </a:p>
          <a:p>
            <a:pPr eaLnBrk="1" hangingPunct="1"/>
            <a:endParaRPr lang="it-IT" sz="1800" dirty="0" smtClean="0"/>
          </a:p>
          <a:p>
            <a:pPr eaLnBrk="1" hangingPunct="1"/>
            <a:r>
              <a:rPr lang="it-IT" sz="1800" dirty="0" smtClean="0"/>
              <a:t>121EC</a:t>
            </a:r>
          </a:p>
          <a:p>
            <a:pPr eaLnBrk="1" hangingPunct="1"/>
            <a:endParaRPr lang="it-IT" sz="18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A.Y. 2014/2015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Dr. Giuseppe </a:t>
            </a:r>
            <a:r>
              <a:rPr lang="it-IT" sz="1600" dirty="0" err="1" smtClean="0"/>
              <a:t>Borruso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Faculty</a:t>
            </a:r>
            <a:r>
              <a:rPr lang="it-IT" sz="1600" dirty="0" smtClean="0"/>
              <a:t> of </a:t>
            </a:r>
            <a:r>
              <a:rPr lang="it-IT" sz="1600" dirty="0" err="1" smtClean="0"/>
              <a:t>Economics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University</a:t>
            </a:r>
            <a:r>
              <a:rPr lang="it-IT" sz="1600" dirty="0" smtClean="0"/>
              <a:t> of Trieste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E-mail. </a:t>
            </a:r>
            <a:r>
              <a:rPr lang="it-IT" sz="1600" dirty="0" smtClean="0">
                <a:hlinkClick r:id="rId3"/>
              </a:rPr>
              <a:t>giuseppe.borruso@econ.units.it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Ph</a:t>
            </a:r>
            <a:r>
              <a:rPr lang="it-IT" sz="1600" dirty="0" smtClean="0"/>
              <a:t>. +39 040 558 </a:t>
            </a:r>
            <a:r>
              <a:rPr lang="it-IT" sz="1600" b="1" dirty="0" smtClean="0"/>
              <a:t>7008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Skype</a:t>
            </a:r>
            <a:r>
              <a:rPr lang="it-IT" sz="1600" dirty="0" smtClean="0"/>
              <a:t>:  </a:t>
            </a:r>
            <a:r>
              <a:rPr lang="it-IT" sz="1600" dirty="0" err="1" smtClean="0"/>
              <a:t>giuseppe.borruso</a:t>
            </a:r>
            <a:r>
              <a:rPr lang="it-IT" sz="1600" dirty="0" smtClean="0"/>
              <a:t> </a:t>
            </a:r>
          </a:p>
        </p:txBody>
      </p:sp>
      <p:pic>
        <p:nvPicPr>
          <p:cNvPr id="5" name="Picture 4" descr="Università degli Studi di Tries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33242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Tahoma" pitchFamily="34" charset="0"/>
              </a:rPr>
              <a:t>Von Thunen’s model of land use</a:t>
            </a:r>
            <a:br>
              <a:rPr lang="en-US" sz="2800" smtClean="0">
                <a:latin typeface="Tahoma" pitchFamily="34" charset="0"/>
              </a:rPr>
            </a:br>
            <a:endParaRPr lang="it-IT" sz="4000" smtClean="0">
              <a:latin typeface="Tahoma" pitchFamily="34" charset="0"/>
            </a:endParaRPr>
          </a:p>
        </p:txBody>
      </p:sp>
      <p:sp>
        <p:nvSpPr>
          <p:cNvPr id="1146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908050"/>
            <a:ext cx="8424862" cy="59499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800" dirty="0" smtClean="0">
                <a:latin typeface="Tahoma" pitchFamily="34" charset="0"/>
              </a:rPr>
              <a:t>Positional rent articulates a physically uniform space in zones with specific land uses, corresponding to computable distances from the central place.</a:t>
            </a:r>
          </a:p>
          <a:p>
            <a:pPr eaLnBrk="1" hangingPunct="1">
              <a:lnSpc>
                <a:spcPct val="80000"/>
              </a:lnSpc>
            </a:pPr>
            <a:r>
              <a:rPr lang="it-IT" sz="1800" dirty="0" err="1" smtClean="0">
                <a:latin typeface="Tahoma" pitchFamily="34" charset="0"/>
              </a:rPr>
              <a:t>Land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uses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given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by</a:t>
            </a:r>
            <a:endParaRPr lang="it-IT" sz="18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it-IT" sz="18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1800" dirty="0" err="1" smtClean="0">
                <a:latin typeface="Tahoma" pitchFamily="34" charset="0"/>
              </a:rPr>
              <a:t>Where</a:t>
            </a:r>
            <a:r>
              <a:rPr lang="it-IT" sz="1800" dirty="0" smtClean="0">
                <a:latin typeface="Tahoma" pitchFamily="34" charset="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err="1" smtClean="0">
                <a:latin typeface="Tahoma" pitchFamily="34" charset="0"/>
              </a:rPr>
              <a:t>R</a:t>
            </a:r>
            <a:r>
              <a:rPr lang="it-IT" sz="1600" b="1" i="1" baseline="-25000" dirty="0" err="1" smtClean="0">
                <a:latin typeface="Tahoma" pitchFamily="34" charset="0"/>
              </a:rPr>
              <a:t>p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monetary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a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surface</a:t>
            </a:r>
            <a:r>
              <a:rPr lang="it-IT" sz="1600" dirty="0" smtClean="0">
                <a:latin typeface="Tahoma" pitchFamily="34" charset="0"/>
              </a:rPr>
              <a:t> in a </a:t>
            </a:r>
            <a:r>
              <a:rPr lang="it-IT" sz="1600" dirty="0" err="1" smtClean="0">
                <a:latin typeface="Tahoma" pitchFamily="34" charset="0"/>
              </a:rPr>
              <a:t>given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point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i="1" dirty="0" smtClean="0">
                <a:latin typeface="Tahoma" pitchFamily="34" charset="0"/>
              </a:rPr>
              <a:t>p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space</a:t>
            </a:r>
            <a:r>
              <a:rPr lang="it-IT" sz="1600" dirty="0" smtClean="0">
                <a:latin typeface="Tahoma" pitchFamily="34" charset="0"/>
              </a:rPr>
              <a:t> [location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land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R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physical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same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surface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</a:t>
            </a:r>
            <a:r>
              <a:rPr lang="it-IT" sz="1600" dirty="0" err="1" smtClean="0">
                <a:latin typeface="Tahoma" pitchFamily="34" charset="0"/>
              </a:rPr>
              <a:t>yield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p</a:t>
            </a:r>
            <a:r>
              <a:rPr lang="it-IT" sz="1600" dirty="0" smtClean="0">
                <a:latin typeface="Tahoma" pitchFamily="34" charset="0"/>
              </a:rPr>
              <a:t> = market price </a:t>
            </a:r>
            <a:r>
              <a:rPr lang="it-IT" sz="1600" dirty="0" err="1" smtClean="0">
                <a:latin typeface="Tahoma" pitchFamily="34" charset="0"/>
              </a:rPr>
              <a:t>for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each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/</a:t>
            </a:r>
            <a:r>
              <a:rPr lang="it-IT" sz="1600" dirty="0" err="1" smtClean="0">
                <a:latin typeface="Tahoma" pitchFamily="34" charset="0"/>
              </a:rPr>
              <a:t>weight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product</a:t>
            </a:r>
            <a:r>
              <a:rPr lang="it-IT" sz="1600" dirty="0" smtClean="0">
                <a:latin typeface="Tahoma" pitchFamily="34" charset="0"/>
              </a:rPr>
              <a:t> at the </a:t>
            </a:r>
            <a:r>
              <a:rPr lang="it-IT" sz="1600" dirty="0" err="1" smtClean="0">
                <a:latin typeface="Tahoma" pitchFamily="34" charset="0"/>
              </a:rPr>
              <a:t>marketplace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[market price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commodity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c</a:t>
            </a:r>
            <a:r>
              <a:rPr lang="it-IT" sz="1600" dirty="0" smtClean="0">
                <a:latin typeface="Tahoma" pitchFamily="34" charset="0"/>
              </a:rPr>
              <a:t> = production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at the location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[production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commodity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t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between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> location and the market</a:t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rate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d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between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point</a:t>
            </a:r>
            <a:r>
              <a:rPr lang="it-IT" sz="1600" dirty="0" smtClean="0">
                <a:latin typeface="Tahoma" pitchFamily="34" charset="0"/>
              </a:rPr>
              <a:t> (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> location) </a:t>
            </a:r>
            <a:r>
              <a:rPr lang="it-IT" sz="1600" dirty="0" err="1" smtClean="0">
                <a:latin typeface="Tahoma" pitchFamily="34" charset="0"/>
              </a:rPr>
              <a:t>from</a:t>
            </a:r>
            <a:r>
              <a:rPr lang="it-IT" sz="1600" dirty="0" smtClean="0">
                <a:latin typeface="Tahoma" pitchFamily="34" charset="0"/>
              </a:rPr>
              <a:t> the market</a:t>
            </a:r>
          </a:p>
          <a:p>
            <a:pPr eaLnBrk="1" hangingPunct="1">
              <a:lnSpc>
                <a:spcPct val="80000"/>
              </a:lnSpc>
            </a:pPr>
            <a:r>
              <a:rPr lang="it-IT" sz="1800" dirty="0" smtClean="0">
                <a:latin typeface="Tahoma" pitchFamily="34" charset="0"/>
              </a:rPr>
              <a:t>The </a:t>
            </a:r>
            <a:r>
              <a:rPr lang="it-IT" sz="1800" dirty="0" err="1" smtClean="0">
                <a:latin typeface="Tahoma" pitchFamily="34" charset="0"/>
              </a:rPr>
              <a:t>function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becomes</a:t>
            </a:r>
            <a:r>
              <a:rPr lang="it-IT" sz="1800" dirty="0" smtClean="0">
                <a:latin typeface="Tahoma" pitchFamily="34" charset="0"/>
              </a:rPr>
              <a:t> a </a:t>
            </a:r>
            <a:r>
              <a:rPr lang="it-IT" sz="1800" dirty="0" err="1" smtClean="0">
                <a:latin typeface="Tahoma" pitchFamily="34" charset="0"/>
              </a:rPr>
              <a:t>line</a:t>
            </a:r>
            <a:r>
              <a:rPr lang="it-IT" sz="1800" dirty="0" smtClean="0">
                <a:latin typeface="Tahoma" pitchFamily="34" charset="0"/>
              </a:rPr>
              <a:t>: </a:t>
            </a:r>
          </a:p>
          <a:p>
            <a:pPr lvl="1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i="1" dirty="0" smtClean="0">
                <a:solidFill>
                  <a:srgbClr val="000000"/>
                </a:solidFill>
                <a:latin typeface="Times New Roman" pitchFamily="18" charset="0"/>
              </a:rPr>
              <a:t>y = a - </a:t>
            </a:r>
            <a:r>
              <a:rPr lang="it-IT" sz="2000" i="1" dirty="0" err="1" smtClean="0">
                <a:solidFill>
                  <a:srgbClr val="000000"/>
                </a:solidFill>
                <a:latin typeface="Times New Roman" pitchFamily="18" charset="0"/>
              </a:rPr>
              <a:t>bx</a:t>
            </a:r>
            <a:endParaRPr lang="it-IT" sz="20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With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different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parameters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for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each</a:t>
            </a:r>
            <a:r>
              <a:rPr lang="it-IT" sz="1600" dirty="0" smtClean="0">
                <a:latin typeface="Tahoma" pitchFamily="34" charset="0"/>
              </a:rPr>
              <a:t> production in </a:t>
            </a:r>
            <a:r>
              <a:rPr lang="it-IT" sz="1600" dirty="0" err="1" smtClean="0">
                <a:latin typeface="Tahoma" pitchFamily="34" charset="0"/>
              </a:rPr>
              <a:t>space</a:t>
            </a:r>
            <a:r>
              <a:rPr lang="it-IT" sz="1600" dirty="0" smtClean="0">
                <a:latin typeface="Tahoma" pitchFamily="34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Zones</a:t>
            </a:r>
            <a:r>
              <a:rPr lang="it-IT" sz="1600" dirty="0" smtClean="0">
                <a:latin typeface="Tahoma" pitchFamily="34" charset="0"/>
              </a:rPr>
              <a:t> derive </a:t>
            </a:r>
            <a:r>
              <a:rPr lang="it-IT" sz="1600" dirty="0" err="1" smtClean="0">
                <a:latin typeface="Tahoma" pitchFamily="34" charset="0"/>
              </a:rPr>
              <a:t>from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crossing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different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functions</a:t>
            </a: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depending</a:t>
            </a:r>
            <a:r>
              <a:rPr lang="it-IT" sz="1600" dirty="0" smtClean="0">
                <a:latin typeface="Tahoma" pitchFamily="34" charset="0"/>
              </a:rPr>
              <a:t> on a set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costs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it-IT" sz="1600" b="1" i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it-IT" sz="1600" b="1" i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it-IT" sz="1600" b="1" i="1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11469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275013" y="1700213"/>
          <a:ext cx="25923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24" name="Equation" r:id="rId3" imgW="850531" imgH="190417" progId="Equation.3">
                  <p:embed/>
                </p:oleObj>
              </mc:Choice>
              <mc:Fallback>
                <p:oleObj name="Equation" r:id="rId3" imgW="850531" imgH="190417" progId="Equation.3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1700213"/>
                        <a:ext cx="259238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3" name="Object 5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333750" y="5962650"/>
          <a:ext cx="31099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25" name="Equation" r:id="rId5" imgW="1054100" imgH="190500" progId="Equation.3">
                  <p:embed/>
                </p:oleObj>
              </mc:Choice>
              <mc:Fallback>
                <p:oleObj name="Equation" r:id="rId5" imgW="1054100" imgH="190500" progId="Equation.3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5962650"/>
                        <a:ext cx="310991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r>
              <a:rPr lang="en-US" sz="3200" smtClean="0">
                <a:latin typeface="Tahoma" pitchFamily="34" charset="0"/>
              </a:rPr>
              <a:t>Transport cost per unit</a:t>
            </a:r>
            <a:endParaRPr lang="it-IT" sz="3200" smtClean="0">
              <a:latin typeface="Tahoma" pitchFamily="34" charset="0"/>
            </a:endParaRPr>
          </a:p>
        </p:txBody>
      </p:sp>
      <p:sp>
        <p:nvSpPr>
          <p:cNvPr id="115714" name="Freeform 3"/>
          <p:cNvSpPr>
            <a:spLocks/>
          </p:cNvSpPr>
          <p:nvPr/>
        </p:nvSpPr>
        <p:spPr bwMode="auto">
          <a:xfrm>
            <a:off x="1546225" y="2228850"/>
            <a:ext cx="6121400" cy="3792538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5715" name="Line 4"/>
          <p:cNvSpPr>
            <a:spLocks noChangeShapeType="1"/>
          </p:cNvSpPr>
          <p:nvPr/>
        </p:nvSpPr>
        <p:spPr bwMode="auto">
          <a:xfrm flipV="1">
            <a:off x="1547813" y="2349500"/>
            <a:ext cx="2376487" cy="367188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6" name="Line 5"/>
          <p:cNvSpPr>
            <a:spLocks noChangeShapeType="1"/>
          </p:cNvSpPr>
          <p:nvPr/>
        </p:nvSpPr>
        <p:spPr bwMode="auto">
          <a:xfrm flipH="1">
            <a:off x="1547813" y="3789363"/>
            <a:ext cx="4679950" cy="22320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7" name="Line 6"/>
          <p:cNvSpPr>
            <a:spLocks noChangeShapeType="1"/>
          </p:cNvSpPr>
          <p:nvPr/>
        </p:nvSpPr>
        <p:spPr bwMode="auto">
          <a:xfrm flipV="1">
            <a:off x="1547813" y="2997200"/>
            <a:ext cx="3744912" cy="3024188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8" name="Line 7"/>
          <p:cNvSpPr>
            <a:spLocks noChangeShapeType="1"/>
          </p:cNvSpPr>
          <p:nvPr/>
        </p:nvSpPr>
        <p:spPr bwMode="auto">
          <a:xfrm flipH="1">
            <a:off x="1547813" y="4652963"/>
            <a:ext cx="5329237" cy="13684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9" name="Text Box 8"/>
          <p:cNvSpPr txBox="1">
            <a:spLocks noChangeArrowheads="1"/>
          </p:cNvSpPr>
          <p:nvPr/>
        </p:nvSpPr>
        <p:spPr bwMode="auto">
          <a:xfrm>
            <a:off x="6877050" y="6116638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15720" name="Text Box 9"/>
          <p:cNvSpPr txBox="1">
            <a:spLocks noChangeArrowheads="1"/>
          </p:cNvSpPr>
          <p:nvPr/>
        </p:nvSpPr>
        <p:spPr bwMode="auto">
          <a:xfrm>
            <a:off x="627063" y="2276475"/>
            <a:ext cx="9604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Transport</a:t>
            </a:r>
            <a:br>
              <a:rPr lang="en-US" sz="1600" b="1">
                <a:latin typeface="Arial Narrow" pitchFamily="34" charset="0"/>
              </a:rPr>
            </a:br>
            <a:r>
              <a:rPr lang="en-US" sz="1600" b="1">
                <a:latin typeface="Arial Narrow" pitchFamily="34" charset="0"/>
              </a:rPr>
              <a:t>Costs</a:t>
            </a:r>
          </a:p>
        </p:txBody>
      </p:sp>
      <p:sp>
        <p:nvSpPr>
          <p:cNvPr id="115721" name="Text Box 10"/>
          <p:cNvSpPr txBox="1">
            <a:spLocks noChangeArrowheads="1"/>
          </p:cNvSpPr>
          <p:nvPr/>
        </p:nvSpPr>
        <p:spPr bwMode="auto">
          <a:xfrm>
            <a:off x="3873500" y="2041525"/>
            <a:ext cx="303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a</a:t>
            </a:r>
          </a:p>
        </p:txBody>
      </p:sp>
      <p:sp>
        <p:nvSpPr>
          <p:cNvPr id="115722" name="Text Box 11"/>
          <p:cNvSpPr txBox="1">
            <a:spLocks noChangeArrowheads="1"/>
          </p:cNvSpPr>
          <p:nvPr/>
        </p:nvSpPr>
        <p:spPr bwMode="auto">
          <a:xfrm>
            <a:off x="5276850" y="2708275"/>
            <a:ext cx="309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b</a:t>
            </a:r>
          </a:p>
        </p:txBody>
      </p:sp>
      <p:sp>
        <p:nvSpPr>
          <p:cNvPr id="115723" name="Text Box 12"/>
          <p:cNvSpPr txBox="1">
            <a:spLocks noChangeArrowheads="1"/>
          </p:cNvSpPr>
          <p:nvPr/>
        </p:nvSpPr>
        <p:spPr bwMode="auto">
          <a:xfrm>
            <a:off x="6156325" y="3573463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c</a:t>
            </a:r>
          </a:p>
        </p:txBody>
      </p:sp>
      <p:sp>
        <p:nvSpPr>
          <p:cNvPr id="115724" name="Text Box 13"/>
          <p:cNvSpPr txBox="1">
            <a:spLocks noChangeArrowheads="1"/>
          </p:cNvSpPr>
          <p:nvPr/>
        </p:nvSpPr>
        <p:spPr bwMode="auto">
          <a:xfrm>
            <a:off x="6862763" y="4387850"/>
            <a:ext cx="517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09" name="Oval 2"/>
          <p:cNvSpPr>
            <a:spLocks noChangeArrowheads="1"/>
          </p:cNvSpPr>
          <p:nvPr/>
        </p:nvSpPr>
        <p:spPr bwMode="auto">
          <a:xfrm>
            <a:off x="1531938" y="2300288"/>
            <a:ext cx="5675312" cy="1719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10" name="Oval 3"/>
          <p:cNvSpPr>
            <a:spLocks noChangeArrowheads="1"/>
          </p:cNvSpPr>
          <p:nvPr/>
        </p:nvSpPr>
        <p:spPr bwMode="auto">
          <a:xfrm>
            <a:off x="3276600" y="2852738"/>
            <a:ext cx="2146300" cy="53181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1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Tahoma" pitchFamily="34" charset="0"/>
              </a:rPr>
              <a:t>Von Thunen’s model of land use</a:t>
            </a:r>
            <a:br>
              <a:rPr lang="en-US" sz="2800" smtClean="0">
                <a:latin typeface="Tahoma" pitchFamily="34" charset="0"/>
              </a:rPr>
            </a:br>
            <a:r>
              <a:rPr lang="en-US" sz="2800" smtClean="0">
                <a:latin typeface="Tahoma" pitchFamily="34" charset="0"/>
              </a:rPr>
              <a:t>the rent function</a:t>
            </a:r>
            <a:br>
              <a:rPr lang="en-US" sz="2800" smtClean="0">
                <a:latin typeface="Tahoma" pitchFamily="34" charset="0"/>
              </a:rPr>
            </a:br>
            <a:endParaRPr lang="en-US" sz="2800" smtClean="0">
              <a:latin typeface="Tahoma" pitchFamily="34" charset="0"/>
            </a:endParaRPr>
          </a:p>
        </p:txBody>
      </p:sp>
      <p:graphicFrame>
        <p:nvGraphicFramePr>
          <p:cNvPr id="125957" name="Group 5"/>
          <p:cNvGraphicFramePr>
            <a:graphicFrameLocks noGrp="1"/>
          </p:cNvGraphicFramePr>
          <p:nvPr>
            <p:ph sz="half" idx="4294967295"/>
          </p:nvPr>
        </p:nvGraphicFramePr>
        <p:xfrm>
          <a:off x="838200" y="4135438"/>
          <a:ext cx="7910513" cy="1524000"/>
        </p:xfrm>
        <a:graphic>
          <a:graphicData uri="http://schemas.openxmlformats.org/drawingml/2006/table">
            <a:tbl>
              <a:tblPr/>
              <a:tblGrid>
                <a:gridCol w="1319213"/>
                <a:gridCol w="1317625"/>
                <a:gridCol w="1319212"/>
                <a:gridCol w="1317625"/>
                <a:gridCol w="1319213"/>
                <a:gridCol w="1317625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0" lang="it-IT" sz="1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856" name="Oval 49"/>
          <p:cNvSpPr>
            <a:spLocks noChangeArrowheads="1"/>
          </p:cNvSpPr>
          <p:nvPr/>
        </p:nvSpPr>
        <p:spPr bwMode="auto">
          <a:xfrm>
            <a:off x="3900488" y="2954338"/>
            <a:ext cx="938212" cy="284162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57" name="Text Box 50"/>
          <p:cNvSpPr txBox="1">
            <a:spLocks noChangeArrowheads="1"/>
          </p:cNvSpPr>
          <p:nvPr/>
        </p:nvSpPr>
        <p:spPr bwMode="auto">
          <a:xfrm>
            <a:off x="7115175" y="3124200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16858" name="Text Box 51"/>
          <p:cNvSpPr txBox="1">
            <a:spLocks noChangeArrowheads="1"/>
          </p:cNvSpPr>
          <p:nvPr/>
        </p:nvSpPr>
        <p:spPr bwMode="auto">
          <a:xfrm>
            <a:off x="3979863" y="2903538"/>
            <a:ext cx="276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folHlink"/>
                </a:solidFill>
                <a:latin typeface="Arial Narrow" pitchFamily="34" charset="0"/>
              </a:rPr>
              <a:t>a</a:t>
            </a:r>
          </a:p>
        </p:txBody>
      </p:sp>
      <p:sp>
        <p:nvSpPr>
          <p:cNvPr id="116859" name="Text Box 52"/>
          <p:cNvSpPr txBox="1">
            <a:spLocks noChangeArrowheads="1"/>
          </p:cNvSpPr>
          <p:nvPr/>
        </p:nvSpPr>
        <p:spPr bwMode="auto">
          <a:xfrm>
            <a:off x="3565525" y="29972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b</a:t>
            </a:r>
          </a:p>
        </p:txBody>
      </p:sp>
      <p:sp>
        <p:nvSpPr>
          <p:cNvPr id="116860" name="Text Box 53"/>
          <p:cNvSpPr txBox="1">
            <a:spLocks noChangeArrowheads="1"/>
          </p:cNvSpPr>
          <p:nvPr/>
        </p:nvSpPr>
        <p:spPr bwMode="auto">
          <a:xfrm>
            <a:off x="1835150" y="3352800"/>
            <a:ext cx="276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c</a:t>
            </a:r>
          </a:p>
        </p:txBody>
      </p:sp>
      <p:sp>
        <p:nvSpPr>
          <p:cNvPr id="116861" name="Freeform 54"/>
          <p:cNvSpPr>
            <a:spLocks/>
          </p:cNvSpPr>
          <p:nvPr/>
        </p:nvSpPr>
        <p:spPr bwMode="auto">
          <a:xfrm>
            <a:off x="4360863" y="668338"/>
            <a:ext cx="3598862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6862" name="Text Box 55"/>
          <p:cNvSpPr txBox="1">
            <a:spLocks noChangeArrowheads="1"/>
          </p:cNvSpPr>
          <p:nvPr/>
        </p:nvSpPr>
        <p:spPr bwMode="auto">
          <a:xfrm>
            <a:off x="4037013" y="620713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a</a:t>
            </a:r>
          </a:p>
        </p:txBody>
      </p:sp>
      <p:sp>
        <p:nvSpPr>
          <p:cNvPr id="116863" name="Line 56"/>
          <p:cNvSpPr>
            <a:spLocks noChangeShapeType="1"/>
          </p:cNvSpPr>
          <p:nvPr/>
        </p:nvSpPr>
        <p:spPr bwMode="auto">
          <a:xfrm flipH="1" flipV="1">
            <a:off x="4859338" y="2133600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4" name="Text Box 57"/>
          <p:cNvSpPr txBox="1">
            <a:spLocks noChangeArrowheads="1"/>
          </p:cNvSpPr>
          <p:nvPr/>
        </p:nvSpPr>
        <p:spPr bwMode="auto">
          <a:xfrm>
            <a:off x="4427538" y="693738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16865" name="Rectangle 58"/>
          <p:cNvSpPr>
            <a:spLocks noChangeArrowheads="1"/>
          </p:cNvSpPr>
          <p:nvPr/>
        </p:nvSpPr>
        <p:spPr bwMode="auto">
          <a:xfrm>
            <a:off x="3635375" y="874713"/>
            <a:ext cx="50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16866" name="Line 59"/>
          <p:cNvSpPr>
            <a:spLocks noChangeShapeType="1"/>
          </p:cNvSpPr>
          <p:nvPr/>
        </p:nvSpPr>
        <p:spPr bwMode="auto">
          <a:xfrm flipH="1">
            <a:off x="2700338" y="3084513"/>
            <a:ext cx="1655762" cy="936625"/>
          </a:xfrm>
          <a:prstGeom prst="line">
            <a:avLst/>
          </a:prstGeom>
          <a:noFill/>
          <a:ln w="4445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6867" name="Line 60"/>
          <p:cNvSpPr>
            <a:spLocks noChangeShapeType="1"/>
          </p:cNvSpPr>
          <p:nvPr/>
        </p:nvSpPr>
        <p:spPr bwMode="auto">
          <a:xfrm>
            <a:off x="4384675" y="865188"/>
            <a:ext cx="863600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8" name="Line 61"/>
          <p:cNvSpPr>
            <a:spLocks noChangeShapeType="1"/>
          </p:cNvSpPr>
          <p:nvPr/>
        </p:nvSpPr>
        <p:spPr bwMode="auto">
          <a:xfrm>
            <a:off x="4368800" y="1857375"/>
            <a:ext cx="2303463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9" name="Line 62"/>
          <p:cNvSpPr>
            <a:spLocks noChangeShapeType="1"/>
          </p:cNvSpPr>
          <p:nvPr/>
        </p:nvSpPr>
        <p:spPr bwMode="auto">
          <a:xfrm>
            <a:off x="4337050" y="2089150"/>
            <a:ext cx="3330575" cy="98107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0" name="Line 63"/>
          <p:cNvSpPr>
            <a:spLocks noChangeShapeType="1"/>
          </p:cNvSpPr>
          <p:nvPr/>
        </p:nvSpPr>
        <p:spPr bwMode="auto">
          <a:xfrm flipH="1" flipV="1">
            <a:off x="5435600" y="2420938"/>
            <a:ext cx="0" cy="6492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1" name="Text Box 64"/>
          <p:cNvSpPr txBox="1">
            <a:spLocks noChangeArrowheads="1"/>
          </p:cNvSpPr>
          <p:nvPr/>
        </p:nvSpPr>
        <p:spPr bwMode="auto">
          <a:xfrm>
            <a:off x="5294313" y="3070225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5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16872" name="Text Box 65"/>
          <p:cNvSpPr txBox="1">
            <a:spLocks noChangeArrowheads="1"/>
          </p:cNvSpPr>
          <p:nvPr/>
        </p:nvSpPr>
        <p:spPr bwMode="auto">
          <a:xfrm>
            <a:off x="6484938" y="30702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10</a:t>
            </a:r>
          </a:p>
        </p:txBody>
      </p:sp>
      <p:sp>
        <p:nvSpPr>
          <p:cNvPr id="116873" name="Text Box 66"/>
          <p:cNvSpPr txBox="1">
            <a:spLocks noChangeArrowheads="1"/>
          </p:cNvSpPr>
          <p:nvPr/>
        </p:nvSpPr>
        <p:spPr bwMode="auto">
          <a:xfrm>
            <a:off x="4037013" y="1485900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b</a:t>
            </a:r>
          </a:p>
        </p:txBody>
      </p:sp>
      <p:sp>
        <p:nvSpPr>
          <p:cNvPr id="116874" name="Text Box 67"/>
          <p:cNvSpPr txBox="1">
            <a:spLocks noChangeArrowheads="1"/>
          </p:cNvSpPr>
          <p:nvPr/>
        </p:nvSpPr>
        <p:spPr bwMode="auto">
          <a:xfrm>
            <a:off x="684213" y="1025525"/>
            <a:ext cx="2663825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</a:t>
            </a:r>
            <a:r>
              <a:rPr lang="it-IT" sz="1200"/>
              <a:t>: colture a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b</a:t>
            </a:r>
            <a:r>
              <a:rPr lang="it-IT" sz="1200"/>
              <a:t>: colture b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</a:t>
            </a:r>
            <a:r>
              <a:rPr lang="it-IT" sz="1200"/>
              <a:t>: colture c</a:t>
            </a:r>
          </a:p>
        </p:txBody>
      </p:sp>
      <p:sp>
        <p:nvSpPr>
          <p:cNvPr id="116875" name="Line 68"/>
          <p:cNvSpPr>
            <a:spLocks noChangeShapeType="1"/>
          </p:cNvSpPr>
          <p:nvPr/>
        </p:nvSpPr>
        <p:spPr bwMode="auto">
          <a:xfrm>
            <a:off x="4356100" y="2420938"/>
            <a:ext cx="1800225" cy="6492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6" name="Text Box 69"/>
          <p:cNvSpPr txBox="1">
            <a:spLocks noChangeArrowheads="1"/>
          </p:cNvSpPr>
          <p:nvPr/>
        </p:nvSpPr>
        <p:spPr bwMode="auto">
          <a:xfrm>
            <a:off x="4038600" y="1931988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c</a:t>
            </a:r>
          </a:p>
        </p:txBody>
      </p:sp>
      <p:sp>
        <p:nvSpPr>
          <p:cNvPr id="116877" name="Text Box 70"/>
          <p:cNvSpPr txBox="1">
            <a:spLocks noChangeArrowheads="1"/>
          </p:cNvSpPr>
          <p:nvPr/>
        </p:nvSpPr>
        <p:spPr bwMode="auto">
          <a:xfrm>
            <a:off x="4024313" y="2349500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d</a:t>
            </a:r>
          </a:p>
        </p:txBody>
      </p:sp>
      <p:sp>
        <p:nvSpPr>
          <p:cNvPr id="116878" name="Text Box 71"/>
          <p:cNvSpPr txBox="1">
            <a:spLocks noChangeArrowheads="1"/>
          </p:cNvSpPr>
          <p:nvPr/>
        </p:nvSpPr>
        <p:spPr bwMode="auto">
          <a:xfrm>
            <a:off x="6659563" y="6092825"/>
            <a:ext cx="2303462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/>
              <a:t>=&gt; D</a:t>
            </a:r>
            <a:r>
              <a:rPr lang="it-IT" sz="2000" baseline="-25000"/>
              <a:t>1</a:t>
            </a:r>
            <a:r>
              <a:rPr lang="it-IT" sz="2000"/>
              <a:t> = 2,5; D</a:t>
            </a:r>
            <a:r>
              <a:rPr lang="it-IT" sz="2000" baseline="-25000"/>
              <a:t>2</a:t>
            </a:r>
            <a:r>
              <a:rPr lang="it-IT" sz="2000"/>
              <a:t> = 5</a:t>
            </a:r>
          </a:p>
        </p:txBody>
      </p:sp>
      <p:graphicFrame>
        <p:nvGraphicFramePr>
          <p:cNvPr id="116808" name="Object 7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55650" y="5805488"/>
          <a:ext cx="590391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24" name="Equation" r:id="rId4" imgW="2451100" imgH="469900" progId="Equation.3">
                  <p:embed/>
                </p:oleObj>
              </mc:Choice>
              <mc:Fallback>
                <p:oleObj name="Equation" r:id="rId4" imgW="2451100" imgH="469900" progId="Equation.3">
                  <p:embed/>
                  <p:pic>
                    <p:nvPicPr>
                      <p:cNvPr id="0" name="Picture 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805488"/>
                        <a:ext cx="5903913" cy="102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it-IT" smtClean="0">
              <a:latin typeface="Tahoma" pitchFamily="34" charset="0"/>
            </a:endParaRPr>
          </a:p>
        </p:txBody>
      </p:sp>
      <p:pic>
        <p:nvPicPr>
          <p:cNvPr id="118786" name="Picture 3"/>
          <p:cNvPicPr>
            <a:picLocks noChangeAspect="1" noChangeArrowheads="1"/>
          </p:cNvPicPr>
          <p:nvPr/>
        </p:nvPicPr>
        <p:blipFill>
          <a:blip r:embed="rId3" cstate="print"/>
          <a:srcRect t="5719"/>
          <a:stretch>
            <a:fillRect/>
          </a:stretch>
        </p:blipFill>
        <p:spPr bwMode="auto">
          <a:xfrm>
            <a:off x="0" y="44450"/>
            <a:ext cx="4140200" cy="31146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8787" name="Picture 4"/>
          <p:cNvPicPr>
            <a:picLocks noChangeAspect="1" noChangeArrowheads="1"/>
          </p:cNvPicPr>
          <p:nvPr/>
        </p:nvPicPr>
        <p:blipFill>
          <a:blip r:embed="rId4" cstate="print"/>
          <a:srcRect t="5080"/>
          <a:stretch>
            <a:fillRect/>
          </a:stretch>
        </p:blipFill>
        <p:spPr bwMode="auto">
          <a:xfrm>
            <a:off x="20638" y="3357563"/>
            <a:ext cx="5832475" cy="34702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878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10225" y="44450"/>
            <a:ext cx="3498850" cy="43211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8789" name="AutoShape 6"/>
          <p:cNvSpPr>
            <a:spLocks noChangeArrowheads="1"/>
          </p:cNvSpPr>
          <p:nvPr/>
        </p:nvSpPr>
        <p:spPr bwMode="auto">
          <a:xfrm>
            <a:off x="4572000" y="1557338"/>
            <a:ext cx="720725" cy="79216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80"/>
          </a:solidFill>
          <a:ln w="19050" algn="ctr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8790" name="AutoShape 7"/>
          <p:cNvSpPr>
            <a:spLocks noChangeArrowheads="1"/>
          </p:cNvSpPr>
          <p:nvPr/>
        </p:nvSpPr>
        <p:spPr bwMode="auto">
          <a:xfrm rot="10800000">
            <a:off x="6588125" y="5013325"/>
            <a:ext cx="1368425" cy="1223963"/>
          </a:xfrm>
          <a:custGeom>
            <a:avLst/>
            <a:gdLst>
              <a:gd name="T0" fmla="*/ 958278 w 21600"/>
              <a:gd name="T1" fmla="*/ 0 h 21600"/>
              <a:gd name="T2" fmla="*/ 958278 w 21600"/>
              <a:gd name="T3" fmla="*/ 688932 h 21600"/>
              <a:gd name="T4" fmla="*/ 205074 w 21600"/>
              <a:gd name="T5" fmla="*/ 1223963 h 21600"/>
              <a:gd name="T6" fmla="*/ 1368425 w 21600"/>
              <a:gd name="T7" fmla="*/ 34446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tx2"/>
          </a:solidFill>
          <a:ln w="19050" algn="ctr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ChangeArrowheads="1"/>
          </p:cNvSpPr>
          <p:nvPr/>
        </p:nvSpPr>
        <p:spPr bwMode="auto">
          <a:xfrm>
            <a:off x="622300" y="1365250"/>
            <a:ext cx="2532063" cy="4983163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4" name="Oval 3"/>
          <p:cNvSpPr>
            <a:spLocks noChangeArrowheads="1"/>
          </p:cNvSpPr>
          <p:nvPr/>
        </p:nvSpPr>
        <p:spPr bwMode="auto">
          <a:xfrm>
            <a:off x="803275" y="1577975"/>
            <a:ext cx="4648200" cy="4648200"/>
          </a:xfrm>
          <a:prstGeom prst="ellipse">
            <a:avLst/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5" name="Oval 4"/>
          <p:cNvSpPr>
            <a:spLocks noChangeArrowheads="1"/>
          </p:cNvSpPr>
          <p:nvPr/>
        </p:nvSpPr>
        <p:spPr bwMode="auto">
          <a:xfrm>
            <a:off x="1336675" y="2111375"/>
            <a:ext cx="3581400" cy="35814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6" name="Oval 5" descr="Solid diamond"/>
          <p:cNvSpPr>
            <a:spLocks noChangeArrowheads="1"/>
          </p:cNvSpPr>
          <p:nvPr/>
        </p:nvSpPr>
        <p:spPr bwMode="auto">
          <a:xfrm>
            <a:off x="1793875" y="2568575"/>
            <a:ext cx="2743200" cy="2743200"/>
          </a:xfrm>
          <a:prstGeom prst="ellipse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7" name="Oval 6"/>
          <p:cNvSpPr>
            <a:spLocks noChangeArrowheads="1"/>
          </p:cNvSpPr>
          <p:nvPr/>
        </p:nvSpPr>
        <p:spPr bwMode="auto">
          <a:xfrm>
            <a:off x="2555875" y="3330575"/>
            <a:ext cx="1143000" cy="1143000"/>
          </a:xfrm>
          <a:prstGeom prst="ellipse">
            <a:avLst/>
          </a:pr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8" name="Oval 7"/>
          <p:cNvSpPr>
            <a:spLocks noChangeArrowheads="1"/>
          </p:cNvSpPr>
          <p:nvPr/>
        </p:nvSpPr>
        <p:spPr bwMode="auto">
          <a:xfrm>
            <a:off x="2708275" y="3482975"/>
            <a:ext cx="838200" cy="8382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9" name="Oval 8"/>
          <p:cNvSpPr>
            <a:spLocks noChangeArrowheads="1"/>
          </p:cNvSpPr>
          <p:nvPr/>
        </p:nvSpPr>
        <p:spPr bwMode="auto">
          <a:xfrm>
            <a:off x="2860675" y="3635375"/>
            <a:ext cx="533400" cy="533400"/>
          </a:xfrm>
          <a:prstGeom prst="ellipse">
            <a:avLst/>
          </a:pr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40" name="Freeform 9"/>
          <p:cNvSpPr>
            <a:spLocks/>
          </p:cNvSpPr>
          <p:nvPr/>
        </p:nvSpPr>
        <p:spPr bwMode="auto">
          <a:xfrm>
            <a:off x="3317875" y="1577975"/>
            <a:ext cx="1066800" cy="609600"/>
          </a:xfrm>
          <a:custGeom>
            <a:avLst/>
            <a:gdLst>
              <a:gd name="T0" fmla="*/ 0 w 672"/>
              <a:gd name="T1" fmla="*/ 0 h 384"/>
              <a:gd name="T2" fmla="*/ 0 w 672"/>
              <a:gd name="T3" fmla="*/ 2147483647 h 384"/>
              <a:gd name="T4" fmla="*/ 2147483647 w 672"/>
              <a:gd name="T5" fmla="*/ 2147483647 h 384"/>
              <a:gd name="T6" fmla="*/ 2147483647 w 672"/>
              <a:gd name="T7" fmla="*/ 2147483647 h 384"/>
              <a:gd name="T8" fmla="*/ 2147483647 w 672"/>
              <a:gd name="T9" fmla="*/ 2147483647 h 384"/>
              <a:gd name="T10" fmla="*/ 2147483647 w 672"/>
              <a:gd name="T11" fmla="*/ 2147483647 h 384"/>
              <a:gd name="T12" fmla="*/ 2147483647 w 672"/>
              <a:gd name="T13" fmla="*/ 2147483647 h 384"/>
              <a:gd name="T14" fmla="*/ 0 w 672"/>
              <a:gd name="T15" fmla="*/ 0 h 3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2"/>
              <a:gd name="T25" fmla="*/ 0 h 384"/>
              <a:gd name="T26" fmla="*/ 672 w 672"/>
              <a:gd name="T27" fmla="*/ 384 h 3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2" h="384">
                <a:moveTo>
                  <a:pt x="0" y="0"/>
                </a:moveTo>
                <a:lnTo>
                  <a:pt x="0" y="336"/>
                </a:lnTo>
                <a:lnTo>
                  <a:pt x="240" y="384"/>
                </a:lnTo>
                <a:lnTo>
                  <a:pt x="528" y="384"/>
                </a:lnTo>
                <a:lnTo>
                  <a:pt x="672" y="192"/>
                </a:lnTo>
                <a:lnTo>
                  <a:pt x="432" y="96"/>
                </a:lnTo>
                <a:lnTo>
                  <a:pt x="192" y="48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1" name="Freeform 10"/>
          <p:cNvSpPr>
            <a:spLocks/>
          </p:cNvSpPr>
          <p:nvPr/>
        </p:nvSpPr>
        <p:spPr bwMode="auto">
          <a:xfrm>
            <a:off x="3317875" y="2111375"/>
            <a:ext cx="838200" cy="457200"/>
          </a:xfrm>
          <a:custGeom>
            <a:avLst/>
            <a:gdLst>
              <a:gd name="T0" fmla="*/ 0 w 528"/>
              <a:gd name="T1" fmla="*/ 0 h 288"/>
              <a:gd name="T2" fmla="*/ 0 w 528"/>
              <a:gd name="T3" fmla="*/ 2147483647 h 288"/>
              <a:gd name="T4" fmla="*/ 2147483647 w 528"/>
              <a:gd name="T5" fmla="*/ 2147483647 h 288"/>
              <a:gd name="T6" fmla="*/ 2147483647 w 528"/>
              <a:gd name="T7" fmla="*/ 2147483647 h 288"/>
              <a:gd name="T8" fmla="*/ 2147483647 w 528"/>
              <a:gd name="T9" fmla="*/ 2147483647 h 288"/>
              <a:gd name="T10" fmla="*/ 0 w 528"/>
              <a:gd name="T11" fmla="*/ 0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28"/>
              <a:gd name="T19" fmla="*/ 0 h 288"/>
              <a:gd name="T20" fmla="*/ 528 w 52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28" h="288">
                <a:moveTo>
                  <a:pt x="0" y="0"/>
                </a:moveTo>
                <a:lnTo>
                  <a:pt x="0" y="288"/>
                </a:lnTo>
                <a:lnTo>
                  <a:pt x="384" y="240"/>
                </a:lnTo>
                <a:lnTo>
                  <a:pt x="528" y="48"/>
                </a:lnTo>
                <a:lnTo>
                  <a:pt x="147" y="18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2" name="Freeform 11" descr="Solid diamond"/>
          <p:cNvSpPr>
            <a:spLocks/>
          </p:cNvSpPr>
          <p:nvPr/>
        </p:nvSpPr>
        <p:spPr bwMode="auto">
          <a:xfrm>
            <a:off x="3317875" y="2492375"/>
            <a:ext cx="2286000" cy="1600200"/>
          </a:xfrm>
          <a:custGeom>
            <a:avLst/>
            <a:gdLst>
              <a:gd name="T0" fmla="*/ 0 w 1440"/>
              <a:gd name="T1" fmla="*/ 2147483647 h 1008"/>
              <a:gd name="T2" fmla="*/ 0 w 1440"/>
              <a:gd name="T3" fmla="*/ 2147483647 h 1008"/>
              <a:gd name="T4" fmla="*/ 2147483647 w 1440"/>
              <a:gd name="T5" fmla="*/ 2147483647 h 1008"/>
              <a:gd name="T6" fmla="*/ 2147483647 w 1440"/>
              <a:gd name="T7" fmla="*/ 2147483647 h 1008"/>
              <a:gd name="T8" fmla="*/ 2147483647 w 1440"/>
              <a:gd name="T9" fmla="*/ 2147483647 h 1008"/>
              <a:gd name="T10" fmla="*/ 2147483647 w 1440"/>
              <a:gd name="T11" fmla="*/ 2147483647 h 1008"/>
              <a:gd name="T12" fmla="*/ 2147483647 w 1440"/>
              <a:gd name="T13" fmla="*/ 2147483647 h 1008"/>
              <a:gd name="T14" fmla="*/ 2147483647 w 1440"/>
              <a:gd name="T15" fmla="*/ 2147483647 h 1008"/>
              <a:gd name="T16" fmla="*/ 2147483647 w 1440"/>
              <a:gd name="T17" fmla="*/ 2147483647 h 1008"/>
              <a:gd name="T18" fmla="*/ 2147483647 w 1440"/>
              <a:gd name="T19" fmla="*/ 2147483647 h 1008"/>
              <a:gd name="T20" fmla="*/ 2147483647 w 1440"/>
              <a:gd name="T21" fmla="*/ 2147483647 h 1008"/>
              <a:gd name="T22" fmla="*/ 2147483647 w 1440"/>
              <a:gd name="T23" fmla="*/ 2147483647 h 1008"/>
              <a:gd name="T24" fmla="*/ 2147483647 w 1440"/>
              <a:gd name="T25" fmla="*/ 2147483647 h 1008"/>
              <a:gd name="T26" fmla="*/ 2147483647 w 1440"/>
              <a:gd name="T27" fmla="*/ 2147483647 h 1008"/>
              <a:gd name="T28" fmla="*/ 2147483647 w 1440"/>
              <a:gd name="T29" fmla="*/ 2147483647 h 1008"/>
              <a:gd name="T30" fmla="*/ 2147483647 w 1440"/>
              <a:gd name="T31" fmla="*/ 2147483647 h 1008"/>
              <a:gd name="T32" fmla="*/ 2147483647 w 1440"/>
              <a:gd name="T33" fmla="*/ 2147483647 h 1008"/>
              <a:gd name="T34" fmla="*/ 2147483647 w 1440"/>
              <a:gd name="T35" fmla="*/ 2147483647 h 1008"/>
              <a:gd name="T36" fmla="*/ 2147483647 w 1440"/>
              <a:gd name="T37" fmla="*/ 2147483647 h 1008"/>
              <a:gd name="T38" fmla="*/ 2147483647 w 1440"/>
              <a:gd name="T39" fmla="*/ 2147483647 h 1008"/>
              <a:gd name="T40" fmla="*/ 2147483647 w 1440"/>
              <a:gd name="T41" fmla="*/ 2147483647 h 1008"/>
              <a:gd name="T42" fmla="*/ 2147483647 w 1440"/>
              <a:gd name="T43" fmla="*/ 2147483647 h 1008"/>
              <a:gd name="T44" fmla="*/ 2147483647 w 1440"/>
              <a:gd name="T45" fmla="*/ 0 h 1008"/>
              <a:gd name="T46" fmla="*/ 0 w 1440"/>
              <a:gd name="T47" fmla="*/ 2147483647 h 100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440"/>
              <a:gd name="T73" fmla="*/ 0 h 1008"/>
              <a:gd name="T74" fmla="*/ 1440 w 1440"/>
              <a:gd name="T75" fmla="*/ 1008 h 100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440" h="1008">
                <a:moveTo>
                  <a:pt x="0" y="48"/>
                </a:moveTo>
                <a:lnTo>
                  <a:pt x="0" y="576"/>
                </a:lnTo>
                <a:lnTo>
                  <a:pt x="96" y="624"/>
                </a:lnTo>
                <a:lnTo>
                  <a:pt x="288" y="576"/>
                </a:lnTo>
                <a:lnTo>
                  <a:pt x="432" y="528"/>
                </a:lnTo>
                <a:lnTo>
                  <a:pt x="528" y="576"/>
                </a:lnTo>
                <a:lnTo>
                  <a:pt x="672" y="672"/>
                </a:lnTo>
                <a:lnTo>
                  <a:pt x="720" y="816"/>
                </a:lnTo>
                <a:lnTo>
                  <a:pt x="816" y="960"/>
                </a:lnTo>
                <a:lnTo>
                  <a:pt x="912" y="1008"/>
                </a:lnTo>
                <a:lnTo>
                  <a:pt x="1056" y="960"/>
                </a:lnTo>
                <a:lnTo>
                  <a:pt x="1200" y="912"/>
                </a:lnTo>
                <a:lnTo>
                  <a:pt x="1440" y="912"/>
                </a:lnTo>
                <a:lnTo>
                  <a:pt x="1406" y="630"/>
                </a:lnTo>
                <a:lnTo>
                  <a:pt x="1296" y="336"/>
                </a:lnTo>
                <a:lnTo>
                  <a:pt x="960" y="336"/>
                </a:lnTo>
                <a:lnTo>
                  <a:pt x="864" y="240"/>
                </a:lnTo>
                <a:lnTo>
                  <a:pt x="720" y="144"/>
                </a:lnTo>
                <a:lnTo>
                  <a:pt x="624" y="288"/>
                </a:lnTo>
                <a:lnTo>
                  <a:pt x="480" y="288"/>
                </a:lnTo>
                <a:lnTo>
                  <a:pt x="432" y="240"/>
                </a:lnTo>
                <a:lnTo>
                  <a:pt x="336" y="144"/>
                </a:lnTo>
                <a:lnTo>
                  <a:pt x="384" y="0"/>
                </a:lnTo>
                <a:lnTo>
                  <a:pt x="0" y="48"/>
                </a:lnTo>
                <a:close/>
              </a:path>
            </a:pathLst>
          </a:cu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3" name="Freeform 12"/>
          <p:cNvSpPr>
            <a:spLocks/>
          </p:cNvSpPr>
          <p:nvPr/>
        </p:nvSpPr>
        <p:spPr bwMode="auto">
          <a:xfrm>
            <a:off x="4689475" y="2187575"/>
            <a:ext cx="609600" cy="609600"/>
          </a:xfrm>
          <a:custGeom>
            <a:avLst/>
            <a:gdLst>
              <a:gd name="T0" fmla="*/ 2147483647 w 384"/>
              <a:gd name="T1" fmla="*/ 0 h 384"/>
              <a:gd name="T2" fmla="*/ 2147483647 w 384"/>
              <a:gd name="T3" fmla="*/ 2147483647 h 384"/>
              <a:gd name="T4" fmla="*/ 2147483647 w 384"/>
              <a:gd name="T5" fmla="*/ 2147483647 h 384"/>
              <a:gd name="T6" fmla="*/ 2147483647 w 384"/>
              <a:gd name="T7" fmla="*/ 2147483647 h 384"/>
              <a:gd name="T8" fmla="*/ 0 w 384"/>
              <a:gd name="T9" fmla="*/ 2147483647 h 384"/>
              <a:gd name="T10" fmla="*/ 2147483647 w 384"/>
              <a:gd name="T11" fmla="*/ 0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84"/>
              <a:gd name="T19" fmla="*/ 0 h 384"/>
              <a:gd name="T20" fmla="*/ 384 w 384"/>
              <a:gd name="T21" fmla="*/ 384 h 3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84" h="384">
                <a:moveTo>
                  <a:pt x="96" y="0"/>
                </a:moveTo>
                <a:lnTo>
                  <a:pt x="288" y="240"/>
                </a:lnTo>
                <a:lnTo>
                  <a:pt x="384" y="384"/>
                </a:lnTo>
                <a:lnTo>
                  <a:pt x="192" y="288"/>
                </a:lnTo>
                <a:lnTo>
                  <a:pt x="0" y="144"/>
                </a:lnTo>
                <a:lnTo>
                  <a:pt x="96" y="0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4" name="Freeform 13"/>
          <p:cNvSpPr>
            <a:spLocks/>
          </p:cNvSpPr>
          <p:nvPr/>
        </p:nvSpPr>
        <p:spPr bwMode="auto">
          <a:xfrm>
            <a:off x="4460875" y="2416175"/>
            <a:ext cx="914400" cy="609600"/>
          </a:xfrm>
          <a:custGeom>
            <a:avLst/>
            <a:gdLst>
              <a:gd name="T0" fmla="*/ 2147483647 w 576"/>
              <a:gd name="T1" fmla="*/ 0 h 384"/>
              <a:gd name="T2" fmla="*/ 0 w 576"/>
              <a:gd name="T3" fmla="*/ 2147483647 h 384"/>
              <a:gd name="T4" fmla="*/ 2147483647 w 576"/>
              <a:gd name="T5" fmla="*/ 2147483647 h 384"/>
              <a:gd name="T6" fmla="*/ 2147483647 w 576"/>
              <a:gd name="T7" fmla="*/ 2147483647 h 384"/>
              <a:gd name="T8" fmla="*/ 2147483647 w 576"/>
              <a:gd name="T9" fmla="*/ 2147483647 h 384"/>
              <a:gd name="T10" fmla="*/ 2147483647 w 576"/>
              <a:gd name="T11" fmla="*/ 2147483647 h 384"/>
              <a:gd name="T12" fmla="*/ 2147483647 w 576"/>
              <a:gd name="T13" fmla="*/ 2147483647 h 384"/>
              <a:gd name="T14" fmla="*/ 2147483647 w 576"/>
              <a:gd name="T15" fmla="*/ 0 h 3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76"/>
              <a:gd name="T25" fmla="*/ 0 h 384"/>
              <a:gd name="T26" fmla="*/ 576 w 576"/>
              <a:gd name="T27" fmla="*/ 384 h 3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76" h="384">
                <a:moveTo>
                  <a:pt x="144" y="0"/>
                </a:moveTo>
                <a:lnTo>
                  <a:pt x="0" y="192"/>
                </a:lnTo>
                <a:lnTo>
                  <a:pt x="144" y="288"/>
                </a:lnTo>
                <a:lnTo>
                  <a:pt x="240" y="384"/>
                </a:lnTo>
                <a:lnTo>
                  <a:pt x="576" y="384"/>
                </a:lnTo>
                <a:lnTo>
                  <a:pt x="528" y="240"/>
                </a:lnTo>
                <a:lnTo>
                  <a:pt x="336" y="144"/>
                </a:lnTo>
                <a:lnTo>
                  <a:pt x="144" y="0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5" name="Freeform 14"/>
          <p:cNvSpPr>
            <a:spLocks/>
          </p:cNvSpPr>
          <p:nvPr/>
        </p:nvSpPr>
        <p:spPr bwMode="auto">
          <a:xfrm>
            <a:off x="3317875" y="3330575"/>
            <a:ext cx="2290763" cy="990600"/>
          </a:xfrm>
          <a:custGeom>
            <a:avLst/>
            <a:gdLst>
              <a:gd name="T0" fmla="*/ 0 w 1443"/>
              <a:gd name="T1" fmla="*/ 2147483647 h 624"/>
              <a:gd name="T2" fmla="*/ 0 w 1443"/>
              <a:gd name="T3" fmla="*/ 2147483647 h 624"/>
              <a:gd name="T4" fmla="*/ 2147483647 w 1443"/>
              <a:gd name="T5" fmla="*/ 2147483647 h 624"/>
              <a:gd name="T6" fmla="*/ 2147483647 w 1443"/>
              <a:gd name="T7" fmla="*/ 2147483647 h 624"/>
              <a:gd name="T8" fmla="*/ 2147483647 w 1443"/>
              <a:gd name="T9" fmla="*/ 2147483647 h 624"/>
              <a:gd name="T10" fmla="*/ 2147483647 w 1443"/>
              <a:gd name="T11" fmla="*/ 2147483647 h 624"/>
              <a:gd name="T12" fmla="*/ 2147483647 w 1443"/>
              <a:gd name="T13" fmla="*/ 2147483647 h 624"/>
              <a:gd name="T14" fmla="*/ 2147483647 w 1443"/>
              <a:gd name="T15" fmla="*/ 2147483647 h 624"/>
              <a:gd name="T16" fmla="*/ 2147483647 w 1443"/>
              <a:gd name="T17" fmla="*/ 2147483647 h 624"/>
              <a:gd name="T18" fmla="*/ 2147483647 w 1443"/>
              <a:gd name="T19" fmla="*/ 2147483647 h 624"/>
              <a:gd name="T20" fmla="*/ 2147483647 w 1443"/>
              <a:gd name="T21" fmla="*/ 2147483647 h 624"/>
              <a:gd name="T22" fmla="*/ 2147483647 w 1443"/>
              <a:gd name="T23" fmla="*/ 2147483647 h 624"/>
              <a:gd name="T24" fmla="*/ 2147483647 w 1443"/>
              <a:gd name="T25" fmla="*/ 2147483647 h 624"/>
              <a:gd name="T26" fmla="*/ 2147483647 w 1443"/>
              <a:gd name="T27" fmla="*/ 2147483647 h 624"/>
              <a:gd name="T28" fmla="*/ 2147483647 w 1443"/>
              <a:gd name="T29" fmla="*/ 2147483647 h 624"/>
              <a:gd name="T30" fmla="*/ 2147483647 w 1443"/>
              <a:gd name="T31" fmla="*/ 2147483647 h 624"/>
              <a:gd name="T32" fmla="*/ 2147483647 w 1443"/>
              <a:gd name="T33" fmla="*/ 2147483647 h 624"/>
              <a:gd name="T34" fmla="*/ 2147483647 w 1443"/>
              <a:gd name="T35" fmla="*/ 2147483647 h 624"/>
              <a:gd name="T36" fmla="*/ 2147483647 w 1443"/>
              <a:gd name="T37" fmla="*/ 0 h 624"/>
              <a:gd name="T38" fmla="*/ 2147483647 w 1443"/>
              <a:gd name="T39" fmla="*/ 2147483647 h 624"/>
              <a:gd name="T40" fmla="*/ 0 w 1443"/>
              <a:gd name="T41" fmla="*/ 2147483647 h 62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443"/>
              <a:gd name="T64" fmla="*/ 0 h 624"/>
              <a:gd name="T65" fmla="*/ 1443 w 1443"/>
              <a:gd name="T66" fmla="*/ 624 h 62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443" h="624">
                <a:moveTo>
                  <a:pt x="0" y="48"/>
                </a:moveTo>
                <a:lnTo>
                  <a:pt x="0" y="240"/>
                </a:lnTo>
                <a:lnTo>
                  <a:pt x="96" y="240"/>
                </a:lnTo>
                <a:lnTo>
                  <a:pt x="384" y="192"/>
                </a:lnTo>
                <a:lnTo>
                  <a:pt x="528" y="192"/>
                </a:lnTo>
                <a:lnTo>
                  <a:pt x="672" y="384"/>
                </a:lnTo>
                <a:lnTo>
                  <a:pt x="672" y="576"/>
                </a:lnTo>
                <a:lnTo>
                  <a:pt x="720" y="624"/>
                </a:lnTo>
                <a:lnTo>
                  <a:pt x="816" y="624"/>
                </a:lnTo>
                <a:lnTo>
                  <a:pt x="1008" y="576"/>
                </a:lnTo>
                <a:lnTo>
                  <a:pt x="1200" y="480"/>
                </a:lnTo>
                <a:lnTo>
                  <a:pt x="1440" y="480"/>
                </a:lnTo>
                <a:lnTo>
                  <a:pt x="1443" y="369"/>
                </a:lnTo>
                <a:lnTo>
                  <a:pt x="1200" y="384"/>
                </a:lnTo>
                <a:lnTo>
                  <a:pt x="912" y="480"/>
                </a:lnTo>
                <a:lnTo>
                  <a:pt x="816" y="432"/>
                </a:lnTo>
                <a:lnTo>
                  <a:pt x="720" y="288"/>
                </a:lnTo>
                <a:lnTo>
                  <a:pt x="672" y="144"/>
                </a:lnTo>
                <a:lnTo>
                  <a:pt x="432" y="0"/>
                </a:lnTo>
                <a:lnTo>
                  <a:pt x="96" y="96"/>
                </a:lnTo>
                <a:lnTo>
                  <a:pt x="0" y="48"/>
                </a:lnTo>
                <a:close/>
              </a:path>
            </a:pathLst>
          </a:cu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6" name="Freeform 15"/>
          <p:cNvSpPr>
            <a:spLocks/>
          </p:cNvSpPr>
          <p:nvPr/>
        </p:nvSpPr>
        <p:spPr bwMode="auto">
          <a:xfrm>
            <a:off x="3317875" y="3711575"/>
            <a:ext cx="2286000" cy="838200"/>
          </a:xfrm>
          <a:custGeom>
            <a:avLst/>
            <a:gdLst>
              <a:gd name="T0" fmla="*/ 0 w 1440"/>
              <a:gd name="T1" fmla="*/ 0 h 528"/>
              <a:gd name="T2" fmla="*/ 0 w 1440"/>
              <a:gd name="T3" fmla="*/ 2147483647 h 528"/>
              <a:gd name="T4" fmla="*/ 2147483647 w 1440"/>
              <a:gd name="T5" fmla="*/ 2147483647 h 528"/>
              <a:gd name="T6" fmla="*/ 2147483647 w 1440"/>
              <a:gd name="T7" fmla="*/ 2147483647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2147483647 h 528"/>
              <a:gd name="T14" fmla="*/ 2147483647 w 1440"/>
              <a:gd name="T15" fmla="*/ 2147483647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2147483647 h 528"/>
              <a:gd name="T22" fmla="*/ 2147483647 w 1440"/>
              <a:gd name="T23" fmla="*/ 2147483647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2147483647 h 528"/>
              <a:gd name="T30" fmla="*/ 2147483647 w 1440"/>
              <a:gd name="T31" fmla="*/ 2147483647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2147483647 h 528"/>
              <a:gd name="T38" fmla="*/ 2147483647 w 1440"/>
              <a:gd name="T39" fmla="*/ 2147483647 h 528"/>
              <a:gd name="T40" fmla="*/ 2147483647 w 1440"/>
              <a:gd name="T41" fmla="*/ 2147483647 h 528"/>
              <a:gd name="T42" fmla="*/ 2147483647 w 1440"/>
              <a:gd name="T43" fmla="*/ 2147483647 h 528"/>
              <a:gd name="T44" fmla="*/ 2147483647 w 1440"/>
              <a:gd name="T45" fmla="*/ 2147483647 h 528"/>
              <a:gd name="T46" fmla="*/ 2147483647 w 1440"/>
              <a:gd name="T47" fmla="*/ 2147483647 h 528"/>
              <a:gd name="T48" fmla="*/ 2147483647 w 1440"/>
              <a:gd name="T49" fmla="*/ 0 h 528"/>
              <a:gd name="T50" fmla="*/ 0 w 1440"/>
              <a:gd name="T51" fmla="*/ 0 h 52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440"/>
              <a:gd name="T79" fmla="*/ 0 h 528"/>
              <a:gd name="T80" fmla="*/ 1440 w 1440"/>
              <a:gd name="T81" fmla="*/ 528 h 528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440" h="528">
                <a:moveTo>
                  <a:pt x="0" y="0"/>
                </a:moveTo>
                <a:lnTo>
                  <a:pt x="0" y="240"/>
                </a:lnTo>
                <a:lnTo>
                  <a:pt x="192" y="240"/>
                </a:lnTo>
                <a:lnTo>
                  <a:pt x="336" y="192"/>
                </a:lnTo>
                <a:lnTo>
                  <a:pt x="384" y="144"/>
                </a:lnTo>
                <a:lnTo>
                  <a:pt x="480" y="144"/>
                </a:lnTo>
                <a:lnTo>
                  <a:pt x="480" y="240"/>
                </a:lnTo>
                <a:lnTo>
                  <a:pt x="624" y="528"/>
                </a:lnTo>
                <a:lnTo>
                  <a:pt x="768" y="528"/>
                </a:lnTo>
                <a:lnTo>
                  <a:pt x="912" y="480"/>
                </a:lnTo>
                <a:lnTo>
                  <a:pt x="1056" y="384"/>
                </a:lnTo>
                <a:lnTo>
                  <a:pt x="1200" y="336"/>
                </a:lnTo>
                <a:lnTo>
                  <a:pt x="1431" y="333"/>
                </a:lnTo>
                <a:lnTo>
                  <a:pt x="1440" y="240"/>
                </a:lnTo>
                <a:lnTo>
                  <a:pt x="1200" y="240"/>
                </a:lnTo>
                <a:lnTo>
                  <a:pt x="960" y="336"/>
                </a:lnTo>
                <a:lnTo>
                  <a:pt x="864" y="432"/>
                </a:lnTo>
                <a:lnTo>
                  <a:pt x="720" y="432"/>
                </a:lnTo>
                <a:lnTo>
                  <a:pt x="624" y="384"/>
                </a:lnTo>
                <a:lnTo>
                  <a:pt x="576" y="288"/>
                </a:lnTo>
                <a:lnTo>
                  <a:pt x="576" y="144"/>
                </a:lnTo>
                <a:lnTo>
                  <a:pt x="528" y="48"/>
                </a:lnTo>
                <a:lnTo>
                  <a:pt x="432" y="48"/>
                </a:lnTo>
                <a:lnTo>
                  <a:pt x="192" y="96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7" name="Freeform 16"/>
          <p:cNvSpPr>
            <a:spLocks/>
          </p:cNvSpPr>
          <p:nvPr/>
        </p:nvSpPr>
        <p:spPr bwMode="auto">
          <a:xfrm>
            <a:off x="3317875" y="3940175"/>
            <a:ext cx="1676400" cy="762000"/>
          </a:xfrm>
          <a:custGeom>
            <a:avLst/>
            <a:gdLst>
              <a:gd name="T0" fmla="*/ 0 w 1056"/>
              <a:gd name="T1" fmla="*/ 2147483647 h 480"/>
              <a:gd name="T2" fmla="*/ 2147483647 w 1056"/>
              <a:gd name="T3" fmla="*/ 2147483647 h 480"/>
              <a:gd name="T4" fmla="*/ 2147483647 w 1056"/>
              <a:gd name="T5" fmla="*/ 2147483647 h 480"/>
              <a:gd name="T6" fmla="*/ 2147483647 w 1056"/>
              <a:gd name="T7" fmla="*/ 2147483647 h 480"/>
              <a:gd name="T8" fmla="*/ 2147483647 w 1056"/>
              <a:gd name="T9" fmla="*/ 2147483647 h 480"/>
              <a:gd name="T10" fmla="*/ 2147483647 w 1056"/>
              <a:gd name="T11" fmla="*/ 2147483647 h 480"/>
              <a:gd name="T12" fmla="*/ 2147483647 w 1056"/>
              <a:gd name="T13" fmla="*/ 2147483647 h 480"/>
              <a:gd name="T14" fmla="*/ 2147483647 w 1056"/>
              <a:gd name="T15" fmla="*/ 2147483647 h 480"/>
              <a:gd name="T16" fmla="*/ 2147483647 w 1056"/>
              <a:gd name="T17" fmla="*/ 2147483647 h 480"/>
              <a:gd name="T18" fmla="*/ 2147483647 w 1056"/>
              <a:gd name="T19" fmla="*/ 2147483647 h 480"/>
              <a:gd name="T20" fmla="*/ 2147483647 w 1056"/>
              <a:gd name="T21" fmla="*/ 2147483647 h 480"/>
              <a:gd name="T22" fmla="*/ 2147483647 w 1056"/>
              <a:gd name="T23" fmla="*/ 2147483647 h 480"/>
              <a:gd name="T24" fmla="*/ 2147483647 w 1056"/>
              <a:gd name="T25" fmla="*/ 2147483647 h 480"/>
              <a:gd name="T26" fmla="*/ 2147483647 w 1056"/>
              <a:gd name="T27" fmla="*/ 0 h 480"/>
              <a:gd name="T28" fmla="*/ 2147483647 w 1056"/>
              <a:gd name="T29" fmla="*/ 0 h 480"/>
              <a:gd name="T30" fmla="*/ 2147483647 w 1056"/>
              <a:gd name="T31" fmla="*/ 2147483647 h 480"/>
              <a:gd name="T32" fmla="*/ 2147483647 w 1056"/>
              <a:gd name="T33" fmla="*/ 2147483647 h 480"/>
              <a:gd name="T34" fmla="*/ 0 w 1056"/>
              <a:gd name="T35" fmla="*/ 2147483647 h 48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56"/>
              <a:gd name="T55" fmla="*/ 0 h 480"/>
              <a:gd name="T56" fmla="*/ 1056 w 1056"/>
              <a:gd name="T57" fmla="*/ 480 h 48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56" h="480">
                <a:moveTo>
                  <a:pt x="0" y="96"/>
                </a:moveTo>
                <a:lnTo>
                  <a:pt x="192" y="144"/>
                </a:lnTo>
                <a:lnTo>
                  <a:pt x="384" y="96"/>
                </a:lnTo>
                <a:lnTo>
                  <a:pt x="432" y="240"/>
                </a:lnTo>
                <a:lnTo>
                  <a:pt x="576" y="432"/>
                </a:lnTo>
                <a:lnTo>
                  <a:pt x="672" y="480"/>
                </a:lnTo>
                <a:lnTo>
                  <a:pt x="864" y="432"/>
                </a:lnTo>
                <a:lnTo>
                  <a:pt x="960" y="336"/>
                </a:lnTo>
                <a:lnTo>
                  <a:pt x="1056" y="240"/>
                </a:lnTo>
                <a:lnTo>
                  <a:pt x="912" y="336"/>
                </a:lnTo>
                <a:lnTo>
                  <a:pt x="768" y="384"/>
                </a:lnTo>
                <a:lnTo>
                  <a:pt x="624" y="384"/>
                </a:lnTo>
                <a:lnTo>
                  <a:pt x="480" y="96"/>
                </a:lnTo>
                <a:lnTo>
                  <a:pt x="480" y="0"/>
                </a:lnTo>
                <a:lnTo>
                  <a:pt x="384" y="0"/>
                </a:lnTo>
                <a:lnTo>
                  <a:pt x="336" y="48"/>
                </a:lnTo>
                <a:lnTo>
                  <a:pt x="192" y="96"/>
                </a:lnTo>
                <a:lnTo>
                  <a:pt x="0" y="96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8" name="Freeform 17"/>
          <p:cNvSpPr>
            <a:spLocks/>
          </p:cNvSpPr>
          <p:nvPr/>
        </p:nvSpPr>
        <p:spPr bwMode="auto">
          <a:xfrm>
            <a:off x="3317875" y="4092575"/>
            <a:ext cx="2266950" cy="762000"/>
          </a:xfrm>
          <a:custGeom>
            <a:avLst/>
            <a:gdLst>
              <a:gd name="T0" fmla="*/ 0 w 1428"/>
              <a:gd name="T1" fmla="*/ 0 h 480"/>
              <a:gd name="T2" fmla="*/ 0 w 1428"/>
              <a:gd name="T3" fmla="*/ 2147483647 h 480"/>
              <a:gd name="T4" fmla="*/ 2147483647 w 1428"/>
              <a:gd name="T5" fmla="*/ 2147483647 h 480"/>
              <a:gd name="T6" fmla="*/ 2147483647 w 1428"/>
              <a:gd name="T7" fmla="*/ 2147483647 h 480"/>
              <a:gd name="T8" fmla="*/ 2147483647 w 1428"/>
              <a:gd name="T9" fmla="*/ 2147483647 h 480"/>
              <a:gd name="T10" fmla="*/ 2147483647 w 1428"/>
              <a:gd name="T11" fmla="*/ 2147483647 h 480"/>
              <a:gd name="T12" fmla="*/ 2147483647 w 1428"/>
              <a:gd name="T13" fmla="*/ 2147483647 h 480"/>
              <a:gd name="T14" fmla="*/ 2147483647 w 1428"/>
              <a:gd name="T15" fmla="*/ 2147483647 h 480"/>
              <a:gd name="T16" fmla="*/ 2147483647 w 1428"/>
              <a:gd name="T17" fmla="*/ 2147483647 h 480"/>
              <a:gd name="T18" fmla="*/ 2147483647 w 1428"/>
              <a:gd name="T19" fmla="*/ 2147483647 h 480"/>
              <a:gd name="T20" fmla="*/ 2147483647 w 1428"/>
              <a:gd name="T21" fmla="*/ 2147483647 h 480"/>
              <a:gd name="T22" fmla="*/ 2147483647 w 1428"/>
              <a:gd name="T23" fmla="*/ 2147483647 h 480"/>
              <a:gd name="T24" fmla="*/ 2147483647 w 1428"/>
              <a:gd name="T25" fmla="*/ 2147483647 h 480"/>
              <a:gd name="T26" fmla="*/ 2147483647 w 1428"/>
              <a:gd name="T27" fmla="*/ 2147483647 h 480"/>
              <a:gd name="T28" fmla="*/ 2147483647 w 1428"/>
              <a:gd name="T29" fmla="*/ 2147483647 h 480"/>
              <a:gd name="T30" fmla="*/ 2147483647 w 1428"/>
              <a:gd name="T31" fmla="*/ 2147483647 h 480"/>
              <a:gd name="T32" fmla="*/ 2147483647 w 1428"/>
              <a:gd name="T33" fmla="*/ 2147483647 h 480"/>
              <a:gd name="T34" fmla="*/ 2147483647 w 1428"/>
              <a:gd name="T35" fmla="*/ 0 h 480"/>
              <a:gd name="T36" fmla="*/ 2147483647 w 1428"/>
              <a:gd name="T37" fmla="*/ 2147483647 h 480"/>
              <a:gd name="T38" fmla="*/ 0 w 1428"/>
              <a:gd name="T39" fmla="*/ 0 h 4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428"/>
              <a:gd name="T61" fmla="*/ 0 h 480"/>
              <a:gd name="T62" fmla="*/ 1428 w 1428"/>
              <a:gd name="T63" fmla="*/ 480 h 48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428" h="480">
                <a:moveTo>
                  <a:pt x="0" y="0"/>
                </a:moveTo>
                <a:lnTo>
                  <a:pt x="0" y="144"/>
                </a:lnTo>
                <a:lnTo>
                  <a:pt x="192" y="144"/>
                </a:lnTo>
                <a:lnTo>
                  <a:pt x="288" y="192"/>
                </a:lnTo>
                <a:lnTo>
                  <a:pt x="432" y="384"/>
                </a:lnTo>
                <a:lnTo>
                  <a:pt x="576" y="432"/>
                </a:lnTo>
                <a:lnTo>
                  <a:pt x="864" y="480"/>
                </a:lnTo>
                <a:lnTo>
                  <a:pt x="1008" y="384"/>
                </a:lnTo>
                <a:lnTo>
                  <a:pt x="1152" y="240"/>
                </a:lnTo>
                <a:lnTo>
                  <a:pt x="1392" y="240"/>
                </a:lnTo>
                <a:lnTo>
                  <a:pt x="1428" y="96"/>
                </a:lnTo>
                <a:lnTo>
                  <a:pt x="1200" y="96"/>
                </a:lnTo>
                <a:lnTo>
                  <a:pt x="1056" y="144"/>
                </a:lnTo>
                <a:lnTo>
                  <a:pt x="864" y="336"/>
                </a:lnTo>
                <a:lnTo>
                  <a:pt x="672" y="384"/>
                </a:lnTo>
                <a:lnTo>
                  <a:pt x="576" y="336"/>
                </a:lnTo>
                <a:lnTo>
                  <a:pt x="432" y="144"/>
                </a:lnTo>
                <a:lnTo>
                  <a:pt x="384" y="0"/>
                </a:lnTo>
                <a:lnTo>
                  <a:pt x="192" y="48"/>
                </a:lnTo>
                <a:lnTo>
                  <a:pt x="0" y="0"/>
                </a:lnTo>
                <a:close/>
              </a:path>
            </a:pathLst>
          </a:cu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9" name="Freeform 18" descr="Solid diamond"/>
          <p:cNvSpPr>
            <a:spLocks/>
          </p:cNvSpPr>
          <p:nvPr/>
        </p:nvSpPr>
        <p:spPr bwMode="auto">
          <a:xfrm>
            <a:off x="3317875" y="4321175"/>
            <a:ext cx="2209800" cy="1158875"/>
          </a:xfrm>
          <a:custGeom>
            <a:avLst/>
            <a:gdLst>
              <a:gd name="T0" fmla="*/ 0 w 1392"/>
              <a:gd name="T1" fmla="*/ 0 h 730"/>
              <a:gd name="T2" fmla="*/ 0 w 1392"/>
              <a:gd name="T3" fmla="*/ 2147483647 h 730"/>
              <a:gd name="T4" fmla="*/ 2147483647 w 1392"/>
              <a:gd name="T5" fmla="*/ 2147483647 h 730"/>
              <a:gd name="T6" fmla="*/ 2147483647 w 1392"/>
              <a:gd name="T7" fmla="*/ 2147483647 h 730"/>
              <a:gd name="T8" fmla="*/ 2147483647 w 1392"/>
              <a:gd name="T9" fmla="*/ 2147483647 h 730"/>
              <a:gd name="T10" fmla="*/ 2147483647 w 1392"/>
              <a:gd name="T11" fmla="*/ 2147483647 h 730"/>
              <a:gd name="T12" fmla="*/ 2147483647 w 1392"/>
              <a:gd name="T13" fmla="*/ 2147483647 h 730"/>
              <a:gd name="T14" fmla="*/ 2147483647 w 1392"/>
              <a:gd name="T15" fmla="*/ 2147483647 h 730"/>
              <a:gd name="T16" fmla="*/ 2147483647 w 1392"/>
              <a:gd name="T17" fmla="*/ 2147483647 h 730"/>
              <a:gd name="T18" fmla="*/ 2147483647 w 1392"/>
              <a:gd name="T19" fmla="*/ 2147483647 h 730"/>
              <a:gd name="T20" fmla="*/ 2147483647 w 1392"/>
              <a:gd name="T21" fmla="*/ 2147483647 h 730"/>
              <a:gd name="T22" fmla="*/ 2147483647 w 1392"/>
              <a:gd name="T23" fmla="*/ 2147483647 h 730"/>
              <a:gd name="T24" fmla="*/ 2147483647 w 1392"/>
              <a:gd name="T25" fmla="*/ 2147483647 h 730"/>
              <a:gd name="T26" fmla="*/ 2147483647 w 1392"/>
              <a:gd name="T27" fmla="*/ 2147483647 h 730"/>
              <a:gd name="T28" fmla="*/ 2147483647 w 1392"/>
              <a:gd name="T29" fmla="*/ 2147483647 h 730"/>
              <a:gd name="T30" fmla="*/ 2147483647 w 1392"/>
              <a:gd name="T31" fmla="*/ 0 h 730"/>
              <a:gd name="T32" fmla="*/ 0 w 1392"/>
              <a:gd name="T33" fmla="*/ 0 h 7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92"/>
              <a:gd name="T52" fmla="*/ 0 h 730"/>
              <a:gd name="T53" fmla="*/ 1392 w 1392"/>
              <a:gd name="T54" fmla="*/ 730 h 7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92" h="730">
                <a:moveTo>
                  <a:pt x="0" y="0"/>
                </a:moveTo>
                <a:lnTo>
                  <a:pt x="0" y="576"/>
                </a:lnTo>
                <a:lnTo>
                  <a:pt x="144" y="528"/>
                </a:lnTo>
                <a:lnTo>
                  <a:pt x="432" y="672"/>
                </a:lnTo>
                <a:lnTo>
                  <a:pt x="643" y="730"/>
                </a:lnTo>
                <a:lnTo>
                  <a:pt x="912" y="720"/>
                </a:lnTo>
                <a:lnTo>
                  <a:pt x="1104" y="672"/>
                </a:lnTo>
                <a:lnTo>
                  <a:pt x="1200" y="528"/>
                </a:lnTo>
                <a:lnTo>
                  <a:pt x="1344" y="240"/>
                </a:lnTo>
                <a:lnTo>
                  <a:pt x="1392" y="96"/>
                </a:lnTo>
                <a:lnTo>
                  <a:pt x="1152" y="96"/>
                </a:lnTo>
                <a:lnTo>
                  <a:pt x="1008" y="240"/>
                </a:lnTo>
                <a:lnTo>
                  <a:pt x="864" y="336"/>
                </a:lnTo>
                <a:lnTo>
                  <a:pt x="432" y="240"/>
                </a:lnTo>
                <a:lnTo>
                  <a:pt x="288" y="48"/>
                </a:lnTo>
                <a:lnTo>
                  <a:pt x="192" y="0"/>
                </a:lnTo>
                <a:lnTo>
                  <a:pt x="0" y="0"/>
                </a:lnTo>
                <a:close/>
              </a:path>
            </a:pathLst>
          </a:cu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0" name="Freeform 19"/>
          <p:cNvSpPr>
            <a:spLocks/>
          </p:cNvSpPr>
          <p:nvPr/>
        </p:nvSpPr>
        <p:spPr bwMode="auto">
          <a:xfrm>
            <a:off x="3317875" y="5159375"/>
            <a:ext cx="1752600" cy="838200"/>
          </a:xfrm>
          <a:custGeom>
            <a:avLst/>
            <a:gdLst>
              <a:gd name="T0" fmla="*/ 0 w 1104"/>
              <a:gd name="T1" fmla="*/ 2147483647 h 528"/>
              <a:gd name="T2" fmla="*/ 0 w 1104"/>
              <a:gd name="T3" fmla="*/ 2147483647 h 528"/>
              <a:gd name="T4" fmla="*/ 2147483647 w 1104"/>
              <a:gd name="T5" fmla="*/ 2147483647 h 528"/>
              <a:gd name="T6" fmla="*/ 2147483647 w 1104"/>
              <a:gd name="T7" fmla="*/ 2147483647 h 528"/>
              <a:gd name="T8" fmla="*/ 2147483647 w 1104"/>
              <a:gd name="T9" fmla="*/ 2147483647 h 528"/>
              <a:gd name="T10" fmla="*/ 2147483647 w 1104"/>
              <a:gd name="T11" fmla="*/ 2147483647 h 528"/>
              <a:gd name="T12" fmla="*/ 2147483647 w 1104"/>
              <a:gd name="T13" fmla="*/ 2147483647 h 528"/>
              <a:gd name="T14" fmla="*/ 2147483647 w 1104"/>
              <a:gd name="T15" fmla="*/ 2147483647 h 528"/>
              <a:gd name="T16" fmla="*/ 2147483647 w 1104"/>
              <a:gd name="T17" fmla="*/ 2147483647 h 528"/>
              <a:gd name="T18" fmla="*/ 2147483647 w 1104"/>
              <a:gd name="T19" fmla="*/ 2147483647 h 528"/>
              <a:gd name="T20" fmla="*/ 2147483647 w 1104"/>
              <a:gd name="T21" fmla="*/ 2147483647 h 528"/>
              <a:gd name="T22" fmla="*/ 2147483647 w 1104"/>
              <a:gd name="T23" fmla="*/ 2147483647 h 528"/>
              <a:gd name="T24" fmla="*/ 2147483647 w 1104"/>
              <a:gd name="T25" fmla="*/ 0 h 528"/>
              <a:gd name="T26" fmla="*/ 0 w 1104"/>
              <a:gd name="T27" fmla="*/ 2147483647 h 52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104"/>
              <a:gd name="T43" fmla="*/ 0 h 528"/>
              <a:gd name="T44" fmla="*/ 1104 w 1104"/>
              <a:gd name="T45" fmla="*/ 528 h 52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104" h="528">
                <a:moveTo>
                  <a:pt x="0" y="48"/>
                </a:moveTo>
                <a:lnTo>
                  <a:pt x="0" y="336"/>
                </a:lnTo>
                <a:lnTo>
                  <a:pt x="96" y="288"/>
                </a:lnTo>
                <a:lnTo>
                  <a:pt x="288" y="432"/>
                </a:lnTo>
                <a:lnTo>
                  <a:pt x="480" y="480"/>
                </a:lnTo>
                <a:lnTo>
                  <a:pt x="576" y="432"/>
                </a:lnTo>
                <a:lnTo>
                  <a:pt x="624" y="528"/>
                </a:lnTo>
                <a:lnTo>
                  <a:pt x="912" y="336"/>
                </a:lnTo>
                <a:lnTo>
                  <a:pt x="1104" y="144"/>
                </a:lnTo>
                <a:lnTo>
                  <a:pt x="912" y="192"/>
                </a:lnTo>
                <a:lnTo>
                  <a:pt x="624" y="192"/>
                </a:lnTo>
                <a:lnTo>
                  <a:pt x="432" y="144"/>
                </a:lnTo>
                <a:lnTo>
                  <a:pt x="144" y="0"/>
                </a:lnTo>
                <a:lnTo>
                  <a:pt x="0" y="48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1" name="Freeform 20"/>
          <p:cNvSpPr>
            <a:spLocks/>
          </p:cNvSpPr>
          <p:nvPr/>
        </p:nvSpPr>
        <p:spPr bwMode="auto">
          <a:xfrm>
            <a:off x="3317875" y="5616575"/>
            <a:ext cx="990600" cy="609600"/>
          </a:xfrm>
          <a:custGeom>
            <a:avLst/>
            <a:gdLst>
              <a:gd name="T0" fmla="*/ 0 w 624"/>
              <a:gd name="T1" fmla="*/ 2147483647 h 384"/>
              <a:gd name="T2" fmla="*/ 0 w 624"/>
              <a:gd name="T3" fmla="*/ 2147483647 h 384"/>
              <a:gd name="T4" fmla="*/ 2147483647 w 624"/>
              <a:gd name="T5" fmla="*/ 2147483647 h 384"/>
              <a:gd name="T6" fmla="*/ 2147483647 w 624"/>
              <a:gd name="T7" fmla="*/ 2147483647 h 384"/>
              <a:gd name="T8" fmla="*/ 2147483647 w 624"/>
              <a:gd name="T9" fmla="*/ 2147483647 h 384"/>
              <a:gd name="T10" fmla="*/ 2147483647 w 624"/>
              <a:gd name="T11" fmla="*/ 2147483647 h 384"/>
              <a:gd name="T12" fmla="*/ 2147483647 w 624"/>
              <a:gd name="T13" fmla="*/ 2147483647 h 384"/>
              <a:gd name="T14" fmla="*/ 2147483647 w 624"/>
              <a:gd name="T15" fmla="*/ 0 h 384"/>
              <a:gd name="T16" fmla="*/ 0 w 624"/>
              <a:gd name="T17" fmla="*/ 2147483647 h 3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24"/>
              <a:gd name="T28" fmla="*/ 0 h 384"/>
              <a:gd name="T29" fmla="*/ 624 w 624"/>
              <a:gd name="T30" fmla="*/ 384 h 3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24" h="384">
                <a:moveTo>
                  <a:pt x="0" y="48"/>
                </a:moveTo>
                <a:lnTo>
                  <a:pt x="0" y="384"/>
                </a:lnTo>
                <a:lnTo>
                  <a:pt x="288" y="336"/>
                </a:lnTo>
                <a:lnTo>
                  <a:pt x="624" y="240"/>
                </a:lnTo>
                <a:lnTo>
                  <a:pt x="576" y="144"/>
                </a:lnTo>
                <a:lnTo>
                  <a:pt x="480" y="192"/>
                </a:lnTo>
                <a:lnTo>
                  <a:pt x="288" y="144"/>
                </a:lnTo>
                <a:lnTo>
                  <a:pt x="96" y="0"/>
                </a:lnTo>
                <a:lnTo>
                  <a:pt x="0" y="48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2" name="Rectangle 21"/>
          <p:cNvSpPr>
            <a:spLocks noChangeArrowheads="1"/>
          </p:cNvSpPr>
          <p:nvPr/>
        </p:nvSpPr>
        <p:spPr bwMode="auto">
          <a:xfrm>
            <a:off x="3013075" y="1501775"/>
            <a:ext cx="304800" cy="4800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53" name="Freeform 22"/>
          <p:cNvSpPr>
            <a:spLocks/>
          </p:cNvSpPr>
          <p:nvPr/>
        </p:nvSpPr>
        <p:spPr bwMode="auto">
          <a:xfrm>
            <a:off x="3851275" y="1882775"/>
            <a:ext cx="990600" cy="1079500"/>
          </a:xfrm>
          <a:custGeom>
            <a:avLst/>
            <a:gdLst>
              <a:gd name="T0" fmla="*/ 2147483647 w 624"/>
              <a:gd name="T1" fmla="*/ 0 h 680"/>
              <a:gd name="T2" fmla="*/ 2147483647 w 624"/>
              <a:gd name="T3" fmla="*/ 2147483647 h 680"/>
              <a:gd name="T4" fmla="*/ 2147483647 w 624"/>
              <a:gd name="T5" fmla="*/ 2147483647 h 680"/>
              <a:gd name="T6" fmla="*/ 2147483647 w 624"/>
              <a:gd name="T7" fmla="*/ 2147483647 h 680"/>
              <a:gd name="T8" fmla="*/ 2147483647 w 624"/>
              <a:gd name="T9" fmla="*/ 2147483647 h 680"/>
              <a:gd name="T10" fmla="*/ 0 w 624"/>
              <a:gd name="T11" fmla="*/ 2147483647 h 680"/>
              <a:gd name="T12" fmla="*/ 2147483647 w 624"/>
              <a:gd name="T13" fmla="*/ 2147483647 h 680"/>
              <a:gd name="T14" fmla="*/ 2147483647 w 624"/>
              <a:gd name="T15" fmla="*/ 2147483647 h 680"/>
              <a:gd name="T16" fmla="*/ 2147483647 w 624"/>
              <a:gd name="T17" fmla="*/ 2147483647 h 680"/>
              <a:gd name="T18" fmla="*/ 2147483647 w 624"/>
              <a:gd name="T19" fmla="*/ 2147483647 h 680"/>
              <a:gd name="T20" fmla="*/ 2147483647 w 624"/>
              <a:gd name="T21" fmla="*/ 2147483647 h 680"/>
              <a:gd name="T22" fmla="*/ 2147483647 w 624"/>
              <a:gd name="T23" fmla="*/ 2147483647 h 680"/>
              <a:gd name="T24" fmla="*/ 2147483647 w 624"/>
              <a:gd name="T25" fmla="*/ 2147483647 h 680"/>
              <a:gd name="T26" fmla="*/ 2147483647 w 624"/>
              <a:gd name="T27" fmla="*/ 2147483647 h 680"/>
              <a:gd name="T28" fmla="*/ 2147483647 w 624"/>
              <a:gd name="T29" fmla="*/ 0 h 68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4"/>
              <a:gd name="T46" fmla="*/ 0 h 680"/>
              <a:gd name="T47" fmla="*/ 624 w 624"/>
              <a:gd name="T48" fmla="*/ 680 h 68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4" h="680">
                <a:moveTo>
                  <a:pt x="336" y="0"/>
                </a:moveTo>
                <a:lnTo>
                  <a:pt x="192" y="192"/>
                </a:lnTo>
                <a:lnTo>
                  <a:pt x="112" y="299"/>
                </a:lnTo>
                <a:lnTo>
                  <a:pt x="48" y="384"/>
                </a:lnTo>
                <a:lnTo>
                  <a:pt x="16" y="449"/>
                </a:lnTo>
                <a:lnTo>
                  <a:pt x="0" y="528"/>
                </a:lnTo>
                <a:lnTo>
                  <a:pt x="31" y="599"/>
                </a:lnTo>
                <a:lnTo>
                  <a:pt x="88" y="650"/>
                </a:lnTo>
                <a:lnTo>
                  <a:pt x="144" y="672"/>
                </a:lnTo>
                <a:lnTo>
                  <a:pt x="214" y="680"/>
                </a:lnTo>
                <a:lnTo>
                  <a:pt x="292" y="659"/>
                </a:lnTo>
                <a:lnTo>
                  <a:pt x="394" y="542"/>
                </a:lnTo>
                <a:lnTo>
                  <a:pt x="528" y="336"/>
                </a:lnTo>
                <a:lnTo>
                  <a:pt x="624" y="192"/>
                </a:lnTo>
                <a:lnTo>
                  <a:pt x="33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4" name="Freeform 23"/>
          <p:cNvSpPr>
            <a:spLocks/>
          </p:cNvSpPr>
          <p:nvPr/>
        </p:nvSpPr>
        <p:spPr bwMode="auto">
          <a:xfrm>
            <a:off x="3317875" y="3863975"/>
            <a:ext cx="2266950" cy="609600"/>
          </a:xfrm>
          <a:custGeom>
            <a:avLst/>
            <a:gdLst>
              <a:gd name="T0" fmla="*/ 0 w 1428"/>
              <a:gd name="T1" fmla="*/ 2147483647 h 384"/>
              <a:gd name="T2" fmla="*/ 2147483647 w 1428"/>
              <a:gd name="T3" fmla="*/ 2147483647 h 384"/>
              <a:gd name="T4" fmla="*/ 2147483647 w 1428"/>
              <a:gd name="T5" fmla="*/ 2147483647 h 384"/>
              <a:gd name="T6" fmla="*/ 2147483647 w 1428"/>
              <a:gd name="T7" fmla="*/ 0 h 384"/>
              <a:gd name="T8" fmla="*/ 2147483647 w 1428"/>
              <a:gd name="T9" fmla="*/ 0 h 384"/>
              <a:gd name="T10" fmla="*/ 2147483647 w 1428"/>
              <a:gd name="T11" fmla="*/ 2147483647 h 384"/>
              <a:gd name="T12" fmla="*/ 2147483647 w 1428"/>
              <a:gd name="T13" fmla="*/ 2147483647 h 384"/>
              <a:gd name="T14" fmla="*/ 2147483647 w 1428"/>
              <a:gd name="T15" fmla="*/ 2147483647 h 384"/>
              <a:gd name="T16" fmla="*/ 2147483647 w 1428"/>
              <a:gd name="T17" fmla="*/ 2147483647 h 384"/>
              <a:gd name="T18" fmla="*/ 2147483647 w 1428"/>
              <a:gd name="T19" fmla="*/ 2147483647 h 384"/>
              <a:gd name="T20" fmla="*/ 2147483647 w 1428"/>
              <a:gd name="T21" fmla="*/ 2147483647 h 384"/>
              <a:gd name="T22" fmla="*/ 2147483647 w 1428"/>
              <a:gd name="T23" fmla="*/ 2147483647 h 384"/>
              <a:gd name="T24" fmla="*/ 2147483647 w 1428"/>
              <a:gd name="T25" fmla="*/ 2147483647 h 3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428"/>
              <a:gd name="T40" fmla="*/ 0 h 384"/>
              <a:gd name="T41" fmla="*/ 1428 w 1428"/>
              <a:gd name="T42" fmla="*/ 384 h 38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428" h="384">
                <a:moveTo>
                  <a:pt x="0" y="30"/>
                </a:moveTo>
                <a:lnTo>
                  <a:pt x="144" y="96"/>
                </a:lnTo>
                <a:lnTo>
                  <a:pt x="240" y="48"/>
                </a:lnTo>
                <a:lnTo>
                  <a:pt x="384" y="0"/>
                </a:lnTo>
                <a:lnTo>
                  <a:pt x="480" y="0"/>
                </a:lnTo>
                <a:lnTo>
                  <a:pt x="528" y="48"/>
                </a:lnTo>
                <a:lnTo>
                  <a:pt x="528" y="192"/>
                </a:lnTo>
                <a:lnTo>
                  <a:pt x="624" y="336"/>
                </a:lnTo>
                <a:lnTo>
                  <a:pt x="720" y="384"/>
                </a:lnTo>
                <a:lnTo>
                  <a:pt x="864" y="384"/>
                </a:lnTo>
                <a:lnTo>
                  <a:pt x="1056" y="240"/>
                </a:lnTo>
                <a:lnTo>
                  <a:pt x="1248" y="192"/>
                </a:lnTo>
                <a:lnTo>
                  <a:pt x="1428" y="188"/>
                </a:lnTo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5" name="Freeform 24"/>
          <p:cNvSpPr>
            <a:spLocks/>
          </p:cNvSpPr>
          <p:nvPr/>
        </p:nvSpPr>
        <p:spPr bwMode="auto">
          <a:xfrm>
            <a:off x="3470275" y="3635375"/>
            <a:ext cx="1371600" cy="774700"/>
          </a:xfrm>
          <a:custGeom>
            <a:avLst/>
            <a:gdLst>
              <a:gd name="T0" fmla="*/ 0 w 864"/>
              <a:gd name="T1" fmla="*/ 2147483647 h 488"/>
              <a:gd name="T2" fmla="*/ 2147483647 w 864"/>
              <a:gd name="T3" fmla="*/ 2147483647 h 488"/>
              <a:gd name="T4" fmla="*/ 2147483647 w 864"/>
              <a:gd name="T5" fmla="*/ 2147483647 h 488"/>
              <a:gd name="T6" fmla="*/ 2147483647 w 864"/>
              <a:gd name="T7" fmla="*/ 2147483647 h 488"/>
              <a:gd name="T8" fmla="*/ 2147483647 w 864"/>
              <a:gd name="T9" fmla="*/ 2147483647 h 488"/>
              <a:gd name="T10" fmla="*/ 2147483647 w 864"/>
              <a:gd name="T11" fmla="*/ 2147483647 h 488"/>
              <a:gd name="T12" fmla="*/ 2147483647 w 864"/>
              <a:gd name="T13" fmla="*/ 2147483647 h 488"/>
              <a:gd name="T14" fmla="*/ 2147483647 w 864"/>
              <a:gd name="T15" fmla="*/ 2147483647 h 488"/>
              <a:gd name="T16" fmla="*/ 2147483647 w 864"/>
              <a:gd name="T17" fmla="*/ 2147483647 h 488"/>
              <a:gd name="T18" fmla="*/ 2147483647 w 864"/>
              <a:gd name="T19" fmla="*/ 2147483647 h 488"/>
              <a:gd name="T20" fmla="*/ 2147483647 w 864"/>
              <a:gd name="T21" fmla="*/ 2147483647 h 488"/>
              <a:gd name="T22" fmla="*/ 2147483647 w 864"/>
              <a:gd name="T23" fmla="*/ 2147483647 h 488"/>
              <a:gd name="T24" fmla="*/ 2147483647 w 864"/>
              <a:gd name="T25" fmla="*/ 2147483647 h 488"/>
              <a:gd name="T26" fmla="*/ 2147483647 w 864"/>
              <a:gd name="T27" fmla="*/ 2147483647 h 488"/>
              <a:gd name="T28" fmla="*/ 2147483647 w 864"/>
              <a:gd name="T29" fmla="*/ 0 h 488"/>
              <a:gd name="T30" fmla="*/ 2147483647 w 864"/>
              <a:gd name="T31" fmla="*/ 0 h 488"/>
              <a:gd name="T32" fmla="*/ 0 w 864"/>
              <a:gd name="T33" fmla="*/ 2147483647 h 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64"/>
              <a:gd name="T52" fmla="*/ 0 h 488"/>
              <a:gd name="T53" fmla="*/ 864 w 864"/>
              <a:gd name="T54" fmla="*/ 488 h 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64" h="488">
                <a:moveTo>
                  <a:pt x="0" y="48"/>
                </a:moveTo>
                <a:lnTo>
                  <a:pt x="96" y="144"/>
                </a:lnTo>
                <a:lnTo>
                  <a:pt x="336" y="96"/>
                </a:lnTo>
                <a:lnTo>
                  <a:pt x="432" y="96"/>
                </a:lnTo>
                <a:lnTo>
                  <a:pt x="480" y="192"/>
                </a:lnTo>
                <a:lnTo>
                  <a:pt x="480" y="336"/>
                </a:lnTo>
                <a:lnTo>
                  <a:pt x="528" y="432"/>
                </a:lnTo>
                <a:lnTo>
                  <a:pt x="636" y="488"/>
                </a:lnTo>
                <a:lnTo>
                  <a:pt x="768" y="480"/>
                </a:lnTo>
                <a:lnTo>
                  <a:pt x="864" y="384"/>
                </a:lnTo>
                <a:lnTo>
                  <a:pt x="720" y="432"/>
                </a:lnTo>
                <a:lnTo>
                  <a:pt x="624" y="432"/>
                </a:lnTo>
                <a:lnTo>
                  <a:pt x="576" y="384"/>
                </a:lnTo>
                <a:lnTo>
                  <a:pt x="576" y="192"/>
                </a:lnTo>
                <a:lnTo>
                  <a:pt x="432" y="0"/>
                </a:lnTo>
                <a:lnTo>
                  <a:pt x="240" y="0"/>
                </a:lnTo>
                <a:lnTo>
                  <a:pt x="0" y="4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6" name="Oval 25"/>
          <p:cNvSpPr>
            <a:spLocks noChangeArrowheads="1"/>
          </p:cNvSpPr>
          <p:nvPr/>
        </p:nvSpPr>
        <p:spPr bwMode="auto">
          <a:xfrm>
            <a:off x="4079875" y="2568575"/>
            <a:ext cx="152400" cy="1524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57" name="Text Box 26"/>
          <p:cNvSpPr txBox="1">
            <a:spLocks noChangeArrowheads="1"/>
          </p:cNvSpPr>
          <p:nvPr/>
        </p:nvSpPr>
        <p:spPr bwMode="auto">
          <a:xfrm>
            <a:off x="749300" y="1443038"/>
            <a:ext cx="171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The isolated state</a:t>
            </a:r>
          </a:p>
        </p:txBody>
      </p:sp>
      <p:sp>
        <p:nvSpPr>
          <p:cNvPr id="120858" name="Text Box 27"/>
          <p:cNvSpPr txBox="1">
            <a:spLocks noChangeArrowheads="1"/>
          </p:cNvSpPr>
          <p:nvPr/>
        </p:nvSpPr>
        <p:spPr bwMode="auto">
          <a:xfrm>
            <a:off x="3538538" y="1412875"/>
            <a:ext cx="192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Modified conditions</a:t>
            </a:r>
          </a:p>
        </p:txBody>
      </p:sp>
      <p:sp>
        <p:nvSpPr>
          <p:cNvPr id="120859" name="Rectangle 28"/>
          <p:cNvSpPr>
            <a:spLocks noChangeArrowheads="1"/>
          </p:cNvSpPr>
          <p:nvPr/>
        </p:nvSpPr>
        <p:spPr bwMode="auto">
          <a:xfrm>
            <a:off x="5794375" y="2782888"/>
            <a:ext cx="381000" cy="76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0" name="Text Box 29"/>
          <p:cNvSpPr txBox="1">
            <a:spLocks noChangeArrowheads="1"/>
          </p:cNvSpPr>
          <p:nvPr/>
        </p:nvSpPr>
        <p:spPr bwMode="auto">
          <a:xfrm>
            <a:off x="6519863" y="2693988"/>
            <a:ext cx="44450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River</a:t>
            </a:r>
          </a:p>
        </p:txBody>
      </p:sp>
      <p:sp>
        <p:nvSpPr>
          <p:cNvPr id="120861" name="Rectangle 3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endParaRPr lang="en-US" sz="3200" smtClean="0">
              <a:latin typeface="Tahoma" pitchFamily="34" charset="0"/>
            </a:endParaRPr>
          </a:p>
        </p:txBody>
      </p:sp>
      <p:sp>
        <p:nvSpPr>
          <p:cNvPr id="120862" name="Rectangle 31"/>
          <p:cNvSpPr>
            <a:spLocks noChangeArrowheads="1"/>
          </p:cNvSpPr>
          <p:nvPr/>
        </p:nvSpPr>
        <p:spPr bwMode="auto">
          <a:xfrm>
            <a:off x="3152775" y="1363663"/>
            <a:ext cx="2532063" cy="4983162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3" name="Oval 32"/>
          <p:cNvSpPr>
            <a:spLocks noChangeArrowheads="1"/>
          </p:cNvSpPr>
          <p:nvPr/>
        </p:nvSpPr>
        <p:spPr bwMode="auto">
          <a:xfrm>
            <a:off x="3035300" y="3787775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4" name="Text Box 33"/>
          <p:cNvSpPr txBox="1">
            <a:spLocks noChangeArrowheads="1"/>
          </p:cNvSpPr>
          <p:nvPr/>
        </p:nvSpPr>
        <p:spPr bwMode="auto">
          <a:xfrm rot="-3206594">
            <a:off x="3790950" y="2352675"/>
            <a:ext cx="15382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Secondary market</a:t>
            </a:r>
          </a:p>
        </p:txBody>
      </p:sp>
      <p:sp>
        <p:nvSpPr>
          <p:cNvPr id="120865" name="Rectangle 34"/>
          <p:cNvSpPr>
            <a:spLocks noChangeArrowheads="1"/>
          </p:cNvSpPr>
          <p:nvPr/>
        </p:nvSpPr>
        <p:spPr bwMode="auto">
          <a:xfrm>
            <a:off x="5794375" y="5324475"/>
            <a:ext cx="381000" cy="228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6" name="Rectangle 36"/>
          <p:cNvSpPr>
            <a:spLocks noChangeArrowheads="1"/>
          </p:cNvSpPr>
          <p:nvPr/>
        </p:nvSpPr>
        <p:spPr bwMode="auto">
          <a:xfrm>
            <a:off x="5794375" y="4859338"/>
            <a:ext cx="381000" cy="228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7" name="Rectangle 38" descr="Solid diamond"/>
          <p:cNvSpPr>
            <a:spLocks noChangeArrowheads="1"/>
          </p:cNvSpPr>
          <p:nvPr/>
        </p:nvSpPr>
        <p:spPr bwMode="auto">
          <a:xfrm>
            <a:off x="5794375" y="4394200"/>
            <a:ext cx="381000" cy="2286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8" name="Rectangle 39"/>
          <p:cNvSpPr>
            <a:spLocks noChangeArrowheads="1"/>
          </p:cNvSpPr>
          <p:nvPr/>
        </p:nvSpPr>
        <p:spPr bwMode="auto">
          <a:xfrm>
            <a:off x="5794375" y="3930650"/>
            <a:ext cx="381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9" name="Rectangle 42"/>
          <p:cNvSpPr>
            <a:spLocks noChangeArrowheads="1"/>
          </p:cNvSpPr>
          <p:nvPr/>
        </p:nvSpPr>
        <p:spPr bwMode="auto">
          <a:xfrm>
            <a:off x="5794375" y="3465513"/>
            <a:ext cx="381000" cy="228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0" name="Rectangle 44"/>
          <p:cNvSpPr>
            <a:spLocks noChangeArrowheads="1"/>
          </p:cNvSpPr>
          <p:nvPr/>
        </p:nvSpPr>
        <p:spPr bwMode="auto">
          <a:xfrm>
            <a:off x="5794375" y="3001963"/>
            <a:ext cx="381000" cy="2286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1" name="Oval 46"/>
          <p:cNvSpPr>
            <a:spLocks noChangeArrowheads="1"/>
          </p:cNvSpPr>
          <p:nvPr/>
        </p:nvSpPr>
        <p:spPr bwMode="auto">
          <a:xfrm>
            <a:off x="5870575" y="2381250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2" name="Text Box 48"/>
          <p:cNvSpPr txBox="1">
            <a:spLocks noChangeArrowheads="1"/>
          </p:cNvSpPr>
          <p:nvPr/>
        </p:nvSpPr>
        <p:spPr bwMode="auto">
          <a:xfrm>
            <a:off x="6516688" y="5391150"/>
            <a:ext cx="20177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Extensive stock grazing</a:t>
            </a:r>
          </a:p>
        </p:txBody>
      </p:sp>
      <p:sp>
        <p:nvSpPr>
          <p:cNvPr id="120873" name="Text Box 49"/>
          <p:cNvSpPr txBox="1">
            <a:spLocks noChangeArrowheads="1"/>
          </p:cNvSpPr>
          <p:nvPr/>
        </p:nvSpPr>
        <p:spPr bwMode="auto">
          <a:xfrm>
            <a:off x="6516688" y="4997450"/>
            <a:ext cx="270668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Three-field crop rotation system</a:t>
            </a:r>
          </a:p>
        </p:txBody>
      </p:sp>
      <p:sp>
        <p:nvSpPr>
          <p:cNvPr id="120874" name="Text Box 50"/>
          <p:cNvSpPr txBox="1">
            <a:spLocks noChangeArrowheads="1"/>
          </p:cNvSpPr>
          <p:nvPr/>
        </p:nvSpPr>
        <p:spPr bwMode="auto">
          <a:xfrm>
            <a:off x="6516688" y="4511675"/>
            <a:ext cx="170338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Arable and pastures</a:t>
            </a:r>
          </a:p>
        </p:txBody>
      </p:sp>
      <p:sp>
        <p:nvSpPr>
          <p:cNvPr id="120875" name="Text Box 51"/>
          <p:cNvSpPr txBox="1">
            <a:spLocks noChangeArrowheads="1"/>
          </p:cNvSpPr>
          <p:nvPr/>
        </p:nvSpPr>
        <p:spPr bwMode="auto">
          <a:xfrm>
            <a:off x="6516688" y="4013200"/>
            <a:ext cx="190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Intensive crop rotation</a:t>
            </a:r>
          </a:p>
        </p:txBody>
      </p:sp>
      <p:sp>
        <p:nvSpPr>
          <p:cNvPr id="120876" name="Text Box 52"/>
          <p:cNvSpPr txBox="1">
            <a:spLocks noChangeArrowheads="1"/>
          </p:cNvSpPr>
          <p:nvPr/>
        </p:nvSpPr>
        <p:spPr bwMode="auto">
          <a:xfrm>
            <a:off x="6516688" y="3549650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forestry</a:t>
            </a:r>
          </a:p>
        </p:txBody>
      </p:sp>
      <p:sp>
        <p:nvSpPr>
          <p:cNvPr id="120877" name="Text Box 53"/>
          <p:cNvSpPr txBox="1">
            <a:spLocks noChangeArrowheads="1"/>
          </p:cNvSpPr>
          <p:nvPr/>
        </p:nvSpPr>
        <p:spPr bwMode="auto">
          <a:xfrm>
            <a:off x="6516688" y="2997200"/>
            <a:ext cx="15652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dairy &amp; vegetables</a:t>
            </a:r>
          </a:p>
        </p:txBody>
      </p:sp>
      <p:sp>
        <p:nvSpPr>
          <p:cNvPr id="120878" name="Text Box 54"/>
          <p:cNvSpPr txBox="1">
            <a:spLocks noChangeArrowheads="1"/>
          </p:cNvSpPr>
          <p:nvPr/>
        </p:nvSpPr>
        <p:spPr bwMode="auto">
          <a:xfrm>
            <a:off x="6516688" y="2368550"/>
            <a:ext cx="12430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Central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ChangeArrowheads="1"/>
          </p:cNvSpPr>
          <p:nvPr/>
        </p:nvSpPr>
        <p:spPr bwMode="auto">
          <a:xfrm>
            <a:off x="4602163" y="2054225"/>
            <a:ext cx="4314825" cy="3313113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2882" name="Rectangle 3"/>
          <p:cNvSpPr>
            <a:spLocks noChangeArrowheads="1"/>
          </p:cNvSpPr>
          <p:nvPr/>
        </p:nvSpPr>
        <p:spPr bwMode="auto">
          <a:xfrm>
            <a:off x="246063" y="2052638"/>
            <a:ext cx="4314825" cy="3313112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288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Tahoma" pitchFamily="34" charset="0"/>
              </a:rPr>
              <a:t>Von </a:t>
            </a:r>
            <a:r>
              <a:rPr lang="en-US" sz="2800" dirty="0" err="1" smtClean="0">
                <a:latin typeface="Tahoma" pitchFamily="34" charset="0"/>
              </a:rPr>
              <a:t>Thunen’s</a:t>
            </a:r>
            <a:r>
              <a:rPr lang="en-US" sz="2800" dirty="0" smtClean="0">
                <a:latin typeface="Tahoma" pitchFamily="34" charset="0"/>
              </a:rPr>
              <a:t> model of land use applied to mainland USA</a:t>
            </a:r>
            <a:endParaRPr lang="en-US" sz="4000" dirty="0" smtClean="0">
              <a:latin typeface="Tahoma" pitchFamily="34" charset="0"/>
            </a:endParaRPr>
          </a:p>
        </p:txBody>
      </p:sp>
      <p:grpSp>
        <p:nvGrpSpPr>
          <p:cNvPr id="122884" name="Group 5"/>
          <p:cNvGrpSpPr>
            <a:grpSpLocks/>
          </p:cNvGrpSpPr>
          <p:nvPr/>
        </p:nvGrpSpPr>
        <p:grpSpPr bwMode="auto">
          <a:xfrm>
            <a:off x="334963" y="2239963"/>
            <a:ext cx="4103687" cy="2584450"/>
            <a:chOff x="156" y="441"/>
            <a:chExt cx="5419" cy="3412"/>
          </a:xfrm>
        </p:grpSpPr>
        <p:sp>
          <p:nvSpPr>
            <p:cNvPr id="122986" name="Freeform 6"/>
            <p:cNvSpPr>
              <a:spLocks/>
            </p:cNvSpPr>
            <p:nvPr/>
          </p:nvSpPr>
          <p:spPr bwMode="auto">
            <a:xfrm>
              <a:off x="3745" y="2560"/>
              <a:ext cx="396" cy="643"/>
            </a:xfrm>
            <a:custGeom>
              <a:avLst/>
              <a:gdLst>
                <a:gd name="T0" fmla="*/ 0 w 396"/>
                <a:gd name="T1" fmla="*/ 24 h 643"/>
                <a:gd name="T2" fmla="*/ 0 w 396"/>
                <a:gd name="T3" fmla="*/ 24 h 643"/>
                <a:gd name="T4" fmla="*/ 10 w 396"/>
                <a:gd name="T5" fmla="*/ 35 h 643"/>
                <a:gd name="T6" fmla="*/ 0 w 396"/>
                <a:gd name="T7" fmla="*/ 432 h 643"/>
                <a:gd name="T8" fmla="*/ 25 w 396"/>
                <a:gd name="T9" fmla="*/ 624 h 643"/>
                <a:gd name="T10" fmla="*/ 53 w 396"/>
                <a:gd name="T11" fmla="*/ 631 h 643"/>
                <a:gd name="T12" fmla="*/ 63 w 396"/>
                <a:gd name="T13" fmla="*/ 572 h 643"/>
                <a:gd name="T14" fmla="*/ 74 w 396"/>
                <a:gd name="T15" fmla="*/ 586 h 643"/>
                <a:gd name="T16" fmla="*/ 76 w 396"/>
                <a:gd name="T17" fmla="*/ 616 h 643"/>
                <a:gd name="T18" fmla="*/ 92 w 396"/>
                <a:gd name="T19" fmla="*/ 630 h 643"/>
                <a:gd name="T20" fmla="*/ 69 w 396"/>
                <a:gd name="T21" fmla="*/ 642 h 643"/>
                <a:gd name="T22" fmla="*/ 125 w 396"/>
                <a:gd name="T23" fmla="*/ 629 h 643"/>
                <a:gd name="T24" fmla="*/ 135 w 396"/>
                <a:gd name="T25" fmla="*/ 610 h 643"/>
                <a:gd name="T26" fmla="*/ 127 w 396"/>
                <a:gd name="T27" fmla="*/ 600 h 643"/>
                <a:gd name="T28" fmla="*/ 132 w 396"/>
                <a:gd name="T29" fmla="*/ 584 h 643"/>
                <a:gd name="T30" fmla="*/ 105 w 396"/>
                <a:gd name="T31" fmla="*/ 558 h 643"/>
                <a:gd name="T32" fmla="*/ 107 w 396"/>
                <a:gd name="T33" fmla="*/ 539 h 643"/>
                <a:gd name="T34" fmla="*/ 395 w 396"/>
                <a:gd name="T35" fmla="*/ 513 h 643"/>
                <a:gd name="T36" fmla="*/ 370 w 396"/>
                <a:gd name="T37" fmla="*/ 411 h 643"/>
                <a:gd name="T38" fmla="*/ 375 w 396"/>
                <a:gd name="T39" fmla="*/ 374 h 643"/>
                <a:gd name="T40" fmla="*/ 386 w 396"/>
                <a:gd name="T41" fmla="*/ 351 h 643"/>
                <a:gd name="T42" fmla="*/ 376 w 396"/>
                <a:gd name="T43" fmla="*/ 316 h 643"/>
                <a:gd name="T44" fmla="*/ 349 w 396"/>
                <a:gd name="T45" fmla="*/ 272 h 643"/>
                <a:gd name="T46" fmla="*/ 274 w 396"/>
                <a:gd name="T47" fmla="*/ 0 h 643"/>
                <a:gd name="T48" fmla="*/ 0 w 396"/>
                <a:gd name="T49" fmla="*/ 24 h 643"/>
                <a:gd name="T50" fmla="*/ 0 w 396"/>
                <a:gd name="T51" fmla="*/ 24 h 6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96"/>
                <a:gd name="T79" fmla="*/ 0 h 643"/>
                <a:gd name="T80" fmla="*/ 396 w 396"/>
                <a:gd name="T81" fmla="*/ 643 h 6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96" h="643">
                  <a:moveTo>
                    <a:pt x="0" y="24"/>
                  </a:moveTo>
                  <a:lnTo>
                    <a:pt x="0" y="24"/>
                  </a:lnTo>
                  <a:lnTo>
                    <a:pt x="10" y="35"/>
                  </a:lnTo>
                  <a:lnTo>
                    <a:pt x="0" y="432"/>
                  </a:lnTo>
                  <a:lnTo>
                    <a:pt x="25" y="624"/>
                  </a:lnTo>
                  <a:lnTo>
                    <a:pt x="53" y="631"/>
                  </a:lnTo>
                  <a:lnTo>
                    <a:pt x="63" y="572"/>
                  </a:lnTo>
                  <a:lnTo>
                    <a:pt x="74" y="586"/>
                  </a:lnTo>
                  <a:lnTo>
                    <a:pt x="76" y="616"/>
                  </a:lnTo>
                  <a:lnTo>
                    <a:pt x="92" y="630"/>
                  </a:lnTo>
                  <a:lnTo>
                    <a:pt x="69" y="642"/>
                  </a:lnTo>
                  <a:lnTo>
                    <a:pt x="125" y="629"/>
                  </a:lnTo>
                  <a:lnTo>
                    <a:pt x="135" y="610"/>
                  </a:lnTo>
                  <a:lnTo>
                    <a:pt x="127" y="600"/>
                  </a:lnTo>
                  <a:lnTo>
                    <a:pt x="132" y="584"/>
                  </a:lnTo>
                  <a:lnTo>
                    <a:pt x="105" y="558"/>
                  </a:lnTo>
                  <a:lnTo>
                    <a:pt x="107" y="539"/>
                  </a:lnTo>
                  <a:lnTo>
                    <a:pt x="395" y="513"/>
                  </a:lnTo>
                  <a:lnTo>
                    <a:pt x="370" y="411"/>
                  </a:lnTo>
                  <a:lnTo>
                    <a:pt x="375" y="374"/>
                  </a:lnTo>
                  <a:lnTo>
                    <a:pt x="386" y="351"/>
                  </a:lnTo>
                  <a:lnTo>
                    <a:pt x="376" y="316"/>
                  </a:lnTo>
                  <a:lnTo>
                    <a:pt x="349" y="272"/>
                  </a:lnTo>
                  <a:lnTo>
                    <a:pt x="274" y="0"/>
                  </a:lnTo>
                  <a:lnTo>
                    <a:pt x="0" y="2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7" name="Freeform 7"/>
            <p:cNvSpPr>
              <a:spLocks/>
            </p:cNvSpPr>
            <p:nvPr/>
          </p:nvSpPr>
          <p:spPr bwMode="auto">
            <a:xfrm>
              <a:off x="861" y="2162"/>
              <a:ext cx="709" cy="823"/>
            </a:xfrm>
            <a:custGeom>
              <a:avLst/>
              <a:gdLst>
                <a:gd name="T0" fmla="*/ 0 w 709"/>
                <a:gd name="T1" fmla="*/ 562 h 823"/>
                <a:gd name="T2" fmla="*/ 0 w 709"/>
                <a:gd name="T3" fmla="*/ 562 h 823"/>
                <a:gd name="T4" fmla="*/ 45 w 709"/>
                <a:gd name="T5" fmla="*/ 523 h 823"/>
                <a:gd name="T6" fmla="*/ 27 w 709"/>
                <a:gd name="T7" fmla="*/ 491 h 823"/>
                <a:gd name="T8" fmla="*/ 37 w 709"/>
                <a:gd name="T9" fmla="*/ 446 h 823"/>
                <a:gd name="T10" fmla="*/ 83 w 709"/>
                <a:gd name="T11" fmla="*/ 369 h 823"/>
                <a:gd name="T12" fmla="*/ 117 w 709"/>
                <a:gd name="T13" fmla="*/ 347 h 823"/>
                <a:gd name="T14" fmla="*/ 97 w 709"/>
                <a:gd name="T15" fmla="*/ 320 h 823"/>
                <a:gd name="T16" fmla="*/ 85 w 709"/>
                <a:gd name="T17" fmla="*/ 243 h 823"/>
                <a:gd name="T18" fmla="*/ 99 w 709"/>
                <a:gd name="T19" fmla="*/ 106 h 823"/>
                <a:gd name="T20" fmla="*/ 123 w 709"/>
                <a:gd name="T21" fmla="*/ 99 h 823"/>
                <a:gd name="T22" fmla="*/ 163 w 709"/>
                <a:gd name="T23" fmla="*/ 122 h 823"/>
                <a:gd name="T24" fmla="*/ 197 w 709"/>
                <a:gd name="T25" fmla="*/ 0 h 823"/>
                <a:gd name="T26" fmla="*/ 708 w 709"/>
                <a:gd name="T27" fmla="*/ 88 h 823"/>
                <a:gd name="T28" fmla="*/ 601 w 709"/>
                <a:gd name="T29" fmla="*/ 822 h 823"/>
                <a:gd name="T30" fmla="*/ 444 w 709"/>
                <a:gd name="T31" fmla="*/ 797 h 823"/>
                <a:gd name="T32" fmla="*/ 345 w 709"/>
                <a:gd name="T33" fmla="*/ 770 h 823"/>
                <a:gd name="T34" fmla="*/ 146 w 709"/>
                <a:gd name="T35" fmla="*/ 651 h 823"/>
                <a:gd name="T36" fmla="*/ 0 w 709"/>
                <a:gd name="T37" fmla="*/ 562 h 823"/>
                <a:gd name="T38" fmla="*/ 0 w 709"/>
                <a:gd name="T39" fmla="*/ 562 h 82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09"/>
                <a:gd name="T61" fmla="*/ 0 h 823"/>
                <a:gd name="T62" fmla="*/ 709 w 709"/>
                <a:gd name="T63" fmla="*/ 823 h 82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09" h="823">
                  <a:moveTo>
                    <a:pt x="0" y="562"/>
                  </a:moveTo>
                  <a:lnTo>
                    <a:pt x="0" y="562"/>
                  </a:lnTo>
                  <a:lnTo>
                    <a:pt x="45" y="523"/>
                  </a:lnTo>
                  <a:lnTo>
                    <a:pt x="27" y="491"/>
                  </a:lnTo>
                  <a:lnTo>
                    <a:pt x="37" y="446"/>
                  </a:lnTo>
                  <a:lnTo>
                    <a:pt x="83" y="369"/>
                  </a:lnTo>
                  <a:lnTo>
                    <a:pt x="117" y="347"/>
                  </a:lnTo>
                  <a:lnTo>
                    <a:pt x="97" y="320"/>
                  </a:lnTo>
                  <a:lnTo>
                    <a:pt x="85" y="243"/>
                  </a:lnTo>
                  <a:lnTo>
                    <a:pt x="99" y="106"/>
                  </a:lnTo>
                  <a:lnTo>
                    <a:pt x="123" y="99"/>
                  </a:lnTo>
                  <a:lnTo>
                    <a:pt x="163" y="122"/>
                  </a:lnTo>
                  <a:lnTo>
                    <a:pt x="197" y="0"/>
                  </a:lnTo>
                  <a:lnTo>
                    <a:pt x="708" y="88"/>
                  </a:lnTo>
                  <a:lnTo>
                    <a:pt x="601" y="822"/>
                  </a:lnTo>
                  <a:lnTo>
                    <a:pt x="444" y="797"/>
                  </a:lnTo>
                  <a:lnTo>
                    <a:pt x="345" y="770"/>
                  </a:lnTo>
                  <a:lnTo>
                    <a:pt x="146" y="651"/>
                  </a:lnTo>
                  <a:lnTo>
                    <a:pt x="0" y="56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8" name="Freeform 8"/>
            <p:cNvSpPr>
              <a:spLocks/>
            </p:cNvSpPr>
            <p:nvPr/>
          </p:nvSpPr>
          <p:spPr bwMode="auto">
            <a:xfrm>
              <a:off x="3060" y="2398"/>
              <a:ext cx="523" cy="473"/>
            </a:xfrm>
            <a:custGeom>
              <a:avLst/>
              <a:gdLst>
                <a:gd name="T0" fmla="*/ 0 w 523"/>
                <a:gd name="T1" fmla="*/ 15 h 473"/>
                <a:gd name="T2" fmla="*/ 0 w 523"/>
                <a:gd name="T3" fmla="*/ 15 h 473"/>
                <a:gd name="T4" fmla="*/ 21 w 523"/>
                <a:gd name="T5" fmla="*/ 161 h 473"/>
                <a:gd name="T6" fmla="*/ 17 w 523"/>
                <a:gd name="T7" fmla="*/ 389 h 473"/>
                <a:gd name="T8" fmla="*/ 28 w 523"/>
                <a:gd name="T9" fmla="*/ 402 h 473"/>
                <a:gd name="T10" fmla="*/ 65 w 523"/>
                <a:gd name="T11" fmla="*/ 401 h 473"/>
                <a:gd name="T12" fmla="*/ 66 w 523"/>
                <a:gd name="T13" fmla="*/ 472 h 473"/>
                <a:gd name="T14" fmla="*/ 377 w 523"/>
                <a:gd name="T15" fmla="*/ 467 h 473"/>
                <a:gd name="T16" fmla="*/ 371 w 523"/>
                <a:gd name="T17" fmla="*/ 394 h 473"/>
                <a:gd name="T18" fmla="*/ 398 w 523"/>
                <a:gd name="T19" fmla="*/ 318 h 473"/>
                <a:gd name="T20" fmla="*/ 436 w 523"/>
                <a:gd name="T21" fmla="*/ 262 h 473"/>
                <a:gd name="T22" fmla="*/ 434 w 523"/>
                <a:gd name="T23" fmla="*/ 248 h 473"/>
                <a:gd name="T24" fmla="*/ 464 w 523"/>
                <a:gd name="T25" fmla="*/ 200 h 473"/>
                <a:gd name="T26" fmla="*/ 478 w 523"/>
                <a:gd name="T27" fmla="*/ 146 h 473"/>
                <a:gd name="T28" fmla="*/ 472 w 523"/>
                <a:gd name="T29" fmla="*/ 141 h 473"/>
                <a:gd name="T30" fmla="*/ 498 w 523"/>
                <a:gd name="T31" fmla="*/ 121 h 473"/>
                <a:gd name="T32" fmla="*/ 522 w 523"/>
                <a:gd name="T33" fmla="*/ 73 h 473"/>
                <a:gd name="T34" fmla="*/ 515 w 523"/>
                <a:gd name="T35" fmla="*/ 64 h 473"/>
                <a:gd name="T36" fmla="*/ 445 w 523"/>
                <a:gd name="T37" fmla="*/ 67 h 473"/>
                <a:gd name="T38" fmla="*/ 464 w 523"/>
                <a:gd name="T39" fmla="*/ 41 h 473"/>
                <a:gd name="T40" fmla="*/ 458 w 523"/>
                <a:gd name="T41" fmla="*/ 0 h 473"/>
                <a:gd name="T42" fmla="*/ 0 w 523"/>
                <a:gd name="T43" fmla="*/ 15 h 473"/>
                <a:gd name="T44" fmla="*/ 0 w 523"/>
                <a:gd name="T45" fmla="*/ 15 h 4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23"/>
                <a:gd name="T70" fmla="*/ 0 h 473"/>
                <a:gd name="T71" fmla="*/ 523 w 523"/>
                <a:gd name="T72" fmla="*/ 473 h 4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23" h="473">
                  <a:moveTo>
                    <a:pt x="0" y="15"/>
                  </a:moveTo>
                  <a:lnTo>
                    <a:pt x="0" y="15"/>
                  </a:lnTo>
                  <a:lnTo>
                    <a:pt x="21" y="161"/>
                  </a:lnTo>
                  <a:lnTo>
                    <a:pt x="17" y="389"/>
                  </a:lnTo>
                  <a:lnTo>
                    <a:pt x="28" y="402"/>
                  </a:lnTo>
                  <a:lnTo>
                    <a:pt x="65" y="401"/>
                  </a:lnTo>
                  <a:lnTo>
                    <a:pt x="66" y="472"/>
                  </a:lnTo>
                  <a:lnTo>
                    <a:pt x="377" y="467"/>
                  </a:lnTo>
                  <a:lnTo>
                    <a:pt x="371" y="394"/>
                  </a:lnTo>
                  <a:lnTo>
                    <a:pt x="398" y="318"/>
                  </a:lnTo>
                  <a:lnTo>
                    <a:pt x="436" y="262"/>
                  </a:lnTo>
                  <a:lnTo>
                    <a:pt x="434" y="248"/>
                  </a:lnTo>
                  <a:lnTo>
                    <a:pt x="464" y="200"/>
                  </a:lnTo>
                  <a:lnTo>
                    <a:pt x="478" y="146"/>
                  </a:lnTo>
                  <a:lnTo>
                    <a:pt x="472" y="141"/>
                  </a:lnTo>
                  <a:lnTo>
                    <a:pt x="498" y="121"/>
                  </a:lnTo>
                  <a:lnTo>
                    <a:pt x="522" y="73"/>
                  </a:lnTo>
                  <a:lnTo>
                    <a:pt x="515" y="64"/>
                  </a:lnTo>
                  <a:lnTo>
                    <a:pt x="445" y="67"/>
                  </a:lnTo>
                  <a:lnTo>
                    <a:pt x="464" y="41"/>
                  </a:lnTo>
                  <a:lnTo>
                    <a:pt x="458" y="0"/>
                  </a:lnTo>
                  <a:lnTo>
                    <a:pt x="0" y="1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9" name="Freeform 9"/>
            <p:cNvSpPr>
              <a:spLocks/>
            </p:cNvSpPr>
            <p:nvPr/>
          </p:nvSpPr>
          <p:spPr bwMode="auto">
            <a:xfrm>
              <a:off x="156" y="1274"/>
              <a:ext cx="823" cy="1412"/>
            </a:xfrm>
            <a:custGeom>
              <a:avLst/>
              <a:gdLst>
                <a:gd name="T0" fmla="*/ 18 w 823"/>
                <a:gd name="T1" fmla="*/ 256 h 1412"/>
                <a:gd name="T2" fmla="*/ 18 w 823"/>
                <a:gd name="T3" fmla="*/ 256 h 1412"/>
                <a:gd name="T4" fmla="*/ 29 w 823"/>
                <a:gd name="T5" fmla="*/ 286 h 1412"/>
                <a:gd name="T6" fmla="*/ 5 w 823"/>
                <a:gd name="T7" fmla="*/ 397 h 1412"/>
                <a:gd name="T8" fmla="*/ 21 w 823"/>
                <a:gd name="T9" fmla="*/ 429 h 1412"/>
                <a:gd name="T10" fmla="*/ 85 w 823"/>
                <a:gd name="T11" fmla="*/ 574 h 1412"/>
                <a:gd name="T12" fmla="*/ 92 w 823"/>
                <a:gd name="T13" fmla="*/ 571 h 1412"/>
                <a:gd name="T14" fmla="*/ 95 w 823"/>
                <a:gd name="T15" fmla="*/ 539 h 1412"/>
                <a:gd name="T16" fmla="*/ 106 w 823"/>
                <a:gd name="T17" fmla="*/ 534 h 1412"/>
                <a:gd name="T18" fmla="*/ 117 w 823"/>
                <a:gd name="T19" fmla="*/ 543 h 1412"/>
                <a:gd name="T20" fmla="*/ 98 w 823"/>
                <a:gd name="T21" fmla="*/ 561 h 1412"/>
                <a:gd name="T22" fmla="*/ 106 w 823"/>
                <a:gd name="T23" fmla="*/ 573 h 1412"/>
                <a:gd name="T24" fmla="*/ 122 w 823"/>
                <a:gd name="T25" fmla="*/ 635 h 1412"/>
                <a:gd name="T26" fmla="*/ 112 w 823"/>
                <a:gd name="T27" fmla="*/ 631 h 1412"/>
                <a:gd name="T28" fmla="*/ 89 w 823"/>
                <a:gd name="T29" fmla="*/ 607 h 1412"/>
                <a:gd name="T30" fmla="*/ 95 w 823"/>
                <a:gd name="T31" fmla="*/ 582 h 1412"/>
                <a:gd name="T32" fmla="*/ 84 w 823"/>
                <a:gd name="T33" fmla="*/ 584 h 1412"/>
                <a:gd name="T34" fmla="*/ 71 w 823"/>
                <a:gd name="T35" fmla="*/ 610 h 1412"/>
                <a:gd name="T36" fmla="*/ 76 w 823"/>
                <a:gd name="T37" fmla="*/ 667 h 1412"/>
                <a:gd name="T38" fmla="*/ 89 w 823"/>
                <a:gd name="T39" fmla="*/ 693 h 1412"/>
                <a:gd name="T40" fmla="*/ 118 w 823"/>
                <a:gd name="T41" fmla="*/ 716 h 1412"/>
                <a:gd name="T42" fmla="*/ 109 w 823"/>
                <a:gd name="T43" fmla="*/ 744 h 1412"/>
                <a:gd name="T44" fmla="*/ 92 w 823"/>
                <a:gd name="T45" fmla="*/ 748 h 1412"/>
                <a:gd name="T46" fmla="*/ 89 w 823"/>
                <a:gd name="T47" fmla="*/ 785 h 1412"/>
                <a:gd name="T48" fmla="*/ 129 w 823"/>
                <a:gd name="T49" fmla="*/ 869 h 1412"/>
                <a:gd name="T50" fmla="*/ 161 w 823"/>
                <a:gd name="T51" fmla="*/ 921 h 1412"/>
                <a:gd name="T52" fmla="*/ 157 w 823"/>
                <a:gd name="T53" fmla="*/ 952 h 1412"/>
                <a:gd name="T54" fmla="*/ 176 w 823"/>
                <a:gd name="T55" fmla="*/ 972 h 1412"/>
                <a:gd name="T56" fmla="*/ 168 w 823"/>
                <a:gd name="T57" fmla="*/ 992 h 1412"/>
                <a:gd name="T58" fmla="*/ 156 w 823"/>
                <a:gd name="T59" fmla="*/ 1041 h 1412"/>
                <a:gd name="T60" fmla="*/ 170 w 823"/>
                <a:gd name="T61" fmla="*/ 1059 h 1412"/>
                <a:gd name="T62" fmla="*/ 271 w 823"/>
                <a:gd name="T63" fmla="*/ 1094 h 1412"/>
                <a:gd name="T64" fmla="*/ 312 w 823"/>
                <a:gd name="T65" fmla="*/ 1150 h 1412"/>
                <a:gd name="T66" fmla="*/ 359 w 823"/>
                <a:gd name="T67" fmla="*/ 1168 h 1412"/>
                <a:gd name="T68" fmla="*/ 360 w 823"/>
                <a:gd name="T69" fmla="*/ 1202 h 1412"/>
                <a:gd name="T70" fmla="*/ 392 w 823"/>
                <a:gd name="T71" fmla="*/ 1210 h 1412"/>
                <a:gd name="T72" fmla="*/ 434 w 823"/>
                <a:gd name="T73" fmla="*/ 1267 h 1412"/>
                <a:gd name="T74" fmla="*/ 457 w 823"/>
                <a:gd name="T75" fmla="*/ 1316 h 1412"/>
                <a:gd name="T76" fmla="*/ 458 w 823"/>
                <a:gd name="T77" fmla="*/ 1392 h 1412"/>
                <a:gd name="T78" fmla="*/ 750 w 823"/>
                <a:gd name="T79" fmla="*/ 1411 h 1412"/>
                <a:gd name="T80" fmla="*/ 732 w 823"/>
                <a:gd name="T81" fmla="*/ 1379 h 1412"/>
                <a:gd name="T82" fmla="*/ 742 w 823"/>
                <a:gd name="T83" fmla="*/ 1334 h 1412"/>
                <a:gd name="T84" fmla="*/ 788 w 823"/>
                <a:gd name="T85" fmla="*/ 1257 h 1412"/>
                <a:gd name="T86" fmla="*/ 822 w 823"/>
                <a:gd name="T87" fmla="*/ 1235 h 1412"/>
                <a:gd name="T88" fmla="*/ 802 w 823"/>
                <a:gd name="T89" fmla="*/ 1208 h 1412"/>
                <a:gd name="T90" fmla="*/ 790 w 823"/>
                <a:gd name="T91" fmla="*/ 1131 h 1412"/>
                <a:gd name="T92" fmla="*/ 399 w 823"/>
                <a:gd name="T93" fmla="*/ 544 h 1412"/>
                <a:gd name="T94" fmla="*/ 370 w 823"/>
                <a:gd name="T95" fmla="*/ 485 h 1412"/>
                <a:gd name="T96" fmla="*/ 467 w 823"/>
                <a:gd name="T97" fmla="*/ 110 h 1412"/>
                <a:gd name="T98" fmla="*/ 78 w 823"/>
                <a:gd name="T99" fmla="*/ 0 h 1412"/>
                <a:gd name="T100" fmla="*/ 68 w 823"/>
                <a:gd name="T101" fmla="*/ 22 h 1412"/>
                <a:gd name="T102" fmla="*/ 71 w 823"/>
                <a:gd name="T103" fmla="*/ 72 h 1412"/>
                <a:gd name="T104" fmla="*/ 0 w 823"/>
                <a:gd name="T105" fmla="*/ 188 h 1412"/>
                <a:gd name="T106" fmla="*/ 18 w 823"/>
                <a:gd name="T107" fmla="*/ 256 h 1412"/>
                <a:gd name="T108" fmla="*/ 18 w 823"/>
                <a:gd name="T109" fmla="*/ 256 h 141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23"/>
                <a:gd name="T166" fmla="*/ 0 h 1412"/>
                <a:gd name="T167" fmla="*/ 823 w 823"/>
                <a:gd name="T168" fmla="*/ 1412 h 141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23" h="1412">
                  <a:moveTo>
                    <a:pt x="18" y="256"/>
                  </a:moveTo>
                  <a:lnTo>
                    <a:pt x="18" y="256"/>
                  </a:lnTo>
                  <a:lnTo>
                    <a:pt x="29" y="286"/>
                  </a:lnTo>
                  <a:lnTo>
                    <a:pt x="5" y="397"/>
                  </a:lnTo>
                  <a:lnTo>
                    <a:pt x="21" y="429"/>
                  </a:lnTo>
                  <a:lnTo>
                    <a:pt x="85" y="574"/>
                  </a:lnTo>
                  <a:lnTo>
                    <a:pt x="92" y="571"/>
                  </a:lnTo>
                  <a:lnTo>
                    <a:pt x="95" y="539"/>
                  </a:lnTo>
                  <a:lnTo>
                    <a:pt x="106" y="534"/>
                  </a:lnTo>
                  <a:lnTo>
                    <a:pt x="117" y="543"/>
                  </a:lnTo>
                  <a:lnTo>
                    <a:pt x="98" y="561"/>
                  </a:lnTo>
                  <a:lnTo>
                    <a:pt x="106" y="573"/>
                  </a:lnTo>
                  <a:lnTo>
                    <a:pt x="122" y="635"/>
                  </a:lnTo>
                  <a:lnTo>
                    <a:pt x="112" y="631"/>
                  </a:lnTo>
                  <a:lnTo>
                    <a:pt x="89" y="607"/>
                  </a:lnTo>
                  <a:lnTo>
                    <a:pt x="95" y="582"/>
                  </a:lnTo>
                  <a:lnTo>
                    <a:pt x="84" y="584"/>
                  </a:lnTo>
                  <a:lnTo>
                    <a:pt x="71" y="610"/>
                  </a:lnTo>
                  <a:lnTo>
                    <a:pt x="76" y="667"/>
                  </a:lnTo>
                  <a:lnTo>
                    <a:pt x="89" y="693"/>
                  </a:lnTo>
                  <a:lnTo>
                    <a:pt x="118" y="716"/>
                  </a:lnTo>
                  <a:lnTo>
                    <a:pt x="109" y="744"/>
                  </a:lnTo>
                  <a:lnTo>
                    <a:pt x="92" y="748"/>
                  </a:lnTo>
                  <a:lnTo>
                    <a:pt x="89" y="785"/>
                  </a:lnTo>
                  <a:lnTo>
                    <a:pt x="129" y="869"/>
                  </a:lnTo>
                  <a:lnTo>
                    <a:pt x="161" y="921"/>
                  </a:lnTo>
                  <a:lnTo>
                    <a:pt x="157" y="952"/>
                  </a:lnTo>
                  <a:lnTo>
                    <a:pt x="176" y="972"/>
                  </a:lnTo>
                  <a:lnTo>
                    <a:pt x="168" y="992"/>
                  </a:lnTo>
                  <a:lnTo>
                    <a:pt x="156" y="1041"/>
                  </a:lnTo>
                  <a:lnTo>
                    <a:pt x="170" y="1059"/>
                  </a:lnTo>
                  <a:lnTo>
                    <a:pt x="271" y="1094"/>
                  </a:lnTo>
                  <a:lnTo>
                    <a:pt x="312" y="1150"/>
                  </a:lnTo>
                  <a:lnTo>
                    <a:pt x="359" y="1168"/>
                  </a:lnTo>
                  <a:lnTo>
                    <a:pt x="360" y="1202"/>
                  </a:lnTo>
                  <a:lnTo>
                    <a:pt x="392" y="1210"/>
                  </a:lnTo>
                  <a:lnTo>
                    <a:pt x="434" y="1267"/>
                  </a:lnTo>
                  <a:lnTo>
                    <a:pt x="457" y="1316"/>
                  </a:lnTo>
                  <a:lnTo>
                    <a:pt x="458" y="1392"/>
                  </a:lnTo>
                  <a:lnTo>
                    <a:pt x="750" y="1411"/>
                  </a:lnTo>
                  <a:lnTo>
                    <a:pt x="732" y="1379"/>
                  </a:lnTo>
                  <a:lnTo>
                    <a:pt x="742" y="1334"/>
                  </a:lnTo>
                  <a:lnTo>
                    <a:pt x="788" y="1257"/>
                  </a:lnTo>
                  <a:lnTo>
                    <a:pt x="822" y="1235"/>
                  </a:lnTo>
                  <a:lnTo>
                    <a:pt x="802" y="1208"/>
                  </a:lnTo>
                  <a:lnTo>
                    <a:pt x="790" y="1131"/>
                  </a:lnTo>
                  <a:lnTo>
                    <a:pt x="399" y="544"/>
                  </a:lnTo>
                  <a:lnTo>
                    <a:pt x="370" y="485"/>
                  </a:lnTo>
                  <a:lnTo>
                    <a:pt x="467" y="110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1" y="72"/>
                  </a:lnTo>
                  <a:lnTo>
                    <a:pt x="0" y="188"/>
                  </a:lnTo>
                  <a:lnTo>
                    <a:pt x="18" y="25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0" name="Freeform 10"/>
            <p:cNvSpPr>
              <a:spLocks/>
            </p:cNvSpPr>
            <p:nvPr/>
          </p:nvSpPr>
          <p:spPr bwMode="auto">
            <a:xfrm>
              <a:off x="1569" y="1728"/>
              <a:ext cx="756" cy="598"/>
            </a:xfrm>
            <a:custGeom>
              <a:avLst/>
              <a:gdLst>
                <a:gd name="T0" fmla="*/ 0 w 756"/>
                <a:gd name="T1" fmla="*/ 522 h 598"/>
                <a:gd name="T2" fmla="*/ 0 w 756"/>
                <a:gd name="T3" fmla="*/ 522 h 598"/>
                <a:gd name="T4" fmla="*/ 73 w 756"/>
                <a:gd name="T5" fmla="*/ 0 h 598"/>
                <a:gd name="T6" fmla="*/ 559 w 756"/>
                <a:gd name="T7" fmla="*/ 55 h 598"/>
                <a:gd name="T8" fmla="*/ 755 w 756"/>
                <a:gd name="T9" fmla="*/ 72 h 598"/>
                <a:gd name="T10" fmla="*/ 747 w 756"/>
                <a:gd name="T11" fmla="*/ 203 h 598"/>
                <a:gd name="T12" fmla="*/ 721 w 756"/>
                <a:gd name="T13" fmla="*/ 597 h 598"/>
                <a:gd name="T14" fmla="*/ 622 w 756"/>
                <a:gd name="T15" fmla="*/ 590 h 598"/>
                <a:gd name="T16" fmla="*/ 311 w 756"/>
                <a:gd name="T17" fmla="*/ 562 h 598"/>
                <a:gd name="T18" fmla="*/ 0 w 756"/>
                <a:gd name="T19" fmla="*/ 522 h 598"/>
                <a:gd name="T20" fmla="*/ 0 w 756"/>
                <a:gd name="T21" fmla="*/ 522 h 5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6"/>
                <a:gd name="T34" fmla="*/ 0 h 598"/>
                <a:gd name="T35" fmla="*/ 756 w 756"/>
                <a:gd name="T36" fmla="*/ 598 h 59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6" h="598">
                  <a:moveTo>
                    <a:pt x="0" y="522"/>
                  </a:moveTo>
                  <a:lnTo>
                    <a:pt x="0" y="522"/>
                  </a:lnTo>
                  <a:lnTo>
                    <a:pt x="73" y="0"/>
                  </a:lnTo>
                  <a:lnTo>
                    <a:pt x="559" y="55"/>
                  </a:lnTo>
                  <a:lnTo>
                    <a:pt x="755" y="72"/>
                  </a:lnTo>
                  <a:lnTo>
                    <a:pt x="747" y="203"/>
                  </a:lnTo>
                  <a:lnTo>
                    <a:pt x="721" y="597"/>
                  </a:lnTo>
                  <a:lnTo>
                    <a:pt x="622" y="590"/>
                  </a:lnTo>
                  <a:lnTo>
                    <a:pt x="311" y="562"/>
                  </a:lnTo>
                  <a:lnTo>
                    <a:pt x="0" y="52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1" name="Freeform 11"/>
            <p:cNvSpPr>
              <a:spLocks/>
            </p:cNvSpPr>
            <p:nvPr/>
          </p:nvSpPr>
          <p:spPr bwMode="auto">
            <a:xfrm>
              <a:off x="5076" y="1405"/>
              <a:ext cx="179" cy="169"/>
            </a:xfrm>
            <a:custGeom>
              <a:avLst/>
              <a:gdLst>
                <a:gd name="T0" fmla="*/ 0 w 179"/>
                <a:gd name="T1" fmla="*/ 33 h 169"/>
                <a:gd name="T2" fmla="*/ 0 w 179"/>
                <a:gd name="T3" fmla="*/ 33 h 169"/>
                <a:gd name="T4" fmla="*/ 15 w 179"/>
                <a:gd name="T5" fmla="*/ 122 h 169"/>
                <a:gd name="T6" fmla="*/ 14 w 179"/>
                <a:gd name="T7" fmla="*/ 168 h 169"/>
                <a:gd name="T8" fmla="*/ 28 w 179"/>
                <a:gd name="T9" fmla="*/ 165 h 169"/>
                <a:gd name="T10" fmla="*/ 37 w 179"/>
                <a:gd name="T11" fmla="*/ 152 h 169"/>
                <a:gd name="T12" fmla="*/ 62 w 179"/>
                <a:gd name="T13" fmla="*/ 140 h 169"/>
                <a:gd name="T14" fmla="*/ 74 w 179"/>
                <a:gd name="T15" fmla="*/ 118 h 169"/>
                <a:gd name="T16" fmla="*/ 82 w 179"/>
                <a:gd name="T17" fmla="*/ 122 h 169"/>
                <a:gd name="T18" fmla="*/ 102 w 179"/>
                <a:gd name="T19" fmla="*/ 114 h 169"/>
                <a:gd name="T20" fmla="*/ 128 w 179"/>
                <a:gd name="T21" fmla="*/ 109 h 169"/>
                <a:gd name="T22" fmla="*/ 129 w 179"/>
                <a:gd name="T23" fmla="*/ 100 h 169"/>
                <a:gd name="T24" fmla="*/ 137 w 179"/>
                <a:gd name="T25" fmla="*/ 105 h 169"/>
                <a:gd name="T26" fmla="*/ 146 w 179"/>
                <a:gd name="T27" fmla="*/ 97 h 169"/>
                <a:gd name="T28" fmla="*/ 160 w 179"/>
                <a:gd name="T29" fmla="*/ 94 h 169"/>
                <a:gd name="T30" fmla="*/ 178 w 179"/>
                <a:gd name="T31" fmla="*/ 86 h 169"/>
                <a:gd name="T32" fmla="*/ 161 w 179"/>
                <a:gd name="T33" fmla="*/ 0 h 169"/>
                <a:gd name="T34" fmla="*/ 0 w 179"/>
                <a:gd name="T35" fmla="*/ 33 h 169"/>
                <a:gd name="T36" fmla="*/ 0 w 179"/>
                <a:gd name="T37" fmla="*/ 33 h 1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9"/>
                <a:gd name="T58" fmla="*/ 0 h 169"/>
                <a:gd name="T59" fmla="*/ 179 w 179"/>
                <a:gd name="T60" fmla="*/ 169 h 1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9" h="169">
                  <a:moveTo>
                    <a:pt x="0" y="33"/>
                  </a:moveTo>
                  <a:lnTo>
                    <a:pt x="0" y="33"/>
                  </a:lnTo>
                  <a:lnTo>
                    <a:pt x="15" y="122"/>
                  </a:lnTo>
                  <a:lnTo>
                    <a:pt x="14" y="168"/>
                  </a:lnTo>
                  <a:lnTo>
                    <a:pt x="28" y="165"/>
                  </a:lnTo>
                  <a:lnTo>
                    <a:pt x="37" y="152"/>
                  </a:lnTo>
                  <a:lnTo>
                    <a:pt x="62" y="140"/>
                  </a:lnTo>
                  <a:lnTo>
                    <a:pt x="74" y="118"/>
                  </a:lnTo>
                  <a:lnTo>
                    <a:pt x="82" y="122"/>
                  </a:lnTo>
                  <a:lnTo>
                    <a:pt x="102" y="114"/>
                  </a:lnTo>
                  <a:lnTo>
                    <a:pt x="128" y="109"/>
                  </a:lnTo>
                  <a:lnTo>
                    <a:pt x="129" y="100"/>
                  </a:lnTo>
                  <a:lnTo>
                    <a:pt x="137" y="105"/>
                  </a:lnTo>
                  <a:lnTo>
                    <a:pt x="146" y="97"/>
                  </a:lnTo>
                  <a:lnTo>
                    <a:pt x="160" y="94"/>
                  </a:lnTo>
                  <a:lnTo>
                    <a:pt x="178" y="86"/>
                  </a:lnTo>
                  <a:lnTo>
                    <a:pt x="161" y="0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2" name="Freeform 12"/>
            <p:cNvSpPr>
              <a:spLocks/>
            </p:cNvSpPr>
            <p:nvPr/>
          </p:nvSpPr>
          <p:spPr bwMode="auto">
            <a:xfrm>
              <a:off x="4922" y="1767"/>
              <a:ext cx="109" cy="181"/>
            </a:xfrm>
            <a:custGeom>
              <a:avLst/>
              <a:gdLst>
                <a:gd name="T0" fmla="*/ 0 w 109"/>
                <a:gd name="T1" fmla="*/ 19 h 181"/>
                <a:gd name="T2" fmla="*/ 0 w 109"/>
                <a:gd name="T3" fmla="*/ 19 h 181"/>
                <a:gd name="T4" fmla="*/ 14 w 109"/>
                <a:gd name="T5" fmla="*/ 0 h 181"/>
                <a:gd name="T6" fmla="*/ 34 w 109"/>
                <a:gd name="T7" fmla="*/ 0 h 181"/>
                <a:gd name="T8" fmla="*/ 28 w 109"/>
                <a:gd name="T9" fmla="*/ 20 h 181"/>
                <a:gd name="T10" fmla="*/ 23 w 109"/>
                <a:gd name="T11" fmla="*/ 26 h 181"/>
                <a:gd name="T12" fmla="*/ 26 w 109"/>
                <a:gd name="T13" fmla="*/ 47 h 181"/>
                <a:gd name="T14" fmla="*/ 38 w 109"/>
                <a:gd name="T15" fmla="*/ 60 h 181"/>
                <a:gd name="T16" fmla="*/ 53 w 109"/>
                <a:gd name="T17" fmla="*/ 74 h 181"/>
                <a:gd name="T18" fmla="*/ 58 w 109"/>
                <a:gd name="T19" fmla="*/ 95 h 181"/>
                <a:gd name="T20" fmla="*/ 68 w 109"/>
                <a:gd name="T21" fmla="*/ 111 h 181"/>
                <a:gd name="T22" fmla="*/ 79 w 109"/>
                <a:gd name="T23" fmla="*/ 121 h 181"/>
                <a:gd name="T24" fmla="*/ 96 w 109"/>
                <a:gd name="T25" fmla="*/ 127 h 181"/>
                <a:gd name="T26" fmla="*/ 104 w 109"/>
                <a:gd name="T27" fmla="*/ 143 h 181"/>
                <a:gd name="T28" fmla="*/ 90 w 109"/>
                <a:gd name="T29" fmla="*/ 157 h 181"/>
                <a:gd name="T30" fmla="*/ 104 w 109"/>
                <a:gd name="T31" fmla="*/ 154 h 181"/>
                <a:gd name="T32" fmla="*/ 108 w 109"/>
                <a:gd name="T33" fmla="*/ 167 h 181"/>
                <a:gd name="T34" fmla="*/ 80 w 109"/>
                <a:gd name="T35" fmla="*/ 174 h 181"/>
                <a:gd name="T36" fmla="*/ 43 w 109"/>
                <a:gd name="T37" fmla="*/ 180 h 181"/>
                <a:gd name="T38" fmla="*/ 40 w 109"/>
                <a:gd name="T39" fmla="*/ 168 h 181"/>
                <a:gd name="T40" fmla="*/ 0 w 109"/>
                <a:gd name="T41" fmla="*/ 19 h 181"/>
                <a:gd name="T42" fmla="*/ 0 w 109"/>
                <a:gd name="T43" fmla="*/ 19 h 18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9"/>
                <a:gd name="T67" fmla="*/ 0 h 181"/>
                <a:gd name="T68" fmla="*/ 109 w 109"/>
                <a:gd name="T69" fmla="*/ 181 h 18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9" h="181">
                  <a:moveTo>
                    <a:pt x="0" y="19"/>
                  </a:moveTo>
                  <a:lnTo>
                    <a:pt x="0" y="19"/>
                  </a:lnTo>
                  <a:lnTo>
                    <a:pt x="14" y="0"/>
                  </a:lnTo>
                  <a:lnTo>
                    <a:pt x="34" y="0"/>
                  </a:lnTo>
                  <a:lnTo>
                    <a:pt x="28" y="20"/>
                  </a:lnTo>
                  <a:lnTo>
                    <a:pt x="23" y="26"/>
                  </a:lnTo>
                  <a:lnTo>
                    <a:pt x="26" y="47"/>
                  </a:lnTo>
                  <a:lnTo>
                    <a:pt x="38" y="60"/>
                  </a:lnTo>
                  <a:lnTo>
                    <a:pt x="53" y="74"/>
                  </a:lnTo>
                  <a:lnTo>
                    <a:pt x="58" y="95"/>
                  </a:lnTo>
                  <a:lnTo>
                    <a:pt x="68" y="111"/>
                  </a:lnTo>
                  <a:lnTo>
                    <a:pt x="79" y="121"/>
                  </a:lnTo>
                  <a:lnTo>
                    <a:pt x="96" y="127"/>
                  </a:lnTo>
                  <a:lnTo>
                    <a:pt x="104" y="143"/>
                  </a:lnTo>
                  <a:lnTo>
                    <a:pt x="90" y="157"/>
                  </a:lnTo>
                  <a:lnTo>
                    <a:pt x="104" y="154"/>
                  </a:lnTo>
                  <a:lnTo>
                    <a:pt x="108" y="167"/>
                  </a:lnTo>
                  <a:lnTo>
                    <a:pt x="80" y="174"/>
                  </a:lnTo>
                  <a:lnTo>
                    <a:pt x="43" y="180"/>
                  </a:lnTo>
                  <a:lnTo>
                    <a:pt x="40" y="168"/>
                  </a:lnTo>
                  <a:lnTo>
                    <a:pt x="0" y="1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3" name="Freeform 13"/>
            <p:cNvSpPr>
              <a:spLocks/>
            </p:cNvSpPr>
            <p:nvPr/>
          </p:nvSpPr>
          <p:spPr bwMode="auto">
            <a:xfrm>
              <a:off x="4811" y="1908"/>
              <a:ext cx="17" cy="24"/>
            </a:xfrm>
            <a:custGeom>
              <a:avLst/>
              <a:gdLst>
                <a:gd name="T0" fmla="*/ 0 w 17"/>
                <a:gd name="T1" fmla="*/ 7 h 24"/>
                <a:gd name="T2" fmla="*/ 0 w 17"/>
                <a:gd name="T3" fmla="*/ 7 h 24"/>
                <a:gd name="T4" fmla="*/ 11 w 17"/>
                <a:gd name="T5" fmla="*/ 0 h 24"/>
                <a:gd name="T6" fmla="*/ 16 w 17"/>
                <a:gd name="T7" fmla="*/ 13 h 24"/>
                <a:gd name="T8" fmla="*/ 12 w 17"/>
                <a:gd name="T9" fmla="*/ 23 h 24"/>
                <a:gd name="T10" fmla="*/ 0 w 17"/>
                <a:gd name="T11" fmla="*/ 7 h 24"/>
                <a:gd name="T12" fmla="*/ 0 w 17"/>
                <a:gd name="T13" fmla="*/ 7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24"/>
                <a:gd name="T23" fmla="*/ 17 w 17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24">
                  <a:moveTo>
                    <a:pt x="0" y="7"/>
                  </a:moveTo>
                  <a:lnTo>
                    <a:pt x="0" y="7"/>
                  </a:lnTo>
                  <a:lnTo>
                    <a:pt x="11" y="0"/>
                  </a:lnTo>
                  <a:lnTo>
                    <a:pt x="16" y="13"/>
                  </a:lnTo>
                  <a:lnTo>
                    <a:pt x="12" y="23"/>
                  </a:lnTo>
                  <a:lnTo>
                    <a:pt x="0" y="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94" name="Group 14"/>
            <p:cNvGrpSpPr>
              <a:grpSpLocks/>
            </p:cNvGrpSpPr>
            <p:nvPr/>
          </p:nvGrpSpPr>
          <p:grpSpPr bwMode="auto">
            <a:xfrm>
              <a:off x="3850" y="3052"/>
              <a:ext cx="942" cy="801"/>
              <a:chOff x="3850" y="3052"/>
              <a:chExt cx="942" cy="801"/>
            </a:xfrm>
          </p:grpSpPr>
          <p:sp>
            <p:nvSpPr>
              <p:cNvPr id="123048" name="Freeform 15"/>
              <p:cNvSpPr>
                <a:spLocks/>
              </p:cNvSpPr>
              <p:nvPr/>
            </p:nvSpPr>
            <p:spPr bwMode="auto">
              <a:xfrm>
                <a:off x="3850" y="3052"/>
                <a:ext cx="942" cy="714"/>
              </a:xfrm>
              <a:custGeom>
                <a:avLst/>
                <a:gdLst>
                  <a:gd name="T0" fmla="*/ 2 w 942"/>
                  <a:gd name="T1" fmla="*/ 47 h 714"/>
                  <a:gd name="T2" fmla="*/ 27 w 942"/>
                  <a:gd name="T3" fmla="*/ 92 h 714"/>
                  <a:gd name="T4" fmla="*/ 30 w 942"/>
                  <a:gd name="T5" fmla="*/ 118 h 714"/>
                  <a:gd name="T6" fmla="*/ 40 w 942"/>
                  <a:gd name="T7" fmla="*/ 128 h 714"/>
                  <a:gd name="T8" fmla="*/ 51 w 942"/>
                  <a:gd name="T9" fmla="*/ 101 h 714"/>
                  <a:gd name="T10" fmla="*/ 70 w 942"/>
                  <a:gd name="T11" fmla="*/ 97 h 714"/>
                  <a:gd name="T12" fmla="*/ 56 w 942"/>
                  <a:gd name="T13" fmla="*/ 125 h 714"/>
                  <a:gd name="T14" fmla="*/ 129 w 942"/>
                  <a:gd name="T15" fmla="*/ 98 h 714"/>
                  <a:gd name="T16" fmla="*/ 161 w 942"/>
                  <a:gd name="T17" fmla="*/ 97 h 714"/>
                  <a:gd name="T18" fmla="*/ 130 w 942"/>
                  <a:gd name="T19" fmla="*/ 109 h 714"/>
                  <a:gd name="T20" fmla="*/ 190 w 942"/>
                  <a:gd name="T21" fmla="*/ 124 h 714"/>
                  <a:gd name="T22" fmla="*/ 210 w 942"/>
                  <a:gd name="T23" fmla="*/ 118 h 714"/>
                  <a:gd name="T24" fmla="*/ 245 w 942"/>
                  <a:gd name="T25" fmla="*/ 138 h 714"/>
                  <a:gd name="T26" fmla="*/ 259 w 942"/>
                  <a:gd name="T27" fmla="*/ 160 h 714"/>
                  <a:gd name="T28" fmla="*/ 270 w 942"/>
                  <a:gd name="T29" fmla="*/ 190 h 714"/>
                  <a:gd name="T30" fmla="*/ 265 w 942"/>
                  <a:gd name="T31" fmla="*/ 196 h 714"/>
                  <a:gd name="T32" fmla="*/ 306 w 942"/>
                  <a:gd name="T33" fmla="*/ 184 h 714"/>
                  <a:gd name="T34" fmla="*/ 322 w 942"/>
                  <a:gd name="T35" fmla="*/ 180 h 714"/>
                  <a:gd name="T36" fmla="*/ 379 w 942"/>
                  <a:gd name="T37" fmla="*/ 154 h 714"/>
                  <a:gd name="T38" fmla="*/ 385 w 942"/>
                  <a:gd name="T39" fmla="*/ 126 h 714"/>
                  <a:gd name="T40" fmla="*/ 452 w 942"/>
                  <a:gd name="T41" fmla="*/ 140 h 714"/>
                  <a:gd name="T42" fmla="*/ 491 w 942"/>
                  <a:gd name="T43" fmla="*/ 171 h 714"/>
                  <a:gd name="T44" fmla="*/ 517 w 942"/>
                  <a:gd name="T45" fmla="*/ 201 h 714"/>
                  <a:gd name="T46" fmla="*/ 537 w 942"/>
                  <a:gd name="T47" fmla="*/ 226 h 714"/>
                  <a:gd name="T48" fmla="*/ 579 w 942"/>
                  <a:gd name="T49" fmla="*/ 247 h 714"/>
                  <a:gd name="T50" fmla="*/ 586 w 942"/>
                  <a:gd name="T51" fmla="*/ 355 h 714"/>
                  <a:gd name="T52" fmla="*/ 607 w 942"/>
                  <a:gd name="T53" fmla="*/ 412 h 714"/>
                  <a:gd name="T54" fmla="*/ 597 w 942"/>
                  <a:gd name="T55" fmla="*/ 384 h 714"/>
                  <a:gd name="T56" fmla="*/ 605 w 942"/>
                  <a:gd name="T57" fmla="*/ 374 h 714"/>
                  <a:gd name="T58" fmla="*/ 622 w 942"/>
                  <a:gd name="T59" fmla="*/ 393 h 714"/>
                  <a:gd name="T60" fmla="*/ 638 w 942"/>
                  <a:gd name="T61" fmla="*/ 391 h 714"/>
                  <a:gd name="T62" fmla="*/ 611 w 942"/>
                  <a:gd name="T63" fmla="*/ 444 h 714"/>
                  <a:gd name="T64" fmla="*/ 641 w 942"/>
                  <a:gd name="T65" fmla="*/ 489 h 714"/>
                  <a:gd name="T66" fmla="*/ 669 w 942"/>
                  <a:gd name="T67" fmla="*/ 520 h 714"/>
                  <a:gd name="T68" fmla="*/ 668 w 942"/>
                  <a:gd name="T69" fmla="*/ 499 h 714"/>
                  <a:gd name="T70" fmla="*/ 694 w 942"/>
                  <a:gd name="T71" fmla="*/ 498 h 714"/>
                  <a:gd name="T72" fmla="*/ 694 w 942"/>
                  <a:gd name="T73" fmla="*/ 526 h 714"/>
                  <a:gd name="T74" fmla="*/ 722 w 942"/>
                  <a:gd name="T75" fmla="*/ 560 h 714"/>
                  <a:gd name="T76" fmla="*/ 748 w 942"/>
                  <a:gd name="T77" fmla="*/ 626 h 714"/>
                  <a:gd name="T78" fmla="*/ 793 w 942"/>
                  <a:gd name="T79" fmla="*/ 637 h 714"/>
                  <a:gd name="T80" fmla="*/ 857 w 942"/>
                  <a:gd name="T81" fmla="*/ 688 h 714"/>
                  <a:gd name="T82" fmla="*/ 851 w 942"/>
                  <a:gd name="T83" fmla="*/ 704 h 714"/>
                  <a:gd name="T84" fmla="*/ 836 w 942"/>
                  <a:gd name="T85" fmla="*/ 713 h 714"/>
                  <a:gd name="T86" fmla="*/ 885 w 942"/>
                  <a:gd name="T87" fmla="*/ 706 h 714"/>
                  <a:gd name="T88" fmla="*/ 916 w 942"/>
                  <a:gd name="T89" fmla="*/ 692 h 714"/>
                  <a:gd name="T90" fmla="*/ 922 w 942"/>
                  <a:gd name="T91" fmla="*/ 643 h 714"/>
                  <a:gd name="T92" fmla="*/ 941 w 942"/>
                  <a:gd name="T93" fmla="*/ 614 h 714"/>
                  <a:gd name="T94" fmla="*/ 922 w 942"/>
                  <a:gd name="T95" fmla="*/ 465 h 714"/>
                  <a:gd name="T96" fmla="*/ 796 w 942"/>
                  <a:gd name="T97" fmla="*/ 246 h 714"/>
                  <a:gd name="T98" fmla="*/ 740 w 942"/>
                  <a:gd name="T99" fmla="*/ 140 h 714"/>
                  <a:gd name="T100" fmla="*/ 692 w 942"/>
                  <a:gd name="T101" fmla="*/ 10 h 714"/>
                  <a:gd name="T102" fmla="*/ 636 w 942"/>
                  <a:gd name="T103" fmla="*/ 0 h 714"/>
                  <a:gd name="T104" fmla="*/ 632 w 942"/>
                  <a:gd name="T105" fmla="*/ 62 h 714"/>
                  <a:gd name="T106" fmla="*/ 609 w 942"/>
                  <a:gd name="T107" fmla="*/ 38 h 714"/>
                  <a:gd name="T108" fmla="*/ 290 w 942"/>
                  <a:gd name="T109" fmla="*/ 21 h 714"/>
                  <a:gd name="T110" fmla="*/ 2 w 942"/>
                  <a:gd name="T111" fmla="*/ 47 h 7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942"/>
                  <a:gd name="T169" fmla="*/ 0 h 714"/>
                  <a:gd name="T170" fmla="*/ 942 w 942"/>
                  <a:gd name="T171" fmla="*/ 714 h 7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942" h="714">
                    <a:moveTo>
                      <a:pt x="2" y="47"/>
                    </a:moveTo>
                    <a:lnTo>
                      <a:pt x="2" y="47"/>
                    </a:lnTo>
                    <a:lnTo>
                      <a:pt x="0" y="66"/>
                    </a:lnTo>
                    <a:lnTo>
                      <a:pt x="27" y="92"/>
                    </a:lnTo>
                    <a:lnTo>
                      <a:pt x="22" y="108"/>
                    </a:lnTo>
                    <a:lnTo>
                      <a:pt x="30" y="118"/>
                    </a:lnTo>
                    <a:lnTo>
                      <a:pt x="20" y="137"/>
                    </a:lnTo>
                    <a:lnTo>
                      <a:pt x="40" y="128"/>
                    </a:lnTo>
                    <a:lnTo>
                      <a:pt x="51" y="115"/>
                    </a:lnTo>
                    <a:lnTo>
                      <a:pt x="51" y="101"/>
                    </a:lnTo>
                    <a:lnTo>
                      <a:pt x="61" y="109"/>
                    </a:lnTo>
                    <a:lnTo>
                      <a:pt x="70" y="97"/>
                    </a:lnTo>
                    <a:lnTo>
                      <a:pt x="78" y="108"/>
                    </a:lnTo>
                    <a:lnTo>
                      <a:pt x="56" y="125"/>
                    </a:lnTo>
                    <a:lnTo>
                      <a:pt x="117" y="111"/>
                    </a:lnTo>
                    <a:lnTo>
                      <a:pt x="129" y="98"/>
                    </a:lnTo>
                    <a:lnTo>
                      <a:pt x="138" y="103"/>
                    </a:lnTo>
                    <a:lnTo>
                      <a:pt x="161" y="97"/>
                    </a:lnTo>
                    <a:lnTo>
                      <a:pt x="171" y="105"/>
                    </a:lnTo>
                    <a:lnTo>
                      <a:pt x="130" y="109"/>
                    </a:lnTo>
                    <a:lnTo>
                      <a:pt x="142" y="113"/>
                    </a:lnTo>
                    <a:lnTo>
                      <a:pt x="190" y="124"/>
                    </a:lnTo>
                    <a:lnTo>
                      <a:pt x="218" y="140"/>
                    </a:lnTo>
                    <a:lnTo>
                      <a:pt x="210" y="118"/>
                    </a:lnTo>
                    <a:lnTo>
                      <a:pt x="224" y="134"/>
                    </a:lnTo>
                    <a:lnTo>
                      <a:pt x="245" y="138"/>
                    </a:lnTo>
                    <a:lnTo>
                      <a:pt x="227" y="143"/>
                    </a:lnTo>
                    <a:lnTo>
                      <a:pt x="259" y="160"/>
                    </a:lnTo>
                    <a:lnTo>
                      <a:pt x="271" y="175"/>
                    </a:lnTo>
                    <a:lnTo>
                      <a:pt x="270" y="190"/>
                    </a:lnTo>
                    <a:lnTo>
                      <a:pt x="258" y="170"/>
                    </a:lnTo>
                    <a:lnTo>
                      <a:pt x="265" y="196"/>
                    </a:lnTo>
                    <a:lnTo>
                      <a:pt x="290" y="186"/>
                    </a:lnTo>
                    <a:lnTo>
                      <a:pt x="306" y="184"/>
                    </a:lnTo>
                    <a:lnTo>
                      <a:pt x="317" y="173"/>
                    </a:lnTo>
                    <a:lnTo>
                      <a:pt x="322" y="180"/>
                    </a:lnTo>
                    <a:lnTo>
                      <a:pt x="356" y="155"/>
                    </a:lnTo>
                    <a:lnTo>
                      <a:pt x="379" y="154"/>
                    </a:lnTo>
                    <a:lnTo>
                      <a:pt x="370" y="146"/>
                    </a:lnTo>
                    <a:lnTo>
                      <a:pt x="385" y="126"/>
                    </a:lnTo>
                    <a:lnTo>
                      <a:pt x="418" y="124"/>
                    </a:lnTo>
                    <a:lnTo>
                      <a:pt x="452" y="140"/>
                    </a:lnTo>
                    <a:lnTo>
                      <a:pt x="473" y="166"/>
                    </a:lnTo>
                    <a:lnTo>
                      <a:pt x="491" y="171"/>
                    </a:lnTo>
                    <a:lnTo>
                      <a:pt x="494" y="190"/>
                    </a:lnTo>
                    <a:lnTo>
                      <a:pt x="517" y="201"/>
                    </a:lnTo>
                    <a:lnTo>
                      <a:pt x="526" y="215"/>
                    </a:lnTo>
                    <a:lnTo>
                      <a:pt x="537" y="226"/>
                    </a:lnTo>
                    <a:lnTo>
                      <a:pt x="567" y="227"/>
                    </a:lnTo>
                    <a:lnTo>
                      <a:pt x="579" y="247"/>
                    </a:lnTo>
                    <a:lnTo>
                      <a:pt x="594" y="285"/>
                    </a:lnTo>
                    <a:lnTo>
                      <a:pt x="586" y="355"/>
                    </a:lnTo>
                    <a:lnTo>
                      <a:pt x="588" y="398"/>
                    </a:lnTo>
                    <a:lnTo>
                      <a:pt x="607" y="412"/>
                    </a:lnTo>
                    <a:lnTo>
                      <a:pt x="610" y="392"/>
                    </a:lnTo>
                    <a:lnTo>
                      <a:pt x="597" y="384"/>
                    </a:lnTo>
                    <a:lnTo>
                      <a:pt x="600" y="370"/>
                    </a:lnTo>
                    <a:lnTo>
                      <a:pt x="605" y="374"/>
                    </a:lnTo>
                    <a:lnTo>
                      <a:pt x="618" y="378"/>
                    </a:lnTo>
                    <a:lnTo>
                      <a:pt x="622" y="393"/>
                    </a:lnTo>
                    <a:lnTo>
                      <a:pt x="630" y="377"/>
                    </a:lnTo>
                    <a:lnTo>
                      <a:pt x="638" y="391"/>
                    </a:lnTo>
                    <a:lnTo>
                      <a:pt x="612" y="436"/>
                    </a:lnTo>
                    <a:lnTo>
                      <a:pt x="611" y="444"/>
                    </a:lnTo>
                    <a:lnTo>
                      <a:pt x="627" y="452"/>
                    </a:lnTo>
                    <a:lnTo>
                      <a:pt x="641" y="489"/>
                    </a:lnTo>
                    <a:lnTo>
                      <a:pt x="658" y="506"/>
                    </a:lnTo>
                    <a:lnTo>
                      <a:pt x="669" y="520"/>
                    </a:lnTo>
                    <a:lnTo>
                      <a:pt x="683" y="520"/>
                    </a:lnTo>
                    <a:lnTo>
                      <a:pt x="668" y="499"/>
                    </a:lnTo>
                    <a:lnTo>
                      <a:pt x="679" y="502"/>
                    </a:lnTo>
                    <a:lnTo>
                      <a:pt x="694" y="498"/>
                    </a:lnTo>
                    <a:lnTo>
                      <a:pt x="687" y="506"/>
                    </a:lnTo>
                    <a:lnTo>
                      <a:pt x="694" y="526"/>
                    </a:lnTo>
                    <a:lnTo>
                      <a:pt x="700" y="550"/>
                    </a:lnTo>
                    <a:lnTo>
                      <a:pt x="722" y="560"/>
                    </a:lnTo>
                    <a:lnTo>
                      <a:pt x="728" y="577"/>
                    </a:lnTo>
                    <a:lnTo>
                      <a:pt x="748" y="626"/>
                    </a:lnTo>
                    <a:lnTo>
                      <a:pt x="772" y="626"/>
                    </a:lnTo>
                    <a:lnTo>
                      <a:pt x="793" y="637"/>
                    </a:lnTo>
                    <a:lnTo>
                      <a:pt x="828" y="684"/>
                    </a:lnTo>
                    <a:lnTo>
                      <a:pt x="857" y="688"/>
                    </a:lnTo>
                    <a:lnTo>
                      <a:pt x="858" y="698"/>
                    </a:lnTo>
                    <a:lnTo>
                      <a:pt x="851" y="704"/>
                    </a:lnTo>
                    <a:lnTo>
                      <a:pt x="828" y="694"/>
                    </a:lnTo>
                    <a:lnTo>
                      <a:pt x="836" y="713"/>
                    </a:lnTo>
                    <a:lnTo>
                      <a:pt x="862" y="706"/>
                    </a:lnTo>
                    <a:lnTo>
                      <a:pt x="885" y="706"/>
                    </a:lnTo>
                    <a:lnTo>
                      <a:pt x="896" y="694"/>
                    </a:lnTo>
                    <a:lnTo>
                      <a:pt x="916" y="692"/>
                    </a:lnTo>
                    <a:lnTo>
                      <a:pt x="927" y="672"/>
                    </a:lnTo>
                    <a:lnTo>
                      <a:pt x="922" y="643"/>
                    </a:lnTo>
                    <a:lnTo>
                      <a:pt x="932" y="610"/>
                    </a:lnTo>
                    <a:lnTo>
                      <a:pt x="941" y="614"/>
                    </a:lnTo>
                    <a:lnTo>
                      <a:pt x="933" y="499"/>
                    </a:lnTo>
                    <a:lnTo>
                      <a:pt x="922" y="465"/>
                    </a:lnTo>
                    <a:lnTo>
                      <a:pt x="821" y="299"/>
                    </a:lnTo>
                    <a:lnTo>
                      <a:pt x="796" y="246"/>
                    </a:lnTo>
                    <a:lnTo>
                      <a:pt x="807" y="246"/>
                    </a:lnTo>
                    <a:lnTo>
                      <a:pt x="740" y="140"/>
                    </a:lnTo>
                    <a:lnTo>
                      <a:pt x="694" y="29"/>
                    </a:lnTo>
                    <a:lnTo>
                      <a:pt x="692" y="10"/>
                    </a:lnTo>
                    <a:lnTo>
                      <a:pt x="679" y="8"/>
                    </a:lnTo>
                    <a:lnTo>
                      <a:pt x="636" y="0"/>
                    </a:lnTo>
                    <a:lnTo>
                      <a:pt x="624" y="13"/>
                    </a:lnTo>
                    <a:lnTo>
                      <a:pt x="632" y="62"/>
                    </a:lnTo>
                    <a:lnTo>
                      <a:pt x="612" y="61"/>
                    </a:lnTo>
                    <a:lnTo>
                      <a:pt x="609" y="38"/>
                    </a:lnTo>
                    <a:lnTo>
                      <a:pt x="311" y="56"/>
                    </a:lnTo>
                    <a:lnTo>
                      <a:pt x="290" y="21"/>
                    </a:lnTo>
                    <a:lnTo>
                      <a:pt x="2" y="47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9" name="Freeform 16"/>
              <p:cNvSpPr>
                <a:spLocks/>
              </p:cNvSpPr>
              <p:nvPr/>
            </p:nvSpPr>
            <p:spPr bwMode="auto">
              <a:xfrm>
                <a:off x="4627" y="3820"/>
                <a:ext cx="48" cy="33"/>
              </a:xfrm>
              <a:custGeom>
                <a:avLst/>
                <a:gdLst>
                  <a:gd name="T0" fmla="*/ 0 w 48"/>
                  <a:gd name="T1" fmla="*/ 32 h 33"/>
                  <a:gd name="T2" fmla="*/ 0 w 48"/>
                  <a:gd name="T3" fmla="*/ 32 h 33"/>
                  <a:gd name="T4" fmla="*/ 3 w 48"/>
                  <a:gd name="T5" fmla="*/ 14 h 33"/>
                  <a:gd name="T6" fmla="*/ 19 w 48"/>
                  <a:gd name="T7" fmla="*/ 11 h 33"/>
                  <a:gd name="T8" fmla="*/ 22 w 48"/>
                  <a:gd name="T9" fmla="*/ 0 h 33"/>
                  <a:gd name="T10" fmla="*/ 47 w 48"/>
                  <a:gd name="T11" fmla="*/ 12 h 33"/>
                  <a:gd name="T12" fmla="*/ 23 w 48"/>
                  <a:gd name="T13" fmla="*/ 22 h 33"/>
                  <a:gd name="T14" fmla="*/ 9 w 48"/>
                  <a:gd name="T15" fmla="*/ 17 h 33"/>
                  <a:gd name="T16" fmla="*/ 13 w 48"/>
                  <a:gd name="T17" fmla="*/ 26 h 33"/>
                  <a:gd name="T18" fmla="*/ 0 w 48"/>
                  <a:gd name="T19" fmla="*/ 32 h 33"/>
                  <a:gd name="T20" fmla="*/ 0 w 48"/>
                  <a:gd name="T21" fmla="*/ 32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8"/>
                  <a:gd name="T34" fmla="*/ 0 h 33"/>
                  <a:gd name="T35" fmla="*/ 48 w 48"/>
                  <a:gd name="T36" fmla="*/ 33 h 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8" h="33">
                    <a:moveTo>
                      <a:pt x="0" y="32"/>
                    </a:moveTo>
                    <a:lnTo>
                      <a:pt x="0" y="32"/>
                    </a:ln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3" y="22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50" name="Freeform 17"/>
              <p:cNvSpPr>
                <a:spLocks/>
              </p:cNvSpPr>
              <p:nvPr/>
            </p:nvSpPr>
            <p:spPr bwMode="auto">
              <a:xfrm>
                <a:off x="4694" y="3800"/>
                <a:ext cx="39" cy="26"/>
              </a:xfrm>
              <a:custGeom>
                <a:avLst/>
                <a:gdLst>
                  <a:gd name="T0" fmla="*/ 0 w 39"/>
                  <a:gd name="T1" fmla="*/ 24 h 26"/>
                  <a:gd name="T2" fmla="*/ 0 w 39"/>
                  <a:gd name="T3" fmla="*/ 24 h 26"/>
                  <a:gd name="T4" fmla="*/ 7 w 39"/>
                  <a:gd name="T5" fmla="*/ 25 h 26"/>
                  <a:gd name="T6" fmla="*/ 38 w 39"/>
                  <a:gd name="T7" fmla="*/ 0 h 26"/>
                  <a:gd name="T8" fmla="*/ 10 w 39"/>
                  <a:gd name="T9" fmla="*/ 17 h 26"/>
                  <a:gd name="T10" fmla="*/ 0 w 39"/>
                  <a:gd name="T11" fmla="*/ 24 h 26"/>
                  <a:gd name="T12" fmla="*/ 0 w 39"/>
                  <a:gd name="T13" fmla="*/ 24 h 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26"/>
                  <a:gd name="T23" fmla="*/ 39 w 39"/>
                  <a:gd name="T24" fmla="*/ 26 h 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26">
                    <a:moveTo>
                      <a:pt x="0" y="24"/>
                    </a:moveTo>
                    <a:lnTo>
                      <a:pt x="0" y="24"/>
                    </a:lnTo>
                    <a:lnTo>
                      <a:pt x="7" y="25"/>
                    </a:lnTo>
                    <a:lnTo>
                      <a:pt x="38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51" name="Freeform 18"/>
              <p:cNvSpPr>
                <a:spLocks/>
              </p:cNvSpPr>
              <p:nvPr/>
            </p:nvSpPr>
            <p:spPr bwMode="auto">
              <a:xfrm>
                <a:off x="4760" y="3725"/>
                <a:ext cx="27" cy="51"/>
              </a:xfrm>
              <a:custGeom>
                <a:avLst/>
                <a:gdLst>
                  <a:gd name="T0" fmla="*/ 0 w 27"/>
                  <a:gd name="T1" fmla="*/ 50 h 51"/>
                  <a:gd name="T2" fmla="*/ 0 w 27"/>
                  <a:gd name="T3" fmla="*/ 50 h 51"/>
                  <a:gd name="T4" fmla="*/ 12 w 27"/>
                  <a:gd name="T5" fmla="*/ 34 h 51"/>
                  <a:gd name="T6" fmla="*/ 26 w 27"/>
                  <a:gd name="T7" fmla="*/ 0 h 51"/>
                  <a:gd name="T8" fmla="*/ 18 w 27"/>
                  <a:gd name="T9" fmla="*/ 15 h 51"/>
                  <a:gd name="T10" fmla="*/ 0 w 27"/>
                  <a:gd name="T11" fmla="*/ 50 h 51"/>
                  <a:gd name="T12" fmla="*/ 0 w 27"/>
                  <a:gd name="T13" fmla="*/ 5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"/>
                  <a:gd name="T22" fmla="*/ 0 h 51"/>
                  <a:gd name="T23" fmla="*/ 27 w 27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" h="51">
                    <a:moveTo>
                      <a:pt x="0" y="50"/>
                    </a:moveTo>
                    <a:lnTo>
                      <a:pt x="0" y="50"/>
                    </a:ln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95" name="Freeform 19"/>
            <p:cNvSpPr>
              <a:spLocks/>
            </p:cNvSpPr>
            <p:nvPr/>
          </p:nvSpPr>
          <p:spPr bwMode="auto">
            <a:xfrm>
              <a:off x="4019" y="2527"/>
              <a:ext cx="565" cy="588"/>
            </a:xfrm>
            <a:custGeom>
              <a:avLst/>
              <a:gdLst>
                <a:gd name="T0" fmla="*/ 0 w 565"/>
                <a:gd name="T1" fmla="*/ 33 h 588"/>
                <a:gd name="T2" fmla="*/ 0 w 565"/>
                <a:gd name="T3" fmla="*/ 33 h 588"/>
                <a:gd name="T4" fmla="*/ 75 w 565"/>
                <a:gd name="T5" fmla="*/ 305 h 588"/>
                <a:gd name="T6" fmla="*/ 102 w 565"/>
                <a:gd name="T7" fmla="*/ 349 h 588"/>
                <a:gd name="T8" fmla="*/ 112 w 565"/>
                <a:gd name="T9" fmla="*/ 384 h 588"/>
                <a:gd name="T10" fmla="*/ 101 w 565"/>
                <a:gd name="T11" fmla="*/ 407 h 588"/>
                <a:gd name="T12" fmla="*/ 96 w 565"/>
                <a:gd name="T13" fmla="*/ 444 h 588"/>
                <a:gd name="T14" fmla="*/ 121 w 565"/>
                <a:gd name="T15" fmla="*/ 546 h 588"/>
                <a:gd name="T16" fmla="*/ 142 w 565"/>
                <a:gd name="T17" fmla="*/ 581 h 588"/>
                <a:gd name="T18" fmla="*/ 440 w 565"/>
                <a:gd name="T19" fmla="*/ 563 h 588"/>
                <a:gd name="T20" fmla="*/ 443 w 565"/>
                <a:gd name="T21" fmla="*/ 586 h 588"/>
                <a:gd name="T22" fmla="*/ 463 w 565"/>
                <a:gd name="T23" fmla="*/ 587 h 588"/>
                <a:gd name="T24" fmla="*/ 455 w 565"/>
                <a:gd name="T25" fmla="*/ 538 h 588"/>
                <a:gd name="T26" fmla="*/ 467 w 565"/>
                <a:gd name="T27" fmla="*/ 525 h 588"/>
                <a:gd name="T28" fmla="*/ 510 w 565"/>
                <a:gd name="T29" fmla="*/ 533 h 588"/>
                <a:gd name="T30" fmla="*/ 517 w 565"/>
                <a:gd name="T31" fmla="*/ 499 h 588"/>
                <a:gd name="T32" fmla="*/ 510 w 565"/>
                <a:gd name="T33" fmla="*/ 496 h 588"/>
                <a:gd name="T34" fmla="*/ 521 w 565"/>
                <a:gd name="T35" fmla="*/ 488 h 588"/>
                <a:gd name="T36" fmla="*/ 505 w 565"/>
                <a:gd name="T37" fmla="*/ 480 h 588"/>
                <a:gd name="T38" fmla="*/ 513 w 565"/>
                <a:gd name="T39" fmla="*/ 468 h 588"/>
                <a:gd name="T40" fmla="*/ 511 w 565"/>
                <a:gd name="T41" fmla="*/ 452 h 588"/>
                <a:gd name="T42" fmla="*/ 531 w 565"/>
                <a:gd name="T43" fmla="*/ 439 h 588"/>
                <a:gd name="T44" fmla="*/ 525 w 565"/>
                <a:gd name="T45" fmla="*/ 421 h 588"/>
                <a:gd name="T46" fmla="*/ 533 w 565"/>
                <a:gd name="T47" fmla="*/ 416 h 588"/>
                <a:gd name="T48" fmla="*/ 539 w 565"/>
                <a:gd name="T49" fmla="*/ 400 h 588"/>
                <a:gd name="T50" fmla="*/ 531 w 565"/>
                <a:gd name="T51" fmla="*/ 395 h 588"/>
                <a:gd name="T52" fmla="*/ 546 w 565"/>
                <a:gd name="T53" fmla="*/ 384 h 588"/>
                <a:gd name="T54" fmla="*/ 537 w 565"/>
                <a:gd name="T55" fmla="*/ 372 h 588"/>
                <a:gd name="T56" fmla="*/ 550 w 565"/>
                <a:gd name="T57" fmla="*/ 372 h 588"/>
                <a:gd name="T58" fmla="*/ 564 w 565"/>
                <a:gd name="T59" fmla="*/ 355 h 588"/>
                <a:gd name="T60" fmla="*/ 557 w 565"/>
                <a:gd name="T61" fmla="*/ 349 h 588"/>
                <a:gd name="T62" fmla="*/ 539 w 565"/>
                <a:gd name="T63" fmla="*/ 347 h 588"/>
                <a:gd name="T64" fmla="*/ 526 w 565"/>
                <a:gd name="T65" fmla="*/ 330 h 588"/>
                <a:gd name="T66" fmla="*/ 504 w 565"/>
                <a:gd name="T67" fmla="*/ 290 h 588"/>
                <a:gd name="T68" fmla="*/ 491 w 565"/>
                <a:gd name="T69" fmla="*/ 285 h 588"/>
                <a:gd name="T70" fmla="*/ 465 w 565"/>
                <a:gd name="T71" fmla="*/ 232 h 588"/>
                <a:gd name="T72" fmla="*/ 430 w 565"/>
                <a:gd name="T73" fmla="*/ 209 h 588"/>
                <a:gd name="T74" fmla="*/ 404 w 565"/>
                <a:gd name="T75" fmla="*/ 173 h 588"/>
                <a:gd name="T76" fmla="*/ 342 w 565"/>
                <a:gd name="T77" fmla="*/ 127 h 588"/>
                <a:gd name="T78" fmla="*/ 310 w 565"/>
                <a:gd name="T79" fmla="*/ 85 h 588"/>
                <a:gd name="T80" fmla="*/ 242 w 565"/>
                <a:gd name="T81" fmla="*/ 42 h 588"/>
                <a:gd name="T82" fmla="*/ 264 w 565"/>
                <a:gd name="T83" fmla="*/ 0 h 588"/>
                <a:gd name="T84" fmla="*/ 136 w 565"/>
                <a:gd name="T85" fmla="*/ 15 h 588"/>
                <a:gd name="T86" fmla="*/ 0 w 565"/>
                <a:gd name="T87" fmla="*/ 33 h 588"/>
                <a:gd name="T88" fmla="*/ 0 w 565"/>
                <a:gd name="T89" fmla="*/ 33 h 58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5"/>
                <a:gd name="T136" fmla="*/ 0 h 588"/>
                <a:gd name="T137" fmla="*/ 565 w 565"/>
                <a:gd name="T138" fmla="*/ 588 h 58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5" h="588">
                  <a:moveTo>
                    <a:pt x="0" y="33"/>
                  </a:moveTo>
                  <a:lnTo>
                    <a:pt x="0" y="33"/>
                  </a:lnTo>
                  <a:lnTo>
                    <a:pt x="75" y="305"/>
                  </a:lnTo>
                  <a:lnTo>
                    <a:pt x="102" y="349"/>
                  </a:lnTo>
                  <a:lnTo>
                    <a:pt x="112" y="384"/>
                  </a:lnTo>
                  <a:lnTo>
                    <a:pt x="101" y="407"/>
                  </a:lnTo>
                  <a:lnTo>
                    <a:pt x="96" y="444"/>
                  </a:lnTo>
                  <a:lnTo>
                    <a:pt x="121" y="546"/>
                  </a:lnTo>
                  <a:lnTo>
                    <a:pt x="142" y="581"/>
                  </a:lnTo>
                  <a:lnTo>
                    <a:pt x="440" y="563"/>
                  </a:lnTo>
                  <a:lnTo>
                    <a:pt x="443" y="586"/>
                  </a:lnTo>
                  <a:lnTo>
                    <a:pt x="463" y="587"/>
                  </a:lnTo>
                  <a:lnTo>
                    <a:pt x="455" y="538"/>
                  </a:lnTo>
                  <a:lnTo>
                    <a:pt x="467" y="525"/>
                  </a:lnTo>
                  <a:lnTo>
                    <a:pt x="510" y="533"/>
                  </a:lnTo>
                  <a:lnTo>
                    <a:pt x="517" y="499"/>
                  </a:lnTo>
                  <a:lnTo>
                    <a:pt x="510" y="496"/>
                  </a:lnTo>
                  <a:lnTo>
                    <a:pt x="521" y="488"/>
                  </a:lnTo>
                  <a:lnTo>
                    <a:pt x="505" y="480"/>
                  </a:lnTo>
                  <a:lnTo>
                    <a:pt x="513" y="468"/>
                  </a:lnTo>
                  <a:lnTo>
                    <a:pt x="511" y="452"/>
                  </a:lnTo>
                  <a:lnTo>
                    <a:pt x="531" y="439"/>
                  </a:lnTo>
                  <a:lnTo>
                    <a:pt x="525" y="421"/>
                  </a:lnTo>
                  <a:lnTo>
                    <a:pt x="533" y="416"/>
                  </a:lnTo>
                  <a:lnTo>
                    <a:pt x="539" y="400"/>
                  </a:lnTo>
                  <a:lnTo>
                    <a:pt x="531" y="395"/>
                  </a:lnTo>
                  <a:lnTo>
                    <a:pt x="546" y="384"/>
                  </a:lnTo>
                  <a:lnTo>
                    <a:pt x="537" y="372"/>
                  </a:lnTo>
                  <a:lnTo>
                    <a:pt x="550" y="372"/>
                  </a:lnTo>
                  <a:lnTo>
                    <a:pt x="564" y="355"/>
                  </a:lnTo>
                  <a:lnTo>
                    <a:pt x="557" y="349"/>
                  </a:lnTo>
                  <a:lnTo>
                    <a:pt x="539" y="347"/>
                  </a:lnTo>
                  <a:lnTo>
                    <a:pt x="526" y="330"/>
                  </a:lnTo>
                  <a:lnTo>
                    <a:pt x="504" y="290"/>
                  </a:lnTo>
                  <a:lnTo>
                    <a:pt x="491" y="285"/>
                  </a:lnTo>
                  <a:lnTo>
                    <a:pt x="465" y="232"/>
                  </a:lnTo>
                  <a:lnTo>
                    <a:pt x="430" y="209"/>
                  </a:lnTo>
                  <a:lnTo>
                    <a:pt x="404" y="173"/>
                  </a:lnTo>
                  <a:lnTo>
                    <a:pt x="342" y="127"/>
                  </a:lnTo>
                  <a:lnTo>
                    <a:pt x="310" y="85"/>
                  </a:lnTo>
                  <a:lnTo>
                    <a:pt x="242" y="42"/>
                  </a:lnTo>
                  <a:lnTo>
                    <a:pt x="264" y="0"/>
                  </a:lnTo>
                  <a:lnTo>
                    <a:pt x="136" y="15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6" name="Freeform 20"/>
            <p:cNvSpPr>
              <a:spLocks/>
            </p:cNvSpPr>
            <p:nvPr/>
          </p:nvSpPr>
          <p:spPr bwMode="auto">
            <a:xfrm>
              <a:off x="903" y="566"/>
              <a:ext cx="621" cy="1002"/>
            </a:xfrm>
            <a:custGeom>
              <a:avLst/>
              <a:gdLst>
                <a:gd name="T0" fmla="*/ 0 w 621"/>
                <a:gd name="T1" fmla="*/ 889 h 1002"/>
                <a:gd name="T2" fmla="*/ 0 w 621"/>
                <a:gd name="T3" fmla="*/ 889 h 1002"/>
                <a:gd name="T4" fmla="*/ 49 w 621"/>
                <a:gd name="T5" fmla="*/ 674 h 1002"/>
                <a:gd name="T6" fmla="*/ 74 w 621"/>
                <a:gd name="T7" fmla="*/ 617 h 1002"/>
                <a:gd name="T8" fmla="*/ 53 w 621"/>
                <a:gd name="T9" fmla="*/ 590 h 1002"/>
                <a:gd name="T10" fmla="*/ 58 w 621"/>
                <a:gd name="T11" fmla="*/ 566 h 1002"/>
                <a:gd name="T12" fmla="*/ 97 w 621"/>
                <a:gd name="T13" fmla="*/ 529 h 1002"/>
                <a:gd name="T14" fmla="*/ 129 w 621"/>
                <a:gd name="T15" fmla="*/ 478 h 1002"/>
                <a:gd name="T16" fmla="*/ 157 w 621"/>
                <a:gd name="T17" fmla="*/ 434 h 1002"/>
                <a:gd name="T18" fmla="*/ 136 w 621"/>
                <a:gd name="T19" fmla="*/ 402 h 1002"/>
                <a:gd name="T20" fmla="*/ 127 w 621"/>
                <a:gd name="T21" fmla="*/ 380 h 1002"/>
                <a:gd name="T22" fmla="*/ 130 w 621"/>
                <a:gd name="T23" fmla="*/ 324 h 1002"/>
                <a:gd name="T24" fmla="*/ 207 w 621"/>
                <a:gd name="T25" fmla="*/ 0 h 1002"/>
                <a:gd name="T26" fmla="*/ 289 w 621"/>
                <a:gd name="T27" fmla="*/ 19 h 1002"/>
                <a:gd name="T28" fmla="*/ 261 w 621"/>
                <a:gd name="T29" fmla="*/ 145 h 1002"/>
                <a:gd name="T30" fmla="*/ 279 w 621"/>
                <a:gd name="T31" fmla="*/ 189 h 1002"/>
                <a:gd name="T32" fmla="*/ 281 w 621"/>
                <a:gd name="T33" fmla="*/ 218 h 1002"/>
                <a:gd name="T34" fmla="*/ 271 w 621"/>
                <a:gd name="T35" fmla="*/ 222 h 1002"/>
                <a:gd name="T36" fmla="*/ 303 w 621"/>
                <a:gd name="T37" fmla="*/ 253 h 1002"/>
                <a:gd name="T38" fmla="*/ 336 w 621"/>
                <a:gd name="T39" fmla="*/ 333 h 1002"/>
                <a:gd name="T40" fmla="*/ 347 w 621"/>
                <a:gd name="T41" fmla="*/ 330 h 1002"/>
                <a:gd name="T42" fmla="*/ 348 w 621"/>
                <a:gd name="T43" fmla="*/ 342 h 1002"/>
                <a:gd name="T44" fmla="*/ 364 w 621"/>
                <a:gd name="T45" fmla="*/ 346 h 1002"/>
                <a:gd name="T46" fmla="*/ 376 w 621"/>
                <a:gd name="T47" fmla="*/ 348 h 1002"/>
                <a:gd name="T48" fmla="*/ 347 w 621"/>
                <a:gd name="T49" fmla="*/ 406 h 1002"/>
                <a:gd name="T50" fmla="*/ 351 w 621"/>
                <a:gd name="T51" fmla="*/ 446 h 1002"/>
                <a:gd name="T52" fmla="*/ 329 w 621"/>
                <a:gd name="T53" fmla="*/ 483 h 1002"/>
                <a:gd name="T54" fmla="*/ 344 w 621"/>
                <a:gd name="T55" fmla="*/ 500 h 1002"/>
                <a:gd name="T56" fmla="*/ 386 w 621"/>
                <a:gd name="T57" fmla="*/ 476 h 1002"/>
                <a:gd name="T58" fmla="*/ 417 w 621"/>
                <a:gd name="T59" fmla="*/ 604 h 1002"/>
                <a:gd name="T60" fmla="*/ 435 w 621"/>
                <a:gd name="T61" fmla="*/ 608 h 1002"/>
                <a:gd name="T62" fmla="*/ 439 w 621"/>
                <a:gd name="T63" fmla="*/ 648 h 1002"/>
                <a:gd name="T64" fmla="*/ 455 w 621"/>
                <a:gd name="T65" fmla="*/ 665 h 1002"/>
                <a:gd name="T66" fmla="*/ 469 w 621"/>
                <a:gd name="T67" fmla="*/ 650 h 1002"/>
                <a:gd name="T68" fmla="*/ 496 w 621"/>
                <a:gd name="T69" fmla="*/ 662 h 1002"/>
                <a:gd name="T70" fmla="*/ 513 w 621"/>
                <a:gd name="T71" fmla="*/ 648 h 1002"/>
                <a:gd name="T72" fmla="*/ 571 w 621"/>
                <a:gd name="T73" fmla="*/ 661 h 1002"/>
                <a:gd name="T74" fmla="*/ 583 w 621"/>
                <a:gd name="T75" fmla="*/ 663 h 1002"/>
                <a:gd name="T76" fmla="*/ 597 w 621"/>
                <a:gd name="T77" fmla="*/ 638 h 1002"/>
                <a:gd name="T78" fmla="*/ 620 w 621"/>
                <a:gd name="T79" fmla="*/ 678 h 1002"/>
                <a:gd name="T80" fmla="*/ 567 w 621"/>
                <a:gd name="T81" fmla="*/ 1001 h 1002"/>
                <a:gd name="T82" fmla="*/ 281 w 621"/>
                <a:gd name="T83" fmla="*/ 950 h 1002"/>
                <a:gd name="T84" fmla="*/ 0 w 621"/>
                <a:gd name="T85" fmla="*/ 889 h 1002"/>
                <a:gd name="T86" fmla="*/ 0 w 621"/>
                <a:gd name="T87" fmla="*/ 889 h 10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1"/>
                <a:gd name="T133" fmla="*/ 0 h 1002"/>
                <a:gd name="T134" fmla="*/ 621 w 621"/>
                <a:gd name="T135" fmla="*/ 1002 h 10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1" h="1002">
                  <a:moveTo>
                    <a:pt x="0" y="889"/>
                  </a:moveTo>
                  <a:lnTo>
                    <a:pt x="0" y="889"/>
                  </a:lnTo>
                  <a:lnTo>
                    <a:pt x="49" y="674"/>
                  </a:lnTo>
                  <a:lnTo>
                    <a:pt x="74" y="617"/>
                  </a:lnTo>
                  <a:lnTo>
                    <a:pt x="53" y="590"/>
                  </a:lnTo>
                  <a:lnTo>
                    <a:pt x="58" y="566"/>
                  </a:lnTo>
                  <a:lnTo>
                    <a:pt x="97" y="529"/>
                  </a:lnTo>
                  <a:lnTo>
                    <a:pt x="129" y="478"/>
                  </a:lnTo>
                  <a:lnTo>
                    <a:pt x="157" y="434"/>
                  </a:lnTo>
                  <a:lnTo>
                    <a:pt x="136" y="402"/>
                  </a:lnTo>
                  <a:lnTo>
                    <a:pt x="127" y="380"/>
                  </a:lnTo>
                  <a:lnTo>
                    <a:pt x="130" y="324"/>
                  </a:lnTo>
                  <a:lnTo>
                    <a:pt x="207" y="0"/>
                  </a:lnTo>
                  <a:lnTo>
                    <a:pt x="289" y="19"/>
                  </a:lnTo>
                  <a:lnTo>
                    <a:pt x="261" y="145"/>
                  </a:lnTo>
                  <a:lnTo>
                    <a:pt x="279" y="189"/>
                  </a:lnTo>
                  <a:lnTo>
                    <a:pt x="281" y="218"/>
                  </a:lnTo>
                  <a:lnTo>
                    <a:pt x="271" y="222"/>
                  </a:lnTo>
                  <a:lnTo>
                    <a:pt x="303" y="253"/>
                  </a:lnTo>
                  <a:lnTo>
                    <a:pt x="336" y="333"/>
                  </a:lnTo>
                  <a:lnTo>
                    <a:pt x="347" y="330"/>
                  </a:lnTo>
                  <a:lnTo>
                    <a:pt x="348" y="342"/>
                  </a:lnTo>
                  <a:lnTo>
                    <a:pt x="364" y="346"/>
                  </a:lnTo>
                  <a:lnTo>
                    <a:pt x="376" y="348"/>
                  </a:lnTo>
                  <a:lnTo>
                    <a:pt x="347" y="406"/>
                  </a:lnTo>
                  <a:lnTo>
                    <a:pt x="351" y="446"/>
                  </a:lnTo>
                  <a:lnTo>
                    <a:pt x="329" y="483"/>
                  </a:lnTo>
                  <a:lnTo>
                    <a:pt x="344" y="500"/>
                  </a:lnTo>
                  <a:lnTo>
                    <a:pt x="386" y="476"/>
                  </a:lnTo>
                  <a:lnTo>
                    <a:pt x="417" y="604"/>
                  </a:lnTo>
                  <a:lnTo>
                    <a:pt x="435" y="608"/>
                  </a:lnTo>
                  <a:lnTo>
                    <a:pt x="439" y="648"/>
                  </a:lnTo>
                  <a:lnTo>
                    <a:pt x="455" y="665"/>
                  </a:lnTo>
                  <a:lnTo>
                    <a:pt x="469" y="650"/>
                  </a:lnTo>
                  <a:lnTo>
                    <a:pt x="496" y="662"/>
                  </a:lnTo>
                  <a:lnTo>
                    <a:pt x="513" y="648"/>
                  </a:lnTo>
                  <a:lnTo>
                    <a:pt x="571" y="661"/>
                  </a:lnTo>
                  <a:lnTo>
                    <a:pt x="583" y="663"/>
                  </a:lnTo>
                  <a:lnTo>
                    <a:pt x="597" y="638"/>
                  </a:lnTo>
                  <a:lnTo>
                    <a:pt x="620" y="678"/>
                  </a:lnTo>
                  <a:lnTo>
                    <a:pt x="567" y="1001"/>
                  </a:lnTo>
                  <a:lnTo>
                    <a:pt x="281" y="950"/>
                  </a:lnTo>
                  <a:lnTo>
                    <a:pt x="0" y="8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7" name="Freeform 21"/>
            <p:cNvSpPr>
              <a:spLocks/>
            </p:cNvSpPr>
            <p:nvPr/>
          </p:nvSpPr>
          <p:spPr bwMode="auto">
            <a:xfrm>
              <a:off x="3365" y="1593"/>
              <a:ext cx="408" cy="735"/>
            </a:xfrm>
            <a:custGeom>
              <a:avLst/>
              <a:gdLst>
                <a:gd name="T0" fmla="*/ 0 w 408"/>
                <a:gd name="T1" fmla="*/ 325 h 735"/>
                <a:gd name="T2" fmla="*/ 0 w 408"/>
                <a:gd name="T3" fmla="*/ 325 h 735"/>
                <a:gd name="T4" fmla="*/ 9 w 408"/>
                <a:gd name="T5" fmla="*/ 302 h 735"/>
                <a:gd name="T6" fmla="*/ 35 w 408"/>
                <a:gd name="T7" fmla="*/ 257 h 735"/>
                <a:gd name="T8" fmla="*/ 50 w 408"/>
                <a:gd name="T9" fmla="*/ 209 h 735"/>
                <a:gd name="T10" fmla="*/ 35 w 408"/>
                <a:gd name="T11" fmla="*/ 173 h 735"/>
                <a:gd name="T12" fmla="*/ 106 w 408"/>
                <a:gd name="T13" fmla="*/ 119 h 735"/>
                <a:gd name="T14" fmla="*/ 120 w 408"/>
                <a:gd name="T15" fmla="*/ 91 h 735"/>
                <a:gd name="T16" fmla="*/ 120 w 408"/>
                <a:gd name="T17" fmla="*/ 78 h 735"/>
                <a:gd name="T18" fmla="*/ 69 w 408"/>
                <a:gd name="T19" fmla="*/ 19 h 735"/>
                <a:gd name="T20" fmla="*/ 342 w 408"/>
                <a:gd name="T21" fmla="*/ 0 h 735"/>
                <a:gd name="T22" fmla="*/ 349 w 408"/>
                <a:gd name="T23" fmla="*/ 46 h 735"/>
                <a:gd name="T24" fmla="*/ 375 w 408"/>
                <a:gd name="T25" fmla="*/ 99 h 735"/>
                <a:gd name="T26" fmla="*/ 399 w 408"/>
                <a:gd name="T27" fmla="*/ 379 h 735"/>
                <a:gd name="T28" fmla="*/ 393 w 408"/>
                <a:gd name="T29" fmla="*/ 437 h 735"/>
                <a:gd name="T30" fmla="*/ 407 w 408"/>
                <a:gd name="T31" fmla="*/ 470 h 735"/>
                <a:gd name="T32" fmla="*/ 391 w 408"/>
                <a:gd name="T33" fmla="*/ 534 h 735"/>
                <a:gd name="T34" fmla="*/ 371 w 408"/>
                <a:gd name="T35" fmla="*/ 563 h 735"/>
                <a:gd name="T36" fmla="*/ 360 w 408"/>
                <a:gd name="T37" fmla="*/ 607 h 735"/>
                <a:gd name="T38" fmla="*/ 369 w 408"/>
                <a:gd name="T39" fmla="*/ 621 h 735"/>
                <a:gd name="T40" fmla="*/ 361 w 408"/>
                <a:gd name="T41" fmla="*/ 649 h 735"/>
                <a:gd name="T42" fmla="*/ 367 w 408"/>
                <a:gd name="T43" fmla="*/ 659 h 735"/>
                <a:gd name="T44" fmla="*/ 334 w 408"/>
                <a:gd name="T45" fmla="*/ 672 h 735"/>
                <a:gd name="T46" fmla="*/ 327 w 408"/>
                <a:gd name="T47" fmla="*/ 718 h 735"/>
                <a:gd name="T48" fmla="*/ 281 w 408"/>
                <a:gd name="T49" fmla="*/ 702 h 735"/>
                <a:gd name="T50" fmla="*/ 257 w 408"/>
                <a:gd name="T51" fmla="*/ 725 h 735"/>
                <a:gd name="T52" fmla="*/ 258 w 408"/>
                <a:gd name="T53" fmla="*/ 734 h 735"/>
                <a:gd name="T54" fmla="*/ 242 w 408"/>
                <a:gd name="T55" fmla="*/ 733 h 735"/>
                <a:gd name="T56" fmla="*/ 226 w 408"/>
                <a:gd name="T57" fmla="*/ 702 h 735"/>
                <a:gd name="T58" fmla="*/ 217 w 408"/>
                <a:gd name="T59" fmla="*/ 660 h 735"/>
                <a:gd name="T60" fmla="*/ 199 w 408"/>
                <a:gd name="T61" fmla="*/ 632 h 735"/>
                <a:gd name="T62" fmla="*/ 172 w 408"/>
                <a:gd name="T63" fmla="*/ 621 h 735"/>
                <a:gd name="T64" fmla="*/ 139 w 408"/>
                <a:gd name="T65" fmla="*/ 594 h 735"/>
                <a:gd name="T66" fmla="*/ 128 w 408"/>
                <a:gd name="T67" fmla="*/ 556 h 735"/>
                <a:gd name="T68" fmla="*/ 146 w 408"/>
                <a:gd name="T69" fmla="*/ 499 h 735"/>
                <a:gd name="T70" fmla="*/ 129 w 408"/>
                <a:gd name="T71" fmla="*/ 488 h 735"/>
                <a:gd name="T72" fmla="*/ 89 w 408"/>
                <a:gd name="T73" fmla="*/ 489 h 735"/>
                <a:gd name="T74" fmla="*/ 83 w 408"/>
                <a:gd name="T75" fmla="*/ 452 h 735"/>
                <a:gd name="T76" fmla="*/ 16 w 408"/>
                <a:gd name="T77" fmla="*/ 383 h 735"/>
                <a:gd name="T78" fmla="*/ 0 w 408"/>
                <a:gd name="T79" fmla="*/ 325 h 735"/>
                <a:gd name="T80" fmla="*/ 0 w 408"/>
                <a:gd name="T81" fmla="*/ 325 h 7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08"/>
                <a:gd name="T124" fmla="*/ 0 h 735"/>
                <a:gd name="T125" fmla="*/ 408 w 408"/>
                <a:gd name="T126" fmla="*/ 735 h 7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08" h="735">
                  <a:moveTo>
                    <a:pt x="0" y="325"/>
                  </a:moveTo>
                  <a:lnTo>
                    <a:pt x="0" y="325"/>
                  </a:lnTo>
                  <a:lnTo>
                    <a:pt x="9" y="302"/>
                  </a:lnTo>
                  <a:lnTo>
                    <a:pt x="35" y="257"/>
                  </a:lnTo>
                  <a:lnTo>
                    <a:pt x="50" y="209"/>
                  </a:lnTo>
                  <a:lnTo>
                    <a:pt x="35" y="173"/>
                  </a:lnTo>
                  <a:lnTo>
                    <a:pt x="106" y="119"/>
                  </a:lnTo>
                  <a:lnTo>
                    <a:pt x="120" y="91"/>
                  </a:lnTo>
                  <a:lnTo>
                    <a:pt x="120" y="78"/>
                  </a:lnTo>
                  <a:lnTo>
                    <a:pt x="69" y="19"/>
                  </a:lnTo>
                  <a:lnTo>
                    <a:pt x="342" y="0"/>
                  </a:lnTo>
                  <a:lnTo>
                    <a:pt x="349" y="46"/>
                  </a:lnTo>
                  <a:lnTo>
                    <a:pt x="375" y="99"/>
                  </a:lnTo>
                  <a:lnTo>
                    <a:pt x="399" y="379"/>
                  </a:lnTo>
                  <a:lnTo>
                    <a:pt x="393" y="437"/>
                  </a:lnTo>
                  <a:lnTo>
                    <a:pt x="407" y="470"/>
                  </a:lnTo>
                  <a:lnTo>
                    <a:pt x="391" y="534"/>
                  </a:lnTo>
                  <a:lnTo>
                    <a:pt x="371" y="563"/>
                  </a:lnTo>
                  <a:lnTo>
                    <a:pt x="360" y="607"/>
                  </a:lnTo>
                  <a:lnTo>
                    <a:pt x="369" y="621"/>
                  </a:lnTo>
                  <a:lnTo>
                    <a:pt x="361" y="649"/>
                  </a:lnTo>
                  <a:lnTo>
                    <a:pt x="367" y="659"/>
                  </a:lnTo>
                  <a:lnTo>
                    <a:pt x="334" y="672"/>
                  </a:lnTo>
                  <a:lnTo>
                    <a:pt x="327" y="718"/>
                  </a:lnTo>
                  <a:lnTo>
                    <a:pt x="281" y="702"/>
                  </a:lnTo>
                  <a:lnTo>
                    <a:pt x="257" y="725"/>
                  </a:lnTo>
                  <a:lnTo>
                    <a:pt x="258" y="734"/>
                  </a:lnTo>
                  <a:lnTo>
                    <a:pt x="242" y="733"/>
                  </a:lnTo>
                  <a:lnTo>
                    <a:pt x="226" y="702"/>
                  </a:lnTo>
                  <a:lnTo>
                    <a:pt x="217" y="660"/>
                  </a:lnTo>
                  <a:lnTo>
                    <a:pt x="199" y="632"/>
                  </a:lnTo>
                  <a:lnTo>
                    <a:pt x="172" y="621"/>
                  </a:lnTo>
                  <a:lnTo>
                    <a:pt x="139" y="594"/>
                  </a:lnTo>
                  <a:lnTo>
                    <a:pt x="128" y="556"/>
                  </a:lnTo>
                  <a:lnTo>
                    <a:pt x="146" y="499"/>
                  </a:lnTo>
                  <a:lnTo>
                    <a:pt x="129" y="488"/>
                  </a:lnTo>
                  <a:lnTo>
                    <a:pt x="89" y="489"/>
                  </a:lnTo>
                  <a:lnTo>
                    <a:pt x="83" y="452"/>
                  </a:lnTo>
                  <a:lnTo>
                    <a:pt x="16" y="383"/>
                  </a:lnTo>
                  <a:lnTo>
                    <a:pt x="0" y="32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8" name="Freeform 22"/>
            <p:cNvSpPr>
              <a:spLocks/>
            </p:cNvSpPr>
            <p:nvPr/>
          </p:nvSpPr>
          <p:spPr bwMode="auto">
            <a:xfrm>
              <a:off x="3725" y="1660"/>
              <a:ext cx="322" cy="555"/>
            </a:xfrm>
            <a:custGeom>
              <a:avLst/>
              <a:gdLst>
                <a:gd name="T0" fmla="*/ 0 w 322"/>
                <a:gd name="T1" fmla="*/ 540 h 555"/>
                <a:gd name="T2" fmla="*/ 0 w 322"/>
                <a:gd name="T3" fmla="*/ 540 h 555"/>
                <a:gd name="T4" fmla="*/ 9 w 322"/>
                <a:gd name="T5" fmla="*/ 554 h 555"/>
                <a:gd name="T6" fmla="*/ 19 w 322"/>
                <a:gd name="T7" fmla="*/ 539 h 555"/>
                <a:gd name="T8" fmla="*/ 66 w 322"/>
                <a:gd name="T9" fmla="*/ 530 h 555"/>
                <a:gd name="T10" fmla="*/ 81 w 322"/>
                <a:gd name="T11" fmla="*/ 534 h 555"/>
                <a:gd name="T12" fmla="*/ 132 w 322"/>
                <a:gd name="T13" fmla="*/ 517 h 555"/>
                <a:gd name="T14" fmla="*/ 149 w 322"/>
                <a:gd name="T15" fmla="*/ 533 h 555"/>
                <a:gd name="T16" fmla="*/ 165 w 322"/>
                <a:gd name="T17" fmla="*/ 496 h 555"/>
                <a:gd name="T18" fmla="*/ 181 w 322"/>
                <a:gd name="T19" fmla="*/ 486 h 555"/>
                <a:gd name="T20" fmla="*/ 217 w 322"/>
                <a:gd name="T21" fmla="*/ 507 h 555"/>
                <a:gd name="T22" fmla="*/ 222 w 322"/>
                <a:gd name="T23" fmla="*/ 484 h 555"/>
                <a:gd name="T24" fmla="*/ 262 w 322"/>
                <a:gd name="T25" fmla="*/ 434 h 555"/>
                <a:gd name="T26" fmla="*/ 271 w 322"/>
                <a:gd name="T27" fmla="*/ 404 h 555"/>
                <a:gd name="T28" fmla="*/ 285 w 322"/>
                <a:gd name="T29" fmla="*/ 409 h 555"/>
                <a:gd name="T30" fmla="*/ 321 w 322"/>
                <a:gd name="T31" fmla="*/ 383 h 555"/>
                <a:gd name="T32" fmla="*/ 311 w 322"/>
                <a:gd name="T33" fmla="*/ 362 h 555"/>
                <a:gd name="T34" fmla="*/ 316 w 322"/>
                <a:gd name="T35" fmla="*/ 349 h 555"/>
                <a:gd name="T36" fmla="*/ 280 w 322"/>
                <a:gd name="T37" fmla="*/ 9 h 555"/>
                <a:gd name="T38" fmla="*/ 276 w 322"/>
                <a:gd name="T39" fmla="*/ 0 h 555"/>
                <a:gd name="T40" fmla="*/ 85 w 322"/>
                <a:gd name="T41" fmla="*/ 22 h 555"/>
                <a:gd name="T42" fmla="*/ 47 w 322"/>
                <a:gd name="T43" fmla="*/ 43 h 555"/>
                <a:gd name="T44" fmla="*/ 15 w 322"/>
                <a:gd name="T45" fmla="*/ 32 h 555"/>
                <a:gd name="T46" fmla="*/ 39 w 322"/>
                <a:gd name="T47" fmla="*/ 312 h 555"/>
                <a:gd name="T48" fmla="*/ 33 w 322"/>
                <a:gd name="T49" fmla="*/ 370 h 555"/>
                <a:gd name="T50" fmla="*/ 47 w 322"/>
                <a:gd name="T51" fmla="*/ 403 h 555"/>
                <a:gd name="T52" fmla="*/ 31 w 322"/>
                <a:gd name="T53" fmla="*/ 467 h 555"/>
                <a:gd name="T54" fmla="*/ 11 w 322"/>
                <a:gd name="T55" fmla="*/ 496 h 555"/>
                <a:gd name="T56" fmla="*/ 0 w 322"/>
                <a:gd name="T57" fmla="*/ 540 h 555"/>
                <a:gd name="T58" fmla="*/ 0 w 322"/>
                <a:gd name="T59" fmla="*/ 540 h 5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2"/>
                <a:gd name="T91" fmla="*/ 0 h 555"/>
                <a:gd name="T92" fmla="*/ 322 w 322"/>
                <a:gd name="T93" fmla="*/ 555 h 55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2" h="555">
                  <a:moveTo>
                    <a:pt x="0" y="540"/>
                  </a:moveTo>
                  <a:lnTo>
                    <a:pt x="0" y="540"/>
                  </a:lnTo>
                  <a:lnTo>
                    <a:pt x="9" y="554"/>
                  </a:lnTo>
                  <a:lnTo>
                    <a:pt x="19" y="539"/>
                  </a:lnTo>
                  <a:lnTo>
                    <a:pt x="66" y="530"/>
                  </a:lnTo>
                  <a:lnTo>
                    <a:pt x="81" y="534"/>
                  </a:lnTo>
                  <a:lnTo>
                    <a:pt x="132" y="517"/>
                  </a:lnTo>
                  <a:lnTo>
                    <a:pt x="149" y="533"/>
                  </a:lnTo>
                  <a:lnTo>
                    <a:pt x="165" y="496"/>
                  </a:lnTo>
                  <a:lnTo>
                    <a:pt x="181" y="486"/>
                  </a:lnTo>
                  <a:lnTo>
                    <a:pt x="217" y="507"/>
                  </a:lnTo>
                  <a:lnTo>
                    <a:pt x="222" y="484"/>
                  </a:lnTo>
                  <a:lnTo>
                    <a:pt x="262" y="434"/>
                  </a:lnTo>
                  <a:lnTo>
                    <a:pt x="271" y="404"/>
                  </a:lnTo>
                  <a:lnTo>
                    <a:pt x="285" y="409"/>
                  </a:lnTo>
                  <a:lnTo>
                    <a:pt x="321" y="383"/>
                  </a:lnTo>
                  <a:lnTo>
                    <a:pt x="311" y="362"/>
                  </a:lnTo>
                  <a:lnTo>
                    <a:pt x="316" y="349"/>
                  </a:lnTo>
                  <a:lnTo>
                    <a:pt x="280" y="9"/>
                  </a:lnTo>
                  <a:lnTo>
                    <a:pt x="276" y="0"/>
                  </a:lnTo>
                  <a:lnTo>
                    <a:pt x="85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2"/>
                  </a:lnTo>
                  <a:lnTo>
                    <a:pt x="33" y="370"/>
                  </a:lnTo>
                  <a:lnTo>
                    <a:pt x="47" y="403"/>
                  </a:lnTo>
                  <a:lnTo>
                    <a:pt x="31" y="467"/>
                  </a:lnTo>
                  <a:lnTo>
                    <a:pt x="11" y="496"/>
                  </a:lnTo>
                  <a:lnTo>
                    <a:pt x="0" y="54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9" name="Freeform 23"/>
            <p:cNvSpPr>
              <a:spLocks/>
            </p:cNvSpPr>
            <p:nvPr/>
          </p:nvSpPr>
          <p:spPr bwMode="auto">
            <a:xfrm>
              <a:off x="2866" y="1484"/>
              <a:ext cx="620" cy="412"/>
            </a:xfrm>
            <a:custGeom>
              <a:avLst/>
              <a:gdLst>
                <a:gd name="T0" fmla="*/ 0 w 620"/>
                <a:gd name="T1" fmla="*/ 8 h 412"/>
                <a:gd name="T2" fmla="*/ 0 w 620"/>
                <a:gd name="T3" fmla="*/ 8 h 412"/>
                <a:gd name="T4" fmla="*/ 1 w 620"/>
                <a:gd name="T5" fmla="*/ 39 h 412"/>
                <a:gd name="T6" fmla="*/ 13 w 620"/>
                <a:gd name="T7" fmla="*/ 64 h 412"/>
                <a:gd name="T8" fmla="*/ 5 w 620"/>
                <a:gd name="T9" fmla="*/ 87 h 412"/>
                <a:gd name="T10" fmla="*/ 12 w 620"/>
                <a:gd name="T11" fmla="*/ 144 h 412"/>
                <a:gd name="T12" fmla="*/ 41 w 620"/>
                <a:gd name="T13" fmla="*/ 224 h 412"/>
                <a:gd name="T14" fmla="*/ 42 w 620"/>
                <a:gd name="T15" fmla="*/ 250 h 412"/>
                <a:gd name="T16" fmla="*/ 61 w 620"/>
                <a:gd name="T17" fmla="*/ 288 h 412"/>
                <a:gd name="T18" fmla="*/ 70 w 620"/>
                <a:gd name="T19" fmla="*/ 350 h 412"/>
                <a:gd name="T20" fmla="*/ 66 w 620"/>
                <a:gd name="T21" fmla="*/ 369 h 412"/>
                <a:gd name="T22" fmla="*/ 77 w 620"/>
                <a:gd name="T23" fmla="*/ 389 h 412"/>
                <a:gd name="T24" fmla="*/ 476 w 620"/>
                <a:gd name="T25" fmla="*/ 381 h 412"/>
                <a:gd name="T26" fmla="*/ 508 w 620"/>
                <a:gd name="T27" fmla="*/ 411 h 412"/>
                <a:gd name="T28" fmla="*/ 534 w 620"/>
                <a:gd name="T29" fmla="*/ 366 h 412"/>
                <a:gd name="T30" fmla="*/ 549 w 620"/>
                <a:gd name="T31" fmla="*/ 318 h 412"/>
                <a:gd name="T32" fmla="*/ 534 w 620"/>
                <a:gd name="T33" fmla="*/ 282 h 412"/>
                <a:gd name="T34" fmla="*/ 605 w 620"/>
                <a:gd name="T35" fmla="*/ 228 h 412"/>
                <a:gd name="T36" fmla="*/ 619 w 620"/>
                <a:gd name="T37" fmla="*/ 200 h 412"/>
                <a:gd name="T38" fmla="*/ 619 w 620"/>
                <a:gd name="T39" fmla="*/ 187 h 412"/>
                <a:gd name="T40" fmla="*/ 568 w 620"/>
                <a:gd name="T41" fmla="*/ 128 h 412"/>
                <a:gd name="T42" fmla="*/ 517 w 620"/>
                <a:gd name="T43" fmla="*/ 66 h 412"/>
                <a:gd name="T44" fmla="*/ 508 w 620"/>
                <a:gd name="T45" fmla="*/ 0 h 412"/>
                <a:gd name="T46" fmla="*/ 14 w 620"/>
                <a:gd name="T47" fmla="*/ 10 h 412"/>
                <a:gd name="T48" fmla="*/ 0 w 620"/>
                <a:gd name="T49" fmla="*/ 8 h 412"/>
                <a:gd name="T50" fmla="*/ 0 w 620"/>
                <a:gd name="T51" fmla="*/ 8 h 41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0"/>
                <a:gd name="T79" fmla="*/ 0 h 412"/>
                <a:gd name="T80" fmla="*/ 620 w 620"/>
                <a:gd name="T81" fmla="*/ 412 h 41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0" h="412">
                  <a:moveTo>
                    <a:pt x="0" y="8"/>
                  </a:moveTo>
                  <a:lnTo>
                    <a:pt x="0" y="8"/>
                  </a:lnTo>
                  <a:lnTo>
                    <a:pt x="1" y="39"/>
                  </a:lnTo>
                  <a:lnTo>
                    <a:pt x="13" y="64"/>
                  </a:lnTo>
                  <a:lnTo>
                    <a:pt x="5" y="87"/>
                  </a:lnTo>
                  <a:lnTo>
                    <a:pt x="12" y="144"/>
                  </a:lnTo>
                  <a:lnTo>
                    <a:pt x="41" y="224"/>
                  </a:lnTo>
                  <a:lnTo>
                    <a:pt x="42" y="250"/>
                  </a:lnTo>
                  <a:lnTo>
                    <a:pt x="61" y="288"/>
                  </a:lnTo>
                  <a:lnTo>
                    <a:pt x="70" y="350"/>
                  </a:lnTo>
                  <a:lnTo>
                    <a:pt x="66" y="369"/>
                  </a:lnTo>
                  <a:lnTo>
                    <a:pt x="77" y="389"/>
                  </a:lnTo>
                  <a:lnTo>
                    <a:pt x="476" y="381"/>
                  </a:lnTo>
                  <a:lnTo>
                    <a:pt x="508" y="411"/>
                  </a:lnTo>
                  <a:lnTo>
                    <a:pt x="534" y="366"/>
                  </a:lnTo>
                  <a:lnTo>
                    <a:pt x="549" y="318"/>
                  </a:lnTo>
                  <a:lnTo>
                    <a:pt x="534" y="282"/>
                  </a:lnTo>
                  <a:lnTo>
                    <a:pt x="605" y="228"/>
                  </a:lnTo>
                  <a:lnTo>
                    <a:pt x="619" y="200"/>
                  </a:lnTo>
                  <a:lnTo>
                    <a:pt x="619" y="187"/>
                  </a:lnTo>
                  <a:lnTo>
                    <a:pt x="568" y="128"/>
                  </a:lnTo>
                  <a:lnTo>
                    <a:pt x="517" y="66"/>
                  </a:lnTo>
                  <a:lnTo>
                    <a:pt x="508" y="0"/>
                  </a:lnTo>
                  <a:lnTo>
                    <a:pt x="14" y="1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0" name="Freeform 24"/>
            <p:cNvSpPr>
              <a:spLocks/>
            </p:cNvSpPr>
            <p:nvPr/>
          </p:nvSpPr>
          <p:spPr bwMode="auto">
            <a:xfrm>
              <a:off x="2290" y="1931"/>
              <a:ext cx="772" cy="417"/>
            </a:xfrm>
            <a:custGeom>
              <a:avLst/>
              <a:gdLst>
                <a:gd name="T0" fmla="*/ 0 w 772"/>
                <a:gd name="T1" fmla="*/ 394 h 417"/>
                <a:gd name="T2" fmla="*/ 0 w 772"/>
                <a:gd name="T3" fmla="*/ 394 h 417"/>
                <a:gd name="T4" fmla="*/ 26 w 772"/>
                <a:gd name="T5" fmla="*/ 0 h 417"/>
                <a:gd name="T6" fmla="*/ 314 w 772"/>
                <a:gd name="T7" fmla="*/ 15 h 417"/>
                <a:gd name="T8" fmla="*/ 695 w 772"/>
                <a:gd name="T9" fmla="*/ 21 h 417"/>
                <a:gd name="T10" fmla="*/ 715 w 772"/>
                <a:gd name="T11" fmla="*/ 38 h 417"/>
                <a:gd name="T12" fmla="*/ 728 w 772"/>
                <a:gd name="T13" fmla="*/ 34 h 417"/>
                <a:gd name="T14" fmla="*/ 740 w 772"/>
                <a:gd name="T15" fmla="*/ 45 h 417"/>
                <a:gd name="T16" fmla="*/ 741 w 772"/>
                <a:gd name="T17" fmla="*/ 55 h 417"/>
                <a:gd name="T18" fmla="*/ 730 w 772"/>
                <a:gd name="T19" fmla="*/ 55 h 417"/>
                <a:gd name="T20" fmla="*/ 717 w 772"/>
                <a:gd name="T21" fmla="*/ 83 h 417"/>
                <a:gd name="T22" fmla="*/ 748 w 772"/>
                <a:gd name="T23" fmla="*/ 125 h 417"/>
                <a:gd name="T24" fmla="*/ 771 w 772"/>
                <a:gd name="T25" fmla="*/ 133 h 417"/>
                <a:gd name="T26" fmla="*/ 767 w 772"/>
                <a:gd name="T27" fmla="*/ 413 h 417"/>
                <a:gd name="T28" fmla="*/ 440 w 772"/>
                <a:gd name="T29" fmla="*/ 416 h 417"/>
                <a:gd name="T30" fmla="*/ 0 w 772"/>
                <a:gd name="T31" fmla="*/ 394 h 417"/>
                <a:gd name="T32" fmla="*/ 0 w 772"/>
                <a:gd name="T33" fmla="*/ 394 h 4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2"/>
                <a:gd name="T52" fmla="*/ 0 h 417"/>
                <a:gd name="T53" fmla="*/ 772 w 772"/>
                <a:gd name="T54" fmla="*/ 417 h 4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2" h="417">
                  <a:moveTo>
                    <a:pt x="0" y="394"/>
                  </a:moveTo>
                  <a:lnTo>
                    <a:pt x="0" y="394"/>
                  </a:lnTo>
                  <a:lnTo>
                    <a:pt x="26" y="0"/>
                  </a:lnTo>
                  <a:lnTo>
                    <a:pt x="314" y="15"/>
                  </a:lnTo>
                  <a:lnTo>
                    <a:pt x="695" y="21"/>
                  </a:lnTo>
                  <a:lnTo>
                    <a:pt x="715" y="38"/>
                  </a:lnTo>
                  <a:lnTo>
                    <a:pt x="728" y="34"/>
                  </a:lnTo>
                  <a:lnTo>
                    <a:pt x="740" y="45"/>
                  </a:lnTo>
                  <a:lnTo>
                    <a:pt x="741" y="55"/>
                  </a:lnTo>
                  <a:lnTo>
                    <a:pt x="730" y="55"/>
                  </a:lnTo>
                  <a:lnTo>
                    <a:pt x="717" y="83"/>
                  </a:lnTo>
                  <a:lnTo>
                    <a:pt x="748" y="125"/>
                  </a:lnTo>
                  <a:lnTo>
                    <a:pt x="771" y="133"/>
                  </a:lnTo>
                  <a:lnTo>
                    <a:pt x="767" y="413"/>
                  </a:lnTo>
                  <a:lnTo>
                    <a:pt x="440" y="416"/>
                  </a:lnTo>
                  <a:lnTo>
                    <a:pt x="0" y="39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1" name="Freeform 25"/>
            <p:cNvSpPr>
              <a:spLocks/>
            </p:cNvSpPr>
            <p:nvPr/>
          </p:nvSpPr>
          <p:spPr bwMode="auto">
            <a:xfrm>
              <a:off x="3604" y="2008"/>
              <a:ext cx="753" cy="387"/>
            </a:xfrm>
            <a:custGeom>
              <a:avLst/>
              <a:gdLst>
                <a:gd name="T0" fmla="*/ 0 w 753"/>
                <a:gd name="T1" fmla="*/ 386 h 387"/>
                <a:gd name="T2" fmla="*/ 0 w 753"/>
                <a:gd name="T3" fmla="*/ 386 h 387"/>
                <a:gd name="T4" fmla="*/ 7 w 753"/>
                <a:gd name="T5" fmla="*/ 367 h 387"/>
                <a:gd name="T6" fmla="*/ 23 w 753"/>
                <a:gd name="T7" fmla="*/ 365 h 387"/>
                <a:gd name="T8" fmla="*/ 28 w 753"/>
                <a:gd name="T9" fmla="*/ 324 h 387"/>
                <a:gd name="T10" fmla="*/ 19 w 753"/>
                <a:gd name="T11" fmla="*/ 319 h 387"/>
                <a:gd name="T12" fmla="*/ 18 w 753"/>
                <a:gd name="T13" fmla="*/ 310 h 387"/>
                <a:gd name="T14" fmla="*/ 42 w 753"/>
                <a:gd name="T15" fmla="*/ 287 h 387"/>
                <a:gd name="T16" fmla="*/ 88 w 753"/>
                <a:gd name="T17" fmla="*/ 303 h 387"/>
                <a:gd name="T18" fmla="*/ 95 w 753"/>
                <a:gd name="T19" fmla="*/ 257 h 387"/>
                <a:gd name="T20" fmla="*/ 128 w 753"/>
                <a:gd name="T21" fmla="*/ 244 h 387"/>
                <a:gd name="T22" fmla="*/ 122 w 753"/>
                <a:gd name="T23" fmla="*/ 234 h 387"/>
                <a:gd name="T24" fmla="*/ 130 w 753"/>
                <a:gd name="T25" fmla="*/ 206 h 387"/>
                <a:gd name="T26" fmla="*/ 140 w 753"/>
                <a:gd name="T27" fmla="*/ 191 h 387"/>
                <a:gd name="T28" fmla="*/ 187 w 753"/>
                <a:gd name="T29" fmla="*/ 182 h 387"/>
                <a:gd name="T30" fmla="*/ 202 w 753"/>
                <a:gd name="T31" fmla="*/ 186 h 387"/>
                <a:gd name="T32" fmla="*/ 253 w 753"/>
                <a:gd name="T33" fmla="*/ 169 h 387"/>
                <a:gd name="T34" fmla="*/ 270 w 753"/>
                <a:gd name="T35" fmla="*/ 185 h 387"/>
                <a:gd name="T36" fmla="*/ 286 w 753"/>
                <a:gd name="T37" fmla="*/ 148 h 387"/>
                <a:gd name="T38" fmla="*/ 302 w 753"/>
                <a:gd name="T39" fmla="*/ 138 h 387"/>
                <a:gd name="T40" fmla="*/ 338 w 753"/>
                <a:gd name="T41" fmla="*/ 159 h 387"/>
                <a:gd name="T42" fmla="*/ 343 w 753"/>
                <a:gd name="T43" fmla="*/ 136 h 387"/>
                <a:gd name="T44" fmla="*/ 383 w 753"/>
                <a:gd name="T45" fmla="*/ 86 h 387"/>
                <a:gd name="T46" fmla="*/ 392 w 753"/>
                <a:gd name="T47" fmla="*/ 56 h 387"/>
                <a:gd name="T48" fmla="*/ 406 w 753"/>
                <a:gd name="T49" fmla="*/ 61 h 387"/>
                <a:gd name="T50" fmla="*/ 442 w 753"/>
                <a:gd name="T51" fmla="*/ 35 h 387"/>
                <a:gd name="T52" fmla="*/ 432 w 753"/>
                <a:gd name="T53" fmla="*/ 14 h 387"/>
                <a:gd name="T54" fmla="*/ 437 w 753"/>
                <a:gd name="T55" fmla="*/ 1 h 387"/>
                <a:gd name="T56" fmla="*/ 470 w 753"/>
                <a:gd name="T57" fmla="*/ 0 h 387"/>
                <a:gd name="T58" fmla="*/ 491 w 753"/>
                <a:gd name="T59" fmla="*/ 7 h 387"/>
                <a:gd name="T60" fmla="*/ 501 w 753"/>
                <a:gd name="T61" fmla="*/ 31 h 387"/>
                <a:gd name="T62" fmla="*/ 536 w 753"/>
                <a:gd name="T63" fmla="*/ 36 h 387"/>
                <a:gd name="T64" fmla="*/ 556 w 753"/>
                <a:gd name="T65" fmla="*/ 47 h 387"/>
                <a:gd name="T66" fmla="*/ 603 w 753"/>
                <a:gd name="T67" fmla="*/ 45 h 387"/>
                <a:gd name="T68" fmla="*/ 625 w 753"/>
                <a:gd name="T69" fmla="*/ 31 h 387"/>
                <a:gd name="T70" fmla="*/ 675 w 753"/>
                <a:gd name="T71" fmla="*/ 63 h 387"/>
                <a:gd name="T72" fmla="*/ 694 w 753"/>
                <a:gd name="T73" fmla="*/ 127 h 387"/>
                <a:gd name="T74" fmla="*/ 714 w 753"/>
                <a:gd name="T75" fmla="*/ 149 h 387"/>
                <a:gd name="T76" fmla="*/ 752 w 753"/>
                <a:gd name="T77" fmla="*/ 172 h 387"/>
                <a:gd name="T78" fmla="*/ 724 w 753"/>
                <a:gd name="T79" fmla="*/ 206 h 387"/>
                <a:gd name="T80" fmla="*/ 698 w 753"/>
                <a:gd name="T81" fmla="*/ 224 h 387"/>
                <a:gd name="T82" fmla="*/ 672 w 753"/>
                <a:gd name="T83" fmla="*/ 257 h 387"/>
                <a:gd name="T84" fmla="*/ 672 w 753"/>
                <a:gd name="T85" fmla="*/ 267 h 387"/>
                <a:gd name="T86" fmla="*/ 597 w 753"/>
                <a:gd name="T87" fmla="*/ 316 h 387"/>
                <a:gd name="T88" fmla="*/ 181 w 753"/>
                <a:gd name="T89" fmla="*/ 355 h 387"/>
                <a:gd name="T90" fmla="*/ 138 w 753"/>
                <a:gd name="T91" fmla="*/ 354 h 387"/>
                <a:gd name="T92" fmla="*/ 140 w 753"/>
                <a:gd name="T93" fmla="*/ 376 h 387"/>
                <a:gd name="T94" fmla="*/ 0 w 753"/>
                <a:gd name="T95" fmla="*/ 386 h 387"/>
                <a:gd name="T96" fmla="*/ 0 w 753"/>
                <a:gd name="T97" fmla="*/ 386 h 38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53"/>
                <a:gd name="T148" fmla="*/ 0 h 387"/>
                <a:gd name="T149" fmla="*/ 753 w 753"/>
                <a:gd name="T150" fmla="*/ 387 h 38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53" h="387">
                  <a:moveTo>
                    <a:pt x="0" y="386"/>
                  </a:moveTo>
                  <a:lnTo>
                    <a:pt x="0" y="386"/>
                  </a:lnTo>
                  <a:lnTo>
                    <a:pt x="7" y="367"/>
                  </a:lnTo>
                  <a:lnTo>
                    <a:pt x="23" y="365"/>
                  </a:lnTo>
                  <a:lnTo>
                    <a:pt x="28" y="324"/>
                  </a:lnTo>
                  <a:lnTo>
                    <a:pt x="19" y="319"/>
                  </a:lnTo>
                  <a:lnTo>
                    <a:pt x="18" y="310"/>
                  </a:lnTo>
                  <a:lnTo>
                    <a:pt x="42" y="287"/>
                  </a:lnTo>
                  <a:lnTo>
                    <a:pt x="88" y="303"/>
                  </a:lnTo>
                  <a:lnTo>
                    <a:pt x="95" y="257"/>
                  </a:lnTo>
                  <a:lnTo>
                    <a:pt x="128" y="244"/>
                  </a:lnTo>
                  <a:lnTo>
                    <a:pt x="122" y="234"/>
                  </a:lnTo>
                  <a:lnTo>
                    <a:pt x="130" y="206"/>
                  </a:lnTo>
                  <a:lnTo>
                    <a:pt x="140" y="191"/>
                  </a:lnTo>
                  <a:lnTo>
                    <a:pt x="187" y="182"/>
                  </a:lnTo>
                  <a:lnTo>
                    <a:pt x="202" y="186"/>
                  </a:lnTo>
                  <a:lnTo>
                    <a:pt x="253" y="169"/>
                  </a:lnTo>
                  <a:lnTo>
                    <a:pt x="270" y="185"/>
                  </a:lnTo>
                  <a:lnTo>
                    <a:pt x="286" y="148"/>
                  </a:lnTo>
                  <a:lnTo>
                    <a:pt x="302" y="138"/>
                  </a:lnTo>
                  <a:lnTo>
                    <a:pt x="338" y="159"/>
                  </a:lnTo>
                  <a:lnTo>
                    <a:pt x="343" y="136"/>
                  </a:lnTo>
                  <a:lnTo>
                    <a:pt x="383" y="86"/>
                  </a:lnTo>
                  <a:lnTo>
                    <a:pt x="392" y="56"/>
                  </a:lnTo>
                  <a:lnTo>
                    <a:pt x="406" y="61"/>
                  </a:lnTo>
                  <a:lnTo>
                    <a:pt x="442" y="35"/>
                  </a:lnTo>
                  <a:lnTo>
                    <a:pt x="432" y="14"/>
                  </a:lnTo>
                  <a:lnTo>
                    <a:pt x="437" y="1"/>
                  </a:lnTo>
                  <a:lnTo>
                    <a:pt x="470" y="0"/>
                  </a:lnTo>
                  <a:lnTo>
                    <a:pt x="491" y="7"/>
                  </a:lnTo>
                  <a:lnTo>
                    <a:pt x="501" y="31"/>
                  </a:lnTo>
                  <a:lnTo>
                    <a:pt x="536" y="36"/>
                  </a:lnTo>
                  <a:lnTo>
                    <a:pt x="556" y="47"/>
                  </a:lnTo>
                  <a:lnTo>
                    <a:pt x="603" y="45"/>
                  </a:lnTo>
                  <a:lnTo>
                    <a:pt x="625" y="31"/>
                  </a:lnTo>
                  <a:lnTo>
                    <a:pt x="675" y="63"/>
                  </a:lnTo>
                  <a:lnTo>
                    <a:pt x="694" y="127"/>
                  </a:lnTo>
                  <a:lnTo>
                    <a:pt x="714" y="149"/>
                  </a:lnTo>
                  <a:lnTo>
                    <a:pt x="752" y="172"/>
                  </a:lnTo>
                  <a:lnTo>
                    <a:pt x="724" y="206"/>
                  </a:lnTo>
                  <a:lnTo>
                    <a:pt x="698" y="224"/>
                  </a:lnTo>
                  <a:lnTo>
                    <a:pt x="672" y="257"/>
                  </a:lnTo>
                  <a:lnTo>
                    <a:pt x="672" y="267"/>
                  </a:lnTo>
                  <a:lnTo>
                    <a:pt x="597" y="316"/>
                  </a:lnTo>
                  <a:lnTo>
                    <a:pt x="181" y="355"/>
                  </a:lnTo>
                  <a:lnTo>
                    <a:pt x="138" y="354"/>
                  </a:lnTo>
                  <a:lnTo>
                    <a:pt x="140" y="376"/>
                  </a:lnTo>
                  <a:lnTo>
                    <a:pt x="0" y="38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2" name="Freeform 26"/>
            <p:cNvSpPr>
              <a:spLocks/>
            </p:cNvSpPr>
            <p:nvPr/>
          </p:nvSpPr>
          <p:spPr bwMode="auto">
            <a:xfrm>
              <a:off x="3126" y="2865"/>
              <a:ext cx="583" cy="516"/>
            </a:xfrm>
            <a:custGeom>
              <a:avLst/>
              <a:gdLst>
                <a:gd name="T0" fmla="*/ 0 w 583"/>
                <a:gd name="T1" fmla="*/ 5 h 516"/>
                <a:gd name="T2" fmla="*/ 23 w 583"/>
                <a:gd name="T3" fmla="*/ 159 h 516"/>
                <a:gd name="T4" fmla="*/ 60 w 583"/>
                <a:gd name="T5" fmla="*/ 243 h 516"/>
                <a:gd name="T6" fmla="*/ 41 w 583"/>
                <a:gd name="T7" fmla="*/ 325 h 516"/>
                <a:gd name="T8" fmla="*/ 47 w 583"/>
                <a:gd name="T9" fmla="*/ 369 h 516"/>
                <a:gd name="T10" fmla="*/ 35 w 583"/>
                <a:gd name="T11" fmla="*/ 405 h 516"/>
                <a:gd name="T12" fmla="*/ 30 w 583"/>
                <a:gd name="T13" fmla="*/ 435 h 516"/>
                <a:gd name="T14" fmla="*/ 171 w 583"/>
                <a:gd name="T15" fmla="*/ 451 h 516"/>
                <a:gd name="T16" fmla="*/ 224 w 583"/>
                <a:gd name="T17" fmla="*/ 431 h 516"/>
                <a:gd name="T18" fmla="*/ 286 w 583"/>
                <a:gd name="T19" fmla="*/ 424 h 516"/>
                <a:gd name="T20" fmla="*/ 304 w 583"/>
                <a:gd name="T21" fmla="*/ 450 h 516"/>
                <a:gd name="T22" fmla="*/ 340 w 583"/>
                <a:gd name="T23" fmla="*/ 475 h 516"/>
                <a:gd name="T24" fmla="*/ 362 w 583"/>
                <a:gd name="T25" fmla="*/ 495 h 516"/>
                <a:gd name="T26" fmla="*/ 393 w 583"/>
                <a:gd name="T27" fmla="*/ 501 h 516"/>
                <a:gd name="T28" fmla="*/ 405 w 583"/>
                <a:gd name="T29" fmla="*/ 475 h 516"/>
                <a:gd name="T30" fmla="*/ 431 w 583"/>
                <a:gd name="T31" fmla="*/ 477 h 516"/>
                <a:gd name="T32" fmla="*/ 463 w 583"/>
                <a:gd name="T33" fmla="*/ 491 h 516"/>
                <a:gd name="T34" fmla="*/ 463 w 583"/>
                <a:gd name="T35" fmla="*/ 475 h 516"/>
                <a:gd name="T36" fmla="*/ 470 w 583"/>
                <a:gd name="T37" fmla="*/ 452 h 516"/>
                <a:gd name="T38" fmla="*/ 490 w 583"/>
                <a:gd name="T39" fmla="*/ 470 h 516"/>
                <a:gd name="T40" fmla="*/ 524 w 583"/>
                <a:gd name="T41" fmla="*/ 479 h 516"/>
                <a:gd name="T42" fmla="*/ 534 w 583"/>
                <a:gd name="T43" fmla="*/ 489 h 516"/>
                <a:gd name="T44" fmla="*/ 541 w 583"/>
                <a:gd name="T45" fmla="*/ 515 h 516"/>
                <a:gd name="T46" fmla="*/ 568 w 583"/>
                <a:gd name="T47" fmla="*/ 508 h 516"/>
                <a:gd name="T48" fmla="*/ 582 w 583"/>
                <a:gd name="T49" fmla="*/ 491 h 516"/>
                <a:gd name="T50" fmla="*/ 568 w 583"/>
                <a:gd name="T51" fmla="*/ 479 h 516"/>
                <a:gd name="T52" fmla="*/ 546 w 583"/>
                <a:gd name="T53" fmla="*/ 472 h 516"/>
                <a:gd name="T54" fmla="*/ 524 w 583"/>
                <a:gd name="T55" fmla="*/ 458 h 516"/>
                <a:gd name="T56" fmla="*/ 520 w 583"/>
                <a:gd name="T57" fmla="*/ 426 h 516"/>
                <a:gd name="T58" fmla="*/ 534 w 583"/>
                <a:gd name="T59" fmla="*/ 405 h 516"/>
                <a:gd name="T60" fmla="*/ 559 w 583"/>
                <a:gd name="T61" fmla="*/ 390 h 516"/>
                <a:gd name="T62" fmla="*/ 554 w 583"/>
                <a:gd name="T63" fmla="*/ 358 h 516"/>
                <a:gd name="T64" fmla="*/ 520 w 583"/>
                <a:gd name="T65" fmla="*/ 374 h 516"/>
                <a:gd name="T66" fmla="*/ 482 w 583"/>
                <a:gd name="T67" fmla="*/ 385 h 516"/>
                <a:gd name="T68" fmla="*/ 496 w 583"/>
                <a:gd name="T69" fmla="*/ 372 h 516"/>
                <a:gd name="T70" fmla="*/ 504 w 583"/>
                <a:gd name="T71" fmla="*/ 363 h 516"/>
                <a:gd name="T72" fmla="*/ 490 w 583"/>
                <a:gd name="T73" fmla="*/ 361 h 516"/>
                <a:gd name="T74" fmla="*/ 476 w 583"/>
                <a:gd name="T75" fmla="*/ 363 h 516"/>
                <a:gd name="T76" fmla="*/ 449 w 583"/>
                <a:gd name="T77" fmla="*/ 380 h 516"/>
                <a:gd name="T78" fmla="*/ 415 w 583"/>
                <a:gd name="T79" fmla="*/ 364 h 516"/>
                <a:gd name="T80" fmla="*/ 453 w 583"/>
                <a:gd name="T81" fmla="*/ 336 h 516"/>
                <a:gd name="T82" fmla="*/ 515 w 583"/>
                <a:gd name="T83" fmla="*/ 357 h 516"/>
                <a:gd name="T84" fmla="*/ 485 w 583"/>
                <a:gd name="T85" fmla="*/ 252 h 516"/>
                <a:gd name="T86" fmla="*/ 277 w 583"/>
                <a:gd name="T87" fmla="*/ 237 h 516"/>
                <a:gd name="T88" fmla="*/ 337 w 583"/>
                <a:gd name="T89" fmla="*/ 115 h 516"/>
                <a:gd name="T90" fmla="*/ 330 w 583"/>
                <a:gd name="T91" fmla="*/ 54 h 516"/>
                <a:gd name="T92" fmla="*/ 0 w 583"/>
                <a:gd name="T93" fmla="*/ 5 h 51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83"/>
                <a:gd name="T142" fmla="*/ 0 h 516"/>
                <a:gd name="T143" fmla="*/ 583 w 583"/>
                <a:gd name="T144" fmla="*/ 516 h 51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83" h="516">
                  <a:moveTo>
                    <a:pt x="0" y="5"/>
                  </a:moveTo>
                  <a:lnTo>
                    <a:pt x="0" y="5"/>
                  </a:lnTo>
                  <a:lnTo>
                    <a:pt x="6" y="142"/>
                  </a:lnTo>
                  <a:lnTo>
                    <a:pt x="23" y="159"/>
                  </a:lnTo>
                  <a:lnTo>
                    <a:pt x="28" y="195"/>
                  </a:lnTo>
                  <a:lnTo>
                    <a:pt x="60" y="243"/>
                  </a:lnTo>
                  <a:lnTo>
                    <a:pt x="59" y="285"/>
                  </a:lnTo>
                  <a:lnTo>
                    <a:pt x="41" y="325"/>
                  </a:lnTo>
                  <a:lnTo>
                    <a:pt x="42" y="347"/>
                  </a:lnTo>
                  <a:lnTo>
                    <a:pt x="47" y="369"/>
                  </a:lnTo>
                  <a:lnTo>
                    <a:pt x="45" y="391"/>
                  </a:lnTo>
                  <a:lnTo>
                    <a:pt x="35" y="405"/>
                  </a:lnTo>
                  <a:lnTo>
                    <a:pt x="20" y="424"/>
                  </a:lnTo>
                  <a:lnTo>
                    <a:pt x="30" y="435"/>
                  </a:lnTo>
                  <a:lnTo>
                    <a:pt x="108" y="425"/>
                  </a:lnTo>
                  <a:lnTo>
                    <a:pt x="171" y="451"/>
                  </a:lnTo>
                  <a:lnTo>
                    <a:pt x="231" y="448"/>
                  </a:lnTo>
                  <a:lnTo>
                    <a:pt x="224" y="431"/>
                  </a:lnTo>
                  <a:lnTo>
                    <a:pt x="244" y="415"/>
                  </a:lnTo>
                  <a:lnTo>
                    <a:pt x="286" y="424"/>
                  </a:lnTo>
                  <a:lnTo>
                    <a:pt x="292" y="454"/>
                  </a:lnTo>
                  <a:lnTo>
                    <a:pt x="304" y="450"/>
                  </a:lnTo>
                  <a:lnTo>
                    <a:pt x="322" y="457"/>
                  </a:lnTo>
                  <a:lnTo>
                    <a:pt x="340" y="475"/>
                  </a:lnTo>
                  <a:lnTo>
                    <a:pt x="344" y="492"/>
                  </a:lnTo>
                  <a:lnTo>
                    <a:pt x="362" y="495"/>
                  </a:lnTo>
                  <a:lnTo>
                    <a:pt x="379" y="506"/>
                  </a:lnTo>
                  <a:lnTo>
                    <a:pt x="393" y="501"/>
                  </a:lnTo>
                  <a:lnTo>
                    <a:pt x="406" y="487"/>
                  </a:lnTo>
                  <a:lnTo>
                    <a:pt x="405" y="475"/>
                  </a:lnTo>
                  <a:lnTo>
                    <a:pt x="422" y="491"/>
                  </a:lnTo>
                  <a:lnTo>
                    <a:pt x="431" y="477"/>
                  </a:lnTo>
                  <a:lnTo>
                    <a:pt x="444" y="503"/>
                  </a:lnTo>
                  <a:lnTo>
                    <a:pt x="463" y="491"/>
                  </a:lnTo>
                  <a:lnTo>
                    <a:pt x="470" y="482"/>
                  </a:lnTo>
                  <a:lnTo>
                    <a:pt x="463" y="475"/>
                  </a:lnTo>
                  <a:lnTo>
                    <a:pt x="464" y="452"/>
                  </a:lnTo>
                  <a:lnTo>
                    <a:pt x="470" y="452"/>
                  </a:lnTo>
                  <a:lnTo>
                    <a:pt x="486" y="454"/>
                  </a:lnTo>
                  <a:lnTo>
                    <a:pt x="490" y="470"/>
                  </a:lnTo>
                  <a:lnTo>
                    <a:pt x="509" y="469"/>
                  </a:lnTo>
                  <a:lnTo>
                    <a:pt x="524" y="479"/>
                  </a:lnTo>
                  <a:lnTo>
                    <a:pt x="528" y="477"/>
                  </a:lnTo>
                  <a:lnTo>
                    <a:pt x="534" y="489"/>
                  </a:lnTo>
                  <a:lnTo>
                    <a:pt x="547" y="495"/>
                  </a:lnTo>
                  <a:lnTo>
                    <a:pt x="541" y="515"/>
                  </a:lnTo>
                  <a:lnTo>
                    <a:pt x="558" y="496"/>
                  </a:lnTo>
                  <a:lnTo>
                    <a:pt x="568" y="508"/>
                  </a:lnTo>
                  <a:lnTo>
                    <a:pt x="568" y="495"/>
                  </a:lnTo>
                  <a:lnTo>
                    <a:pt x="582" y="491"/>
                  </a:lnTo>
                  <a:lnTo>
                    <a:pt x="582" y="481"/>
                  </a:lnTo>
                  <a:lnTo>
                    <a:pt x="568" y="479"/>
                  </a:lnTo>
                  <a:lnTo>
                    <a:pt x="559" y="470"/>
                  </a:lnTo>
                  <a:lnTo>
                    <a:pt x="546" y="472"/>
                  </a:lnTo>
                  <a:lnTo>
                    <a:pt x="540" y="458"/>
                  </a:lnTo>
                  <a:lnTo>
                    <a:pt x="524" y="458"/>
                  </a:lnTo>
                  <a:lnTo>
                    <a:pt x="511" y="433"/>
                  </a:lnTo>
                  <a:lnTo>
                    <a:pt x="520" y="426"/>
                  </a:lnTo>
                  <a:lnTo>
                    <a:pt x="531" y="419"/>
                  </a:lnTo>
                  <a:lnTo>
                    <a:pt x="534" y="405"/>
                  </a:lnTo>
                  <a:lnTo>
                    <a:pt x="544" y="404"/>
                  </a:lnTo>
                  <a:lnTo>
                    <a:pt x="559" y="390"/>
                  </a:lnTo>
                  <a:lnTo>
                    <a:pt x="554" y="385"/>
                  </a:lnTo>
                  <a:lnTo>
                    <a:pt x="554" y="358"/>
                  </a:lnTo>
                  <a:lnTo>
                    <a:pt x="538" y="371"/>
                  </a:lnTo>
                  <a:lnTo>
                    <a:pt x="520" y="374"/>
                  </a:lnTo>
                  <a:lnTo>
                    <a:pt x="506" y="397"/>
                  </a:lnTo>
                  <a:lnTo>
                    <a:pt x="482" y="385"/>
                  </a:lnTo>
                  <a:lnTo>
                    <a:pt x="486" y="376"/>
                  </a:lnTo>
                  <a:lnTo>
                    <a:pt x="496" y="372"/>
                  </a:lnTo>
                  <a:lnTo>
                    <a:pt x="497" y="376"/>
                  </a:lnTo>
                  <a:lnTo>
                    <a:pt x="504" y="363"/>
                  </a:lnTo>
                  <a:lnTo>
                    <a:pt x="494" y="367"/>
                  </a:lnTo>
                  <a:lnTo>
                    <a:pt x="490" y="361"/>
                  </a:lnTo>
                  <a:lnTo>
                    <a:pt x="488" y="367"/>
                  </a:lnTo>
                  <a:lnTo>
                    <a:pt x="476" y="363"/>
                  </a:lnTo>
                  <a:lnTo>
                    <a:pt x="466" y="376"/>
                  </a:lnTo>
                  <a:lnTo>
                    <a:pt x="449" y="380"/>
                  </a:lnTo>
                  <a:lnTo>
                    <a:pt x="416" y="372"/>
                  </a:lnTo>
                  <a:lnTo>
                    <a:pt x="415" y="364"/>
                  </a:lnTo>
                  <a:lnTo>
                    <a:pt x="434" y="335"/>
                  </a:lnTo>
                  <a:lnTo>
                    <a:pt x="453" y="336"/>
                  </a:lnTo>
                  <a:lnTo>
                    <a:pt x="466" y="348"/>
                  </a:lnTo>
                  <a:lnTo>
                    <a:pt x="515" y="357"/>
                  </a:lnTo>
                  <a:lnTo>
                    <a:pt x="478" y="296"/>
                  </a:lnTo>
                  <a:lnTo>
                    <a:pt x="485" y="252"/>
                  </a:lnTo>
                  <a:lnTo>
                    <a:pt x="276" y="260"/>
                  </a:lnTo>
                  <a:lnTo>
                    <a:pt x="277" y="237"/>
                  </a:lnTo>
                  <a:lnTo>
                    <a:pt x="300" y="163"/>
                  </a:lnTo>
                  <a:lnTo>
                    <a:pt x="337" y="115"/>
                  </a:lnTo>
                  <a:lnTo>
                    <a:pt x="326" y="101"/>
                  </a:lnTo>
                  <a:lnTo>
                    <a:pt x="330" y="54"/>
                  </a:lnTo>
                  <a:lnTo>
                    <a:pt x="311" y="0"/>
                  </a:lnTo>
                  <a:lnTo>
                    <a:pt x="0" y="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3" name="Freeform 27"/>
            <p:cNvSpPr>
              <a:spLocks/>
            </p:cNvSpPr>
            <p:nvPr/>
          </p:nvSpPr>
          <p:spPr bwMode="auto">
            <a:xfrm>
              <a:off x="5194" y="641"/>
              <a:ext cx="381" cy="601"/>
            </a:xfrm>
            <a:custGeom>
              <a:avLst/>
              <a:gdLst>
                <a:gd name="T0" fmla="*/ 0 w 381"/>
                <a:gd name="T1" fmla="*/ 326 h 601"/>
                <a:gd name="T2" fmla="*/ 0 w 381"/>
                <a:gd name="T3" fmla="*/ 326 h 601"/>
                <a:gd name="T4" fmla="*/ 23 w 381"/>
                <a:gd name="T5" fmla="*/ 328 h 601"/>
                <a:gd name="T6" fmla="*/ 25 w 381"/>
                <a:gd name="T7" fmla="*/ 289 h 601"/>
                <a:gd name="T8" fmla="*/ 52 w 381"/>
                <a:gd name="T9" fmla="*/ 235 h 601"/>
                <a:gd name="T10" fmla="*/ 39 w 381"/>
                <a:gd name="T11" fmla="*/ 197 h 601"/>
                <a:gd name="T12" fmla="*/ 50 w 381"/>
                <a:gd name="T13" fmla="*/ 145 h 601"/>
                <a:gd name="T14" fmla="*/ 49 w 381"/>
                <a:gd name="T15" fmla="*/ 125 h 601"/>
                <a:gd name="T16" fmla="*/ 93 w 381"/>
                <a:gd name="T17" fmla="*/ 10 h 601"/>
                <a:gd name="T18" fmla="*/ 104 w 381"/>
                <a:gd name="T19" fmla="*/ 10 h 601"/>
                <a:gd name="T20" fmla="*/ 110 w 381"/>
                <a:gd name="T21" fmla="*/ 33 h 601"/>
                <a:gd name="T22" fmla="*/ 164 w 381"/>
                <a:gd name="T23" fmla="*/ 13 h 601"/>
                <a:gd name="T24" fmla="*/ 164 w 381"/>
                <a:gd name="T25" fmla="*/ 5 h 601"/>
                <a:gd name="T26" fmla="*/ 180 w 381"/>
                <a:gd name="T27" fmla="*/ 0 h 601"/>
                <a:gd name="T28" fmla="*/ 209 w 381"/>
                <a:gd name="T29" fmla="*/ 14 h 601"/>
                <a:gd name="T30" fmla="*/ 230 w 381"/>
                <a:gd name="T31" fmla="*/ 33 h 601"/>
                <a:gd name="T32" fmla="*/ 278 w 381"/>
                <a:gd name="T33" fmla="*/ 199 h 601"/>
                <a:gd name="T34" fmla="*/ 312 w 381"/>
                <a:gd name="T35" fmla="*/ 199 h 601"/>
                <a:gd name="T36" fmla="*/ 318 w 381"/>
                <a:gd name="T37" fmla="*/ 209 h 601"/>
                <a:gd name="T38" fmla="*/ 313 w 381"/>
                <a:gd name="T39" fmla="*/ 215 h 601"/>
                <a:gd name="T40" fmla="*/ 338 w 381"/>
                <a:gd name="T41" fmla="*/ 253 h 601"/>
                <a:gd name="T42" fmla="*/ 344 w 381"/>
                <a:gd name="T43" fmla="*/ 245 h 601"/>
                <a:gd name="T44" fmla="*/ 370 w 381"/>
                <a:gd name="T45" fmla="*/ 271 h 601"/>
                <a:gd name="T46" fmla="*/ 360 w 381"/>
                <a:gd name="T47" fmla="*/ 277 h 601"/>
                <a:gd name="T48" fmla="*/ 362 w 381"/>
                <a:gd name="T49" fmla="*/ 283 h 601"/>
                <a:gd name="T50" fmla="*/ 380 w 381"/>
                <a:gd name="T51" fmla="*/ 283 h 601"/>
                <a:gd name="T52" fmla="*/ 366 w 381"/>
                <a:gd name="T53" fmla="*/ 315 h 601"/>
                <a:gd name="T54" fmla="*/ 351 w 381"/>
                <a:gd name="T55" fmla="*/ 311 h 601"/>
                <a:gd name="T56" fmla="*/ 338 w 381"/>
                <a:gd name="T57" fmla="*/ 323 h 601"/>
                <a:gd name="T58" fmla="*/ 338 w 381"/>
                <a:gd name="T59" fmla="*/ 336 h 601"/>
                <a:gd name="T60" fmla="*/ 328 w 381"/>
                <a:gd name="T61" fmla="*/ 344 h 601"/>
                <a:gd name="T62" fmla="*/ 315 w 381"/>
                <a:gd name="T63" fmla="*/ 339 h 601"/>
                <a:gd name="T64" fmla="*/ 315 w 381"/>
                <a:gd name="T65" fmla="*/ 359 h 601"/>
                <a:gd name="T66" fmla="*/ 306 w 381"/>
                <a:gd name="T67" fmla="*/ 353 h 601"/>
                <a:gd name="T68" fmla="*/ 301 w 381"/>
                <a:gd name="T69" fmla="*/ 375 h 601"/>
                <a:gd name="T70" fmla="*/ 284 w 381"/>
                <a:gd name="T71" fmla="*/ 356 h 601"/>
                <a:gd name="T72" fmla="*/ 270 w 381"/>
                <a:gd name="T73" fmla="*/ 374 h 601"/>
                <a:gd name="T74" fmla="*/ 255 w 381"/>
                <a:gd name="T75" fmla="*/ 381 h 601"/>
                <a:gd name="T76" fmla="*/ 252 w 381"/>
                <a:gd name="T77" fmla="*/ 401 h 601"/>
                <a:gd name="T78" fmla="*/ 236 w 381"/>
                <a:gd name="T79" fmla="*/ 396 h 601"/>
                <a:gd name="T80" fmla="*/ 242 w 381"/>
                <a:gd name="T81" fmla="*/ 381 h 601"/>
                <a:gd name="T82" fmla="*/ 230 w 381"/>
                <a:gd name="T83" fmla="*/ 366 h 601"/>
                <a:gd name="T84" fmla="*/ 217 w 381"/>
                <a:gd name="T85" fmla="*/ 389 h 601"/>
                <a:gd name="T86" fmla="*/ 222 w 381"/>
                <a:gd name="T87" fmla="*/ 436 h 601"/>
                <a:gd name="T88" fmla="*/ 214 w 381"/>
                <a:gd name="T89" fmla="*/ 449 h 601"/>
                <a:gd name="T90" fmla="*/ 204 w 381"/>
                <a:gd name="T91" fmla="*/ 450 h 601"/>
                <a:gd name="T92" fmla="*/ 194 w 381"/>
                <a:gd name="T93" fmla="*/ 449 h 601"/>
                <a:gd name="T94" fmla="*/ 182 w 381"/>
                <a:gd name="T95" fmla="*/ 477 h 601"/>
                <a:gd name="T96" fmla="*/ 164 w 381"/>
                <a:gd name="T97" fmla="*/ 476 h 601"/>
                <a:gd name="T98" fmla="*/ 168 w 381"/>
                <a:gd name="T99" fmla="*/ 501 h 601"/>
                <a:gd name="T100" fmla="*/ 156 w 381"/>
                <a:gd name="T101" fmla="*/ 482 h 601"/>
                <a:gd name="T102" fmla="*/ 131 w 381"/>
                <a:gd name="T103" fmla="*/ 502 h 601"/>
                <a:gd name="T104" fmla="*/ 128 w 381"/>
                <a:gd name="T105" fmla="*/ 518 h 601"/>
                <a:gd name="T106" fmla="*/ 136 w 381"/>
                <a:gd name="T107" fmla="*/ 527 h 601"/>
                <a:gd name="T108" fmla="*/ 124 w 381"/>
                <a:gd name="T109" fmla="*/ 533 h 601"/>
                <a:gd name="T110" fmla="*/ 128 w 381"/>
                <a:gd name="T111" fmla="*/ 551 h 601"/>
                <a:gd name="T112" fmla="*/ 116 w 381"/>
                <a:gd name="T113" fmla="*/ 564 h 601"/>
                <a:gd name="T114" fmla="*/ 114 w 381"/>
                <a:gd name="T115" fmla="*/ 600 h 601"/>
                <a:gd name="T116" fmla="*/ 106 w 381"/>
                <a:gd name="T117" fmla="*/ 600 h 601"/>
                <a:gd name="T118" fmla="*/ 72 w 381"/>
                <a:gd name="T119" fmla="*/ 552 h 601"/>
                <a:gd name="T120" fmla="*/ 0 w 381"/>
                <a:gd name="T121" fmla="*/ 326 h 601"/>
                <a:gd name="T122" fmla="*/ 0 w 381"/>
                <a:gd name="T123" fmla="*/ 326 h 6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81"/>
                <a:gd name="T187" fmla="*/ 0 h 601"/>
                <a:gd name="T188" fmla="*/ 381 w 381"/>
                <a:gd name="T189" fmla="*/ 601 h 6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81" h="601">
                  <a:moveTo>
                    <a:pt x="0" y="326"/>
                  </a:moveTo>
                  <a:lnTo>
                    <a:pt x="0" y="326"/>
                  </a:lnTo>
                  <a:lnTo>
                    <a:pt x="23" y="328"/>
                  </a:lnTo>
                  <a:lnTo>
                    <a:pt x="25" y="289"/>
                  </a:lnTo>
                  <a:lnTo>
                    <a:pt x="52" y="235"/>
                  </a:lnTo>
                  <a:lnTo>
                    <a:pt x="39" y="197"/>
                  </a:lnTo>
                  <a:lnTo>
                    <a:pt x="50" y="145"/>
                  </a:lnTo>
                  <a:lnTo>
                    <a:pt x="49" y="125"/>
                  </a:lnTo>
                  <a:lnTo>
                    <a:pt x="93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3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9" y="14"/>
                  </a:lnTo>
                  <a:lnTo>
                    <a:pt x="230" y="33"/>
                  </a:lnTo>
                  <a:lnTo>
                    <a:pt x="278" y="199"/>
                  </a:lnTo>
                  <a:lnTo>
                    <a:pt x="312" y="199"/>
                  </a:lnTo>
                  <a:lnTo>
                    <a:pt x="318" y="209"/>
                  </a:lnTo>
                  <a:lnTo>
                    <a:pt x="313" y="215"/>
                  </a:lnTo>
                  <a:lnTo>
                    <a:pt x="338" y="253"/>
                  </a:lnTo>
                  <a:lnTo>
                    <a:pt x="344" y="245"/>
                  </a:lnTo>
                  <a:lnTo>
                    <a:pt x="370" y="271"/>
                  </a:lnTo>
                  <a:lnTo>
                    <a:pt x="360" y="277"/>
                  </a:lnTo>
                  <a:lnTo>
                    <a:pt x="362" y="283"/>
                  </a:lnTo>
                  <a:lnTo>
                    <a:pt x="380" y="283"/>
                  </a:lnTo>
                  <a:lnTo>
                    <a:pt x="366" y="315"/>
                  </a:lnTo>
                  <a:lnTo>
                    <a:pt x="351" y="311"/>
                  </a:lnTo>
                  <a:lnTo>
                    <a:pt x="338" y="323"/>
                  </a:lnTo>
                  <a:lnTo>
                    <a:pt x="338" y="336"/>
                  </a:lnTo>
                  <a:lnTo>
                    <a:pt x="328" y="344"/>
                  </a:lnTo>
                  <a:lnTo>
                    <a:pt x="315" y="339"/>
                  </a:lnTo>
                  <a:lnTo>
                    <a:pt x="315" y="359"/>
                  </a:lnTo>
                  <a:lnTo>
                    <a:pt x="306" y="353"/>
                  </a:lnTo>
                  <a:lnTo>
                    <a:pt x="301" y="375"/>
                  </a:lnTo>
                  <a:lnTo>
                    <a:pt x="284" y="356"/>
                  </a:lnTo>
                  <a:lnTo>
                    <a:pt x="270" y="374"/>
                  </a:lnTo>
                  <a:lnTo>
                    <a:pt x="255" y="381"/>
                  </a:lnTo>
                  <a:lnTo>
                    <a:pt x="252" y="401"/>
                  </a:lnTo>
                  <a:lnTo>
                    <a:pt x="236" y="396"/>
                  </a:lnTo>
                  <a:lnTo>
                    <a:pt x="242" y="381"/>
                  </a:lnTo>
                  <a:lnTo>
                    <a:pt x="230" y="366"/>
                  </a:lnTo>
                  <a:lnTo>
                    <a:pt x="217" y="389"/>
                  </a:lnTo>
                  <a:lnTo>
                    <a:pt x="222" y="436"/>
                  </a:lnTo>
                  <a:lnTo>
                    <a:pt x="214" y="449"/>
                  </a:lnTo>
                  <a:lnTo>
                    <a:pt x="204" y="450"/>
                  </a:lnTo>
                  <a:lnTo>
                    <a:pt x="194" y="449"/>
                  </a:lnTo>
                  <a:lnTo>
                    <a:pt x="182" y="477"/>
                  </a:lnTo>
                  <a:lnTo>
                    <a:pt x="164" y="476"/>
                  </a:lnTo>
                  <a:lnTo>
                    <a:pt x="168" y="501"/>
                  </a:lnTo>
                  <a:lnTo>
                    <a:pt x="156" y="482"/>
                  </a:lnTo>
                  <a:lnTo>
                    <a:pt x="131" y="502"/>
                  </a:lnTo>
                  <a:lnTo>
                    <a:pt x="128" y="518"/>
                  </a:lnTo>
                  <a:lnTo>
                    <a:pt x="136" y="527"/>
                  </a:lnTo>
                  <a:lnTo>
                    <a:pt x="124" y="533"/>
                  </a:lnTo>
                  <a:lnTo>
                    <a:pt x="128" y="551"/>
                  </a:lnTo>
                  <a:lnTo>
                    <a:pt x="116" y="564"/>
                  </a:lnTo>
                  <a:lnTo>
                    <a:pt x="114" y="600"/>
                  </a:lnTo>
                  <a:lnTo>
                    <a:pt x="106" y="600"/>
                  </a:lnTo>
                  <a:lnTo>
                    <a:pt x="72" y="552"/>
                  </a:lnTo>
                  <a:lnTo>
                    <a:pt x="0" y="3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4" name="Freeform 28"/>
            <p:cNvSpPr>
              <a:spLocks/>
            </p:cNvSpPr>
            <p:nvPr/>
          </p:nvSpPr>
          <p:spPr bwMode="auto">
            <a:xfrm>
              <a:off x="4560" y="1786"/>
              <a:ext cx="471" cy="236"/>
            </a:xfrm>
            <a:custGeom>
              <a:avLst/>
              <a:gdLst>
                <a:gd name="T0" fmla="*/ 0 w 471"/>
                <a:gd name="T1" fmla="*/ 69 h 236"/>
                <a:gd name="T2" fmla="*/ 46 w 471"/>
                <a:gd name="T3" fmla="*/ 94 h 236"/>
                <a:gd name="T4" fmla="*/ 113 w 471"/>
                <a:gd name="T5" fmla="*/ 61 h 236"/>
                <a:gd name="T6" fmla="*/ 170 w 471"/>
                <a:gd name="T7" fmla="*/ 69 h 236"/>
                <a:gd name="T8" fmla="*/ 211 w 471"/>
                <a:gd name="T9" fmla="*/ 96 h 236"/>
                <a:gd name="T10" fmla="*/ 251 w 471"/>
                <a:gd name="T11" fmla="*/ 129 h 236"/>
                <a:gd name="T12" fmla="*/ 267 w 471"/>
                <a:gd name="T13" fmla="*/ 135 h 236"/>
                <a:gd name="T14" fmla="*/ 261 w 471"/>
                <a:gd name="T15" fmla="*/ 159 h 236"/>
                <a:gd name="T16" fmla="*/ 251 w 471"/>
                <a:gd name="T17" fmla="*/ 208 h 236"/>
                <a:gd name="T18" fmla="*/ 272 w 471"/>
                <a:gd name="T19" fmla="*/ 190 h 236"/>
                <a:gd name="T20" fmla="*/ 293 w 471"/>
                <a:gd name="T21" fmla="*/ 200 h 236"/>
                <a:gd name="T22" fmla="*/ 308 w 471"/>
                <a:gd name="T23" fmla="*/ 207 h 236"/>
                <a:gd name="T24" fmla="*/ 338 w 471"/>
                <a:gd name="T25" fmla="*/ 212 h 236"/>
                <a:gd name="T26" fmla="*/ 341 w 471"/>
                <a:gd name="T27" fmla="*/ 202 h 236"/>
                <a:gd name="T28" fmla="*/ 339 w 471"/>
                <a:gd name="T29" fmla="*/ 194 h 236"/>
                <a:gd name="T30" fmla="*/ 315 w 471"/>
                <a:gd name="T31" fmla="*/ 146 h 236"/>
                <a:gd name="T32" fmla="*/ 298 w 471"/>
                <a:gd name="T33" fmla="*/ 83 h 236"/>
                <a:gd name="T34" fmla="*/ 339 w 471"/>
                <a:gd name="T35" fmla="*/ 28 h 236"/>
                <a:gd name="T36" fmla="*/ 355 w 471"/>
                <a:gd name="T37" fmla="*/ 49 h 236"/>
                <a:gd name="T38" fmla="*/ 333 w 471"/>
                <a:gd name="T39" fmla="*/ 76 h 236"/>
                <a:gd name="T40" fmla="*/ 347 w 471"/>
                <a:gd name="T41" fmla="*/ 86 h 236"/>
                <a:gd name="T42" fmla="*/ 347 w 471"/>
                <a:gd name="T43" fmla="*/ 118 h 236"/>
                <a:gd name="T44" fmla="*/ 339 w 471"/>
                <a:gd name="T45" fmla="*/ 124 h 236"/>
                <a:gd name="T46" fmla="*/ 358 w 471"/>
                <a:gd name="T47" fmla="*/ 136 h 236"/>
                <a:gd name="T48" fmla="*/ 368 w 471"/>
                <a:gd name="T49" fmla="*/ 154 h 236"/>
                <a:gd name="T50" fmla="*/ 353 w 471"/>
                <a:gd name="T51" fmla="*/ 186 h 236"/>
                <a:gd name="T52" fmla="*/ 388 w 471"/>
                <a:gd name="T53" fmla="*/ 182 h 236"/>
                <a:gd name="T54" fmla="*/ 407 w 471"/>
                <a:gd name="T55" fmla="*/ 204 h 236"/>
                <a:gd name="T56" fmla="*/ 409 w 471"/>
                <a:gd name="T57" fmla="*/ 215 h 236"/>
                <a:gd name="T58" fmla="*/ 405 w 471"/>
                <a:gd name="T59" fmla="*/ 235 h 236"/>
                <a:gd name="T60" fmla="*/ 452 w 471"/>
                <a:gd name="T61" fmla="*/ 210 h 236"/>
                <a:gd name="T62" fmla="*/ 463 w 471"/>
                <a:gd name="T63" fmla="*/ 198 h 236"/>
                <a:gd name="T64" fmla="*/ 454 w 471"/>
                <a:gd name="T65" fmla="*/ 222 h 236"/>
                <a:gd name="T66" fmla="*/ 466 w 471"/>
                <a:gd name="T67" fmla="*/ 207 h 236"/>
                <a:gd name="T68" fmla="*/ 442 w 471"/>
                <a:gd name="T69" fmla="*/ 155 h 236"/>
                <a:gd name="T70" fmla="*/ 402 w 471"/>
                <a:gd name="T71" fmla="*/ 149 h 236"/>
                <a:gd name="T72" fmla="*/ 0 w 471"/>
                <a:gd name="T73" fmla="*/ 69 h 2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1"/>
                <a:gd name="T112" fmla="*/ 0 h 236"/>
                <a:gd name="T113" fmla="*/ 471 w 471"/>
                <a:gd name="T114" fmla="*/ 236 h 2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1" h="236">
                  <a:moveTo>
                    <a:pt x="0" y="69"/>
                  </a:moveTo>
                  <a:lnTo>
                    <a:pt x="0" y="69"/>
                  </a:lnTo>
                  <a:lnTo>
                    <a:pt x="12" y="137"/>
                  </a:lnTo>
                  <a:lnTo>
                    <a:pt x="46" y="94"/>
                  </a:lnTo>
                  <a:lnTo>
                    <a:pt x="103" y="79"/>
                  </a:lnTo>
                  <a:lnTo>
                    <a:pt x="113" y="61"/>
                  </a:lnTo>
                  <a:lnTo>
                    <a:pt x="144" y="58"/>
                  </a:lnTo>
                  <a:lnTo>
                    <a:pt x="170" y="69"/>
                  </a:lnTo>
                  <a:lnTo>
                    <a:pt x="185" y="90"/>
                  </a:lnTo>
                  <a:lnTo>
                    <a:pt x="211" y="96"/>
                  </a:lnTo>
                  <a:lnTo>
                    <a:pt x="227" y="117"/>
                  </a:lnTo>
                  <a:lnTo>
                    <a:pt x="251" y="129"/>
                  </a:lnTo>
                  <a:lnTo>
                    <a:pt x="262" y="122"/>
                  </a:lnTo>
                  <a:lnTo>
                    <a:pt x="267" y="135"/>
                  </a:lnTo>
                  <a:lnTo>
                    <a:pt x="263" y="145"/>
                  </a:lnTo>
                  <a:lnTo>
                    <a:pt x="261" y="159"/>
                  </a:lnTo>
                  <a:lnTo>
                    <a:pt x="244" y="188"/>
                  </a:lnTo>
                  <a:lnTo>
                    <a:pt x="251" y="208"/>
                  </a:lnTo>
                  <a:lnTo>
                    <a:pt x="272" y="200"/>
                  </a:lnTo>
                  <a:lnTo>
                    <a:pt x="272" y="190"/>
                  </a:lnTo>
                  <a:lnTo>
                    <a:pt x="288" y="209"/>
                  </a:lnTo>
                  <a:lnTo>
                    <a:pt x="293" y="200"/>
                  </a:lnTo>
                  <a:lnTo>
                    <a:pt x="304" y="215"/>
                  </a:lnTo>
                  <a:lnTo>
                    <a:pt x="308" y="207"/>
                  </a:lnTo>
                  <a:lnTo>
                    <a:pt x="327" y="215"/>
                  </a:lnTo>
                  <a:lnTo>
                    <a:pt x="338" y="212"/>
                  </a:lnTo>
                  <a:lnTo>
                    <a:pt x="354" y="228"/>
                  </a:lnTo>
                  <a:lnTo>
                    <a:pt x="341" y="202"/>
                  </a:lnTo>
                  <a:lnTo>
                    <a:pt x="308" y="178"/>
                  </a:lnTo>
                  <a:lnTo>
                    <a:pt x="339" y="194"/>
                  </a:lnTo>
                  <a:lnTo>
                    <a:pt x="320" y="168"/>
                  </a:lnTo>
                  <a:lnTo>
                    <a:pt x="315" y="146"/>
                  </a:lnTo>
                  <a:lnTo>
                    <a:pt x="318" y="94"/>
                  </a:lnTo>
                  <a:lnTo>
                    <a:pt x="298" y="83"/>
                  </a:lnTo>
                  <a:lnTo>
                    <a:pt x="338" y="49"/>
                  </a:lnTo>
                  <a:lnTo>
                    <a:pt x="339" y="28"/>
                  </a:lnTo>
                  <a:lnTo>
                    <a:pt x="360" y="30"/>
                  </a:lnTo>
                  <a:lnTo>
                    <a:pt x="355" y="49"/>
                  </a:lnTo>
                  <a:lnTo>
                    <a:pt x="340" y="55"/>
                  </a:lnTo>
                  <a:lnTo>
                    <a:pt x="333" y="76"/>
                  </a:lnTo>
                  <a:lnTo>
                    <a:pt x="338" y="94"/>
                  </a:lnTo>
                  <a:lnTo>
                    <a:pt x="347" y="86"/>
                  </a:lnTo>
                  <a:lnTo>
                    <a:pt x="342" y="108"/>
                  </a:lnTo>
                  <a:lnTo>
                    <a:pt x="347" y="118"/>
                  </a:lnTo>
                  <a:lnTo>
                    <a:pt x="348" y="130"/>
                  </a:lnTo>
                  <a:lnTo>
                    <a:pt x="339" y="124"/>
                  </a:lnTo>
                  <a:lnTo>
                    <a:pt x="335" y="139"/>
                  </a:lnTo>
                  <a:lnTo>
                    <a:pt x="358" y="136"/>
                  </a:lnTo>
                  <a:lnTo>
                    <a:pt x="355" y="146"/>
                  </a:lnTo>
                  <a:lnTo>
                    <a:pt x="368" y="154"/>
                  </a:lnTo>
                  <a:lnTo>
                    <a:pt x="346" y="154"/>
                  </a:lnTo>
                  <a:lnTo>
                    <a:pt x="353" y="186"/>
                  </a:lnTo>
                  <a:lnTo>
                    <a:pt x="376" y="198"/>
                  </a:lnTo>
                  <a:lnTo>
                    <a:pt x="388" y="182"/>
                  </a:lnTo>
                  <a:lnTo>
                    <a:pt x="391" y="208"/>
                  </a:lnTo>
                  <a:lnTo>
                    <a:pt x="407" y="204"/>
                  </a:lnTo>
                  <a:lnTo>
                    <a:pt x="399" y="215"/>
                  </a:lnTo>
                  <a:lnTo>
                    <a:pt x="409" y="215"/>
                  </a:lnTo>
                  <a:lnTo>
                    <a:pt x="401" y="229"/>
                  </a:lnTo>
                  <a:lnTo>
                    <a:pt x="405" y="235"/>
                  </a:lnTo>
                  <a:lnTo>
                    <a:pt x="426" y="224"/>
                  </a:lnTo>
                  <a:lnTo>
                    <a:pt x="452" y="210"/>
                  </a:lnTo>
                  <a:lnTo>
                    <a:pt x="461" y="179"/>
                  </a:lnTo>
                  <a:lnTo>
                    <a:pt x="463" y="198"/>
                  </a:lnTo>
                  <a:lnTo>
                    <a:pt x="461" y="207"/>
                  </a:lnTo>
                  <a:lnTo>
                    <a:pt x="454" y="222"/>
                  </a:lnTo>
                  <a:lnTo>
                    <a:pt x="456" y="232"/>
                  </a:lnTo>
                  <a:lnTo>
                    <a:pt x="466" y="207"/>
                  </a:lnTo>
                  <a:lnTo>
                    <a:pt x="470" y="148"/>
                  </a:lnTo>
                  <a:lnTo>
                    <a:pt x="442" y="155"/>
                  </a:lnTo>
                  <a:lnTo>
                    <a:pt x="405" y="161"/>
                  </a:lnTo>
                  <a:lnTo>
                    <a:pt x="402" y="149"/>
                  </a:lnTo>
                  <a:lnTo>
                    <a:pt x="362" y="0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05" name="Group 29"/>
            <p:cNvGrpSpPr>
              <a:grpSpLocks/>
            </p:cNvGrpSpPr>
            <p:nvPr/>
          </p:nvGrpSpPr>
          <p:grpSpPr bwMode="auto">
            <a:xfrm>
              <a:off x="5075" y="1274"/>
              <a:ext cx="362" cy="197"/>
              <a:chOff x="5075" y="1274"/>
              <a:chExt cx="362" cy="197"/>
            </a:xfrm>
          </p:grpSpPr>
          <p:sp>
            <p:nvSpPr>
              <p:cNvPr id="123045" name="Freeform 30"/>
              <p:cNvSpPr>
                <a:spLocks/>
              </p:cNvSpPr>
              <p:nvPr/>
            </p:nvSpPr>
            <p:spPr bwMode="auto">
              <a:xfrm>
                <a:off x="5075" y="1274"/>
                <a:ext cx="348" cy="177"/>
              </a:xfrm>
              <a:custGeom>
                <a:avLst/>
                <a:gdLst>
                  <a:gd name="T0" fmla="*/ 0 w 348"/>
                  <a:gd name="T1" fmla="*/ 71 h 177"/>
                  <a:gd name="T2" fmla="*/ 0 w 348"/>
                  <a:gd name="T3" fmla="*/ 71 h 177"/>
                  <a:gd name="T4" fmla="*/ 1 w 348"/>
                  <a:gd name="T5" fmla="*/ 164 h 177"/>
                  <a:gd name="T6" fmla="*/ 162 w 348"/>
                  <a:gd name="T7" fmla="*/ 131 h 177"/>
                  <a:gd name="T8" fmla="*/ 191 w 348"/>
                  <a:gd name="T9" fmla="*/ 121 h 177"/>
                  <a:gd name="T10" fmla="*/ 202 w 348"/>
                  <a:gd name="T11" fmla="*/ 122 h 177"/>
                  <a:gd name="T12" fmla="*/ 214 w 348"/>
                  <a:gd name="T13" fmla="*/ 150 h 177"/>
                  <a:gd name="T14" fmla="*/ 233 w 348"/>
                  <a:gd name="T15" fmla="*/ 152 h 177"/>
                  <a:gd name="T16" fmla="*/ 242 w 348"/>
                  <a:gd name="T17" fmla="*/ 174 h 177"/>
                  <a:gd name="T18" fmla="*/ 255 w 348"/>
                  <a:gd name="T19" fmla="*/ 176 h 177"/>
                  <a:gd name="T20" fmla="*/ 258 w 348"/>
                  <a:gd name="T21" fmla="*/ 160 h 177"/>
                  <a:gd name="T22" fmla="*/ 267 w 348"/>
                  <a:gd name="T23" fmla="*/ 155 h 177"/>
                  <a:gd name="T24" fmla="*/ 271 w 348"/>
                  <a:gd name="T25" fmla="*/ 139 h 177"/>
                  <a:gd name="T26" fmla="*/ 277 w 348"/>
                  <a:gd name="T27" fmla="*/ 137 h 177"/>
                  <a:gd name="T28" fmla="*/ 283 w 348"/>
                  <a:gd name="T29" fmla="*/ 162 h 177"/>
                  <a:gd name="T30" fmla="*/ 300 w 348"/>
                  <a:gd name="T31" fmla="*/ 156 h 177"/>
                  <a:gd name="T32" fmla="*/ 303 w 348"/>
                  <a:gd name="T33" fmla="*/ 144 h 177"/>
                  <a:gd name="T34" fmla="*/ 325 w 348"/>
                  <a:gd name="T35" fmla="*/ 134 h 177"/>
                  <a:gd name="T36" fmla="*/ 338 w 348"/>
                  <a:gd name="T37" fmla="*/ 132 h 177"/>
                  <a:gd name="T38" fmla="*/ 347 w 348"/>
                  <a:gd name="T39" fmla="*/ 140 h 177"/>
                  <a:gd name="T40" fmla="*/ 343 w 348"/>
                  <a:gd name="T41" fmla="*/ 116 h 177"/>
                  <a:gd name="T42" fmla="*/ 327 w 348"/>
                  <a:gd name="T43" fmla="*/ 86 h 177"/>
                  <a:gd name="T44" fmla="*/ 317 w 348"/>
                  <a:gd name="T45" fmla="*/ 82 h 177"/>
                  <a:gd name="T46" fmla="*/ 306 w 348"/>
                  <a:gd name="T47" fmla="*/ 82 h 177"/>
                  <a:gd name="T48" fmla="*/ 308 w 348"/>
                  <a:gd name="T49" fmla="*/ 89 h 177"/>
                  <a:gd name="T50" fmla="*/ 315 w 348"/>
                  <a:gd name="T51" fmla="*/ 89 h 177"/>
                  <a:gd name="T52" fmla="*/ 323 w 348"/>
                  <a:gd name="T53" fmla="*/ 90 h 177"/>
                  <a:gd name="T54" fmla="*/ 331 w 348"/>
                  <a:gd name="T55" fmla="*/ 98 h 177"/>
                  <a:gd name="T56" fmla="*/ 335 w 348"/>
                  <a:gd name="T57" fmla="*/ 110 h 177"/>
                  <a:gd name="T58" fmla="*/ 329 w 348"/>
                  <a:gd name="T59" fmla="*/ 120 h 177"/>
                  <a:gd name="T60" fmla="*/ 302 w 348"/>
                  <a:gd name="T61" fmla="*/ 132 h 177"/>
                  <a:gd name="T62" fmla="*/ 288 w 348"/>
                  <a:gd name="T63" fmla="*/ 126 h 177"/>
                  <a:gd name="T64" fmla="*/ 280 w 348"/>
                  <a:gd name="T65" fmla="*/ 110 h 177"/>
                  <a:gd name="T66" fmla="*/ 267 w 348"/>
                  <a:gd name="T67" fmla="*/ 107 h 177"/>
                  <a:gd name="T68" fmla="*/ 270 w 348"/>
                  <a:gd name="T69" fmla="*/ 98 h 177"/>
                  <a:gd name="T70" fmla="*/ 256 w 348"/>
                  <a:gd name="T71" fmla="*/ 81 h 177"/>
                  <a:gd name="T72" fmla="*/ 237 w 348"/>
                  <a:gd name="T73" fmla="*/ 73 h 177"/>
                  <a:gd name="T74" fmla="*/ 236 w 348"/>
                  <a:gd name="T75" fmla="*/ 82 h 177"/>
                  <a:gd name="T76" fmla="*/ 225 w 348"/>
                  <a:gd name="T77" fmla="*/ 78 h 177"/>
                  <a:gd name="T78" fmla="*/ 220 w 348"/>
                  <a:gd name="T79" fmla="*/ 67 h 177"/>
                  <a:gd name="T80" fmla="*/ 223 w 348"/>
                  <a:gd name="T81" fmla="*/ 57 h 177"/>
                  <a:gd name="T82" fmla="*/ 234 w 348"/>
                  <a:gd name="T83" fmla="*/ 48 h 177"/>
                  <a:gd name="T84" fmla="*/ 230 w 348"/>
                  <a:gd name="T85" fmla="*/ 41 h 177"/>
                  <a:gd name="T86" fmla="*/ 245 w 348"/>
                  <a:gd name="T87" fmla="*/ 29 h 177"/>
                  <a:gd name="T88" fmla="*/ 230 w 348"/>
                  <a:gd name="T89" fmla="*/ 17 h 177"/>
                  <a:gd name="T90" fmla="*/ 223 w 348"/>
                  <a:gd name="T91" fmla="*/ 0 h 177"/>
                  <a:gd name="T92" fmla="*/ 191 w 348"/>
                  <a:gd name="T93" fmla="*/ 25 h 177"/>
                  <a:gd name="T94" fmla="*/ 75 w 348"/>
                  <a:gd name="T95" fmla="*/ 54 h 177"/>
                  <a:gd name="T96" fmla="*/ 0 w 348"/>
                  <a:gd name="T97" fmla="*/ 71 h 177"/>
                  <a:gd name="T98" fmla="*/ 0 w 348"/>
                  <a:gd name="T99" fmla="*/ 71 h 17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48"/>
                  <a:gd name="T151" fmla="*/ 0 h 177"/>
                  <a:gd name="T152" fmla="*/ 348 w 348"/>
                  <a:gd name="T153" fmla="*/ 177 h 17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48" h="177">
                    <a:moveTo>
                      <a:pt x="0" y="71"/>
                    </a:moveTo>
                    <a:lnTo>
                      <a:pt x="0" y="71"/>
                    </a:lnTo>
                    <a:lnTo>
                      <a:pt x="1" y="164"/>
                    </a:lnTo>
                    <a:lnTo>
                      <a:pt x="162" y="131"/>
                    </a:lnTo>
                    <a:lnTo>
                      <a:pt x="191" y="121"/>
                    </a:lnTo>
                    <a:lnTo>
                      <a:pt x="202" y="122"/>
                    </a:lnTo>
                    <a:lnTo>
                      <a:pt x="214" y="150"/>
                    </a:lnTo>
                    <a:lnTo>
                      <a:pt x="233" y="152"/>
                    </a:lnTo>
                    <a:lnTo>
                      <a:pt x="242" y="174"/>
                    </a:lnTo>
                    <a:lnTo>
                      <a:pt x="255" y="176"/>
                    </a:lnTo>
                    <a:lnTo>
                      <a:pt x="258" y="160"/>
                    </a:lnTo>
                    <a:lnTo>
                      <a:pt x="267" y="155"/>
                    </a:lnTo>
                    <a:lnTo>
                      <a:pt x="271" y="139"/>
                    </a:lnTo>
                    <a:lnTo>
                      <a:pt x="277" y="137"/>
                    </a:lnTo>
                    <a:lnTo>
                      <a:pt x="283" y="162"/>
                    </a:lnTo>
                    <a:lnTo>
                      <a:pt x="300" y="156"/>
                    </a:lnTo>
                    <a:lnTo>
                      <a:pt x="303" y="144"/>
                    </a:lnTo>
                    <a:lnTo>
                      <a:pt x="325" y="134"/>
                    </a:lnTo>
                    <a:lnTo>
                      <a:pt x="338" y="132"/>
                    </a:lnTo>
                    <a:lnTo>
                      <a:pt x="347" y="140"/>
                    </a:lnTo>
                    <a:lnTo>
                      <a:pt x="343" y="116"/>
                    </a:lnTo>
                    <a:lnTo>
                      <a:pt x="327" y="86"/>
                    </a:lnTo>
                    <a:lnTo>
                      <a:pt x="317" y="82"/>
                    </a:lnTo>
                    <a:lnTo>
                      <a:pt x="306" y="82"/>
                    </a:lnTo>
                    <a:lnTo>
                      <a:pt x="308" y="89"/>
                    </a:lnTo>
                    <a:lnTo>
                      <a:pt x="315" y="89"/>
                    </a:lnTo>
                    <a:lnTo>
                      <a:pt x="323" y="90"/>
                    </a:lnTo>
                    <a:lnTo>
                      <a:pt x="331" y="98"/>
                    </a:lnTo>
                    <a:lnTo>
                      <a:pt x="335" y="110"/>
                    </a:lnTo>
                    <a:lnTo>
                      <a:pt x="329" y="120"/>
                    </a:lnTo>
                    <a:lnTo>
                      <a:pt x="302" y="132"/>
                    </a:lnTo>
                    <a:lnTo>
                      <a:pt x="288" y="126"/>
                    </a:lnTo>
                    <a:lnTo>
                      <a:pt x="280" y="110"/>
                    </a:lnTo>
                    <a:lnTo>
                      <a:pt x="267" y="107"/>
                    </a:lnTo>
                    <a:lnTo>
                      <a:pt x="270" y="98"/>
                    </a:lnTo>
                    <a:lnTo>
                      <a:pt x="256" y="81"/>
                    </a:lnTo>
                    <a:lnTo>
                      <a:pt x="237" y="73"/>
                    </a:lnTo>
                    <a:lnTo>
                      <a:pt x="236" y="82"/>
                    </a:lnTo>
                    <a:lnTo>
                      <a:pt x="225" y="78"/>
                    </a:lnTo>
                    <a:lnTo>
                      <a:pt x="220" y="67"/>
                    </a:lnTo>
                    <a:lnTo>
                      <a:pt x="223" y="57"/>
                    </a:lnTo>
                    <a:lnTo>
                      <a:pt x="234" y="48"/>
                    </a:lnTo>
                    <a:lnTo>
                      <a:pt x="230" y="41"/>
                    </a:lnTo>
                    <a:lnTo>
                      <a:pt x="245" y="29"/>
                    </a:lnTo>
                    <a:lnTo>
                      <a:pt x="230" y="17"/>
                    </a:lnTo>
                    <a:lnTo>
                      <a:pt x="223" y="0"/>
                    </a:lnTo>
                    <a:lnTo>
                      <a:pt x="191" y="25"/>
                    </a:lnTo>
                    <a:lnTo>
                      <a:pt x="75" y="54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6" name="Freeform 31"/>
              <p:cNvSpPr>
                <a:spLocks/>
              </p:cNvSpPr>
              <p:nvPr/>
            </p:nvSpPr>
            <p:spPr bwMode="auto">
              <a:xfrm>
                <a:off x="5353" y="1444"/>
                <a:ext cx="32" cy="27"/>
              </a:xfrm>
              <a:custGeom>
                <a:avLst/>
                <a:gdLst>
                  <a:gd name="T0" fmla="*/ 0 w 32"/>
                  <a:gd name="T1" fmla="*/ 26 h 27"/>
                  <a:gd name="T2" fmla="*/ 0 w 32"/>
                  <a:gd name="T3" fmla="*/ 26 h 27"/>
                  <a:gd name="T4" fmla="*/ 12 w 32"/>
                  <a:gd name="T5" fmla="*/ 0 h 27"/>
                  <a:gd name="T6" fmla="*/ 31 w 32"/>
                  <a:gd name="T7" fmla="*/ 11 h 27"/>
                  <a:gd name="T8" fmla="*/ 0 w 32"/>
                  <a:gd name="T9" fmla="*/ 26 h 27"/>
                  <a:gd name="T10" fmla="*/ 0 w 32"/>
                  <a:gd name="T11" fmla="*/ 26 h 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2"/>
                  <a:gd name="T19" fmla="*/ 0 h 27"/>
                  <a:gd name="T20" fmla="*/ 32 w 32"/>
                  <a:gd name="T21" fmla="*/ 27 h 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2" h="27">
                    <a:moveTo>
                      <a:pt x="0" y="26"/>
                    </a:moveTo>
                    <a:lnTo>
                      <a:pt x="0" y="26"/>
                    </a:lnTo>
                    <a:lnTo>
                      <a:pt x="12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7" name="Freeform 32"/>
              <p:cNvSpPr>
                <a:spLocks/>
              </p:cNvSpPr>
              <p:nvPr/>
            </p:nvSpPr>
            <p:spPr bwMode="auto">
              <a:xfrm>
                <a:off x="5411" y="1439"/>
                <a:ext cx="26" cy="20"/>
              </a:xfrm>
              <a:custGeom>
                <a:avLst/>
                <a:gdLst>
                  <a:gd name="T0" fmla="*/ 0 w 26"/>
                  <a:gd name="T1" fmla="*/ 19 h 20"/>
                  <a:gd name="T2" fmla="*/ 0 w 26"/>
                  <a:gd name="T3" fmla="*/ 19 h 20"/>
                  <a:gd name="T4" fmla="*/ 14 w 26"/>
                  <a:gd name="T5" fmla="*/ 0 h 20"/>
                  <a:gd name="T6" fmla="*/ 25 w 26"/>
                  <a:gd name="T7" fmla="*/ 16 h 20"/>
                  <a:gd name="T8" fmla="*/ 0 w 26"/>
                  <a:gd name="T9" fmla="*/ 19 h 20"/>
                  <a:gd name="T10" fmla="*/ 0 w 26"/>
                  <a:gd name="T11" fmla="*/ 19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"/>
                  <a:gd name="T19" fmla="*/ 0 h 20"/>
                  <a:gd name="T20" fmla="*/ 26 w 26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" h="20">
                    <a:moveTo>
                      <a:pt x="0" y="19"/>
                    </a:moveTo>
                    <a:lnTo>
                      <a:pt x="0" y="19"/>
                    </a:lnTo>
                    <a:lnTo>
                      <a:pt x="14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006" name="Group 33"/>
            <p:cNvGrpSpPr>
              <a:grpSpLocks/>
            </p:cNvGrpSpPr>
            <p:nvPr/>
          </p:nvGrpSpPr>
          <p:grpSpPr bwMode="auto">
            <a:xfrm>
              <a:off x="3428" y="948"/>
              <a:ext cx="782" cy="735"/>
              <a:chOff x="3428" y="948"/>
              <a:chExt cx="782" cy="735"/>
            </a:xfrm>
          </p:grpSpPr>
          <p:sp>
            <p:nvSpPr>
              <p:cNvPr id="123043" name="Freeform 34"/>
              <p:cNvSpPr>
                <a:spLocks/>
              </p:cNvSpPr>
              <p:nvPr/>
            </p:nvSpPr>
            <p:spPr bwMode="auto">
              <a:xfrm>
                <a:off x="3428" y="948"/>
                <a:ext cx="595" cy="307"/>
              </a:xfrm>
              <a:custGeom>
                <a:avLst/>
                <a:gdLst>
                  <a:gd name="T0" fmla="*/ 0 w 595"/>
                  <a:gd name="T1" fmla="*/ 132 h 307"/>
                  <a:gd name="T2" fmla="*/ 161 w 595"/>
                  <a:gd name="T3" fmla="*/ 195 h 307"/>
                  <a:gd name="T4" fmla="*/ 220 w 595"/>
                  <a:gd name="T5" fmla="*/ 219 h 307"/>
                  <a:gd name="T6" fmla="*/ 270 w 595"/>
                  <a:gd name="T7" fmla="*/ 306 h 307"/>
                  <a:gd name="T8" fmla="*/ 302 w 595"/>
                  <a:gd name="T9" fmla="*/ 230 h 307"/>
                  <a:gd name="T10" fmla="*/ 309 w 595"/>
                  <a:gd name="T11" fmla="*/ 211 h 307"/>
                  <a:gd name="T12" fmla="*/ 322 w 595"/>
                  <a:gd name="T13" fmla="*/ 195 h 307"/>
                  <a:gd name="T14" fmla="*/ 320 w 595"/>
                  <a:gd name="T15" fmla="*/ 222 h 307"/>
                  <a:gd name="T16" fmla="*/ 336 w 595"/>
                  <a:gd name="T17" fmla="*/ 199 h 307"/>
                  <a:gd name="T18" fmla="*/ 356 w 595"/>
                  <a:gd name="T19" fmla="*/ 192 h 307"/>
                  <a:gd name="T20" fmla="*/ 344 w 595"/>
                  <a:gd name="T21" fmla="*/ 225 h 307"/>
                  <a:gd name="T22" fmla="*/ 363 w 595"/>
                  <a:gd name="T23" fmla="*/ 212 h 307"/>
                  <a:gd name="T24" fmla="*/ 384 w 595"/>
                  <a:gd name="T25" fmla="*/ 184 h 307"/>
                  <a:gd name="T26" fmla="*/ 434 w 595"/>
                  <a:gd name="T27" fmla="*/ 176 h 307"/>
                  <a:gd name="T28" fmla="*/ 498 w 595"/>
                  <a:gd name="T29" fmla="*/ 164 h 307"/>
                  <a:gd name="T30" fmla="*/ 524 w 595"/>
                  <a:gd name="T31" fmla="*/ 158 h 307"/>
                  <a:gd name="T32" fmla="*/ 570 w 595"/>
                  <a:gd name="T33" fmla="*/ 160 h 307"/>
                  <a:gd name="T34" fmla="*/ 561 w 595"/>
                  <a:gd name="T35" fmla="*/ 133 h 307"/>
                  <a:gd name="T36" fmla="*/ 528 w 595"/>
                  <a:gd name="T37" fmla="*/ 106 h 307"/>
                  <a:gd name="T38" fmla="*/ 509 w 595"/>
                  <a:gd name="T39" fmla="*/ 106 h 307"/>
                  <a:gd name="T40" fmla="*/ 486 w 595"/>
                  <a:gd name="T41" fmla="*/ 102 h 307"/>
                  <a:gd name="T42" fmla="*/ 490 w 595"/>
                  <a:gd name="T43" fmla="*/ 65 h 307"/>
                  <a:gd name="T44" fmla="*/ 440 w 595"/>
                  <a:gd name="T45" fmla="*/ 82 h 307"/>
                  <a:gd name="T46" fmla="*/ 342 w 595"/>
                  <a:gd name="T47" fmla="*/ 127 h 307"/>
                  <a:gd name="T48" fmla="*/ 322 w 595"/>
                  <a:gd name="T49" fmla="*/ 125 h 307"/>
                  <a:gd name="T50" fmla="*/ 297 w 595"/>
                  <a:gd name="T51" fmla="*/ 118 h 307"/>
                  <a:gd name="T52" fmla="*/ 246 w 595"/>
                  <a:gd name="T53" fmla="*/ 80 h 307"/>
                  <a:gd name="T54" fmla="*/ 199 w 595"/>
                  <a:gd name="T55" fmla="*/ 75 h 307"/>
                  <a:gd name="T56" fmla="*/ 198 w 595"/>
                  <a:gd name="T57" fmla="*/ 67 h 307"/>
                  <a:gd name="T58" fmla="*/ 174 w 595"/>
                  <a:gd name="T59" fmla="*/ 95 h 307"/>
                  <a:gd name="T60" fmla="*/ 192 w 595"/>
                  <a:gd name="T61" fmla="*/ 37 h 307"/>
                  <a:gd name="T62" fmla="*/ 234 w 595"/>
                  <a:gd name="T63" fmla="*/ 4 h 307"/>
                  <a:gd name="T64" fmla="*/ 196 w 595"/>
                  <a:gd name="T65" fmla="*/ 2 h 307"/>
                  <a:gd name="T66" fmla="*/ 168 w 595"/>
                  <a:gd name="T67" fmla="*/ 26 h 307"/>
                  <a:gd name="T68" fmla="*/ 129 w 595"/>
                  <a:gd name="T69" fmla="*/ 66 h 307"/>
                  <a:gd name="T70" fmla="*/ 103 w 595"/>
                  <a:gd name="T71" fmla="*/ 82 h 307"/>
                  <a:gd name="T72" fmla="*/ 55 w 595"/>
                  <a:gd name="T73" fmla="*/ 95 h 307"/>
                  <a:gd name="T74" fmla="*/ 30 w 595"/>
                  <a:gd name="T75" fmla="*/ 119 h 307"/>
                  <a:gd name="T76" fmla="*/ 0 w 595"/>
                  <a:gd name="T77" fmla="*/ 132 h 3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95"/>
                  <a:gd name="T118" fmla="*/ 0 h 307"/>
                  <a:gd name="T119" fmla="*/ 595 w 595"/>
                  <a:gd name="T120" fmla="*/ 307 h 30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95" h="307">
                    <a:moveTo>
                      <a:pt x="0" y="132"/>
                    </a:moveTo>
                    <a:lnTo>
                      <a:pt x="0" y="132"/>
                    </a:lnTo>
                    <a:lnTo>
                      <a:pt x="46" y="165"/>
                    </a:lnTo>
                    <a:lnTo>
                      <a:pt x="161" y="195"/>
                    </a:lnTo>
                    <a:lnTo>
                      <a:pt x="212" y="201"/>
                    </a:lnTo>
                    <a:lnTo>
                      <a:pt x="220" y="219"/>
                    </a:lnTo>
                    <a:lnTo>
                      <a:pt x="241" y="225"/>
                    </a:lnTo>
                    <a:lnTo>
                      <a:pt x="270" y="306"/>
                    </a:lnTo>
                    <a:lnTo>
                      <a:pt x="296" y="244"/>
                    </a:lnTo>
                    <a:lnTo>
                      <a:pt x="302" y="230"/>
                    </a:lnTo>
                    <a:lnTo>
                      <a:pt x="309" y="220"/>
                    </a:lnTo>
                    <a:lnTo>
                      <a:pt x="309" y="211"/>
                    </a:lnTo>
                    <a:lnTo>
                      <a:pt x="319" y="194"/>
                    </a:lnTo>
                    <a:lnTo>
                      <a:pt x="322" y="195"/>
                    </a:lnTo>
                    <a:lnTo>
                      <a:pt x="318" y="205"/>
                    </a:lnTo>
                    <a:lnTo>
                      <a:pt x="320" y="222"/>
                    </a:lnTo>
                    <a:lnTo>
                      <a:pt x="330" y="218"/>
                    </a:lnTo>
                    <a:lnTo>
                      <a:pt x="336" y="199"/>
                    </a:lnTo>
                    <a:lnTo>
                      <a:pt x="349" y="201"/>
                    </a:lnTo>
                    <a:lnTo>
                      <a:pt x="356" y="192"/>
                    </a:lnTo>
                    <a:lnTo>
                      <a:pt x="358" y="197"/>
                    </a:lnTo>
                    <a:lnTo>
                      <a:pt x="344" y="225"/>
                    </a:lnTo>
                    <a:lnTo>
                      <a:pt x="354" y="230"/>
                    </a:lnTo>
                    <a:lnTo>
                      <a:pt x="363" y="212"/>
                    </a:lnTo>
                    <a:lnTo>
                      <a:pt x="376" y="205"/>
                    </a:lnTo>
                    <a:lnTo>
                      <a:pt x="384" y="184"/>
                    </a:lnTo>
                    <a:lnTo>
                      <a:pt x="417" y="178"/>
                    </a:lnTo>
                    <a:lnTo>
                      <a:pt x="434" y="176"/>
                    </a:lnTo>
                    <a:lnTo>
                      <a:pt x="460" y="157"/>
                    </a:lnTo>
                    <a:lnTo>
                      <a:pt x="498" y="164"/>
                    </a:lnTo>
                    <a:lnTo>
                      <a:pt x="523" y="181"/>
                    </a:lnTo>
                    <a:lnTo>
                      <a:pt x="524" y="158"/>
                    </a:lnTo>
                    <a:lnTo>
                      <a:pt x="538" y="158"/>
                    </a:lnTo>
                    <a:lnTo>
                      <a:pt x="570" y="160"/>
                    </a:lnTo>
                    <a:lnTo>
                      <a:pt x="594" y="154"/>
                    </a:lnTo>
                    <a:lnTo>
                      <a:pt x="561" y="133"/>
                    </a:lnTo>
                    <a:lnTo>
                      <a:pt x="554" y="101"/>
                    </a:lnTo>
                    <a:lnTo>
                      <a:pt x="528" y="106"/>
                    </a:lnTo>
                    <a:lnTo>
                      <a:pt x="520" y="101"/>
                    </a:lnTo>
                    <a:lnTo>
                      <a:pt x="509" y="106"/>
                    </a:lnTo>
                    <a:lnTo>
                      <a:pt x="494" y="103"/>
                    </a:lnTo>
                    <a:lnTo>
                      <a:pt x="486" y="102"/>
                    </a:lnTo>
                    <a:lnTo>
                      <a:pt x="484" y="84"/>
                    </a:lnTo>
                    <a:lnTo>
                      <a:pt x="490" y="65"/>
                    </a:lnTo>
                    <a:lnTo>
                      <a:pt x="463" y="70"/>
                    </a:lnTo>
                    <a:lnTo>
                      <a:pt x="440" y="82"/>
                    </a:lnTo>
                    <a:lnTo>
                      <a:pt x="379" y="90"/>
                    </a:lnTo>
                    <a:lnTo>
                      <a:pt x="342" y="127"/>
                    </a:lnTo>
                    <a:lnTo>
                      <a:pt x="333" y="120"/>
                    </a:lnTo>
                    <a:lnTo>
                      <a:pt x="322" y="125"/>
                    </a:lnTo>
                    <a:lnTo>
                      <a:pt x="306" y="114"/>
                    </a:lnTo>
                    <a:lnTo>
                      <a:pt x="297" y="118"/>
                    </a:lnTo>
                    <a:lnTo>
                      <a:pt x="276" y="122"/>
                    </a:lnTo>
                    <a:lnTo>
                      <a:pt x="246" y="80"/>
                    </a:lnTo>
                    <a:lnTo>
                      <a:pt x="210" y="74"/>
                    </a:lnTo>
                    <a:lnTo>
                      <a:pt x="199" y="75"/>
                    </a:lnTo>
                    <a:lnTo>
                      <a:pt x="192" y="85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5"/>
                    </a:lnTo>
                    <a:lnTo>
                      <a:pt x="176" y="71"/>
                    </a:lnTo>
                    <a:lnTo>
                      <a:pt x="192" y="37"/>
                    </a:lnTo>
                    <a:lnTo>
                      <a:pt x="214" y="11"/>
                    </a:lnTo>
                    <a:lnTo>
                      <a:pt x="234" y="4"/>
                    </a:lnTo>
                    <a:lnTo>
                      <a:pt x="231" y="0"/>
                    </a:lnTo>
                    <a:lnTo>
                      <a:pt x="196" y="2"/>
                    </a:lnTo>
                    <a:lnTo>
                      <a:pt x="174" y="14"/>
                    </a:lnTo>
                    <a:lnTo>
                      <a:pt x="168" y="26"/>
                    </a:lnTo>
                    <a:lnTo>
                      <a:pt x="141" y="48"/>
                    </a:lnTo>
                    <a:lnTo>
                      <a:pt x="129" y="66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90" y="89"/>
                    </a:lnTo>
                    <a:lnTo>
                      <a:pt x="55" y="95"/>
                    </a:lnTo>
                    <a:lnTo>
                      <a:pt x="46" y="103"/>
                    </a:lnTo>
                    <a:lnTo>
                      <a:pt x="30" y="119"/>
                    </a:lnTo>
                    <a:lnTo>
                      <a:pt x="0" y="1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4" name="Freeform 35"/>
              <p:cNvSpPr>
                <a:spLocks/>
              </p:cNvSpPr>
              <p:nvPr/>
            </p:nvSpPr>
            <p:spPr bwMode="auto">
              <a:xfrm>
                <a:off x="3810" y="1137"/>
                <a:ext cx="400" cy="546"/>
              </a:xfrm>
              <a:custGeom>
                <a:avLst/>
                <a:gdLst>
                  <a:gd name="T0" fmla="*/ 0 w 400"/>
                  <a:gd name="T1" fmla="*/ 545 h 546"/>
                  <a:gd name="T2" fmla="*/ 44 w 400"/>
                  <a:gd name="T3" fmla="*/ 455 h 546"/>
                  <a:gd name="T4" fmla="*/ 38 w 400"/>
                  <a:gd name="T5" fmla="*/ 363 h 546"/>
                  <a:gd name="T6" fmla="*/ 5 w 400"/>
                  <a:gd name="T7" fmla="*/ 295 h 546"/>
                  <a:gd name="T8" fmla="*/ 2 w 400"/>
                  <a:gd name="T9" fmla="*/ 246 h 546"/>
                  <a:gd name="T10" fmla="*/ 23 w 400"/>
                  <a:gd name="T11" fmla="*/ 180 h 546"/>
                  <a:gd name="T12" fmla="*/ 34 w 400"/>
                  <a:gd name="T13" fmla="*/ 144 h 546"/>
                  <a:gd name="T14" fmla="*/ 56 w 400"/>
                  <a:gd name="T15" fmla="*/ 117 h 546"/>
                  <a:gd name="T16" fmla="*/ 74 w 400"/>
                  <a:gd name="T17" fmla="*/ 139 h 546"/>
                  <a:gd name="T18" fmla="*/ 91 w 400"/>
                  <a:gd name="T19" fmla="*/ 82 h 546"/>
                  <a:gd name="T20" fmla="*/ 128 w 400"/>
                  <a:gd name="T21" fmla="*/ 54 h 546"/>
                  <a:gd name="T22" fmla="*/ 111 w 400"/>
                  <a:gd name="T23" fmla="*/ 30 h 546"/>
                  <a:gd name="T24" fmla="*/ 141 w 400"/>
                  <a:gd name="T25" fmla="*/ 0 h 546"/>
                  <a:gd name="T26" fmla="*/ 205 w 400"/>
                  <a:gd name="T27" fmla="*/ 31 h 546"/>
                  <a:gd name="T28" fmla="*/ 270 w 400"/>
                  <a:gd name="T29" fmla="*/ 60 h 546"/>
                  <a:gd name="T30" fmla="*/ 272 w 400"/>
                  <a:gd name="T31" fmla="*/ 79 h 546"/>
                  <a:gd name="T32" fmla="*/ 287 w 400"/>
                  <a:gd name="T33" fmla="*/ 113 h 546"/>
                  <a:gd name="T34" fmla="*/ 292 w 400"/>
                  <a:gd name="T35" fmla="*/ 173 h 546"/>
                  <a:gd name="T36" fmla="*/ 272 w 400"/>
                  <a:gd name="T37" fmla="*/ 212 h 546"/>
                  <a:gd name="T38" fmla="*/ 246 w 400"/>
                  <a:gd name="T39" fmla="*/ 235 h 546"/>
                  <a:gd name="T40" fmla="*/ 271 w 400"/>
                  <a:gd name="T41" fmla="*/ 276 h 546"/>
                  <a:gd name="T42" fmla="*/ 304 w 400"/>
                  <a:gd name="T43" fmla="*/ 222 h 546"/>
                  <a:gd name="T44" fmla="*/ 358 w 400"/>
                  <a:gd name="T45" fmla="*/ 215 h 546"/>
                  <a:gd name="T46" fmla="*/ 391 w 400"/>
                  <a:gd name="T47" fmla="*/ 314 h 546"/>
                  <a:gd name="T48" fmla="*/ 393 w 400"/>
                  <a:gd name="T49" fmla="*/ 353 h 546"/>
                  <a:gd name="T50" fmla="*/ 390 w 400"/>
                  <a:gd name="T51" fmla="*/ 395 h 546"/>
                  <a:gd name="T52" fmla="*/ 370 w 400"/>
                  <a:gd name="T53" fmla="*/ 386 h 546"/>
                  <a:gd name="T54" fmla="*/ 365 w 400"/>
                  <a:gd name="T55" fmla="*/ 423 h 546"/>
                  <a:gd name="T56" fmla="*/ 346 w 400"/>
                  <a:gd name="T57" fmla="*/ 469 h 546"/>
                  <a:gd name="T58" fmla="*/ 325 w 400"/>
                  <a:gd name="T59" fmla="*/ 513 h 546"/>
                  <a:gd name="T60" fmla="*/ 191 w 400"/>
                  <a:gd name="T61" fmla="*/ 523 h 546"/>
                  <a:gd name="T62" fmla="*/ 0 w 400"/>
                  <a:gd name="T63" fmla="*/ 545 h 5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0"/>
                  <a:gd name="T97" fmla="*/ 0 h 546"/>
                  <a:gd name="T98" fmla="*/ 400 w 400"/>
                  <a:gd name="T99" fmla="*/ 546 h 54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0" h="546">
                    <a:moveTo>
                      <a:pt x="0" y="545"/>
                    </a:moveTo>
                    <a:lnTo>
                      <a:pt x="0" y="545"/>
                    </a:lnTo>
                    <a:lnTo>
                      <a:pt x="37" y="479"/>
                    </a:lnTo>
                    <a:lnTo>
                      <a:pt x="44" y="455"/>
                    </a:lnTo>
                    <a:lnTo>
                      <a:pt x="48" y="407"/>
                    </a:lnTo>
                    <a:lnTo>
                      <a:pt x="38" y="363"/>
                    </a:lnTo>
                    <a:lnTo>
                      <a:pt x="15" y="320"/>
                    </a:lnTo>
                    <a:lnTo>
                      <a:pt x="5" y="295"/>
                    </a:lnTo>
                    <a:lnTo>
                      <a:pt x="12" y="273"/>
                    </a:lnTo>
                    <a:lnTo>
                      <a:pt x="2" y="246"/>
                    </a:lnTo>
                    <a:lnTo>
                      <a:pt x="13" y="227"/>
                    </a:lnTo>
                    <a:lnTo>
                      <a:pt x="23" y="180"/>
                    </a:lnTo>
                    <a:lnTo>
                      <a:pt x="20" y="158"/>
                    </a:lnTo>
                    <a:lnTo>
                      <a:pt x="34" y="144"/>
                    </a:lnTo>
                    <a:lnTo>
                      <a:pt x="33" y="127"/>
                    </a:lnTo>
                    <a:lnTo>
                      <a:pt x="56" y="117"/>
                    </a:lnTo>
                    <a:lnTo>
                      <a:pt x="78" y="84"/>
                    </a:lnTo>
                    <a:lnTo>
                      <a:pt x="74" y="139"/>
                    </a:lnTo>
                    <a:lnTo>
                      <a:pt x="91" y="127"/>
                    </a:lnTo>
                    <a:lnTo>
                      <a:pt x="91" y="82"/>
                    </a:lnTo>
                    <a:lnTo>
                      <a:pt x="113" y="57"/>
                    </a:lnTo>
                    <a:lnTo>
                      <a:pt x="128" y="54"/>
                    </a:lnTo>
                    <a:lnTo>
                      <a:pt x="116" y="46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1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60" y="44"/>
                    </a:lnTo>
                    <a:lnTo>
                      <a:pt x="270" y="60"/>
                    </a:lnTo>
                    <a:lnTo>
                      <a:pt x="287" y="80"/>
                    </a:lnTo>
                    <a:lnTo>
                      <a:pt x="272" y="79"/>
                    </a:lnTo>
                    <a:lnTo>
                      <a:pt x="270" y="91"/>
                    </a:lnTo>
                    <a:lnTo>
                      <a:pt x="287" y="113"/>
                    </a:lnTo>
                    <a:lnTo>
                      <a:pt x="292" y="149"/>
                    </a:lnTo>
                    <a:lnTo>
                      <a:pt x="292" y="173"/>
                    </a:lnTo>
                    <a:lnTo>
                      <a:pt x="275" y="199"/>
                    </a:lnTo>
                    <a:lnTo>
                      <a:pt x="272" y="212"/>
                    </a:lnTo>
                    <a:lnTo>
                      <a:pt x="250" y="223"/>
                    </a:lnTo>
                    <a:lnTo>
                      <a:pt x="246" y="235"/>
                    </a:lnTo>
                    <a:lnTo>
                      <a:pt x="249" y="263"/>
                    </a:lnTo>
                    <a:lnTo>
                      <a:pt x="271" y="276"/>
                    </a:lnTo>
                    <a:lnTo>
                      <a:pt x="291" y="253"/>
                    </a:lnTo>
                    <a:lnTo>
                      <a:pt x="304" y="222"/>
                    </a:lnTo>
                    <a:lnTo>
                      <a:pt x="336" y="203"/>
                    </a:lnTo>
                    <a:lnTo>
                      <a:pt x="358" y="215"/>
                    </a:lnTo>
                    <a:lnTo>
                      <a:pt x="372" y="249"/>
                    </a:lnTo>
                    <a:lnTo>
                      <a:pt x="391" y="314"/>
                    </a:lnTo>
                    <a:lnTo>
                      <a:pt x="399" y="335"/>
                    </a:lnTo>
                    <a:lnTo>
                      <a:pt x="393" y="353"/>
                    </a:lnTo>
                    <a:lnTo>
                      <a:pt x="397" y="380"/>
                    </a:lnTo>
                    <a:lnTo>
                      <a:pt x="390" y="395"/>
                    </a:lnTo>
                    <a:lnTo>
                      <a:pt x="381" y="380"/>
                    </a:lnTo>
                    <a:lnTo>
                      <a:pt x="370" y="386"/>
                    </a:lnTo>
                    <a:lnTo>
                      <a:pt x="369" y="413"/>
                    </a:lnTo>
                    <a:lnTo>
                      <a:pt x="365" y="423"/>
                    </a:lnTo>
                    <a:lnTo>
                      <a:pt x="347" y="435"/>
                    </a:lnTo>
                    <a:lnTo>
                      <a:pt x="346" y="469"/>
                    </a:lnTo>
                    <a:lnTo>
                      <a:pt x="335" y="484"/>
                    </a:lnTo>
                    <a:lnTo>
                      <a:pt x="325" y="513"/>
                    </a:lnTo>
                    <a:lnTo>
                      <a:pt x="195" y="532"/>
                    </a:lnTo>
                    <a:lnTo>
                      <a:pt x="191" y="523"/>
                    </a:lnTo>
                    <a:lnTo>
                      <a:pt x="0" y="54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07" name="Freeform 36"/>
            <p:cNvSpPr>
              <a:spLocks/>
            </p:cNvSpPr>
            <p:nvPr/>
          </p:nvSpPr>
          <p:spPr bwMode="auto">
            <a:xfrm>
              <a:off x="2819" y="726"/>
              <a:ext cx="683" cy="769"/>
            </a:xfrm>
            <a:custGeom>
              <a:avLst/>
              <a:gdLst>
                <a:gd name="T0" fmla="*/ 0 w 683"/>
                <a:gd name="T1" fmla="*/ 47 h 769"/>
                <a:gd name="T2" fmla="*/ 0 w 683"/>
                <a:gd name="T3" fmla="*/ 47 h 769"/>
                <a:gd name="T4" fmla="*/ 4 w 683"/>
                <a:gd name="T5" fmla="*/ 156 h 769"/>
                <a:gd name="T6" fmla="*/ 30 w 683"/>
                <a:gd name="T7" fmla="*/ 243 h 769"/>
                <a:gd name="T8" fmla="*/ 33 w 683"/>
                <a:gd name="T9" fmla="*/ 356 h 769"/>
                <a:gd name="T10" fmla="*/ 53 w 683"/>
                <a:gd name="T11" fmla="*/ 447 h 769"/>
                <a:gd name="T12" fmla="*/ 28 w 683"/>
                <a:gd name="T13" fmla="*/ 493 h 769"/>
                <a:gd name="T14" fmla="*/ 62 w 683"/>
                <a:gd name="T15" fmla="*/ 528 h 769"/>
                <a:gd name="T16" fmla="*/ 61 w 683"/>
                <a:gd name="T17" fmla="*/ 768 h 769"/>
                <a:gd name="T18" fmla="*/ 555 w 683"/>
                <a:gd name="T19" fmla="*/ 758 h 769"/>
                <a:gd name="T20" fmla="*/ 545 w 683"/>
                <a:gd name="T21" fmla="*/ 711 h 769"/>
                <a:gd name="T22" fmla="*/ 531 w 683"/>
                <a:gd name="T23" fmla="*/ 695 h 769"/>
                <a:gd name="T24" fmla="*/ 493 w 683"/>
                <a:gd name="T25" fmla="*/ 670 h 769"/>
                <a:gd name="T26" fmla="*/ 467 w 683"/>
                <a:gd name="T27" fmla="*/ 640 h 769"/>
                <a:gd name="T28" fmla="*/ 400 w 683"/>
                <a:gd name="T29" fmla="*/ 598 h 769"/>
                <a:gd name="T30" fmla="*/ 401 w 683"/>
                <a:gd name="T31" fmla="*/ 528 h 769"/>
                <a:gd name="T32" fmla="*/ 387 w 683"/>
                <a:gd name="T33" fmla="*/ 484 h 769"/>
                <a:gd name="T34" fmla="*/ 441 w 683"/>
                <a:gd name="T35" fmla="*/ 416 h 769"/>
                <a:gd name="T36" fmla="*/ 438 w 683"/>
                <a:gd name="T37" fmla="*/ 349 h 769"/>
                <a:gd name="T38" fmla="*/ 450 w 683"/>
                <a:gd name="T39" fmla="*/ 338 h 769"/>
                <a:gd name="T40" fmla="*/ 517 w 683"/>
                <a:gd name="T41" fmla="*/ 282 h 769"/>
                <a:gd name="T42" fmla="*/ 551 w 683"/>
                <a:gd name="T43" fmla="*/ 241 h 769"/>
                <a:gd name="T44" fmla="*/ 594 w 683"/>
                <a:gd name="T45" fmla="*/ 206 h 769"/>
                <a:gd name="T46" fmla="*/ 682 w 683"/>
                <a:gd name="T47" fmla="*/ 162 h 769"/>
                <a:gd name="T48" fmla="*/ 649 w 683"/>
                <a:gd name="T49" fmla="*/ 164 h 769"/>
                <a:gd name="T50" fmla="*/ 619 w 683"/>
                <a:gd name="T51" fmla="*/ 150 h 769"/>
                <a:gd name="T52" fmla="*/ 571 w 683"/>
                <a:gd name="T53" fmla="*/ 155 h 769"/>
                <a:gd name="T54" fmla="*/ 559 w 683"/>
                <a:gd name="T55" fmla="*/ 136 h 769"/>
                <a:gd name="T56" fmla="*/ 544 w 683"/>
                <a:gd name="T57" fmla="*/ 144 h 769"/>
                <a:gd name="T58" fmla="*/ 511 w 683"/>
                <a:gd name="T59" fmla="*/ 164 h 769"/>
                <a:gd name="T60" fmla="*/ 488 w 683"/>
                <a:gd name="T61" fmla="*/ 157 h 769"/>
                <a:gd name="T62" fmla="*/ 477 w 683"/>
                <a:gd name="T63" fmla="*/ 146 h 769"/>
                <a:gd name="T64" fmla="*/ 459 w 683"/>
                <a:gd name="T65" fmla="*/ 142 h 769"/>
                <a:gd name="T66" fmla="*/ 451 w 683"/>
                <a:gd name="T67" fmla="*/ 127 h 769"/>
                <a:gd name="T68" fmla="*/ 433 w 683"/>
                <a:gd name="T69" fmla="*/ 129 h 769"/>
                <a:gd name="T70" fmla="*/ 433 w 683"/>
                <a:gd name="T71" fmla="*/ 143 h 769"/>
                <a:gd name="T72" fmla="*/ 425 w 683"/>
                <a:gd name="T73" fmla="*/ 145 h 769"/>
                <a:gd name="T74" fmla="*/ 413 w 683"/>
                <a:gd name="T75" fmla="*/ 116 h 769"/>
                <a:gd name="T76" fmla="*/ 396 w 683"/>
                <a:gd name="T77" fmla="*/ 116 h 769"/>
                <a:gd name="T78" fmla="*/ 401 w 683"/>
                <a:gd name="T79" fmla="*/ 104 h 769"/>
                <a:gd name="T80" fmla="*/ 362 w 683"/>
                <a:gd name="T81" fmla="*/ 96 h 769"/>
                <a:gd name="T82" fmla="*/ 348 w 683"/>
                <a:gd name="T83" fmla="*/ 94 h 769"/>
                <a:gd name="T84" fmla="*/ 301 w 683"/>
                <a:gd name="T85" fmla="*/ 112 h 769"/>
                <a:gd name="T86" fmla="*/ 294 w 683"/>
                <a:gd name="T87" fmla="*/ 96 h 769"/>
                <a:gd name="T88" fmla="*/ 222 w 683"/>
                <a:gd name="T89" fmla="*/ 81 h 769"/>
                <a:gd name="T90" fmla="*/ 209 w 683"/>
                <a:gd name="T91" fmla="*/ 6 h 769"/>
                <a:gd name="T92" fmla="*/ 179 w 683"/>
                <a:gd name="T93" fmla="*/ 0 h 769"/>
                <a:gd name="T94" fmla="*/ 179 w 683"/>
                <a:gd name="T95" fmla="*/ 48 h 769"/>
                <a:gd name="T96" fmla="*/ 0 w 683"/>
                <a:gd name="T97" fmla="*/ 47 h 769"/>
                <a:gd name="T98" fmla="*/ 0 w 683"/>
                <a:gd name="T99" fmla="*/ 47 h 76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83"/>
                <a:gd name="T151" fmla="*/ 0 h 769"/>
                <a:gd name="T152" fmla="*/ 683 w 683"/>
                <a:gd name="T153" fmla="*/ 769 h 76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83" h="769">
                  <a:moveTo>
                    <a:pt x="0" y="47"/>
                  </a:moveTo>
                  <a:lnTo>
                    <a:pt x="0" y="47"/>
                  </a:lnTo>
                  <a:lnTo>
                    <a:pt x="4" y="156"/>
                  </a:lnTo>
                  <a:lnTo>
                    <a:pt x="30" y="243"/>
                  </a:lnTo>
                  <a:lnTo>
                    <a:pt x="33" y="356"/>
                  </a:lnTo>
                  <a:lnTo>
                    <a:pt x="53" y="447"/>
                  </a:lnTo>
                  <a:lnTo>
                    <a:pt x="28" y="493"/>
                  </a:lnTo>
                  <a:lnTo>
                    <a:pt x="62" y="528"/>
                  </a:lnTo>
                  <a:lnTo>
                    <a:pt x="61" y="768"/>
                  </a:lnTo>
                  <a:lnTo>
                    <a:pt x="555" y="758"/>
                  </a:lnTo>
                  <a:lnTo>
                    <a:pt x="545" y="711"/>
                  </a:lnTo>
                  <a:lnTo>
                    <a:pt x="531" y="695"/>
                  </a:lnTo>
                  <a:lnTo>
                    <a:pt x="493" y="670"/>
                  </a:lnTo>
                  <a:lnTo>
                    <a:pt x="467" y="640"/>
                  </a:lnTo>
                  <a:lnTo>
                    <a:pt x="400" y="598"/>
                  </a:lnTo>
                  <a:lnTo>
                    <a:pt x="401" y="528"/>
                  </a:lnTo>
                  <a:lnTo>
                    <a:pt x="387" y="484"/>
                  </a:lnTo>
                  <a:lnTo>
                    <a:pt x="441" y="416"/>
                  </a:lnTo>
                  <a:lnTo>
                    <a:pt x="438" y="349"/>
                  </a:lnTo>
                  <a:lnTo>
                    <a:pt x="450" y="338"/>
                  </a:lnTo>
                  <a:lnTo>
                    <a:pt x="517" y="282"/>
                  </a:lnTo>
                  <a:lnTo>
                    <a:pt x="551" y="241"/>
                  </a:lnTo>
                  <a:lnTo>
                    <a:pt x="594" y="206"/>
                  </a:lnTo>
                  <a:lnTo>
                    <a:pt x="682" y="162"/>
                  </a:lnTo>
                  <a:lnTo>
                    <a:pt x="649" y="164"/>
                  </a:lnTo>
                  <a:lnTo>
                    <a:pt x="619" y="150"/>
                  </a:lnTo>
                  <a:lnTo>
                    <a:pt x="571" y="155"/>
                  </a:lnTo>
                  <a:lnTo>
                    <a:pt x="559" y="136"/>
                  </a:lnTo>
                  <a:lnTo>
                    <a:pt x="544" y="144"/>
                  </a:lnTo>
                  <a:lnTo>
                    <a:pt x="511" y="164"/>
                  </a:lnTo>
                  <a:lnTo>
                    <a:pt x="488" y="157"/>
                  </a:lnTo>
                  <a:lnTo>
                    <a:pt x="477" y="146"/>
                  </a:lnTo>
                  <a:lnTo>
                    <a:pt x="459" y="142"/>
                  </a:lnTo>
                  <a:lnTo>
                    <a:pt x="451" y="127"/>
                  </a:lnTo>
                  <a:lnTo>
                    <a:pt x="433" y="129"/>
                  </a:lnTo>
                  <a:lnTo>
                    <a:pt x="433" y="143"/>
                  </a:lnTo>
                  <a:lnTo>
                    <a:pt x="425" y="145"/>
                  </a:lnTo>
                  <a:lnTo>
                    <a:pt x="413" y="116"/>
                  </a:lnTo>
                  <a:lnTo>
                    <a:pt x="396" y="116"/>
                  </a:lnTo>
                  <a:lnTo>
                    <a:pt x="401" y="104"/>
                  </a:lnTo>
                  <a:lnTo>
                    <a:pt x="362" y="96"/>
                  </a:lnTo>
                  <a:lnTo>
                    <a:pt x="348" y="94"/>
                  </a:lnTo>
                  <a:lnTo>
                    <a:pt x="301" y="112"/>
                  </a:lnTo>
                  <a:lnTo>
                    <a:pt x="294" y="96"/>
                  </a:lnTo>
                  <a:lnTo>
                    <a:pt x="222" y="81"/>
                  </a:lnTo>
                  <a:lnTo>
                    <a:pt x="209" y="6"/>
                  </a:lnTo>
                  <a:lnTo>
                    <a:pt x="179" y="0"/>
                  </a:lnTo>
                  <a:lnTo>
                    <a:pt x="179" y="48"/>
                  </a:lnTo>
                  <a:lnTo>
                    <a:pt x="0" y="4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8" name="Freeform 37"/>
            <p:cNvSpPr>
              <a:spLocks/>
            </p:cNvSpPr>
            <p:nvPr/>
          </p:nvSpPr>
          <p:spPr bwMode="auto">
            <a:xfrm>
              <a:off x="3402" y="2584"/>
              <a:ext cx="369" cy="639"/>
            </a:xfrm>
            <a:custGeom>
              <a:avLst/>
              <a:gdLst>
                <a:gd name="T0" fmla="*/ 0 w 369"/>
                <a:gd name="T1" fmla="*/ 541 h 639"/>
                <a:gd name="T2" fmla="*/ 0 w 369"/>
                <a:gd name="T3" fmla="*/ 541 h 639"/>
                <a:gd name="T4" fmla="*/ 1 w 369"/>
                <a:gd name="T5" fmla="*/ 518 h 639"/>
                <a:gd name="T6" fmla="*/ 24 w 369"/>
                <a:gd name="T7" fmla="*/ 444 h 639"/>
                <a:gd name="T8" fmla="*/ 61 w 369"/>
                <a:gd name="T9" fmla="*/ 396 h 639"/>
                <a:gd name="T10" fmla="*/ 50 w 369"/>
                <a:gd name="T11" fmla="*/ 382 h 639"/>
                <a:gd name="T12" fmla="*/ 54 w 369"/>
                <a:gd name="T13" fmla="*/ 335 h 639"/>
                <a:gd name="T14" fmla="*/ 35 w 369"/>
                <a:gd name="T15" fmla="*/ 281 h 639"/>
                <a:gd name="T16" fmla="*/ 29 w 369"/>
                <a:gd name="T17" fmla="*/ 208 h 639"/>
                <a:gd name="T18" fmla="*/ 56 w 369"/>
                <a:gd name="T19" fmla="*/ 132 h 639"/>
                <a:gd name="T20" fmla="*/ 94 w 369"/>
                <a:gd name="T21" fmla="*/ 76 h 639"/>
                <a:gd name="T22" fmla="*/ 92 w 369"/>
                <a:gd name="T23" fmla="*/ 62 h 639"/>
                <a:gd name="T24" fmla="*/ 122 w 369"/>
                <a:gd name="T25" fmla="*/ 14 h 639"/>
                <a:gd name="T26" fmla="*/ 343 w 369"/>
                <a:gd name="T27" fmla="*/ 0 h 639"/>
                <a:gd name="T28" fmla="*/ 353 w 369"/>
                <a:gd name="T29" fmla="*/ 11 h 639"/>
                <a:gd name="T30" fmla="*/ 343 w 369"/>
                <a:gd name="T31" fmla="*/ 408 h 639"/>
                <a:gd name="T32" fmla="*/ 368 w 369"/>
                <a:gd name="T33" fmla="*/ 600 h 639"/>
                <a:gd name="T34" fmla="*/ 357 w 369"/>
                <a:gd name="T35" fmla="*/ 608 h 639"/>
                <a:gd name="T36" fmla="*/ 344 w 369"/>
                <a:gd name="T37" fmla="*/ 600 h 639"/>
                <a:gd name="T38" fmla="*/ 327 w 369"/>
                <a:gd name="T39" fmla="*/ 608 h 639"/>
                <a:gd name="T40" fmla="*/ 312 w 369"/>
                <a:gd name="T41" fmla="*/ 598 h 639"/>
                <a:gd name="T42" fmla="*/ 310 w 369"/>
                <a:gd name="T43" fmla="*/ 605 h 639"/>
                <a:gd name="T44" fmla="*/ 292 w 369"/>
                <a:gd name="T45" fmla="*/ 607 h 639"/>
                <a:gd name="T46" fmla="*/ 269 w 369"/>
                <a:gd name="T47" fmla="*/ 618 h 639"/>
                <a:gd name="T48" fmla="*/ 262 w 369"/>
                <a:gd name="T49" fmla="*/ 613 h 639"/>
                <a:gd name="T50" fmla="*/ 250 w 369"/>
                <a:gd name="T51" fmla="*/ 634 h 639"/>
                <a:gd name="T52" fmla="*/ 239 w 369"/>
                <a:gd name="T53" fmla="*/ 638 h 639"/>
                <a:gd name="T54" fmla="*/ 202 w 369"/>
                <a:gd name="T55" fmla="*/ 577 h 639"/>
                <a:gd name="T56" fmla="*/ 209 w 369"/>
                <a:gd name="T57" fmla="*/ 533 h 639"/>
                <a:gd name="T58" fmla="*/ 0 w 369"/>
                <a:gd name="T59" fmla="*/ 541 h 639"/>
                <a:gd name="T60" fmla="*/ 0 w 369"/>
                <a:gd name="T61" fmla="*/ 541 h 63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9"/>
                <a:gd name="T94" fmla="*/ 0 h 639"/>
                <a:gd name="T95" fmla="*/ 369 w 369"/>
                <a:gd name="T96" fmla="*/ 639 h 63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9" h="639">
                  <a:moveTo>
                    <a:pt x="0" y="541"/>
                  </a:moveTo>
                  <a:lnTo>
                    <a:pt x="0" y="541"/>
                  </a:lnTo>
                  <a:lnTo>
                    <a:pt x="1" y="518"/>
                  </a:lnTo>
                  <a:lnTo>
                    <a:pt x="24" y="444"/>
                  </a:lnTo>
                  <a:lnTo>
                    <a:pt x="61" y="396"/>
                  </a:lnTo>
                  <a:lnTo>
                    <a:pt x="50" y="382"/>
                  </a:lnTo>
                  <a:lnTo>
                    <a:pt x="54" y="335"/>
                  </a:lnTo>
                  <a:lnTo>
                    <a:pt x="35" y="281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6"/>
                  </a:lnTo>
                  <a:lnTo>
                    <a:pt x="92" y="62"/>
                  </a:lnTo>
                  <a:lnTo>
                    <a:pt x="122" y="14"/>
                  </a:lnTo>
                  <a:lnTo>
                    <a:pt x="343" y="0"/>
                  </a:lnTo>
                  <a:lnTo>
                    <a:pt x="353" y="11"/>
                  </a:lnTo>
                  <a:lnTo>
                    <a:pt x="343" y="408"/>
                  </a:lnTo>
                  <a:lnTo>
                    <a:pt x="368" y="600"/>
                  </a:lnTo>
                  <a:lnTo>
                    <a:pt x="357" y="608"/>
                  </a:lnTo>
                  <a:lnTo>
                    <a:pt x="344" y="600"/>
                  </a:lnTo>
                  <a:lnTo>
                    <a:pt x="327" y="608"/>
                  </a:lnTo>
                  <a:lnTo>
                    <a:pt x="312" y="598"/>
                  </a:lnTo>
                  <a:lnTo>
                    <a:pt x="310" y="605"/>
                  </a:lnTo>
                  <a:lnTo>
                    <a:pt x="292" y="607"/>
                  </a:lnTo>
                  <a:lnTo>
                    <a:pt x="269" y="618"/>
                  </a:lnTo>
                  <a:lnTo>
                    <a:pt x="262" y="613"/>
                  </a:lnTo>
                  <a:lnTo>
                    <a:pt x="250" y="634"/>
                  </a:lnTo>
                  <a:lnTo>
                    <a:pt x="239" y="638"/>
                  </a:lnTo>
                  <a:lnTo>
                    <a:pt x="202" y="577"/>
                  </a:lnTo>
                  <a:lnTo>
                    <a:pt x="209" y="533"/>
                  </a:lnTo>
                  <a:lnTo>
                    <a:pt x="0" y="54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9" name="Freeform 38"/>
            <p:cNvSpPr>
              <a:spLocks/>
            </p:cNvSpPr>
            <p:nvPr/>
          </p:nvSpPr>
          <p:spPr bwMode="auto">
            <a:xfrm>
              <a:off x="2943" y="1865"/>
              <a:ext cx="690" cy="601"/>
            </a:xfrm>
            <a:custGeom>
              <a:avLst/>
              <a:gdLst>
                <a:gd name="T0" fmla="*/ 0 w 690"/>
                <a:gd name="T1" fmla="*/ 8 h 601"/>
                <a:gd name="T2" fmla="*/ 0 w 690"/>
                <a:gd name="T3" fmla="*/ 8 h 601"/>
                <a:gd name="T4" fmla="*/ 42 w 690"/>
                <a:gd name="T5" fmla="*/ 87 h 601"/>
                <a:gd name="T6" fmla="*/ 62 w 690"/>
                <a:gd name="T7" fmla="*/ 104 h 601"/>
                <a:gd name="T8" fmla="*/ 75 w 690"/>
                <a:gd name="T9" fmla="*/ 100 h 601"/>
                <a:gd name="T10" fmla="*/ 87 w 690"/>
                <a:gd name="T11" fmla="*/ 111 h 601"/>
                <a:gd name="T12" fmla="*/ 88 w 690"/>
                <a:gd name="T13" fmla="*/ 121 h 601"/>
                <a:gd name="T14" fmla="*/ 77 w 690"/>
                <a:gd name="T15" fmla="*/ 121 h 601"/>
                <a:gd name="T16" fmla="*/ 64 w 690"/>
                <a:gd name="T17" fmla="*/ 149 h 601"/>
                <a:gd name="T18" fmla="*/ 95 w 690"/>
                <a:gd name="T19" fmla="*/ 191 h 601"/>
                <a:gd name="T20" fmla="*/ 118 w 690"/>
                <a:gd name="T21" fmla="*/ 199 h 601"/>
                <a:gd name="T22" fmla="*/ 114 w 690"/>
                <a:gd name="T23" fmla="*/ 479 h 601"/>
                <a:gd name="T24" fmla="*/ 117 w 690"/>
                <a:gd name="T25" fmla="*/ 548 h 601"/>
                <a:gd name="T26" fmla="*/ 575 w 690"/>
                <a:gd name="T27" fmla="*/ 533 h 601"/>
                <a:gd name="T28" fmla="*/ 581 w 690"/>
                <a:gd name="T29" fmla="*/ 574 h 601"/>
                <a:gd name="T30" fmla="*/ 562 w 690"/>
                <a:gd name="T31" fmla="*/ 600 h 601"/>
                <a:gd name="T32" fmla="*/ 632 w 690"/>
                <a:gd name="T33" fmla="*/ 597 h 601"/>
                <a:gd name="T34" fmla="*/ 643 w 690"/>
                <a:gd name="T35" fmla="*/ 574 h 601"/>
                <a:gd name="T36" fmla="*/ 646 w 690"/>
                <a:gd name="T37" fmla="*/ 548 h 601"/>
                <a:gd name="T38" fmla="*/ 661 w 690"/>
                <a:gd name="T39" fmla="*/ 529 h 601"/>
                <a:gd name="T40" fmla="*/ 668 w 690"/>
                <a:gd name="T41" fmla="*/ 510 h 601"/>
                <a:gd name="T42" fmla="*/ 684 w 690"/>
                <a:gd name="T43" fmla="*/ 508 h 601"/>
                <a:gd name="T44" fmla="*/ 689 w 690"/>
                <a:gd name="T45" fmla="*/ 467 h 601"/>
                <a:gd name="T46" fmla="*/ 680 w 690"/>
                <a:gd name="T47" fmla="*/ 462 h 601"/>
                <a:gd name="T48" fmla="*/ 664 w 690"/>
                <a:gd name="T49" fmla="*/ 461 h 601"/>
                <a:gd name="T50" fmla="*/ 648 w 690"/>
                <a:gd name="T51" fmla="*/ 430 h 601"/>
                <a:gd name="T52" fmla="*/ 639 w 690"/>
                <a:gd name="T53" fmla="*/ 388 h 601"/>
                <a:gd name="T54" fmla="*/ 621 w 690"/>
                <a:gd name="T55" fmla="*/ 360 h 601"/>
                <a:gd name="T56" fmla="*/ 594 w 690"/>
                <a:gd name="T57" fmla="*/ 349 h 601"/>
                <a:gd name="T58" fmla="*/ 561 w 690"/>
                <a:gd name="T59" fmla="*/ 322 h 601"/>
                <a:gd name="T60" fmla="*/ 550 w 690"/>
                <a:gd name="T61" fmla="*/ 284 h 601"/>
                <a:gd name="T62" fmla="*/ 568 w 690"/>
                <a:gd name="T63" fmla="*/ 227 h 601"/>
                <a:gd name="T64" fmla="*/ 551 w 690"/>
                <a:gd name="T65" fmla="*/ 216 h 601"/>
                <a:gd name="T66" fmla="*/ 511 w 690"/>
                <a:gd name="T67" fmla="*/ 217 h 601"/>
                <a:gd name="T68" fmla="*/ 505 w 690"/>
                <a:gd name="T69" fmla="*/ 180 h 601"/>
                <a:gd name="T70" fmla="*/ 438 w 690"/>
                <a:gd name="T71" fmla="*/ 111 h 601"/>
                <a:gd name="T72" fmla="*/ 422 w 690"/>
                <a:gd name="T73" fmla="*/ 53 h 601"/>
                <a:gd name="T74" fmla="*/ 431 w 690"/>
                <a:gd name="T75" fmla="*/ 30 h 601"/>
                <a:gd name="T76" fmla="*/ 399 w 690"/>
                <a:gd name="T77" fmla="*/ 0 h 601"/>
                <a:gd name="T78" fmla="*/ 0 w 690"/>
                <a:gd name="T79" fmla="*/ 8 h 601"/>
                <a:gd name="T80" fmla="*/ 0 w 690"/>
                <a:gd name="T81" fmla="*/ 8 h 60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90"/>
                <a:gd name="T124" fmla="*/ 0 h 601"/>
                <a:gd name="T125" fmla="*/ 690 w 690"/>
                <a:gd name="T126" fmla="*/ 601 h 60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90" h="601">
                  <a:moveTo>
                    <a:pt x="0" y="8"/>
                  </a:moveTo>
                  <a:lnTo>
                    <a:pt x="0" y="8"/>
                  </a:lnTo>
                  <a:lnTo>
                    <a:pt x="42" y="87"/>
                  </a:lnTo>
                  <a:lnTo>
                    <a:pt x="62" y="104"/>
                  </a:lnTo>
                  <a:lnTo>
                    <a:pt x="75" y="100"/>
                  </a:lnTo>
                  <a:lnTo>
                    <a:pt x="87" y="111"/>
                  </a:lnTo>
                  <a:lnTo>
                    <a:pt x="88" y="121"/>
                  </a:lnTo>
                  <a:lnTo>
                    <a:pt x="77" y="121"/>
                  </a:lnTo>
                  <a:lnTo>
                    <a:pt x="64" y="149"/>
                  </a:lnTo>
                  <a:lnTo>
                    <a:pt x="95" y="191"/>
                  </a:lnTo>
                  <a:lnTo>
                    <a:pt x="118" y="199"/>
                  </a:lnTo>
                  <a:lnTo>
                    <a:pt x="114" y="479"/>
                  </a:lnTo>
                  <a:lnTo>
                    <a:pt x="117" y="548"/>
                  </a:lnTo>
                  <a:lnTo>
                    <a:pt x="575" y="533"/>
                  </a:lnTo>
                  <a:lnTo>
                    <a:pt x="581" y="574"/>
                  </a:lnTo>
                  <a:lnTo>
                    <a:pt x="562" y="600"/>
                  </a:lnTo>
                  <a:lnTo>
                    <a:pt x="632" y="597"/>
                  </a:lnTo>
                  <a:lnTo>
                    <a:pt x="643" y="574"/>
                  </a:lnTo>
                  <a:lnTo>
                    <a:pt x="646" y="548"/>
                  </a:lnTo>
                  <a:lnTo>
                    <a:pt x="661" y="529"/>
                  </a:lnTo>
                  <a:lnTo>
                    <a:pt x="668" y="510"/>
                  </a:lnTo>
                  <a:lnTo>
                    <a:pt x="684" y="508"/>
                  </a:lnTo>
                  <a:lnTo>
                    <a:pt x="689" y="467"/>
                  </a:lnTo>
                  <a:lnTo>
                    <a:pt x="680" y="462"/>
                  </a:lnTo>
                  <a:lnTo>
                    <a:pt x="664" y="461"/>
                  </a:lnTo>
                  <a:lnTo>
                    <a:pt x="648" y="430"/>
                  </a:lnTo>
                  <a:lnTo>
                    <a:pt x="639" y="388"/>
                  </a:lnTo>
                  <a:lnTo>
                    <a:pt x="621" y="360"/>
                  </a:lnTo>
                  <a:lnTo>
                    <a:pt x="594" y="349"/>
                  </a:lnTo>
                  <a:lnTo>
                    <a:pt x="561" y="322"/>
                  </a:lnTo>
                  <a:lnTo>
                    <a:pt x="550" y="284"/>
                  </a:lnTo>
                  <a:lnTo>
                    <a:pt x="568" y="227"/>
                  </a:lnTo>
                  <a:lnTo>
                    <a:pt x="551" y="216"/>
                  </a:lnTo>
                  <a:lnTo>
                    <a:pt x="511" y="217"/>
                  </a:lnTo>
                  <a:lnTo>
                    <a:pt x="505" y="180"/>
                  </a:lnTo>
                  <a:lnTo>
                    <a:pt x="438" y="111"/>
                  </a:lnTo>
                  <a:lnTo>
                    <a:pt x="422" y="53"/>
                  </a:lnTo>
                  <a:lnTo>
                    <a:pt x="431" y="30"/>
                  </a:lnTo>
                  <a:lnTo>
                    <a:pt x="399" y="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0" name="Freeform 39"/>
            <p:cNvSpPr>
              <a:spLocks/>
            </p:cNvSpPr>
            <p:nvPr/>
          </p:nvSpPr>
          <p:spPr bwMode="auto">
            <a:xfrm>
              <a:off x="1164" y="585"/>
              <a:ext cx="1061" cy="676"/>
            </a:xfrm>
            <a:custGeom>
              <a:avLst/>
              <a:gdLst>
                <a:gd name="T0" fmla="*/ 0 w 1061"/>
                <a:gd name="T1" fmla="*/ 126 h 676"/>
                <a:gd name="T2" fmla="*/ 0 w 1061"/>
                <a:gd name="T3" fmla="*/ 126 h 676"/>
                <a:gd name="T4" fmla="*/ 18 w 1061"/>
                <a:gd name="T5" fmla="*/ 170 h 676"/>
                <a:gd name="T6" fmla="*/ 20 w 1061"/>
                <a:gd name="T7" fmla="*/ 199 h 676"/>
                <a:gd name="T8" fmla="*/ 10 w 1061"/>
                <a:gd name="T9" fmla="*/ 203 h 676"/>
                <a:gd name="T10" fmla="*/ 42 w 1061"/>
                <a:gd name="T11" fmla="*/ 234 h 676"/>
                <a:gd name="T12" fmla="*/ 75 w 1061"/>
                <a:gd name="T13" fmla="*/ 314 h 676"/>
                <a:gd name="T14" fmla="*/ 86 w 1061"/>
                <a:gd name="T15" fmla="*/ 311 h 676"/>
                <a:gd name="T16" fmla="*/ 87 w 1061"/>
                <a:gd name="T17" fmla="*/ 323 h 676"/>
                <a:gd name="T18" fmla="*/ 103 w 1061"/>
                <a:gd name="T19" fmla="*/ 327 h 676"/>
                <a:gd name="T20" fmla="*/ 115 w 1061"/>
                <a:gd name="T21" fmla="*/ 329 h 676"/>
                <a:gd name="T22" fmla="*/ 86 w 1061"/>
                <a:gd name="T23" fmla="*/ 387 h 676"/>
                <a:gd name="T24" fmla="*/ 90 w 1061"/>
                <a:gd name="T25" fmla="*/ 427 h 676"/>
                <a:gd name="T26" fmla="*/ 68 w 1061"/>
                <a:gd name="T27" fmla="*/ 464 h 676"/>
                <a:gd name="T28" fmla="*/ 83 w 1061"/>
                <a:gd name="T29" fmla="*/ 481 h 676"/>
                <a:gd name="T30" fmla="*/ 125 w 1061"/>
                <a:gd name="T31" fmla="*/ 457 h 676"/>
                <a:gd name="T32" fmla="*/ 156 w 1061"/>
                <a:gd name="T33" fmla="*/ 585 h 676"/>
                <a:gd name="T34" fmla="*/ 174 w 1061"/>
                <a:gd name="T35" fmla="*/ 589 h 676"/>
                <a:gd name="T36" fmla="*/ 178 w 1061"/>
                <a:gd name="T37" fmla="*/ 629 h 676"/>
                <a:gd name="T38" fmla="*/ 194 w 1061"/>
                <a:gd name="T39" fmla="*/ 646 h 676"/>
                <a:gd name="T40" fmla="*/ 208 w 1061"/>
                <a:gd name="T41" fmla="*/ 631 h 676"/>
                <a:gd name="T42" fmla="*/ 235 w 1061"/>
                <a:gd name="T43" fmla="*/ 643 h 676"/>
                <a:gd name="T44" fmla="*/ 252 w 1061"/>
                <a:gd name="T45" fmla="*/ 629 h 676"/>
                <a:gd name="T46" fmla="*/ 310 w 1061"/>
                <a:gd name="T47" fmla="*/ 642 h 676"/>
                <a:gd name="T48" fmla="*/ 322 w 1061"/>
                <a:gd name="T49" fmla="*/ 644 h 676"/>
                <a:gd name="T50" fmla="*/ 336 w 1061"/>
                <a:gd name="T51" fmla="*/ 619 h 676"/>
                <a:gd name="T52" fmla="*/ 359 w 1061"/>
                <a:gd name="T53" fmla="*/ 659 h 676"/>
                <a:gd name="T54" fmla="*/ 371 w 1061"/>
                <a:gd name="T55" fmla="*/ 595 h 676"/>
                <a:gd name="T56" fmla="*/ 658 w 1061"/>
                <a:gd name="T57" fmla="*/ 638 h 676"/>
                <a:gd name="T58" fmla="*/ 1014 w 1061"/>
                <a:gd name="T59" fmla="*/ 675 h 676"/>
                <a:gd name="T60" fmla="*/ 1024 w 1061"/>
                <a:gd name="T61" fmla="*/ 553 h 676"/>
                <a:gd name="T62" fmla="*/ 1060 w 1061"/>
                <a:gd name="T63" fmla="*/ 157 h 676"/>
                <a:gd name="T64" fmla="*/ 592 w 1061"/>
                <a:gd name="T65" fmla="*/ 102 h 676"/>
                <a:gd name="T66" fmla="*/ 357 w 1061"/>
                <a:gd name="T67" fmla="*/ 63 h 676"/>
                <a:gd name="T68" fmla="*/ 28 w 1061"/>
                <a:gd name="T69" fmla="*/ 0 h 676"/>
                <a:gd name="T70" fmla="*/ 0 w 1061"/>
                <a:gd name="T71" fmla="*/ 126 h 676"/>
                <a:gd name="T72" fmla="*/ 0 w 1061"/>
                <a:gd name="T73" fmla="*/ 126 h 6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61"/>
                <a:gd name="T112" fmla="*/ 0 h 676"/>
                <a:gd name="T113" fmla="*/ 1061 w 1061"/>
                <a:gd name="T114" fmla="*/ 676 h 6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61" h="676">
                  <a:moveTo>
                    <a:pt x="0" y="126"/>
                  </a:moveTo>
                  <a:lnTo>
                    <a:pt x="0" y="126"/>
                  </a:lnTo>
                  <a:lnTo>
                    <a:pt x="18" y="170"/>
                  </a:lnTo>
                  <a:lnTo>
                    <a:pt x="20" y="199"/>
                  </a:lnTo>
                  <a:lnTo>
                    <a:pt x="10" y="203"/>
                  </a:lnTo>
                  <a:lnTo>
                    <a:pt x="42" y="234"/>
                  </a:lnTo>
                  <a:lnTo>
                    <a:pt x="75" y="314"/>
                  </a:lnTo>
                  <a:lnTo>
                    <a:pt x="86" y="311"/>
                  </a:lnTo>
                  <a:lnTo>
                    <a:pt x="87" y="323"/>
                  </a:lnTo>
                  <a:lnTo>
                    <a:pt x="103" y="327"/>
                  </a:lnTo>
                  <a:lnTo>
                    <a:pt x="115" y="329"/>
                  </a:lnTo>
                  <a:lnTo>
                    <a:pt x="86" y="387"/>
                  </a:lnTo>
                  <a:lnTo>
                    <a:pt x="90" y="427"/>
                  </a:lnTo>
                  <a:lnTo>
                    <a:pt x="68" y="464"/>
                  </a:lnTo>
                  <a:lnTo>
                    <a:pt x="83" y="481"/>
                  </a:lnTo>
                  <a:lnTo>
                    <a:pt x="125" y="457"/>
                  </a:lnTo>
                  <a:lnTo>
                    <a:pt x="156" y="585"/>
                  </a:lnTo>
                  <a:lnTo>
                    <a:pt x="174" y="589"/>
                  </a:lnTo>
                  <a:lnTo>
                    <a:pt x="178" y="629"/>
                  </a:lnTo>
                  <a:lnTo>
                    <a:pt x="194" y="646"/>
                  </a:lnTo>
                  <a:lnTo>
                    <a:pt x="208" y="631"/>
                  </a:lnTo>
                  <a:lnTo>
                    <a:pt x="235" y="643"/>
                  </a:lnTo>
                  <a:lnTo>
                    <a:pt x="252" y="629"/>
                  </a:lnTo>
                  <a:lnTo>
                    <a:pt x="310" y="642"/>
                  </a:lnTo>
                  <a:lnTo>
                    <a:pt x="322" y="644"/>
                  </a:lnTo>
                  <a:lnTo>
                    <a:pt x="336" y="619"/>
                  </a:lnTo>
                  <a:lnTo>
                    <a:pt x="359" y="659"/>
                  </a:lnTo>
                  <a:lnTo>
                    <a:pt x="371" y="595"/>
                  </a:lnTo>
                  <a:lnTo>
                    <a:pt x="658" y="638"/>
                  </a:lnTo>
                  <a:lnTo>
                    <a:pt x="1014" y="675"/>
                  </a:lnTo>
                  <a:lnTo>
                    <a:pt x="1024" y="553"/>
                  </a:lnTo>
                  <a:lnTo>
                    <a:pt x="1060" y="157"/>
                  </a:lnTo>
                  <a:lnTo>
                    <a:pt x="592" y="102"/>
                  </a:lnTo>
                  <a:lnTo>
                    <a:pt x="357" y="63"/>
                  </a:lnTo>
                  <a:lnTo>
                    <a:pt x="28" y="0"/>
                  </a:lnTo>
                  <a:lnTo>
                    <a:pt x="0" y="1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1" name="Freeform 40"/>
            <p:cNvSpPr>
              <a:spLocks/>
            </p:cNvSpPr>
            <p:nvPr/>
          </p:nvSpPr>
          <p:spPr bwMode="auto">
            <a:xfrm>
              <a:off x="2128" y="1522"/>
              <a:ext cx="858" cy="431"/>
            </a:xfrm>
            <a:custGeom>
              <a:avLst/>
              <a:gdLst>
                <a:gd name="T0" fmla="*/ 0 w 858"/>
                <a:gd name="T1" fmla="*/ 261 h 431"/>
                <a:gd name="T2" fmla="*/ 0 w 858"/>
                <a:gd name="T3" fmla="*/ 261 h 431"/>
                <a:gd name="T4" fmla="*/ 25 w 858"/>
                <a:gd name="T5" fmla="*/ 0 h 431"/>
                <a:gd name="T6" fmla="*/ 554 w 858"/>
                <a:gd name="T7" fmla="*/ 32 h 431"/>
                <a:gd name="T8" fmla="*/ 588 w 858"/>
                <a:gd name="T9" fmla="*/ 59 h 431"/>
                <a:gd name="T10" fmla="*/ 651 w 858"/>
                <a:gd name="T11" fmla="*/ 56 h 431"/>
                <a:gd name="T12" fmla="*/ 680 w 858"/>
                <a:gd name="T13" fmla="*/ 63 h 431"/>
                <a:gd name="T14" fmla="*/ 716 w 858"/>
                <a:gd name="T15" fmla="*/ 78 h 431"/>
                <a:gd name="T16" fmla="*/ 733 w 858"/>
                <a:gd name="T17" fmla="*/ 100 h 431"/>
                <a:gd name="T18" fmla="*/ 750 w 858"/>
                <a:gd name="T19" fmla="*/ 106 h 431"/>
                <a:gd name="T20" fmla="*/ 779 w 858"/>
                <a:gd name="T21" fmla="*/ 186 h 431"/>
                <a:gd name="T22" fmla="*/ 780 w 858"/>
                <a:gd name="T23" fmla="*/ 212 h 431"/>
                <a:gd name="T24" fmla="*/ 799 w 858"/>
                <a:gd name="T25" fmla="*/ 250 h 431"/>
                <a:gd name="T26" fmla="*/ 808 w 858"/>
                <a:gd name="T27" fmla="*/ 312 h 431"/>
                <a:gd name="T28" fmla="*/ 804 w 858"/>
                <a:gd name="T29" fmla="*/ 331 h 431"/>
                <a:gd name="T30" fmla="*/ 815 w 858"/>
                <a:gd name="T31" fmla="*/ 351 h 431"/>
                <a:gd name="T32" fmla="*/ 857 w 858"/>
                <a:gd name="T33" fmla="*/ 430 h 431"/>
                <a:gd name="T34" fmla="*/ 476 w 858"/>
                <a:gd name="T35" fmla="*/ 424 h 431"/>
                <a:gd name="T36" fmla="*/ 188 w 858"/>
                <a:gd name="T37" fmla="*/ 409 h 431"/>
                <a:gd name="T38" fmla="*/ 196 w 858"/>
                <a:gd name="T39" fmla="*/ 278 h 431"/>
                <a:gd name="T40" fmla="*/ 0 w 858"/>
                <a:gd name="T41" fmla="*/ 261 h 431"/>
                <a:gd name="T42" fmla="*/ 0 w 858"/>
                <a:gd name="T43" fmla="*/ 261 h 43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58"/>
                <a:gd name="T67" fmla="*/ 0 h 431"/>
                <a:gd name="T68" fmla="*/ 858 w 858"/>
                <a:gd name="T69" fmla="*/ 431 h 43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58" h="431">
                  <a:moveTo>
                    <a:pt x="0" y="261"/>
                  </a:moveTo>
                  <a:lnTo>
                    <a:pt x="0" y="261"/>
                  </a:lnTo>
                  <a:lnTo>
                    <a:pt x="25" y="0"/>
                  </a:lnTo>
                  <a:lnTo>
                    <a:pt x="554" y="32"/>
                  </a:lnTo>
                  <a:lnTo>
                    <a:pt x="588" y="59"/>
                  </a:lnTo>
                  <a:lnTo>
                    <a:pt x="651" y="56"/>
                  </a:lnTo>
                  <a:lnTo>
                    <a:pt x="680" y="63"/>
                  </a:lnTo>
                  <a:lnTo>
                    <a:pt x="716" y="78"/>
                  </a:lnTo>
                  <a:lnTo>
                    <a:pt x="733" y="100"/>
                  </a:lnTo>
                  <a:lnTo>
                    <a:pt x="750" y="106"/>
                  </a:lnTo>
                  <a:lnTo>
                    <a:pt x="779" y="186"/>
                  </a:lnTo>
                  <a:lnTo>
                    <a:pt x="780" y="212"/>
                  </a:lnTo>
                  <a:lnTo>
                    <a:pt x="799" y="250"/>
                  </a:lnTo>
                  <a:lnTo>
                    <a:pt x="808" y="312"/>
                  </a:lnTo>
                  <a:lnTo>
                    <a:pt x="804" y="331"/>
                  </a:lnTo>
                  <a:lnTo>
                    <a:pt x="815" y="351"/>
                  </a:lnTo>
                  <a:lnTo>
                    <a:pt x="857" y="430"/>
                  </a:lnTo>
                  <a:lnTo>
                    <a:pt x="476" y="424"/>
                  </a:lnTo>
                  <a:lnTo>
                    <a:pt x="188" y="409"/>
                  </a:lnTo>
                  <a:lnTo>
                    <a:pt x="196" y="278"/>
                  </a:lnTo>
                  <a:lnTo>
                    <a:pt x="0" y="26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2" name="Freeform 41"/>
            <p:cNvSpPr>
              <a:spLocks/>
            </p:cNvSpPr>
            <p:nvPr/>
          </p:nvSpPr>
          <p:spPr bwMode="auto">
            <a:xfrm>
              <a:off x="526" y="1384"/>
              <a:ext cx="659" cy="1022"/>
            </a:xfrm>
            <a:custGeom>
              <a:avLst/>
              <a:gdLst>
                <a:gd name="T0" fmla="*/ 0 w 659"/>
                <a:gd name="T1" fmla="*/ 375 h 1022"/>
                <a:gd name="T2" fmla="*/ 0 w 659"/>
                <a:gd name="T3" fmla="*/ 375 h 1022"/>
                <a:gd name="T4" fmla="*/ 29 w 659"/>
                <a:gd name="T5" fmla="*/ 434 h 1022"/>
                <a:gd name="T6" fmla="*/ 420 w 659"/>
                <a:gd name="T7" fmla="*/ 1021 h 1022"/>
                <a:gd name="T8" fmla="*/ 434 w 659"/>
                <a:gd name="T9" fmla="*/ 884 h 1022"/>
                <a:gd name="T10" fmla="*/ 458 w 659"/>
                <a:gd name="T11" fmla="*/ 877 h 1022"/>
                <a:gd name="T12" fmla="*/ 498 w 659"/>
                <a:gd name="T13" fmla="*/ 900 h 1022"/>
                <a:gd name="T14" fmla="*/ 532 w 659"/>
                <a:gd name="T15" fmla="*/ 778 h 1022"/>
                <a:gd name="T16" fmla="*/ 658 w 659"/>
                <a:gd name="T17" fmla="*/ 132 h 1022"/>
                <a:gd name="T18" fmla="*/ 377 w 659"/>
                <a:gd name="T19" fmla="*/ 71 h 1022"/>
                <a:gd name="T20" fmla="*/ 97 w 659"/>
                <a:gd name="T21" fmla="*/ 0 h 1022"/>
                <a:gd name="T22" fmla="*/ 0 w 659"/>
                <a:gd name="T23" fmla="*/ 375 h 1022"/>
                <a:gd name="T24" fmla="*/ 0 w 659"/>
                <a:gd name="T25" fmla="*/ 375 h 1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9"/>
                <a:gd name="T40" fmla="*/ 0 h 1022"/>
                <a:gd name="T41" fmla="*/ 659 w 659"/>
                <a:gd name="T42" fmla="*/ 1022 h 10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9" h="1022">
                  <a:moveTo>
                    <a:pt x="0" y="375"/>
                  </a:moveTo>
                  <a:lnTo>
                    <a:pt x="0" y="375"/>
                  </a:lnTo>
                  <a:lnTo>
                    <a:pt x="29" y="434"/>
                  </a:lnTo>
                  <a:lnTo>
                    <a:pt x="420" y="1021"/>
                  </a:lnTo>
                  <a:lnTo>
                    <a:pt x="434" y="884"/>
                  </a:lnTo>
                  <a:lnTo>
                    <a:pt x="458" y="877"/>
                  </a:lnTo>
                  <a:lnTo>
                    <a:pt x="498" y="900"/>
                  </a:lnTo>
                  <a:lnTo>
                    <a:pt x="532" y="778"/>
                  </a:lnTo>
                  <a:lnTo>
                    <a:pt x="658" y="132"/>
                  </a:lnTo>
                  <a:lnTo>
                    <a:pt x="377" y="71"/>
                  </a:lnTo>
                  <a:lnTo>
                    <a:pt x="97" y="0"/>
                  </a:lnTo>
                  <a:lnTo>
                    <a:pt x="0" y="37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3" name="Freeform 42"/>
            <p:cNvSpPr>
              <a:spLocks/>
            </p:cNvSpPr>
            <p:nvPr/>
          </p:nvSpPr>
          <p:spPr bwMode="auto">
            <a:xfrm>
              <a:off x="5136" y="967"/>
              <a:ext cx="168" cy="362"/>
            </a:xfrm>
            <a:custGeom>
              <a:avLst/>
              <a:gdLst>
                <a:gd name="T0" fmla="*/ 0 w 168"/>
                <a:gd name="T1" fmla="*/ 248 h 362"/>
                <a:gd name="T2" fmla="*/ 0 w 168"/>
                <a:gd name="T3" fmla="*/ 248 h 362"/>
                <a:gd name="T4" fmla="*/ 8 w 168"/>
                <a:gd name="T5" fmla="*/ 169 h 362"/>
                <a:gd name="T6" fmla="*/ 28 w 168"/>
                <a:gd name="T7" fmla="*/ 132 h 362"/>
                <a:gd name="T8" fmla="*/ 30 w 168"/>
                <a:gd name="T9" fmla="*/ 48 h 362"/>
                <a:gd name="T10" fmla="*/ 29 w 168"/>
                <a:gd name="T11" fmla="*/ 18 h 362"/>
                <a:gd name="T12" fmla="*/ 58 w 168"/>
                <a:gd name="T13" fmla="*/ 0 h 362"/>
                <a:gd name="T14" fmla="*/ 130 w 168"/>
                <a:gd name="T15" fmla="*/ 226 h 362"/>
                <a:gd name="T16" fmla="*/ 164 w 168"/>
                <a:gd name="T17" fmla="*/ 274 h 362"/>
                <a:gd name="T18" fmla="*/ 167 w 168"/>
                <a:gd name="T19" fmla="*/ 285 h 362"/>
                <a:gd name="T20" fmla="*/ 162 w 168"/>
                <a:gd name="T21" fmla="*/ 307 h 362"/>
                <a:gd name="T22" fmla="*/ 130 w 168"/>
                <a:gd name="T23" fmla="*/ 332 h 362"/>
                <a:gd name="T24" fmla="*/ 14 w 168"/>
                <a:gd name="T25" fmla="*/ 361 h 362"/>
                <a:gd name="T26" fmla="*/ 0 w 168"/>
                <a:gd name="T27" fmla="*/ 248 h 362"/>
                <a:gd name="T28" fmla="*/ 0 w 168"/>
                <a:gd name="T29" fmla="*/ 248 h 3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8"/>
                <a:gd name="T46" fmla="*/ 0 h 362"/>
                <a:gd name="T47" fmla="*/ 168 w 168"/>
                <a:gd name="T48" fmla="*/ 362 h 3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8" h="362">
                  <a:moveTo>
                    <a:pt x="0" y="248"/>
                  </a:moveTo>
                  <a:lnTo>
                    <a:pt x="0" y="248"/>
                  </a:lnTo>
                  <a:lnTo>
                    <a:pt x="8" y="169"/>
                  </a:lnTo>
                  <a:lnTo>
                    <a:pt x="28" y="132"/>
                  </a:lnTo>
                  <a:lnTo>
                    <a:pt x="30" y="48"/>
                  </a:lnTo>
                  <a:lnTo>
                    <a:pt x="29" y="18"/>
                  </a:lnTo>
                  <a:lnTo>
                    <a:pt x="58" y="0"/>
                  </a:lnTo>
                  <a:lnTo>
                    <a:pt x="130" y="226"/>
                  </a:lnTo>
                  <a:lnTo>
                    <a:pt x="164" y="274"/>
                  </a:lnTo>
                  <a:lnTo>
                    <a:pt x="167" y="285"/>
                  </a:lnTo>
                  <a:lnTo>
                    <a:pt x="162" y="307"/>
                  </a:lnTo>
                  <a:lnTo>
                    <a:pt x="130" y="332"/>
                  </a:lnTo>
                  <a:lnTo>
                    <a:pt x="14" y="361"/>
                  </a:lnTo>
                  <a:lnTo>
                    <a:pt x="0" y="24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4" name="Freeform 43"/>
            <p:cNvSpPr>
              <a:spLocks/>
            </p:cNvSpPr>
            <p:nvPr/>
          </p:nvSpPr>
          <p:spPr bwMode="auto">
            <a:xfrm>
              <a:off x="4950" y="1552"/>
              <a:ext cx="139" cy="318"/>
            </a:xfrm>
            <a:custGeom>
              <a:avLst/>
              <a:gdLst>
                <a:gd name="T0" fmla="*/ 0 w 139"/>
                <a:gd name="T1" fmla="*/ 235 h 318"/>
                <a:gd name="T2" fmla="*/ 0 w 139"/>
                <a:gd name="T3" fmla="*/ 235 h 318"/>
                <a:gd name="T4" fmla="*/ 6 w 139"/>
                <a:gd name="T5" fmla="*/ 215 h 318"/>
                <a:gd name="T6" fmla="*/ 32 w 139"/>
                <a:gd name="T7" fmla="*/ 200 h 318"/>
                <a:gd name="T8" fmla="*/ 43 w 139"/>
                <a:gd name="T9" fmla="*/ 174 h 318"/>
                <a:gd name="T10" fmla="*/ 63 w 139"/>
                <a:gd name="T11" fmla="*/ 155 h 318"/>
                <a:gd name="T12" fmla="*/ 5 w 139"/>
                <a:gd name="T13" fmla="*/ 108 h 318"/>
                <a:gd name="T14" fmla="*/ 3 w 139"/>
                <a:gd name="T15" fmla="*/ 61 h 318"/>
                <a:gd name="T16" fmla="*/ 31 w 139"/>
                <a:gd name="T17" fmla="*/ 0 h 318"/>
                <a:gd name="T18" fmla="*/ 119 w 139"/>
                <a:gd name="T19" fmla="*/ 31 h 318"/>
                <a:gd name="T20" fmla="*/ 120 w 139"/>
                <a:gd name="T21" fmla="*/ 42 h 318"/>
                <a:gd name="T22" fmla="*/ 110 w 139"/>
                <a:gd name="T23" fmla="*/ 78 h 318"/>
                <a:gd name="T24" fmla="*/ 100 w 139"/>
                <a:gd name="T25" fmla="*/ 87 h 318"/>
                <a:gd name="T26" fmla="*/ 99 w 139"/>
                <a:gd name="T27" fmla="*/ 104 h 318"/>
                <a:gd name="T28" fmla="*/ 108 w 139"/>
                <a:gd name="T29" fmla="*/ 108 h 318"/>
                <a:gd name="T30" fmla="*/ 118 w 139"/>
                <a:gd name="T31" fmla="*/ 108 h 318"/>
                <a:gd name="T32" fmla="*/ 126 w 139"/>
                <a:gd name="T33" fmla="*/ 108 h 318"/>
                <a:gd name="T34" fmla="*/ 124 w 139"/>
                <a:gd name="T35" fmla="*/ 100 h 318"/>
                <a:gd name="T36" fmla="*/ 130 w 139"/>
                <a:gd name="T37" fmla="*/ 104 h 318"/>
                <a:gd name="T38" fmla="*/ 137 w 139"/>
                <a:gd name="T39" fmla="*/ 125 h 318"/>
                <a:gd name="T40" fmla="*/ 138 w 139"/>
                <a:gd name="T41" fmla="*/ 191 h 318"/>
                <a:gd name="T42" fmla="*/ 135 w 139"/>
                <a:gd name="T43" fmla="*/ 174 h 318"/>
                <a:gd name="T44" fmla="*/ 130 w 139"/>
                <a:gd name="T45" fmla="*/ 158 h 318"/>
                <a:gd name="T46" fmla="*/ 129 w 139"/>
                <a:gd name="T47" fmla="*/ 167 h 318"/>
                <a:gd name="T48" fmla="*/ 131 w 139"/>
                <a:gd name="T49" fmla="*/ 183 h 318"/>
                <a:gd name="T50" fmla="*/ 129 w 139"/>
                <a:gd name="T51" fmla="*/ 191 h 318"/>
                <a:gd name="T52" fmla="*/ 130 w 139"/>
                <a:gd name="T53" fmla="*/ 208 h 318"/>
                <a:gd name="T54" fmla="*/ 123 w 139"/>
                <a:gd name="T55" fmla="*/ 228 h 318"/>
                <a:gd name="T56" fmla="*/ 115 w 139"/>
                <a:gd name="T57" fmla="*/ 228 h 318"/>
                <a:gd name="T58" fmla="*/ 118 w 139"/>
                <a:gd name="T59" fmla="*/ 243 h 318"/>
                <a:gd name="T60" fmla="*/ 103 w 139"/>
                <a:gd name="T61" fmla="*/ 266 h 318"/>
                <a:gd name="T62" fmla="*/ 85 w 139"/>
                <a:gd name="T63" fmla="*/ 317 h 318"/>
                <a:gd name="T64" fmla="*/ 76 w 139"/>
                <a:gd name="T65" fmla="*/ 317 h 318"/>
                <a:gd name="T66" fmla="*/ 79 w 139"/>
                <a:gd name="T67" fmla="*/ 297 h 318"/>
                <a:gd name="T68" fmla="*/ 74 w 139"/>
                <a:gd name="T69" fmla="*/ 288 h 318"/>
                <a:gd name="T70" fmla="*/ 51 w 139"/>
                <a:gd name="T71" fmla="*/ 289 h 318"/>
                <a:gd name="T72" fmla="*/ 18 w 139"/>
                <a:gd name="T73" fmla="*/ 269 h 318"/>
                <a:gd name="T74" fmla="*/ 6 w 139"/>
                <a:gd name="T75" fmla="*/ 260 h 318"/>
                <a:gd name="T76" fmla="*/ 0 w 139"/>
                <a:gd name="T77" fmla="*/ 235 h 318"/>
                <a:gd name="T78" fmla="*/ 0 w 139"/>
                <a:gd name="T79" fmla="*/ 235 h 31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9"/>
                <a:gd name="T121" fmla="*/ 0 h 318"/>
                <a:gd name="T122" fmla="*/ 139 w 139"/>
                <a:gd name="T123" fmla="*/ 318 h 31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9" h="318">
                  <a:moveTo>
                    <a:pt x="0" y="235"/>
                  </a:moveTo>
                  <a:lnTo>
                    <a:pt x="0" y="235"/>
                  </a:lnTo>
                  <a:lnTo>
                    <a:pt x="6" y="215"/>
                  </a:lnTo>
                  <a:lnTo>
                    <a:pt x="32" y="200"/>
                  </a:lnTo>
                  <a:lnTo>
                    <a:pt x="43" y="174"/>
                  </a:lnTo>
                  <a:lnTo>
                    <a:pt x="63" y="155"/>
                  </a:lnTo>
                  <a:lnTo>
                    <a:pt x="5" y="108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1"/>
                  </a:lnTo>
                  <a:lnTo>
                    <a:pt x="120" y="42"/>
                  </a:lnTo>
                  <a:lnTo>
                    <a:pt x="110" y="78"/>
                  </a:lnTo>
                  <a:lnTo>
                    <a:pt x="100" y="87"/>
                  </a:lnTo>
                  <a:lnTo>
                    <a:pt x="99" y="104"/>
                  </a:lnTo>
                  <a:lnTo>
                    <a:pt x="108" y="108"/>
                  </a:lnTo>
                  <a:lnTo>
                    <a:pt x="118" y="108"/>
                  </a:lnTo>
                  <a:lnTo>
                    <a:pt x="126" y="108"/>
                  </a:lnTo>
                  <a:lnTo>
                    <a:pt x="124" y="100"/>
                  </a:lnTo>
                  <a:lnTo>
                    <a:pt x="130" y="104"/>
                  </a:lnTo>
                  <a:lnTo>
                    <a:pt x="137" y="125"/>
                  </a:lnTo>
                  <a:lnTo>
                    <a:pt x="138" y="191"/>
                  </a:lnTo>
                  <a:lnTo>
                    <a:pt x="135" y="174"/>
                  </a:lnTo>
                  <a:lnTo>
                    <a:pt x="130" y="158"/>
                  </a:lnTo>
                  <a:lnTo>
                    <a:pt x="129" y="167"/>
                  </a:lnTo>
                  <a:lnTo>
                    <a:pt x="131" y="183"/>
                  </a:lnTo>
                  <a:lnTo>
                    <a:pt x="129" y="191"/>
                  </a:lnTo>
                  <a:lnTo>
                    <a:pt x="130" y="208"/>
                  </a:lnTo>
                  <a:lnTo>
                    <a:pt x="123" y="228"/>
                  </a:lnTo>
                  <a:lnTo>
                    <a:pt x="115" y="228"/>
                  </a:lnTo>
                  <a:lnTo>
                    <a:pt x="118" y="243"/>
                  </a:lnTo>
                  <a:lnTo>
                    <a:pt x="103" y="266"/>
                  </a:lnTo>
                  <a:lnTo>
                    <a:pt x="85" y="317"/>
                  </a:lnTo>
                  <a:lnTo>
                    <a:pt x="76" y="317"/>
                  </a:lnTo>
                  <a:lnTo>
                    <a:pt x="79" y="297"/>
                  </a:lnTo>
                  <a:lnTo>
                    <a:pt x="74" y="288"/>
                  </a:lnTo>
                  <a:lnTo>
                    <a:pt x="51" y="289"/>
                  </a:lnTo>
                  <a:lnTo>
                    <a:pt x="18" y="269"/>
                  </a:lnTo>
                  <a:lnTo>
                    <a:pt x="6" y="260"/>
                  </a:lnTo>
                  <a:lnTo>
                    <a:pt x="0" y="23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5" name="Freeform 44"/>
            <p:cNvSpPr>
              <a:spLocks/>
            </p:cNvSpPr>
            <p:nvPr/>
          </p:nvSpPr>
          <p:spPr bwMode="auto">
            <a:xfrm>
              <a:off x="1462" y="2250"/>
              <a:ext cx="730" cy="748"/>
            </a:xfrm>
            <a:custGeom>
              <a:avLst/>
              <a:gdLst>
                <a:gd name="T0" fmla="*/ 0 w 730"/>
                <a:gd name="T1" fmla="*/ 734 h 748"/>
                <a:gd name="T2" fmla="*/ 0 w 730"/>
                <a:gd name="T3" fmla="*/ 734 h 748"/>
                <a:gd name="T4" fmla="*/ 91 w 730"/>
                <a:gd name="T5" fmla="*/ 747 h 748"/>
                <a:gd name="T6" fmla="*/ 100 w 730"/>
                <a:gd name="T7" fmla="*/ 690 h 748"/>
                <a:gd name="T8" fmla="*/ 284 w 730"/>
                <a:gd name="T9" fmla="*/ 714 h 748"/>
                <a:gd name="T10" fmla="*/ 275 w 730"/>
                <a:gd name="T11" fmla="*/ 687 h 748"/>
                <a:gd name="T12" fmla="*/ 304 w 730"/>
                <a:gd name="T13" fmla="*/ 689 h 748"/>
                <a:gd name="T14" fmla="*/ 669 w 730"/>
                <a:gd name="T15" fmla="*/ 724 h 748"/>
                <a:gd name="T16" fmla="*/ 723 w 730"/>
                <a:gd name="T17" fmla="*/ 137 h 748"/>
                <a:gd name="T18" fmla="*/ 729 w 730"/>
                <a:gd name="T19" fmla="*/ 68 h 748"/>
                <a:gd name="T20" fmla="*/ 418 w 730"/>
                <a:gd name="T21" fmla="*/ 40 h 748"/>
                <a:gd name="T22" fmla="*/ 107 w 730"/>
                <a:gd name="T23" fmla="*/ 0 h 748"/>
                <a:gd name="T24" fmla="*/ 0 w 730"/>
                <a:gd name="T25" fmla="*/ 734 h 748"/>
                <a:gd name="T26" fmla="*/ 0 w 730"/>
                <a:gd name="T27" fmla="*/ 734 h 7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30"/>
                <a:gd name="T43" fmla="*/ 0 h 748"/>
                <a:gd name="T44" fmla="*/ 730 w 730"/>
                <a:gd name="T45" fmla="*/ 748 h 7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30" h="748">
                  <a:moveTo>
                    <a:pt x="0" y="734"/>
                  </a:moveTo>
                  <a:lnTo>
                    <a:pt x="0" y="734"/>
                  </a:lnTo>
                  <a:lnTo>
                    <a:pt x="91" y="747"/>
                  </a:lnTo>
                  <a:lnTo>
                    <a:pt x="100" y="690"/>
                  </a:lnTo>
                  <a:lnTo>
                    <a:pt x="284" y="714"/>
                  </a:lnTo>
                  <a:lnTo>
                    <a:pt x="275" y="687"/>
                  </a:lnTo>
                  <a:lnTo>
                    <a:pt x="304" y="689"/>
                  </a:lnTo>
                  <a:lnTo>
                    <a:pt x="669" y="724"/>
                  </a:lnTo>
                  <a:lnTo>
                    <a:pt x="723" y="137"/>
                  </a:lnTo>
                  <a:lnTo>
                    <a:pt x="729" y="68"/>
                  </a:lnTo>
                  <a:lnTo>
                    <a:pt x="418" y="40"/>
                  </a:lnTo>
                  <a:lnTo>
                    <a:pt x="107" y="0"/>
                  </a:lnTo>
                  <a:lnTo>
                    <a:pt x="0" y="73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16" name="Group 45"/>
            <p:cNvGrpSpPr>
              <a:grpSpLocks/>
            </p:cNvGrpSpPr>
            <p:nvPr/>
          </p:nvGrpSpPr>
          <p:grpSpPr bwMode="auto">
            <a:xfrm>
              <a:off x="4477" y="1057"/>
              <a:ext cx="784" cy="600"/>
              <a:chOff x="4477" y="1057"/>
              <a:chExt cx="784" cy="600"/>
            </a:xfrm>
          </p:grpSpPr>
          <p:sp>
            <p:nvSpPr>
              <p:cNvPr id="123040" name="Freeform 46"/>
              <p:cNvSpPr>
                <a:spLocks/>
              </p:cNvSpPr>
              <p:nvPr/>
            </p:nvSpPr>
            <p:spPr bwMode="auto">
              <a:xfrm>
                <a:off x="4477" y="1057"/>
                <a:ext cx="615" cy="551"/>
              </a:xfrm>
              <a:custGeom>
                <a:avLst/>
                <a:gdLst>
                  <a:gd name="T0" fmla="*/ 0 w 615"/>
                  <a:gd name="T1" fmla="*/ 473 h 551"/>
                  <a:gd name="T2" fmla="*/ 0 w 615"/>
                  <a:gd name="T3" fmla="*/ 473 h 551"/>
                  <a:gd name="T4" fmla="*/ 21 w 615"/>
                  <a:gd name="T5" fmla="*/ 505 h 551"/>
                  <a:gd name="T6" fmla="*/ 421 w 615"/>
                  <a:gd name="T7" fmla="*/ 428 h 551"/>
                  <a:gd name="T8" fmla="*/ 448 w 615"/>
                  <a:gd name="T9" fmla="*/ 442 h 551"/>
                  <a:gd name="T10" fmla="*/ 464 w 615"/>
                  <a:gd name="T11" fmla="*/ 473 h 551"/>
                  <a:gd name="T12" fmla="*/ 504 w 615"/>
                  <a:gd name="T13" fmla="*/ 495 h 551"/>
                  <a:gd name="T14" fmla="*/ 592 w 615"/>
                  <a:gd name="T15" fmla="*/ 526 h 551"/>
                  <a:gd name="T16" fmla="*/ 593 w 615"/>
                  <a:gd name="T17" fmla="*/ 537 h 551"/>
                  <a:gd name="T18" fmla="*/ 599 w 615"/>
                  <a:gd name="T19" fmla="*/ 550 h 551"/>
                  <a:gd name="T20" fmla="*/ 605 w 615"/>
                  <a:gd name="T21" fmla="*/ 543 h 551"/>
                  <a:gd name="T22" fmla="*/ 613 w 615"/>
                  <a:gd name="T23" fmla="*/ 516 h 551"/>
                  <a:gd name="T24" fmla="*/ 614 w 615"/>
                  <a:gd name="T25" fmla="*/ 470 h 551"/>
                  <a:gd name="T26" fmla="*/ 599 w 615"/>
                  <a:gd name="T27" fmla="*/ 381 h 551"/>
                  <a:gd name="T28" fmla="*/ 598 w 615"/>
                  <a:gd name="T29" fmla="*/ 288 h 551"/>
                  <a:gd name="T30" fmla="*/ 583 w 615"/>
                  <a:gd name="T31" fmla="*/ 214 h 551"/>
                  <a:gd name="T32" fmla="*/ 555 w 615"/>
                  <a:gd name="T33" fmla="*/ 154 h 551"/>
                  <a:gd name="T34" fmla="*/ 549 w 615"/>
                  <a:gd name="T35" fmla="*/ 93 h 551"/>
                  <a:gd name="T36" fmla="*/ 523 w 615"/>
                  <a:gd name="T37" fmla="*/ 0 h 551"/>
                  <a:gd name="T38" fmla="*/ 400 w 615"/>
                  <a:gd name="T39" fmla="*/ 31 h 551"/>
                  <a:gd name="T40" fmla="*/ 391 w 615"/>
                  <a:gd name="T41" fmla="*/ 29 h 551"/>
                  <a:gd name="T42" fmla="*/ 353 w 615"/>
                  <a:gd name="T43" fmla="*/ 60 h 551"/>
                  <a:gd name="T44" fmla="*/ 319 w 615"/>
                  <a:gd name="T45" fmla="*/ 109 h 551"/>
                  <a:gd name="T46" fmla="*/ 316 w 615"/>
                  <a:gd name="T47" fmla="*/ 129 h 551"/>
                  <a:gd name="T48" fmla="*/ 301 w 615"/>
                  <a:gd name="T49" fmla="*/ 151 h 551"/>
                  <a:gd name="T50" fmla="*/ 274 w 615"/>
                  <a:gd name="T51" fmla="*/ 177 h 551"/>
                  <a:gd name="T52" fmla="*/ 285 w 615"/>
                  <a:gd name="T53" fmla="*/ 193 h 551"/>
                  <a:gd name="T54" fmla="*/ 289 w 615"/>
                  <a:gd name="T55" fmla="*/ 180 h 551"/>
                  <a:gd name="T56" fmla="*/ 296 w 615"/>
                  <a:gd name="T57" fmla="*/ 184 h 551"/>
                  <a:gd name="T58" fmla="*/ 292 w 615"/>
                  <a:gd name="T59" fmla="*/ 191 h 551"/>
                  <a:gd name="T60" fmla="*/ 297 w 615"/>
                  <a:gd name="T61" fmla="*/ 193 h 551"/>
                  <a:gd name="T62" fmla="*/ 293 w 615"/>
                  <a:gd name="T63" fmla="*/ 205 h 551"/>
                  <a:gd name="T64" fmla="*/ 289 w 615"/>
                  <a:gd name="T65" fmla="*/ 204 h 551"/>
                  <a:gd name="T66" fmla="*/ 287 w 615"/>
                  <a:gd name="T67" fmla="*/ 210 h 551"/>
                  <a:gd name="T68" fmla="*/ 301 w 615"/>
                  <a:gd name="T69" fmla="*/ 228 h 551"/>
                  <a:gd name="T70" fmla="*/ 301 w 615"/>
                  <a:gd name="T71" fmla="*/ 244 h 551"/>
                  <a:gd name="T72" fmla="*/ 282 w 615"/>
                  <a:gd name="T73" fmla="*/ 253 h 551"/>
                  <a:gd name="T74" fmla="*/ 262 w 615"/>
                  <a:gd name="T75" fmla="*/ 282 h 551"/>
                  <a:gd name="T76" fmla="*/ 241 w 615"/>
                  <a:gd name="T77" fmla="*/ 299 h 551"/>
                  <a:gd name="T78" fmla="*/ 203 w 615"/>
                  <a:gd name="T79" fmla="*/ 300 h 551"/>
                  <a:gd name="T80" fmla="*/ 188 w 615"/>
                  <a:gd name="T81" fmla="*/ 312 h 551"/>
                  <a:gd name="T82" fmla="*/ 166 w 615"/>
                  <a:gd name="T83" fmla="*/ 301 h 551"/>
                  <a:gd name="T84" fmla="*/ 99 w 615"/>
                  <a:gd name="T85" fmla="*/ 309 h 551"/>
                  <a:gd name="T86" fmla="*/ 49 w 615"/>
                  <a:gd name="T87" fmla="*/ 329 h 551"/>
                  <a:gd name="T88" fmla="*/ 52 w 615"/>
                  <a:gd name="T89" fmla="*/ 346 h 551"/>
                  <a:gd name="T90" fmla="*/ 49 w 615"/>
                  <a:gd name="T91" fmla="*/ 355 h 551"/>
                  <a:gd name="T92" fmla="*/ 52 w 615"/>
                  <a:gd name="T93" fmla="*/ 356 h 551"/>
                  <a:gd name="T94" fmla="*/ 60 w 615"/>
                  <a:gd name="T95" fmla="*/ 372 h 551"/>
                  <a:gd name="T96" fmla="*/ 67 w 615"/>
                  <a:gd name="T97" fmla="*/ 371 h 551"/>
                  <a:gd name="T98" fmla="*/ 74 w 615"/>
                  <a:gd name="T99" fmla="*/ 388 h 551"/>
                  <a:gd name="T100" fmla="*/ 73 w 615"/>
                  <a:gd name="T101" fmla="*/ 394 h 551"/>
                  <a:gd name="T102" fmla="*/ 61 w 615"/>
                  <a:gd name="T103" fmla="*/ 403 h 551"/>
                  <a:gd name="T104" fmla="*/ 54 w 615"/>
                  <a:gd name="T105" fmla="*/ 421 h 551"/>
                  <a:gd name="T106" fmla="*/ 0 w 615"/>
                  <a:gd name="T107" fmla="*/ 473 h 551"/>
                  <a:gd name="T108" fmla="*/ 0 w 615"/>
                  <a:gd name="T109" fmla="*/ 473 h 55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15"/>
                  <a:gd name="T166" fmla="*/ 0 h 551"/>
                  <a:gd name="T167" fmla="*/ 615 w 615"/>
                  <a:gd name="T168" fmla="*/ 551 h 551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15" h="551">
                    <a:moveTo>
                      <a:pt x="0" y="473"/>
                    </a:moveTo>
                    <a:lnTo>
                      <a:pt x="0" y="473"/>
                    </a:lnTo>
                    <a:lnTo>
                      <a:pt x="21" y="505"/>
                    </a:lnTo>
                    <a:lnTo>
                      <a:pt x="421" y="428"/>
                    </a:lnTo>
                    <a:lnTo>
                      <a:pt x="448" y="442"/>
                    </a:lnTo>
                    <a:lnTo>
                      <a:pt x="464" y="473"/>
                    </a:lnTo>
                    <a:lnTo>
                      <a:pt x="504" y="495"/>
                    </a:lnTo>
                    <a:lnTo>
                      <a:pt x="592" y="526"/>
                    </a:lnTo>
                    <a:lnTo>
                      <a:pt x="593" y="537"/>
                    </a:lnTo>
                    <a:lnTo>
                      <a:pt x="599" y="550"/>
                    </a:lnTo>
                    <a:lnTo>
                      <a:pt x="605" y="543"/>
                    </a:lnTo>
                    <a:lnTo>
                      <a:pt x="613" y="516"/>
                    </a:lnTo>
                    <a:lnTo>
                      <a:pt x="614" y="470"/>
                    </a:lnTo>
                    <a:lnTo>
                      <a:pt x="599" y="381"/>
                    </a:lnTo>
                    <a:lnTo>
                      <a:pt x="598" y="288"/>
                    </a:lnTo>
                    <a:lnTo>
                      <a:pt x="583" y="214"/>
                    </a:lnTo>
                    <a:lnTo>
                      <a:pt x="555" y="154"/>
                    </a:lnTo>
                    <a:lnTo>
                      <a:pt x="549" y="93"/>
                    </a:lnTo>
                    <a:lnTo>
                      <a:pt x="523" y="0"/>
                    </a:lnTo>
                    <a:lnTo>
                      <a:pt x="400" y="31"/>
                    </a:lnTo>
                    <a:lnTo>
                      <a:pt x="391" y="29"/>
                    </a:lnTo>
                    <a:lnTo>
                      <a:pt x="353" y="60"/>
                    </a:lnTo>
                    <a:lnTo>
                      <a:pt x="319" y="109"/>
                    </a:lnTo>
                    <a:lnTo>
                      <a:pt x="316" y="129"/>
                    </a:lnTo>
                    <a:lnTo>
                      <a:pt x="301" y="151"/>
                    </a:lnTo>
                    <a:lnTo>
                      <a:pt x="274" y="177"/>
                    </a:lnTo>
                    <a:lnTo>
                      <a:pt x="285" y="193"/>
                    </a:lnTo>
                    <a:lnTo>
                      <a:pt x="289" y="180"/>
                    </a:lnTo>
                    <a:lnTo>
                      <a:pt x="296" y="184"/>
                    </a:lnTo>
                    <a:lnTo>
                      <a:pt x="292" y="191"/>
                    </a:lnTo>
                    <a:lnTo>
                      <a:pt x="297" y="193"/>
                    </a:lnTo>
                    <a:lnTo>
                      <a:pt x="293" y="205"/>
                    </a:lnTo>
                    <a:lnTo>
                      <a:pt x="289" y="204"/>
                    </a:lnTo>
                    <a:lnTo>
                      <a:pt x="287" y="210"/>
                    </a:lnTo>
                    <a:lnTo>
                      <a:pt x="301" y="228"/>
                    </a:lnTo>
                    <a:lnTo>
                      <a:pt x="301" y="244"/>
                    </a:lnTo>
                    <a:lnTo>
                      <a:pt x="282" y="253"/>
                    </a:lnTo>
                    <a:lnTo>
                      <a:pt x="262" y="282"/>
                    </a:lnTo>
                    <a:lnTo>
                      <a:pt x="241" y="299"/>
                    </a:lnTo>
                    <a:lnTo>
                      <a:pt x="203" y="300"/>
                    </a:lnTo>
                    <a:lnTo>
                      <a:pt x="188" y="312"/>
                    </a:lnTo>
                    <a:lnTo>
                      <a:pt x="166" y="301"/>
                    </a:lnTo>
                    <a:lnTo>
                      <a:pt x="99" y="309"/>
                    </a:lnTo>
                    <a:lnTo>
                      <a:pt x="49" y="329"/>
                    </a:lnTo>
                    <a:lnTo>
                      <a:pt x="52" y="346"/>
                    </a:lnTo>
                    <a:lnTo>
                      <a:pt x="49" y="355"/>
                    </a:lnTo>
                    <a:lnTo>
                      <a:pt x="52" y="356"/>
                    </a:lnTo>
                    <a:lnTo>
                      <a:pt x="60" y="372"/>
                    </a:lnTo>
                    <a:lnTo>
                      <a:pt x="67" y="371"/>
                    </a:lnTo>
                    <a:lnTo>
                      <a:pt x="74" y="388"/>
                    </a:lnTo>
                    <a:lnTo>
                      <a:pt x="73" y="394"/>
                    </a:lnTo>
                    <a:lnTo>
                      <a:pt x="61" y="403"/>
                    </a:lnTo>
                    <a:lnTo>
                      <a:pt x="54" y="421"/>
                    </a:lnTo>
                    <a:lnTo>
                      <a:pt x="0" y="4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1" name="Freeform 47"/>
              <p:cNvSpPr>
                <a:spLocks/>
              </p:cNvSpPr>
              <p:nvPr/>
            </p:nvSpPr>
            <p:spPr bwMode="auto">
              <a:xfrm>
                <a:off x="5049" y="1630"/>
                <a:ext cx="19" cy="27"/>
              </a:xfrm>
              <a:custGeom>
                <a:avLst/>
                <a:gdLst>
                  <a:gd name="T0" fmla="*/ 0 w 19"/>
                  <a:gd name="T1" fmla="*/ 26 h 27"/>
                  <a:gd name="T2" fmla="*/ 0 w 19"/>
                  <a:gd name="T3" fmla="*/ 26 h 27"/>
                  <a:gd name="T4" fmla="*/ 1 w 19"/>
                  <a:gd name="T5" fmla="*/ 9 h 27"/>
                  <a:gd name="T6" fmla="*/ 11 w 19"/>
                  <a:gd name="T7" fmla="*/ 0 h 27"/>
                  <a:gd name="T8" fmla="*/ 18 w 19"/>
                  <a:gd name="T9" fmla="*/ 4 h 27"/>
                  <a:gd name="T10" fmla="*/ 7 w 19"/>
                  <a:gd name="T11" fmla="*/ 21 h 27"/>
                  <a:gd name="T12" fmla="*/ 0 w 19"/>
                  <a:gd name="T13" fmla="*/ 26 h 27"/>
                  <a:gd name="T14" fmla="*/ 0 w 19"/>
                  <a:gd name="T15" fmla="*/ 26 h 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"/>
                  <a:gd name="T25" fmla="*/ 0 h 27"/>
                  <a:gd name="T26" fmla="*/ 19 w 19"/>
                  <a:gd name="T27" fmla="*/ 27 h 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" h="27">
                    <a:moveTo>
                      <a:pt x="0" y="26"/>
                    </a:moveTo>
                    <a:lnTo>
                      <a:pt x="0" y="26"/>
                    </a:lnTo>
                    <a:lnTo>
                      <a:pt x="1" y="9"/>
                    </a:lnTo>
                    <a:lnTo>
                      <a:pt x="11" y="0"/>
                    </a:lnTo>
                    <a:lnTo>
                      <a:pt x="18" y="4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2" name="Freeform 48"/>
              <p:cNvSpPr>
                <a:spLocks/>
              </p:cNvSpPr>
              <p:nvPr/>
            </p:nvSpPr>
            <p:spPr bwMode="auto">
              <a:xfrm>
                <a:off x="5068" y="1524"/>
                <a:ext cx="193" cy="116"/>
              </a:xfrm>
              <a:custGeom>
                <a:avLst/>
                <a:gdLst>
                  <a:gd name="T0" fmla="*/ 0 w 193"/>
                  <a:gd name="T1" fmla="*/ 104 h 116"/>
                  <a:gd name="T2" fmla="*/ 0 w 193"/>
                  <a:gd name="T3" fmla="*/ 104 h 116"/>
                  <a:gd name="T4" fmla="*/ 4 w 193"/>
                  <a:gd name="T5" fmla="*/ 114 h 116"/>
                  <a:gd name="T6" fmla="*/ 8 w 193"/>
                  <a:gd name="T7" fmla="*/ 114 h 116"/>
                  <a:gd name="T8" fmla="*/ 15 w 193"/>
                  <a:gd name="T9" fmla="*/ 105 h 116"/>
                  <a:gd name="T10" fmla="*/ 22 w 193"/>
                  <a:gd name="T11" fmla="*/ 102 h 116"/>
                  <a:gd name="T12" fmla="*/ 24 w 193"/>
                  <a:gd name="T13" fmla="*/ 106 h 116"/>
                  <a:gd name="T14" fmla="*/ 13 w 193"/>
                  <a:gd name="T15" fmla="*/ 115 h 116"/>
                  <a:gd name="T16" fmla="*/ 32 w 193"/>
                  <a:gd name="T17" fmla="*/ 108 h 116"/>
                  <a:gd name="T18" fmla="*/ 33 w 193"/>
                  <a:gd name="T19" fmla="*/ 104 h 116"/>
                  <a:gd name="T20" fmla="*/ 60 w 193"/>
                  <a:gd name="T21" fmla="*/ 92 h 116"/>
                  <a:gd name="T22" fmla="*/ 81 w 193"/>
                  <a:gd name="T23" fmla="*/ 76 h 116"/>
                  <a:gd name="T24" fmla="*/ 105 w 193"/>
                  <a:gd name="T25" fmla="*/ 67 h 116"/>
                  <a:gd name="T26" fmla="*/ 126 w 193"/>
                  <a:gd name="T27" fmla="*/ 54 h 116"/>
                  <a:gd name="T28" fmla="*/ 125 w 193"/>
                  <a:gd name="T29" fmla="*/ 57 h 116"/>
                  <a:gd name="T30" fmla="*/ 85 w 193"/>
                  <a:gd name="T31" fmla="*/ 87 h 116"/>
                  <a:gd name="T32" fmla="*/ 78 w 193"/>
                  <a:gd name="T33" fmla="*/ 89 h 116"/>
                  <a:gd name="T34" fmla="*/ 82 w 193"/>
                  <a:gd name="T35" fmla="*/ 90 h 116"/>
                  <a:gd name="T36" fmla="*/ 94 w 193"/>
                  <a:gd name="T37" fmla="*/ 84 h 116"/>
                  <a:gd name="T38" fmla="*/ 154 w 193"/>
                  <a:gd name="T39" fmla="*/ 40 h 116"/>
                  <a:gd name="T40" fmla="*/ 162 w 193"/>
                  <a:gd name="T41" fmla="*/ 32 h 116"/>
                  <a:gd name="T42" fmla="*/ 190 w 193"/>
                  <a:gd name="T43" fmla="*/ 8 h 116"/>
                  <a:gd name="T44" fmla="*/ 192 w 193"/>
                  <a:gd name="T45" fmla="*/ 1 h 116"/>
                  <a:gd name="T46" fmla="*/ 187 w 193"/>
                  <a:gd name="T47" fmla="*/ 2 h 116"/>
                  <a:gd name="T48" fmla="*/ 174 w 193"/>
                  <a:gd name="T49" fmla="*/ 15 h 116"/>
                  <a:gd name="T50" fmla="*/ 166 w 193"/>
                  <a:gd name="T51" fmla="*/ 14 h 116"/>
                  <a:gd name="T52" fmla="*/ 153 w 193"/>
                  <a:gd name="T53" fmla="*/ 20 h 116"/>
                  <a:gd name="T54" fmla="*/ 149 w 193"/>
                  <a:gd name="T55" fmla="*/ 19 h 116"/>
                  <a:gd name="T56" fmla="*/ 139 w 193"/>
                  <a:gd name="T57" fmla="*/ 45 h 116"/>
                  <a:gd name="T58" fmla="*/ 135 w 193"/>
                  <a:gd name="T59" fmla="*/ 40 h 116"/>
                  <a:gd name="T60" fmla="*/ 125 w 193"/>
                  <a:gd name="T61" fmla="*/ 40 h 116"/>
                  <a:gd name="T62" fmla="*/ 142 w 193"/>
                  <a:gd name="T63" fmla="*/ 20 h 116"/>
                  <a:gd name="T64" fmla="*/ 141 w 193"/>
                  <a:gd name="T65" fmla="*/ 15 h 116"/>
                  <a:gd name="T66" fmla="*/ 153 w 193"/>
                  <a:gd name="T67" fmla="*/ 0 h 116"/>
                  <a:gd name="T68" fmla="*/ 148 w 193"/>
                  <a:gd name="T69" fmla="*/ 1 h 116"/>
                  <a:gd name="T70" fmla="*/ 122 w 193"/>
                  <a:gd name="T71" fmla="*/ 31 h 116"/>
                  <a:gd name="T72" fmla="*/ 92 w 193"/>
                  <a:gd name="T73" fmla="*/ 42 h 116"/>
                  <a:gd name="T74" fmla="*/ 75 w 193"/>
                  <a:gd name="T75" fmla="*/ 44 h 116"/>
                  <a:gd name="T76" fmla="*/ 73 w 193"/>
                  <a:gd name="T77" fmla="*/ 52 h 116"/>
                  <a:gd name="T78" fmla="*/ 53 w 193"/>
                  <a:gd name="T79" fmla="*/ 58 h 116"/>
                  <a:gd name="T80" fmla="*/ 45 w 193"/>
                  <a:gd name="T81" fmla="*/ 56 h 116"/>
                  <a:gd name="T82" fmla="*/ 45 w 193"/>
                  <a:gd name="T83" fmla="*/ 62 h 116"/>
                  <a:gd name="T84" fmla="*/ 36 w 193"/>
                  <a:gd name="T85" fmla="*/ 62 h 116"/>
                  <a:gd name="T86" fmla="*/ 32 w 193"/>
                  <a:gd name="T87" fmla="*/ 67 h 116"/>
                  <a:gd name="T88" fmla="*/ 29 w 193"/>
                  <a:gd name="T89" fmla="*/ 76 h 116"/>
                  <a:gd name="T90" fmla="*/ 25 w 193"/>
                  <a:gd name="T91" fmla="*/ 74 h 116"/>
                  <a:gd name="T92" fmla="*/ 22 w 193"/>
                  <a:gd name="T93" fmla="*/ 83 h 116"/>
                  <a:gd name="T94" fmla="*/ 7 w 193"/>
                  <a:gd name="T95" fmla="*/ 88 h 116"/>
                  <a:gd name="T96" fmla="*/ 5 w 193"/>
                  <a:gd name="T97" fmla="*/ 95 h 116"/>
                  <a:gd name="T98" fmla="*/ 0 w 193"/>
                  <a:gd name="T99" fmla="*/ 104 h 116"/>
                  <a:gd name="T100" fmla="*/ 0 w 193"/>
                  <a:gd name="T101" fmla="*/ 104 h 1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93"/>
                  <a:gd name="T154" fmla="*/ 0 h 116"/>
                  <a:gd name="T155" fmla="*/ 193 w 193"/>
                  <a:gd name="T156" fmla="*/ 116 h 1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93" h="116">
                    <a:moveTo>
                      <a:pt x="0" y="104"/>
                    </a:moveTo>
                    <a:lnTo>
                      <a:pt x="0" y="104"/>
                    </a:lnTo>
                    <a:lnTo>
                      <a:pt x="4" y="114"/>
                    </a:lnTo>
                    <a:lnTo>
                      <a:pt x="8" y="114"/>
                    </a:lnTo>
                    <a:lnTo>
                      <a:pt x="15" y="105"/>
                    </a:lnTo>
                    <a:lnTo>
                      <a:pt x="22" y="102"/>
                    </a:lnTo>
                    <a:lnTo>
                      <a:pt x="24" y="106"/>
                    </a:lnTo>
                    <a:lnTo>
                      <a:pt x="13" y="115"/>
                    </a:lnTo>
                    <a:lnTo>
                      <a:pt x="32" y="108"/>
                    </a:lnTo>
                    <a:lnTo>
                      <a:pt x="33" y="104"/>
                    </a:lnTo>
                    <a:lnTo>
                      <a:pt x="60" y="92"/>
                    </a:lnTo>
                    <a:lnTo>
                      <a:pt x="81" y="76"/>
                    </a:lnTo>
                    <a:lnTo>
                      <a:pt x="105" y="67"/>
                    </a:lnTo>
                    <a:lnTo>
                      <a:pt x="126" y="54"/>
                    </a:lnTo>
                    <a:lnTo>
                      <a:pt x="125" y="57"/>
                    </a:lnTo>
                    <a:lnTo>
                      <a:pt x="85" y="87"/>
                    </a:lnTo>
                    <a:lnTo>
                      <a:pt x="78" y="89"/>
                    </a:lnTo>
                    <a:lnTo>
                      <a:pt x="82" y="90"/>
                    </a:lnTo>
                    <a:lnTo>
                      <a:pt x="94" y="84"/>
                    </a:lnTo>
                    <a:lnTo>
                      <a:pt x="154" y="40"/>
                    </a:lnTo>
                    <a:lnTo>
                      <a:pt x="162" y="32"/>
                    </a:lnTo>
                    <a:lnTo>
                      <a:pt x="190" y="8"/>
                    </a:lnTo>
                    <a:lnTo>
                      <a:pt x="192" y="1"/>
                    </a:lnTo>
                    <a:lnTo>
                      <a:pt x="187" y="2"/>
                    </a:lnTo>
                    <a:lnTo>
                      <a:pt x="174" y="15"/>
                    </a:lnTo>
                    <a:lnTo>
                      <a:pt x="166" y="14"/>
                    </a:lnTo>
                    <a:lnTo>
                      <a:pt x="153" y="20"/>
                    </a:lnTo>
                    <a:lnTo>
                      <a:pt x="149" y="19"/>
                    </a:lnTo>
                    <a:lnTo>
                      <a:pt x="139" y="45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53" y="0"/>
                    </a:lnTo>
                    <a:lnTo>
                      <a:pt x="148" y="1"/>
                    </a:lnTo>
                    <a:lnTo>
                      <a:pt x="122" y="31"/>
                    </a:lnTo>
                    <a:lnTo>
                      <a:pt x="92" y="42"/>
                    </a:lnTo>
                    <a:lnTo>
                      <a:pt x="75" y="44"/>
                    </a:lnTo>
                    <a:lnTo>
                      <a:pt x="73" y="52"/>
                    </a:lnTo>
                    <a:lnTo>
                      <a:pt x="53" y="58"/>
                    </a:lnTo>
                    <a:lnTo>
                      <a:pt x="45" y="56"/>
                    </a:lnTo>
                    <a:lnTo>
                      <a:pt x="45" y="62"/>
                    </a:lnTo>
                    <a:lnTo>
                      <a:pt x="36" y="62"/>
                    </a:lnTo>
                    <a:lnTo>
                      <a:pt x="32" y="67"/>
                    </a:lnTo>
                    <a:lnTo>
                      <a:pt x="29" y="76"/>
                    </a:lnTo>
                    <a:lnTo>
                      <a:pt x="25" y="74"/>
                    </a:lnTo>
                    <a:lnTo>
                      <a:pt x="22" y="83"/>
                    </a:lnTo>
                    <a:lnTo>
                      <a:pt x="7" y="88"/>
                    </a:lnTo>
                    <a:lnTo>
                      <a:pt x="5" y="95"/>
                    </a:lnTo>
                    <a:lnTo>
                      <a:pt x="0" y="10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17" name="Freeform 49"/>
            <p:cNvSpPr>
              <a:spLocks/>
            </p:cNvSpPr>
            <p:nvPr/>
          </p:nvSpPr>
          <p:spPr bwMode="auto">
            <a:xfrm>
              <a:off x="4155" y="2202"/>
              <a:ext cx="886" cy="397"/>
            </a:xfrm>
            <a:custGeom>
              <a:avLst/>
              <a:gdLst>
                <a:gd name="T0" fmla="*/ 0 w 886"/>
                <a:gd name="T1" fmla="*/ 311 h 397"/>
                <a:gd name="T2" fmla="*/ 128 w 886"/>
                <a:gd name="T3" fmla="*/ 325 h 397"/>
                <a:gd name="T4" fmla="*/ 344 w 886"/>
                <a:gd name="T5" fmla="*/ 272 h 397"/>
                <a:gd name="T6" fmla="*/ 495 w 886"/>
                <a:gd name="T7" fmla="*/ 296 h 397"/>
                <a:gd name="T8" fmla="*/ 652 w 886"/>
                <a:gd name="T9" fmla="*/ 384 h 397"/>
                <a:gd name="T10" fmla="*/ 693 w 886"/>
                <a:gd name="T11" fmla="*/ 356 h 397"/>
                <a:gd name="T12" fmla="*/ 710 w 886"/>
                <a:gd name="T13" fmla="*/ 324 h 397"/>
                <a:gd name="T14" fmla="*/ 745 w 886"/>
                <a:gd name="T15" fmla="*/ 287 h 397"/>
                <a:gd name="T16" fmla="*/ 739 w 886"/>
                <a:gd name="T17" fmla="*/ 272 h 397"/>
                <a:gd name="T18" fmla="*/ 744 w 886"/>
                <a:gd name="T19" fmla="*/ 272 h 397"/>
                <a:gd name="T20" fmla="*/ 750 w 886"/>
                <a:gd name="T21" fmla="*/ 282 h 397"/>
                <a:gd name="T22" fmla="*/ 765 w 886"/>
                <a:gd name="T23" fmla="*/ 269 h 397"/>
                <a:gd name="T24" fmla="*/ 765 w 886"/>
                <a:gd name="T25" fmla="*/ 250 h 397"/>
                <a:gd name="T26" fmla="*/ 801 w 886"/>
                <a:gd name="T27" fmla="*/ 246 h 397"/>
                <a:gd name="T28" fmla="*/ 846 w 886"/>
                <a:gd name="T29" fmla="*/ 211 h 397"/>
                <a:gd name="T30" fmla="*/ 829 w 886"/>
                <a:gd name="T31" fmla="*/ 214 h 397"/>
                <a:gd name="T32" fmla="*/ 814 w 886"/>
                <a:gd name="T33" fmla="*/ 209 h 397"/>
                <a:gd name="T34" fmla="*/ 808 w 886"/>
                <a:gd name="T35" fmla="*/ 214 h 397"/>
                <a:gd name="T36" fmla="*/ 779 w 886"/>
                <a:gd name="T37" fmla="*/ 223 h 397"/>
                <a:gd name="T38" fmla="*/ 760 w 886"/>
                <a:gd name="T39" fmla="*/ 200 h 397"/>
                <a:gd name="T40" fmla="*/ 814 w 886"/>
                <a:gd name="T41" fmla="*/ 191 h 397"/>
                <a:gd name="T42" fmla="*/ 816 w 886"/>
                <a:gd name="T43" fmla="*/ 169 h 397"/>
                <a:gd name="T44" fmla="*/ 753 w 886"/>
                <a:gd name="T45" fmla="*/ 156 h 397"/>
                <a:gd name="T46" fmla="*/ 800 w 886"/>
                <a:gd name="T47" fmla="*/ 161 h 397"/>
                <a:gd name="T48" fmla="*/ 791 w 886"/>
                <a:gd name="T49" fmla="*/ 142 h 397"/>
                <a:gd name="T50" fmla="*/ 813 w 886"/>
                <a:gd name="T51" fmla="*/ 136 h 397"/>
                <a:gd name="T52" fmla="*/ 811 w 886"/>
                <a:gd name="T53" fmla="*/ 160 h 397"/>
                <a:gd name="T54" fmla="*/ 828 w 886"/>
                <a:gd name="T55" fmla="*/ 161 h 397"/>
                <a:gd name="T56" fmla="*/ 850 w 886"/>
                <a:gd name="T57" fmla="*/ 158 h 397"/>
                <a:gd name="T58" fmla="*/ 871 w 886"/>
                <a:gd name="T59" fmla="*/ 118 h 397"/>
                <a:gd name="T60" fmla="*/ 885 w 886"/>
                <a:gd name="T61" fmla="*/ 102 h 397"/>
                <a:gd name="T62" fmla="*/ 861 w 886"/>
                <a:gd name="T63" fmla="*/ 80 h 397"/>
                <a:gd name="T64" fmla="*/ 842 w 886"/>
                <a:gd name="T65" fmla="*/ 97 h 397"/>
                <a:gd name="T66" fmla="*/ 811 w 886"/>
                <a:gd name="T67" fmla="*/ 87 h 397"/>
                <a:gd name="T68" fmla="*/ 779 w 886"/>
                <a:gd name="T69" fmla="*/ 78 h 397"/>
                <a:gd name="T70" fmla="*/ 837 w 886"/>
                <a:gd name="T71" fmla="*/ 52 h 397"/>
                <a:gd name="T72" fmla="*/ 850 w 886"/>
                <a:gd name="T73" fmla="*/ 46 h 397"/>
                <a:gd name="T74" fmla="*/ 866 w 886"/>
                <a:gd name="T75" fmla="*/ 52 h 397"/>
                <a:gd name="T76" fmla="*/ 828 w 886"/>
                <a:gd name="T77" fmla="*/ 0 h 397"/>
                <a:gd name="T78" fmla="*/ 253 w 886"/>
                <a:gd name="T79" fmla="*/ 94 h 397"/>
                <a:gd name="T80" fmla="*/ 234 w 886"/>
                <a:gd name="T81" fmla="*/ 134 h 397"/>
                <a:gd name="T82" fmla="*/ 201 w 886"/>
                <a:gd name="T83" fmla="*/ 163 h 397"/>
                <a:gd name="T84" fmla="*/ 174 w 886"/>
                <a:gd name="T85" fmla="*/ 188 h 397"/>
                <a:gd name="T86" fmla="*/ 135 w 886"/>
                <a:gd name="T87" fmla="*/ 199 h 397"/>
                <a:gd name="T88" fmla="*/ 32 w 886"/>
                <a:gd name="T89" fmla="*/ 276 h 397"/>
                <a:gd name="T90" fmla="*/ 0 w 886"/>
                <a:gd name="T91" fmla="*/ 311 h 39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86"/>
                <a:gd name="T139" fmla="*/ 0 h 397"/>
                <a:gd name="T140" fmla="*/ 886 w 886"/>
                <a:gd name="T141" fmla="*/ 397 h 39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86" h="397">
                  <a:moveTo>
                    <a:pt x="0" y="311"/>
                  </a:moveTo>
                  <a:lnTo>
                    <a:pt x="0" y="311"/>
                  </a:lnTo>
                  <a:lnTo>
                    <a:pt x="0" y="340"/>
                  </a:lnTo>
                  <a:lnTo>
                    <a:pt x="128" y="325"/>
                  </a:lnTo>
                  <a:lnTo>
                    <a:pt x="203" y="287"/>
                  </a:lnTo>
                  <a:lnTo>
                    <a:pt x="344" y="272"/>
                  </a:lnTo>
                  <a:lnTo>
                    <a:pt x="403" y="308"/>
                  </a:lnTo>
                  <a:lnTo>
                    <a:pt x="495" y="296"/>
                  </a:lnTo>
                  <a:lnTo>
                    <a:pt x="633" y="396"/>
                  </a:lnTo>
                  <a:lnTo>
                    <a:pt x="652" y="384"/>
                  </a:lnTo>
                  <a:lnTo>
                    <a:pt x="686" y="383"/>
                  </a:lnTo>
                  <a:lnTo>
                    <a:pt x="693" y="356"/>
                  </a:lnTo>
                  <a:lnTo>
                    <a:pt x="701" y="370"/>
                  </a:lnTo>
                  <a:lnTo>
                    <a:pt x="710" y="324"/>
                  </a:lnTo>
                  <a:lnTo>
                    <a:pt x="728" y="300"/>
                  </a:lnTo>
                  <a:lnTo>
                    <a:pt x="745" y="287"/>
                  </a:lnTo>
                  <a:lnTo>
                    <a:pt x="737" y="282"/>
                  </a:lnTo>
                  <a:lnTo>
                    <a:pt x="739" y="272"/>
                  </a:lnTo>
                  <a:lnTo>
                    <a:pt x="731" y="260"/>
                  </a:lnTo>
                  <a:lnTo>
                    <a:pt x="744" y="272"/>
                  </a:lnTo>
                  <a:lnTo>
                    <a:pt x="740" y="277"/>
                  </a:lnTo>
                  <a:lnTo>
                    <a:pt x="750" y="282"/>
                  </a:lnTo>
                  <a:lnTo>
                    <a:pt x="760" y="270"/>
                  </a:lnTo>
                  <a:lnTo>
                    <a:pt x="765" y="269"/>
                  </a:lnTo>
                  <a:lnTo>
                    <a:pt x="760" y="252"/>
                  </a:lnTo>
                  <a:lnTo>
                    <a:pt x="765" y="250"/>
                  </a:lnTo>
                  <a:lnTo>
                    <a:pt x="771" y="262"/>
                  </a:lnTo>
                  <a:lnTo>
                    <a:pt x="801" y="246"/>
                  </a:lnTo>
                  <a:lnTo>
                    <a:pt x="828" y="246"/>
                  </a:lnTo>
                  <a:lnTo>
                    <a:pt x="846" y="211"/>
                  </a:lnTo>
                  <a:lnTo>
                    <a:pt x="839" y="203"/>
                  </a:lnTo>
                  <a:lnTo>
                    <a:pt x="829" y="214"/>
                  </a:lnTo>
                  <a:lnTo>
                    <a:pt x="827" y="199"/>
                  </a:lnTo>
                  <a:lnTo>
                    <a:pt x="814" y="209"/>
                  </a:lnTo>
                  <a:lnTo>
                    <a:pt x="820" y="220"/>
                  </a:lnTo>
                  <a:lnTo>
                    <a:pt x="808" y="214"/>
                  </a:lnTo>
                  <a:lnTo>
                    <a:pt x="807" y="225"/>
                  </a:lnTo>
                  <a:lnTo>
                    <a:pt x="779" y="223"/>
                  </a:lnTo>
                  <a:lnTo>
                    <a:pt x="759" y="208"/>
                  </a:lnTo>
                  <a:lnTo>
                    <a:pt x="760" y="200"/>
                  </a:lnTo>
                  <a:lnTo>
                    <a:pt x="791" y="219"/>
                  </a:lnTo>
                  <a:lnTo>
                    <a:pt x="814" y="191"/>
                  </a:lnTo>
                  <a:lnTo>
                    <a:pt x="801" y="189"/>
                  </a:lnTo>
                  <a:lnTo>
                    <a:pt x="816" y="169"/>
                  </a:lnTo>
                  <a:lnTo>
                    <a:pt x="801" y="174"/>
                  </a:lnTo>
                  <a:lnTo>
                    <a:pt x="753" y="156"/>
                  </a:lnTo>
                  <a:lnTo>
                    <a:pt x="778" y="152"/>
                  </a:lnTo>
                  <a:lnTo>
                    <a:pt x="800" y="161"/>
                  </a:lnTo>
                  <a:lnTo>
                    <a:pt x="801" y="156"/>
                  </a:lnTo>
                  <a:lnTo>
                    <a:pt x="791" y="142"/>
                  </a:lnTo>
                  <a:lnTo>
                    <a:pt x="800" y="142"/>
                  </a:lnTo>
                  <a:lnTo>
                    <a:pt x="813" y="136"/>
                  </a:lnTo>
                  <a:lnTo>
                    <a:pt x="805" y="147"/>
                  </a:lnTo>
                  <a:lnTo>
                    <a:pt x="811" y="160"/>
                  </a:lnTo>
                  <a:lnTo>
                    <a:pt x="821" y="149"/>
                  </a:lnTo>
                  <a:lnTo>
                    <a:pt x="828" y="161"/>
                  </a:lnTo>
                  <a:lnTo>
                    <a:pt x="837" y="160"/>
                  </a:lnTo>
                  <a:lnTo>
                    <a:pt x="850" y="158"/>
                  </a:lnTo>
                  <a:lnTo>
                    <a:pt x="863" y="142"/>
                  </a:lnTo>
                  <a:lnTo>
                    <a:pt x="871" y="118"/>
                  </a:lnTo>
                  <a:lnTo>
                    <a:pt x="885" y="115"/>
                  </a:lnTo>
                  <a:lnTo>
                    <a:pt x="885" y="102"/>
                  </a:lnTo>
                  <a:lnTo>
                    <a:pt x="875" y="80"/>
                  </a:lnTo>
                  <a:lnTo>
                    <a:pt x="861" y="80"/>
                  </a:lnTo>
                  <a:lnTo>
                    <a:pt x="849" y="115"/>
                  </a:lnTo>
                  <a:lnTo>
                    <a:pt x="842" y="97"/>
                  </a:lnTo>
                  <a:lnTo>
                    <a:pt x="839" y="73"/>
                  </a:lnTo>
                  <a:lnTo>
                    <a:pt x="811" y="87"/>
                  </a:lnTo>
                  <a:lnTo>
                    <a:pt x="774" y="94"/>
                  </a:lnTo>
                  <a:lnTo>
                    <a:pt x="779" y="78"/>
                  </a:lnTo>
                  <a:lnTo>
                    <a:pt x="798" y="67"/>
                  </a:lnTo>
                  <a:lnTo>
                    <a:pt x="837" y="52"/>
                  </a:lnTo>
                  <a:lnTo>
                    <a:pt x="823" y="34"/>
                  </a:lnTo>
                  <a:lnTo>
                    <a:pt x="850" y="46"/>
                  </a:lnTo>
                  <a:lnTo>
                    <a:pt x="841" y="31"/>
                  </a:lnTo>
                  <a:lnTo>
                    <a:pt x="866" y="52"/>
                  </a:lnTo>
                  <a:lnTo>
                    <a:pt x="847" y="15"/>
                  </a:lnTo>
                  <a:lnTo>
                    <a:pt x="828" y="0"/>
                  </a:lnTo>
                  <a:lnTo>
                    <a:pt x="512" y="61"/>
                  </a:lnTo>
                  <a:lnTo>
                    <a:pt x="253" y="94"/>
                  </a:lnTo>
                  <a:lnTo>
                    <a:pt x="247" y="124"/>
                  </a:lnTo>
                  <a:lnTo>
                    <a:pt x="234" y="134"/>
                  </a:lnTo>
                  <a:lnTo>
                    <a:pt x="215" y="166"/>
                  </a:lnTo>
                  <a:lnTo>
                    <a:pt x="201" y="163"/>
                  </a:lnTo>
                  <a:lnTo>
                    <a:pt x="186" y="172"/>
                  </a:lnTo>
                  <a:lnTo>
                    <a:pt x="174" y="188"/>
                  </a:lnTo>
                  <a:lnTo>
                    <a:pt x="159" y="179"/>
                  </a:lnTo>
                  <a:lnTo>
                    <a:pt x="135" y="199"/>
                  </a:lnTo>
                  <a:lnTo>
                    <a:pt x="132" y="216"/>
                  </a:lnTo>
                  <a:lnTo>
                    <a:pt x="32" y="276"/>
                  </a:lnTo>
                  <a:lnTo>
                    <a:pt x="26" y="298"/>
                  </a:lnTo>
                  <a:lnTo>
                    <a:pt x="0" y="31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8" name="Freeform 50"/>
            <p:cNvSpPr>
              <a:spLocks/>
            </p:cNvSpPr>
            <p:nvPr/>
          </p:nvSpPr>
          <p:spPr bwMode="auto">
            <a:xfrm>
              <a:off x="2188" y="742"/>
              <a:ext cx="685" cy="432"/>
            </a:xfrm>
            <a:custGeom>
              <a:avLst/>
              <a:gdLst>
                <a:gd name="T0" fmla="*/ 0 w 685"/>
                <a:gd name="T1" fmla="*/ 396 h 432"/>
                <a:gd name="T2" fmla="*/ 0 w 685"/>
                <a:gd name="T3" fmla="*/ 396 h 432"/>
                <a:gd name="T4" fmla="*/ 36 w 685"/>
                <a:gd name="T5" fmla="*/ 0 h 432"/>
                <a:gd name="T6" fmla="*/ 373 w 685"/>
                <a:gd name="T7" fmla="*/ 24 h 432"/>
                <a:gd name="T8" fmla="*/ 631 w 685"/>
                <a:gd name="T9" fmla="*/ 31 h 432"/>
                <a:gd name="T10" fmla="*/ 635 w 685"/>
                <a:gd name="T11" fmla="*/ 140 h 432"/>
                <a:gd name="T12" fmla="*/ 661 w 685"/>
                <a:gd name="T13" fmla="*/ 227 h 432"/>
                <a:gd name="T14" fmla="*/ 664 w 685"/>
                <a:gd name="T15" fmla="*/ 340 h 432"/>
                <a:gd name="T16" fmla="*/ 684 w 685"/>
                <a:gd name="T17" fmla="*/ 431 h 432"/>
                <a:gd name="T18" fmla="*/ 324 w 685"/>
                <a:gd name="T19" fmla="*/ 420 h 432"/>
                <a:gd name="T20" fmla="*/ 0 w 685"/>
                <a:gd name="T21" fmla="*/ 396 h 432"/>
                <a:gd name="T22" fmla="*/ 0 w 685"/>
                <a:gd name="T23" fmla="*/ 396 h 4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85"/>
                <a:gd name="T37" fmla="*/ 0 h 432"/>
                <a:gd name="T38" fmla="*/ 685 w 685"/>
                <a:gd name="T39" fmla="*/ 432 h 4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85" h="432">
                  <a:moveTo>
                    <a:pt x="0" y="396"/>
                  </a:moveTo>
                  <a:lnTo>
                    <a:pt x="0" y="396"/>
                  </a:lnTo>
                  <a:lnTo>
                    <a:pt x="36" y="0"/>
                  </a:lnTo>
                  <a:lnTo>
                    <a:pt x="373" y="24"/>
                  </a:lnTo>
                  <a:lnTo>
                    <a:pt x="631" y="31"/>
                  </a:lnTo>
                  <a:lnTo>
                    <a:pt x="635" y="140"/>
                  </a:lnTo>
                  <a:lnTo>
                    <a:pt x="661" y="227"/>
                  </a:lnTo>
                  <a:lnTo>
                    <a:pt x="664" y="340"/>
                  </a:lnTo>
                  <a:lnTo>
                    <a:pt x="684" y="431"/>
                  </a:lnTo>
                  <a:lnTo>
                    <a:pt x="324" y="420"/>
                  </a:lnTo>
                  <a:lnTo>
                    <a:pt x="0" y="39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9" name="Freeform 51"/>
            <p:cNvSpPr>
              <a:spLocks/>
            </p:cNvSpPr>
            <p:nvPr/>
          </p:nvSpPr>
          <p:spPr bwMode="auto">
            <a:xfrm>
              <a:off x="4005" y="1580"/>
              <a:ext cx="435" cy="492"/>
            </a:xfrm>
            <a:custGeom>
              <a:avLst/>
              <a:gdLst>
                <a:gd name="T0" fmla="*/ 0 w 435"/>
                <a:gd name="T1" fmla="*/ 89 h 492"/>
                <a:gd name="T2" fmla="*/ 0 w 435"/>
                <a:gd name="T3" fmla="*/ 89 h 492"/>
                <a:gd name="T4" fmla="*/ 36 w 435"/>
                <a:gd name="T5" fmla="*/ 429 h 492"/>
                <a:gd name="T6" fmla="*/ 69 w 435"/>
                <a:gd name="T7" fmla="*/ 428 h 492"/>
                <a:gd name="T8" fmla="*/ 90 w 435"/>
                <a:gd name="T9" fmla="*/ 435 h 492"/>
                <a:gd name="T10" fmla="*/ 100 w 435"/>
                <a:gd name="T11" fmla="*/ 459 h 492"/>
                <a:gd name="T12" fmla="*/ 135 w 435"/>
                <a:gd name="T13" fmla="*/ 464 h 492"/>
                <a:gd name="T14" fmla="*/ 155 w 435"/>
                <a:gd name="T15" fmla="*/ 475 h 492"/>
                <a:gd name="T16" fmla="*/ 202 w 435"/>
                <a:gd name="T17" fmla="*/ 473 h 492"/>
                <a:gd name="T18" fmla="*/ 224 w 435"/>
                <a:gd name="T19" fmla="*/ 459 h 492"/>
                <a:gd name="T20" fmla="*/ 274 w 435"/>
                <a:gd name="T21" fmla="*/ 491 h 492"/>
                <a:gd name="T22" fmla="*/ 306 w 435"/>
                <a:gd name="T23" fmla="*/ 464 h 492"/>
                <a:gd name="T24" fmla="*/ 313 w 435"/>
                <a:gd name="T25" fmla="*/ 410 h 492"/>
                <a:gd name="T26" fmla="*/ 333 w 435"/>
                <a:gd name="T27" fmla="*/ 421 h 492"/>
                <a:gd name="T28" fmla="*/ 343 w 435"/>
                <a:gd name="T29" fmla="*/ 376 h 492"/>
                <a:gd name="T30" fmla="*/ 397 w 435"/>
                <a:gd name="T31" fmla="*/ 335 h 492"/>
                <a:gd name="T32" fmla="*/ 416 w 435"/>
                <a:gd name="T33" fmla="*/ 312 h 492"/>
                <a:gd name="T34" fmla="*/ 429 w 435"/>
                <a:gd name="T35" fmla="*/ 205 h 492"/>
                <a:gd name="T36" fmla="*/ 420 w 435"/>
                <a:gd name="T37" fmla="*/ 182 h 492"/>
                <a:gd name="T38" fmla="*/ 434 w 435"/>
                <a:gd name="T39" fmla="*/ 171 h 492"/>
                <a:gd name="T40" fmla="*/ 406 w 435"/>
                <a:gd name="T41" fmla="*/ 0 h 492"/>
                <a:gd name="T42" fmla="*/ 363 w 435"/>
                <a:gd name="T43" fmla="*/ 22 h 492"/>
                <a:gd name="T44" fmla="*/ 333 w 435"/>
                <a:gd name="T45" fmla="*/ 39 h 492"/>
                <a:gd name="T46" fmla="*/ 320 w 435"/>
                <a:gd name="T47" fmla="*/ 57 h 492"/>
                <a:gd name="T48" fmla="*/ 296 w 435"/>
                <a:gd name="T49" fmla="*/ 80 h 492"/>
                <a:gd name="T50" fmla="*/ 269 w 435"/>
                <a:gd name="T51" fmla="*/ 81 h 492"/>
                <a:gd name="T52" fmla="*/ 241 w 435"/>
                <a:gd name="T53" fmla="*/ 96 h 492"/>
                <a:gd name="T54" fmla="*/ 228 w 435"/>
                <a:gd name="T55" fmla="*/ 102 h 492"/>
                <a:gd name="T56" fmla="*/ 209 w 435"/>
                <a:gd name="T57" fmla="*/ 93 h 492"/>
                <a:gd name="T58" fmla="*/ 185 w 435"/>
                <a:gd name="T59" fmla="*/ 104 h 492"/>
                <a:gd name="T60" fmla="*/ 181 w 435"/>
                <a:gd name="T61" fmla="*/ 99 h 492"/>
                <a:gd name="T62" fmla="*/ 204 w 435"/>
                <a:gd name="T63" fmla="*/ 86 h 492"/>
                <a:gd name="T64" fmla="*/ 203 w 435"/>
                <a:gd name="T65" fmla="*/ 86 h 492"/>
                <a:gd name="T66" fmla="*/ 191 w 435"/>
                <a:gd name="T67" fmla="*/ 81 h 492"/>
                <a:gd name="T68" fmla="*/ 182 w 435"/>
                <a:gd name="T69" fmla="*/ 91 h 492"/>
                <a:gd name="T70" fmla="*/ 143 w 435"/>
                <a:gd name="T71" fmla="*/ 72 h 492"/>
                <a:gd name="T72" fmla="*/ 127 w 435"/>
                <a:gd name="T73" fmla="*/ 80 h 492"/>
                <a:gd name="T74" fmla="*/ 130 w 435"/>
                <a:gd name="T75" fmla="*/ 70 h 492"/>
                <a:gd name="T76" fmla="*/ 0 w 435"/>
                <a:gd name="T77" fmla="*/ 89 h 492"/>
                <a:gd name="T78" fmla="*/ 0 w 435"/>
                <a:gd name="T79" fmla="*/ 89 h 4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35"/>
                <a:gd name="T121" fmla="*/ 0 h 492"/>
                <a:gd name="T122" fmla="*/ 435 w 435"/>
                <a:gd name="T123" fmla="*/ 492 h 4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35" h="492">
                  <a:moveTo>
                    <a:pt x="0" y="89"/>
                  </a:moveTo>
                  <a:lnTo>
                    <a:pt x="0" y="89"/>
                  </a:lnTo>
                  <a:lnTo>
                    <a:pt x="36" y="429"/>
                  </a:lnTo>
                  <a:lnTo>
                    <a:pt x="69" y="428"/>
                  </a:lnTo>
                  <a:lnTo>
                    <a:pt x="90" y="435"/>
                  </a:lnTo>
                  <a:lnTo>
                    <a:pt x="100" y="459"/>
                  </a:lnTo>
                  <a:lnTo>
                    <a:pt x="135" y="464"/>
                  </a:lnTo>
                  <a:lnTo>
                    <a:pt x="155" y="475"/>
                  </a:lnTo>
                  <a:lnTo>
                    <a:pt x="202" y="473"/>
                  </a:lnTo>
                  <a:lnTo>
                    <a:pt x="224" y="459"/>
                  </a:lnTo>
                  <a:lnTo>
                    <a:pt x="274" y="491"/>
                  </a:lnTo>
                  <a:lnTo>
                    <a:pt x="306" y="464"/>
                  </a:lnTo>
                  <a:lnTo>
                    <a:pt x="313" y="410"/>
                  </a:lnTo>
                  <a:lnTo>
                    <a:pt x="333" y="421"/>
                  </a:lnTo>
                  <a:lnTo>
                    <a:pt x="343" y="376"/>
                  </a:lnTo>
                  <a:lnTo>
                    <a:pt x="397" y="335"/>
                  </a:lnTo>
                  <a:lnTo>
                    <a:pt x="416" y="312"/>
                  </a:lnTo>
                  <a:lnTo>
                    <a:pt x="429" y="205"/>
                  </a:lnTo>
                  <a:lnTo>
                    <a:pt x="420" y="182"/>
                  </a:lnTo>
                  <a:lnTo>
                    <a:pt x="434" y="171"/>
                  </a:lnTo>
                  <a:lnTo>
                    <a:pt x="406" y="0"/>
                  </a:lnTo>
                  <a:lnTo>
                    <a:pt x="363" y="22"/>
                  </a:lnTo>
                  <a:lnTo>
                    <a:pt x="333" y="39"/>
                  </a:lnTo>
                  <a:lnTo>
                    <a:pt x="320" y="57"/>
                  </a:lnTo>
                  <a:lnTo>
                    <a:pt x="296" y="80"/>
                  </a:lnTo>
                  <a:lnTo>
                    <a:pt x="269" y="81"/>
                  </a:lnTo>
                  <a:lnTo>
                    <a:pt x="241" y="96"/>
                  </a:lnTo>
                  <a:lnTo>
                    <a:pt x="228" y="102"/>
                  </a:lnTo>
                  <a:lnTo>
                    <a:pt x="209" y="93"/>
                  </a:lnTo>
                  <a:lnTo>
                    <a:pt x="185" y="104"/>
                  </a:lnTo>
                  <a:lnTo>
                    <a:pt x="181" y="99"/>
                  </a:lnTo>
                  <a:lnTo>
                    <a:pt x="204" y="86"/>
                  </a:lnTo>
                  <a:lnTo>
                    <a:pt x="203" y="86"/>
                  </a:lnTo>
                  <a:lnTo>
                    <a:pt x="191" y="81"/>
                  </a:lnTo>
                  <a:lnTo>
                    <a:pt x="182" y="91"/>
                  </a:lnTo>
                  <a:lnTo>
                    <a:pt x="143" y="72"/>
                  </a:lnTo>
                  <a:lnTo>
                    <a:pt x="127" y="80"/>
                  </a:lnTo>
                  <a:lnTo>
                    <a:pt x="130" y="70"/>
                  </a:lnTo>
                  <a:lnTo>
                    <a:pt x="0" y="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0" name="Freeform 52"/>
            <p:cNvSpPr>
              <a:spLocks/>
            </p:cNvSpPr>
            <p:nvPr/>
          </p:nvSpPr>
          <p:spPr bwMode="auto">
            <a:xfrm>
              <a:off x="2185" y="2318"/>
              <a:ext cx="897" cy="470"/>
            </a:xfrm>
            <a:custGeom>
              <a:avLst/>
              <a:gdLst>
                <a:gd name="T0" fmla="*/ 0 w 897"/>
                <a:gd name="T1" fmla="*/ 69 h 470"/>
                <a:gd name="T2" fmla="*/ 0 w 897"/>
                <a:gd name="T3" fmla="*/ 69 h 470"/>
                <a:gd name="T4" fmla="*/ 6 w 897"/>
                <a:gd name="T5" fmla="*/ 0 h 470"/>
                <a:gd name="T6" fmla="*/ 105 w 897"/>
                <a:gd name="T7" fmla="*/ 7 h 470"/>
                <a:gd name="T8" fmla="*/ 545 w 897"/>
                <a:gd name="T9" fmla="*/ 29 h 470"/>
                <a:gd name="T10" fmla="*/ 872 w 897"/>
                <a:gd name="T11" fmla="*/ 26 h 470"/>
                <a:gd name="T12" fmla="*/ 875 w 897"/>
                <a:gd name="T13" fmla="*/ 95 h 470"/>
                <a:gd name="T14" fmla="*/ 896 w 897"/>
                <a:gd name="T15" fmla="*/ 241 h 470"/>
                <a:gd name="T16" fmla="*/ 892 w 897"/>
                <a:gd name="T17" fmla="*/ 469 h 470"/>
                <a:gd name="T18" fmla="*/ 864 w 897"/>
                <a:gd name="T19" fmla="*/ 459 h 470"/>
                <a:gd name="T20" fmla="*/ 820 w 897"/>
                <a:gd name="T21" fmla="*/ 428 h 470"/>
                <a:gd name="T22" fmla="*/ 802 w 897"/>
                <a:gd name="T23" fmla="*/ 437 h 470"/>
                <a:gd name="T24" fmla="*/ 744 w 897"/>
                <a:gd name="T25" fmla="*/ 442 h 470"/>
                <a:gd name="T26" fmla="*/ 687 w 897"/>
                <a:gd name="T27" fmla="*/ 462 h 470"/>
                <a:gd name="T28" fmla="*/ 665 w 897"/>
                <a:gd name="T29" fmla="*/ 440 h 470"/>
                <a:gd name="T30" fmla="*/ 635 w 897"/>
                <a:gd name="T31" fmla="*/ 446 h 470"/>
                <a:gd name="T32" fmla="*/ 630 w 897"/>
                <a:gd name="T33" fmla="*/ 429 h 470"/>
                <a:gd name="T34" fmla="*/ 608 w 897"/>
                <a:gd name="T35" fmla="*/ 444 h 470"/>
                <a:gd name="T36" fmla="*/ 606 w 897"/>
                <a:gd name="T37" fmla="*/ 462 h 470"/>
                <a:gd name="T38" fmla="*/ 599 w 897"/>
                <a:gd name="T39" fmla="*/ 437 h 470"/>
                <a:gd name="T40" fmla="*/ 578 w 897"/>
                <a:gd name="T41" fmla="*/ 451 h 470"/>
                <a:gd name="T42" fmla="*/ 546 w 897"/>
                <a:gd name="T43" fmla="*/ 425 h 470"/>
                <a:gd name="T44" fmla="*/ 528 w 897"/>
                <a:gd name="T45" fmla="*/ 444 h 470"/>
                <a:gd name="T46" fmla="*/ 516 w 897"/>
                <a:gd name="T47" fmla="*/ 434 h 470"/>
                <a:gd name="T48" fmla="*/ 501 w 897"/>
                <a:gd name="T49" fmla="*/ 402 h 470"/>
                <a:gd name="T50" fmla="*/ 472 w 897"/>
                <a:gd name="T51" fmla="*/ 399 h 470"/>
                <a:gd name="T52" fmla="*/ 468 w 897"/>
                <a:gd name="T53" fmla="*/ 409 h 470"/>
                <a:gd name="T54" fmla="*/ 449 w 897"/>
                <a:gd name="T55" fmla="*/ 397 h 470"/>
                <a:gd name="T56" fmla="*/ 433 w 897"/>
                <a:gd name="T57" fmla="*/ 402 h 470"/>
                <a:gd name="T58" fmla="*/ 413 w 897"/>
                <a:gd name="T59" fmla="*/ 393 h 470"/>
                <a:gd name="T60" fmla="*/ 385 w 897"/>
                <a:gd name="T61" fmla="*/ 389 h 470"/>
                <a:gd name="T62" fmla="*/ 386 w 897"/>
                <a:gd name="T63" fmla="*/ 373 h 470"/>
                <a:gd name="T64" fmla="*/ 370 w 897"/>
                <a:gd name="T65" fmla="*/ 357 h 470"/>
                <a:gd name="T66" fmla="*/ 363 w 897"/>
                <a:gd name="T67" fmla="*/ 367 h 470"/>
                <a:gd name="T68" fmla="*/ 333 w 897"/>
                <a:gd name="T69" fmla="*/ 366 h 470"/>
                <a:gd name="T70" fmla="*/ 303 w 897"/>
                <a:gd name="T71" fmla="*/ 340 h 470"/>
                <a:gd name="T72" fmla="*/ 312 w 897"/>
                <a:gd name="T73" fmla="*/ 87 h 470"/>
                <a:gd name="T74" fmla="*/ 0 w 897"/>
                <a:gd name="T75" fmla="*/ 69 h 470"/>
                <a:gd name="T76" fmla="*/ 0 w 897"/>
                <a:gd name="T77" fmla="*/ 69 h 4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97"/>
                <a:gd name="T118" fmla="*/ 0 h 470"/>
                <a:gd name="T119" fmla="*/ 897 w 897"/>
                <a:gd name="T120" fmla="*/ 470 h 47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97" h="470">
                  <a:moveTo>
                    <a:pt x="0" y="69"/>
                  </a:moveTo>
                  <a:lnTo>
                    <a:pt x="0" y="69"/>
                  </a:lnTo>
                  <a:lnTo>
                    <a:pt x="6" y="0"/>
                  </a:lnTo>
                  <a:lnTo>
                    <a:pt x="105" y="7"/>
                  </a:lnTo>
                  <a:lnTo>
                    <a:pt x="545" y="29"/>
                  </a:lnTo>
                  <a:lnTo>
                    <a:pt x="872" y="26"/>
                  </a:lnTo>
                  <a:lnTo>
                    <a:pt x="875" y="95"/>
                  </a:lnTo>
                  <a:lnTo>
                    <a:pt x="896" y="241"/>
                  </a:lnTo>
                  <a:lnTo>
                    <a:pt x="892" y="469"/>
                  </a:lnTo>
                  <a:lnTo>
                    <a:pt x="864" y="459"/>
                  </a:lnTo>
                  <a:lnTo>
                    <a:pt x="820" y="428"/>
                  </a:lnTo>
                  <a:lnTo>
                    <a:pt x="802" y="437"/>
                  </a:lnTo>
                  <a:lnTo>
                    <a:pt x="744" y="442"/>
                  </a:lnTo>
                  <a:lnTo>
                    <a:pt x="687" y="462"/>
                  </a:lnTo>
                  <a:lnTo>
                    <a:pt x="665" y="440"/>
                  </a:lnTo>
                  <a:lnTo>
                    <a:pt x="635" y="446"/>
                  </a:lnTo>
                  <a:lnTo>
                    <a:pt x="630" y="429"/>
                  </a:lnTo>
                  <a:lnTo>
                    <a:pt x="608" y="444"/>
                  </a:lnTo>
                  <a:lnTo>
                    <a:pt x="606" y="462"/>
                  </a:lnTo>
                  <a:lnTo>
                    <a:pt x="599" y="437"/>
                  </a:lnTo>
                  <a:lnTo>
                    <a:pt x="578" y="451"/>
                  </a:lnTo>
                  <a:lnTo>
                    <a:pt x="546" y="425"/>
                  </a:lnTo>
                  <a:lnTo>
                    <a:pt x="528" y="444"/>
                  </a:lnTo>
                  <a:lnTo>
                    <a:pt x="516" y="434"/>
                  </a:lnTo>
                  <a:lnTo>
                    <a:pt x="501" y="402"/>
                  </a:lnTo>
                  <a:lnTo>
                    <a:pt x="472" y="399"/>
                  </a:lnTo>
                  <a:lnTo>
                    <a:pt x="468" y="409"/>
                  </a:lnTo>
                  <a:lnTo>
                    <a:pt x="449" y="397"/>
                  </a:lnTo>
                  <a:lnTo>
                    <a:pt x="433" y="402"/>
                  </a:lnTo>
                  <a:lnTo>
                    <a:pt x="413" y="393"/>
                  </a:lnTo>
                  <a:lnTo>
                    <a:pt x="385" y="389"/>
                  </a:lnTo>
                  <a:lnTo>
                    <a:pt x="386" y="373"/>
                  </a:lnTo>
                  <a:lnTo>
                    <a:pt x="370" y="357"/>
                  </a:lnTo>
                  <a:lnTo>
                    <a:pt x="363" y="367"/>
                  </a:lnTo>
                  <a:lnTo>
                    <a:pt x="333" y="366"/>
                  </a:lnTo>
                  <a:lnTo>
                    <a:pt x="303" y="340"/>
                  </a:lnTo>
                  <a:lnTo>
                    <a:pt x="312" y="87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1" name="Freeform 53"/>
            <p:cNvSpPr>
              <a:spLocks/>
            </p:cNvSpPr>
            <p:nvPr/>
          </p:nvSpPr>
          <p:spPr bwMode="auto">
            <a:xfrm>
              <a:off x="234" y="748"/>
              <a:ext cx="827" cy="708"/>
            </a:xfrm>
            <a:custGeom>
              <a:avLst/>
              <a:gdLst>
                <a:gd name="T0" fmla="*/ 0 w 827"/>
                <a:gd name="T1" fmla="*/ 526 h 708"/>
                <a:gd name="T2" fmla="*/ 0 w 827"/>
                <a:gd name="T3" fmla="*/ 526 h 708"/>
                <a:gd name="T4" fmla="*/ 14 w 827"/>
                <a:gd name="T5" fmla="*/ 400 h 708"/>
                <a:gd name="T6" fmla="*/ 78 w 827"/>
                <a:gd name="T7" fmla="*/ 296 h 708"/>
                <a:gd name="T8" fmla="*/ 179 w 827"/>
                <a:gd name="T9" fmla="*/ 0 h 708"/>
                <a:gd name="T10" fmla="*/ 232 w 827"/>
                <a:gd name="T11" fmla="*/ 18 h 708"/>
                <a:gd name="T12" fmla="*/ 234 w 827"/>
                <a:gd name="T13" fmla="*/ 31 h 708"/>
                <a:gd name="T14" fmla="*/ 247 w 827"/>
                <a:gd name="T15" fmla="*/ 32 h 708"/>
                <a:gd name="T16" fmla="*/ 274 w 827"/>
                <a:gd name="T17" fmla="*/ 83 h 708"/>
                <a:gd name="T18" fmla="*/ 267 w 827"/>
                <a:gd name="T19" fmla="*/ 100 h 708"/>
                <a:gd name="T20" fmla="*/ 309 w 827"/>
                <a:gd name="T21" fmla="*/ 134 h 708"/>
                <a:gd name="T22" fmla="*/ 379 w 827"/>
                <a:gd name="T23" fmla="*/ 132 h 708"/>
                <a:gd name="T24" fmla="*/ 431 w 827"/>
                <a:gd name="T25" fmla="*/ 154 h 708"/>
                <a:gd name="T26" fmla="*/ 456 w 827"/>
                <a:gd name="T27" fmla="*/ 150 h 708"/>
                <a:gd name="T28" fmla="*/ 615 w 827"/>
                <a:gd name="T29" fmla="*/ 154 h 708"/>
                <a:gd name="T30" fmla="*/ 796 w 827"/>
                <a:gd name="T31" fmla="*/ 198 h 708"/>
                <a:gd name="T32" fmla="*/ 805 w 827"/>
                <a:gd name="T33" fmla="*/ 220 h 708"/>
                <a:gd name="T34" fmla="*/ 826 w 827"/>
                <a:gd name="T35" fmla="*/ 252 h 708"/>
                <a:gd name="T36" fmla="*/ 798 w 827"/>
                <a:gd name="T37" fmla="*/ 296 h 708"/>
                <a:gd name="T38" fmla="*/ 766 w 827"/>
                <a:gd name="T39" fmla="*/ 347 h 708"/>
                <a:gd name="T40" fmla="*/ 727 w 827"/>
                <a:gd name="T41" fmla="*/ 384 h 708"/>
                <a:gd name="T42" fmla="*/ 722 w 827"/>
                <a:gd name="T43" fmla="*/ 408 h 708"/>
                <a:gd name="T44" fmla="*/ 743 w 827"/>
                <a:gd name="T45" fmla="*/ 435 h 708"/>
                <a:gd name="T46" fmla="*/ 718 w 827"/>
                <a:gd name="T47" fmla="*/ 492 h 708"/>
                <a:gd name="T48" fmla="*/ 669 w 827"/>
                <a:gd name="T49" fmla="*/ 707 h 708"/>
                <a:gd name="T50" fmla="*/ 389 w 827"/>
                <a:gd name="T51" fmla="*/ 636 h 708"/>
                <a:gd name="T52" fmla="*/ 0 w 827"/>
                <a:gd name="T53" fmla="*/ 526 h 708"/>
                <a:gd name="T54" fmla="*/ 0 w 827"/>
                <a:gd name="T55" fmla="*/ 526 h 70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827"/>
                <a:gd name="T85" fmla="*/ 0 h 708"/>
                <a:gd name="T86" fmla="*/ 827 w 827"/>
                <a:gd name="T87" fmla="*/ 708 h 70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827" h="708">
                  <a:moveTo>
                    <a:pt x="0" y="526"/>
                  </a:moveTo>
                  <a:lnTo>
                    <a:pt x="0" y="526"/>
                  </a:lnTo>
                  <a:lnTo>
                    <a:pt x="14" y="400"/>
                  </a:lnTo>
                  <a:lnTo>
                    <a:pt x="78" y="296"/>
                  </a:lnTo>
                  <a:lnTo>
                    <a:pt x="179" y="0"/>
                  </a:lnTo>
                  <a:lnTo>
                    <a:pt x="232" y="18"/>
                  </a:lnTo>
                  <a:lnTo>
                    <a:pt x="234" y="31"/>
                  </a:lnTo>
                  <a:lnTo>
                    <a:pt x="247" y="32"/>
                  </a:lnTo>
                  <a:lnTo>
                    <a:pt x="274" y="83"/>
                  </a:lnTo>
                  <a:lnTo>
                    <a:pt x="267" y="100"/>
                  </a:lnTo>
                  <a:lnTo>
                    <a:pt x="309" y="134"/>
                  </a:lnTo>
                  <a:lnTo>
                    <a:pt x="379" y="132"/>
                  </a:lnTo>
                  <a:lnTo>
                    <a:pt x="431" y="154"/>
                  </a:lnTo>
                  <a:lnTo>
                    <a:pt x="456" y="150"/>
                  </a:lnTo>
                  <a:lnTo>
                    <a:pt x="615" y="154"/>
                  </a:lnTo>
                  <a:lnTo>
                    <a:pt x="796" y="198"/>
                  </a:lnTo>
                  <a:lnTo>
                    <a:pt x="805" y="220"/>
                  </a:lnTo>
                  <a:lnTo>
                    <a:pt x="826" y="252"/>
                  </a:lnTo>
                  <a:lnTo>
                    <a:pt x="798" y="296"/>
                  </a:lnTo>
                  <a:lnTo>
                    <a:pt x="766" y="347"/>
                  </a:lnTo>
                  <a:lnTo>
                    <a:pt x="727" y="384"/>
                  </a:lnTo>
                  <a:lnTo>
                    <a:pt x="722" y="408"/>
                  </a:lnTo>
                  <a:lnTo>
                    <a:pt x="743" y="435"/>
                  </a:lnTo>
                  <a:lnTo>
                    <a:pt x="718" y="492"/>
                  </a:lnTo>
                  <a:lnTo>
                    <a:pt x="669" y="707"/>
                  </a:lnTo>
                  <a:lnTo>
                    <a:pt x="389" y="636"/>
                  </a:lnTo>
                  <a:lnTo>
                    <a:pt x="0" y="5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2" name="Freeform 54"/>
            <p:cNvSpPr>
              <a:spLocks/>
            </p:cNvSpPr>
            <p:nvPr/>
          </p:nvSpPr>
          <p:spPr bwMode="auto">
            <a:xfrm>
              <a:off x="4411" y="1485"/>
              <a:ext cx="603" cy="388"/>
            </a:xfrm>
            <a:custGeom>
              <a:avLst/>
              <a:gdLst>
                <a:gd name="T0" fmla="*/ 0 w 603"/>
                <a:gd name="T1" fmla="*/ 95 h 388"/>
                <a:gd name="T2" fmla="*/ 0 w 603"/>
                <a:gd name="T3" fmla="*/ 95 h 388"/>
                <a:gd name="T4" fmla="*/ 28 w 603"/>
                <a:gd name="T5" fmla="*/ 266 h 388"/>
                <a:gd name="T6" fmla="*/ 48 w 603"/>
                <a:gd name="T7" fmla="*/ 387 h 388"/>
                <a:gd name="T8" fmla="*/ 149 w 603"/>
                <a:gd name="T9" fmla="*/ 370 h 388"/>
                <a:gd name="T10" fmla="*/ 511 w 603"/>
                <a:gd name="T11" fmla="*/ 301 h 388"/>
                <a:gd name="T12" fmla="*/ 525 w 603"/>
                <a:gd name="T13" fmla="*/ 282 h 388"/>
                <a:gd name="T14" fmla="*/ 545 w 603"/>
                <a:gd name="T15" fmla="*/ 282 h 388"/>
                <a:gd name="T16" fmla="*/ 571 w 603"/>
                <a:gd name="T17" fmla="*/ 267 h 388"/>
                <a:gd name="T18" fmla="*/ 582 w 603"/>
                <a:gd name="T19" fmla="*/ 241 h 388"/>
                <a:gd name="T20" fmla="*/ 602 w 603"/>
                <a:gd name="T21" fmla="*/ 222 h 388"/>
                <a:gd name="T22" fmla="*/ 544 w 603"/>
                <a:gd name="T23" fmla="*/ 175 h 388"/>
                <a:gd name="T24" fmla="*/ 542 w 603"/>
                <a:gd name="T25" fmla="*/ 128 h 388"/>
                <a:gd name="T26" fmla="*/ 570 w 603"/>
                <a:gd name="T27" fmla="*/ 67 h 388"/>
                <a:gd name="T28" fmla="*/ 530 w 603"/>
                <a:gd name="T29" fmla="*/ 45 h 388"/>
                <a:gd name="T30" fmla="*/ 514 w 603"/>
                <a:gd name="T31" fmla="*/ 14 h 388"/>
                <a:gd name="T32" fmla="*/ 487 w 603"/>
                <a:gd name="T33" fmla="*/ 0 h 388"/>
                <a:gd name="T34" fmla="*/ 87 w 603"/>
                <a:gd name="T35" fmla="*/ 77 h 388"/>
                <a:gd name="T36" fmla="*/ 66 w 603"/>
                <a:gd name="T37" fmla="*/ 45 h 388"/>
                <a:gd name="T38" fmla="*/ 0 w 603"/>
                <a:gd name="T39" fmla="*/ 95 h 388"/>
                <a:gd name="T40" fmla="*/ 0 w 603"/>
                <a:gd name="T41" fmla="*/ 95 h 38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03"/>
                <a:gd name="T64" fmla="*/ 0 h 388"/>
                <a:gd name="T65" fmla="*/ 603 w 603"/>
                <a:gd name="T66" fmla="*/ 388 h 38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03" h="388">
                  <a:moveTo>
                    <a:pt x="0" y="95"/>
                  </a:moveTo>
                  <a:lnTo>
                    <a:pt x="0" y="95"/>
                  </a:lnTo>
                  <a:lnTo>
                    <a:pt x="28" y="266"/>
                  </a:lnTo>
                  <a:lnTo>
                    <a:pt x="48" y="387"/>
                  </a:lnTo>
                  <a:lnTo>
                    <a:pt x="149" y="370"/>
                  </a:lnTo>
                  <a:lnTo>
                    <a:pt x="511" y="301"/>
                  </a:lnTo>
                  <a:lnTo>
                    <a:pt x="525" y="282"/>
                  </a:lnTo>
                  <a:lnTo>
                    <a:pt x="545" y="282"/>
                  </a:lnTo>
                  <a:lnTo>
                    <a:pt x="571" y="267"/>
                  </a:lnTo>
                  <a:lnTo>
                    <a:pt x="582" y="241"/>
                  </a:lnTo>
                  <a:lnTo>
                    <a:pt x="602" y="222"/>
                  </a:lnTo>
                  <a:lnTo>
                    <a:pt x="544" y="175"/>
                  </a:lnTo>
                  <a:lnTo>
                    <a:pt x="542" y="128"/>
                  </a:lnTo>
                  <a:lnTo>
                    <a:pt x="570" y="67"/>
                  </a:lnTo>
                  <a:lnTo>
                    <a:pt x="530" y="45"/>
                  </a:lnTo>
                  <a:lnTo>
                    <a:pt x="514" y="14"/>
                  </a:lnTo>
                  <a:lnTo>
                    <a:pt x="487" y="0"/>
                  </a:lnTo>
                  <a:lnTo>
                    <a:pt x="87" y="77"/>
                  </a:lnTo>
                  <a:lnTo>
                    <a:pt x="66" y="45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3" name="Freeform 55"/>
            <p:cNvSpPr>
              <a:spLocks/>
            </p:cNvSpPr>
            <p:nvPr/>
          </p:nvSpPr>
          <p:spPr bwMode="auto">
            <a:xfrm>
              <a:off x="5237" y="1395"/>
              <a:ext cx="81" cy="102"/>
            </a:xfrm>
            <a:custGeom>
              <a:avLst/>
              <a:gdLst>
                <a:gd name="T0" fmla="*/ 0 w 81"/>
                <a:gd name="T1" fmla="*/ 10 h 102"/>
                <a:gd name="T2" fmla="*/ 0 w 81"/>
                <a:gd name="T3" fmla="*/ 10 h 102"/>
                <a:gd name="T4" fmla="*/ 17 w 81"/>
                <a:gd name="T5" fmla="*/ 96 h 102"/>
                <a:gd name="T6" fmla="*/ 20 w 81"/>
                <a:gd name="T7" fmla="*/ 101 h 102"/>
                <a:gd name="T8" fmla="*/ 51 w 81"/>
                <a:gd name="T9" fmla="*/ 82 h 102"/>
                <a:gd name="T10" fmla="*/ 48 w 81"/>
                <a:gd name="T11" fmla="*/ 57 h 102"/>
                <a:gd name="T12" fmla="*/ 53 w 81"/>
                <a:gd name="T13" fmla="*/ 43 h 102"/>
                <a:gd name="T14" fmla="*/ 60 w 81"/>
                <a:gd name="T15" fmla="*/ 53 h 102"/>
                <a:gd name="T16" fmla="*/ 63 w 81"/>
                <a:gd name="T17" fmla="*/ 71 h 102"/>
                <a:gd name="T18" fmla="*/ 71 w 81"/>
                <a:gd name="T19" fmla="*/ 71 h 102"/>
                <a:gd name="T20" fmla="*/ 80 w 81"/>
                <a:gd name="T21" fmla="*/ 53 h 102"/>
                <a:gd name="T22" fmla="*/ 71 w 81"/>
                <a:gd name="T23" fmla="*/ 31 h 102"/>
                <a:gd name="T24" fmla="*/ 52 w 81"/>
                <a:gd name="T25" fmla="*/ 29 h 102"/>
                <a:gd name="T26" fmla="*/ 40 w 81"/>
                <a:gd name="T27" fmla="*/ 1 h 102"/>
                <a:gd name="T28" fmla="*/ 29 w 81"/>
                <a:gd name="T29" fmla="*/ 0 h 102"/>
                <a:gd name="T30" fmla="*/ 0 w 81"/>
                <a:gd name="T31" fmla="*/ 10 h 102"/>
                <a:gd name="T32" fmla="*/ 0 w 81"/>
                <a:gd name="T33" fmla="*/ 10 h 1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1"/>
                <a:gd name="T52" fmla="*/ 0 h 102"/>
                <a:gd name="T53" fmla="*/ 81 w 81"/>
                <a:gd name="T54" fmla="*/ 102 h 1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1" h="102">
                  <a:moveTo>
                    <a:pt x="0" y="10"/>
                  </a:moveTo>
                  <a:lnTo>
                    <a:pt x="0" y="10"/>
                  </a:lnTo>
                  <a:lnTo>
                    <a:pt x="17" y="96"/>
                  </a:lnTo>
                  <a:lnTo>
                    <a:pt x="20" y="101"/>
                  </a:lnTo>
                  <a:lnTo>
                    <a:pt x="51" y="82"/>
                  </a:lnTo>
                  <a:lnTo>
                    <a:pt x="48" y="57"/>
                  </a:lnTo>
                  <a:lnTo>
                    <a:pt x="53" y="43"/>
                  </a:lnTo>
                  <a:lnTo>
                    <a:pt x="60" y="53"/>
                  </a:lnTo>
                  <a:lnTo>
                    <a:pt x="63" y="71"/>
                  </a:lnTo>
                  <a:lnTo>
                    <a:pt x="71" y="71"/>
                  </a:lnTo>
                  <a:lnTo>
                    <a:pt x="80" y="53"/>
                  </a:lnTo>
                  <a:lnTo>
                    <a:pt x="71" y="31"/>
                  </a:lnTo>
                  <a:lnTo>
                    <a:pt x="52" y="29"/>
                  </a:lnTo>
                  <a:lnTo>
                    <a:pt x="40" y="1"/>
                  </a:lnTo>
                  <a:lnTo>
                    <a:pt x="29" y="0"/>
                  </a:lnTo>
                  <a:lnTo>
                    <a:pt x="0" y="1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4" name="Freeform 56"/>
            <p:cNvSpPr>
              <a:spLocks/>
            </p:cNvSpPr>
            <p:nvPr/>
          </p:nvSpPr>
          <p:spPr bwMode="auto">
            <a:xfrm>
              <a:off x="4261" y="2474"/>
              <a:ext cx="528" cy="403"/>
            </a:xfrm>
            <a:custGeom>
              <a:avLst/>
              <a:gdLst>
                <a:gd name="T0" fmla="*/ 0 w 528"/>
                <a:gd name="T1" fmla="*/ 95 h 403"/>
                <a:gd name="T2" fmla="*/ 0 w 528"/>
                <a:gd name="T3" fmla="*/ 95 h 403"/>
                <a:gd name="T4" fmla="*/ 22 w 528"/>
                <a:gd name="T5" fmla="*/ 53 h 403"/>
                <a:gd name="T6" fmla="*/ 97 w 528"/>
                <a:gd name="T7" fmla="*/ 15 h 403"/>
                <a:gd name="T8" fmla="*/ 238 w 528"/>
                <a:gd name="T9" fmla="*/ 0 h 403"/>
                <a:gd name="T10" fmla="*/ 297 w 528"/>
                <a:gd name="T11" fmla="*/ 36 h 403"/>
                <a:gd name="T12" fmla="*/ 389 w 528"/>
                <a:gd name="T13" fmla="*/ 24 h 403"/>
                <a:gd name="T14" fmla="*/ 527 w 528"/>
                <a:gd name="T15" fmla="*/ 124 h 403"/>
                <a:gd name="T16" fmla="*/ 487 w 528"/>
                <a:gd name="T17" fmla="*/ 171 h 403"/>
                <a:gd name="T18" fmla="*/ 465 w 528"/>
                <a:gd name="T19" fmla="*/ 201 h 403"/>
                <a:gd name="T20" fmla="*/ 468 w 528"/>
                <a:gd name="T21" fmla="*/ 234 h 403"/>
                <a:gd name="T22" fmla="*/ 432 w 528"/>
                <a:gd name="T23" fmla="*/ 264 h 403"/>
                <a:gd name="T24" fmla="*/ 403 w 528"/>
                <a:gd name="T25" fmla="*/ 309 h 403"/>
                <a:gd name="T26" fmla="*/ 364 w 528"/>
                <a:gd name="T27" fmla="*/ 332 h 403"/>
                <a:gd name="T28" fmla="*/ 345 w 528"/>
                <a:gd name="T29" fmla="*/ 337 h 403"/>
                <a:gd name="T30" fmla="*/ 337 w 528"/>
                <a:gd name="T31" fmla="*/ 364 h 403"/>
                <a:gd name="T32" fmla="*/ 315 w 528"/>
                <a:gd name="T33" fmla="*/ 349 h 403"/>
                <a:gd name="T34" fmla="*/ 335 w 528"/>
                <a:gd name="T35" fmla="*/ 376 h 403"/>
                <a:gd name="T36" fmla="*/ 315 w 528"/>
                <a:gd name="T37" fmla="*/ 402 h 403"/>
                <a:gd name="T38" fmla="*/ 297 w 528"/>
                <a:gd name="T39" fmla="*/ 400 h 403"/>
                <a:gd name="T40" fmla="*/ 284 w 528"/>
                <a:gd name="T41" fmla="*/ 383 h 403"/>
                <a:gd name="T42" fmla="*/ 262 w 528"/>
                <a:gd name="T43" fmla="*/ 343 h 403"/>
                <a:gd name="T44" fmla="*/ 249 w 528"/>
                <a:gd name="T45" fmla="*/ 338 h 403"/>
                <a:gd name="T46" fmla="*/ 223 w 528"/>
                <a:gd name="T47" fmla="*/ 285 h 403"/>
                <a:gd name="T48" fmla="*/ 188 w 528"/>
                <a:gd name="T49" fmla="*/ 262 h 403"/>
                <a:gd name="T50" fmla="*/ 162 w 528"/>
                <a:gd name="T51" fmla="*/ 226 h 403"/>
                <a:gd name="T52" fmla="*/ 100 w 528"/>
                <a:gd name="T53" fmla="*/ 180 h 403"/>
                <a:gd name="T54" fmla="*/ 68 w 528"/>
                <a:gd name="T55" fmla="*/ 138 h 403"/>
                <a:gd name="T56" fmla="*/ 0 w 528"/>
                <a:gd name="T57" fmla="*/ 95 h 403"/>
                <a:gd name="T58" fmla="*/ 0 w 528"/>
                <a:gd name="T59" fmla="*/ 95 h 4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28"/>
                <a:gd name="T91" fmla="*/ 0 h 403"/>
                <a:gd name="T92" fmla="*/ 528 w 528"/>
                <a:gd name="T93" fmla="*/ 403 h 40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28" h="403">
                  <a:moveTo>
                    <a:pt x="0" y="95"/>
                  </a:moveTo>
                  <a:lnTo>
                    <a:pt x="0" y="95"/>
                  </a:lnTo>
                  <a:lnTo>
                    <a:pt x="22" y="53"/>
                  </a:lnTo>
                  <a:lnTo>
                    <a:pt x="97" y="15"/>
                  </a:lnTo>
                  <a:lnTo>
                    <a:pt x="238" y="0"/>
                  </a:lnTo>
                  <a:lnTo>
                    <a:pt x="297" y="36"/>
                  </a:lnTo>
                  <a:lnTo>
                    <a:pt x="389" y="24"/>
                  </a:lnTo>
                  <a:lnTo>
                    <a:pt x="527" y="124"/>
                  </a:lnTo>
                  <a:lnTo>
                    <a:pt x="487" y="171"/>
                  </a:lnTo>
                  <a:lnTo>
                    <a:pt x="465" y="201"/>
                  </a:lnTo>
                  <a:lnTo>
                    <a:pt x="468" y="234"/>
                  </a:lnTo>
                  <a:lnTo>
                    <a:pt x="432" y="264"/>
                  </a:lnTo>
                  <a:lnTo>
                    <a:pt x="403" y="309"/>
                  </a:lnTo>
                  <a:lnTo>
                    <a:pt x="364" y="332"/>
                  </a:lnTo>
                  <a:lnTo>
                    <a:pt x="345" y="337"/>
                  </a:lnTo>
                  <a:lnTo>
                    <a:pt x="337" y="364"/>
                  </a:lnTo>
                  <a:lnTo>
                    <a:pt x="315" y="349"/>
                  </a:lnTo>
                  <a:lnTo>
                    <a:pt x="335" y="376"/>
                  </a:lnTo>
                  <a:lnTo>
                    <a:pt x="315" y="402"/>
                  </a:lnTo>
                  <a:lnTo>
                    <a:pt x="297" y="400"/>
                  </a:lnTo>
                  <a:lnTo>
                    <a:pt x="284" y="383"/>
                  </a:lnTo>
                  <a:lnTo>
                    <a:pt x="262" y="343"/>
                  </a:lnTo>
                  <a:lnTo>
                    <a:pt x="249" y="338"/>
                  </a:lnTo>
                  <a:lnTo>
                    <a:pt x="223" y="285"/>
                  </a:lnTo>
                  <a:lnTo>
                    <a:pt x="188" y="262"/>
                  </a:lnTo>
                  <a:lnTo>
                    <a:pt x="162" y="226"/>
                  </a:lnTo>
                  <a:lnTo>
                    <a:pt x="100" y="180"/>
                  </a:lnTo>
                  <a:lnTo>
                    <a:pt x="68" y="138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5" name="Freeform 57"/>
            <p:cNvSpPr>
              <a:spLocks/>
            </p:cNvSpPr>
            <p:nvPr/>
          </p:nvSpPr>
          <p:spPr bwMode="auto">
            <a:xfrm>
              <a:off x="2153" y="1138"/>
              <a:ext cx="729" cy="491"/>
            </a:xfrm>
            <a:custGeom>
              <a:avLst/>
              <a:gdLst>
                <a:gd name="T0" fmla="*/ 0 w 729"/>
                <a:gd name="T1" fmla="*/ 384 h 491"/>
                <a:gd name="T2" fmla="*/ 0 w 729"/>
                <a:gd name="T3" fmla="*/ 384 h 491"/>
                <a:gd name="T4" fmla="*/ 25 w 729"/>
                <a:gd name="T5" fmla="*/ 122 h 491"/>
                <a:gd name="T6" fmla="*/ 35 w 729"/>
                <a:gd name="T7" fmla="*/ 0 h 491"/>
                <a:gd name="T8" fmla="*/ 359 w 729"/>
                <a:gd name="T9" fmla="*/ 24 h 491"/>
                <a:gd name="T10" fmla="*/ 719 w 729"/>
                <a:gd name="T11" fmla="*/ 35 h 491"/>
                <a:gd name="T12" fmla="*/ 694 w 729"/>
                <a:gd name="T13" fmla="*/ 81 h 491"/>
                <a:gd name="T14" fmla="*/ 728 w 729"/>
                <a:gd name="T15" fmla="*/ 116 h 491"/>
                <a:gd name="T16" fmla="*/ 727 w 729"/>
                <a:gd name="T17" fmla="*/ 356 h 491"/>
                <a:gd name="T18" fmla="*/ 713 w 729"/>
                <a:gd name="T19" fmla="*/ 354 h 491"/>
                <a:gd name="T20" fmla="*/ 714 w 729"/>
                <a:gd name="T21" fmla="*/ 385 h 491"/>
                <a:gd name="T22" fmla="*/ 726 w 729"/>
                <a:gd name="T23" fmla="*/ 410 h 491"/>
                <a:gd name="T24" fmla="*/ 718 w 729"/>
                <a:gd name="T25" fmla="*/ 433 h 491"/>
                <a:gd name="T26" fmla="*/ 725 w 729"/>
                <a:gd name="T27" fmla="*/ 490 h 491"/>
                <a:gd name="T28" fmla="*/ 708 w 729"/>
                <a:gd name="T29" fmla="*/ 484 h 491"/>
                <a:gd name="T30" fmla="*/ 691 w 729"/>
                <a:gd name="T31" fmla="*/ 462 h 491"/>
                <a:gd name="T32" fmla="*/ 655 w 729"/>
                <a:gd name="T33" fmla="*/ 447 h 491"/>
                <a:gd name="T34" fmla="*/ 626 w 729"/>
                <a:gd name="T35" fmla="*/ 440 h 491"/>
                <a:gd name="T36" fmla="*/ 563 w 729"/>
                <a:gd name="T37" fmla="*/ 443 h 491"/>
                <a:gd name="T38" fmla="*/ 529 w 729"/>
                <a:gd name="T39" fmla="*/ 416 h 491"/>
                <a:gd name="T40" fmla="*/ 0 w 729"/>
                <a:gd name="T41" fmla="*/ 384 h 491"/>
                <a:gd name="T42" fmla="*/ 0 w 729"/>
                <a:gd name="T43" fmla="*/ 384 h 4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29"/>
                <a:gd name="T67" fmla="*/ 0 h 491"/>
                <a:gd name="T68" fmla="*/ 729 w 729"/>
                <a:gd name="T69" fmla="*/ 491 h 49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29" h="491">
                  <a:moveTo>
                    <a:pt x="0" y="384"/>
                  </a:moveTo>
                  <a:lnTo>
                    <a:pt x="0" y="384"/>
                  </a:lnTo>
                  <a:lnTo>
                    <a:pt x="25" y="122"/>
                  </a:lnTo>
                  <a:lnTo>
                    <a:pt x="35" y="0"/>
                  </a:lnTo>
                  <a:lnTo>
                    <a:pt x="359" y="24"/>
                  </a:lnTo>
                  <a:lnTo>
                    <a:pt x="719" y="35"/>
                  </a:lnTo>
                  <a:lnTo>
                    <a:pt x="694" y="81"/>
                  </a:lnTo>
                  <a:lnTo>
                    <a:pt x="728" y="116"/>
                  </a:lnTo>
                  <a:lnTo>
                    <a:pt x="727" y="356"/>
                  </a:lnTo>
                  <a:lnTo>
                    <a:pt x="713" y="354"/>
                  </a:lnTo>
                  <a:lnTo>
                    <a:pt x="714" y="385"/>
                  </a:lnTo>
                  <a:lnTo>
                    <a:pt x="726" y="410"/>
                  </a:lnTo>
                  <a:lnTo>
                    <a:pt x="718" y="433"/>
                  </a:lnTo>
                  <a:lnTo>
                    <a:pt x="725" y="490"/>
                  </a:lnTo>
                  <a:lnTo>
                    <a:pt x="708" y="484"/>
                  </a:lnTo>
                  <a:lnTo>
                    <a:pt x="691" y="462"/>
                  </a:lnTo>
                  <a:lnTo>
                    <a:pt x="655" y="447"/>
                  </a:lnTo>
                  <a:lnTo>
                    <a:pt x="626" y="440"/>
                  </a:lnTo>
                  <a:lnTo>
                    <a:pt x="563" y="443"/>
                  </a:lnTo>
                  <a:lnTo>
                    <a:pt x="529" y="416"/>
                  </a:lnTo>
                  <a:lnTo>
                    <a:pt x="0" y="38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6" name="Freeform 58"/>
            <p:cNvSpPr>
              <a:spLocks/>
            </p:cNvSpPr>
            <p:nvPr/>
          </p:nvSpPr>
          <p:spPr bwMode="auto">
            <a:xfrm>
              <a:off x="3524" y="2296"/>
              <a:ext cx="885" cy="303"/>
            </a:xfrm>
            <a:custGeom>
              <a:avLst/>
              <a:gdLst>
                <a:gd name="T0" fmla="*/ 0 w 885"/>
                <a:gd name="T1" fmla="*/ 302 h 303"/>
                <a:gd name="T2" fmla="*/ 0 w 885"/>
                <a:gd name="T3" fmla="*/ 302 h 303"/>
                <a:gd name="T4" fmla="*/ 14 w 885"/>
                <a:gd name="T5" fmla="*/ 248 h 303"/>
                <a:gd name="T6" fmla="*/ 8 w 885"/>
                <a:gd name="T7" fmla="*/ 243 h 303"/>
                <a:gd name="T8" fmla="*/ 34 w 885"/>
                <a:gd name="T9" fmla="*/ 223 h 303"/>
                <a:gd name="T10" fmla="*/ 58 w 885"/>
                <a:gd name="T11" fmla="*/ 175 h 303"/>
                <a:gd name="T12" fmla="*/ 51 w 885"/>
                <a:gd name="T13" fmla="*/ 166 h 303"/>
                <a:gd name="T14" fmla="*/ 62 w 885"/>
                <a:gd name="T15" fmla="*/ 143 h 303"/>
                <a:gd name="T16" fmla="*/ 65 w 885"/>
                <a:gd name="T17" fmla="*/ 117 h 303"/>
                <a:gd name="T18" fmla="*/ 80 w 885"/>
                <a:gd name="T19" fmla="*/ 98 h 303"/>
                <a:gd name="T20" fmla="*/ 220 w 885"/>
                <a:gd name="T21" fmla="*/ 88 h 303"/>
                <a:gd name="T22" fmla="*/ 218 w 885"/>
                <a:gd name="T23" fmla="*/ 66 h 303"/>
                <a:gd name="T24" fmla="*/ 261 w 885"/>
                <a:gd name="T25" fmla="*/ 67 h 303"/>
                <a:gd name="T26" fmla="*/ 677 w 885"/>
                <a:gd name="T27" fmla="*/ 28 h 303"/>
                <a:gd name="T28" fmla="*/ 884 w 885"/>
                <a:gd name="T29" fmla="*/ 0 h 303"/>
                <a:gd name="T30" fmla="*/ 878 w 885"/>
                <a:gd name="T31" fmla="*/ 30 h 303"/>
                <a:gd name="T32" fmla="*/ 865 w 885"/>
                <a:gd name="T33" fmla="*/ 40 h 303"/>
                <a:gd name="T34" fmla="*/ 846 w 885"/>
                <a:gd name="T35" fmla="*/ 72 h 303"/>
                <a:gd name="T36" fmla="*/ 832 w 885"/>
                <a:gd name="T37" fmla="*/ 69 h 303"/>
                <a:gd name="T38" fmla="*/ 817 w 885"/>
                <a:gd name="T39" fmla="*/ 78 h 303"/>
                <a:gd name="T40" fmla="*/ 805 w 885"/>
                <a:gd name="T41" fmla="*/ 94 h 303"/>
                <a:gd name="T42" fmla="*/ 790 w 885"/>
                <a:gd name="T43" fmla="*/ 85 h 303"/>
                <a:gd name="T44" fmla="*/ 766 w 885"/>
                <a:gd name="T45" fmla="*/ 105 h 303"/>
                <a:gd name="T46" fmla="*/ 763 w 885"/>
                <a:gd name="T47" fmla="*/ 122 h 303"/>
                <a:gd name="T48" fmla="*/ 663 w 885"/>
                <a:gd name="T49" fmla="*/ 182 h 303"/>
                <a:gd name="T50" fmla="*/ 657 w 885"/>
                <a:gd name="T51" fmla="*/ 204 h 303"/>
                <a:gd name="T52" fmla="*/ 631 w 885"/>
                <a:gd name="T53" fmla="*/ 217 h 303"/>
                <a:gd name="T54" fmla="*/ 631 w 885"/>
                <a:gd name="T55" fmla="*/ 246 h 303"/>
                <a:gd name="T56" fmla="*/ 495 w 885"/>
                <a:gd name="T57" fmla="*/ 264 h 303"/>
                <a:gd name="T58" fmla="*/ 221 w 885"/>
                <a:gd name="T59" fmla="*/ 288 h 303"/>
                <a:gd name="T60" fmla="*/ 0 w 885"/>
                <a:gd name="T61" fmla="*/ 302 h 303"/>
                <a:gd name="T62" fmla="*/ 0 w 885"/>
                <a:gd name="T63" fmla="*/ 302 h 30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5"/>
                <a:gd name="T97" fmla="*/ 0 h 303"/>
                <a:gd name="T98" fmla="*/ 885 w 885"/>
                <a:gd name="T99" fmla="*/ 303 h 30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5" h="303">
                  <a:moveTo>
                    <a:pt x="0" y="302"/>
                  </a:moveTo>
                  <a:lnTo>
                    <a:pt x="0" y="302"/>
                  </a:lnTo>
                  <a:lnTo>
                    <a:pt x="14" y="248"/>
                  </a:lnTo>
                  <a:lnTo>
                    <a:pt x="8" y="243"/>
                  </a:lnTo>
                  <a:lnTo>
                    <a:pt x="34" y="223"/>
                  </a:lnTo>
                  <a:lnTo>
                    <a:pt x="58" y="175"/>
                  </a:lnTo>
                  <a:lnTo>
                    <a:pt x="51" y="166"/>
                  </a:lnTo>
                  <a:lnTo>
                    <a:pt x="62" y="143"/>
                  </a:lnTo>
                  <a:lnTo>
                    <a:pt x="65" y="117"/>
                  </a:lnTo>
                  <a:lnTo>
                    <a:pt x="80" y="98"/>
                  </a:lnTo>
                  <a:lnTo>
                    <a:pt x="220" y="88"/>
                  </a:lnTo>
                  <a:lnTo>
                    <a:pt x="218" y="66"/>
                  </a:lnTo>
                  <a:lnTo>
                    <a:pt x="261" y="67"/>
                  </a:lnTo>
                  <a:lnTo>
                    <a:pt x="677" y="28"/>
                  </a:lnTo>
                  <a:lnTo>
                    <a:pt x="884" y="0"/>
                  </a:lnTo>
                  <a:lnTo>
                    <a:pt x="878" y="30"/>
                  </a:lnTo>
                  <a:lnTo>
                    <a:pt x="865" y="40"/>
                  </a:lnTo>
                  <a:lnTo>
                    <a:pt x="846" y="72"/>
                  </a:lnTo>
                  <a:lnTo>
                    <a:pt x="832" y="69"/>
                  </a:lnTo>
                  <a:lnTo>
                    <a:pt x="817" y="78"/>
                  </a:lnTo>
                  <a:lnTo>
                    <a:pt x="805" y="94"/>
                  </a:lnTo>
                  <a:lnTo>
                    <a:pt x="790" y="85"/>
                  </a:lnTo>
                  <a:lnTo>
                    <a:pt x="766" y="105"/>
                  </a:lnTo>
                  <a:lnTo>
                    <a:pt x="763" y="122"/>
                  </a:lnTo>
                  <a:lnTo>
                    <a:pt x="663" y="182"/>
                  </a:lnTo>
                  <a:lnTo>
                    <a:pt x="657" y="204"/>
                  </a:lnTo>
                  <a:lnTo>
                    <a:pt x="631" y="217"/>
                  </a:lnTo>
                  <a:lnTo>
                    <a:pt x="631" y="246"/>
                  </a:lnTo>
                  <a:lnTo>
                    <a:pt x="495" y="264"/>
                  </a:lnTo>
                  <a:lnTo>
                    <a:pt x="221" y="288"/>
                  </a:lnTo>
                  <a:lnTo>
                    <a:pt x="0" y="30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7" name="Freeform 59"/>
            <p:cNvSpPr>
              <a:spLocks/>
            </p:cNvSpPr>
            <p:nvPr/>
          </p:nvSpPr>
          <p:spPr bwMode="auto">
            <a:xfrm>
              <a:off x="1737" y="2387"/>
              <a:ext cx="1450" cy="1406"/>
            </a:xfrm>
            <a:custGeom>
              <a:avLst/>
              <a:gdLst>
                <a:gd name="T0" fmla="*/ 0 w 1450"/>
                <a:gd name="T1" fmla="*/ 550 h 1406"/>
                <a:gd name="T2" fmla="*/ 448 w 1450"/>
                <a:gd name="T3" fmla="*/ 0 h 1406"/>
                <a:gd name="T4" fmla="*/ 781 w 1450"/>
                <a:gd name="T5" fmla="*/ 297 h 1406"/>
                <a:gd name="T6" fmla="*/ 834 w 1450"/>
                <a:gd name="T7" fmla="*/ 304 h 1406"/>
                <a:gd name="T8" fmla="*/ 881 w 1450"/>
                <a:gd name="T9" fmla="*/ 333 h 1406"/>
                <a:gd name="T10" fmla="*/ 920 w 1450"/>
                <a:gd name="T11" fmla="*/ 330 h 1406"/>
                <a:gd name="T12" fmla="*/ 976 w 1450"/>
                <a:gd name="T13" fmla="*/ 375 h 1406"/>
                <a:gd name="T14" fmla="*/ 1047 w 1450"/>
                <a:gd name="T15" fmla="*/ 368 h 1406"/>
                <a:gd name="T16" fmla="*/ 1078 w 1450"/>
                <a:gd name="T17" fmla="*/ 360 h 1406"/>
                <a:gd name="T18" fmla="*/ 1135 w 1450"/>
                <a:gd name="T19" fmla="*/ 393 h 1406"/>
                <a:gd name="T20" fmla="*/ 1268 w 1450"/>
                <a:gd name="T21" fmla="*/ 359 h 1406"/>
                <a:gd name="T22" fmla="*/ 1351 w 1450"/>
                <a:gd name="T23" fmla="*/ 413 h 1406"/>
                <a:gd name="T24" fmla="*/ 1395 w 1450"/>
                <a:gd name="T25" fmla="*/ 620 h 1406"/>
                <a:gd name="T26" fmla="*/ 1449 w 1450"/>
                <a:gd name="T27" fmla="*/ 721 h 1406"/>
                <a:gd name="T28" fmla="*/ 1431 w 1450"/>
                <a:gd name="T29" fmla="*/ 825 h 1406"/>
                <a:gd name="T30" fmla="*/ 1424 w 1450"/>
                <a:gd name="T31" fmla="*/ 883 h 1406"/>
                <a:gd name="T32" fmla="*/ 1361 w 1450"/>
                <a:gd name="T33" fmla="*/ 932 h 1406"/>
                <a:gd name="T34" fmla="*/ 1312 w 1450"/>
                <a:gd name="T35" fmla="*/ 936 h 1406"/>
                <a:gd name="T36" fmla="*/ 1284 w 1450"/>
                <a:gd name="T37" fmla="*/ 914 h 1406"/>
                <a:gd name="T38" fmla="*/ 1297 w 1450"/>
                <a:gd name="T39" fmla="*/ 965 h 1406"/>
                <a:gd name="T40" fmla="*/ 1265 w 1450"/>
                <a:gd name="T41" fmla="*/ 1005 h 1406"/>
                <a:gd name="T42" fmla="*/ 1195 w 1450"/>
                <a:gd name="T43" fmla="*/ 1039 h 1406"/>
                <a:gd name="T44" fmla="*/ 1137 w 1450"/>
                <a:gd name="T45" fmla="*/ 1054 h 1406"/>
                <a:gd name="T46" fmla="*/ 1096 w 1450"/>
                <a:gd name="T47" fmla="*/ 1047 h 1406"/>
                <a:gd name="T48" fmla="*/ 1093 w 1450"/>
                <a:gd name="T49" fmla="*/ 1095 h 1406"/>
                <a:gd name="T50" fmla="*/ 1059 w 1450"/>
                <a:gd name="T51" fmla="*/ 1107 h 1406"/>
                <a:gd name="T52" fmla="*/ 1040 w 1450"/>
                <a:gd name="T53" fmla="*/ 1154 h 1406"/>
                <a:gd name="T54" fmla="*/ 1011 w 1450"/>
                <a:gd name="T55" fmla="*/ 1185 h 1406"/>
                <a:gd name="T56" fmla="*/ 994 w 1450"/>
                <a:gd name="T57" fmla="*/ 1231 h 1406"/>
                <a:gd name="T58" fmla="*/ 963 w 1450"/>
                <a:gd name="T59" fmla="*/ 1207 h 1406"/>
                <a:gd name="T60" fmla="*/ 987 w 1450"/>
                <a:gd name="T61" fmla="*/ 1272 h 1406"/>
                <a:gd name="T62" fmla="*/ 991 w 1450"/>
                <a:gd name="T63" fmla="*/ 1405 h 1406"/>
                <a:gd name="T64" fmla="*/ 865 w 1450"/>
                <a:gd name="T65" fmla="*/ 1360 h 1406"/>
                <a:gd name="T66" fmla="*/ 787 w 1450"/>
                <a:gd name="T67" fmla="*/ 1282 h 1406"/>
                <a:gd name="T68" fmla="*/ 759 w 1450"/>
                <a:gd name="T69" fmla="*/ 1221 h 1406"/>
                <a:gd name="T70" fmla="*/ 687 w 1450"/>
                <a:gd name="T71" fmla="*/ 1102 h 1406"/>
                <a:gd name="T72" fmla="*/ 562 w 1450"/>
                <a:gd name="T73" fmla="*/ 893 h 1406"/>
                <a:gd name="T74" fmla="*/ 457 w 1450"/>
                <a:gd name="T75" fmla="*/ 871 h 1406"/>
                <a:gd name="T76" fmla="*/ 387 w 1450"/>
                <a:gd name="T77" fmla="*/ 951 h 1406"/>
                <a:gd name="T78" fmla="*/ 284 w 1450"/>
                <a:gd name="T79" fmla="*/ 935 h 1406"/>
                <a:gd name="T80" fmla="*/ 193 w 1450"/>
                <a:gd name="T81" fmla="*/ 842 h 1406"/>
                <a:gd name="T82" fmla="*/ 123 w 1450"/>
                <a:gd name="T83" fmla="*/ 712 h 1406"/>
                <a:gd name="T84" fmla="*/ 26 w 1450"/>
                <a:gd name="T85" fmla="*/ 583 h 14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50"/>
                <a:gd name="T130" fmla="*/ 0 h 1406"/>
                <a:gd name="T131" fmla="*/ 1450 w 1450"/>
                <a:gd name="T132" fmla="*/ 1406 h 14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50" h="1406">
                  <a:moveTo>
                    <a:pt x="9" y="577"/>
                  </a:moveTo>
                  <a:lnTo>
                    <a:pt x="9" y="577"/>
                  </a:lnTo>
                  <a:lnTo>
                    <a:pt x="0" y="550"/>
                  </a:lnTo>
                  <a:lnTo>
                    <a:pt x="29" y="552"/>
                  </a:lnTo>
                  <a:lnTo>
                    <a:pt x="394" y="587"/>
                  </a:lnTo>
                  <a:lnTo>
                    <a:pt x="448" y="0"/>
                  </a:lnTo>
                  <a:lnTo>
                    <a:pt x="760" y="18"/>
                  </a:lnTo>
                  <a:lnTo>
                    <a:pt x="751" y="271"/>
                  </a:lnTo>
                  <a:lnTo>
                    <a:pt x="781" y="297"/>
                  </a:lnTo>
                  <a:lnTo>
                    <a:pt x="811" y="298"/>
                  </a:lnTo>
                  <a:lnTo>
                    <a:pt x="818" y="288"/>
                  </a:lnTo>
                  <a:lnTo>
                    <a:pt x="834" y="304"/>
                  </a:lnTo>
                  <a:lnTo>
                    <a:pt x="833" y="320"/>
                  </a:lnTo>
                  <a:lnTo>
                    <a:pt x="861" y="324"/>
                  </a:lnTo>
                  <a:lnTo>
                    <a:pt x="881" y="333"/>
                  </a:lnTo>
                  <a:lnTo>
                    <a:pt x="897" y="328"/>
                  </a:lnTo>
                  <a:lnTo>
                    <a:pt x="916" y="340"/>
                  </a:lnTo>
                  <a:lnTo>
                    <a:pt x="920" y="330"/>
                  </a:lnTo>
                  <a:lnTo>
                    <a:pt x="949" y="333"/>
                  </a:lnTo>
                  <a:lnTo>
                    <a:pt x="964" y="365"/>
                  </a:lnTo>
                  <a:lnTo>
                    <a:pt x="976" y="375"/>
                  </a:lnTo>
                  <a:lnTo>
                    <a:pt x="994" y="356"/>
                  </a:lnTo>
                  <a:lnTo>
                    <a:pt x="1026" y="382"/>
                  </a:lnTo>
                  <a:lnTo>
                    <a:pt x="1047" y="368"/>
                  </a:lnTo>
                  <a:lnTo>
                    <a:pt x="1054" y="393"/>
                  </a:lnTo>
                  <a:lnTo>
                    <a:pt x="1056" y="375"/>
                  </a:lnTo>
                  <a:lnTo>
                    <a:pt x="1078" y="360"/>
                  </a:lnTo>
                  <a:lnTo>
                    <a:pt x="1083" y="377"/>
                  </a:lnTo>
                  <a:lnTo>
                    <a:pt x="1113" y="371"/>
                  </a:lnTo>
                  <a:lnTo>
                    <a:pt x="1135" y="393"/>
                  </a:lnTo>
                  <a:lnTo>
                    <a:pt x="1192" y="373"/>
                  </a:lnTo>
                  <a:lnTo>
                    <a:pt x="1250" y="368"/>
                  </a:lnTo>
                  <a:lnTo>
                    <a:pt x="1268" y="359"/>
                  </a:lnTo>
                  <a:lnTo>
                    <a:pt x="1312" y="390"/>
                  </a:lnTo>
                  <a:lnTo>
                    <a:pt x="1340" y="400"/>
                  </a:lnTo>
                  <a:lnTo>
                    <a:pt x="1351" y="413"/>
                  </a:lnTo>
                  <a:lnTo>
                    <a:pt x="1388" y="412"/>
                  </a:lnTo>
                  <a:lnTo>
                    <a:pt x="1389" y="483"/>
                  </a:lnTo>
                  <a:lnTo>
                    <a:pt x="1395" y="620"/>
                  </a:lnTo>
                  <a:lnTo>
                    <a:pt x="1412" y="637"/>
                  </a:lnTo>
                  <a:lnTo>
                    <a:pt x="1417" y="673"/>
                  </a:lnTo>
                  <a:lnTo>
                    <a:pt x="1449" y="721"/>
                  </a:lnTo>
                  <a:lnTo>
                    <a:pt x="1448" y="763"/>
                  </a:lnTo>
                  <a:lnTo>
                    <a:pt x="1430" y="803"/>
                  </a:lnTo>
                  <a:lnTo>
                    <a:pt x="1431" y="825"/>
                  </a:lnTo>
                  <a:lnTo>
                    <a:pt x="1436" y="847"/>
                  </a:lnTo>
                  <a:lnTo>
                    <a:pt x="1434" y="869"/>
                  </a:lnTo>
                  <a:lnTo>
                    <a:pt x="1424" y="883"/>
                  </a:lnTo>
                  <a:lnTo>
                    <a:pt x="1409" y="902"/>
                  </a:lnTo>
                  <a:lnTo>
                    <a:pt x="1419" y="913"/>
                  </a:lnTo>
                  <a:lnTo>
                    <a:pt x="1361" y="932"/>
                  </a:lnTo>
                  <a:lnTo>
                    <a:pt x="1314" y="959"/>
                  </a:lnTo>
                  <a:lnTo>
                    <a:pt x="1342" y="936"/>
                  </a:lnTo>
                  <a:lnTo>
                    <a:pt x="1312" y="936"/>
                  </a:lnTo>
                  <a:lnTo>
                    <a:pt x="1321" y="901"/>
                  </a:lnTo>
                  <a:lnTo>
                    <a:pt x="1296" y="921"/>
                  </a:lnTo>
                  <a:lnTo>
                    <a:pt x="1284" y="914"/>
                  </a:lnTo>
                  <a:lnTo>
                    <a:pt x="1286" y="939"/>
                  </a:lnTo>
                  <a:lnTo>
                    <a:pt x="1295" y="943"/>
                  </a:lnTo>
                  <a:lnTo>
                    <a:pt x="1297" y="965"/>
                  </a:lnTo>
                  <a:lnTo>
                    <a:pt x="1280" y="981"/>
                  </a:lnTo>
                  <a:lnTo>
                    <a:pt x="1268" y="980"/>
                  </a:lnTo>
                  <a:lnTo>
                    <a:pt x="1265" y="1005"/>
                  </a:lnTo>
                  <a:lnTo>
                    <a:pt x="1130" y="1088"/>
                  </a:lnTo>
                  <a:lnTo>
                    <a:pt x="1132" y="1079"/>
                  </a:lnTo>
                  <a:lnTo>
                    <a:pt x="1195" y="1039"/>
                  </a:lnTo>
                  <a:lnTo>
                    <a:pt x="1147" y="1064"/>
                  </a:lnTo>
                  <a:lnTo>
                    <a:pt x="1150" y="1041"/>
                  </a:lnTo>
                  <a:lnTo>
                    <a:pt x="1137" y="1054"/>
                  </a:lnTo>
                  <a:lnTo>
                    <a:pt x="1123" y="1047"/>
                  </a:lnTo>
                  <a:lnTo>
                    <a:pt x="1117" y="1064"/>
                  </a:lnTo>
                  <a:lnTo>
                    <a:pt x="1096" y="1047"/>
                  </a:lnTo>
                  <a:lnTo>
                    <a:pt x="1098" y="1063"/>
                  </a:lnTo>
                  <a:lnTo>
                    <a:pt x="1123" y="1080"/>
                  </a:lnTo>
                  <a:lnTo>
                    <a:pt x="1093" y="1095"/>
                  </a:lnTo>
                  <a:lnTo>
                    <a:pt x="1082" y="1075"/>
                  </a:lnTo>
                  <a:lnTo>
                    <a:pt x="1071" y="1129"/>
                  </a:lnTo>
                  <a:lnTo>
                    <a:pt x="1059" y="1107"/>
                  </a:lnTo>
                  <a:lnTo>
                    <a:pt x="1033" y="1116"/>
                  </a:lnTo>
                  <a:lnTo>
                    <a:pt x="1028" y="1130"/>
                  </a:lnTo>
                  <a:lnTo>
                    <a:pt x="1040" y="1154"/>
                  </a:lnTo>
                  <a:lnTo>
                    <a:pt x="993" y="1156"/>
                  </a:lnTo>
                  <a:lnTo>
                    <a:pt x="1009" y="1161"/>
                  </a:lnTo>
                  <a:lnTo>
                    <a:pt x="1011" y="1185"/>
                  </a:lnTo>
                  <a:lnTo>
                    <a:pt x="1021" y="1179"/>
                  </a:lnTo>
                  <a:lnTo>
                    <a:pt x="1015" y="1195"/>
                  </a:lnTo>
                  <a:lnTo>
                    <a:pt x="994" y="1231"/>
                  </a:lnTo>
                  <a:lnTo>
                    <a:pt x="995" y="1214"/>
                  </a:lnTo>
                  <a:lnTo>
                    <a:pt x="982" y="1229"/>
                  </a:lnTo>
                  <a:lnTo>
                    <a:pt x="963" y="1207"/>
                  </a:lnTo>
                  <a:lnTo>
                    <a:pt x="967" y="1232"/>
                  </a:lnTo>
                  <a:lnTo>
                    <a:pt x="1003" y="1236"/>
                  </a:lnTo>
                  <a:lnTo>
                    <a:pt x="987" y="1272"/>
                  </a:lnTo>
                  <a:lnTo>
                    <a:pt x="1000" y="1343"/>
                  </a:lnTo>
                  <a:lnTo>
                    <a:pt x="1032" y="1403"/>
                  </a:lnTo>
                  <a:lnTo>
                    <a:pt x="991" y="1405"/>
                  </a:lnTo>
                  <a:lnTo>
                    <a:pt x="950" y="1388"/>
                  </a:lnTo>
                  <a:lnTo>
                    <a:pt x="915" y="1389"/>
                  </a:lnTo>
                  <a:lnTo>
                    <a:pt x="865" y="1360"/>
                  </a:lnTo>
                  <a:lnTo>
                    <a:pt x="806" y="1339"/>
                  </a:lnTo>
                  <a:lnTo>
                    <a:pt x="800" y="1316"/>
                  </a:lnTo>
                  <a:lnTo>
                    <a:pt x="787" y="1282"/>
                  </a:lnTo>
                  <a:lnTo>
                    <a:pt x="767" y="1257"/>
                  </a:lnTo>
                  <a:lnTo>
                    <a:pt x="770" y="1231"/>
                  </a:lnTo>
                  <a:lnTo>
                    <a:pt x="759" y="1221"/>
                  </a:lnTo>
                  <a:lnTo>
                    <a:pt x="759" y="1185"/>
                  </a:lnTo>
                  <a:lnTo>
                    <a:pt x="724" y="1157"/>
                  </a:lnTo>
                  <a:lnTo>
                    <a:pt x="687" y="1102"/>
                  </a:lnTo>
                  <a:lnTo>
                    <a:pt x="625" y="962"/>
                  </a:lnTo>
                  <a:lnTo>
                    <a:pt x="577" y="926"/>
                  </a:lnTo>
                  <a:lnTo>
                    <a:pt x="562" y="893"/>
                  </a:lnTo>
                  <a:lnTo>
                    <a:pt x="521" y="889"/>
                  </a:lnTo>
                  <a:lnTo>
                    <a:pt x="487" y="883"/>
                  </a:lnTo>
                  <a:lnTo>
                    <a:pt x="457" y="871"/>
                  </a:lnTo>
                  <a:lnTo>
                    <a:pt x="448" y="883"/>
                  </a:lnTo>
                  <a:lnTo>
                    <a:pt x="416" y="883"/>
                  </a:lnTo>
                  <a:lnTo>
                    <a:pt x="387" y="951"/>
                  </a:lnTo>
                  <a:lnTo>
                    <a:pt x="357" y="979"/>
                  </a:lnTo>
                  <a:lnTo>
                    <a:pt x="338" y="979"/>
                  </a:lnTo>
                  <a:lnTo>
                    <a:pt x="284" y="935"/>
                  </a:lnTo>
                  <a:lnTo>
                    <a:pt x="259" y="929"/>
                  </a:lnTo>
                  <a:lnTo>
                    <a:pt x="206" y="881"/>
                  </a:lnTo>
                  <a:lnTo>
                    <a:pt x="193" y="842"/>
                  </a:lnTo>
                  <a:lnTo>
                    <a:pt x="193" y="803"/>
                  </a:lnTo>
                  <a:lnTo>
                    <a:pt x="167" y="747"/>
                  </a:lnTo>
                  <a:lnTo>
                    <a:pt x="123" y="712"/>
                  </a:lnTo>
                  <a:lnTo>
                    <a:pt x="62" y="636"/>
                  </a:lnTo>
                  <a:lnTo>
                    <a:pt x="41" y="623"/>
                  </a:lnTo>
                  <a:lnTo>
                    <a:pt x="26" y="583"/>
                  </a:lnTo>
                  <a:lnTo>
                    <a:pt x="9" y="57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8" name="Freeform 60"/>
            <p:cNvSpPr>
              <a:spLocks/>
            </p:cNvSpPr>
            <p:nvPr/>
          </p:nvSpPr>
          <p:spPr bwMode="auto">
            <a:xfrm>
              <a:off x="1058" y="1516"/>
              <a:ext cx="585" cy="735"/>
            </a:xfrm>
            <a:custGeom>
              <a:avLst/>
              <a:gdLst>
                <a:gd name="T0" fmla="*/ 0 w 585"/>
                <a:gd name="T1" fmla="*/ 646 h 735"/>
                <a:gd name="T2" fmla="*/ 0 w 585"/>
                <a:gd name="T3" fmla="*/ 646 h 735"/>
                <a:gd name="T4" fmla="*/ 126 w 585"/>
                <a:gd name="T5" fmla="*/ 0 h 735"/>
                <a:gd name="T6" fmla="*/ 412 w 585"/>
                <a:gd name="T7" fmla="*/ 51 h 735"/>
                <a:gd name="T8" fmla="*/ 390 w 585"/>
                <a:gd name="T9" fmla="*/ 182 h 735"/>
                <a:gd name="T10" fmla="*/ 584 w 585"/>
                <a:gd name="T11" fmla="*/ 212 h 735"/>
                <a:gd name="T12" fmla="*/ 511 w 585"/>
                <a:gd name="T13" fmla="*/ 734 h 735"/>
                <a:gd name="T14" fmla="*/ 0 w 585"/>
                <a:gd name="T15" fmla="*/ 646 h 735"/>
                <a:gd name="T16" fmla="*/ 0 w 585"/>
                <a:gd name="T17" fmla="*/ 646 h 7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5"/>
                <a:gd name="T28" fmla="*/ 0 h 735"/>
                <a:gd name="T29" fmla="*/ 585 w 585"/>
                <a:gd name="T30" fmla="*/ 735 h 7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5" h="735">
                  <a:moveTo>
                    <a:pt x="0" y="646"/>
                  </a:moveTo>
                  <a:lnTo>
                    <a:pt x="0" y="646"/>
                  </a:lnTo>
                  <a:lnTo>
                    <a:pt x="126" y="0"/>
                  </a:lnTo>
                  <a:lnTo>
                    <a:pt x="412" y="51"/>
                  </a:lnTo>
                  <a:lnTo>
                    <a:pt x="390" y="182"/>
                  </a:lnTo>
                  <a:lnTo>
                    <a:pt x="584" y="212"/>
                  </a:lnTo>
                  <a:lnTo>
                    <a:pt x="511" y="734"/>
                  </a:lnTo>
                  <a:lnTo>
                    <a:pt x="0" y="64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9" name="Freeform 61"/>
            <p:cNvSpPr>
              <a:spLocks/>
            </p:cNvSpPr>
            <p:nvPr/>
          </p:nvSpPr>
          <p:spPr bwMode="auto">
            <a:xfrm>
              <a:off x="5000" y="1015"/>
              <a:ext cx="167" cy="331"/>
            </a:xfrm>
            <a:custGeom>
              <a:avLst/>
              <a:gdLst>
                <a:gd name="T0" fmla="*/ 0 w 167"/>
                <a:gd name="T1" fmla="*/ 42 h 331"/>
                <a:gd name="T2" fmla="*/ 0 w 167"/>
                <a:gd name="T3" fmla="*/ 42 h 331"/>
                <a:gd name="T4" fmla="*/ 26 w 167"/>
                <a:gd name="T5" fmla="*/ 135 h 331"/>
                <a:gd name="T6" fmla="*/ 32 w 167"/>
                <a:gd name="T7" fmla="*/ 196 h 331"/>
                <a:gd name="T8" fmla="*/ 60 w 167"/>
                <a:gd name="T9" fmla="*/ 256 h 331"/>
                <a:gd name="T10" fmla="*/ 75 w 167"/>
                <a:gd name="T11" fmla="*/ 330 h 331"/>
                <a:gd name="T12" fmla="*/ 150 w 167"/>
                <a:gd name="T13" fmla="*/ 313 h 331"/>
                <a:gd name="T14" fmla="*/ 136 w 167"/>
                <a:gd name="T15" fmla="*/ 200 h 331"/>
                <a:gd name="T16" fmla="*/ 144 w 167"/>
                <a:gd name="T17" fmla="*/ 121 h 331"/>
                <a:gd name="T18" fmla="*/ 164 w 167"/>
                <a:gd name="T19" fmla="*/ 84 h 331"/>
                <a:gd name="T20" fmla="*/ 166 w 167"/>
                <a:gd name="T21" fmla="*/ 0 h 331"/>
                <a:gd name="T22" fmla="*/ 0 w 167"/>
                <a:gd name="T23" fmla="*/ 42 h 331"/>
                <a:gd name="T24" fmla="*/ 0 w 167"/>
                <a:gd name="T25" fmla="*/ 42 h 3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7"/>
                <a:gd name="T40" fmla="*/ 0 h 331"/>
                <a:gd name="T41" fmla="*/ 167 w 167"/>
                <a:gd name="T42" fmla="*/ 331 h 33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7" h="331">
                  <a:moveTo>
                    <a:pt x="0" y="42"/>
                  </a:moveTo>
                  <a:lnTo>
                    <a:pt x="0" y="42"/>
                  </a:lnTo>
                  <a:lnTo>
                    <a:pt x="26" y="135"/>
                  </a:lnTo>
                  <a:lnTo>
                    <a:pt x="32" y="196"/>
                  </a:lnTo>
                  <a:lnTo>
                    <a:pt x="60" y="256"/>
                  </a:lnTo>
                  <a:lnTo>
                    <a:pt x="75" y="330"/>
                  </a:lnTo>
                  <a:lnTo>
                    <a:pt x="150" y="313"/>
                  </a:lnTo>
                  <a:lnTo>
                    <a:pt x="136" y="200"/>
                  </a:lnTo>
                  <a:lnTo>
                    <a:pt x="144" y="121"/>
                  </a:lnTo>
                  <a:lnTo>
                    <a:pt x="164" y="84"/>
                  </a:lnTo>
                  <a:lnTo>
                    <a:pt x="166" y="0"/>
                  </a:lnTo>
                  <a:lnTo>
                    <a:pt x="0" y="4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30" name="Group 62"/>
            <p:cNvGrpSpPr>
              <a:grpSpLocks/>
            </p:cNvGrpSpPr>
            <p:nvPr/>
          </p:nvGrpSpPr>
          <p:grpSpPr bwMode="auto">
            <a:xfrm>
              <a:off x="4201" y="1870"/>
              <a:ext cx="812" cy="455"/>
              <a:chOff x="4201" y="1870"/>
              <a:chExt cx="812" cy="455"/>
            </a:xfrm>
          </p:grpSpPr>
          <p:sp>
            <p:nvSpPr>
              <p:cNvPr id="123038" name="Freeform 63"/>
              <p:cNvSpPr>
                <a:spLocks/>
              </p:cNvSpPr>
              <p:nvPr/>
            </p:nvSpPr>
            <p:spPr bwMode="auto">
              <a:xfrm>
                <a:off x="4201" y="1870"/>
                <a:ext cx="802" cy="455"/>
              </a:xfrm>
              <a:custGeom>
                <a:avLst/>
                <a:gdLst>
                  <a:gd name="T0" fmla="*/ 0 w 802"/>
                  <a:gd name="T1" fmla="*/ 454 h 455"/>
                  <a:gd name="T2" fmla="*/ 75 w 802"/>
                  <a:gd name="T3" fmla="*/ 395 h 455"/>
                  <a:gd name="T4" fmla="*/ 127 w 802"/>
                  <a:gd name="T5" fmla="*/ 344 h 455"/>
                  <a:gd name="T6" fmla="*/ 184 w 802"/>
                  <a:gd name="T7" fmla="*/ 344 h 455"/>
                  <a:gd name="T8" fmla="*/ 236 w 802"/>
                  <a:gd name="T9" fmla="*/ 337 h 455"/>
                  <a:gd name="T10" fmla="*/ 273 w 802"/>
                  <a:gd name="T11" fmla="*/ 307 h 455"/>
                  <a:gd name="T12" fmla="*/ 334 w 802"/>
                  <a:gd name="T13" fmla="*/ 272 h 455"/>
                  <a:gd name="T14" fmla="*/ 360 w 802"/>
                  <a:gd name="T15" fmla="*/ 178 h 455"/>
                  <a:gd name="T16" fmla="*/ 405 w 802"/>
                  <a:gd name="T17" fmla="*/ 152 h 455"/>
                  <a:gd name="T18" fmla="*/ 442 w 802"/>
                  <a:gd name="T19" fmla="*/ 99 h 455"/>
                  <a:gd name="T20" fmla="*/ 478 w 802"/>
                  <a:gd name="T21" fmla="*/ 0 h 455"/>
                  <a:gd name="T22" fmla="*/ 544 w 802"/>
                  <a:gd name="T23" fmla="*/ 6 h 455"/>
                  <a:gd name="T24" fmla="*/ 586 w 802"/>
                  <a:gd name="T25" fmla="*/ 33 h 455"/>
                  <a:gd name="T26" fmla="*/ 622 w 802"/>
                  <a:gd name="T27" fmla="*/ 61 h 455"/>
                  <a:gd name="T28" fmla="*/ 603 w 802"/>
                  <a:gd name="T29" fmla="*/ 104 h 455"/>
                  <a:gd name="T30" fmla="*/ 631 w 802"/>
                  <a:gd name="T31" fmla="*/ 116 h 455"/>
                  <a:gd name="T32" fmla="*/ 646 w 802"/>
                  <a:gd name="T33" fmla="*/ 137 h 455"/>
                  <a:gd name="T34" fmla="*/ 693 w 802"/>
                  <a:gd name="T35" fmla="*/ 152 h 455"/>
                  <a:gd name="T36" fmla="*/ 717 w 802"/>
                  <a:gd name="T37" fmla="*/ 170 h 455"/>
                  <a:gd name="T38" fmla="*/ 723 w 802"/>
                  <a:gd name="T39" fmla="*/ 199 h 455"/>
                  <a:gd name="T40" fmla="*/ 688 w 802"/>
                  <a:gd name="T41" fmla="*/ 183 h 455"/>
                  <a:gd name="T42" fmla="*/ 702 w 802"/>
                  <a:gd name="T43" fmla="*/ 206 h 455"/>
                  <a:gd name="T44" fmla="*/ 714 w 802"/>
                  <a:gd name="T45" fmla="*/ 214 h 455"/>
                  <a:gd name="T46" fmla="*/ 739 w 802"/>
                  <a:gd name="T47" fmla="*/ 237 h 455"/>
                  <a:gd name="T48" fmla="*/ 719 w 802"/>
                  <a:gd name="T49" fmla="*/ 229 h 455"/>
                  <a:gd name="T50" fmla="*/ 729 w 802"/>
                  <a:gd name="T51" fmla="*/ 245 h 455"/>
                  <a:gd name="T52" fmla="*/ 692 w 802"/>
                  <a:gd name="T53" fmla="*/ 230 h 455"/>
                  <a:gd name="T54" fmla="*/ 687 w 802"/>
                  <a:gd name="T55" fmla="*/ 234 h 455"/>
                  <a:gd name="T56" fmla="*/ 726 w 802"/>
                  <a:gd name="T57" fmla="*/ 254 h 455"/>
                  <a:gd name="T58" fmla="*/ 737 w 802"/>
                  <a:gd name="T59" fmla="*/ 267 h 455"/>
                  <a:gd name="T60" fmla="*/ 745 w 802"/>
                  <a:gd name="T61" fmla="*/ 273 h 455"/>
                  <a:gd name="T62" fmla="*/ 714 w 802"/>
                  <a:gd name="T63" fmla="*/ 273 h 455"/>
                  <a:gd name="T64" fmla="*/ 682 w 802"/>
                  <a:gd name="T65" fmla="*/ 259 h 455"/>
                  <a:gd name="T66" fmla="*/ 667 w 802"/>
                  <a:gd name="T67" fmla="*/ 262 h 455"/>
                  <a:gd name="T68" fmla="*/ 706 w 802"/>
                  <a:gd name="T69" fmla="*/ 280 h 455"/>
                  <a:gd name="T70" fmla="*/ 745 w 802"/>
                  <a:gd name="T71" fmla="*/ 294 h 455"/>
                  <a:gd name="T72" fmla="*/ 759 w 802"/>
                  <a:gd name="T73" fmla="*/ 287 h 455"/>
                  <a:gd name="T74" fmla="*/ 801 w 802"/>
                  <a:gd name="T75" fmla="*/ 326 h 455"/>
                  <a:gd name="T76" fmla="*/ 782 w 802"/>
                  <a:gd name="T77" fmla="*/ 332 h 455"/>
                  <a:gd name="T78" fmla="*/ 207 w 802"/>
                  <a:gd name="T79" fmla="*/ 426 h 455"/>
                  <a:gd name="T80" fmla="*/ 0 w 802"/>
                  <a:gd name="T81" fmla="*/ 454 h 45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802"/>
                  <a:gd name="T124" fmla="*/ 0 h 455"/>
                  <a:gd name="T125" fmla="*/ 802 w 802"/>
                  <a:gd name="T126" fmla="*/ 455 h 45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802" h="455">
                    <a:moveTo>
                      <a:pt x="0" y="454"/>
                    </a:moveTo>
                    <a:lnTo>
                      <a:pt x="0" y="454"/>
                    </a:lnTo>
                    <a:lnTo>
                      <a:pt x="75" y="405"/>
                    </a:lnTo>
                    <a:lnTo>
                      <a:pt x="75" y="395"/>
                    </a:lnTo>
                    <a:lnTo>
                      <a:pt x="101" y="362"/>
                    </a:lnTo>
                    <a:lnTo>
                      <a:pt x="127" y="344"/>
                    </a:lnTo>
                    <a:lnTo>
                      <a:pt x="155" y="310"/>
                    </a:lnTo>
                    <a:lnTo>
                      <a:pt x="184" y="344"/>
                    </a:lnTo>
                    <a:lnTo>
                      <a:pt x="221" y="326"/>
                    </a:lnTo>
                    <a:lnTo>
                      <a:pt x="236" y="337"/>
                    </a:lnTo>
                    <a:lnTo>
                      <a:pt x="259" y="326"/>
                    </a:lnTo>
                    <a:lnTo>
                      <a:pt x="273" y="307"/>
                    </a:lnTo>
                    <a:lnTo>
                      <a:pt x="313" y="300"/>
                    </a:lnTo>
                    <a:lnTo>
                      <a:pt x="334" y="272"/>
                    </a:lnTo>
                    <a:lnTo>
                      <a:pt x="323" y="265"/>
                    </a:lnTo>
                    <a:lnTo>
                      <a:pt x="360" y="178"/>
                    </a:lnTo>
                    <a:lnTo>
                      <a:pt x="369" y="135"/>
                    </a:lnTo>
                    <a:lnTo>
                      <a:pt x="405" y="152"/>
                    </a:lnTo>
                    <a:lnTo>
                      <a:pt x="424" y="102"/>
                    </a:lnTo>
                    <a:lnTo>
                      <a:pt x="442" y="99"/>
                    </a:lnTo>
                    <a:lnTo>
                      <a:pt x="470" y="52"/>
                    </a:lnTo>
                    <a:lnTo>
                      <a:pt x="478" y="0"/>
                    </a:lnTo>
                    <a:lnTo>
                      <a:pt x="534" y="32"/>
                    </a:lnTo>
                    <a:lnTo>
                      <a:pt x="544" y="6"/>
                    </a:lnTo>
                    <a:lnTo>
                      <a:pt x="570" y="12"/>
                    </a:lnTo>
                    <a:lnTo>
                      <a:pt x="586" y="33"/>
                    </a:lnTo>
                    <a:lnTo>
                      <a:pt x="610" y="45"/>
                    </a:lnTo>
                    <a:lnTo>
                      <a:pt x="622" y="61"/>
                    </a:lnTo>
                    <a:lnTo>
                      <a:pt x="620" y="75"/>
                    </a:lnTo>
                    <a:lnTo>
                      <a:pt x="603" y="104"/>
                    </a:lnTo>
                    <a:lnTo>
                      <a:pt x="610" y="124"/>
                    </a:lnTo>
                    <a:lnTo>
                      <a:pt x="631" y="116"/>
                    </a:lnTo>
                    <a:lnTo>
                      <a:pt x="639" y="130"/>
                    </a:lnTo>
                    <a:lnTo>
                      <a:pt x="646" y="137"/>
                    </a:lnTo>
                    <a:lnTo>
                      <a:pt x="682" y="139"/>
                    </a:lnTo>
                    <a:lnTo>
                      <a:pt x="693" y="152"/>
                    </a:lnTo>
                    <a:lnTo>
                      <a:pt x="726" y="160"/>
                    </a:lnTo>
                    <a:lnTo>
                      <a:pt x="717" y="170"/>
                    </a:lnTo>
                    <a:lnTo>
                      <a:pt x="721" y="190"/>
                    </a:lnTo>
                    <a:lnTo>
                      <a:pt x="723" y="199"/>
                    </a:lnTo>
                    <a:lnTo>
                      <a:pt x="710" y="196"/>
                    </a:lnTo>
                    <a:lnTo>
                      <a:pt x="688" y="183"/>
                    </a:lnTo>
                    <a:lnTo>
                      <a:pt x="653" y="159"/>
                    </a:lnTo>
                    <a:lnTo>
                      <a:pt x="702" y="206"/>
                    </a:lnTo>
                    <a:lnTo>
                      <a:pt x="728" y="206"/>
                    </a:lnTo>
                    <a:lnTo>
                      <a:pt x="714" y="214"/>
                    </a:lnTo>
                    <a:lnTo>
                      <a:pt x="739" y="227"/>
                    </a:lnTo>
                    <a:lnTo>
                      <a:pt x="739" y="237"/>
                    </a:lnTo>
                    <a:lnTo>
                      <a:pt x="729" y="229"/>
                    </a:lnTo>
                    <a:lnTo>
                      <a:pt x="719" y="229"/>
                    </a:lnTo>
                    <a:lnTo>
                      <a:pt x="722" y="238"/>
                    </a:lnTo>
                    <a:lnTo>
                      <a:pt x="729" y="245"/>
                    </a:lnTo>
                    <a:lnTo>
                      <a:pt x="719" y="250"/>
                    </a:lnTo>
                    <a:lnTo>
                      <a:pt x="692" y="230"/>
                    </a:lnTo>
                    <a:lnTo>
                      <a:pt x="681" y="220"/>
                    </a:lnTo>
                    <a:lnTo>
                      <a:pt x="687" y="234"/>
                    </a:lnTo>
                    <a:lnTo>
                      <a:pt x="714" y="254"/>
                    </a:lnTo>
                    <a:lnTo>
                      <a:pt x="726" y="254"/>
                    </a:lnTo>
                    <a:lnTo>
                      <a:pt x="738" y="259"/>
                    </a:lnTo>
                    <a:lnTo>
                      <a:pt x="737" y="267"/>
                    </a:lnTo>
                    <a:lnTo>
                      <a:pt x="744" y="267"/>
                    </a:lnTo>
                    <a:lnTo>
                      <a:pt x="745" y="273"/>
                    </a:lnTo>
                    <a:lnTo>
                      <a:pt x="735" y="282"/>
                    </a:lnTo>
                    <a:lnTo>
                      <a:pt x="714" y="273"/>
                    </a:lnTo>
                    <a:lnTo>
                      <a:pt x="707" y="262"/>
                    </a:lnTo>
                    <a:lnTo>
                      <a:pt x="682" y="259"/>
                    </a:lnTo>
                    <a:lnTo>
                      <a:pt x="677" y="251"/>
                    </a:lnTo>
                    <a:lnTo>
                      <a:pt x="667" y="262"/>
                    </a:lnTo>
                    <a:lnTo>
                      <a:pt x="704" y="271"/>
                    </a:lnTo>
                    <a:lnTo>
                      <a:pt x="706" y="280"/>
                    </a:lnTo>
                    <a:lnTo>
                      <a:pt x="735" y="294"/>
                    </a:lnTo>
                    <a:lnTo>
                      <a:pt x="745" y="294"/>
                    </a:lnTo>
                    <a:lnTo>
                      <a:pt x="747" y="283"/>
                    </a:lnTo>
                    <a:lnTo>
                      <a:pt x="759" y="287"/>
                    </a:lnTo>
                    <a:lnTo>
                      <a:pt x="778" y="284"/>
                    </a:lnTo>
                    <a:lnTo>
                      <a:pt x="801" y="326"/>
                    </a:lnTo>
                    <a:lnTo>
                      <a:pt x="787" y="319"/>
                    </a:lnTo>
                    <a:lnTo>
                      <a:pt x="782" y="332"/>
                    </a:lnTo>
                    <a:lnTo>
                      <a:pt x="466" y="393"/>
                    </a:lnTo>
                    <a:lnTo>
                      <a:pt x="207" y="426"/>
                    </a:lnTo>
                    <a:lnTo>
                      <a:pt x="0" y="45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9" name="Freeform 64"/>
              <p:cNvSpPr>
                <a:spLocks/>
              </p:cNvSpPr>
              <p:nvPr/>
            </p:nvSpPr>
            <p:spPr bwMode="auto">
              <a:xfrm>
                <a:off x="4968" y="1996"/>
                <a:ext cx="45" cy="130"/>
              </a:xfrm>
              <a:custGeom>
                <a:avLst/>
                <a:gdLst>
                  <a:gd name="T0" fmla="*/ 0 w 45"/>
                  <a:gd name="T1" fmla="*/ 73 h 130"/>
                  <a:gd name="T2" fmla="*/ 0 w 45"/>
                  <a:gd name="T3" fmla="*/ 73 h 130"/>
                  <a:gd name="T4" fmla="*/ 0 w 45"/>
                  <a:gd name="T5" fmla="*/ 113 h 130"/>
                  <a:gd name="T6" fmla="*/ 9 w 45"/>
                  <a:gd name="T7" fmla="*/ 129 h 130"/>
                  <a:gd name="T8" fmla="*/ 15 w 45"/>
                  <a:gd name="T9" fmla="*/ 82 h 130"/>
                  <a:gd name="T10" fmla="*/ 32 w 45"/>
                  <a:gd name="T11" fmla="*/ 62 h 130"/>
                  <a:gd name="T12" fmla="*/ 44 w 45"/>
                  <a:gd name="T13" fmla="*/ 0 h 130"/>
                  <a:gd name="T14" fmla="*/ 18 w 45"/>
                  <a:gd name="T15" fmla="*/ 14 h 130"/>
                  <a:gd name="T16" fmla="*/ 0 w 45"/>
                  <a:gd name="T17" fmla="*/ 73 h 130"/>
                  <a:gd name="T18" fmla="*/ 0 w 45"/>
                  <a:gd name="T19" fmla="*/ 73 h 13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5"/>
                  <a:gd name="T31" fmla="*/ 0 h 130"/>
                  <a:gd name="T32" fmla="*/ 45 w 45"/>
                  <a:gd name="T33" fmla="*/ 130 h 13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5" h="130">
                    <a:moveTo>
                      <a:pt x="0" y="73"/>
                    </a:moveTo>
                    <a:lnTo>
                      <a:pt x="0" y="73"/>
                    </a:lnTo>
                    <a:lnTo>
                      <a:pt x="0" y="113"/>
                    </a:lnTo>
                    <a:lnTo>
                      <a:pt x="9" y="129"/>
                    </a:lnTo>
                    <a:lnTo>
                      <a:pt x="15" y="82"/>
                    </a:lnTo>
                    <a:lnTo>
                      <a:pt x="32" y="62"/>
                    </a:lnTo>
                    <a:lnTo>
                      <a:pt x="44" y="0"/>
                    </a:lnTo>
                    <a:lnTo>
                      <a:pt x="18" y="14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031" name="Group 65"/>
            <p:cNvGrpSpPr>
              <a:grpSpLocks/>
            </p:cNvGrpSpPr>
            <p:nvPr/>
          </p:nvGrpSpPr>
          <p:grpSpPr bwMode="auto">
            <a:xfrm>
              <a:off x="416" y="441"/>
              <a:ext cx="695" cy="506"/>
              <a:chOff x="416" y="441"/>
              <a:chExt cx="695" cy="506"/>
            </a:xfrm>
          </p:grpSpPr>
          <p:sp>
            <p:nvSpPr>
              <p:cNvPr id="123035" name="Freeform 66"/>
              <p:cNvSpPr>
                <a:spLocks/>
              </p:cNvSpPr>
              <p:nvPr/>
            </p:nvSpPr>
            <p:spPr bwMode="auto">
              <a:xfrm>
                <a:off x="416" y="441"/>
                <a:ext cx="695" cy="506"/>
              </a:xfrm>
              <a:custGeom>
                <a:avLst/>
                <a:gdLst>
                  <a:gd name="T0" fmla="*/ 26 w 695"/>
                  <a:gd name="T1" fmla="*/ 109 h 506"/>
                  <a:gd name="T2" fmla="*/ 26 w 695"/>
                  <a:gd name="T3" fmla="*/ 177 h 506"/>
                  <a:gd name="T4" fmla="*/ 50 w 695"/>
                  <a:gd name="T5" fmla="*/ 223 h 506"/>
                  <a:gd name="T6" fmla="*/ 16 w 695"/>
                  <a:gd name="T7" fmla="*/ 238 h 506"/>
                  <a:gd name="T8" fmla="*/ 35 w 695"/>
                  <a:gd name="T9" fmla="*/ 255 h 506"/>
                  <a:gd name="T10" fmla="*/ 15 w 695"/>
                  <a:gd name="T11" fmla="*/ 293 h 506"/>
                  <a:gd name="T12" fmla="*/ 12 w 695"/>
                  <a:gd name="T13" fmla="*/ 260 h 506"/>
                  <a:gd name="T14" fmla="*/ 50 w 695"/>
                  <a:gd name="T15" fmla="*/ 325 h 506"/>
                  <a:gd name="T16" fmla="*/ 92 w 695"/>
                  <a:gd name="T17" fmla="*/ 390 h 506"/>
                  <a:gd name="T18" fmla="*/ 197 w 695"/>
                  <a:gd name="T19" fmla="*/ 439 h 506"/>
                  <a:gd name="T20" fmla="*/ 433 w 695"/>
                  <a:gd name="T21" fmla="*/ 461 h 506"/>
                  <a:gd name="T22" fmla="*/ 694 w 695"/>
                  <a:gd name="T23" fmla="*/ 125 h 506"/>
                  <a:gd name="T24" fmla="*/ 211 w 695"/>
                  <a:gd name="T25" fmla="*/ 9 h 506"/>
                  <a:gd name="T26" fmla="*/ 210 w 695"/>
                  <a:gd name="T27" fmla="*/ 26 h 506"/>
                  <a:gd name="T28" fmla="*/ 226 w 695"/>
                  <a:gd name="T29" fmla="*/ 35 h 506"/>
                  <a:gd name="T30" fmla="*/ 216 w 695"/>
                  <a:gd name="T31" fmla="*/ 75 h 506"/>
                  <a:gd name="T32" fmla="*/ 201 w 695"/>
                  <a:gd name="T33" fmla="*/ 73 h 506"/>
                  <a:gd name="T34" fmla="*/ 213 w 695"/>
                  <a:gd name="T35" fmla="*/ 122 h 506"/>
                  <a:gd name="T36" fmla="*/ 220 w 695"/>
                  <a:gd name="T37" fmla="*/ 138 h 506"/>
                  <a:gd name="T38" fmla="*/ 201 w 695"/>
                  <a:gd name="T39" fmla="*/ 162 h 506"/>
                  <a:gd name="T40" fmla="*/ 197 w 695"/>
                  <a:gd name="T41" fmla="*/ 180 h 506"/>
                  <a:gd name="T42" fmla="*/ 179 w 695"/>
                  <a:gd name="T43" fmla="*/ 216 h 506"/>
                  <a:gd name="T44" fmla="*/ 170 w 695"/>
                  <a:gd name="T45" fmla="*/ 220 h 506"/>
                  <a:gd name="T46" fmla="*/ 140 w 695"/>
                  <a:gd name="T47" fmla="*/ 226 h 506"/>
                  <a:gd name="T48" fmla="*/ 130 w 695"/>
                  <a:gd name="T49" fmla="*/ 240 h 506"/>
                  <a:gd name="T50" fmla="*/ 122 w 695"/>
                  <a:gd name="T51" fmla="*/ 231 h 506"/>
                  <a:gd name="T52" fmla="*/ 128 w 695"/>
                  <a:gd name="T53" fmla="*/ 217 h 506"/>
                  <a:gd name="T54" fmla="*/ 132 w 695"/>
                  <a:gd name="T55" fmla="*/ 216 h 506"/>
                  <a:gd name="T56" fmla="*/ 143 w 695"/>
                  <a:gd name="T57" fmla="*/ 217 h 506"/>
                  <a:gd name="T58" fmla="*/ 165 w 695"/>
                  <a:gd name="T59" fmla="*/ 202 h 506"/>
                  <a:gd name="T60" fmla="*/ 165 w 695"/>
                  <a:gd name="T61" fmla="*/ 210 h 506"/>
                  <a:gd name="T62" fmla="*/ 178 w 695"/>
                  <a:gd name="T63" fmla="*/ 183 h 506"/>
                  <a:gd name="T64" fmla="*/ 174 w 695"/>
                  <a:gd name="T65" fmla="*/ 177 h 506"/>
                  <a:gd name="T66" fmla="*/ 192 w 695"/>
                  <a:gd name="T67" fmla="*/ 143 h 506"/>
                  <a:gd name="T68" fmla="*/ 181 w 695"/>
                  <a:gd name="T69" fmla="*/ 146 h 506"/>
                  <a:gd name="T70" fmla="*/ 154 w 695"/>
                  <a:gd name="T71" fmla="*/ 165 h 506"/>
                  <a:gd name="T72" fmla="*/ 148 w 695"/>
                  <a:gd name="T73" fmla="*/ 191 h 506"/>
                  <a:gd name="T74" fmla="*/ 138 w 695"/>
                  <a:gd name="T75" fmla="*/ 165 h 506"/>
                  <a:gd name="T76" fmla="*/ 168 w 695"/>
                  <a:gd name="T77" fmla="*/ 150 h 506"/>
                  <a:gd name="T78" fmla="*/ 183 w 695"/>
                  <a:gd name="T79" fmla="*/ 111 h 506"/>
                  <a:gd name="T80" fmla="*/ 180 w 695"/>
                  <a:gd name="T81" fmla="*/ 105 h 506"/>
                  <a:gd name="T82" fmla="*/ 166 w 695"/>
                  <a:gd name="T83" fmla="*/ 122 h 506"/>
                  <a:gd name="T84" fmla="*/ 157 w 695"/>
                  <a:gd name="T85" fmla="*/ 111 h 506"/>
                  <a:gd name="T86" fmla="*/ 72 w 695"/>
                  <a:gd name="T87" fmla="*/ 63 h 506"/>
                  <a:gd name="T88" fmla="*/ 16 w 695"/>
                  <a:gd name="T89" fmla="*/ 86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95"/>
                  <a:gd name="T136" fmla="*/ 0 h 506"/>
                  <a:gd name="T137" fmla="*/ 695 w 695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95" h="506">
                    <a:moveTo>
                      <a:pt x="16" y="86"/>
                    </a:moveTo>
                    <a:lnTo>
                      <a:pt x="16" y="86"/>
                    </a:lnTo>
                    <a:lnTo>
                      <a:pt x="26" y="109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6" y="177"/>
                    </a:lnTo>
                    <a:lnTo>
                      <a:pt x="20" y="215"/>
                    </a:lnTo>
                    <a:lnTo>
                      <a:pt x="32" y="207"/>
                    </a:lnTo>
                    <a:lnTo>
                      <a:pt x="50" y="223"/>
                    </a:lnTo>
                    <a:lnTo>
                      <a:pt x="30" y="224"/>
                    </a:lnTo>
                    <a:lnTo>
                      <a:pt x="18" y="223"/>
                    </a:lnTo>
                    <a:lnTo>
                      <a:pt x="16" y="238"/>
                    </a:lnTo>
                    <a:lnTo>
                      <a:pt x="16" y="249"/>
                    </a:lnTo>
                    <a:lnTo>
                      <a:pt x="32" y="249"/>
                    </a:lnTo>
                    <a:lnTo>
                      <a:pt x="35" y="255"/>
                    </a:lnTo>
                    <a:lnTo>
                      <a:pt x="22" y="261"/>
                    </a:lnTo>
                    <a:lnTo>
                      <a:pt x="24" y="277"/>
                    </a:lnTo>
                    <a:lnTo>
                      <a:pt x="15" y="293"/>
                    </a:lnTo>
                    <a:lnTo>
                      <a:pt x="9" y="292"/>
                    </a:lnTo>
                    <a:lnTo>
                      <a:pt x="15" y="267"/>
                    </a:lnTo>
                    <a:lnTo>
                      <a:pt x="12" y="260"/>
                    </a:lnTo>
                    <a:lnTo>
                      <a:pt x="0" y="298"/>
                    </a:lnTo>
                    <a:lnTo>
                      <a:pt x="18" y="311"/>
                    </a:lnTo>
                    <a:lnTo>
                      <a:pt x="50" y="325"/>
                    </a:lnTo>
                    <a:lnTo>
                      <a:pt x="52" y="338"/>
                    </a:lnTo>
                    <a:lnTo>
                      <a:pt x="65" y="339"/>
                    </a:lnTo>
                    <a:lnTo>
                      <a:pt x="92" y="390"/>
                    </a:lnTo>
                    <a:lnTo>
                      <a:pt x="85" y="407"/>
                    </a:lnTo>
                    <a:lnTo>
                      <a:pt x="127" y="441"/>
                    </a:lnTo>
                    <a:lnTo>
                      <a:pt x="197" y="439"/>
                    </a:lnTo>
                    <a:lnTo>
                      <a:pt x="249" y="461"/>
                    </a:lnTo>
                    <a:lnTo>
                      <a:pt x="274" y="457"/>
                    </a:lnTo>
                    <a:lnTo>
                      <a:pt x="433" y="461"/>
                    </a:lnTo>
                    <a:lnTo>
                      <a:pt x="614" y="505"/>
                    </a:lnTo>
                    <a:lnTo>
                      <a:pt x="617" y="449"/>
                    </a:lnTo>
                    <a:lnTo>
                      <a:pt x="694" y="125"/>
                    </a:lnTo>
                    <a:lnTo>
                      <a:pt x="212" y="0"/>
                    </a:lnTo>
                    <a:lnTo>
                      <a:pt x="208" y="2"/>
                    </a:lnTo>
                    <a:lnTo>
                      <a:pt x="211" y="9"/>
                    </a:lnTo>
                    <a:lnTo>
                      <a:pt x="206" y="11"/>
                    </a:lnTo>
                    <a:lnTo>
                      <a:pt x="211" y="19"/>
                    </a:lnTo>
                    <a:lnTo>
                      <a:pt x="210" y="26"/>
                    </a:lnTo>
                    <a:lnTo>
                      <a:pt x="211" y="35"/>
                    </a:lnTo>
                    <a:lnTo>
                      <a:pt x="218" y="31"/>
                    </a:lnTo>
                    <a:lnTo>
                      <a:pt x="226" y="35"/>
                    </a:lnTo>
                    <a:lnTo>
                      <a:pt x="224" y="49"/>
                    </a:lnTo>
                    <a:lnTo>
                      <a:pt x="225" y="56"/>
                    </a:lnTo>
                    <a:lnTo>
                      <a:pt x="216" y="75"/>
                    </a:lnTo>
                    <a:lnTo>
                      <a:pt x="204" y="63"/>
                    </a:lnTo>
                    <a:lnTo>
                      <a:pt x="201" y="64"/>
                    </a:lnTo>
                    <a:lnTo>
                      <a:pt x="201" y="73"/>
                    </a:lnTo>
                    <a:lnTo>
                      <a:pt x="209" y="75"/>
                    </a:lnTo>
                    <a:lnTo>
                      <a:pt x="218" y="96"/>
                    </a:lnTo>
                    <a:lnTo>
                      <a:pt x="213" y="122"/>
                    </a:lnTo>
                    <a:lnTo>
                      <a:pt x="218" y="130"/>
                    </a:lnTo>
                    <a:lnTo>
                      <a:pt x="224" y="131"/>
                    </a:lnTo>
                    <a:lnTo>
                      <a:pt x="220" y="138"/>
                    </a:lnTo>
                    <a:lnTo>
                      <a:pt x="213" y="139"/>
                    </a:lnTo>
                    <a:lnTo>
                      <a:pt x="201" y="156"/>
                    </a:lnTo>
                    <a:lnTo>
                      <a:pt x="201" y="162"/>
                    </a:lnTo>
                    <a:lnTo>
                      <a:pt x="197" y="171"/>
                    </a:lnTo>
                    <a:lnTo>
                      <a:pt x="192" y="173"/>
                    </a:lnTo>
                    <a:lnTo>
                      <a:pt x="197" y="180"/>
                    </a:lnTo>
                    <a:lnTo>
                      <a:pt x="191" y="184"/>
                    </a:lnTo>
                    <a:lnTo>
                      <a:pt x="191" y="213"/>
                    </a:lnTo>
                    <a:lnTo>
                      <a:pt x="179" y="216"/>
                    </a:lnTo>
                    <a:lnTo>
                      <a:pt x="179" y="224"/>
                    </a:lnTo>
                    <a:lnTo>
                      <a:pt x="171" y="215"/>
                    </a:lnTo>
                    <a:lnTo>
                      <a:pt x="170" y="220"/>
                    </a:lnTo>
                    <a:lnTo>
                      <a:pt x="150" y="237"/>
                    </a:lnTo>
                    <a:lnTo>
                      <a:pt x="144" y="236"/>
                    </a:lnTo>
                    <a:lnTo>
                      <a:pt x="140" y="226"/>
                    </a:lnTo>
                    <a:lnTo>
                      <a:pt x="138" y="232"/>
                    </a:lnTo>
                    <a:lnTo>
                      <a:pt x="133" y="227"/>
                    </a:lnTo>
                    <a:lnTo>
                      <a:pt x="130" y="240"/>
                    </a:lnTo>
                    <a:lnTo>
                      <a:pt x="128" y="239"/>
                    </a:lnTo>
                    <a:lnTo>
                      <a:pt x="128" y="230"/>
                    </a:lnTo>
                    <a:lnTo>
                      <a:pt x="122" y="231"/>
                    </a:lnTo>
                    <a:lnTo>
                      <a:pt x="130" y="223"/>
                    </a:lnTo>
                    <a:lnTo>
                      <a:pt x="120" y="223"/>
                    </a:lnTo>
                    <a:lnTo>
                      <a:pt x="128" y="217"/>
                    </a:lnTo>
                    <a:lnTo>
                      <a:pt x="118" y="216"/>
                    </a:lnTo>
                    <a:lnTo>
                      <a:pt x="123" y="209"/>
                    </a:lnTo>
                    <a:lnTo>
                      <a:pt x="132" y="216"/>
                    </a:lnTo>
                    <a:lnTo>
                      <a:pt x="136" y="207"/>
                    </a:lnTo>
                    <a:lnTo>
                      <a:pt x="150" y="199"/>
                    </a:lnTo>
                    <a:lnTo>
                      <a:pt x="143" y="217"/>
                    </a:lnTo>
                    <a:lnTo>
                      <a:pt x="146" y="226"/>
                    </a:lnTo>
                    <a:lnTo>
                      <a:pt x="151" y="209"/>
                    </a:lnTo>
                    <a:lnTo>
                      <a:pt x="165" y="202"/>
                    </a:lnTo>
                    <a:lnTo>
                      <a:pt x="158" y="213"/>
                    </a:lnTo>
                    <a:lnTo>
                      <a:pt x="165" y="219"/>
                    </a:lnTo>
                    <a:lnTo>
                      <a:pt x="165" y="210"/>
                    </a:lnTo>
                    <a:lnTo>
                      <a:pt x="172" y="203"/>
                    </a:lnTo>
                    <a:lnTo>
                      <a:pt x="180" y="191"/>
                    </a:lnTo>
                    <a:lnTo>
                      <a:pt x="178" y="183"/>
                    </a:lnTo>
                    <a:lnTo>
                      <a:pt x="165" y="183"/>
                    </a:lnTo>
                    <a:lnTo>
                      <a:pt x="168" y="171"/>
                    </a:lnTo>
                    <a:lnTo>
                      <a:pt x="174" y="177"/>
                    </a:lnTo>
                    <a:lnTo>
                      <a:pt x="175" y="159"/>
                    </a:lnTo>
                    <a:lnTo>
                      <a:pt x="191" y="160"/>
                    </a:lnTo>
                    <a:lnTo>
                      <a:pt x="192" y="143"/>
                    </a:lnTo>
                    <a:lnTo>
                      <a:pt x="186" y="132"/>
                    </a:lnTo>
                    <a:lnTo>
                      <a:pt x="186" y="149"/>
                    </a:lnTo>
                    <a:lnTo>
                      <a:pt x="181" y="146"/>
                    </a:lnTo>
                    <a:lnTo>
                      <a:pt x="171" y="153"/>
                    </a:lnTo>
                    <a:lnTo>
                      <a:pt x="164" y="165"/>
                    </a:lnTo>
                    <a:lnTo>
                      <a:pt x="154" y="165"/>
                    </a:lnTo>
                    <a:lnTo>
                      <a:pt x="138" y="176"/>
                    </a:lnTo>
                    <a:lnTo>
                      <a:pt x="125" y="191"/>
                    </a:lnTo>
                    <a:lnTo>
                      <a:pt x="148" y="191"/>
                    </a:lnTo>
                    <a:lnTo>
                      <a:pt x="128" y="196"/>
                    </a:lnTo>
                    <a:lnTo>
                      <a:pt x="118" y="193"/>
                    </a:lnTo>
                    <a:lnTo>
                      <a:pt x="138" y="165"/>
                    </a:lnTo>
                    <a:lnTo>
                      <a:pt x="151" y="159"/>
                    </a:lnTo>
                    <a:lnTo>
                      <a:pt x="166" y="141"/>
                    </a:lnTo>
                    <a:lnTo>
                      <a:pt x="168" y="150"/>
                    </a:lnTo>
                    <a:lnTo>
                      <a:pt x="178" y="143"/>
                    </a:lnTo>
                    <a:lnTo>
                      <a:pt x="186" y="124"/>
                    </a:lnTo>
                    <a:lnTo>
                      <a:pt x="183" y="111"/>
                    </a:lnTo>
                    <a:lnTo>
                      <a:pt x="181" y="120"/>
                    </a:lnTo>
                    <a:lnTo>
                      <a:pt x="175" y="119"/>
                    </a:lnTo>
                    <a:lnTo>
                      <a:pt x="180" y="105"/>
                    </a:lnTo>
                    <a:lnTo>
                      <a:pt x="173" y="105"/>
                    </a:lnTo>
                    <a:lnTo>
                      <a:pt x="172" y="118"/>
                    </a:lnTo>
                    <a:lnTo>
                      <a:pt x="166" y="122"/>
                    </a:lnTo>
                    <a:lnTo>
                      <a:pt x="166" y="108"/>
                    </a:lnTo>
                    <a:lnTo>
                      <a:pt x="161" y="105"/>
                    </a:lnTo>
                    <a:lnTo>
                      <a:pt x="157" y="111"/>
                    </a:lnTo>
                    <a:lnTo>
                      <a:pt x="150" y="95"/>
                    </a:lnTo>
                    <a:lnTo>
                      <a:pt x="133" y="93"/>
                    </a:lnTo>
                    <a:lnTo>
                      <a:pt x="72" y="63"/>
                    </a:lnTo>
                    <a:lnTo>
                      <a:pt x="30" y="24"/>
                    </a:lnTo>
                    <a:lnTo>
                      <a:pt x="16" y="51"/>
                    </a:lnTo>
                    <a:lnTo>
                      <a:pt x="16" y="8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6" name="Freeform 67"/>
              <p:cNvSpPr>
                <a:spLocks/>
              </p:cNvSpPr>
              <p:nvPr/>
            </p:nvSpPr>
            <p:spPr bwMode="auto">
              <a:xfrm>
                <a:off x="579" y="470"/>
                <a:ext cx="32" cy="38"/>
              </a:xfrm>
              <a:custGeom>
                <a:avLst/>
                <a:gdLst>
                  <a:gd name="T0" fmla="*/ 0 w 32"/>
                  <a:gd name="T1" fmla="*/ 16 h 38"/>
                  <a:gd name="T2" fmla="*/ 0 w 32"/>
                  <a:gd name="T3" fmla="*/ 16 h 38"/>
                  <a:gd name="T4" fmla="*/ 26 w 32"/>
                  <a:gd name="T5" fmla="*/ 0 h 38"/>
                  <a:gd name="T6" fmla="*/ 31 w 32"/>
                  <a:gd name="T7" fmla="*/ 15 h 38"/>
                  <a:gd name="T8" fmla="*/ 27 w 32"/>
                  <a:gd name="T9" fmla="*/ 37 h 38"/>
                  <a:gd name="T10" fmla="*/ 0 w 32"/>
                  <a:gd name="T11" fmla="*/ 16 h 38"/>
                  <a:gd name="T12" fmla="*/ 0 w 32"/>
                  <a:gd name="T13" fmla="*/ 16 h 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38"/>
                  <a:gd name="T23" fmla="*/ 32 w 32"/>
                  <a:gd name="T24" fmla="*/ 38 h 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38">
                    <a:moveTo>
                      <a:pt x="0" y="16"/>
                    </a:moveTo>
                    <a:lnTo>
                      <a:pt x="0" y="16"/>
                    </a:lnTo>
                    <a:lnTo>
                      <a:pt x="26" y="0"/>
                    </a:lnTo>
                    <a:lnTo>
                      <a:pt x="31" y="15"/>
                    </a:lnTo>
                    <a:lnTo>
                      <a:pt x="27" y="37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7" name="Freeform 68"/>
              <p:cNvSpPr>
                <a:spLocks/>
              </p:cNvSpPr>
              <p:nvPr/>
            </p:nvSpPr>
            <p:spPr bwMode="auto">
              <a:xfrm>
                <a:off x="600" y="519"/>
                <a:ext cx="24" cy="54"/>
              </a:xfrm>
              <a:custGeom>
                <a:avLst/>
                <a:gdLst>
                  <a:gd name="T0" fmla="*/ 0 w 24"/>
                  <a:gd name="T1" fmla="*/ 15 h 54"/>
                  <a:gd name="T2" fmla="*/ 0 w 24"/>
                  <a:gd name="T3" fmla="*/ 15 h 54"/>
                  <a:gd name="T4" fmla="*/ 14 w 24"/>
                  <a:gd name="T5" fmla="*/ 0 h 54"/>
                  <a:gd name="T6" fmla="*/ 23 w 24"/>
                  <a:gd name="T7" fmla="*/ 8 h 54"/>
                  <a:gd name="T8" fmla="*/ 18 w 24"/>
                  <a:gd name="T9" fmla="*/ 53 h 54"/>
                  <a:gd name="T10" fmla="*/ 0 w 24"/>
                  <a:gd name="T11" fmla="*/ 15 h 54"/>
                  <a:gd name="T12" fmla="*/ 0 w 24"/>
                  <a:gd name="T13" fmla="*/ 15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54"/>
                  <a:gd name="T23" fmla="*/ 24 w 2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54">
                    <a:moveTo>
                      <a:pt x="0" y="15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23" y="8"/>
                    </a:lnTo>
                    <a:lnTo>
                      <a:pt x="18" y="53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32" name="Freeform 69"/>
            <p:cNvSpPr>
              <a:spLocks/>
            </p:cNvSpPr>
            <p:nvPr/>
          </p:nvSpPr>
          <p:spPr bwMode="auto">
            <a:xfrm>
              <a:off x="4279" y="1751"/>
              <a:ext cx="467" cy="464"/>
            </a:xfrm>
            <a:custGeom>
              <a:avLst/>
              <a:gdLst>
                <a:gd name="T0" fmla="*/ 0 w 467"/>
                <a:gd name="T1" fmla="*/ 320 h 464"/>
                <a:gd name="T2" fmla="*/ 0 w 467"/>
                <a:gd name="T3" fmla="*/ 320 h 464"/>
                <a:gd name="T4" fmla="*/ 19 w 467"/>
                <a:gd name="T5" fmla="*/ 384 h 464"/>
                <a:gd name="T6" fmla="*/ 39 w 467"/>
                <a:gd name="T7" fmla="*/ 406 h 464"/>
                <a:gd name="T8" fmla="*/ 77 w 467"/>
                <a:gd name="T9" fmla="*/ 429 h 464"/>
                <a:gd name="T10" fmla="*/ 106 w 467"/>
                <a:gd name="T11" fmla="*/ 463 h 464"/>
                <a:gd name="T12" fmla="*/ 143 w 467"/>
                <a:gd name="T13" fmla="*/ 445 h 464"/>
                <a:gd name="T14" fmla="*/ 158 w 467"/>
                <a:gd name="T15" fmla="*/ 456 h 464"/>
                <a:gd name="T16" fmla="*/ 181 w 467"/>
                <a:gd name="T17" fmla="*/ 445 h 464"/>
                <a:gd name="T18" fmla="*/ 195 w 467"/>
                <a:gd name="T19" fmla="*/ 426 h 464"/>
                <a:gd name="T20" fmla="*/ 235 w 467"/>
                <a:gd name="T21" fmla="*/ 419 h 464"/>
                <a:gd name="T22" fmla="*/ 256 w 467"/>
                <a:gd name="T23" fmla="*/ 391 h 464"/>
                <a:gd name="T24" fmla="*/ 245 w 467"/>
                <a:gd name="T25" fmla="*/ 384 h 464"/>
                <a:gd name="T26" fmla="*/ 282 w 467"/>
                <a:gd name="T27" fmla="*/ 297 h 464"/>
                <a:gd name="T28" fmla="*/ 291 w 467"/>
                <a:gd name="T29" fmla="*/ 254 h 464"/>
                <a:gd name="T30" fmla="*/ 327 w 467"/>
                <a:gd name="T31" fmla="*/ 271 h 464"/>
                <a:gd name="T32" fmla="*/ 346 w 467"/>
                <a:gd name="T33" fmla="*/ 221 h 464"/>
                <a:gd name="T34" fmla="*/ 364 w 467"/>
                <a:gd name="T35" fmla="*/ 218 h 464"/>
                <a:gd name="T36" fmla="*/ 392 w 467"/>
                <a:gd name="T37" fmla="*/ 171 h 464"/>
                <a:gd name="T38" fmla="*/ 400 w 467"/>
                <a:gd name="T39" fmla="*/ 119 h 464"/>
                <a:gd name="T40" fmla="*/ 456 w 467"/>
                <a:gd name="T41" fmla="*/ 151 h 464"/>
                <a:gd name="T42" fmla="*/ 466 w 467"/>
                <a:gd name="T43" fmla="*/ 125 h 464"/>
                <a:gd name="T44" fmla="*/ 451 w 467"/>
                <a:gd name="T45" fmla="*/ 104 h 464"/>
                <a:gd name="T46" fmla="*/ 425 w 467"/>
                <a:gd name="T47" fmla="*/ 93 h 464"/>
                <a:gd name="T48" fmla="*/ 394 w 467"/>
                <a:gd name="T49" fmla="*/ 96 h 464"/>
                <a:gd name="T50" fmla="*/ 384 w 467"/>
                <a:gd name="T51" fmla="*/ 114 h 464"/>
                <a:gd name="T52" fmla="*/ 327 w 467"/>
                <a:gd name="T53" fmla="*/ 129 h 464"/>
                <a:gd name="T54" fmla="*/ 293 w 467"/>
                <a:gd name="T55" fmla="*/ 172 h 464"/>
                <a:gd name="T56" fmla="*/ 281 w 467"/>
                <a:gd name="T57" fmla="*/ 104 h 464"/>
                <a:gd name="T58" fmla="*/ 180 w 467"/>
                <a:gd name="T59" fmla="*/ 121 h 464"/>
                <a:gd name="T60" fmla="*/ 160 w 467"/>
                <a:gd name="T61" fmla="*/ 0 h 464"/>
                <a:gd name="T62" fmla="*/ 146 w 467"/>
                <a:gd name="T63" fmla="*/ 11 h 464"/>
                <a:gd name="T64" fmla="*/ 155 w 467"/>
                <a:gd name="T65" fmla="*/ 34 h 464"/>
                <a:gd name="T66" fmla="*/ 142 w 467"/>
                <a:gd name="T67" fmla="*/ 141 h 464"/>
                <a:gd name="T68" fmla="*/ 123 w 467"/>
                <a:gd name="T69" fmla="*/ 164 h 464"/>
                <a:gd name="T70" fmla="*/ 69 w 467"/>
                <a:gd name="T71" fmla="*/ 205 h 464"/>
                <a:gd name="T72" fmla="*/ 59 w 467"/>
                <a:gd name="T73" fmla="*/ 250 h 464"/>
                <a:gd name="T74" fmla="*/ 39 w 467"/>
                <a:gd name="T75" fmla="*/ 239 h 464"/>
                <a:gd name="T76" fmla="*/ 32 w 467"/>
                <a:gd name="T77" fmla="*/ 293 h 464"/>
                <a:gd name="T78" fmla="*/ 0 w 467"/>
                <a:gd name="T79" fmla="*/ 320 h 464"/>
                <a:gd name="T80" fmla="*/ 0 w 467"/>
                <a:gd name="T81" fmla="*/ 320 h 4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7"/>
                <a:gd name="T124" fmla="*/ 0 h 464"/>
                <a:gd name="T125" fmla="*/ 467 w 467"/>
                <a:gd name="T126" fmla="*/ 464 h 46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7" h="464">
                  <a:moveTo>
                    <a:pt x="0" y="320"/>
                  </a:moveTo>
                  <a:lnTo>
                    <a:pt x="0" y="320"/>
                  </a:lnTo>
                  <a:lnTo>
                    <a:pt x="19" y="384"/>
                  </a:lnTo>
                  <a:lnTo>
                    <a:pt x="39" y="406"/>
                  </a:lnTo>
                  <a:lnTo>
                    <a:pt x="77" y="429"/>
                  </a:lnTo>
                  <a:lnTo>
                    <a:pt x="106" y="463"/>
                  </a:lnTo>
                  <a:lnTo>
                    <a:pt x="143" y="445"/>
                  </a:lnTo>
                  <a:lnTo>
                    <a:pt x="158" y="456"/>
                  </a:lnTo>
                  <a:lnTo>
                    <a:pt x="181" y="445"/>
                  </a:lnTo>
                  <a:lnTo>
                    <a:pt x="195" y="426"/>
                  </a:lnTo>
                  <a:lnTo>
                    <a:pt x="235" y="419"/>
                  </a:lnTo>
                  <a:lnTo>
                    <a:pt x="256" y="391"/>
                  </a:lnTo>
                  <a:lnTo>
                    <a:pt x="245" y="384"/>
                  </a:lnTo>
                  <a:lnTo>
                    <a:pt x="282" y="297"/>
                  </a:lnTo>
                  <a:lnTo>
                    <a:pt x="291" y="254"/>
                  </a:lnTo>
                  <a:lnTo>
                    <a:pt x="327" y="271"/>
                  </a:lnTo>
                  <a:lnTo>
                    <a:pt x="346" y="221"/>
                  </a:lnTo>
                  <a:lnTo>
                    <a:pt x="364" y="218"/>
                  </a:lnTo>
                  <a:lnTo>
                    <a:pt x="392" y="171"/>
                  </a:lnTo>
                  <a:lnTo>
                    <a:pt x="400" y="119"/>
                  </a:lnTo>
                  <a:lnTo>
                    <a:pt x="456" y="151"/>
                  </a:lnTo>
                  <a:lnTo>
                    <a:pt x="466" y="125"/>
                  </a:lnTo>
                  <a:lnTo>
                    <a:pt x="451" y="104"/>
                  </a:lnTo>
                  <a:lnTo>
                    <a:pt x="425" y="93"/>
                  </a:lnTo>
                  <a:lnTo>
                    <a:pt x="394" y="96"/>
                  </a:lnTo>
                  <a:lnTo>
                    <a:pt x="384" y="114"/>
                  </a:lnTo>
                  <a:lnTo>
                    <a:pt x="327" y="129"/>
                  </a:lnTo>
                  <a:lnTo>
                    <a:pt x="293" y="172"/>
                  </a:lnTo>
                  <a:lnTo>
                    <a:pt x="281" y="104"/>
                  </a:lnTo>
                  <a:lnTo>
                    <a:pt x="180" y="121"/>
                  </a:lnTo>
                  <a:lnTo>
                    <a:pt x="160" y="0"/>
                  </a:lnTo>
                  <a:lnTo>
                    <a:pt x="146" y="11"/>
                  </a:lnTo>
                  <a:lnTo>
                    <a:pt x="155" y="34"/>
                  </a:lnTo>
                  <a:lnTo>
                    <a:pt x="142" y="141"/>
                  </a:lnTo>
                  <a:lnTo>
                    <a:pt x="123" y="164"/>
                  </a:lnTo>
                  <a:lnTo>
                    <a:pt x="69" y="205"/>
                  </a:lnTo>
                  <a:lnTo>
                    <a:pt x="59" y="250"/>
                  </a:lnTo>
                  <a:lnTo>
                    <a:pt x="39" y="239"/>
                  </a:lnTo>
                  <a:lnTo>
                    <a:pt x="32" y="293"/>
                  </a:lnTo>
                  <a:lnTo>
                    <a:pt x="0" y="32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33" name="Freeform 70"/>
            <p:cNvSpPr>
              <a:spLocks/>
            </p:cNvSpPr>
            <p:nvPr/>
          </p:nvSpPr>
          <p:spPr bwMode="auto">
            <a:xfrm>
              <a:off x="3206" y="1034"/>
              <a:ext cx="550" cy="579"/>
            </a:xfrm>
            <a:custGeom>
              <a:avLst/>
              <a:gdLst>
                <a:gd name="T0" fmla="*/ 0 w 550"/>
                <a:gd name="T1" fmla="*/ 176 h 579"/>
                <a:gd name="T2" fmla="*/ 0 w 550"/>
                <a:gd name="T3" fmla="*/ 176 h 579"/>
                <a:gd name="T4" fmla="*/ 14 w 550"/>
                <a:gd name="T5" fmla="*/ 220 h 579"/>
                <a:gd name="T6" fmla="*/ 13 w 550"/>
                <a:gd name="T7" fmla="*/ 290 h 579"/>
                <a:gd name="T8" fmla="*/ 80 w 550"/>
                <a:gd name="T9" fmla="*/ 332 h 579"/>
                <a:gd name="T10" fmla="*/ 106 w 550"/>
                <a:gd name="T11" fmla="*/ 362 h 579"/>
                <a:gd name="T12" fmla="*/ 144 w 550"/>
                <a:gd name="T13" fmla="*/ 387 h 579"/>
                <a:gd name="T14" fmla="*/ 158 w 550"/>
                <a:gd name="T15" fmla="*/ 403 h 579"/>
                <a:gd name="T16" fmla="*/ 168 w 550"/>
                <a:gd name="T17" fmla="*/ 450 h 579"/>
                <a:gd name="T18" fmla="*/ 177 w 550"/>
                <a:gd name="T19" fmla="*/ 516 h 579"/>
                <a:gd name="T20" fmla="*/ 228 w 550"/>
                <a:gd name="T21" fmla="*/ 578 h 579"/>
                <a:gd name="T22" fmla="*/ 501 w 550"/>
                <a:gd name="T23" fmla="*/ 559 h 579"/>
                <a:gd name="T24" fmla="*/ 485 w 550"/>
                <a:gd name="T25" fmla="*/ 470 h 579"/>
                <a:gd name="T26" fmla="*/ 494 w 550"/>
                <a:gd name="T27" fmla="*/ 378 h 579"/>
                <a:gd name="T28" fmla="*/ 511 w 550"/>
                <a:gd name="T29" fmla="*/ 336 h 579"/>
                <a:gd name="T30" fmla="*/ 509 w 550"/>
                <a:gd name="T31" fmla="*/ 299 h 579"/>
                <a:gd name="T32" fmla="*/ 543 w 550"/>
                <a:gd name="T33" fmla="*/ 216 h 579"/>
                <a:gd name="T34" fmla="*/ 549 w 550"/>
                <a:gd name="T35" fmla="*/ 194 h 579"/>
                <a:gd name="T36" fmla="*/ 539 w 550"/>
                <a:gd name="T37" fmla="*/ 190 h 579"/>
                <a:gd name="T38" fmla="*/ 525 w 550"/>
                <a:gd name="T39" fmla="*/ 207 h 579"/>
                <a:gd name="T40" fmla="*/ 514 w 550"/>
                <a:gd name="T41" fmla="*/ 250 h 579"/>
                <a:gd name="T42" fmla="*/ 492 w 550"/>
                <a:gd name="T43" fmla="*/ 255 h 579"/>
                <a:gd name="T44" fmla="*/ 481 w 550"/>
                <a:gd name="T45" fmla="*/ 280 h 579"/>
                <a:gd name="T46" fmla="*/ 458 w 550"/>
                <a:gd name="T47" fmla="*/ 297 h 579"/>
                <a:gd name="T48" fmla="*/ 460 w 550"/>
                <a:gd name="T49" fmla="*/ 269 h 579"/>
                <a:gd name="T50" fmla="*/ 474 w 550"/>
                <a:gd name="T51" fmla="*/ 240 h 579"/>
                <a:gd name="T52" fmla="*/ 490 w 550"/>
                <a:gd name="T53" fmla="*/ 230 h 579"/>
                <a:gd name="T54" fmla="*/ 492 w 550"/>
                <a:gd name="T55" fmla="*/ 220 h 579"/>
                <a:gd name="T56" fmla="*/ 463 w 550"/>
                <a:gd name="T57" fmla="*/ 139 h 579"/>
                <a:gd name="T58" fmla="*/ 442 w 550"/>
                <a:gd name="T59" fmla="*/ 133 h 579"/>
                <a:gd name="T60" fmla="*/ 434 w 550"/>
                <a:gd name="T61" fmla="*/ 115 h 579"/>
                <a:gd name="T62" fmla="*/ 383 w 550"/>
                <a:gd name="T63" fmla="*/ 109 h 579"/>
                <a:gd name="T64" fmla="*/ 268 w 550"/>
                <a:gd name="T65" fmla="*/ 79 h 579"/>
                <a:gd name="T66" fmla="*/ 222 w 550"/>
                <a:gd name="T67" fmla="*/ 46 h 579"/>
                <a:gd name="T68" fmla="*/ 196 w 550"/>
                <a:gd name="T69" fmla="*/ 35 h 579"/>
                <a:gd name="T70" fmla="*/ 180 w 550"/>
                <a:gd name="T71" fmla="*/ 46 h 579"/>
                <a:gd name="T72" fmla="*/ 175 w 550"/>
                <a:gd name="T73" fmla="*/ 42 h 579"/>
                <a:gd name="T74" fmla="*/ 184 w 550"/>
                <a:gd name="T75" fmla="*/ 35 h 579"/>
                <a:gd name="T76" fmla="*/ 184 w 550"/>
                <a:gd name="T77" fmla="*/ 20 h 579"/>
                <a:gd name="T78" fmla="*/ 189 w 550"/>
                <a:gd name="T79" fmla="*/ 15 h 579"/>
                <a:gd name="T80" fmla="*/ 189 w 550"/>
                <a:gd name="T81" fmla="*/ 4 h 579"/>
                <a:gd name="T82" fmla="*/ 182 w 550"/>
                <a:gd name="T83" fmla="*/ 0 h 579"/>
                <a:gd name="T84" fmla="*/ 118 w 550"/>
                <a:gd name="T85" fmla="*/ 28 h 579"/>
                <a:gd name="T86" fmla="*/ 94 w 550"/>
                <a:gd name="T87" fmla="*/ 38 h 579"/>
                <a:gd name="T88" fmla="*/ 84 w 550"/>
                <a:gd name="T89" fmla="*/ 39 h 579"/>
                <a:gd name="T90" fmla="*/ 68 w 550"/>
                <a:gd name="T91" fmla="*/ 30 h 579"/>
                <a:gd name="T92" fmla="*/ 66 w 550"/>
                <a:gd name="T93" fmla="*/ 38 h 579"/>
                <a:gd name="T94" fmla="*/ 63 w 550"/>
                <a:gd name="T95" fmla="*/ 30 h 579"/>
                <a:gd name="T96" fmla="*/ 51 w 550"/>
                <a:gd name="T97" fmla="*/ 41 h 579"/>
                <a:gd name="T98" fmla="*/ 54 w 550"/>
                <a:gd name="T99" fmla="*/ 108 h 579"/>
                <a:gd name="T100" fmla="*/ 0 w 550"/>
                <a:gd name="T101" fmla="*/ 176 h 579"/>
                <a:gd name="T102" fmla="*/ 0 w 550"/>
                <a:gd name="T103" fmla="*/ 176 h 57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0"/>
                <a:gd name="T157" fmla="*/ 0 h 579"/>
                <a:gd name="T158" fmla="*/ 550 w 550"/>
                <a:gd name="T159" fmla="*/ 579 h 57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0" h="579">
                  <a:moveTo>
                    <a:pt x="0" y="176"/>
                  </a:moveTo>
                  <a:lnTo>
                    <a:pt x="0" y="176"/>
                  </a:lnTo>
                  <a:lnTo>
                    <a:pt x="14" y="220"/>
                  </a:lnTo>
                  <a:lnTo>
                    <a:pt x="13" y="290"/>
                  </a:lnTo>
                  <a:lnTo>
                    <a:pt x="80" y="332"/>
                  </a:lnTo>
                  <a:lnTo>
                    <a:pt x="106" y="362"/>
                  </a:lnTo>
                  <a:lnTo>
                    <a:pt x="144" y="387"/>
                  </a:lnTo>
                  <a:lnTo>
                    <a:pt x="158" y="403"/>
                  </a:lnTo>
                  <a:lnTo>
                    <a:pt x="168" y="450"/>
                  </a:lnTo>
                  <a:lnTo>
                    <a:pt x="177" y="516"/>
                  </a:lnTo>
                  <a:lnTo>
                    <a:pt x="228" y="578"/>
                  </a:lnTo>
                  <a:lnTo>
                    <a:pt x="501" y="559"/>
                  </a:lnTo>
                  <a:lnTo>
                    <a:pt x="485" y="470"/>
                  </a:lnTo>
                  <a:lnTo>
                    <a:pt x="494" y="378"/>
                  </a:lnTo>
                  <a:lnTo>
                    <a:pt x="511" y="336"/>
                  </a:lnTo>
                  <a:lnTo>
                    <a:pt x="509" y="299"/>
                  </a:lnTo>
                  <a:lnTo>
                    <a:pt x="543" y="216"/>
                  </a:lnTo>
                  <a:lnTo>
                    <a:pt x="549" y="194"/>
                  </a:lnTo>
                  <a:lnTo>
                    <a:pt x="539" y="190"/>
                  </a:lnTo>
                  <a:lnTo>
                    <a:pt x="525" y="207"/>
                  </a:lnTo>
                  <a:lnTo>
                    <a:pt x="514" y="250"/>
                  </a:lnTo>
                  <a:lnTo>
                    <a:pt x="492" y="255"/>
                  </a:lnTo>
                  <a:lnTo>
                    <a:pt x="481" y="280"/>
                  </a:lnTo>
                  <a:lnTo>
                    <a:pt x="458" y="297"/>
                  </a:lnTo>
                  <a:lnTo>
                    <a:pt x="460" y="269"/>
                  </a:lnTo>
                  <a:lnTo>
                    <a:pt x="474" y="240"/>
                  </a:lnTo>
                  <a:lnTo>
                    <a:pt x="490" y="230"/>
                  </a:lnTo>
                  <a:lnTo>
                    <a:pt x="492" y="220"/>
                  </a:lnTo>
                  <a:lnTo>
                    <a:pt x="463" y="139"/>
                  </a:lnTo>
                  <a:lnTo>
                    <a:pt x="442" y="133"/>
                  </a:lnTo>
                  <a:lnTo>
                    <a:pt x="434" y="115"/>
                  </a:lnTo>
                  <a:lnTo>
                    <a:pt x="383" y="109"/>
                  </a:lnTo>
                  <a:lnTo>
                    <a:pt x="268" y="79"/>
                  </a:lnTo>
                  <a:lnTo>
                    <a:pt x="222" y="46"/>
                  </a:lnTo>
                  <a:lnTo>
                    <a:pt x="196" y="35"/>
                  </a:lnTo>
                  <a:lnTo>
                    <a:pt x="180" y="46"/>
                  </a:lnTo>
                  <a:lnTo>
                    <a:pt x="175" y="42"/>
                  </a:lnTo>
                  <a:lnTo>
                    <a:pt x="184" y="35"/>
                  </a:lnTo>
                  <a:lnTo>
                    <a:pt x="184" y="20"/>
                  </a:lnTo>
                  <a:lnTo>
                    <a:pt x="189" y="15"/>
                  </a:lnTo>
                  <a:lnTo>
                    <a:pt x="189" y="4"/>
                  </a:lnTo>
                  <a:lnTo>
                    <a:pt x="182" y="0"/>
                  </a:lnTo>
                  <a:lnTo>
                    <a:pt x="118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8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8"/>
                  </a:lnTo>
                  <a:lnTo>
                    <a:pt x="0" y="17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34" name="Freeform 71"/>
            <p:cNvSpPr>
              <a:spLocks/>
            </p:cNvSpPr>
            <p:nvPr/>
          </p:nvSpPr>
          <p:spPr bwMode="auto">
            <a:xfrm>
              <a:off x="1448" y="1180"/>
              <a:ext cx="731" cy="604"/>
            </a:xfrm>
            <a:custGeom>
              <a:avLst/>
              <a:gdLst>
                <a:gd name="T0" fmla="*/ 0 w 731"/>
                <a:gd name="T1" fmla="*/ 518 h 604"/>
                <a:gd name="T2" fmla="*/ 0 w 731"/>
                <a:gd name="T3" fmla="*/ 518 h 604"/>
                <a:gd name="T4" fmla="*/ 22 w 731"/>
                <a:gd name="T5" fmla="*/ 387 h 604"/>
                <a:gd name="T6" fmla="*/ 75 w 731"/>
                <a:gd name="T7" fmla="*/ 64 h 604"/>
                <a:gd name="T8" fmla="*/ 87 w 731"/>
                <a:gd name="T9" fmla="*/ 0 h 604"/>
                <a:gd name="T10" fmla="*/ 374 w 731"/>
                <a:gd name="T11" fmla="*/ 43 h 604"/>
                <a:gd name="T12" fmla="*/ 730 w 731"/>
                <a:gd name="T13" fmla="*/ 80 h 604"/>
                <a:gd name="T14" fmla="*/ 705 w 731"/>
                <a:gd name="T15" fmla="*/ 342 h 604"/>
                <a:gd name="T16" fmla="*/ 680 w 731"/>
                <a:gd name="T17" fmla="*/ 603 h 604"/>
                <a:gd name="T18" fmla="*/ 194 w 731"/>
                <a:gd name="T19" fmla="*/ 548 h 604"/>
                <a:gd name="T20" fmla="*/ 0 w 731"/>
                <a:gd name="T21" fmla="*/ 518 h 604"/>
                <a:gd name="T22" fmla="*/ 0 w 731"/>
                <a:gd name="T23" fmla="*/ 518 h 6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1"/>
                <a:gd name="T37" fmla="*/ 0 h 604"/>
                <a:gd name="T38" fmla="*/ 731 w 731"/>
                <a:gd name="T39" fmla="*/ 604 h 6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1" h="604">
                  <a:moveTo>
                    <a:pt x="0" y="518"/>
                  </a:moveTo>
                  <a:lnTo>
                    <a:pt x="0" y="518"/>
                  </a:lnTo>
                  <a:lnTo>
                    <a:pt x="22" y="387"/>
                  </a:lnTo>
                  <a:lnTo>
                    <a:pt x="75" y="64"/>
                  </a:lnTo>
                  <a:lnTo>
                    <a:pt x="87" y="0"/>
                  </a:lnTo>
                  <a:lnTo>
                    <a:pt x="374" y="43"/>
                  </a:lnTo>
                  <a:lnTo>
                    <a:pt x="730" y="80"/>
                  </a:lnTo>
                  <a:lnTo>
                    <a:pt x="705" y="342"/>
                  </a:lnTo>
                  <a:lnTo>
                    <a:pt x="680" y="603"/>
                  </a:lnTo>
                  <a:lnTo>
                    <a:pt x="194" y="548"/>
                  </a:lnTo>
                  <a:lnTo>
                    <a:pt x="0" y="51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2885" name="Freeform 72"/>
          <p:cNvSpPr>
            <a:spLocks/>
          </p:cNvSpPr>
          <p:nvPr/>
        </p:nvSpPr>
        <p:spPr bwMode="auto">
          <a:xfrm>
            <a:off x="860425" y="2243138"/>
            <a:ext cx="242888" cy="1906587"/>
          </a:xfrm>
          <a:custGeom>
            <a:avLst/>
            <a:gdLst>
              <a:gd name="T0" fmla="*/ 2147483647 w 153"/>
              <a:gd name="T1" fmla="*/ 2147483647 h 1201"/>
              <a:gd name="T2" fmla="*/ 2147483647 w 153"/>
              <a:gd name="T3" fmla="*/ 2147483647 h 1201"/>
              <a:gd name="T4" fmla="*/ 2147483647 w 153"/>
              <a:gd name="T5" fmla="*/ 2147483647 h 1201"/>
              <a:gd name="T6" fmla="*/ 2147483647 w 153"/>
              <a:gd name="T7" fmla="*/ 0 h 1201"/>
              <a:gd name="T8" fmla="*/ 0 60000 65536"/>
              <a:gd name="T9" fmla="*/ 0 60000 65536"/>
              <a:gd name="T10" fmla="*/ 0 60000 65536"/>
              <a:gd name="T11" fmla="*/ 0 60000 65536"/>
              <a:gd name="T12" fmla="*/ 0 w 153"/>
              <a:gd name="T13" fmla="*/ 0 h 1201"/>
              <a:gd name="T14" fmla="*/ 153 w 153"/>
              <a:gd name="T15" fmla="*/ 1201 h 120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" h="1201">
                <a:moveTo>
                  <a:pt x="118" y="1201"/>
                </a:moveTo>
                <a:cubicBezTo>
                  <a:pt x="84" y="1106"/>
                  <a:pt x="50" y="1011"/>
                  <a:pt x="34" y="878"/>
                </a:cubicBezTo>
                <a:cubicBezTo>
                  <a:pt x="18" y="745"/>
                  <a:pt x="0" y="546"/>
                  <a:pt x="20" y="400"/>
                </a:cubicBezTo>
                <a:cubicBezTo>
                  <a:pt x="40" y="254"/>
                  <a:pt x="96" y="127"/>
                  <a:pt x="153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6" name="Freeform 73"/>
          <p:cNvSpPr>
            <a:spLocks/>
          </p:cNvSpPr>
          <p:nvPr/>
        </p:nvSpPr>
        <p:spPr bwMode="auto">
          <a:xfrm>
            <a:off x="1719263" y="2376488"/>
            <a:ext cx="677862" cy="2341562"/>
          </a:xfrm>
          <a:custGeom>
            <a:avLst/>
            <a:gdLst>
              <a:gd name="T0" fmla="*/ 2147483647 w 427"/>
              <a:gd name="T1" fmla="*/ 2147483647 h 1475"/>
              <a:gd name="T2" fmla="*/ 2147483647 w 427"/>
              <a:gd name="T3" fmla="*/ 2147483647 h 1475"/>
              <a:gd name="T4" fmla="*/ 2147483647 w 427"/>
              <a:gd name="T5" fmla="*/ 2147483647 h 1475"/>
              <a:gd name="T6" fmla="*/ 2147483647 w 427"/>
              <a:gd name="T7" fmla="*/ 0 h 1475"/>
              <a:gd name="T8" fmla="*/ 0 60000 65536"/>
              <a:gd name="T9" fmla="*/ 0 60000 65536"/>
              <a:gd name="T10" fmla="*/ 0 60000 65536"/>
              <a:gd name="T11" fmla="*/ 0 60000 65536"/>
              <a:gd name="T12" fmla="*/ 0 w 427"/>
              <a:gd name="T13" fmla="*/ 0 h 1475"/>
              <a:gd name="T14" fmla="*/ 427 w 427"/>
              <a:gd name="T15" fmla="*/ 1475 h 14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7" h="1475">
                <a:moveTo>
                  <a:pt x="427" y="1475"/>
                </a:moveTo>
                <a:cubicBezTo>
                  <a:pt x="367" y="1384"/>
                  <a:pt x="138" y="1106"/>
                  <a:pt x="69" y="927"/>
                </a:cubicBezTo>
                <a:cubicBezTo>
                  <a:pt x="0" y="748"/>
                  <a:pt x="12" y="554"/>
                  <a:pt x="13" y="400"/>
                </a:cubicBezTo>
                <a:cubicBezTo>
                  <a:pt x="14" y="246"/>
                  <a:pt x="63" y="83"/>
                  <a:pt x="76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7" name="Freeform 74"/>
          <p:cNvSpPr>
            <a:spLocks/>
          </p:cNvSpPr>
          <p:nvPr/>
        </p:nvSpPr>
        <p:spPr bwMode="auto">
          <a:xfrm>
            <a:off x="2384425" y="2409825"/>
            <a:ext cx="693738" cy="2028825"/>
          </a:xfrm>
          <a:custGeom>
            <a:avLst/>
            <a:gdLst>
              <a:gd name="T0" fmla="*/ 2147483647 w 437"/>
              <a:gd name="T1" fmla="*/ 2147483647 h 1278"/>
              <a:gd name="T2" fmla="*/ 2147483647 w 437"/>
              <a:gd name="T3" fmla="*/ 2147483647 h 1278"/>
              <a:gd name="T4" fmla="*/ 2147483647 w 437"/>
              <a:gd name="T5" fmla="*/ 2147483647 h 1278"/>
              <a:gd name="T6" fmla="*/ 2147483647 w 437"/>
              <a:gd name="T7" fmla="*/ 2147483647 h 1278"/>
              <a:gd name="T8" fmla="*/ 2147483647 w 437"/>
              <a:gd name="T9" fmla="*/ 0 h 12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7"/>
              <a:gd name="T16" fmla="*/ 0 h 1278"/>
              <a:gd name="T17" fmla="*/ 437 w 437"/>
              <a:gd name="T18" fmla="*/ 1278 h 12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7" h="1278">
                <a:moveTo>
                  <a:pt x="437" y="1278"/>
                </a:moveTo>
                <a:cubicBezTo>
                  <a:pt x="382" y="1236"/>
                  <a:pt x="324" y="1194"/>
                  <a:pt x="261" y="1110"/>
                </a:cubicBezTo>
                <a:cubicBezTo>
                  <a:pt x="198" y="1026"/>
                  <a:pt x="99" y="908"/>
                  <a:pt x="57" y="773"/>
                </a:cubicBezTo>
                <a:cubicBezTo>
                  <a:pt x="15" y="638"/>
                  <a:pt x="0" y="431"/>
                  <a:pt x="8" y="302"/>
                </a:cubicBezTo>
                <a:cubicBezTo>
                  <a:pt x="16" y="173"/>
                  <a:pt x="63" y="87"/>
                  <a:pt x="107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8" name="Freeform 75"/>
          <p:cNvSpPr>
            <a:spLocks/>
          </p:cNvSpPr>
          <p:nvPr/>
        </p:nvSpPr>
        <p:spPr bwMode="auto">
          <a:xfrm>
            <a:off x="2943225" y="2598738"/>
            <a:ext cx="781050" cy="1584325"/>
          </a:xfrm>
          <a:custGeom>
            <a:avLst/>
            <a:gdLst>
              <a:gd name="T0" fmla="*/ 2147483647 w 492"/>
              <a:gd name="T1" fmla="*/ 2147483647 h 998"/>
              <a:gd name="T2" fmla="*/ 2147483647 w 492"/>
              <a:gd name="T3" fmla="*/ 2147483647 h 998"/>
              <a:gd name="T4" fmla="*/ 2147483647 w 492"/>
              <a:gd name="T5" fmla="*/ 2147483647 h 998"/>
              <a:gd name="T6" fmla="*/ 2147483647 w 492"/>
              <a:gd name="T7" fmla="*/ 2147483647 h 998"/>
              <a:gd name="T8" fmla="*/ 2147483647 w 492"/>
              <a:gd name="T9" fmla="*/ 0 h 9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998"/>
              <a:gd name="T17" fmla="*/ 492 w 492"/>
              <a:gd name="T18" fmla="*/ 998 h 9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998">
                <a:moveTo>
                  <a:pt x="492" y="998"/>
                </a:moveTo>
                <a:cubicBezTo>
                  <a:pt x="377" y="931"/>
                  <a:pt x="267" y="882"/>
                  <a:pt x="190" y="801"/>
                </a:cubicBezTo>
                <a:cubicBezTo>
                  <a:pt x="113" y="720"/>
                  <a:pt x="58" y="612"/>
                  <a:pt x="29" y="513"/>
                </a:cubicBezTo>
                <a:cubicBezTo>
                  <a:pt x="0" y="414"/>
                  <a:pt x="2" y="289"/>
                  <a:pt x="14" y="204"/>
                </a:cubicBezTo>
                <a:cubicBezTo>
                  <a:pt x="26" y="119"/>
                  <a:pt x="60" y="50"/>
                  <a:pt x="99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9" name="Freeform 76"/>
          <p:cNvSpPr>
            <a:spLocks/>
          </p:cNvSpPr>
          <p:nvPr/>
        </p:nvSpPr>
        <p:spPr bwMode="auto">
          <a:xfrm>
            <a:off x="3478213" y="2822575"/>
            <a:ext cx="614362" cy="847725"/>
          </a:xfrm>
          <a:custGeom>
            <a:avLst/>
            <a:gdLst>
              <a:gd name="T0" fmla="*/ 2147483647 w 387"/>
              <a:gd name="T1" fmla="*/ 2147483647 h 534"/>
              <a:gd name="T2" fmla="*/ 2147483647 w 387"/>
              <a:gd name="T3" fmla="*/ 2147483647 h 534"/>
              <a:gd name="T4" fmla="*/ 2147483647 w 387"/>
              <a:gd name="T5" fmla="*/ 2147483647 h 534"/>
              <a:gd name="T6" fmla="*/ 2147483647 w 387"/>
              <a:gd name="T7" fmla="*/ 0 h 534"/>
              <a:gd name="T8" fmla="*/ 0 60000 65536"/>
              <a:gd name="T9" fmla="*/ 0 60000 65536"/>
              <a:gd name="T10" fmla="*/ 0 60000 65536"/>
              <a:gd name="T11" fmla="*/ 0 60000 65536"/>
              <a:gd name="T12" fmla="*/ 0 w 387"/>
              <a:gd name="T13" fmla="*/ 0 h 534"/>
              <a:gd name="T14" fmla="*/ 387 w 387"/>
              <a:gd name="T15" fmla="*/ 534 h 5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7" h="534">
                <a:moveTo>
                  <a:pt x="387" y="534"/>
                </a:moveTo>
                <a:cubicBezTo>
                  <a:pt x="295" y="512"/>
                  <a:pt x="203" y="491"/>
                  <a:pt x="141" y="435"/>
                </a:cubicBezTo>
                <a:cubicBezTo>
                  <a:pt x="79" y="379"/>
                  <a:pt x="30" y="268"/>
                  <a:pt x="15" y="196"/>
                </a:cubicBezTo>
                <a:cubicBezTo>
                  <a:pt x="0" y="124"/>
                  <a:pt x="25" y="62"/>
                  <a:pt x="50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90" name="Freeform 77"/>
          <p:cNvSpPr>
            <a:spLocks/>
          </p:cNvSpPr>
          <p:nvPr/>
        </p:nvSpPr>
        <p:spPr bwMode="auto">
          <a:xfrm>
            <a:off x="3871913" y="2930525"/>
            <a:ext cx="431800" cy="460375"/>
          </a:xfrm>
          <a:custGeom>
            <a:avLst/>
            <a:gdLst>
              <a:gd name="T0" fmla="*/ 2147483647 w 272"/>
              <a:gd name="T1" fmla="*/ 2147483647 h 290"/>
              <a:gd name="T2" fmla="*/ 2147483647 w 272"/>
              <a:gd name="T3" fmla="*/ 2147483647 h 290"/>
              <a:gd name="T4" fmla="*/ 2147483647 w 272"/>
              <a:gd name="T5" fmla="*/ 2147483647 h 290"/>
              <a:gd name="T6" fmla="*/ 2147483647 w 272"/>
              <a:gd name="T7" fmla="*/ 2147483647 h 290"/>
              <a:gd name="T8" fmla="*/ 2147483647 w 272"/>
              <a:gd name="T9" fmla="*/ 2147483647 h 2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2"/>
              <a:gd name="T16" fmla="*/ 0 h 290"/>
              <a:gd name="T17" fmla="*/ 272 w 272"/>
              <a:gd name="T18" fmla="*/ 290 h 2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2" h="290">
                <a:moveTo>
                  <a:pt x="111" y="290"/>
                </a:moveTo>
                <a:cubicBezTo>
                  <a:pt x="68" y="267"/>
                  <a:pt x="26" y="245"/>
                  <a:pt x="13" y="206"/>
                </a:cubicBezTo>
                <a:cubicBezTo>
                  <a:pt x="0" y="167"/>
                  <a:pt x="6" y="91"/>
                  <a:pt x="34" y="58"/>
                </a:cubicBezTo>
                <a:cubicBezTo>
                  <a:pt x="62" y="25"/>
                  <a:pt x="141" y="0"/>
                  <a:pt x="181" y="9"/>
                </a:cubicBezTo>
                <a:cubicBezTo>
                  <a:pt x="221" y="18"/>
                  <a:pt x="246" y="66"/>
                  <a:pt x="272" y="114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91" name="Text Box 78"/>
          <p:cNvSpPr txBox="1">
            <a:spLocks noChangeArrowheads="1"/>
          </p:cNvSpPr>
          <p:nvPr/>
        </p:nvSpPr>
        <p:spPr bwMode="auto">
          <a:xfrm>
            <a:off x="3878263" y="3074988"/>
            <a:ext cx="730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Vegetables</a:t>
            </a:r>
          </a:p>
        </p:txBody>
      </p:sp>
      <p:sp>
        <p:nvSpPr>
          <p:cNvPr id="122892" name="Text Box 79"/>
          <p:cNvSpPr txBox="1">
            <a:spLocks noChangeArrowheads="1"/>
          </p:cNvSpPr>
          <p:nvPr/>
        </p:nvSpPr>
        <p:spPr bwMode="auto">
          <a:xfrm>
            <a:off x="3584575" y="2736850"/>
            <a:ext cx="442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Dairy</a:t>
            </a:r>
          </a:p>
        </p:txBody>
      </p:sp>
      <p:sp>
        <p:nvSpPr>
          <p:cNvPr id="122893" name="Text Box 80"/>
          <p:cNvSpPr txBox="1">
            <a:spLocks noChangeArrowheads="1"/>
          </p:cNvSpPr>
          <p:nvPr/>
        </p:nvSpPr>
        <p:spPr bwMode="auto">
          <a:xfrm>
            <a:off x="3257550" y="3617913"/>
            <a:ext cx="731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Cotton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Tobacco</a:t>
            </a:r>
          </a:p>
        </p:txBody>
      </p:sp>
      <p:sp>
        <p:nvSpPr>
          <p:cNvPr id="122894" name="Text Box 81"/>
          <p:cNvSpPr txBox="1">
            <a:spLocks noChangeArrowheads="1"/>
          </p:cNvSpPr>
          <p:nvPr/>
        </p:nvSpPr>
        <p:spPr bwMode="auto">
          <a:xfrm>
            <a:off x="2347913" y="3060700"/>
            <a:ext cx="67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Corn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Soybeans</a:t>
            </a:r>
          </a:p>
        </p:txBody>
      </p:sp>
      <p:sp>
        <p:nvSpPr>
          <p:cNvPr id="122895" name="Text Box 82"/>
          <p:cNvSpPr txBox="1">
            <a:spLocks noChangeArrowheads="1"/>
          </p:cNvSpPr>
          <p:nvPr/>
        </p:nvSpPr>
        <p:spPr bwMode="auto">
          <a:xfrm>
            <a:off x="1855788" y="3087688"/>
            <a:ext cx="49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Wheat</a:t>
            </a:r>
          </a:p>
        </p:txBody>
      </p:sp>
      <p:sp>
        <p:nvSpPr>
          <p:cNvPr id="122896" name="Text Box 83"/>
          <p:cNvSpPr txBox="1">
            <a:spLocks noChangeArrowheads="1"/>
          </p:cNvSpPr>
          <p:nvPr/>
        </p:nvSpPr>
        <p:spPr bwMode="auto">
          <a:xfrm>
            <a:off x="1027113" y="3265488"/>
            <a:ext cx="72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Beef Cattle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and Sheep</a:t>
            </a:r>
          </a:p>
        </p:txBody>
      </p:sp>
      <p:sp>
        <p:nvSpPr>
          <p:cNvPr id="122897" name="Text Box 84"/>
          <p:cNvSpPr txBox="1">
            <a:spLocks noChangeArrowheads="1"/>
          </p:cNvSpPr>
          <p:nvPr/>
        </p:nvSpPr>
        <p:spPr bwMode="auto">
          <a:xfrm>
            <a:off x="355600" y="3057525"/>
            <a:ext cx="501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Forest</a:t>
            </a:r>
          </a:p>
        </p:txBody>
      </p:sp>
      <p:grpSp>
        <p:nvGrpSpPr>
          <p:cNvPr id="122898" name="Group 85"/>
          <p:cNvGrpSpPr>
            <a:grpSpLocks/>
          </p:cNvGrpSpPr>
          <p:nvPr/>
        </p:nvGrpSpPr>
        <p:grpSpPr bwMode="auto">
          <a:xfrm>
            <a:off x="4713288" y="2247900"/>
            <a:ext cx="4103687" cy="2584450"/>
            <a:chOff x="156" y="441"/>
            <a:chExt cx="5419" cy="3412"/>
          </a:xfrm>
        </p:grpSpPr>
        <p:sp>
          <p:nvSpPr>
            <p:cNvPr id="122920" name="Freeform 86"/>
            <p:cNvSpPr>
              <a:spLocks/>
            </p:cNvSpPr>
            <p:nvPr/>
          </p:nvSpPr>
          <p:spPr bwMode="auto">
            <a:xfrm>
              <a:off x="3745" y="2560"/>
              <a:ext cx="396" cy="643"/>
            </a:xfrm>
            <a:custGeom>
              <a:avLst/>
              <a:gdLst>
                <a:gd name="T0" fmla="*/ 0 w 396"/>
                <a:gd name="T1" fmla="*/ 24 h 643"/>
                <a:gd name="T2" fmla="*/ 0 w 396"/>
                <a:gd name="T3" fmla="*/ 24 h 643"/>
                <a:gd name="T4" fmla="*/ 10 w 396"/>
                <a:gd name="T5" fmla="*/ 35 h 643"/>
                <a:gd name="T6" fmla="*/ 0 w 396"/>
                <a:gd name="T7" fmla="*/ 432 h 643"/>
                <a:gd name="T8" fmla="*/ 25 w 396"/>
                <a:gd name="T9" fmla="*/ 624 h 643"/>
                <a:gd name="T10" fmla="*/ 53 w 396"/>
                <a:gd name="T11" fmla="*/ 631 h 643"/>
                <a:gd name="T12" fmla="*/ 63 w 396"/>
                <a:gd name="T13" fmla="*/ 572 h 643"/>
                <a:gd name="T14" fmla="*/ 74 w 396"/>
                <a:gd name="T15" fmla="*/ 586 h 643"/>
                <a:gd name="T16" fmla="*/ 76 w 396"/>
                <a:gd name="T17" fmla="*/ 616 h 643"/>
                <a:gd name="T18" fmla="*/ 92 w 396"/>
                <a:gd name="T19" fmla="*/ 630 h 643"/>
                <a:gd name="T20" fmla="*/ 69 w 396"/>
                <a:gd name="T21" fmla="*/ 642 h 643"/>
                <a:gd name="T22" fmla="*/ 125 w 396"/>
                <a:gd name="T23" fmla="*/ 629 h 643"/>
                <a:gd name="T24" fmla="*/ 135 w 396"/>
                <a:gd name="T25" fmla="*/ 610 h 643"/>
                <a:gd name="T26" fmla="*/ 127 w 396"/>
                <a:gd name="T27" fmla="*/ 600 h 643"/>
                <a:gd name="T28" fmla="*/ 132 w 396"/>
                <a:gd name="T29" fmla="*/ 584 h 643"/>
                <a:gd name="T30" fmla="*/ 105 w 396"/>
                <a:gd name="T31" fmla="*/ 558 h 643"/>
                <a:gd name="T32" fmla="*/ 107 w 396"/>
                <a:gd name="T33" fmla="*/ 539 h 643"/>
                <a:gd name="T34" fmla="*/ 395 w 396"/>
                <a:gd name="T35" fmla="*/ 513 h 643"/>
                <a:gd name="T36" fmla="*/ 370 w 396"/>
                <a:gd name="T37" fmla="*/ 411 h 643"/>
                <a:gd name="T38" fmla="*/ 375 w 396"/>
                <a:gd name="T39" fmla="*/ 374 h 643"/>
                <a:gd name="T40" fmla="*/ 386 w 396"/>
                <a:gd name="T41" fmla="*/ 351 h 643"/>
                <a:gd name="T42" fmla="*/ 376 w 396"/>
                <a:gd name="T43" fmla="*/ 316 h 643"/>
                <a:gd name="T44" fmla="*/ 349 w 396"/>
                <a:gd name="T45" fmla="*/ 272 h 643"/>
                <a:gd name="T46" fmla="*/ 274 w 396"/>
                <a:gd name="T47" fmla="*/ 0 h 643"/>
                <a:gd name="T48" fmla="*/ 0 w 396"/>
                <a:gd name="T49" fmla="*/ 24 h 643"/>
                <a:gd name="T50" fmla="*/ 0 w 396"/>
                <a:gd name="T51" fmla="*/ 24 h 6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96"/>
                <a:gd name="T79" fmla="*/ 0 h 643"/>
                <a:gd name="T80" fmla="*/ 396 w 396"/>
                <a:gd name="T81" fmla="*/ 643 h 6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96" h="643">
                  <a:moveTo>
                    <a:pt x="0" y="24"/>
                  </a:moveTo>
                  <a:lnTo>
                    <a:pt x="0" y="24"/>
                  </a:lnTo>
                  <a:lnTo>
                    <a:pt x="10" y="35"/>
                  </a:lnTo>
                  <a:lnTo>
                    <a:pt x="0" y="432"/>
                  </a:lnTo>
                  <a:lnTo>
                    <a:pt x="25" y="624"/>
                  </a:lnTo>
                  <a:lnTo>
                    <a:pt x="53" y="631"/>
                  </a:lnTo>
                  <a:lnTo>
                    <a:pt x="63" y="572"/>
                  </a:lnTo>
                  <a:lnTo>
                    <a:pt x="74" y="586"/>
                  </a:lnTo>
                  <a:lnTo>
                    <a:pt x="76" y="616"/>
                  </a:lnTo>
                  <a:lnTo>
                    <a:pt x="92" y="630"/>
                  </a:lnTo>
                  <a:lnTo>
                    <a:pt x="69" y="642"/>
                  </a:lnTo>
                  <a:lnTo>
                    <a:pt x="125" y="629"/>
                  </a:lnTo>
                  <a:lnTo>
                    <a:pt x="135" y="610"/>
                  </a:lnTo>
                  <a:lnTo>
                    <a:pt x="127" y="600"/>
                  </a:lnTo>
                  <a:lnTo>
                    <a:pt x="132" y="584"/>
                  </a:lnTo>
                  <a:lnTo>
                    <a:pt x="105" y="558"/>
                  </a:lnTo>
                  <a:lnTo>
                    <a:pt x="107" y="539"/>
                  </a:lnTo>
                  <a:lnTo>
                    <a:pt x="395" y="513"/>
                  </a:lnTo>
                  <a:lnTo>
                    <a:pt x="370" y="411"/>
                  </a:lnTo>
                  <a:lnTo>
                    <a:pt x="375" y="374"/>
                  </a:lnTo>
                  <a:lnTo>
                    <a:pt x="386" y="351"/>
                  </a:lnTo>
                  <a:lnTo>
                    <a:pt x="376" y="316"/>
                  </a:lnTo>
                  <a:lnTo>
                    <a:pt x="349" y="272"/>
                  </a:lnTo>
                  <a:lnTo>
                    <a:pt x="274" y="0"/>
                  </a:lnTo>
                  <a:lnTo>
                    <a:pt x="0" y="2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1" name="Freeform 87"/>
            <p:cNvSpPr>
              <a:spLocks/>
            </p:cNvSpPr>
            <p:nvPr/>
          </p:nvSpPr>
          <p:spPr bwMode="auto">
            <a:xfrm>
              <a:off x="861" y="2162"/>
              <a:ext cx="709" cy="823"/>
            </a:xfrm>
            <a:custGeom>
              <a:avLst/>
              <a:gdLst>
                <a:gd name="T0" fmla="*/ 0 w 709"/>
                <a:gd name="T1" fmla="*/ 562 h 823"/>
                <a:gd name="T2" fmla="*/ 0 w 709"/>
                <a:gd name="T3" fmla="*/ 562 h 823"/>
                <a:gd name="T4" fmla="*/ 45 w 709"/>
                <a:gd name="T5" fmla="*/ 523 h 823"/>
                <a:gd name="T6" fmla="*/ 27 w 709"/>
                <a:gd name="T7" fmla="*/ 491 h 823"/>
                <a:gd name="T8" fmla="*/ 37 w 709"/>
                <a:gd name="T9" fmla="*/ 446 h 823"/>
                <a:gd name="T10" fmla="*/ 83 w 709"/>
                <a:gd name="T11" fmla="*/ 369 h 823"/>
                <a:gd name="T12" fmla="*/ 117 w 709"/>
                <a:gd name="T13" fmla="*/ 347 h 823"/>
                <a:gd name="T14" fmla="*/ 97 w 709"/>
                <a:gd name="T15" fmla="*/ 320 h 823"/>
                <a:gd name="T16" fmla="*/ 85 w 709"/>
                <a:gd name="T17" fmla="*/ 243 h 823"/>
                <a:gd name="T18" fmla="*/ 99 w 709"/>
                <a:gd name="T19" fmla="*/ 106 h 823"/>
                <a:gd name="T20" fmla="*/ 123 w 709"/>
                <a:gd name="T21" fmla="*/ 99 h 823"/>
                <a:gd name="T22" fmla="*/ 163 w 709"/>
                <a:gd name="T23" fmla="*/ 122 h 823"/>
                <a:gd name="T24" fmla="*/ 197 w 709"/>
                <a:gd name="T25" fmla="*/ 0 h 823"/>
                <a:gd name="T26" fmla="*/ 708 w 709"/>
                <a:gd name="T27" fmla="*/ 88 h 823"/>
                <a:gd name="T28" fmla="*/ 601 w 709"/>
                <a:gd name="T29" fmla="*/ 822 h 823"/>
                <a:gd name="T30" fmla="*/ 444 w 709"/>
                <a:gd name="T31" fmla="*/ 797 h 823"/>
                <a:gd name="T32" fmla="*/ 345 w 709"/>
                <a:gd name="T33" fmla="*/ 770 h 823"/>
                <a:gd name="T34" fmla="*/ 146 w 709"/>
                <a:gd name="T35" fmla="*/ 651 h 823"/>
                <a:gd name="T36" fmla="*/ 0 w 709"/>
                <a:gd name="T37" fmla="*/ 562 h 823"/>
                <a:gd name="T38" fmla="*/ 0 w 709"/>
                <a:gd name="T39" fmla="*/ 562 h 82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09"/>
                <a:gd name="T61" fmla="*/ 0 h 823"/>
                <a:gd name="T62" fmla="*/ 709 w 709"/>
                <a:gd name="T63" fmla="*/ 823 h 82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09" h="823">
                  <a:moveTo>
                    <a:pt x="0" y="562"/>
                  </a:moveTo>
                  <a:lnTo>
                    <a:pt x="0" y="562"/>
                  </a:lnTo>
                  <a:lnTo>
                    <a:pt x="45" y="523"/>
                  </a:lnTo>
                  <a:lnTo>
                    <a:pt x="27" y="491"/>
                  </a:lnTo>
                  <a:lnTo>
                    <a:pt x="37" y="446"/>
                  </a:lnTo>
                  <a:lnTo>
                    <a:pt x="83" y="369"/>
                  </a:lnTo>
                  <a:lnTo>
                    <a:pt x="117" y="347"/>
                  </a:lnTo>
                  <a:lnTo>
                    <a:pt x="97" y="320"/>
                  </a:lnTo>
                  <a:lnTo>
                    <a:pt x="85" y="243"/>
                  </a:lnTo>
                  <a:lnTo>
                    <a:pt x="99" y="106"/>
                  </a:lnTo>
                  <a:lnTo>
                    <a:pt x="123" y="99"/>
                  </a:lnTo>
                  <a:lnTo>
                    <a:pt x="163" y="122"/>
                  </a:lnTo>
                  <a:lnTo>
                    <a:pt x="197" y="0"/>
                  </a:lnTo>
                  <a:lnTo>
                    <a:pt x="708" y="88"/>
                  </a:lnTo>
                  <a:lnTo>
                    <a:pt x="601" y="822"/>
                  </a:lnTo>
                  <a:lnTo>
                    <a:pt x="444" y="797"/>
                  </a:lnTo>
                  <a:lnTo>
                    <a:pt x="345" y="770"/>
                  </a:lnTo>
                  <a:lnTo>
                    <a:pt x="146" y="651"/>
                  </a:lnTo>
                  <a:lnTo>
                    <a:pt x="0" y="56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2" name="Freeform 88"/>
            <p:cNvSpPr>
              <a:spLocks/>
            </p:cNvSpPr>
            <p:nvPr/>
          </p:nvSpPr>
          <p:spPr bwMode="auto">
            <a:xfrm>
              <a:off x="3060" y="2398"/>
              <a:ext cx="523" cy="473"/>
            </a:xfrm>
            <a:custGeom>
              <a:avLst/>
              <a:gdLst>
                <a:gd name="T0" fmla="*/ 0 w 523"/>
                <a:gd name="T1" fmla="*/ 15 h 473"/>
                <a:gd name="T2" fmla="*/ 0 w 523"/>
                <a:gd name="T3" fmla="*/ 15 h 473"/>
                <a:gd name="T4" fmla="*/ 21 w 523"/>
                <a:gd name="T5" fmla="*/ 161 h 473"/>
                <a:gd name="T6" fmla="*/ 17 w 523"/>
                <a:gd name="T7" fmla="*/ 389 h 473"/>
                <a:gd name="T8" fmla="*/ 28 w 523"/>
                <a:gd name="T9" fmla="*/ 402 h 473"/>
                <a:gd name="T10" fmla="*/ 65 w 523"/>
                <a:gd name="T11" fmla="*/ 401 h 473"/>
                <a:gd name="T12" fmla="*/ 66 w 523"/>
                <a:gd name="T13" fmla="*/ 472 h 473"/>
                <a:gd name="T14" fmla="*/ 377 w 523"/>
                <a:gd name="T15" fmla="*/ 467 h 473"/>
                <a:gd name="T16" fmla="*/ 371 w 523"/>
                <a:gd name="T17" fmla="*/ 394 h 473"/>
                <a:gd name="T18" fmla="*/ 398 w 523"/>
                <a:gd name="T19" fmla="*/ 318 h 473"/>
                <a:gd name="T20" fmla="*/ 436 w 523"/>
                <a:gd name="T21" fmla="*/ 262 h 473"/>
                <a:gd name="T22" fmla="*/ 434 w 523"/>
                <a:gd name="T23" fmla="*/ 248 h 473"/>
                <a:gd name="T24" fmla="*/ 464 w 523"/>
                <a:gd name="T25" fmla="*/ 200 h 473"/>
                <a:gd name="T26" fmla="*/ 478 w 523"/>
                <a:gd name="T27" fmla="*/ 146 h 473"/>
                <a:gd name="T28" fmla="*/ 472 w 523"/>
                <a:gd name="T29" fmla="*/ 141 h 473"/>
                <a:gd name="T30" fmla="*/ 498 w 523"/>
                <a:gd name="T31" fmla="*/ 121 h 473"/>
                <a:gd name="T32" fmla="*/ 522 w 523"/>
                <a:gd name="T33" fmla="*/ 73 h 473"/>
                <a:gd name="T34" fmla="*/ 515 w 523"/>
                <a:gd name="T35" fmla="*/ 64 h 473"/>
                <a:gd name="T36" fmla="*/ 445 w 523"/>
                <a:gd name="T37" fmla="*/ 67 h 473"/>
                <a:gd name="T38" fmla="*/ 464 w 523"/>
                <a:gd name="T39" fmla="*/ 41 h 473"/>
                <a:gd name="T40" fmla="*/ 458 w 523"/>
                <a:gd name="T41" fmla="*/ 0 h 473"/>
                <a:gd name="T42" fmla="*/ 0 w 523"/>
                <a:gd name="T43" fmla="*/ 15 h 473"/>
                <a:gd name="T44" fmla="*/ 0 w 523"/>
                <a:gd name="T45" fmla="*/ 15 h 4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23"/>
                <a:gd name="T70" fmla="*/ 0 h 473"/>
                <a:gd name="T71" fmla="*/ 523 w 523"/>
                <a:gd name="T72" fmla="*/ 473 h 4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23" h="473">
                  <a:moveTo>
                    <a:pt x="0" y="15"/>
                  </a:moveTo>
                  <a:lnTo>
                    <a:pt x="0" y="15"/>
                  </a:lnTo>
                  <a:lnTo>
                    <a:pt x="21" y="161"/>
                  </a:lnTo>
                  <a:lnTo>
                    <a:pt x="17" y="389"/>
                  </a:lnTo>
                  <a:lnTo>
                    <a:pt x="28" y="402"/>
                  </a:lnTo>
                  <a:lnTo>
                    <a:pt x="65" y="401"/>
                  </a:lnTo>
                  <a:lnTo>
                    <a:pt x="66" y="472"/>
                  </a:lnTo>
                  <a:lnTo>
                    <a:pt x="377" y="467"/>
                  </a:lnTo>
                  <a:lnTo>
                    <a:pt x="371" y="394"/>
                  </a:lnTo>
                  <a:lnTo>
                    <a:pt x="398" y="318"/>
                  </a:lnTo>
                  <a:lnTo>
                    <a:pt x="436" y="262"/>
                  </a:lnTo>
                  <a:lnTo>
                    <a:pt x="434" y="248"/>
                  </a:lnTo>
                  <a:lnTo>
                    <a:pt x="464" y="200"/>
                  </a:lnTo>
                  <a:lnTo>
                    <a:pt x="478" y="146"/>
                  </a:lnTo>
                  <a:lnTo>
                    <a:pt x="472" y="141"/>
                  </a:lnTo>
                  <a:lnTo>
                    <a:pt x="498" y="121"/>
                  </a:lnTo>
                  <a:lnTo>
                    <a:pt x="522" y="73"/>
                  </a:lnTo>
                  <a:lnTo>
                    <a:pt x="515" y="64"/>
                  </a:lnTo>
                  <a:lnTo>
                    <a:pt x="445" y="67"/>
                  </a:lnTo>
                  <a:lnTo>
                    <a:pt x="464" y="41"/>
                  </a:lnTo>
                  <a:lnTo>
                    <a:pt x="458" y="0"/>
                  </a:lnTo>
                  <a:lnTo>
                    <a:pt x="0" y="1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3" name="Freeform 89"/>
            <p:cNvSpPr>
              <a:spLocks/>
            </p:cNvSpPr>
            <p:nvPr/>
          </p:nvSpPr>
          <p:spPr bwMode="auto">
            <a:xfrm>
              <a:off x="156" y="1274"/>
              <a:ext cx="823" cy="1412"/>
            </a:xfrm>
            <a:custGeom>
              <a:avLst/>
              <a:gdLst>
                <a:gd name="T0" fmla="*/ 18 w 823"/>
                <a:gd name="T1" fmla="*/ 256 h 1412"/>
                <a:gd name="T2" fmla="*/ 18 w 823"/>
                <a:gd name="T3" fmla="*/ 256 h 1412"/>
                <a:gd name="T4" fmla="*/ 29 w 823"/>
                <a:gd name="T5" fmla="*/ 286 h 1412"/>
                <a:gd name="T6" fmla="*/ 5 w 823"/>
                <a:gd name="T7" fmla="*/ 397 h 1412"/>
                <a:gd name="T8" fmla="*/ 21 w 823"/>
                <a:gd name="T9" fmla="*/ 429 h 1412"/>
                <a:gd name="T10" fmla="*/ 85 w 823"/>
                <a:gd name="T11" fmla="*/ 574 h 1412"/>
                <a:gd name="T12" fmla="*/ 92 w 823"/>
                <a:gd name="T13" fmla="*/ 571 h 1412"/>
                <a:gd name="T14" fmla="*/ 95 w 823"/>
                <a:gd name="T15" fmla="*/ 539 h 1412"/>
                <a:gd name="T16" fmla="*/ 106 w 823"/>
                <a:gd name="T17" fmla="*/ 534 h 1412"/>
                <a:gd name="T18" fmla="*/ 117 w 823"/>
                <a:gd name="T19" fmla="*/ 543 h 1412"/>
                <a:gd name="T20" fmla="*/ 98 w 823"/>
                <a:gd name="T21" fmla="*/ 561 h 1412"/>
                <a:gd name="T22" fmla="*/ 106 w 823"/>
                <a:gd name="T23" fmla="*/ 573 h 1412"/>
                <a:gd name="T24" fmla="*/ 122 w 823"/>
                <a:gd name="T25" fmla="*/ 635 h 1412"/>
                <a:gd name="T26" fmla="*/ 112 w 823"/>
                <a:gd name="T27" fmla="*/ 631 h 1412"/>
                <a:gd name="T28" fmla="*/ 89 w 823"/>
                <a:gd name="T29" fmla="*/ 607 h 1412"/>
                <a:gd name="T30" fmla="*/ 95 w 823"/>
                <a:gd name="T31" fmla="*/ 582 h 1412"/>
                <a:gd name="T32" fmla="*/ 84 w 823"/>
                <a:gd name="T33" fmla="*/ 584 h 1412"/>
                <a:gd name="T34" fmla="*/ 71 w 823"/>
                <a:gd name="T35" fmla="*/ 610 h 1412"/>
                <a:gd name="T36" fmla="*/ 76 w 823"/>
                <a:gd name="T37" fmla="*/ 667 h 1412"/>
                <a:gd name="T38" fmla="*/ 89 w 823"/>
                <a:gd name="T39" fmla="*/ 693 h 1412"/>
                <a:gd name="T40" fmla="*/ 118 w 823"/>
                <a:gd name="T41" fmla="*/ 716 h 1412"/>
                <a:gd name="T42" fmla="*/ 109 w 823"/>
                <a:gd name="T43" fmla="*/ 744 h 1412"/>
                <a:gd name="T44" fmla="*/ 92 w 823"/>
                <a:gd name="T45" fmla="*/ 748 h 1412"/>
                <a:gd name="T46" fmla="*/ 89 w 823"/>
                <a:gd name="T47" fmla="*/ 785 h 1412"/>
                <a:gd name="T48" fmla="*/ 129 w 823"/>
                <a:gd name="T49" fmla="*/ 869 h 1412"/>
                <a:gd name="T50" fmla="*/ 161 w 823"/>
                <a:gd name="T51" fmla="*/ 921 h 1412"/>
                <a:gd name="T52" fmla="*/ 157 w 823"/>
                <a:gd name="T53" fmla="*/ 952 h 1412"/>
                <a:gd name="T54" fmla="*/ 176 w 823"/>
                <a:gd name="T55" fmla="*/ 972 h 1412"/>
                <a:gd name="T56" fmla="*/ 168 w 823"/>
                <a:gd name="T57" fmla="*/ 992 h 1412"/>
                <a:gd name="T58" fmla="*/ 156 w 823"/>
                <a:gd name="T59" fmla="*/ 1041 h 1412"/>
                <a:gd name="T60" fmla="*/ 170 w 823"/>
                <a:gd name="T61" fmla="*/ 1059 h 1412"/>
                <a:gd name="T62" fmla="*/ 271 w 823"/>
                <a:gd name="T63" fmla="*/ 1094 h 1412"/>
                <a:gd name="T64" fmla="*/ 312 w 823"/>
                <a:gd name="T65" fmla="*/ 1150 h 1412"/>
                <a:gd name="T66" fmla="*/ 359 w 823"/>
                <a:gd name="T67" fmla="*/ 1168 h 1412"/>
                <a:gd name="T68" fmla="*/ 360 w 823"/>
                <a:gd name="T69" fmla="*/ 1202 h 1412"/>
                <a:gd name="T70" fmla="*/ 392 w 823"/>
                <a:gd name="T71" fmla="*/ 1210 h 1412"/>
                <a:gd name="T72" fmla="*/ 434 w 823"/>
                <a:gd name="T73" fmla="*/ 1267 h 1412"/>
                <a:gd name="T74" fmla="*/ 457 w 823"/>
                <a:gd name="T75" fmla="*/ 1316 h 1412"/>
                <a:gd name="T76" fmla="*/ 458 w 823"/>
                <a:gd name="T77" fmla="*/ 1392 h 1412"/>
                <a:gd name="T78" fmla="*/ 750 w 823"/>
                <a:gd name="T79" fmla="*/ 1411 h 1412"/>
                <a:gd name="T80" fmla="*/ 732 w 823"/>
                <a:gd name="T81" fmla="*/ 1379 h 1412"/>
                <a:gd name="T82" fmla="*/ 742 w 823"/>
                <a:gd name="T83" fmla="*/ 1334 h 1412"/>
                <a:gd name="T84" fmla="*/ 788 w 823"/>
                <a:gd name="T85" fmla="*/ 1257 h 1412"/>
                <a:gd name="T86" fmla="*/ 822 w 823"/>
                <a:gd name="T87" fmla="*/ 1235 h 1412"/>
                <a:gd name="T88" fmla="*/ 802 w 823"/>
                <a:gd name="T89" fmla="*/ 1208 h 1412"/>
                <a:gd name="T90" fmla="*/ 790 w 823"/>
                <a:gd name="T91" fmla="*/ 1131 h 1412"/>
                <a:gd name="T92" fmla="*/ 399 w 823"/>
                <a:gd name="T93" fmla="*/ 544 h 1412"/>
                <a:gd name="T94" fmla="*/ 370 w 823"/>
                <a:gd name="T95" fmla="*/ 485 h 1412"/>
                <a:gd name="T96" fmla="*/ 467 w 823"/>
                <a:gd name="T97" fmla="*/ 110 h 1412"/>
                <a:gd name="T98" fmla="*/ 78 w 823"/>
                <a:gd name="T99" fmla="*/ 0 h 1412"/>
                <a:gd name="T100" fmla="*/ 68 w 823"/>
                <a:gd name="T101" fmla="*/ 22 h 1412"/>
                <a:gd name="T102" fmla="*/ 71 w 823"/>
                <a:gd name="T103" fmla="*/ 72 h 1412"/>
                <a:gd name="T104" fmla="*/ 0 w 823"/>
                <a:gd name="T105" fmla="*/ 188 h 1412"/>
                <a:gd name="T106" fmla="*/ 18 w 823"/>
                <a:gd name="T107" fmla="*/ 256 h 1412"/>
                <a:gd name="T108" fmla="*/ 18 w 823"/>
                <a:gd name="T109" fmla="*/ 256 h 141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23"/>
                <a:gd name="T166" fmla="*/ 0 h 1412"/>
                <a:gd name="T167" fmla="*/ 823 w 823"/>
                <a:gd name="T168" fmla="*/ 1412 h 141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23" h="1412">
                  <a:moveTo>
                    <a:pt x="18" y="256"/>
                  </a:moveTo>
                  <a:lnTo>
                    <a:pt x="18" y="256"/>
                  </a:lnTo>
                  <a:lnTo>
                    <a:pt x="29" y="286"/>
                  </a:lnTo>
                  <a:lnTo>
                    <a:pt x="5" y="397"/>
                  </a:lnTo>
                  <a:lnTo>
                    <a:pt x="21" y="429"/>
                  </a:lnTo>
                  <a:lnTo>
                    <a:pt x="85" y="574"/>
                  </a:lnTo>
                  <a:lnTo>
                    <a:pt x="92" y="571"/>
                  </a:lnTo>
                  <a:lnTo>
                    <a:pt x="95" y="539"/>
                  </a:lnTo>
                  <a:lnTo>
                    <a:pt x="106" y="534"/>
                  </a:lnTo>
                  <a:lnTo>
                    <a:pt x="117" y="543"/>
                  </a:lnTo>
                  <a:lnTo>
                    <a:pt x="98" y="561"/>
                  </a:lnTo>
                  <a:lnTo>
                    <a:pt x="106" y="573"/>
                  </a:lnTo>
                  <a:lnTo>
                    <a:pt x="122" y="635"/>
                  </a:lnTo>
                  <a:lnTo>
                    <a:pt x="112" y="631"/>
                  </a:lnTo>
                  <a:lnTo>
                    <a:pt x="89" y="607"/>
                  </a:lnTo>
                  <a:lnTo>
                    <a:pt x="95" y="582"/>
                  </a:lnTo>
                  <a:lnTo>
                    <a:pt x="84" y="584"/>
                  </a:lnTo>
                  <a:lnTo>
                    <a:pt x="71" y="610"/>
                  </a:lnTo>
                  <a:lnTo>
                    <a:pt x="76" y="667"/>
                  </a:lnTo>
                  <a:lnTo>
                    <a:pt x="89" y="693"/>
                  </a:lnTo>
                  <a:lnTo>
                    <a:pt x="118" y="716"/>
                  </a:lnTo>
                  <a:lnTo>
                    <a:pt x="109" y="744"/>
                  </a:lnTo>
                  <a:lnTo>
                    <a:pt x="92" y="748"/>
                  </a:lnTo>
                  <a:lnTo>
                    <a:pt x="89" y="785"/>
                  </a:lnTo>
                  <a:lnTo>
                    <a:pt x="129" y="869"/>
                  </a:lnTo>
                  <a:lnTo>
                    <a:pt x="161" y="921"/>
                  </a:lnTo>
                  <a:lnTo>
                    <a:pt x="157" y="952"/>
                  </a:lnTo>
                  <a:lnTo>
                    <a:pt x="176" y="972"/>
                  </a:lnTo>
                  <a:lnTo>
                    <a:pt x="168" y="992"/>
                  </a:lnTo>
                  <a:lnTo>
                    <a:pt x="156" y="1041"/>
                  </a:lnTo>
                  <a:lnTo>
                    <a:pt x="170" y="1059"/>
                  </a:lnTo>
                  <a:lnTo>
                    <a:pt x="271" y="1094"/>
                  </a:lnTo>
                  <a:lnTo>
                    <a:pt x="312" y="1150"/>
                  </a:lnTo>
                  <a:lnTo>
                    <a:pt x="359" y="1168"/>
                  </a:lnTo>
                  <a:lnTo>
                    <a:pt x="360" y="1202"/>
                  </a:lnTo>
                  <a:lnTo>
                    <a:pt x="392" y="1210"/>
                  </a:lnTo>
                  <a:lnTo>
                    <a:pt x="434" y="1267"/>
                  </a:lnTo>
                  <a:lnTo>
                    <a:pt x="457" y="1316"/>
                  </a:lnTo>
                  <a:lnTo>
                    <a:pt x="458" y="1392"/>
                  </a:lnTo>
                  <a:lnTo>
                    <a:pt x="750" y="1411"/>
                  </a:lnTo>
                  <a:lnTo>
                    <a:pt x="732" y="1379"/>
                  </a:lnTo>
                  <a:lnTo>
                    <a:pt x="742" y="1334"/>
                  </a:lnTo>
                  <a:lnTo>
                    <a:pt x="788" y="1257"/>
                  </a:lnTo>
                  <a:lnTo>
                    <a:pt x="822" y="1235"/>
                  </a:lnTo>
                  <a:lnTo>
                    <a:pt x="802" y="1208"/>
                  </a:lnTo>
                  <a:lnTo>
                    <a:pt x="790" y="1131"/>
                  </a:lnTo>
                  <a:lnTo>
                    <a:pt x="399" y="544"/>
                  </a:lnTo>
                  <a:lnTo>
                    <a:pt x="370" y="485"/>
                  </a:lnTo>
                  <a:lnTo>
                    <a:pt x="467" y="110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1" y="72"/>
                  </a:lnTo>
                  <a:lnTo>
                    <a:pt x="0" y="188"/>
                  </a:lnTo>
                  <a:lnTo>
                    <a:pt x="18" y="25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4" name="Freeform 90"/>
            <p:cNvSpPr>
              <a:spLocks/>
            </p:cNvSpPr>
            <p:nvPr/>
          </p:nvSpPr>
          <p:spPr bwMode="auto">
            <a:xfrm>
              <a:off x="1569" y="1728"/>
              <a:ext cx="756" cy="598"/>
            </a:xfrm>
            <a:custGeom>
              <a:avLst/>
              <a:gdLst>
                <a:gd name="T0" fmla="*/ 0 w 756"/>
                <a:gd name="T1" fmla="*/ 522 h 598"/>
                <a:gd name="T2" fmla="*/ 0 w 756"/>
                <a:gd name="T3" fmla="*/ 522 h 598"/>
                <a:gd name="T4" fmla="*/ 73 w 756"/>
                <a:gd name="T5" fmla="*/ 0 h 598"/>
                <a:gd name="T6" fmla="*/ 559 w 756"/>
                <a:gd name="T7" fmla="*/ 55 h 598"/>
                <a:gd name="T8" fmla="*/ 755 w 756"/>
                <a:gd name="T9" fmla="*/ 72 h 598"/>
                <a:gd name="T10" fmla="*/ 747 w 756"/>
                <a:gd name="T11" fmla="*/ 203 h 598"/>
                <a:gd name="T12" fmla="*/ 721 w 756"/>
                <a:gd name="T13" fmla="*/ 597 h 598"/>
                <a:gd name="T14" fmla="*/ 622 w 756"/>
                <a:gd name="T15" fmla="*/ 590 h 598"/>
                <a:gd name="T16" fmla="*/ 311 w 756"/>
                <a:gd name="T17" fmla="*/ 562 h 598"/>
                <a:gd name="T18" fmla="*/ 0 w 756"/>
                <a:gd name="T19" fmla="*/ 522 h 598"/>
                <a:gd name="T20" fmla="*/ 0 w 756"/>
                <a:gd name="T21" fmla="*/ 522 h 5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6"/>
                <a:gd name="T34" fmla="*/ 0 h 598"/>
                <a:gd name="T35" fmla="*/ 756 w 756"/>
                <a:gd name="T36" fmla="*/ 598 h 59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6" h="598">
                  <a:moveTo>
                    <a:pt x="0" y="522"/>
                  </a:moveTo>
                  <a:lnTo>
                    <a:pt x="0" y="522"/>
                  </a:lnTo>
                  <a:lnTo>
                    <a:pt x="73" y="0"/>
                  </a:lnTo>
                  <a:lnTo>
                    <a:pt x="559" y="55"/>
                  </a:lnTo>
                  <a:lnTo>
                    <a:pt x="755" y="72"/>
                  </a:lnTo>
                  <a:lnTo>
                    <a:pt x="747" y="203"/>
                  </a:lnTo>
                  <a:lnTo>
                    <a:pt x="721" y="597"/>
                  </a:lnTo>
                  <a:lnTo>
                    <a:pt x="622" y="590"/>
                  </a:lnTo>
                  <a:lnTo>
                    <a:pt x="311" y="562"/>
                  </a:lnTo>
                  <a:lnTo>
                    <a:pt x="0" y="52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5" name="Freeform 91"/>
            <p:cNvSpPr>
              <a:spLocks/>
            </p:cNvSpPr>
            <p:nvPr/>
          </p:nvSpPr>
          <p:spPr bwMode="auto">
            <a:xfrm>
              <a:off x="5076" y="1405"/>
              <a:ext cx="179" cy="169"/>
            </a:xfrm>
            <a:custGeom>
              <a:avLst/>
              <a:gdLst>
                <a:gd name="T0" fmla="*/ 0 w 179"/>
                <a:gd name="T1" fmla="*/ 33 h 169"/>
                <a:gd name="T2" fmla="*/ 0 w 179"/>
                <a:gd name="T3" fmla="*/ 33 h 169"/>
                <a:gd name="T4" fmla="*/ 15 w 179"/>
                <a:gd name="T5" fmla="*/ 122 h 169"/>
                <a:gd name="T6" fmla="*/ 14 w 179"/>
                <a:gd name="T7" fmla="*/ 168 h 169"/>
                <a:gd name="T8" fmla="*/ 28 w 179"/>
                <a:gd name="T9" fmla="*/ 165 h 169"/>
                <a:gd name="T10" fmla="*/ 37 w 179"/>
                <a:gd name="T11" fmla="*/ 152 h 169"/>
                <a:gd name="T12" fmla="*/ 62 w 179"/>
                <a:gd name="T13" fmla="*/ 140 h 169"/>
                <a:gd name="T14" fmla="*/ 74 w 179"/>
                <a:gd name="T15" fmla="*/ 118 h 169"/>
                <a:gd name="T16" fmla="*/ 82 w 179"/>
                <a:gd name="T17" fmla="*/ 122 h 169"/>
                <a:gd name="T18" fmla="*/ 102 w 179"/>
                <a:gd name="T19" fmla="*/ 114 h 169"/>
                <a:gd name="T20" fmla="*/ 128 w 179"/>
                <a:gd name="T21" fmla="*/ 109 h 169"/>
                <a:gd name="T22" fmla="*/ 129 w 179"/>
                <a:gd name="T23" fmla="*/ 100 h 169"/>
                <a:gd name="T24" fmla="*/ 137 w 179"/>
                <a:gd name="T25" fmla="*/ 105 h 169"/>
                <a:gd name="T26" fmla="*/ 146 w 179"/>
                <a:gd name="T27" fmla="*/ 97 h 169"/>
                <a:gd name="T28" fmla="*/ 160 w 179"/>
                <a:gd name="T29" fmla="*/ 94 h 169"/>
                <a:gd name="T30" fmla="*/ 178 w 179"/>
                <a:gd name="T31" fmla="*/ 86 h 169"/>
                <a:gd name="T32" fmla="*/ 161 w 179"/>
                <a:gd name="T33" fmla="*/ 0 h 169"/>
                <a:gd name="T34" fmla="*/ 0 w 179"/>
                <a:gd name="T35" fmla="*/ 33 h 169"/>
                <a:gd name="T36" fmla="*/ 0 w 179"/>
                <a:gd name="T37" fmla="*/ 33 h 1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9"/>
                <a:gd name="T58" fmla="*/ 0 h 169"/>
                <a:gd name="T59" fmla="*/ 179 w 179"/>
                <a:gd name="T60" fmla="*/ 169 h 1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9" h="169">
                  <a:moveTo>
                    <a:pt x="0" y="33"/>
                  </a:moveTo>
                  <a:lnTo>
                    <a:pt x="0" y="33"/>
                  </a:lnTo>
                  <a:lnTo>
                    <a:pt x="15" y="122"/>
                  </a:lnTo>
                  <a:lnTo>
                    <a:pt x="14" y="168"/>
                  </a:lnTo>
                  <a:lnTo>
                    <a:pt x="28" y="165"/>
                  </a:lnTo>
                  <a:lnTo>
                    <a:pt x="37" y="152"/>
                  </a:lnTo>
                  <a:lnTo>
                    <a:pt x="62" y="140"/>
                  </a:lnTo>
                  <a:lnTo>
                    <a:pt x="74" y="118"/>
                  </a:lnTo>
                  <a:lnTo>
                    <a:pt x="82" y="122"/>
                  </a:lnTo>
                  <a:lnTo>
                    <a:pt x="102" y="114"/>
                  </a:lnTo>
                  <a:lnTo>
                    <a:pt x="128" y="109"/>
                  </a:lnTo>
                  <a:lnTo>
                    <a:pt x="129" y="100"/>
                  </a:lnTo>
                  <a:lnTo>
                    <a:pt x="137" y="105"/>
                  </a:lnTo>
                  <a:lnTo>
                    <a:pt x="146" y="97"/>
                  </a:lnTo>
                  <a:lnTo>
                    <a:pt x="160" y="94"/>
                  </a:lnTo>
                  <a:lnTo>
                    <a:pt x="178" y="86"/>
                  </a:lnTo>
                  <a:lnTo>
                    <a:pt x="161" y="0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6" name="Freeform 92"/>
            <p:cNvSpPr>
              <a:spLocks/>
            </p:cNvSpPr>
            <p:nvPr/>
          </p:nvSpPr>
          <p:spPr bwMode="auto">
            <a:xfrm>
              <a:off x="4922" y="1767"/>
              <a:ext cx="109" cy="181"/>
            </a:xfrm>
            <a:custGeom>
              <a:avLst/>
              <a:gdLst>
                <a:gd name="T0" fmla="*/ 0 w 109"/>
                <a:gd name="T1" fmla="*/ 19 h 181"/>
                <a:gd name="T2" fmla="*/ 0 w 109"/>
                <a:gd name="T3" fmla="*/ 19 h 181"/>
                <a:gd name="T4" fmla="*/ 14 w 109"/>
                <a:gd name="T5" fmla="*/ 0 h 181"/>
                <a:gd name="T6" fmla="*/ 34 w 109"/>
                <a:gd name="T7" fmla="*/ 0 h 181"/>
                <a:gd name="T8" fmla="*/ 28 w 109"/>
                <a:gd name="T9" fmla="*/ 20 h 181"/>
                <a:gd name="T10" fmla="*/ 23 w 109"/>
                <a:gd name="T11" fmla="*/ 26 h 181"/>
                <a:gd name="T12" fmla="*/ 26 w 109"/>
                <a:gd name="T13" fmla="*/ 47 h 181"/>
                <a:gd name="T14" fmla="*/ 38 w 109"/>
                <a:gd name="T15" fmla="*/ 60 h 181"/>
                <a:gd name="T16" fmla="*/ 53 w 109"/>
                <a:gd name="T17" fmla="*/ 74 h 181"/>
                <a:gd name="T18" fmla="*/ 58 w 109"/>
                <a:gd name="T19" fmla="*/ 95 h 181"/>
                <a:gd name="T20" fmla="*/ 68 w 109"/>
                <a:gd name="T21" fmla="*/ 111 h 181"/>
                <a:gd name="T22" fmla="*/ 79 w 109"/>
                <a:gd name="T23" fmla="*/ 121 h 181"/>
                <a:gd name="T24" fmla="*/ 96 w 109"/>
                <a:gd name="T25" fmla="*/ 127 h 181"/>
                <a:gd name="T26" fmla="*/ 104 w 109"/>
                <a:gd name="T27" fmla="*/ 143 h 181"/>
                <a:gd name="T28" fmla="*/ 90 w 109"/>
                <a:gd name="T29" fmla="*/ 157 h 181"/>
                <a:gd name="T30" fmla="*/ 104 w 109"/>
                <a:gd name="T31" fmla="*/ 154 h 181"/>
                <a:gd name="T32" fmla="*/ 108 w 109"/>
                <a:gd name="T33" fmla="*/ 167 h 181"/>
                <a:gd name="T34" fmla="*/ 80 w 109"/>
                <a:gd name="T35" fmla="*/ 174 h 181"/>
                <a:gd name="T36" fmla="*/ 43 w 109"/>
                <a:gd name="T37" fmla="*/ 180 h 181"/>
                <a:gd name="T38" fmla="*/ 40 w 109"/>
                <a:gd name="T39" fmla="*/ 168 h 181"/>
                <a:gd name="T40" fmla="*/ 0 w 109"/>
                <a:gd name="T41" fmla="*/ 19 h 181"/>
                <a:gd name="T42" fmla="*/ 0 w 109"/>
                <a:gd name="T43" fmla="*/ 19 h 18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9"/>
                <a:gd name="T67" fmla="*/ 0 h 181"/>
                <a:gd name="T68" fmla="*/ 109 w 109"/>
                <a:gd name="T69" fmla="*/ 181 h 18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9" h="181">
                  <a:moveTo>
                    <a:pt x="0" y="19"/>
                  </a:moveTo>
                  <a:lnTo>
                    <a:pt x="0" y="19"/>
                  </a:lnTo>
                  <a:lnTo>
                    <a:pt x="14" y="0"/>
                  </a:lnTo>
                  <a:lnTo>
                    <a:pt x="34" y="0"/>
                  </a:lnTo>
                  <a:lnTo>
                    <a:pt x="28" y="20"/>
                  </a:lnTo>
                  <a:lnTo>
                    <a:pt x="23" y="26"/>
                  </a:lnTo>
                  <a:lnTo>
                    <a:pt x="26" y="47"/>
                  </a:lnTo>
                  <a:lnTo>
                    <a:pt x="38" y="60"/>
                  </a:lnTo>
                  <a:lnTo>
                    <a:pt x="53" y="74"/>
                  </a:lnTo>
                  <a:lnTo>
                    <a:pt x="58" y="95"/>
                  </a:lnTo>
                  <a:lnTo>
                    <a:pt x="68" y="111"/>
                  </a:lnTo>
                  <a:lnTo>
                    <a:pt x="79" y="121"/>
                  </a:lnTo>
                  <a:lnTo>
                    <a:pt x="96" y="127"/>
                  </a:lnTo>
                  <a:lnTo>
                    <a:pt x="104" y="143"/>
                  </a:lnTo>
                  <a:lnTo>
                    <a:pt x="90" y="157"/>
                  </a:lnTo>
                  <a:lnTo>
                    <a:pt x="104" y="154"/>
                  </a:lnTo>
                  <a:lnTo>
                    <a:pt x="108" y="167"/>
                  </a:lnTo>
                  <a:lnTo>
                    <a:pt x="80" y="174"/>
                  </a:lnTo>
                  <a:lnTo>
                    <a:pt x="43" y="180"/>
                  </a:lnTo>
                  <a:lnTo>
                    <a:pt x="40" y="168"/>
                  </a:lnTo>
                  <a:lnTo>
                    <a:pt x="0" y="1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7" name="Freeform 93"/>
            <p:cNvSpPr>
              <a:spLocks/>
            </p:cNvSpPr>
            <p:nvPr/>
          </p:nvSpPr>
          <p:spPr bwMode="auto">
            <a:xfrm>
              <a:off x="4811" y="1908"/>
              <a:ext cx="17" cy="24"/>
            </a:xfrm>
            <a:custGeom>
              <a:avLst/>
              <a:gdLst>
                <a:gd name="T0" fmla="*/ 0 w 17"/>
                <a:gd name="T1" fmla="*/ 7 h 24"/>
                <a:gd name="T2" fmla="*/ 0 w 17"/>
                <a:gd name="T3" fmla="*/ 7 h 24"/>
                <a:gd name="T4" fmla="*/ 11 w 17"/>
                <a:gd name="T5" fmla="*/ 0 h 24"/>
                <a:gd name="T6" fmla="*/ 16 w 17"/>
                <a:gd name="T7" fmla="*/ 13 h 24"/>
                <a:gd name="T8" fmla="*/ 12 w 17"/>
                <a:gd name="T9" fmla="*/ 23 h 24"/>
                <a:gd name="T10" fmla="*/ 0 w 17"/>
                <a:gd name="T11" fmla="*/ 7 h 24"/>
                <a:gd name="T12" fmla="*/ 0 w 17"/>
                <a:gd name="T13" fmla="*/ 7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24"/>
                <a:gd name="T23" fmla="*/ 17 w 17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24">
                  <a:moveTo>
                    <a:pt x="0" y="7"/>
                  </a:moveTo>
                  <a:lnTo>
                    <a:pt x="0" y="7"/>
                  </a:lnTo>
                  <a:lnTo>
                    <a:pt x="11" y="0"/>
                  </a:lnTo>
                  <a:lnTo>
                    <a:pt x="16" y="13"/>
                  </a:lnTo>
                  <a:lnTo>
                    <a:pt x="12" y="23"/>
                  </a:lnTo>
                  <a:lnTo>
                    <a:pt x="0" y="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28" name="Group 94"/>
            <p:cNvGrpSpPr>
              <a:grpSpLocks/>
            </p:cNvGrpSpPr>
            <p:nvPr/>
          </p:nvGrpSpPr>
          <p:grpSpPr bwMode="auto">
            <a:xfrm>
              <a:off x="3850" y="3052"/>
              <a:ext cx="942" cy="801"/>
              <a:chOff x="3850" y="3052"/>
              <a:chExt cx="942" cy="801"/>
            </a:xfrm>
          </p:grpSpPr>
          <p:sp>
            <p:nvSpPr>
              <p:cNvPr id="122982" name="Freeform 95"/>
              <p:cNvSpPr>
                <a:spLocks/>
              </p:cNvSpPr>
              <p:nvPr/>
            </p:nvSpPr>
            <p:spPr bwMode="auto">
              <a:xfrm>
                <a:off x="3850" y="3052"/>
                <a:ext cx="942" cy="714"/>
              </a:xfrm>
              <a:custGeom>
                <a:avLst/>
                <a:gdLst>
                  <a:gd name="T0" fmla="*/ 2 w 942"/>
                  <a:gd name="T1" fmla="*/ 47 h 714"/>
                  <a:gd name="T2" fmla="*/ 27 w 942"/>
                  <a:gd name="T3" fmla="*/ 92 h 714"/>
                  <a:gd name="T4" fmla="*/ 30 w 942"/>
                  <a:gd name="T5" fmla="*/ 118 h 714"/>
                  <a:gd name="T6" fmla="*/ 40 w 942"/>
                  <a:gd name="T7" fmla="*/ 128 h 714"/>
                  <a:gd name="T8" fmla="*/ 51 w 942"/>
                  <a:gd name="T9" fmla="*/ 101 h 714"/>
                  <a:gd name="T10" fmla="*/ 70 w 942"/>
                  <a:gd name="T11" fmla="*/ 97 h 714"/>
                  <a:gd name="T12" fmla="*/ 56 w 942"/>
                  <a:gd name="T13" fmla="*/ 125 h 714"/>
                  <a:gd name="T14" fmla="*/ 129 w 942"/>
                  <a:gd name="T15" fmla="*/ 98 h 714"/>
                  <a:gd name="T16" fmla="*/ 161 w 942"/>
                  <a:gd name="T17" fmla="*/ 97 h 714"/>
                  <a:gd name="T18" fmla="*/ 130 w 942"/>
                  <a:gd name="T19" fmla="*/ 109 h 714"/>
                  <a:gd name="T20" fmla="*/ 190 w 942"/>
                  <a:gd name="T21" fmla="*/ 124 h 714"/>
                  <a:gd name="T22" fmla="*/ 210 w 942"/>
                  <a:gd name="T23" fmla="*/ 118 h 714"/>
                  <a:gd name="T24" fmla="*/ 245 w 942"/>
                  <a:gd name="T25" fmla="*/ 138 h 714"/>
                  <a:gd name="T26" fmla="*/ 259 w 942"/>
                  <a:gd name="T27" fmla="*/ 160 h 714"/>
                  <a:gd name="T28" fmla="*/ 270 w 942"/>
                  <a:gd name="T29" fmla="*/ 190 h 714"/>
                  <a:gd name="T30" fmla="*/ 265 w 942"/>
                  <a:gd name="T31" fmla="*/ 196 h 714"/>
                  <a:gd name="T32" fmla="*/ 306 w 942"/>
                  <a:gd name="T33" fmla="*/ 184 h 714"/>
                  <a:gd name="T34" fmla="*/ 322 w 942"/>
                  <a:gd name="T35" fmla="*/ 180 h 714"/>
                  <a:gd name="T36" fmla="*/ 379 w 942"/>
                  <a:gd name="T37" fmla="*/ 154 h 714"/>
                  <a:gd name="T38" fmla="*/ 385 w 942"/>
                  <a:gd name="T39" fmla="*/ 126 h 714"/>
                  <a:gd name="T40" fmla="*/ 452 w 942"/>
                  <a:gd name="T41" fmla="*/ 140 h 714"/>
                  <a:gd name="T42" fmla="*/ 491 w 942"/>
                  <a:gd name="T43" fmla="*/ 171 h 714"/>
                  <a:gd name="T44" fmla="*/ 517 w 942"/>
                  <a:gd name="T45" fmla="*/ 201 h 714"/>
                  <a:gd name="T46" fmla="*/ 537 w 942"/>
                  <a:gd name="T47" fmla="*/ 226 h 714"/>
                  <a:gd name="T48" fmla="*/ 579 w 942"/>
                  <a:gd name="T49" fmla="*/ 247 h 714"/>
                  <a:gd name="T50" fmla="*/ 586 w 942"/>
                  <a:gd name="T51" fmla="*/ 355 h 714"/>
                  <a:gd name="T52" fmla="*/ 607 w 942"/>
                  <a:gd name="T53" fmla="*/ 412 h 714"/>
                  <a:gd name="T54" fmla="*/ 597 w 942"/>
                  <a:gd name="T55" fmla="*/ 384 h 714"/>
                  <a:gd name="T56" fmla="*/ 605 w 942"/>
                  <a:gd name="T57" fmla="*/ 374 h 714"/>
                  <a:gd name="T58" fmla="*/ 622 w 942"/>
                  <a:gd name="T59" fmla="*/ 393 h 714"/>
                  <a:gd name="T60" fmla="*/ 638 w 942"/>
                  <a:gd name="T61" fmla="*/ 391 h 714"/>
                  <a:gd name="T62" fmla="*/ 611 w 942"/>
                  <a:gd name="T63" fmla="*/ 444 h 714"/>
                  <a:gd name="T64" fmla="*/ 641 w 942"/>
                  <a:gd name="T65" fmla="*/ 489 h 714"/>
                  <a:gd name="T66" fmla="*/ 669 w 942"/>
                  <a:gd name="T67" fmla="*/ 520 h 714"/>
                  <a:gd name="T68" fmla="*/ 668 w 942"/>
                  <a:gd name="T69" fmla="*/ 499 h 714"/>
                  <a:gd name="T70" fmla="*/ 694 w 942"/>
                  <a:gd name="T71" fmla="*/ 498 h 714"/>
                  <a:gd name="T72" fmla="*/ 694 w 942"/>
                  <a:gd name="T73" fmla="*/ 526 h 714"/>
                  <a:gd name="T74" fmla="*/ 722 w 942"/>
                  <a:gd name="T75" fmla="*/ 560 h 714"/>
                  <a:gd name="T76" fmla="*/ 748 w 942"/>
                  <a:gd name="T77" fmla="*/ 626 h 714"/>
                  <a:gd name="T78" fmla="*/ 793 w 942"/>
                  <a:gd name="T79" fmla="*/ 637 h 714"/>
                  <a:gd name="T80" fmla="*/ 857 w 942"/>
                  <a:gd name="T81" fmla="*/ 688 h 714"/>
                  <a:gd name="T82" fmla="*/ 851 w 942"/>
                  <a:gd name="T83" fmla="*/ 704 h 714"/>
                  <a:gd name="T84" fmla="*/ 836 w 942"/>
                  <a:gd name="T85" fmla="*/ 713 h 714"/>
                  <a:gd name="T86" fmla="*/ 885 w 942"/>
                  <a:gd name="T87" fmla="*/ 706 h 714"/>
                  <a:gd name="T88" fmla="*/ 916 w 942"/>
                  <a:gd name="T89" fmla="*/ 692 h 714"/>
                  <a:gd name="T90" fmla="*/ 922 w 942"/>
                  <a:gd name="T91" fmla="*/ 643 h 714"/>
                  <a:gd name="T92" fmla="*/ 941 w 942"/>
                  <a:gd name="T93" fmla="*/ 614 h 714"/>
                  <a:gd name="T94" fmla="*/ 922 w 942"/>
                  <a:gd name="T95" fmla="*/ 465 h 714"/>
                  <a:gd name="T96" fmla="*/ 796 w 942"/>
                  <a:gd name="T97" fmla="*/ 246 h 714"/>
                  <a:gd name="T98" fmla="*/ 740 w 942"/>
                  <a:gd name="T99" fmla="*/ 140 h 714"/>
                  <a:gd name="T100" fmla="*/ 692 w 942"/>
                  <a:gd name="T101" fmla="*/ 10 h 714"/>
                  <a:gd name="T102" fmla="*/ 636 w 942"/>
                  <a:gd name="T103" fmla="*/ 0 h 714"/>
                  <a:gd name="T104" fmla="*/ 632 w 942"/>
                  <a:gd name="T105" fmla="*/ 62 h 714"/>
                  <a:gd name="T106" fmla="*/ 609 w 942"/>
                  <a:gd name="T107" fmla="*/ 38 h 714"/>
                  <a:gd name="T108" fmla="*/ 290 w 942"/>
                  <a:gd name="T109" fmla="*/ 21 h 714"/>
                  <a:gd name="T110" fmla="*/ 2 w 942"/>
                  <a:gd name="T111" fmla="*/ 47 h 7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942"/>
                  <a:gd name="T169" fmla="*/ 0 h 714"/>
                  <a:gd name="T170" fmla="*/ 942 w 942"/>
                  <a:gd name="T171" fmla="*/ 714 h 7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942" h="714">
                    <a:moveTo>
                      <a:pt x="2" y="47"/>
                    </a:moveTo>
                    <a:lnTo>
                      <a:pt x="2" y="47"/>
                    </a:lnTo>
                    <a:lnTo>
                      <a:pt x="0" y="66"/>
                    </a:lnTo>
                    <a:lnTo>
                      <a:pt x="27" y="92"/>
                    </a:lnTo>
                    <a:lnTo>
                      <a:pt x="22" y="108"/>
                    </a:lnTo>
                    <a:lnTo>
                      <a:pt x="30" y="118"/>
                    </a:lnTo>
                    <a:lnTo>
                      <a:pt x="20" y="137"/>
                    </a:lnTo>
                    <a:lnTo>
                      <a:pt x="40" y="128"/>
                    </a:lnTo>
                    <a:lnTo>
                      <a:pt x="51" y="115"/>
                    </a:lnTo>
                    <a:lnTo>
                      <a:pt x="51" y="101"/>
                    </a:lnTo>
                    <a:lnTo>
                      <a:pt x="61" y="109"/>
                    </a:lnTo>
                    <a:lnTo>
                      <a:pt x="70" y="97"/>
                    </a:lnTo>
                    <a:lnTo>
                      <a:pt x="78" y="108"/>
                    </a:lnTo>
                    <a:lnTo>
                      <a:pt x="56" y="125"/>
                    </a:lnTo>
                    <a:lnTo>
                      <a:pt x="117" y="111"/>
                    </a:lnTo>
                    <a:lnTo>
                      <a:pt x="129" y="98"/>
                    </a:lnTo>
                    <a:lnTo>
                      <a:pt x="138" y="103"/>
                    </a:lnTo>
                    <a:lnTo>
                      <a:pt x="161" y="97"/>
                    </a:lnTo>
                    <a:lnTo>
                      <a:pt x="171" y="105"/>
                    </a:lnTo>
                    <a:lnTo>
                      <a:pt x="130" y="109"/>
                    </a:lnTo>
                    <a:lnTo>
                      <a:pt x="142" y="113"/>
                    </a:lnTo>
                    <a:lnTo>
                      <a:pt x="190" y="124"/>
                    </a:lnTo>
                    <a:lnTo>
                      <a:pt x="218" y="140"/>
                    </a:lnTo>
                    <a:lnTo>
                      <a:pt x="210" y="118"/>
                    </a:lnTo>
                    <a:lnTo>
                      <a:pt x="224" y="134"/>
                    </a:lnTo>
                    <a:lnTo>
                      <a:pt x="245" y="138"/>
                    </a:lnTo>
                    <a:lnTo>
                      <a:pt x="227" y="143"/>
                    </a:lnTo>
                    <a:lnTo>
                      <a:pt x="259" y="160"/>
                    </a:lnTo>
                    <a:lnTo>
                      <a:pt x="271" y="175"/>
                    </a:lnTo>
                    <a:lnTo>
                      <a:pt x="270" y="190"/>
                    </a:lnTo>
                    <a:lnTo>
                      <a:pt x="258" y="170"/>
                    </a:lnTo>
                    <a:lnTo>
                      <a:pt x="265" y="196"/>
                    </a:lnTo>
                    <a:lnTo>
                      <a:pt x="290" y="186"/>
                    </a:lnTo>
                    <a:lnTo>
                      <a:pt x="306" y="184"/>
                    </a:lnTo>
                    <a:lnTo>
                      <a:pt x="317" y="173"/>
                    </a:lnTo>
                    <a:lnTo>
                      <a:pt x="322" y="180"/>
                    </a:lnTo>
                    <a:lnTo>
                      <a:pt x="356" y="155"/>
                    </a:lnTo>
                    <a:lnTo>
                      <a:pt x="379" y="154"/>
                    </a:lnTo>
                    <a:lnTo>
                      <a:pt x="370" y="146"/>
                    </a:lnTo>
                    <a:lnTo>
                      <a:pt x="385" y="126"/>
                    </a:lnTo>
                    <a:lnTo>
                      <a:pt x="418" y="124"/>
                    </a:lnTo>
                    <a:lnTo>
                      <a:pt x="452" y="140"/>
                    </a:lnTo>
                    <a:lnTo>
                      <a:pt x="473" y="166"/>
                    </a:lnTo>
                    <a:lnTo>
                      <a:pt x="491" y="171"/>
                    </a:lnTo>
                    <a:lnTo>
                      <a:pt x="494" y="190"/>
                    </a:lnTo>
                    <a:lnTo>
                      <a:pt x="517" y="201"/>
                    </a:lnTo>
                    <a:lnTo>
                      <a:pt x="526" y="215"/>
                    </a:lnTo>
                    <a:lnTo>
                      <a:pt x="537" y="226"/>
                    </a:lnTo>
                    <a:lnTo>
                      <a:pt x="567" y="227"/>
                    </a:lnTo>
                    <a:lnTo>
                      <a:pt x="579" y="247"/>
                    </a:lnTo>
                    <a:lnTo>
                      <a:pt x="594" y="285"/>
                    </a:lnTo>
                    <a:lnTo>
                      <a:pt x="586" y="355"/>
                    </a:lnTo>
                    <a:lnTo>
                      <a:pt x="588" y="398"/>
                    </a:lnTo>
                    <a:lnTo>
                      <a:pt x="607" y="412"/>
                    </a:lnTo>
                    <a:lnTo>
                      <a:pt x="610" y="392"/>
                    </a:lnTo>
                    <a:lnTo>
                      <a:pt x="597" y="384"/>
                    </a:lnTo>
                    <a:lnTo>
                      <a:pt x="600" y="370"/>
                    </a:lnTo>
                    <a:lnTo>
                      <a:pt x="605" y="374"/>
                    </a:lnTo>
                    <a:lnTo>
                      <a:pt x="618" y="378"/>
                    </a:lnTo>
                    <a:lnTo>
                      <a:pt x="622" y="393"/>
                    </a:lnTo>
                    <a:lnTo>
                      <a:pt x="630" y="377"/>
                    </a:lnTo>
                    <a:lnTo>
                      <a:pt x="638" y="391"/>
                    </a:lnTo>
                    <a:lnTo>
                      <a:pt x="612" y="436"/>
                    </a:lnTo>
                    <a:lnTo>
                      <a:pt x="611" y="444"/>
                    </a:lnTo>
                    <a:lnTo>
                      <a:pt x="627" y="452"/>
                    </a:lnTo>
                    <a:lnTo>
                      <a:pt x="641" y="489"/>
                    </a:lnTo>
                    <a:lnTo>
                      <a:pt x="658" y="506"/>
                    </a:lnTo>
                    <a:lnTo>
                      <a:pt x="669" y="520"/>
                    </a:lnTo>
                    <a:lnTo>
                      <a:pt x="683" y="520"/>
                    </a:lnTo>
                    <a:lnTo>
                      <a:pt x="668" y="499"/>
                    </a:lnTo>
                    <a:lnTo>
                      <a:pt x="679" y="502"/>
                    </a:lnTo>
                    <a:lnTo>
                      <a:pt x="694" y="498"/>
                    </a:lnTo>
                    <a:lnTo>
                      <a:pt x="687" y="506"/>
                    </a:lnTo>
                    <a:lnTo>
                      <a:pt x="694" y="526"/>
                    </a:lnTo>
                    <a:lnTo>
                      <a:pt x="700" y="550"/>
                    </a:lnTo>
                    <a:lnTo>
                      <a:pt x="722" y="560"/>
                    </a:lnTo>
                    <a:lnTo>
                      <a:pt x="728" y="577"/>
                    </a:lnTo>
                    <a:lnTo>
                      <a:pt x="748" y="626"/>
                    </a:lnTo>
                    <a:lnTo>
                      <a:pt x="772" y="626"/>
                    </a:lnTo>
                    <a:lnTo>
                      <a:pt x="793" y="637"/>
                    </a:lnTo>
                    <a:lnTo>
                      <a:pt x="828" y="684"/>
                    </a:lnTo>
                    <a:lnTo>
                      <a:pt x="857" y="688"/>
                    </a:lnTo>
                    <a:lnTo>
                      <a:pt x="858" y="698"/>
                    </a:lnTo>
                    <a:lnTo>
                      <a:pt x="851" y="704"/>
                    </a:lnTo>
                    <a:lnTo>
                      <a:pt x="828" y="694"/>
                    </a:lnTo>
                    <a:lnTo>
                      <a:pt x="836" y="713"/>
                    </a:lnTo>
                    <a:lnTo>
                      <a:pt x="862" y="706"/>
                    </a:lnTo>
                    <a:lnTo>
                      <a:pt x="885" y="706"/>
                    </a:lnTo>
                    <a:lnTo>
                      <a:pt x="896" y="694"/>
                    </a:lnTo>
                    <a:lnTo>
                      <a:pt x="916" y="692"/>
                    </a:lnTo>
                    <a:lnTo>
                      <a:pt x="927" y="672"/>
                    </a:lnTo>
                    <a:lnTo>
                      <a:pt x="922" y="643"/>
                    </a:lnTo>
                    <a:lnTo>
                      <a:pt x="932" y="610"/>
                    </a:lnTo>
                    <a:lnTo>
                      <a:pt x="941" y="614"/>
                    </a:lnTo>
                    <a:lnTo>
                      <a:pt x="933" y="499"/>
                    </a:lnTo>
                    <a:lnTo>
                      <a:pt x="922" y="465"/>
                    </a:lnTo>
                    <a:lnTo>
                      <a:pt x="821" y="299"/>
                    </a:lnTo>
                    <a:lnTo>
                      <a:pt x="796" y="246"/>
                    </a:lnTo>
                    <a:lnTo>
                      <a:pt x="807" y="246"/>
                    </a:lnTo>
                    <a:lnTo>
                      <a:pt x="740" y="140"/>
                    </a:lnTo>
                    <a:lnTo>
                      <a:pt x="694" y="29"/>
                    </a:lnTo>
                    <a:lnTo>
                      <a:pt x="692" y="10"/>
                    </a:lnTo>
                    <a:lnTo>
                      <a:pt x="679" y="8"/>
                    </a:lnTo>
                    <a:lnTo>
                      <a:pt x="636" y="0"/>
                    </a:lnTo>
                    <a:lnTo>
                      <a:pt x="624" y="13"/>
                    </a:lnTo>
                    <a:lnTo>
                      <a:pt x="632" y="62"/>
                    </a:lnTo>
                    <a:lnTo>
                      <a:pt x="612" y="61"/>
                    </a:lnTo>
                    <a:lnTo>
                      <a:pt x="609" y="38"/>
                    </a:lnTo>
                    <a:lnTo>
                      <a:pt x="311" y="56"/>
                    </a:lnTo>
                    <a:lnTo>
                      <a:pt x="290" y="21"/>
                    </a:lnTo>
                    <a:lnTo>
                      <a:pt x="2" y="47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3" name="Freeform 96"/>
              <p:cNvSpPr>
                <a:spLocks/>
              </p:cNvSpPr>
              <p:nvPr/>
            </p:nvSpPr>
            <p:spPr bwMode="auto">
              <a:xfrm>
                <a:off x="4627" y="3820"/>
                <a:ext cx="48" cy="33"/>
              </a:xfrm>
              <a:custGeom>
                <a:avLst/>
                <a:gdLst>
                  <a:gd name="T0" fmla="*/ 0 w 48"/>
                  <a:gd name="T1" fmla="*/ 32 h 33"/>
                  <a:gd name="T2" fmla="*/ 0 w 48"/>
                  <a:gd name="T3" fmla="*/ 32 h 33"/>
                  <a:gd name="T4" fmla="*/ 3 w 48"/>
                  <a:gd name="T5" fmla="*/ 14 h 33"/>
                  <a:gd name="T6" fmla="*/ 19 w 48"/>
                  <a:gd name="T7" fmla="*/ 11 h 33"/>
                  <a:gd name="T8" fmla="*/ 22 w 48"/>
                  <a:gd name="T9" fmla="*/ 0 h 33"/>
                  <a:gd name="T10" fmla="*/ 47 w 48"/>
                  <a:gd name="T11" fmla="*/ 12 h 33"/>
                  <a:gd name="T12" fmla="*/ 23 w 48"/>
                  <a:gd name="T13" fmla="*/ 22 h 33"/>
                  <a:gd name="T14" fmla="*/ 9 w 48"/>
                  <a:gd name="T15" fmla="*/ 17 h 33"/>
                  <a:gd name="T16" fmla="*/ 13 w 48"/>
                  <a:gd name="T17" fmla="*/ 26 h 33"/>
                  <a:gd name="T18" fmla="*/ 0 w 48"/>
                  <a:gd name="T19" fmla="*/ 32 h 33"/>
                  <a:gd name="T20" fmla="*/ 0 w 48"/>
                  <a:gd name="T21" fmla="*/ 32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8"/>
                  <a:gd name="T34" fmla="*/ 0 h 33"/>
                  <a:gd name="T35" fmla="*/ 48 w 48"/>
                  <a:gd name="T36" fmla="*/ 33 h 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8" h="33">
                    <a:moveTo>
                      <a:pt x="0" y="32"/>
                    </a:moveTo>
                    <a:lnTo>
                      <a:pt x="0" y="32"/>
                    </a:ln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3" y="22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4" name="Freeform 97"/>
              <p:cNvSpPr>
                <a:spLocks/>
              </p:cNvSpPr>
              <p:nvPr/>
            </p:nvSpPr>
            <p:spPr bwMode="auto">
              <a:xfrm>
                <a:off x="4694" y="3800"/>
                <a:ext cx="39" cy="26"/>
              </a:xfrm>
              <a:custGeom>
                <a:avLst/>
                <a:gdLst>
                  <a:gd name="T0" fmla="*/ 0 w 39"/>
                  <a:gd name="T1" fmla="*/ 24 h 26"/>
                  <a:gd name="T2" fmla="*/ 0 w 39"/>
                  <a:gd name="T3" fmla="*/ 24 h 26"/>
                  <a:gd name="T4" fmla="*/ 7 w 39"/>
                  <a:gd name="T5" fmla="*/ 25 h 26"/>
                  <a:gd name="T6" fmla="*/ 38 w 39"/>
                  <a:gd name="T7" fmla="*/ 0 h 26"/>
                  <a:gd name="T8" fmla="*/ 10 w 39"/>
                  <a:gd name="T9" fmla="*/ 17 h 26"/>
                  <a:gd name="T10" fmla="*/ 0 w 39"/>
                  <a:gd name="T11" fmla="*/ 24 h 26"/>
                  <a:gd name="T12" fmla="*/ 0 w 39"/>
                  <a:gd name="T13" fmla="*/ 24 h 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26"/>
                  <a:gd name="T23" fmla="*/ 39 w 39"/>
                  <a:gd name="T24" fmla="*/ 26 h 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26">
                    <a:moveTo>
                      <a:pt x="0" y="24"/>
                    </a:moveTo>
                    <a:lnTo>
                      <a:pt x="0" y="24"/>
                    </a:lnTo>
                    <a:lnTo>
                      <a:pt x="7" y="25"/>
                    </a:lnTo>
                    <a:lnTo>
                      <a:pt x="38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5" name="Freeform 98"/>
              <p:cNvSpPr>
                <a:spLocks/>
              </p:cNvSpPr>
              <p:nvPr/>
            </p:nvSpPr>
            <p:spPr bwMode="auto">
              <a:xfrm>
                <a:off x="4760" y="3725"/>
                <a:ext cx="27" cy="51"/>
              </a:xfrm>
              <a:custGeom>
                <a:avLst/>
                <a:gdLst>
                  <a:gd name="T0" fmla="*/ 0 w 27"/>
                  <a:gd name="T1" fmla="*/ 50 h 51"/>
                  <a:gd name="T2" fmla="*/ 0 w 27"/>
                  <a:gd name="T3" fmla="*/ 50 h 51"/>
                  <a:gd name="T4" fmla="*/ 12 w 27"/>
                  <a:gd name="T5" fmla="*/ 34 h 51"/>
                  <a:gd name="T6" fmla="*/ 26 w 27"/>
                  <a:gd name="T7" fmla="*/ 0 h 51"/>
                  <a:gd name="T8" fmla="*/ 18 w 27"/>
                  <a:gd name="T9" fmla="*/ 15 h 51"/>
                  <a:gd name="T10" fmla="*/ 0 w 27"/>
                  <a:gd name="T11" fmla="*/ 50 h 51"/>
                  <a:gd name="T12" fmla="*/ 0 w 27"/>
                  <a:gd name="T13" fmla="*/ 5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"/>
                  <a:gd name="T22" fmla="*/ 0 h 51"/>
                  <a:gd name="T23" fmla="*/ 27 w 27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" h="51">
                    <a:moveTo>
                      <a:pt x="0" y="50"/>
                    </a:moveTo>
                    <a:lnTo>
                      <a:pt x="0" y="50"/>
                    </a:ln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29" name="Freeform 99"/>
            <p:cNvSpPr>
              <a:spLocks/>
            </p:cNvSpPr>
            <p:nvPr/>
          </p:nvSpPr>
          <p:spPr bwMode="auto">
            <a:xfrm>
              <a:off x="4019" y="2527"/>
              <a:ext cx="565" cy="588"/>
            </a:xfrm>
            <a:custGeom>
              <a:avLst/>
              <a:gdLst>
                <a:gd name="T0" fmla="*/ 0 w 565"/>
                <a:gd name="T1" fmla="*/ 33 h 588"/>
                <a:gd name="T2" fmla="*/ 0 w 565"/>
                <a:gd name="T3" fmla="*/ 33 h 588"/>
                <a:gd name="T4" fmla="*/ 75 w 565"/>
                <a:gd name="T5" fmla="*/ 305 h 588"/>
                <a:gd name="T6" fmla="*/ 102 w 565"/>
                <a:gd name="T7" fmla="*/ 349 h 588"/>
                <a:gd name="T8" fmla="*/ 112 w 565"/>
                <a:gd name="T9" fmla="*/ 384 h 588"/>
                <a:gd name="T10" fmla="*/ 101 w 565"/>
                <a:gd name="T11" fmla="*/ 407 h 588"/>
                <a:gd name="T12" fmla="*/ 96 w 565"/>
                <a:gd name="T13" fmla="*/ 444 h 588"/>
                <a:gd name="T14" fmla="*/ 121 w 565"/>
                <a:gd name="T15" fmla="*/ 546 h 588"/>
                <a:gd name="T16" fmla="*/ 142 w 565"/>
                <a:gd name="T17" fmla="*/ 581 h 588"/>
                <a:gd name="T18" fmla="*/ 440 w 565"/>
                <a:gd name="T19" fmla="*/ 563 h 588"/>
                <a:gd name="T20" fmla="*/ 443 w 565"/>
                <a:gd name="T21" fmla="*/ 586 h 588"/>
                <a:gd name="T22" fmla="*/ 463 w 565"/>
                <a:gd name="T23" fmla="*/ 587 h 588"/>
                <a:gd name="T24" fmla="*/ 455 w 565"/>
                <a:gd name="T25" fmla="*/ 538 h 588"/>
                <a:gd name="T26" fmla="*/ 467 w 565"/>
                <a:gd name="T27" fmla="*/ 525 h 588"/>
                <a:gd name="T28" fmla="*/ 510 w 565"/>
                <a:gd name="T29" fmla="*/ 533 h 588"/>
                <a:gd name="T30" fmla="*/ 517 w 565"/>
                <a:gd name="T31" fmla="*/ 499 h 588"/>
                <a:gd name="T32" fmla="*/ 510 w 565"/>
                <a:gd name="T33" fmla="*/ 496 h 588"/>
                <a:gd name="T34" fmla="*/ 521 w 565"/>
                <a:gd name="T35" fmla="*/ 488 h 588"/>
                <a:gd name="T36" fmla="*/ 505 w 565"/>
                <a:gd name="T37" fmla="*/ 480 h 588"/>
                <a:gd name="T38" fmla="*/ 513 w 565"/>
                <a:gd name="T39" fmla="*/ 468 h 588"/>
                <a:gd name="T40" fmla="*/ 511 w 565"/>
                <a:gd name="T41" fmla="*/ 452 h 588"/>
                <a:gd name="T42" fmla="*/ 531 w 565"/>
                <a:gd name="T43" fmla="*/ 439 h 588"/>
                <a:gd name="T44" fmla="*/ 525 w 565"/>
                <a:gd name="T45" fmla="*/ 421 h 588"/>
                <a:gd name="T46" fmla="*/ 533 w 565"/>
                <a:gd name="T47" fmla="*/ 416 h 588"/>
                <a:gd name="T48" fmla="*/ 539 w 565"/>
                <a:gd name="T49" fmla="*/ 400 h 588"/>
                <a:gd name="T50" fmla="*/ 531 w 565"/>
                <a:gd name="T51" fmla="*/ 395 h 588"/>
                <a:gd name="T52" fmla="*/ 546 w 565"/>
                <a:gd name="T53" fmla="*/ 384 h 588"/>
                <a:gd name="T54" fmla="*/ 537 w 565"/>
                <a:gd name="T55" fmla="*/ 372 h 588"/>
                <a:gd name="T56" fmla="*/ 550 w 565"/>
                <a:gd name="T57" fmla="*/ 372 h 588"/>
                <a:gd name="T58" fmla="*/ 564 w 565"/>
                <a:gd name="T59" fmla="*/ 355 h 588"/>
                <a:gd name="T60" fmla="*/ 557 w 565"/>
                <a:gd name="T61" fmla="*/ 349 h 588"/>
                <a:gd name="T62" fmla="*/ 539 w 565"/>
                <a:gd name="T63" fmla="*/ 347 h 588"/>
                <a:gd name="T64" fmla="*/ 526 w 565"/>
                <a:gd name="T65" fmla="*/ 330 h 588"/>
                <a:gd name="T66" fmla="*/ 504 w 565"/>
                <a:gd name="T67" fmla="*/ 290 h 588"/>
                <a:gd name="T68" fmla="*/ 491 w 565"/>
                <a:gd name="T69" fmla="*/ 285 h 588"/>
                <a:gd name="T70" fmla="*/ 465 w 565"/>
                <a:gd name="T71" fmla="*/ 232 h 588"/>
                <a:gd name="T72" fmla="*/ 430 w 565"/>
                <a:gd name="T73" fmla="*/ 209 h 588"/>
                <a:gd name="T74" fmla="*/ 404 w 565"/>
                <a:gd name="T75" fmla="*/ 173 h 588"/>
                <a:gd name="T76" fmla="*/ 342 w 565"/>
                <a:gd name="T77" fmla="*/ 127 h 588"/>
                <a:gd name="T78" fmla="*/ 310 w 565"/>
                <a:gd name="T79" fmla="*/ 85 h 588"/>
                <a:gd name="T80" fmla="*/ 242 w 565"/>
                <a:gd name="T81" fmla="*/ 42 h 588"/>
                <a:gd name="T82" fmla="*/ 264 w 565"/>
                <a:gd name="T83" fmla="*/ 0 h 588"/>
                <a:gd name="T84" fmla="*/ 136 w 565"/>
                <a:gd name="T85" fmla="*/ 15 h 588"/>
                <a:gd name="T86" fmla="*/ 0 w 565"/>
                <a:gd name="T87" fmla="*/ 33 h 588"/>
                <a:gd name="T88" fmla="*/ 0 w 565"/>
                <a:gd name="T89" fmla="*/ 33 h 58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5"/>
                <a:gd name="T136" fmla="*/ 0 h 588"/>
                <a:gd name="T137" fmla="*/ 565 w 565"/>
                <a:gd name="T138" fmla="*/ 588 h 58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5" h="588">
                  <a:moveTo>
                    <a:pt x="0" y="33"/>
                  </a:moveTo>
                  <a:lnTo>
                    <a:pt x="0" y="33"/>
                  </a:lnTo>
                  <a:lnTo>
                    <a:pt x="75" y="305"/>
                  </a:lnTo>
                  <a:lnTo>
                    <a:pt x="102" y="349"/>
                  </a:lnTo>
                  <a:lnTo>
                    <a:pt x="112" y="384"/>
                  </a:lnTo>
                  <a:lnTo>
                    <a:pt x="101" y="407"/>
                  </a:lnTo>
                  <a:lnTo>
                    <a:pt x="96" y="444"/>
                  </a:lnTo>
                  <a:lnTo>
                    <a:pt x="121" y="546"/>
                  </a:lnTo>
                  <a:lnTo>
                    <a:pt x="142" y="581"/>
                  </a:lnTo>
                  <a:lnTo>
                    <a:pt x="440" y="563"/>
                  </a:lnTo>
                  <a:lnTo>
                    <a:pt x="443" y="586"/>
                  </a:lnTo>
                  <a:lnTo>
                    <a:pt x="463" y="587"/>
                  </a:lnTo>
                  <a:lnTo>
                    <a:pt x="455" y="538"/>
                  </a:lnTo>
                  <a:lnTo>
                    <a:pt x="467" y="525"/>
                  </a:lnTo>
                  <a:lnTo>
                    <a:pt x="510" y="533"/>
                  </a:lnTo>
                  <a:lnTo>
                    <a:pt x="517" y="499"/>
                  </a:lnTo>
                  <a:lnTo>
                    <a:pt x="510" y="496"/>
                  </a:lnTo>
                  <a:lnTo>
                    <a:pt x="521" y="488"/>
                  </a:lnTo>
                  <a:lnTo>
                    <a:pt x="505" y="480"/>
                  </a:lnTo>
                  <a:lnTo>
                    <a:pt x="513" y="468"/>
                  </a:lnTo>
                  <a:lnTo>
                    <a:pt x="511" y="452"/>
                  </a:lnTo>
                  <a:lnTo>
                    <a:pt x="531" y="439"/>
                  </a:lnTo>
                  <a:lnTo>
                    <a:pt x="525" y="421"/>
                  </a:lnTo>
                  <a:lnTo>
                    <a:pt x="533" y="416"/>
                  </a:lnTo>
                  <a:lnTo>
                    <a:pt x="539" y="400"/>
                  </a:lnTo>
                  <a:lnTo>
                    <a:pt x="531" y="395"/>
                  </a:lnTo>
                  <a:lnTo>
                    <a:pt x="546" y="384"/>
                  </a:lnTo>
                  <a:lnTo>
                    <a:pt x="537" y="372"/>
                  </a:lnTo>
                  <a:lnTo>
                    <a:pt x="550" y="372"/>
                  </a:lnTo>
                  <a:lnTo>
                    <a:pt x="564" y="355"/>
                  </a:lnTo>
                  <a:lnTo>
                    <a:pt x="557" y="349"/>
                  </a:lnTo>
                  <a:lnTo>
                    <a:pt x="539" y="347"/>
                  </a:lnTo>
                  <a:lnTo>
                    <a:pt x="526" y="330"/>
                  </a:lnTo>
                  <a:lnTo>
                    <a:pt x="504" y="290"/>
                  </a:lnTo>
                  <a:lnTo>
                    <a:pt x="491" y="285"/>
                  </a:lnTo>
                  <a:lnTo>
                    <a:pt x="465" y="232"/>
                  </a:lnTo>
                  <a:lnTo>
                    <a:pt x="430" y="209"/>
                  </a:lnTo>
                  <a:lnTo>
                    <a:pt x="404" y="173"/>
                  </a:lnTo>
                  <a:lnTo>
                    <a:pt x="342" y="127"/>
                  </a:lnTo>
                  <a:lnTo>
                    <a:pt x="310" y="85"/>
                  </a:lnTo>
                  <a:lnTo>
                    <a:pt x="242" y="42"/>
                  </a:lnTo>
                  <a:lnTo>
                    <a:pt x="264" y="0"/>
                  </a:lnTo>
                  <a:lnTo>
                    <a:pt x="136" y="15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0" name="Freeform 100"/>
            <p:cNvSpPr>
              <a:spLocks/>
            </p:cNvSpPr>
            <p:nvPr/>
          </p:nvSpPr>
          <p:spPr bwMode="auto">
            <a:xfrm>
              <a:off x="903" y="566"/>
              <a:ext cx="621" cy="1002"/>
            </a:xfrm>
            <a:custGeom>
              <a:avLst/>
              <a:gdLst>
                <a:gd name="T0" fmla="*/ 0 w 621"/>
                <a:gd name="T1" fmla="*/ 889 h 1002"/>
                <a:gd name="T2" fmla="*/ 0 w 621"/>
                <a:gd name="T3" fmla="*/ 889 h 1002"/>
                <a:gd name="T4" fmla="*/ 49 w 621"/>
                <a:gd name="T5" fmla="*/ 674 h 1002"/>
                <a:gd name="T6" fmla="*/ 74 w 621"/>
                <a:gd name="T7" fmla="*/ 617 h 1002"/>
                <a:gd name="T8" fmla="*/ 53 w 621"/>
                <a:gd name="T9" fmla="*/ 590 h 1002"/>
                <a:gd name="T10" fmla="*/ 58 w 621"/>
                <a:gd name="T11" fmla="*/ 566 h 1002"/>
                <a:gd name="T12" fmla="*/ 97 w 621"/>
                <a:gd name="T13" fmla="*/ 529 h 1002"/>
                <a:gd name="T14" fmla="*/ 129 w 621"/>
                <a:gd name="T15" fmla="*/ 478 h 1002"/>
                <a:gd name="T16" fmla="*/ 157 w 621"/>
                <a:gd name="T17" fmla="*/ 434 h 1002"/>
                <a:gd name="T18" fmla="*/ 136 w 621"/>
                <a:gd name="T19" fmla="*/ 402 h 1002"/>
                <a:gd name="T20" fmla="*/ 127 w 621"/>
                <a:gd name="T21" fmla="*/ 380 h 1002"/>
                <a:gd name="T22" fmla="*/ 130 w 621"/>
                <a:gd name="T23" fmla="*/ 324 h 1002"/>
                <a:gd name="T24" fmla="*/ 207 w 621"/>
                <a:gd name="T25" fmla="*/ 0 h 1002"/>
                <a:gd name="T26" fmla="*/ 289 w 621"/>
                <a:gd name="T27" fmla="*/ 19 h 1002"/>
                <a:gd name="T28" fmla="*/ 261 w 621"/>
                <a:gd name="T29" fmla="*/ 145 h 1002"/>
                <a:gd name="T30" fmla="*/ 279 w 621"/>
                <a:gd name="T31" fmla="*/ 189 h 1002"/>
                <a:gd name="T32" fmla="*/ 281 w 621"/>
                <a:gd name="T33" fmla="*/ 218 h 1002"/>
                <a:gd name="T34" fmla="*/ 271 w 621"/>
                <a:gd name="T35" fmla="*/ 222 h 1002"/>
                <a:gd name="T36" fmla="*/ 303 w 621"/>
                <a:gd name="T37" fmla="*/ 253 h 1002"/>
                <a:gd name="T38" fmla="*/ 336 w 621"/>
                <a:gd name="T39" fmla="*/ 333 h 1002"/>
                <a:gd name="T40" fmla="*/ 347 w 621"/>
                <a:gd name="T41" fmla="*/ 330 h 1002"/>
                <a:gd name="T42" fmla="*/ 348 w 621"/>
                <a:gd name="T43" fmla="*/ 342 h 1002"/>
                <a:gd name="T44" fmla="*/ 364 w 621"/>
                <a:gd name="T45" fmla="*/ 346 h 1002"/>
                <a:gd name="T46" fmla="*/ 376 w 621"/>
                <a:gd name="T47" fmla="*/ 348 h 1002"/>
                <a:gd name="T48" fmla="*/ 347 w 621"/>
                <a:gd name="T49" fmla="*/ 406 h 1002"/>
                <a:gd name="T50" fmla="*/ 351 w 621"/>
                <a:gd name="T51" fmla="*/ 446 h 1002"/>
                <a:gd name="T52" fmla="*/ 329 w 621"/>
                <a:gd name="T53" fmla="*/ 483 h 1002"/>
                <a:gd name="T54" fmla="*/ 344 w 621"/>
                <a:gd name="T55" fmla="*/ 500 h 1002"/>
                <a:gd name="T56" fmla="*/ 386 w 621"/>
                <a:gd name="T57" fmla="*/ 476 h 1002"/>
                <a:gd name="T58" fmla="*/ 417 w 621"/>
                <a:gd name="T59" fmla="*/ 604 h 1002"/>
                <a:gd name="T60" fmla="*/ 435 w 621"/>
                <a:gd name="T61" fmla="*/ 608 h 1002"/>
                <a:gd name="T62" fmla="*/ 439 w 621"/>
                <a:gd name="T63" fmla="*/ 648 h 1002"/>
                <a:gd name="T64" fmla="*/ 455 w 621"/>
                <a:gd name="T65" fmla="*/ 665 h 1002"/>
                <a:gd name="T66" fmla="*/ 469 w 621"/>
                <a:gd name="T67" fmla="*/ 650 h 1002"/>
                <a:gd name="T68" fmla="*/ 496 w 621"/>
                <a:gd name="T69" fmla="*/ 662 h 1002"/>
                <a:gd name="T70" fmla="*/ 513 w 621"/>
                <a:gd name="T71" fmla="*/ 648 h 1002"/>
                <a:gd name="T72" fmla="*/ 571 w 621"/>
                <a:gd name="T73" fmla="*/ 661 h 1002"/>
                <a:gd name="T74" fmla="*/ 583 w 621"/>
                <a:gd name="T75" fmla="*/ 663 h 1002"/>
                <a:gd name="T76" fmla="*/ 597 w 621"/>
                <a:gd name="T77" fmla="*/ 638 h 1002"/>
                <a:gd name="T78" fmla="*/ 620 w 621"/>
                <a:gd name="T79" fmla="*/ 678 h 1002"/>
                <a:gd name="T80" fmla="*/ 567 w 621"/>
                <a:gd name="T81" fmla="*/ 1001 h 1002"/>
                <a:gd name="T82" fmla="*/ 281 w 621"/>
                <a:gd name="T83" fmla="*/ 950 h 1002"/>
                <a:gd name="T84" fmla="*/ 0 w 621"/>
                <a:gd name="T85" fmla="*/ 889 h 1002"/>
                <a:gd name="T86" fmla="*/ 0 w 621"/>
                <a:gd name="T87" fmla="*/ 889 h 10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1"/>
                <a:gd name="T133" fmla="*/ 0 h 1002"/>
                <a:gd name="T134" fmla="*/ 621 w 621"/>
                <a:gd name="T135" fmla="*/ 1002 h 10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1" h="1002">
                  <a:moveTo>
                    <a:pt x="0" y="889"/>
                  </a:moveTo>
                  <a:lnTo>
                    <a:pt x="0" y="889"/>
                  </a:lnTo>
                  <a:lnTo>
                    <a:pt x="49" y="674"/>
                  </a:lnTo>
                  <a:lnTo>
                    <a:pt x="74" y="617"/>
                  </a:lnTo>
                  <a:lnTo>
                    <a:pt x="53" y="590"/>
                  </a:lnTo>
                  <a:lnTo>
                    <a:pt x="58" y="566"/>
                  </a:lnTo>
                  <a:lnTo>
                    <a:pt x="97" y="529"/>
                  </a:lnTo>
                  <a:lnTo>
                    <a:pt x="129" y="478"/>
                  </a:lnTo>
                  <a:lnTo>
                    <a:pt x="157" y="434"/>
                  </a:lnTo>
                  <a:lnTo>
                    <a:pt x="136" y="402"/>
                  </a:lnTo>
                  <a:lnTo>
                    <a:pt x="127" y="380"/>
                  </a:lnTo>
                  <a:lnTo>
                    <a:pt x="130" y="324"/>
                  </a:lnTo>
                  <a:lnTo>
                    <a:pt x="207" y="0"/>
                  </a:lnTo>
                  <a:lnTo>
                    <a:pt x="289" y="19"/>
                  </a:lnTo>
                  <a:lnTo>
                    <a:pt x="261" y="145"/>
                  </a:lnTo>
                  <a:lnTo>
                    <a:pt x="279" y="189"/>
                  </a:lnTo>
                  <a:lnTo>
                    <a:pt x="281" y="218"/>
                  </a:lnTo>
                  <a:lnTo>
                    <a:pt x="271" y="222"/>
                  </a:lnTo>
                  <a:lnTo>
                    <a:pt x="303" y="253"/>
                  </a:lnTo>
                  <a:lnTo>
                    <a:pt x="336" y="333"/>
                  </a:lnTo>
                  <a:lnTo>
                    <a:pt x="347" y="330"/>
                  </a:lnTo>
                  <a:lnTo>
                    <a:pt x="348" y="342"/>
                  </a:lnTo>
                  <a:lnTo>
                    <a:pt x="364" y="346"/>
                  </a:lnTo>
                  <a:lnTo>
                    <a:pt x="376" y="348"/>
                  </a:lnTo>
                  <a:lnTo>
                    <a:pt x="347" y="406"/>
                  </a:lnTo>
                  <a:lnTo>
                    <a:pt x="351" y="446"/>
                  </a:lnTo>
                  <a:lnTo>
                    <a:pt x="329" y="483"/>
                  </a:lnTo>
                  <a:lnTo>
                    <a:pt x="344" y="500"/>
                  </a:lnTo>
                  <a:lnTo>
                    <a:pt x="386" y="476"/>
                  </a:lnTo>
                  <a:lnTo>
                    <a:pt x="417" y="604"/>
                  </a:lnTo>
                  <a:lnTo>
                    <a:pt x="435" y="608"/>
                  </a:lnTo>
                  <a:lnTo>
                    <a:pt x="439" y="648"/>
                  </a:lnTo>
                  <a:lnTo>
                    <a:pt x="455" y="665"/>
                  </a:lnTo>
                  <a:lnTo>
                    <a:pt x="469" y="650"/>
                  </a:lnTo>
                  <a:lnTo>
                    <a:pt x="496" y="662"/>
                  </a:lnTo>
                  <a:lnTo>
                    <a:pt x="513" y="648"/>
                  </a:lnTo>
                  <a:lnTo>
                    <a:pt x="571" y="661"/>
                  </a:lnTo>
                  <a:lnTo>
                    <a:pt x="583" y="663"/>
                  </a:lnTo>
                  <a:lnTo>
                    <a:pt x="597" y="638"/>
                  </a:lnTo>
                  <a:lnTo>
                    <a:pt x="620" y="678"/>
                  </a:lnTo>
                  <a:lnTo>
                    <a:pt x="567" y="1001"/>
                  </a:lnTo>
                  <a:lnTo>
                    <a:pt x="281" y="950"/>
                  </a:lnTo>
                  <a:lnTo>
                    <a:pt x="0" y="8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1" name="Freeform 101"/>
            <p:cNvSpPr>
              <a:spLocks/>
            </p:cNvSpPr>
            <p:nvPr/>
          </p:nvSpPr>
          <p:spPr bwMode="auto">
            <a:xfrm>
              <a:off x="3365" y="1593"/>
              <a:ext cx="408" cy="735"/>
            </a:xfrm>
            <a:custGeom>
              <a:avLst/>
              <a:gdLst>
                <a:gd name="T0" fmla="*/ 0 w 408"/>
                <a:gd name="T1" fmla="*/ 325 h 735"/>
                <a:gd name="T2" fmla="*/ 0 w 408"/>
                <a:gd name="T3" fmla="*/ 325 h 735"/>
                <a:gd name="T4" fmla="*/ 9 w 408"/>
                <a:gd name="T5" fmla="*/ 302 h 735"/>
                <a:gd name="T6" fmla="*/ 35 w 408"/>
                <a:gd name="T7" fmla="*/ 257 h 735"/>
                <a:gd name="T8" fmla="*/ 50 w 408"/>
                <a:gd name="T9" fmla="*/ 209 h 735"/>
                <a:gd name="T10" fmla="*/ 35 w 408"/>
                <a:gd name="T11" fmla="*/ 173 h 735"/>
                <a:gd name="T12" fmla="*/ 106 w 408"/>
                <a:gd name="T13" fmla="*/ 119 h 735"/>
                <a:gd name="T14" fmla="*/ 120 w 408"/>
                <a:gd name="T15" fmla="*/ 91 h 735"/>
                <a:gd name="T16" fmla="*/ 120 w 408"/>
                <a:gd name="T17" fmla="*/ 78 h 735"/>
                <a:gd name="T18" fmla="*/ 69 w 408"/>
                <a:gd name="T19" fmla="*/ 19 h 735"/>
                <a:gd name="T20" fmla="*/ 342 w 408"/>
                <a:gd name="T21" fmla="*/ 0 h 735"/>
                <a:gd name="T22" fmla="*/ 349 w 408"/>
                <a:gd name="T23" fmla="*/ 46 h 735"/>
                <a:gd name="T24" fmla="*/ 375 w 408"/>
                <a:gd name="T25" fmla="*/ 99 h 735"/>
                <a:gd name="T26" fmla="*/ 399 w 408"/>
                <a:gd name="T27" fmla="*/ 379 h 735"/>
                <a:gd name="T28" fmla="*/ 393 w 408"/>
                <a:gd name="T29" fmla="*/ 437 h 735"/>
                <a:gd name="T30" fmla="*/ 407 w 408"/>
                <a:gd name="T31" fmla="*/ 470 h 735"/>
                <a:gd name="T32" fmla="*/ 391 w 408"/>
                <a:gd name="T33" fmla="*/ 534 h 735"/>
                <a:gd name="T34" fmla="*/ 371 w 408"/>
                <a:gd name="T35" fmla="*/ 563 h 735"/>
                <a:gd name="T36" fmla="*/ 360 w 408"/>
                <a:gd name="T37" fmla="*/ 607 h 735"/>
                <a:gd name="T38" fmla="*/ 369 w 408"/>
                <a:gd name="T39" fmla="*/ 621 h 735"/>
                <a:gd name="T40" fmla="*/ 361 w 408"/>
                <a:gd name="T41" fmla="*/ 649 h 735"/>
                <a:gd name="T42" fmla="*/ 367 w 408"/>
                <a:gd name="T43" fmla="*/ 659 h 735"/>
                <a:gd name="T44" fmla="*/ 334 w 408"/>
                <a:gd name="T45" fmla="*/ 672 h 735"/>
                <a:gd name="T46" fmla="*/ 327 w 408"/>
                <a:gd name="T47" fmla="*/ 718 h 735"/>
                <a:gd name="T48" fmla="*/ 281 w 408"/>
                <a:gd name="T49" fmla="*/ 702 h 735"/>
                <a:gd name="T50" fmla="*/ 257 w 408"/>
                <a:gd name="T51" fmla="*/ 725 h 735"/>
                <a:gd name="T52" fmla="*/ 258 w 408"/>
                <a:gd name="T53" fmla="*/ 734 h 735"/>
                <a:gd name="T54" fmla="*/ 242 w 408"/>
                <a:gd name="T55" fmla="*/ 733 h 735"/>
                <a:gd name="T56" fmla="*/ 226 w 408"/>
                <a:gd name="T57" fmla="*/ 702 h 735"/>
                <a:gd name="T58" fmla="*/ 217 w 408"/>
                <a:gd name="T59" fmla="*/ 660 h 735"/>
                <a:gd name="T60" fmla="*/ 199 w 408"/>
                <a:gd name="T61" fmla="*/ 632 h 735"/>
                <a:gd name="T62" fmla="*/ 172 w 408"/>
                <a:gd name="T63" fmla="*/ 621 h 735"/>
                <a:gd name="T64" fmla="*/ 139 w 408"/>
                <a:gd name="T65" fmla="*/ 594 h 735"/>
                <a:gd name="T66" fmla="*/ 128 w 408"/>
                <a:gd name="T67" fmla="*/ 556 h 735"/>
                <a:gd name="T68" fmla="*/ 146 w 408"/>
                <a:gd name="T69" fmla="*/ 499 h 735"/>
                <a:gd name="T70" fmla="*/ 129 w 408"/>
                <a:gd name="T71" fmla="*/ 488 h 735"/>
                <a:gd name="T72" fmla="*/ 89 w 408"/>
                <a:gd name="T73" fmla="*/ 489 h 735"/>
                <a:gd name="T74" fmla="*/ 83 w 408"/>
                <a:gd name="T75" fmla="*/ 452 h 735"/>
                <a:gd name="T76" fmla="*/ 16 w 408"/>
                <a:gd name="T77" fmla="*/ 383 h 735"/>
                <a:gd name="T78" fmla="*/ 0 w 408"/>
                <a:gd name="T79" fmla="*/ 325 h 735"/>
                <a:gd name="T80" fmla="*/ 0 w 408"/>
                <a:gd name="T81" fmla="*/ 325 h 7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08"/>
                <a:gd name="T124" fmla="*/ 0 h 735"/>
                <a:gd name="T125" fmla="*/ 408 w 408"/>
                <a:gd name="T126" fmla="*/ 735 h 7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08" h="735">
                  <a:moveTo>
                    <a:pt x="0" y="325"/>
                  </a:moveTo>
                  <a:lnTo>
                    <a:pt x="0" y="325"/>
                  </a:lnTo>
                  <a:lnTo>
                    <a:pt x="9" y="302"/>
                  </a:lnTo>
                  <a:lnTo>
                    <a:pt x="35" y="257"/>
                  </a:lnTo>
                  <a:lnTo>
                    <a:pt x="50" y="209"/>
                  </a:lnTo>
                  <a:lnTo>
                    <a:pt x="35" y="173"/>
                  </a:lnTo>
                  <a:lnTo>
                    <a:pt x="106" y="119"/>
                  </a:lnTo>
                  <a:lnTo>
                    <a:pt x="120" y="91"/>
                  </a:lnTo>
                  <a:lnTo>
                    <a:pt x="120" y="78"/>
                  </a:lnTo>
                  <a:lnTo>
                    <a:pt x="69" y="19"/>
                  </a:lnTo>
                  <a:lnTo>
                    <a:pt x="342" y="0"/>
                  </a:lnTo>
                  <a:lnTo>
                    <a:pt x="349" y="46"/>
                  </a:lnTo>
                  <a:lnTo>
                    <a:pt x="375" y="99"/>
                  </a:lnTo>
                  <a:lnTo>
                    <a:pt x="399" y="379"/>
                  </a:lnTo>
                  <a:lnTo>
                    <a:pt x="393" y="437"/>
                  </a:lnTo>
                  <a:lnTo>
                    <a:pt x="407" y="470"/>
                  </a:lnTo>
                  <a:lnTo>
                    <a:pt x="391" y="534"/>
                  </a:lnTo>
                  <a:lnTo>
                    <a:pt x="371" y="563"/>
                  </a:lnTo>
                  <a:lnTo>
                    <a:pt x="360" y="607"/>
                  </a:lnTo>
                  <a:lnTo>
                    <a:pt x="369" y="621"/>
                  </a:lnTo>
                  <a:lnTo>
                    <a:pt x="361" y="649"/>
                  </a:lnTo>
                  <a:lnTo>
                    <a:pt x="367" y="659"/>
                  </a:lnTo>
                  <a:lnTo>
                    <a:pt x="334" y="672"/>
                  </a:lnTo>
                  <a:lnTo>
                    <a:pt x="327" y="718"/>
                  </a:lnTo>
                  <a:lnTo>
                    <a:pt x="281" y="702"/>
                  </a:lnTo>
                  <a:lnTo>
                    <a:pt x="257" y="725"/>
                  </a:lnTo>
                  <a:lnTo>
                    <a:pt x="258" y="734"/>
                  </a:lnTo>
                  <a:lnTo>
                    <a:pt x="242" y="733"/>
                  </a:lnTo>
                  <a:lnTo>
                    <a:pt x="226" y="702"/>
                  </a:lnTo>
                  <a:lnTo>
                    <a:pt x="217" y="660"/>
                  </a:lnTo>
                  <a:lnTo>
                    <a:pt x="199" y="632"/>
                  </a:lnTo>
                  <a:lnTo>
                    <a:pt x="172" y="621"/>
                  </a:lnTo>
                  <a:lnTo>
                    <a:pt x="139" y="594"/>
                  </a:lnTo>
                  <a:lnTo>
                    <a:pt x="128" y="556"/>
                  </a:lnTo>
                  <a:lnTo>
                    <a:pt x="146" y="499"/>
                  </a:lnTo>
                  <a:lnTo>
                    <a:pt x="129" y="488"/>
                  </a:lnTo>
                  <a:lnTo>
                    <a:pt x="89" y="489"/>
                  </a:lnTo>
                  <a:lnTo>
                    <a:pt x="83" y="452"/>
                  </a:lnTo>
                  <a:lnTo>
                    <a:pt x="16" y="383"/>
                  </a:lnTo>
                  <a:lnTo>
                    <a:pt x="0" y="32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2" name="Freeform 102"/>
            <p:cNvSpPr>
              <a:spLocks/>
            </p:cNvSpPr>
            <p:nvPr/>
          </p:nvSpPr>
          <p:spPr bwMode="auto">
            <a:xfrm>
              <a:off x="3725" y="1660"/>
              <a:ext cx="322" cy="555"/>
            </a:xfrm>
            <a:custGeom>
              <a:avLst/>
              <a:gdLst>
                <a:gd name="T0" fmla="*/ 0 w 322"/>
                <a:gd name="T1" fmla="*/ 540 h 555"/>
                <a:gd name="T2" fmla="*/ 0 w 322"/>
                <a:gd name="T3" fmla="*/ 540 h 555"/>
                <a:gd name="T4" fmla="*/ 9 w 322"/>
                <a:gd name="T5" fmla="*/ 554 h 555"/>
                <a:gd name="T6" fmla="*/ 19 w 322"/>
                <a:gd name="T7" fmla="*/ 539 h 555"/>
                <a:gd name="T8" fmla="*/ 66 w 322"/>
                <a:gd name="T9" fmla="*/ 530 h 555"/>
                <a:gd name="T10" fmla="*/ 81 w 322"/>
                <a:gd name="T11" fmla="*/ 534 h 555"/>
                <a:gd name="T12" fmla="*/ 132 w 322"/>
                <a:gd name="T13" fmla="*/ 517 h 555"/>
                <a:gd name="T14" fmla="*/ 149 w 322"/>
                <a:gd name="T15" fmla="*/ 533 h 555"/>
                <a:gd name="T16" fmla="*/ 165 w 322"/>
                <a:gd name="T17" fmla="*/ 496 h 555"/>
                <a:gd name="T18" fmla="*/ 181 w 322"/>
                <a:gd name="T19" fmla="*/ 486 h 555"/>
                <a:gd name="T20" fmla="*/ 217 w 322"/>
                <a:gd name="T21" fmla="*/ 507 h 555"/>
                <a:gd name="T22" fmla="*/ 222 w 322"/>
                <a:gd name="T23" fmla="*/ 484 h 555"/>
                <a:gd name="T24" fmla="*/ 262 w 322"/>
                <a:gd name="T25" fmla="*/ 434 h 555"/>
                <a:gd name="T26" fmla="*/ 271 w 322"/>
                <a:gd name="T27" fmla="*/ 404 h 555"/>
                <a:gd name="T28" fmla="*/ 285 w 322"/>
                <a:gd name="T29" fmla="*/ 409 h 555"/>
                <a:gd name="T30" fmla="*/ 321 w 322"/>
                <a:gd name="T31" fmla="*/ 383 h 555"/>
                <a:gd name="T32" fmla="*/ 311 w 322"/>
                <a:gd name="T33" fmla="*/ 362 h 555"/>
                <a:gd name="T34" fmla="*/ 316 w 322"/>
                <a:gd name="T35" fmla="*/ 349 h 555"/>
                <a:gd name="T36" fmla="*/ 280 w 322"/>
                <a:gd name="T37" fmla="*/ 9 h 555"/>
                <a:gd name="T38" fmla="*/ 276 w 322"/>
                <a:gd name="T39" fmla="*/ 0 h 555"/>
                <a:gd name="T40" fmla="*/ 85 w 322"/>
                <a:gd name="T41" fmla="*/ 22 h 555"/>
                <a:gd name="T42" fmla="*/ 47 w 322"/>
                <a:gd name="T43" fmla="*/ 43 h 555"/>
                <a:gd name="T44" fmla="*/ 15 w 322"/>
                <a:gd name="T45" fmla="*/ 32 h 555"/>
                <a:gd name="T46" fmla="*/ 39 w 322"/>
                <a:gd name="T47" fmla="*/ 312 h 555"/>
                <a:gd name="T48" fmla="*/ 33 w 322"/>
                <a:gd name="T49" fmla="*/ 370 h 555"/>
                <a:gd name="T50" fmla="*/ 47 w 322"/>
                <a:gd name="T51" fmla="*/ 403 h 555"/>
                <a:gd name="T52" fmla="*/ 31 w 322"/>
                <a:gd name="T53" fmla="*/ 467 h 555"/>
                <a:gd name="T54" fmla="*/ 11 w 322"/>
                <a:gd name="T55" fmla="*/ 496 h 555"/>
                <a:gd name="T56" fmla="*/ 0 w 322"/>
                <a:gd name="T57" fmla="*/ 540 h 555"/>
                <a:gd name="T58" fmla="*/ 0 w 322"/>
                <a:gd name="T59" fmla="*/ 540 h 5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2"/>
                <a:gd name="T91" fmla="*/ 0 h 555"/>
                <a:gd name="T92" fmla="*/ 322 w 322"/>
                <a:gd name="T93" fmla="*/ 555 h 55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2" h="555">
                  <a:moveTo>
                    <a:pt x="0" y="540"/>
                  </a:moveTo>
                  <a:lnTo>
                    <a:pt x="0" y="540"/>
                  </a:lnTo>
                  <a:lnTo>
                    <a:pt x="9" y="554"/>
                  </a:lnTo>
                  <a:lnTo>
                    <a:pt x="19" y="539"/>
                  </a:lnTo>
                  <a:lnTo>
                    <a:pt x="66" y="530"/>
                  </a:lnTo>
                  <a:lnTo>
                    <a:pt x="81" y="534"/>
                  </a:lnTo>
                  <a:lnTo>
                    <a:pt x="132" y="517"/>
                  </a:lnTo>
                  <a:lnTo>
                    <a:pt x="149" y="533"/>
                  </a:lnTo>
                  <a:lnTo>
                    <a:pt x="165" y="496"/>
                  </a:lnTo>
                  <a:lnTo>
                    <a:pt x="181" y="486"/>
                  </a:lnTo>
                  <a:lnTo>
                    <a:pt x="217" y="507"/>
                  </a:lnTo>
                  <a:lnTo>
                    <a:pt x="222" y="484"/>
                  </a:lnTo>
                  <a:lnTo>
                    <a:pt x="262" y="434"/>
                  </a:lnTo>
                  <a:lnTo>
                    <a:pt x="271" y="404"/>
                  </a:lnTo>
                  <a:lnTo>
                    <a:pt x="285" y="409"/>
                  </a:lnTo>
                  <a:lnTo>
                    <a:pt x="321" y="383"/>
                  </a:lnTo>
                  <a:lnTo>
                    <a:pt x="311" y="362"/>
                  </a:lnTo>
                  <a:lnTo>
                    <a:pt x="316" y="349"/>
                  </a:lnTo>
                  <a:lnTo>
                    <a:pt x="280" y="9"/>
                  </a:lnTo>
                  <a:lnTo>
                    <a:pt x="276" y="0"/>
                  </a:lnTo>
                  <a:lnTo>
                    <a:pt x="85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2"/>
                  </a:lnTo>
                  <a:lnTo>
                    <a:pt x="33" y="370"/>
                  </a:lnTo>
                  <a:lnTo>
                    <a:pt x="47" y="403"/>
                  </a:lnTo>
                  <a:lnTo>
                    <a:pt x="31" y="467"/>
                  </a:lnTo>
                  <a:lnTo>
                    <a:pt x="11" y="496"/>
                  </a:lnTo>
                  <a:lnTo>
                    <a:pt x="0" y="54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3" name="Freeform 103"/>
            <p:cNvSpPr>
              <a:spLocks/>
            </p:cNvSpPr>
            <p:nvPr/>
          </p:nvSpPr>
          <p:spPr bwMode="auto">
            <a:xfrm>
              <a:off x="2866" y="1484"/>
              <a:ext cx="620" cy="412"/>
            </a:xfrm>
            <a:custGeom>
              <a:avLst/>
              <a:gdLst>
                <a:gd name="T0" fmla="*/ 0 w 620"/>
                <a:gd name="T1" fmla="*/ 8 h 412"/>
                <a:gd name="T2" fmla="*/ 0 w 620"/>
                <a:gd name="T3" fmla="*/ 8 h 412"/>
                <a:gd name="T4" fmla="*/ 1 w 620"/>
                <a:gd name="T5" fmla="*/ 39 h 412"/>
                <a:gd name="T6" fmla="*/ 13 w 620"/>
                <a:gd name="T7" fmla="*/ 64 h 412"/>
                <a:gd name="T8" fmla="*/ 5 w 620"/>
                <a:gd name="T9" fmla="*/ 87 h 412"/>
                <a:gd name="T10" fmla="*/ 12 w 620"/>
                <a:gd name="T11" fmla="*/ 144 h 412"/>
                <a:gd name="T12" fmla="*/ 41 w 620"/>
                <a:gd name="T13" fmla="*/ 224 h 412"/>
                <a:gd name="T14" fmla="*/ 42 w 620"/>
                <a:gd name="T15" fmla="*/ 250 h 412"/>
                <a:gd name="T16" fmla="*/ 61 w 620"/>
                <a:gd name="T17" fmla="*/ 288 h 412"/>
                <a:gd name="T18" fmla="*/ 70 w 620"/>
                <a:gd name="T19" fmla="*/ 350 h 412"/>
                <a:gd name="T20" fmla="*/ 66 w 620"/>
                <a:gd name="T21" fmla="*/ 369 h 412"/>
                <a:gd name="T22" fmla="*/ 77 w 620"/>
                <a:gd name="T23" fmla="*/ 389 h 412"/>
                <a:gd name="T24" fmla="*/ 476 w 620"/>
                <a:gd name="T25" fmla="*/ 381 h 412"/>
                <a:gd name="T26" fmla="*/ 508 w 620"/>
                <a:gd name="T27" fmla="*/ 411 h 412"/>
                <a:gd name="T28" fmla="*/ 534 w 620"/>
                <a:gd name="T29" fmla="*/ 366 h 412"/>
                <a:gd name="T30" fmla="*/ 549 w 620"/>
                <a:gd name="T31" fmla="*/ 318 h 412"/>
                <a:gd name="T32" fmla="*/ 534 w 620"/>
                <a:gd name="T33" fmla="*/ 282 h 412"/>
                <a:gd name="T34" fmla="*/ 605 w 620"/>
                <a:gd name="T35" fmla="*/ 228 h 412"/>
                <a:gd name="T36" fmla="*/ 619 w 620"/>
                <a:gd name="T37" fmla="*/ 200 h 412"/>
                <a:gd name="T38" fmla="*/ 619 w 620"/>
                <a:gd name="T39" fmla="*/ 187 h 412"/>
                <a:gd name="T40" fmla="*/ 568 w 620"/>
                <a:gd name="T41" fmla="*/ 128 h 412"/>
                <a:gd name="T42" fmla="*/ 517 w 620"/>
                <a:gd name="T43" fmla="*/ 66 h 412"/>
                <a:gd name="T44" fmla="*/ 508 w 620"/>
                <a:gd name="T45" fmla="*/ 0 h 412"/>
                <a:gd name="T46" fmla="*/ 14 w 620"/>
                <a:gd name="T47" fmla="*/ 10 h 412"/>
                <a:gd name="T48" fmla="*/ 0 w 620"/>
                <a:gd name="T49" fmla="*/ 8 h 412"/>
                <a:gd name="T50" fmla="*/ 0 w 620"/>
                <a:gd name="T51" fmla="*/ 8 h 41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0"/>
                <a:gd name="T79" fmla="*/ 0 h 412"/>
                <a:gd name="T80" fmla="*/ 620 w 620"/>
                <a:gd name="T81" fmla="*/ 412 h 41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0" h="412">
                  <a:moveTo>
                    <a:pt x="0" y="8"/>
                  </a:moveTo>
                  <a:lnTo>
                    <a:pt x="0" y="8"/>
                  </a:lnTo>
                  <a:lnTo>
                    <a:pt x="1" y="39"/>
                  </a:lnTo>
                  <a:lnTo>
                    <a:pt x="13" y="64"/>
                  </a:lnTo>
                  <a:lnTo>
                    <a:pt x="5" y="87"/>
                  </a:lnTo>
                  <a:lnTo>
                    <a:pt x="12" y="144"/>
                  </a:lnTo>
                  <a:lnTo>
                    <a:pt x="41" y="224"/>
                  </a:lnTo>
                  <a:lnTo>
                    <a:pt x="42" y="250"/>
                  </a:lnTo>
                  <a:lnTo>
                    <a:pt x="61" y="288"/>
                  </a:lnTo>
                  <a:lnTo>
                    <a:pt x="70" y="350"/>
                  </a:lnTo>
                  <a:lnTo>
                    <a:pt x="66" y="369"/>
                  </a:lnTo>
                  <a:lnTo>
                    <a:pt x="77" y="389"/>
                  </a:lnTo>
                  <a:lnTo>
                    <a:pt x="476" y="381"/>
                  </a:lnTo>
                  <a:lnTo>
                    <a:pt x="508" y="411"/>
                  </a:lnTo>
                  <a:lnTo>
                    <a:pt x="534" y="366"/>
                  </a:lnTo>
                  <a:lnTo>
                    <a:pt x="549" y="318"/>
                  </a:lnTo>
                  <a:lnTo>
                    <a:pt x="534" y="282"/>
                  </a:lnTo>
                  <a:lnTo>
                    <a:pt x="605" y="228"/>
                  </a:lnTo>
                  <a:lnTo>
                    <a:pt x="619" y="200"/>
                  </a:lnTo>
                  <a:lnTo>
                    <a:pt x="619" y="187"/>
                  </a:lnTo>
                  <a:lnTo>
                    <a:pt x="568" y="128"/>
                  </a:lnTo>
                  <a:lnTo>
                    <a:pt x="517" y="66"/>
                  </a:lnTo>
                  <a:lnTo>
                    <a:pt x="508" y="0"/>
                  </a:lnTo>
                  <a:lnTo>
                    <a:pt x="14" y="1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4" name="Freeform 104"/>
            <p:cNvSpPr>
              <a:spLocks/>
            </p:cNvSpPr>
            <p:nvPr/>
          </p:nvSpPr>
          <p:spPr bwMode="auto">
            <a:xfrm>
              <a:off x="2290" y="1931"/>
              <a:ext cx="772" cy="417"/>
            </a:xfrm>
            <a:custGeom>
              <a:avLst/>
              <a:gdLst>
                <a:gd name="T0" fmla="*/ 0 w 772"/>
                <a:gd name="T1" fmla="*/ 394 h 417"/>
                <a:gd name="T2" fmla="*/ 0 w 772"/>
                <a:gd name="T3" fmla="*/ 394 h 417"/>
                <a:gd name="T4" fmla="*/ 26 w 772"/>
                <a:gd name="T5" fmla="*/ 0 h 417"/>
                <a:gd name="T6" fmla="*/ 314 w 772"/>
                <a:gd name="T7" fmla="*/ 15 h 417"/>
                <a:gd name="T8" fmla="*/ 695 w 772"/>
                <a:gd name="T9" fmla="*/ 21 h 417"/>
                <a:gd name="T10" fmla="*/ 715 w 772"/>
                <a:gd name="T11" fmla="*/ 38 h 417"/>
                <a:gd name="T12" fmla="*/ 728 w 772"/>
                <a:gd name="T13" fmla="*/ 34 h 417"/>
                <a:gd name="T14" fmla="*/ 740 w 772"/>
                <a:gd name="T15" fmla="*/ 45 h 417"/>
                <a:gd name="T16" fmla="*/ 741 w 772"/>
                <a:gd name="T17" fmla="*/ 55 h 417"/>
                <a:gd name="T18" fmla="*/ 730 w 772"/>
                <a:gd name="T19" fmla="*/ 55 h 417"/>
                <a:gd name="T20" fmla="*/ 717 w 772"/>
                <a:gd name="T21" fmla="*/ 83 h 417"/>
                <a:gd name="T22" fmla="*/ 748 w 772"/>
                <a:gd name="T23" fmla="*/ 125 h 417"/>
                <a:gd name="T24" fmla="*/ 771 w 772"/>
                <a:gd name="T25" fmla="*/ 133 h 417"/>
                <a:gd name="T26" fmla="*/ 767 w 772"/>
                <a:gd name="T27" fmla="*/ 413 h 417"/>
                <a:gd name="T28" fmla="*/ 440 w 772"/>
                <a:gd name="T29" fmla="*/ 416 h 417"/>
                <a:gd name="T30" fmla="*/ 0 w 772"/>
                <a:gd name="T31" fmla="*/ 394 h 417"/>
                <a:gd name="T32" fmla="*/ 0 w 772"/>
                <a:gd name="T33" fmla="*/ 394 h 4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2"/>
                <a:gd name="T52" fmla="*/ 0 h 417"/>
                <a:gd name="T53" fmla="*/ 772 w 772"/>
                <a:gd name="T54" fmla="*/ 417 h 4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2" h="417">
                  <a:moveTo>
                    <a:pt x="0" y="394"/>
                  </a:moveTo>
                  <a:lnTo>
                    <a:pt x="0" y="394"/>
                  </a:lnTo>
                  <a:lnTo>
                    <a:pt x="26" y="0"/>
                  </a:lnTo>
                  <a:lnTo>
                    <a:pt x="314" y="15"/>
                  </a:lnTo>
                  <a:lnTo>
                    <a:pt x="695" y="21"/>
                  </a:lnTo>
                  <a:lnTo>
                    <a:pt x="715" y="38"/>
                  </a:lnTo>
                  <a:lnTo>
                    <a:pt x="728" y="34"/>
                  </a:lnTo>
                  <a:lnTo>
                    <a:pt x="740" y="45"/>
                  </a:lnTo>
                  <a:lnTo>
                    <a:pt x="741" y="55"/>
                  </a:lnTo>
                  <a:lnTo>
                    <a:pt x="730" y="55"/>
                  </a:lnTo>
                  <a:lnTo>
                    <a:pt x="717" y="83"/>
                  </a:lnTo>
                  <a:lnTo>
                    <a:pt x="748" y="125"/>
                  </a:lnTo>
                  <a:lnTo>
                    <a:pt x="771" y="133"/>
                  </a:lnTo>
                  <a:lnTo>
                    <a:pt x="767" y="413"/>
                  </a:lnTo>
                  <a:lnTo>
                    <a:pt x="440" y="416"/>
                  </a:lnTo>
                  <a:lnTo>
                    <a:pt x="0" y="39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5" name="Freeform 105"/>
            <p:cNvSpPr>
              <a:spLocks/>
            </p:cNvSpPr>
            <p:nvPr/>
          </p:nvSpPr>
          <p:spPr bwMode="auto">
            <a:xfrm>
              <a:off x="3604" y="2008"/>
              <a:ext cx="753" cy="387"/>
            </a:xfrm>
            <a:custGeom>
              <a:avLst/>
              <a:gdLst>
                <a:gd name="T0" fmla="*/ 0 w 753"/>
                <a:gd name="T1" fmla="*/ 386 h 387"/>
                <a:gd name="T2" fmla="*/ 0 w 753"/>
                <a:gd name="T3" fmla="*/ 386 h 387"/>
                <a:gd name="T4" fmla="*/ 7 w 753"/>
                <a:gd name="T5" fmla="*/ 367 h 387"/>
                <a:gd name="T6" fmla="*/ 23 w 753"/>
                <a:gd name="T7" fmla="*/ 365 h 387"/>
                <a:gd name="T8" fmla="*/ 28 w 753"/>
                <a:gd name="T9" fmla="*/ 324 h 387"/>
                <a:gd name="T10" fmla="*/ 19 w 753"/>
                <a:gd name="T11" fmla="*/ 319 h 387"/>
                <a:gd name="T12" fmla="*/ 18 w 753"/>
                <a:gd name="T13" fmla="*/ 310 h 387"/>
                <a:gd name="T14" fmla="*/ 42 w 753"/>
                <a:gd name="T15" fmla="*/ 287 h 387"/>
                <a:gd name="T16" fmla="*/ 88 w 753"/>
                <a:gd name="T17" fmla="*/ 303 h 387"/>
                <a:gd name="T18" fmla="*/ 95 w 753"/>
                <a:gd name="T19" fmla="*/ 257 h 387"/>
                <a:gd name="T20" fmla="*/ 128 w 753"/>
                <a:gd name="T21" fmla="*/ 244 h 387"/>
                <a:gd name="T22" fmla="*/ 122 w 753"/>
                <a:gd name="T23" fmla="*/ 234 h 387"/>
                <a:gd name="T24" fmla="*/ 130 w 753"/>
                <a:gd name="T25" fmla="*/ 206 h 387"/>
                <a:gd name="T26" fmla="*/ 140 w 753"/>
                <a:gd name="T27" fmla="*/ 191 h 387"/>
                <a:gd name="T28" fmla="*/ 187 w 753"/>
                <a:gd name="T29" fmla="*/ 182 h 387"/>
                <a:gd name="T30" fmla="*/ 202 w 753"/>
                <a:gd name="T31" fmla="*/ 186 h 387"/>
                <a:gd name="T32" fmla="*/ 253 w 753"/>
                <a:gd name="T33" fmla="*/ 169 h 387"/>
                <a:gd name="T34" fmla="*/ 270 w 753"/>
                <a:gd name="T35" fmla="*/ 185 h 387"/>
                <a:gd name="T36" fmla="*/ 286 w 753"/>
                <a:gd name="T37" fmla="*/ 148 h 387"/>
                <a:gd name="T38" fmla="*/ 302 w 753"/>
                <a:gd name="T39" fmla="*/ 138 h 387"/>
                <a:gd name="T40" fmla="*/ 338 w 753"/>
                <a:gd name="T41" fmla="*/ 159 h 387"/>
                <a:gd name="T42" fmla="*/ 343 w 753"/>
                <a:gd name="T43" fmla="*/ 136 h 387"/>
                <a:gd name="T44" fmla="*/ 383 w 753"/>
                <a:gd name="T45" fmla="*/ 86 h 387"/>
                <a:gd name="T46" fmla="*/ 392 w 753"/>
                <a:gd name="T47" fmla="*/ 56 h 387"/>
                <a:gd name="T48" fmla="*/ 406 w 753"/>
                <a:gd name="T49" fmla="*/ 61 h 387"/>
                <a:gd name="T50" fmla="*/ 442 w 753"/>
                <a:gd name="T51" fmla="*/ 35 h 387"/>
                <a:gd name="T52" fmla="*/ 432 w 753"/>
                <a:gd name="T53" fmla="*/ 14 h 387"/>
                <a:gd name="T54" fmla="*/ 437 w 753"/>
                <a:gd name="T55" fmla="*/ 1 h 387"/>
                <a:gd name="T56" fmla="*/ 470 w 753"/>
                <a:gd name="T57" fmla="*/ 0 h 387"/>
                <a:gd name="T58" fmla="*/ 491 w 753"/>
                <a:gd name="T59" fmla="*/ 7 h 387"/>
                <a:gd name="T60" fmla="*/ 501 w 753"/>
                <a:gd name="T61" fmla="*/ 31 h 387"/>
                <a:gd name="T62" fmla="*/ 536 w 753"/>
                <a:gd name="T63" fmla="*/ 36 h 387"/>
                <a:gd name="T64" fmla="*/ 556 w 753"/>
                <a:gd name="T65" fmla="*/ 47 h 387"/>
                <a:gd name="T66" fmla="*/ 603 w 753"/>
                <a:gd name="T67" fmla="*/ 45 h 387"/>
                <a:gd name="T68" fmla="*/ 625 w 753"/>
                <a:gd name="T69" fmla="*/ 31 h 387"/>
                <a:gd name="T70" fmla="*/ 675 w 753"/>
                <a:gd name="T71" fmla="*/ 63 h 387"/>
                <a:gd name="T72" fmla="*/ 694 w 753"/>
                <a:gd name="T73" fmla="*/ 127 h 387"/>
                <a:gd name="T74" fmla="*/ 714 w 753"/>
                <a:gd name="T75" fmla="*/ 149 h 387"/>
                <a:gd name="T76" fmla="*/ 752 w 753"/>
                <a:gd name="T77" fmla="*/ 172 h 387"/>
                <a:gd name="T78" fmla="*/ 724 w 753"/>
                <a:gd name="T79" fmla="*/ 206 h 387"/>
                <a:gd name="T80" fmla="*/ 698 w 753"/>
                <a:gd name="T81" fmla="*/ 224 h 387"/>
                <a:gd name="T82" fmla="*/ 672 w 753"/>
                <a:gd name="T83" fmla="*/ 257 h 387"/>
                <a:gd name="T84" fmla="*/ 672 w 753"/>
                <a:gd name="T85" fmla="*/ 267 h 387"/>
                <a:gd name="T86" fmla="*/ 597 w 753"/>
                <a:gd name="T87" fmla="*/ 316 h 387"/>
                <a:gd name="T88" fmla="*/ 181 w 753"/>
                <a:gd name="T89" fmla="*/ 355 h 387"/>
                <a:gd name="T90" fmla="*/ 138 w 753"/>
                <a:gd name="T91" fmla="*/ 354 h 387"/>
                <a:gd name="T92" fmla="*/ 140 w 753"/>
                <a:gd name="T93" fmla="*/ 376 h 387"/>
                <a:gd name="T94" fmla="*/ 0 w 753"/>
                <a:gd name="T95" fmla="*/ 386 h 387"/>
                <a:gd name="T96" fmla="*/ 0 w 753"/>
                <a:gd name="T97" fmla="*/ 386 h 38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53"/>
                <a:gd name="T148" fmla="*/ 0 h 387"/>
                <a:gd name="T149" fmla="*/ 753 w 753"/>
                <a:gd name="T150" fmla="*/ 387 h 38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53" h="387">
                  <a:moveTo>
                    <a:pt x="0" y="386"/>
                  </a:moveTo>
                  <a:lnTo>
                    <a:pt x="0" y="386"/>
                  </a:lnTo>
                  <a:lnTo>
                    <a:pt x="7" y="367"/>
                  </a:lnTo>
                  <a:lnTo>
                    <a:pt x="23" y="365"/>
                  </a:lnTo>
                  <a:lnTo>
                    <a:pt x="28" y="324"/>
                  </a:lnTo>
                  <a:lnTo>
                    <a:pt x="19" y="319"/>
                  </a:lnTo>
                  <a:lnTo>
                    <a:pt x="18" y="310"/>
                  </a:lnTo>
                  <a:lnTo>
                    <a:pt x="42" y="287"/>
                  </a:lnTo>
                  <a:lnTo>
                    <a:pt x="88" y="303"/>
                  </a:lnTo>
                  <a:lnTo>
                    <a:pt x="95" y="257"/>
                  </a:lnTo>
                  <a:lnTo>
                    <a:pt x="128" y="244"/>
                  </a:lnTo>
                  <a:lnTo>
                    <a:pt x="122" y="234"/>
                  </a:lnTo>
                  <a:lnTo>
                    <a:pt x="130" y="206"/>
                  </a:lnTo>
                  <a:lnTo>
                    <a:pt x="140" y="191"/>
                  </a:lnTo>
                  <a:lnTo>
                    <a:pt x="187" y="182"/>
                  </a:lnTo>
                  <a:lnTo>
                    <a:pt x="202" y="186"/>
                  </a:lnTo>
                  <a:lnTo>
                    <a:pt x="253" y="169"/>
                  </a:lnTo>
                  <a:lnTo>
                    <a:pt x="270" y="185"/>
                  </a:lnTo>
                  <a:lnTo>
                    <a:pt x="286" y="148"/>
                  </a:lnTo>
                  <a:lnTo>
                    <a:pt x="302" y="138"/>
                  </a:lnTo>
                  <a:lnTo>
                    <a:pt x="338" y="159"/>
                  </a:lnTo>
                  <a:lnTo>
                    <a:pt x="343" y="136"/>
                  </a:lnTo>
                  <a:lnTo>
                    <a:pt x="383" y="86"/>
                  </a:lnTo>
                  <a:lnTo>
                    <a:pt x="392" y="56"/>
                  </a:lnTo>
                  <a:lnTo>
                    <a:pt x="406" y="61"/>
                  </a:lnTo>
                  <a:lnTo>
                    <a:pt x="442" y="35"/>
                  </a:lnTo>
                  <a:lnTo>
                    <a:pt x="432" y="14"/>
                  </a:lnTo>
                  <a:lnTo>
                    <a:pt x="437" y="1"/>
                  </a:lnTo>
                  <a:lnTo>
                    <a:pt x="470" y="0"/>
                  </a:lnTo>
                  <a:lnTo>
                    <a:pt x="491" y="7"/>
                  </a:lnTo>
                  <a:lnTo>
                    <a:pt x="501" y="31"/>
                  </a:lnTo>
                  <a:lnTo>
                    <a:pt x="536" y="36"/>
                  </a:lnTo>
                  <a:lnTo>
                    <a:pt x="556" y="47"/>
                  </a:lnTo>
                  <a:lnTo>
                    <a:pt x="603" y="45"/>
                  </a:lnTo>
                  <a:lnTo>
                    <a:pt x="625" y="31"/>
                  </a:lnTo>
                  <a:lnTo>
                    <a:pt x="675" y="63"/>
                  </a:lnTo>
                  <a:lnTo>
                    <a:pt x="694" y="127"/>
                  </a:lnTo>
                  <a:lnTo>
                    <a:pt x="714" y="149"/>
                  </a:lnTo>
                  <a:lnTo>
                    <a:pt x="752" y="172"/>
                  </a:lnTo>
                  <a:lnTo>
                    <a:pt x="724" y="206"/>
                  </a:lnTo>
                  <a:lnTo>
                    <a:pt x="698" y="224"/>
                  </a:lnTo>
                  <a:lnTo>
                    <a:pt x="672" y="257"/>
                  </a:lnTo>
                  <a:lnTo>
                    <a:pt x="672" y="267"/>
                  </a:lnTo>
                  <a:lnTo>
                    <a:pt x="597" y="316"/>
                  </a:lnTo>
                  <a:lnTo>
                    <a:pt x="181" y="355"/>
                  </a:lnTo>
                  <a:lnTo>
                    <a:pt x="138" y="354"/>
                  </a:lnTo>
                  <a:lnTo>
                    <a:pt x="140" y="376"/>
                  </a:lnTo>
                  <a:lnTo>
                    <a:pt x="0" y="38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6" name="Freeform 106"/>
            <p:cNvSpPr>
              <a:spLocks/>
            </p:cNvSpPr>
            <p:nvPr/>
          </p:nvSpPr>
          <p:spPr bwMode="auto">
            <a:xfrm>
              <a:off x="3126" y="2865"/>
              <a:ext cx="583" cy="516"/>
            </a:xfrm>
            <a:custGeom>
              <a:avLst/>
              <a:gdLst>
                <a:gd name="T0" fmla="*/ 0 w 583"/>
                <a:gd name="T1" fmla="*/ 5 h 516"/>
                <a:gd name="T2" fmla="*/ 23 w 583"/>
                <a:gd name="T3" fmla="*/ 159 h 516"/>
                <a:gd name="T4" fmla="*/ 60 w 583"/>
                <a:gd name="T5" fmla="*/ 243 h 516"/>
                <a:gd name="T6" fmla="*/ 41 w 583"/>
                <a:gd name="T7" fmla="*/ 325 h 516"/>
                <a:gd name="T8" fmla="*/ 47 w 583"/>
                <a:gd name="T9" fmla="*/ 369 h 516"/>
                <a:gd name="T10" fmla="*/ 35 w 583"/>
                <a:gd name="T11" fmla="*/ 405 h 516"/>
                <a:gd name="T12" fmla="*/ 30 w 583"/>
                <a:gd name="T13" fmla="*/ 435 h 516"/>
                <a:gd name="T14" fmla="*/ 171 w 583"/>
                <a:gd name="T15" fmla="*/ 451 h 516"/>
                <a:gd name="T16" fmla="*/ 224 w 583"/>
                <a:gd name="T17" fmla="*/ 431 h 516"/>
                <a:gd name="T18" fmla="*/ 286 w 583"/>
                <a:gd name="T19" fmla="*/ 424 h 516"/>
                <a:gd name="T20" fmla="*/ 304 w 583"/>
                <a:gd name="T21" fmla="*/ 450 h 516"/>
                <a:gd name="T22" fmla="*/ 340 w 583"/>
                <a:gd name="T23" fmla="*/ 475 h 516"/>
                <a:gd name="T24" fmla="*/ 362 w 583"/>
                <a:gd name="T25" fmla="*/ 495 h 516"/>
                <a:gd name="T26" fmla="*/ 393 w 583"/>
                <a:gd name="T27" fmla="*/ 501 h 516"/>
                <a:gd name="T28" fmla="*/ 405 w 583"/>
                <a:gd name="T29" fmla="*/ 475 h 516"/>
                <a:gd name="T30" fmla="*/ 431 w 583"/>
                <a:gd name="T31" fmla="*/ 477 h 516"/>
                <a:gd name="T32" fmla="*/ 463 w 583"/>
                <a:gd name="T33" fmla="*/ 491 h 516"/>
                <a:gd name="T34" fmla="*/ 463 w 583"/>
                <a:gd name="T35" fmla="*/ 475 h 516"/>
                <a:gd name="T36" fmla="*/ 470 w 583"/>
                <a:gd name="T37" fmla="*/ 452 h 516"/>
                <a:gd name="T38" fmla="*/ 490 w 583"/>
                <a:gd name="T39" fmla="*/ 470 h 516"/>
                <a:gd name="T40" fmla="*/ 524 w 583"/>
                <a:gd name="T41" fmla="*/ 479 h 516"/>
                <a:gd name="T42" fmla="*/ 534 w 583"/>
                <a:gd name="T43" fmla="*/ 489 h 516"/>
                <a:gd name="T44" fmla="*/ 541 w 583"/>
                <a:gd name="T45" fmla="*/ 515 h 516"/>
                <a:gd name="T46" fmla="*/ 568 w 583"/>
                <a:gd name="T47" fmla="*/ 508 h 516"/>
                <a:gd name="T48" fmla="*/ 582 w 583"/>
                <a:gd name="T49" fmla="*/ 491 h 516"/>
                <a:gd name="T50" fmla="*/ 568 w 583"/>
                <a:gd name="T51" fmla="*/ 479 h 516"/>
                <a:gd name="T52" fmla="*/ 546 w 583"/>
                <a:gd name="T53" fmla="*/ 472 h 516"/>
                <a:gd name="T54" fmla="*/ 524 w 583"/>
                <a:gd name="T55" fmla="*/ 458 h 516"/>
                <a:gd name="T56" fmla="*/ 520 w 583"/>
                <a:gd name="T57" fmla="*/ 426 h 516"/>
                <a:gd name="T58" fmla="*/ 534 w 583"/>
                <a:gd name="T59" fmla="*/ 405 h 516"/>
                <a:gd name="T60" fmla="*/ 559 w 583"/>
                <a:gd name="T61" fmla="*/ 390 h 516"/>
                <a:gd name="T62" fmla="*/ 554 w 583"/>
                <a:gd name="T63" fmla="*/ 358 h 516"/>
                <a:gd name="T64" fmla="*/ 520 w 583"/>
                <a:gd name="T65" fmla="*/ 374 h 516"/>
                <a:gd name="T66" fmla="*/ 482 w 583"/>
                <a:gd name="T67" fmla="*/ 385 h 516"/>
                <a:gd name="T68" fmla="*/ 496 w 583"/>
                <a:gd name="T69" fmla="*/ 372 h 516"/>
                <a:gd name="T70" fmla="*/ 504 w 583"/>
                <a:gd name="T71" fmla="*/ 363 h 516"/>
                <a:gd name="T72" fmla="*/ 490 w 583"/>
                <a:gd name="T73" fmla="*/ 361 h 516"/>
                <a:gd name="T74" fmla="*/ 476 w 583"/>
                <a:gd name="T75" fmla="*/ 363 h 516"/>
                <a:gd name="T76" fmla="*/ 449 w 583"/>
                <a:gd name="T77" fmla="*/ 380 h 516"/>
                <a:gd name="T78" fmla="*/ 415 w 583"/>
                <a:gd name="T79" fmla="*/ 364 h 516"/>
                <a:gd name="T80" fmla="*/ 453 w 583"/>
                <a:gd name="T81" fmla="*/ 336 h 516"/>
                <a:gd name="T82" fmla="*/ 515 w 583"/>
                <a:gd name="T83" fmla="*/ 357 h 516"/>
                <a:gd name="T84" fmla="*/ 485 w 583"/>
                <a:gd name="T85" fmla="*/ 252 h 516"/>
                <a:gd name="T86" fmla="*/ 277 w 583"/>
                <a:gd name="T87" fmla="*/ 237 h 516"/>
                <a:gd name="T88" fmla="*/ 337 w 583"/>
                <a:gd name="T89" fmla="*/ 115 h 516"/>
                <a:gd name="T90" fmla="*/ 330 w 583"/>
                <a:gd name="T91" fmla="*/ 54 h 516"/>
                <a:gd name="T92" fmla="*/ 0 w 583"/>
                <a:gd name="T93" fmla="*/ 5 h 51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83"/>
                <a:gd name="T142" fmla="*/ 0 h 516"/>
                <a:gd name="T143" fmla="*/ 583 w 583"/>
                <a:gd name="T144" fmla="*/ 516 h 51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83" h="516">
                  <a:moveTo>
                    <a:pt x="0" y="5"/>
                  </a:moveTo>
                  <a:lnTo>
                    <a:pt x="0" y="5"/>
                  </a:lnTo>
                  <a:lnTo>
                    <a:pt x="6" y="142"/>
                  </a:lnTo>
                  <a:lnTo>
                    <a:pt x="23" y="159"/>
                  </a:lnTo>
                  <a:lnTo>
                    <a:pt x="28" y="195"/>
                  </a:lnTo>
                  <a:lnTo>
                    <a:pt x="60" y="243"/>
                  </a:lnTo>
                  <a:lnTo>
                    <a:pt x="59" y="285"/>
                  </a:lnTo>
                  <a:lnTo>
                    <a:pt x="41" y="325"/>
                  </a:lnTo>
                  <a:lnTo>
                    <a:pt x="42" y="347"/>
                  </a:lnTo>
                  <a:lnTo>
                    <a:pt x="47" y="369"/>
                  </a:lnTo>
                  <a:lnTo>
                    <a:pt x="45" y="391"/>
                  </a:lnTo>
                  <a:lnTo>
                    <a:pt x="35" y="405"/>
                  </a:lnTo>
                  <a:lnTo>
                    <a:pt x="20" y="424"/>
                  </a:lnTo>
                  <a:lnTo>
                    <a:pt x="30" y="435"/>
                  </a:lnTo>
                  <a:lnTo>
                    <a:pt x="108" y="425"/>
                  </a:lnTo>
                  <a:lnTo>
                    <a:pt x="171" y="451"/>
                  </a:lnTo>
                  <a:lnTo>
                    <a:pt x="231" y="448"/>
                  </a:lnTo>
                  <a:lnTo>
                    <a:pt x="224" y="431"/>
                  </a:lnTo>
                  <a:lnTo>
                    <a:pt x="244" y="415"/>
                  </a:lnTo>
                  <a:lnTo>
                    <a:pt x="286" y="424"/>
                  </a:lnTo>
                  <a:lnTo>
                    <a:pt x="292" y="454"/>
                  </a:lnTo>
                  <a:lnTo>
                    <a:pt x="304" y="450"/>
                  </a:lnTo>
                  <a:lnTo>
                    <a:pt x="322" y="457"/>
                  </a:lnTo>
                  <a:lnTo>
                    <a:pt x="340" y="475"/>
                  </a:lnTo>
                  <a:lnTo>
                    <a:pt x="344" y="492"/>
                  </a:lnTo>
                  <a:lnTo>
                    <a:pt x="362" y="495"/>
                  </a:lnTo>
                  <a:lnTo>
                    <a:pt x="379" y="506"/>
                  </a:lnTo>
                  <a:lnTo>
                    <a:pt x="393" y="501"/>
                  </a:lnTo>
                  <a:lnTo>
                    <a:pt x="406" y="487"/>
                  </a:lnTo>
                  <a:lnTo>
                    <a:pt x="405" y="475"/>
                  </a:lnTo>
                  <a:lnTo>
                    <a:pt x="422" y="491"/>
                  </a:lnTo>
                  <a:lnTo>
                    <a:pt x="431" y="477"/>
                  </a:lnTo>
                  <a:lnTo>
                    <a:pt x="444" y="503"/>
                  </a:lnTo>
                  <a:lnTo>
                    <a:pt x="463" y="491"/>
                  </a:lnTo>
                  <a:lnTo>
                    <a:pt x="470" y="482"/>
                  </a:lnTo>
                  <a:lnTo>
                    <a:pt x="463" y="475"/>
                  </a:lnTo>
                  <a:lnTo>
                    <a:pt x="464" y="452"/>
                  </a:lnTo>
                  <a:lnTo>
                    <a:pt x="470" y="452"/>
                  </a:lnTo>
                  <a:lnTo>
                    <a:pt x="486" y="454"/>
                  </a:lnTo>
                  <a:lnTo>
                    <a:pt x="490" y="470"/>
                  </a:lnTo>
                  <a:lnTo>
                    <a:pt x="509" y="469"/>
                  </a:lnTo>
                  <a:lnTo>
                    <a:pt x="524" y="479"/>
                  </a:lnTo>
                  <a:lnTo>
                    <a:pt x="528" y="477"/>
                  </a:lnTo>
                  <a:lnTo>
                    <a:pt x="534" y="489"/>
                  </a:lnTo>
                  <a:lnTo>
                    <a:pt x="547" y="495"/>
                  </a:lnTo>
                  <a:lnTo>
                    <a:pt x="541" y="515"/>
                  </a:lnTo>
                  <a:lnTo>
                    <a:pt x="558" y="496"/>
                  </a:lnTo>
                  <a:lnTo>
                    <a:pt x="568" y="508"/>
                  </a:lnTo>
                  <a:lnTo>
                    <a:pt x="568" y="495"/>
                  </a:lnTo>
                  <a:lnTo>
                    <a:pt x="582" y="491"/>
                  </a:lnTo>
                  <a:lnTo>
                    <a:pt x="582" y="481"/>
                  </a:lnTo>
                  <a:lnTo>
                    <a:pt x="568" y="479"/>
                  </a:lnTo>
                  <a:lnTo>
                    <a:pt x="559" y="470"/>
                  </a:lnTo>
                  <a:lnTo>
                    <a:pt x="546" y="472"/>
                  </a:lnTo>
                  <a:lnTo>
                    <a:pt x="540" y="458"/>
                  </a:lnTo>
                  <a:lnTo>
                    <a:pt x="524" y="458"/>
                  </a:lnTo>
                  <a:lnTo>
                    <a:pt x="511" y="433"/>
                  </a:lnTo>
                  <a:lnTo>
                    <a:pt x="520" y="426"/>
                  </a:lnTo>
                  <a:lnTo>
                    <a:pt x="531" y="419"/>
                  </a:lnTo>
                  <a:lnTo>
                    <a:pt x="534" y="405"/>
                  </a:lnTo>
                  <a:lnTo>
                    <a:pt x="544" y="404"/>
                  </a:lnTo>
                  <a:lnTo>
                    <a:pt x="559" y="390"/>
                  </a:lnTo>
                  <a:lnTo>
                    <a:pt x="554" y="385"/>
                  </a:lnTo>
                  <a:lnTo>
                    <a:pt x="554" y="358"/>
                  </a:lnTo>
                  <a:lnTo>
                    <a:pt x="538" y="371"/>
                  </a:lnTo>
                  <a:lnTo>
                    <a:pt x="520" y="374"/>
                  </a:lnTo>
                  <a:lnTo>
                    <a:pt x="506" y="397"/>
                  </a:lnTo>
                  <a:lnTo>
                    <a:pt x="482" y="385"/>
                  </a:lnTo>
                  <a:lnTo>
                    <a:pt x="486" y="376"/>
                  </a:lnTo>
                  <a:lnTo>
                    <a:pt x="496" y="372"/>
                  </a:lnTo>
                  <a:lnTo>
                    <a:pt x="497" y="376"/>
                  </a:lnTo>
                  <a:lnTo>
                    <a:pt x="504" y="363"/>
                  </a:lnTo>
                  <a:lnTo>
                    <a:pt x="494" y="367"/>
                  </a:lnTo>
                  <a:lnTo>
                    <a:pt x="490" y="361"/>
                  </a:lnTo>
                  <a:lnTo>
                    <a:pt x="488" y="367"/>
                  </a:lnTo>
                  <a:lnTo>
                    <a:pt x="476" y="363"/>
                  </a:lnTo>
                  <a:lnTo>
                    <a:pt x="466" y="376"/>
                  </a:lnTo>
                  <a:lnTo>
                    <a:pt x="449" y="380"/>
                  </a:lnTo>
                  <a:lnTo>
                    <a:pt x="416" y="372"/>
                  </a:lnTo>
                  <a:lnTo>
                    <a:pt x="415" y="364"/>
                  </a:lnTo>
                  <a:lnTo>
                    <a:pt x="434" y="335"/>
                  </a:lnTo>
                  <a:lnTo>
                    <a:pt x="453" y="336"/>
                  </a:lnTo>
                  <a:lnTo>
                    <a:pt x="466" y="348"/>
                  </a:lnTo>
                  <a:lnTo>
                    <a:pt x="515" y="357"/>
                  </a:lnTo>
                  <a:lnTo>
                    <a:pt x="478" y="296"/>
                  </a:lnTo>
                  <a:lnTo>
                    <a:pt x="485" y="252"/>
                  </a:lnTo>
                  <a:lnTo>
                    <a:pt x="276" y="260"/>
                  </a:lnTo>
                  <a:lnTo>
                    <a:pt x="277" y="237"/>
                  </a:lnTo>
                  <a:lnTo>
                    <a:pt x="300" y="163"/>
                  </a:lnTo>
                  <a:lnTo>
                    <a:pt x="337" y="115"/>
                  </a:lnTo>
                  <a:lnTo>
                    <a:pt x="326" y="101"/>
                  </a:lnTo>
                  <a:lnTo>
                    <a:pt x="330" y="54"/>
                  </a:lnTo>
                  <a:lnTo>
                    <a:pt x="311" y="0"/>
                  </a:lnTo>
                  <a:lnTo>
                    <a:pt x="0" y="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7" name="Freeform 107"/>
            <p:cNvSpPr>
              <a:spLocks/>
            </p:cNvSpPr>
            <p:nvPr/>
          </p:nvSpPr>
          <p:spPr bwMode="auto">
            <a:xfrm>
              <a:off x="5194" y="641"/>
              <a:ext cx="381" cy="601"/>
            </a:xfrm>
            <a:custGeom>
              <a:avLst/>
              <a:gdLst>
                <a:gd name="T0" fmla="*/ 0 w 381"/>
                <a:gd name="T1" fmla="*/ 326 h 601"/>
                <a:gd name="T2" fmla="*/ 0 w 381"/>
                <a:gd name="T3" fmla="*/ 326 h 601"/>
                <a:gd name="T4" fmla="*/ 23 w 381"/>
                <a:gd name="T5" fmla="*/ 328 h 601"/>
                <a:gd name="T6" fmla="*/ 25 w 381"/>
                <a:gd name="T7" fmla="*/ 289 h 601"/>
                <a:gd name="T8" fmla="*/ 52 w 381"/>
                <a:gd name="T9" fmla="*/ 235 h 601"/>
                <a:gd name="T10" fmla="*/ 39 w 381"/>
                <a:gd name="T11" fmla="*/ 197 h 601"/>
                <a:gd name="T12" fmla="*/ 50 w 381"/>
                <a:gd name="T13" fmla="*/ 145 h 601"/>
                <a:gd name="T14" fmla="*/ 49 w 381"/>
                <a:gd name="T15" fmla="*/ 125 h 601"/>
                <a:gd name="T16" fmla="*/ 93 w 381"/>
                <a:gd name="T17" fmla="*/ 10 h 601"/>
                <a:gd name="T18" fmla="*/ 104 w 381"/>
                <a:gd name="T19" fmla="*/ 10 h 601"/>
                <a:gd name="T20" fmla="*/ 110 w 381"/>
                <a:gd name="T21" fmla="*/ 33 h 601"/>
                <a:gd name="T22" fmla="*/ 164 w 381"/>
                <a:gd name="T23" fmla="*/ 13 h 601"/>
                <a:gd name="T24" fmla="*/ 164 w 381"/>
                <a:gd name="T25" fmla="*/ 5 h 601"/>
                <a:gd name="T26" fmla="*/ 180 w 381"/>
                <a:gd name="T27" fmla="*/ 0 h 601"/>
                <a:gd name="T28" fmla="*/ 209 w 381"/>
                <a:gd name="T29" fmla="*/ 14 h 601"/>
                <a:gd name="T30" fmla="*/ 230 w 381"/>
                <a:gd name="T31" fmla="*/ 33 h 601"/>
                <a:gd name="T32" fmla="*/ 278 w 381"/>
                <a:gd name="T33" fmla="*/ 199 h 601"/>
                <a:gd name="T34" fmla="*/ 312 w 381"/>
                <a:gd name="T35" fmla="*/ 199 h 601"/>
                <a:gd name="T36" fmla="*/ 318 w 381"/>
                <a:gd name="T37" fmla="*/ 209 h 601"/>
                <a:gd name="T38" fmla="*/ 313 w 381"/>
                <a:gd name="T39" fmla="*/ 215 h 601"/>
                <a:gd name="T40" fmla="*/ 338 w 381"/>
                <a:gd name="T41" fmla="*/ 253 h 601"/>
                <a:gd name="T42" fmla="*/ 344 w 381"/>
                <a:gd name="T43" fmla="*/ 245 h 601"/>
                <a:gd name="T44" fmla="*/ 370 w 381"/>
                <a:gd name="T45" fmla="*/ 271 h 601"/>
                <a:gd name="T46" fmla="*/ 360 w 381"/>
                <a:gd name="T47" fmla="*/ 277 h 601"/>
                <a:gd name="T48" fmla="*/ 362 w 381"/>
                <a:gd name="T49" fmla="*/ 283 h 601"/>
                <a:gd name="T50" fmla="*/ 380 w 381"/>
                <a:gd name="T51" fmla="*/ 283 h 601"/>
                <a:gd name="T52" fmla="*/ 366 w 381"/>
                <a:gd name="T53" fmla="*/ 315 h 601"/>
                <a:gd name="T54" fmla="*/ 351 w 381"/>
                <a:gd name="T55" fmla="*/ 311 h 601"/>
                <a:gd name="T56" fmla="*/ 338 w 381"/>
                <a:gd name="T57" fmla="*/ 323 h 601"/>
                <a:gd name="T58" fmla="*/ 338 w 381"/>
                <a:gd name="T59" fmla="*/ 336 h 601"/>
                <a:gd name="T60" fmla="*/ 328 w 381"/>
                <a:gd name="T61" fmla="*/ 344 h 601"/>
                <a:gd name="T62" fmla="*/ 315 w 381"/>
                <a:gd name="T63" fmla="*/ 339 h 601"/>
                <a:gd name="T64" fmla="*/ 315 w 381"/>
                <a:gd name="T65" fmla="*/ 359 h 601"/>
                <a:gd name="T66" fmla="*/ 306 w 381"/>
                <a:gd name="T67" fmla="*/ 353 h 601"/>
                <a:gd name="T68" fmla="*/ 301 w 381"/>
                <a:gd name="T69" fmla="*/ 375 h 601"/>
                <a:gd name="T70" fmla="*/ 284 w 381"/>
                <a:gd name="T71" fmla="*/ 356 h 601"/>
                <a:gd name="T72" fmla="*/ 270 w 381"/>
                <a:gd name="T73" fmla="*/ 374 h 601"/>
                <a:gd name="T74" fmla="*/ 255 w 381"/>
                <a:gd name="T75" fmla="*/ 381 h 601"/>
                <a:gd name="T76" fmla="*/ 252 w 381"/>
                <a:gd name="T77" fmla="*/ 401 h 601"/>
                <a:gd name="T78" fmla="*/ 236 w 381"/>
                <a:gd name="T79" fmla="*/ 396 h 601"/>
                <a:gd name="T80" fmla="*/ 242 w 381"/>
                <a:gd name="T81" fmla="*/ 381 h 601"/>
                <a:gd name="T82" fmla="*/ 230 w 381"/>
                <a:gd name="T83" fmla="*/ 366 h 601"/>
                <a:gd name="T84" fmla="*/ 217 w 381"/>
                <a:gd name="T85" fmla="*/ 389 h 601"/>
                <a:gd name="T86" fmla="*/ 222 w 381"/>
                <a:gd name="T87" fmla="*/ 436 h 601"/>
                <a:gd name="T88" fmla="*/ 214 w 381"/>
                <a:gd name="T89" fmla="*/ 449 h 601"/>
                <a:gd name="T90" fmla="*/ 204 w 381"/>
                <a:gd name="T91" fmla="*/ 450 h 601"/>
                <a:gd name="T92" fmla="*/ 194 w 381"/>
                <a:gd name="T93" fmla="*/ 449 h 601"/>
                <a:gd name="T94" fmla="*/ 182 w 381"/>
                <a:gd name="T95" fmla="*/ 477 h 601"/>
                <a:gd name="T96" fmla="*/ 164 w 381"/>
                <a:gd name="T97" fmla="*/ 476 h 601"/>
                <a:gd name="T98" fmla="*/ 168 w 381"/>
                <a:gd name="T99" fmla="*/ 501 h 601"/>
                <a:gd name="T100" fmla="*/ 156 w 381"/>
                <a:gd name="T101" fmla="*/ 482 h 601"/>
                <a:gd name="T102" fmla="*/ 131 w 381"/>
                <a:gd name="T103" fmla="*/ 502 h 601"/>
                <a:gd name="T104" fmla="*/ 128 w 381"/>
                <a:gd name="T105" fmla="*/ 518 h 601"/>
                <a:gd name="T106" fmla="*/ 136 w 381"/>
                <a:gd name="T107" fmla="*/ 527 h 601"/>
                <a:gd name="T108" fmla="*/ 124 w 381"/>
                <a:gd name="T109" fmla="*/ 533 h 601"/>
                <a:gd name="T110" fmla="*/ 128 w 381"/>
                <a:gd name="T111" fmla="*/ 551 h 601"/>
                <a:gd name="T112" fmla="*/ 116 w 381"/>
                <a:gd name="T113" fmla="*/ 564 h 601"/>
                <a:gd name="T114" fmla="*/ 114 w 381"/>
                <a:gd name="T115" fmla="*/ 600 h 601"/>
                <a:gd name="T116" fmla="*/ 106 w 381"/>
                <a:gd name="T117" fmla="*/ 600 h 601"/>
                <a:gd name="T118" fmla="*/ 72 w 381"/>
                <a:gd name="T119" fmla="*/ 552 h 601"/>
                <a:gd name="T120" fmla="*/ 0 w 381"/>
                <a:gd name="T121" fmla="*/ 326 h 601"/>
                <a:gd name="T122" fmla="*/ 0 w 381"/>
                <a:gd name="T123" fmla="*/ 326 h 6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81"/>
                <a:gd name="T187" fmla="*/ 0 h 601"/>
                <a:gd name="T188" fmla="*/ 381 w 381"/>
                <a:gd name="T189" fmla="*/ 601 h 6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81" h="601">
                  <a:moveTo>
                    <a:pt x="0" y="326"/>
                  </a:moveTo>
                  <a:lnTo>
                    <a:pt x="0" y="326"/>
                  </a:lnTo>
                  <a:lnTo>
                    <a:pt x="23" y="328"/>
                  </a:lnTo>
                  <a:lnTo>
                    <a:pt x="25" y="289"/>
                  </a:lnTo>
                  <a:lnTo>
                    <a:pt x="52" y="235"/>
                  </a:lnTo>
                  <a:lnTo>
                    <a:pt x="39" y="197"/>
                  </a:lnTo>
                  <a:lnTo>
                    <a:pt x="50" y="145"/>
                  </a:lnTo>
                  <a:lnTo>
                    <a:pt x="49" y="125"/>
                  </a:lnTo>
                  <a:lnTo>
                    <a:pt x="93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3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9" y="14"/>
                  </a:lnTo>
                  <a:lnTo>
                    <a:pt x="230" y="33"/>
                  </a:lnTo>
                  <a:lnTo>
                    <a:pt x="278" y="199"/>
                  </a:lnTo>
                  <a:lnTo>
                    <a:pt x="312" y="199"/>
                  </a:lnTo>
                  <a:lnTo>
                    <a:pt x="318" y="209"/>
                  </a:lnTo>
                  <a:lnTo>
                    <a:pt x="313" y="215"/>
                  </a:lnTo>
                  <a:lnTo>
                    <a:pt x="338" y="253"/>
                  </a:lnTo>
                  <a:lnTo>
                    <a:pt x="344" y="245"/>
                  </a:lnTo>
                  <a:lnTo>
                    <a:pt x="370" y="271"/>
                  </a:lnTo>
                  <a:lnTo>
                    <a:pt x="360" y="277"/>
                  </a:lnTo>
                  <a:lnTo>
                    <a:pt x="362" y="283"/>
                  </a:lnTo>
                  <a:lnTo>
                    <a:pt x="380" y="283"/>
                  </a:lnTo>
                  <a:lnTo>
                    <a:pt x="366" y="315"/>
                  </a:lnTo>
                  <a:lnTo>
                    <a:pt x="351" y="311"/>
                  </a:lnTo>
                  <a:lnTo>
                    <a:pt x="338" y="323"/>
                  </a:lnTo>
                  <a:lnTo>
                    <a:pt x="338" y="336"/>
                  </a:lnTo>
                  <a:lnTo>
                    <a:pt x="328" y="344"/>
                  </a:lnTo>
                  <a:lnTo>
                    <a:pt x="315" y="339"/>
                  </a:lnTo>
                  <a:lnTo>
                    <a:pt x="315" y="359"/>
                  </a:lnTo>
                  <a:lnTo>
                    <a:pt x="306" y="353"/>
                  </a:lnTo>
                  <a:lnTo>
                    <a:pt x="301" y="375"/>
                  </a:lnTo>
                  <a:lnTo>
                    <a:pt x="284" y="356"/>
                  </a:lnTo>
                  <a:lnTo>
                    <a:pt x="270" y="374"/>
                  </a:lnTo>
                  <a:lnTo>
                    <a:pt x="255" y="381"/>
                  </a:lnTo>
                  <a:lnTo>
                    <a:pt x="252" y="401"/>
                  </a:lnTo>
                  <a:lnTo>
                    <a:pt x="236" y="396"/>
                  </a:lnTo>
                  <a:lnTo>
                    <a:pt x="242" y="381"/>
                  </a:lnTo>
                  <a:lnTo>
                    <a:pt x="230" y="366"/>
                  </a:lnTo>
                  <a:lnTo>
                    <a:pt x="217" y="389"/>
                  </a:lnTo>
                  <a:lnTo>
                    <a:pt x="222" y="436"/>
                  </a:lnTo>
                  <a:lnTo>
                    <a:pt x="214" y="449"/>
                  </a:lnTo>
                  <a:lnTo>
                    <a:pt x="204" y="450"/>
                  </a:lnTo>
                  <a:lnTo>
                    <a:pt x="194" y="449"/>
                  </a:lnTo>
                  <a:lnTo>
                    <a:pt x="182" y="477"/>
                  </a:lnTo>
                  <a:lnTo>
                    <a:pt x="164" y="476"/>
                  </a:lnTo>
                  <a:lnTo>
                    <a:pt x="168" y="501"/>
                  </a:lnTo>
                  <a:lnTo>
                    <a:pt x="156" y="482"/>
                  </a:lnTo>
                  <a:lnTo>
                    <a:pt x="131" y="502"/>
                  </a:lnTo>
                  <a:lnTo>
                    <a:pt x="128" y="518"/>
                  </a:lnTo>
                  <a:lnTo>
                    <a:pt x="136" y="527"/>
                  </a:lnTo>
                  <a:lnTo>
                    <a:pt x="124" y="533"/>
                  </a:lnTo>
                  <a:lnTo>
                    <a:pt x="128" y="551"/>
                  </a:lnTo>
                  <a:lnTo>
                    <a:pt x="116" y="564"/>
                  </a:lnTo>
                  <a:lnTo>
                    <a:pt x="114" y="600"/>
                  </a:lnTo>
                  <a:lnTo>
                    <a:pt x="106" y="600"/>
                  </a:lnTo>
                  <a:lnTo>
                    <a:pt x="72" y="552"/>
                  </a:lnTo>
                  <a:lnTo>
                    <a:pt x="0" y="3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8" name="Freeform 108"/>
            <p:cNvSpPr>
              <a:spLocks/>
            </p:cNvSpPr>
            <p:nvPr/>
          </p:nvSpPr>
          <p:spPr bwMode="auto">
            <a:xfrm>
              <a:off x="4560" y="1786"/>
              <a:ext cx="471" cy="236"/>
            </a:xfrm>
            <a:custGeom>
              <a:avLst/>
              <a:gdLst>
                <a:gd name="T0" fmla="*/ 0 w 471"/>
                <a:gd name="T1" fmla="*/ 69 h 236"/>
                <a:gd name="T2" fmla="*/ 46 w 471"/>
                <a:gd name="T3" fmla="*/ 94 h 236"/>
                <a:gd name="T4" fmla="*/ 113 w 471"/>
                <a:gd name="T5" fmla="*/ 61 h 236"/>
                <a:gd name="T6" fmla="*/ 170 w 471"/>
                <a:gd name="T7" fmla="*/ 69 h 236"/>
                <a:gd name="T8" fmla="*/ 211 w 471"/>
                <a:gd name="T9" fmla="*/ 96 h 236"/>
                <a:gd name="T10" fmla="*/ 251 w 471"/>
                <a:gd name="T11" fmla="*/ 129 h 236"/>
                <a:gd name="T12" fmla="*/ 267 w 471"/>
                <a:gd name="T13" fmla="*/ 135 h 236"/>
                <a:gd name="T14" fmla="*/ 261 w 471"/>
                <a:gd name="T15" fmla="*/ 159 h 236"/>
                <a:gd name="T16" fmla="*/ 251 w 471"/>
                <a:gd name="T17" fmla="*/ 208 h 236"/>
                <a:gd name="T18" fmla="*/ 272 w 471"/>
                <a:gd name="T19" fmla="*/ 190 h 236"/>
                <a:gd name="T20" fmla="*/ 293 w 471"/>
                <a:gd name="T21" fmla="*/ 200 h 236"/>
                <a:gd name="T22" fmla="*/ 308 w 471"/>
                <a:gd name="T23" fmla="*/ 207 h 236"/>
                <a:gd name="T24" fmla="*/ 338 w 471"/>
                <a:gd name="T25" fmla="*/ 212 h 236"/>
                <a:gd name="T26" fmla="*/ 341 w 471"/>
                <a:gd name="T27" fmla="*/ 202 h 236"/>
                <a:gd name="T28" fmla="*/ 339 w 471"/>
                <a:gd name="T29" fmla="*/ 194 h 236"/>
                <a:gd name="T30" fmla="*/ 315 w 471"/>
                <a:gd name="T31" fmla="*/ 146 h 236"/>
                <a:gd name="T32" fmla="*/ 298 w 471"/>
                <a:gd name="T33" fmla="*/ 83 h 236"/>
                <a:gd name="T34" fmla="*/ 339 w 471"/>
                <a:gd name="T35" fmla="*/ 28 h 236"/>
                <a:gd name="T36" fmla="*/ 355 w 471"/>
                <a:gd name="T37" fmla="*/ 49 h 236"/>
                <a:gd name="T38" fmla="*/ 333 w 471"/>
                <a:gd name="T39" fmla="*/ 76 h 236"/>
                <a:gd name="T40" fmla="*/ 347 w 471"/>
                <a:gd name="T41" fmla="*/ 86 h 236"/>
                <a:gd name="T42" fmla="*/ 347 w 471"/>
                <a:gd name="T43" fmla="*/ 118 h 236"/>
                <a:gd name="T44" fmla="*/ 339 w 471"/>
                <a:gd name="T45" fmla="*/ 124 h 236"/>
                <a:gd name="T46" fmla="*/ 358 w 471"/>
                <a:gd name="T47" fmla="*/ 136 h 236"/>
                <a:gd name="T48" fmla="*/ 368 w 471"/>
                <a:gd name="T49" fmla="*/ 154 h 236"/>
                <a:gd name="T50" fmla="*/ 353 w 471"/>
                <a:gd name="T51" fmla="*/ 186 h 236"/>
                <a:gd name="T52" fmla="*/ 388 w 471"/>
                <a:gd name="T53" fmla="*/ 182 h 236"/>
                <a:gd name="T54" fmla="*/ 407 w 471"/>
                <a:gd name="T55" fmla="*/ 204 h 236"/>
                <a:gd name="T56" fmla="*/ 409 w 471"/>
                <a:gd name="T57" fmla="*/ 215 h 236"/>
                <a:gd name="T58" fmla="*/ 405 w 471"/>
                <a:gd name="T59" fmla="*/ 235 h 236"/>
                <a:gd name="T60" fmla="*/ 452 w 471"/>
                <a:gd name="T61" fmla="*/ 210 h 236"/>
                <a:gd name="T62" fmla="*/ 463 w 471"/>
                <a:gd name="T63" fmla="*/ 198 h 236"/>
                <a:gd name="T64" fmla="*/ 454 w 471"/>
                <a:gd name="T65" fmla="*/ 222 h 236"/>
                <a:gd name="T66" fmla="*/ 466 w 471"/>
                <a:gd name="T67" fmla="*/ 207 h 236"/>
                <a:gd name="T68" fmla="*/ 442 w 471"/>
                <a:gd name="T69" fmla="*/ 155 h 236"/>
                <a:gd name="T70" fmla="*/ 402 w 471"/>
                <a:gd name="T71" fmla="*/ 149 h 236"/>
                <a:gd name="T72" fmla="*/ 0 w 471"/>
                <a:gd name="T73" fmla="*/ 69 h 2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1"/>
                <a:gd name="T112" fmla="*/ 0 h 236"/>
                <a:gd name="T113" fmla="*/ 471 w 471"/>
                <a:gd name="T114" fmla="*/ 236 h 2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1" h="236">
                  <a:moveTo>
                    <a:pt x="0" y="69"/>
                  </a:moveTo>
                  <a:lnTo>
                    <a:pt x="0" y="69"/>
                  </a:lnTo>
                  <a:lnTo>
                    <a:pt x="12" y="137"/>
                  </a:lnTo>
                  <a:lnTo>
                    <a:pt x="46" y="94"/>
                  </a:lnTo>
                  <a:lnTo>
                    <a:pt x="103" y="79"/>
                  </a:lnTo>
                  <a:lnTo>
                    <a:pt x="113" y="61"/>
                  </a:lnTo>
                  <a:lnTo>
                    <a:pt x="144" y="58"/>
                  </a:lnTo>
                  <a:lnTo>
                    <a:pt x="170" y="69"/>
                  </a:lnTo>
                  <a:lnTo>
                    <a:pt x="185" y="90"/>
                  </a:lnTo>
                  <a:lnTo>
                    <a:pt x="211" y="96"/>
                  </a:lnTo>
                  <a:lnTo>
                    <a:pt x="227" y="117"/>
                  </a:lnTo>
                  <a:lnTo>
                    <a:pt x="251" y="129"/>
                  </a:lnTo>
                  <a:lnTo>
                    <a:pt x="262" y="122"/>
                  </a:lnTo>
                  <a:lnTo>
                    <a:pt x="267" y="135"/>
                  </a:lnTo>
                  <a:lnTo>
                    <a:pt x="263" y="145"/>
                  </a:lnTo>
                  <a:lnTo>
                    <a:pt x="261" y="159"/>
                  </a:lnTo>
                  <a:lnTo>
                    <a:pt x="244" y="188"/>
                  </a:lnTo>
                  <a:lnTo>
                    <a:pt x="251" y="208"/>
                  </a:lnTo>
                  <a:lnTo>
                    <a:pt x="272" y="200"/>
                  </a:lnTo>
                  <a:lnTo>
                    <a:pt x="272" y="190"/>
                  </a:lnTo>
                  <a:lnTo>
                    <a:pt x="288" y="209"/>
                  </a:lnTo>
                  <a:lnTo>
                    <a:pt x="293" y="200"/>
                  </a:lnTo>
                  <a:lnTo>
                    <a:pt x="304" y="215"/>
                  </a:lnTo>
                  <a:lnTo>
                    <a:pt x="308" y="207"/>
                  </a:lnTo>
                  <a:lnTo>
                    <a:pt x="327" y="215"/>
                  </a:lnTo>
                  <a:lnTo>
                    <a:pt x="338" y="212"/>
                  </a:lnTo>
                  <a:lnTo>
                    <a:pt x="354" y="228"/>
                  </a:lnTo>
                  <a:lnTo>
                    <a:pt x="341" y="202"/>
                  </a:lnTo>
                  <a:lnTo>
                    <a:pt x="308" y="178"/>
                  </a:lnTo>
                  <a:lnTo>
                    <a:pt x="339" y="194"/>
                  </a:lnTo>
                  <a:lnTo>
                    <a:pt x="320" y="168"/>
                  </a:lnTo>
                  <a:lnTo>
                    <a:pt x="315" y="146"/>
                  </a:lnTo>
                  <a:lnTo>
                    <a:pt x="318" y="94"/>
                  </a:lnTo>
                  <a:lnTo>
                    <a:pt x="298" y="83"/>
                  </a:lnTo>
                  <a:lnTo>
                    <a:pt x="338" y="49"/>
                  </a:lnTo>
                  <a:lnTo>
                    <a:pt x="339" y="28"/>
                  </a:lnTo>
                  <a:lnTo>
                    <a:pt x="360" y="30"/>
                  </a:lnTo>
                  <a:lnTo>
                    <a:pt x="355" y="49"/>
                  </a:lnTo>
                  <a:lnTo>
                    <a:pt x="340" y="55"/>
                  </a:lnTo>
                  <a:lnTo>
                    <a:pt x="333" y="76"/>
                  </a:lnTo>
                  <a:lnTo>
                    <a:pt x="338" y="94"/>
                  </a:lnTo>
                  <a:lnTo>
                    <a:pt x="347" y="86"/>
                  </a:lnTo>
                  <a:lnTo>
                    <a:pt x="342" y="108"/>
                  </a:lnTo>
                  <a:lnTo>
                    <a:pt x="347" y="118"/>
                  </a:lnTo>
                  <a:lnTo>
                    <a:pt x="348" y="130"/>
                  </a:lnTo>
                  <a:lnTo>
                    <a:pt x="339" y="124"/>
                  </a:lnTo>
                  <a:lnTo>
                    <a:pt x="335" y="139"/>
                  </a:lnTo>
                  <a:lnTo>
                    <a:pt x="358" y="136"/>
                  </a:lnTo>
                  <a:lnTo>
                    <a:pt x="355" y="146"/>
                  </a:lnTo>
                  <a:lnTo>
                    <a:pt x="368" y="154"/>
                  </a:lnTo>
                  <a:lnTo>
                    <a:pt x="346" y="154"/>
                  </a:lnTo>
                  <a:lnTo>
                    <a:pt x="353" y="186"/>
                  </a:lnTo>
                  <a:lnTo>
                    <a:pt x="376" y="198"/>
                  </a:lnTo>
                  <a:lnTo>
                    <a:pt x="388" y="182"/>
                  </a:lnTo>
                  <a:lnTo>
                    <a:pt x="391" y="208"/>
                  </a:lnTo>
                  <a:lnTo>
                    <a:pt x="407" y="204"/>
                  </a:lnTo>
                  <a:lnTo>
                    <a:pt x="399" y="215"/>
                  </a:lnTo>
                  <a:lnTo>
                    <a:pt x="409" y="215"/>
                  </a:lnTo>
                  <a:lnTo>
                    <a:pt x="401" y="229"/>
                  </a:lnTo>
                  <a:lnTo>
                    <a:pt x="405" y="235"/>
                  </a:lnTo>
                  <a:lnTo>
                    <a:pt x="426" y="224"/>
                  </a:lnTo>
                  <a:lnTo>
                    <a:pt x="452" y="210"/>
                  </a:lnTo>
                  <a:lnTo>
                    <a:pt x="461" y="179"/>
                  </a:lnTo>
                  <a:lnTo>
                    <a:pt x="463" y="198"/>
                  </a:lnTo>
                  <a:lnTo>
                    <a:pt x="461" y="207"/>
                  </a:lnTo>
                  <a:lnTo>
                    <a:pt x="454" y="222"/>
                  </a:lnTo>
                  <a:lnTo>
                    <a:pt x="456" y="232"/>
                  </a:lnTo>
                  <a:lnTo>
                    <a:pt x="466" y="207"/>
                  </a:lnTo>
                  <a:lnTo>
                    <a:pt x="470" y="148"/>
                  </a:lnTo>
                  <a:lnTo>
                    <a:pt x="442" y="155"/>
                  </a:lnTo>
                  <a:lnTo>
                    <a:pt x="405" y="161"/>
                  </a:lnTo>
                  <a:lnTo>
                    <a:pt x="402" y="149"/>
                  </a:lnTo>
                  <a:lnTo>
                    <a:pt x="362" y="0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39" name="Group 109"/>
            <p:cNvGrpSpPr>
              <a:grpSpLocks/>
            </p:cNvGrpSpPr>
            <p:nvPr/>
          </p:nvGrpSpPr>
          <p:grpSpPr bwMode="auto">
            <a:xfrm>
              <a:off x="5075" y="1274"/>
              <a:ext cx="362" cy="197"/>
              <a:chOff x="5075" y="1274"/>
              <a:chExt cx="362" cy="197"/>
            </a:xfrm>
          </p:grpSpPr>
          <p:sp>
            <p:nvSpPr>
              <p:cNvPr id="122979" name="Freeform 110"/>
              <p:cNvSpPr>
                <a:spLocks/>
              </p:cNvSpPr>
              <p:nvPr/>
            </p:nvSpPr>
            <p:spPr bwMode="auto">
              <a:xfrm>
                <a:off x="5075" y="1274"/>
                <a:ext cx="348" cy="177"/>
              </a:xfrm>
              <a:custGeom>
                <a:avLst/>
                <a:gdLst>
                  <a:gd name="T0" fmla="*/ 0 w 348"/>
                  <a:gd name="T1" fmla="*/ 71 h 177"/>
                  <a:gd name="T2" fmla="*/ 0 w 348"/>
                  <a:gd name="T3" fmla="*/ 71 h 177"/>
                  <a:gd name="T4" fmla="*/ 1 w 348"/>
                  <a:gd name="T5" fmla="*/ 164 h 177"/>
                  <a:gd name="T6" fmla="*/ 162 w 348"/>
                  <a:gd name="T7" fmla="*/ 131 h 177"/>
                  <a:gd name="T8" fmla="*/ 191 w 348"/>
                  <a:gd name="T9" fmla="*/ 121 h 177"/>
                  <a:gd name="T10" fmla="*/ 202 w 348"/>
                  <a:gd name="T11" fmla="*/ 122 h 177"/>
                  <a:gd name="T12" fmla="*/ 214 w 348"/>
                  <a:gd name="T13" fmla="*/ 150 h 177"/>
                  <a:gd name="T14" fmla="*/ 233 w 348"/>
                  <a:gd name="T15" fmla="*/ 152 h 177"/>
                  <a:gd name="T16" fmla="*/ 242 w 348"/>
                  <a:gd name="T17" fmla="*/ 174 h 177"/>
                  <a:gd name="T18" fmla="*/ 255 w 348"/>
                  <a:gd name="T19" fmla="*/ 176 h 177"/>
                  <a:gd name="T20" fmla="*/ 258 w 348"/>
                  <a:gd name="T21" fmla="*/ 160 h 177"/>
                  <a:gd name="T22" fmla="*/ 267 w 348"/>
                  <a:gd name="T23" fmla="*/ 155 h 177"/>
                  <a:gd name="T24" fmla="*/ 271 w 348"/>
                  <a:gd name="T25" fmla="*/ 139 h 177"/>
                  <a:gd name="T26" fmla="*/ 277 w 348"/>
                  <a:gd name="T27" fmla="*/ 137 h 177"/>
                  <a:gd name="T28" fmla="*/ 283 w 348"/>
                  <a:gd name="T29" fmla="*/ 162 h 177"/>
                  <a:gd name="T30" fmla="*/ 300 w 348"/>
                  <a:gd name="T31" fmla="*/ 156 h 177"/>
                  <a:gd name="T32" fmla="*/ 303 w 348"/>
                  <a:gd name="T33" fmla="*/ 144 h 177"/>
                  <a:gd name="T34" fmla="*/ 325 w 348"/>
                  <a:gd name="T35" fmla="*/ 134 h 177"/>
                  <a:gd name="T36" fmla="*/ 338 w 348"/>
                  <a:gd name="T37" fmla="*/ 132 h 177"/>
                  <a:gd name="T38" fmla="*/ 347 w 348"/>
                  <a:gd name="T39" fmla="*/ 140 h 177"/>
                  <a:gd name="T40" fmla="*/ 343 w 348"/>
                  <a:gd name="T41" fmla="*/ 116 h 177"/>
                  <a:gd name="T42" fmla="*/ 327 w 348"/>
                  <a:gd name="T43" fmla="*/ 86 h 177"/>
                  <a:gd name="T44" fmla="*/ 317 w 348"/>
                  <a:gd name="T45" fmla="*/ 82 h 177"/>
                  <a:gd name="T46" fmla="*/ 306 w 348"/>
                  <a:gd name="T47" fmla="*/ 82 h 177"/>
                  <a:gd name="T48" fmla="*/ 308 w 348"/>
                  <a:gd name="T49" fmla="*/ 89 h 177"/>
                  <a:gd name="T50" fmla="*/ 315 w 348"/>
                  <a:gd name="T51" fmla="*/ 89 h 177"/>
                  <a:gd name="T52" fmla="*/ 323 w 348"/>
                  <a:gd name="T53" fmla="*/ 90 h 177"/>
                  <a:gd name="T54" fmla="*/ 331 w 348"/>
                  <a:gd name="T55" fmla="*/ 98 h 177"/>
                  <a:gd name="T56" fmla="*/ 335 w 348"/>
                  <a:gd name="T57" fmla="*/ 110 h 177"/>
                  <a:gd name="T58" fmla="*/ 329 w 348"/>
                  <a:gd name="T59" fmla="*/ 120 h 177"/>
                  <a:gd name="T60" fmla="*/ 302 w 348"/>
                  <a:gd name="T61" fmla="*/ 132 h 177"/>
                  <a:gd name="T62" fmla="*/ 288 w 348"/>
                  <a:gd name="T63" fmla="*/ 126 h 177"/>
                  <a:gd name="T64" fmla="*/ 280 w 348"/>
                  <a:gd name="T65" fmla="*/ 110 h 177"/>
                  <a:gd name="T66" fmla="*/ 267 w 348"/>
                  <a:gd name="T67" fmla="*/ 107 h 177"/>
                  <a:gd name="T68" fmla="*/ 270 w 348"/>
                  <a:gd name="T69" fmla="*/ 98 h 177"/>
                  <a:gd name="T70" fmla="*/ 256 w 348"/>
                  <a:gd name="T71" fmla="*/ 81 h 177"/>
                  <a:gd name="T72" fmla="*/ 237 w 348"/>
                  <a:gd name="T73" fmla="*/ 73 h 177"/>
                  <a:gd name="T74" fmla="*/ 236 w 348"/>
                  <a:gd name="T75" fmla="*/ 82 h 177"/>
                  <a:gd name="T76" fmla="*/ 225 w 348"/>
                  <a:gd name="T77" fmla="*/ 78 h 177"/>
                  <a:gd name="T78" fmla="*/ 220 w 348"/>
                  <a:gd name="T79" fmla="*/ 67 h 177"/>
                  <a:gd name="T80" fmla="*/ 223 w 348"/>
                  <a:gd name="T81" fmla="*/ 57 h 177"/>
                  <a:gd name="T82" fmla="*/ 234 w 348"/>
                  <a:gd name="T83" fmla="*/ 48 h 177"/>
                  <a:gd name="T84" fmla="*/ 230 w 348"/>
                  <a:gd name="T85" fmla="*/ 41 h 177"/>
                  <a:gd name="T86" fmla="*/ 245 w 348"/>
                  <a:gd name="T87" fmla="*/ 29 h 177"/>
                  <a:gd name="T88" fmla="*/ 230 w 348"/>
                  <a:gd name="T89" fmla="*/ 17 h 177"/>
                  <a:gd name="T90" fmla="*/ 223 w 348"/>
                  <a:gd name="T91" fmla="*/ 0 h 177"/>
                  <a:gd name="T92" fmla="*/ 191 w 348"/>
                  <a:gd name="T93" fmla="*/ 25 h 177"/>
                  <a:gd name="T94" fmla="*/ 75 w 348"/>
                  <a:gd name="T95" fmla="*/ 54 h 177"/>
                  <a:gd name="T96" fmla="*/ 0 w 348"/>
                  <a:gd name="T97" fmla="*/ 71 h 177"/>
                  <a:gd name="T98" fmla="*/ 0 w 348"/>
                  <a:gd name="T99" fmla="*/ 71 h 17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48"/>
                  <a:gd name="T151" fmla="*/ 0 h 177"/>
                  <a:gd name="T152" fmla="*/ 348 w 348"/>
                  <a:gd name="T153" fmla="*/ 177 h 17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48" h="177">
                    <a:moveTo>
                      <a:pt x="0" y="71"/>
                    </a:moveTo>
                    <a:lnTo>
                      <a:pt x="0" y="71"/>
                    </a:lnTo>
                    <a:lnTo>
                      <a:pt x="1" y="164"/>
                    </a:lnTo>
                    <a:lnTo>
                      <a:pt x="162" y="131"/>
                    </a:lnTo>
                    <a:lnTo>
                      <a:pt x="191" y="121"/>
                    </a:lnTo>
                    <a:lnTo>
                      <a:pt x="202" y="122"/>
                    </a:lnTo>
                    <a:lnTo>
                      <a:pt x="214" y="150"/>
                    </a:lnTo>
                    <a:lnTo>
                      <a:pt x="233" y="152"/>
                    </a:lnTo>
                    <a:lnTo>
                      <a:pt x="242" y="174"/>
                    </a:lnTo>
                    <a:lnTo>
                      <a:pt x="255" y="176"/>
                    </a:lnTo>
                    <a:lnTo>
                      <a:pt x="258" y="160"/>
                    </a:lnTo>
                    <a:lnTo>
                      <a:pt x="267" y="155"/>
                    </a:lnTo>
                    <a:lnTo>
                      <a:pt x="271" y="139"/>
                    </a:lnTo>
                    <a:lnTo>
                      <a:pt x="277" y="137"/>
                    </a:lnTo>
                    <a:lnTo>
                      <a:pt x="283" y="162"/>
                    </a:lnTo>
                    <a:lnTo>
                      <a:pt x="300" y="156"/>
                    </a:lnTo>
                    <a:lnTo>
                      <a:pt x="303" y="144"/>
                    </a:lnTo>
                    <a:lnTo>
                      <a:pt x="325" y="134"/>
                    </a:lnTo>
                    <a:lnTo>
                      <a:pt x="338" y="132"/>
                    </a:lnTo>
                    <a:lnTo>
                      <a:pt x="347" y="140"/>
                    </a:lnTo>
                    <a:lnTo>
                      <a:pt x="343" y="116"/>
                    </a:lnTo>
                    <a:lnTo>
                      <a:pt x="327" y="86"/>
                    </a:lnTo>
                    <a:lnTo>
                      <a:pt x="317" y="82"/>
                    </a:lnTo>
                    <a:lnTo>
                      <a:pt x="306" y="82"/>
                    </a:lnTo>
                    <a:lnTo>
                      <a:pt x="308" y="89"/>
                    </a:lnTo>
                    <a:lnTo>
                      <a:pt x="315" y="89"/>
                    </a:lnTo>
                    <a:lnTo>
                      <a:pt x="323" y="90"/>
                    </a:lnTo>
                    <a:lnTo>
                      <a:pt x="331" y="98"/>
                    </a:lnTo>
                    <a:lnTo>
                      <a:pt x="335" y="110"/>
                    </a:lnTo>
                    <a:lnTo>
                      <a:pt x="329" y="120"/>
                    </a:lnTo>
                    <a:lnTo>
                      <a:pt x="302" y="132"/>
                    </a:lnTo>
                    <a:lnTo>
                      <a:pt x="288" y="126"/>
                    </a:lnTo>
                    <a:lnTo>
                      <a:pt x="280" y="110"/>
                    </a:lnTo>
                    <a:lnTo>
                      <a:pt x="267" y="107"/>
                    </a:lnTo>
                    <a:lnTo>
                      <a:pt x="270" y="98"/>
                    </a:lnTo>
                    <a:lnTo>
                      <a:pt x="256" y="81"/>
                    </a:lnTo>
                    <a:lnTo>
                      <a:pt x="237" y="73"/>
                    </a:lnTo>
                    <a:lnTo>
                      <a:pt x="236" y="82"/>
                    </a:lnTo>
                    <a:lnTo>
                      <a:pt x="225" y="78"/>
                    </a:lnTo>
                    <a:lnTo>
                      <a:pt x="220" y="67"/>
                    </a:lnTo>
                    <a:lnTo>
                      <a:pt x="223" y="57"/>
                    </a:lnTo>
                    <a:lnTo>
                      <a:pt x="234" y="48"/>
                    </a:lnTo>
                    <a:lnTo>
                      <a:pt x="230" y="41"/>
                    </a:lnTo>
                    <a:lnTo>
                      <a:pt x="245" y="29"/>
                    </a:lnTo>
                    <a:lnTo>
                      <a:pt x="230" y="17"/>
                    </a:lnTo>
                    <a:lnTo>
                      <a:pt x="223" y="0"/>
                    </a:lnTo>
                    <a:lnTo>
                      <a:pt x="191" y="25"/>
                    </a:lnTo>
                    <a:lnTo>
                      <a:pt x="75" y="54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0" name="Freeform 111"/>
              <p:cNvSpPr>
                <a:spLocks/>
              </p:cNvSpPr>
              <p:nvPr/>
            </p:nvSpPr>
            <p:spPr bwMode="auto">
              <a:xfrm>
                <a:off x="5353" y="1444"/>
                <a:ext cx="32" cy="27"/>
              </a:xfrm>
              <a:custGeom>
                <a:avLst/>
                <a:gdLst>
                  <a:gd name="T0" fmla="*/ 0 w 32"/>
                  <a:gd name="T1" fmla="*/ 26 h 27"/>
                  <a:gd name="T2" fmla="*/ 0 w 32"/>
                  <a:gd name="T3" fmla="*/ 26 h 27"/>
                  <a:gd name="T4" fmla="*/ 12 w 32"/>
                  <a:gd name="T5" fmla="*/ 0 h 27"/>
                  <a:gd name="T6" fmla="*/ 31 w 32"/>
                  <a:gd name="T7" fmla="*/ 11 h 27"/>
                  <a:gd name="T8" fmla="*/ 0 w 32"/>
                  <a:gd name="T9" fmla="*/ 26 h 27"/>
                  <a:gd name="T10" fmla="*/ 0 w 32"/>
                  <a:gd name="T11" fmla="*/ 26 h 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2"/>
                  <a:gd name="T19" fmla="*/ 0 h 27"/>
                  <a:gd name="T20" fmla="*/ 32 w 32"/>
                  <a:gd name="T21" fmla="*/ 27 h 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2" h="27">
                    <a:moveTo>
                      <a:pt x="0" y="26"/>
                    </a:moveTo>
                    <a:lnTo>
                      <a:pt x="0" y="26"/>
                    </a:lnTo>
                    <a:lnTo>
                      <a:pt x="12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1" name="Freeform 112"/>
              <p:cNvSpPr>
                <a:spLocks/>
              </p:cNvSpPr>
              <p:nvPr/>
            </p:nvSpPr>
            <p:spPr bwMode="auto">
              <a:xfrm>
                <a:off x="5411" y="1439"/>
                <a:ext cx="26" cy="20"/>
              </a:xfrm>
              <a:custGeom>
                <a:avLst/>
                <a:gdLst>
                  <a:gd name="T0" fmla="*/ 0 w 26"/>
                  <a:gd name="T1" fmla="*/ 19 h 20"/>
                  <a:gd name="T2" fmla="*/ 0 w 26"/>
                  <a:gd name="T3" fmla="*/ 19 h 20"/>
                  <a:gd name="T4" fmla="*/ 14 w 26"/>
                  <a:gd name="T5" fmla="*/ 0 h 20"/>
                  <a:gd name="T6" fmla="*/ 25 w 26"/>
                  <a:gd name="T7" fmla="*/ 16 h 20"/>
                  <a:gd name="T8" fmla="*/ 0 w 26"/>
                  <a:gd name="T9" fmla="*/ 19 h 20"/>
                  <a:gd name="T10" fmla="*/ 0 w 26"/>
                  <a:gd name="T11" fmla="*/ 19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"/>
                  <a:gd name="T19" fmla="*/ 0 h 20"/>
                  <a:gd name="T20" fmla="*/ 26 w 26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" h="20">
                    <a:moveTo>
                      <a:pt x="0" y="19"/>
                    </a:moveTo>
                    <a:lnTo>
                      <a:pt x="0" y="19"/>
                    </a:lnTo>
                    <a:lnTo>
                      <a:pt x="14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2940" name="Group 113"/>
            <p:cNvGrpSpPr>
              <a:grpSpLocks/>
            </p:cNvGrpSpPr>
            <p:nvPr/>
          </p:nvGrpSpPr>
          <p:grpSpPr bwMode="auto">
            <a:xfrm>
              <a:off x="3428" y="948"/>
              <a:ext cx="782" cy="735"/>
              <a:chOff x="3428" y="948"/>
              <a:chExt cx="782" cy="735"/>
            </a:xfrm>
          </p:grpSpPr>
          <p:sp>
            <p:nvSpPr>
              <p:cNvPr id="122977" name="Freeform 114"/>
              <p:cNvSpPr>
                <a:spLocks/>
              </p:cNvSpPr>
              <p:nvPr/>
            </p:nvSpPr>
            <p:spPr bwMode="auto">
              <a:xfrm>
                <a:off x="3428" y="948"/>
                <a:ext cx="595" cy="307"/>
              </a:xfrm>
              <a:custGeom>
                <a:avLst/>
                <a:gdLst>
                  <a:gd name="T0" fmla="*/ 0 w 595"/>
                  <a:gd name="T1" fmla="*/ 132 h 307"/>
                  <a:gd name="T2" fmla="*/ 161 w 595"/>
                  <a:gd name="T3" fmla="*/ 195 h 307"/>
                  <a:gd name="T4" fmla="*/ 220 w 595"/>
                  <a:gd name="T5" fmla="*/ 219 h 307"/>
                  <a:gd name="T6" fmla="*/ 270 w 595"/>
                  <a:gd name="T7" fmla="*/ 306 h 307"/>
                  <a:gd name="T8" fmla="*/ 302 w 595"/>
                  <a:gd name="T9" fmla="*/ 230 h 307"/>
                  <a:gd name="T10" fmla="*/ 309 w 595"/>
                  <a:gd name="T11" fmla="*/ 211 h 307"/>
                  <a:gd name="T12" fmla="*/ 322 w 595"/>
                  <a:gd name="T13" fmla="*/ 195 h 307"/>
                  <a:gd name="T14" fmla="*/ 320 w 595"/>
                  <a:gd name="T15" fmla="*/ 222 h 307"/>
                  <a:gd name="T16" fmla="*/ 336 w 595"/>
                  <a:gd name="T17" fmla="*/ 199 h 307"/>
                  <a:gd name="T18" fmla="*/ 356 w 595"/>
                  <a:gd name="T19" fmla="*/ 192 h 307"/>
                  <a:gd name="T20" fmla="*/ 344 w 595"/>
                  <a:gd name="T21" fmla="*/ 225 h 307"/>
                  <a:gd name="T22" fmla="*/ 363 w 595"/>
                  <a:gd name="T23" fmla="*/ 212 h 307"/>
                  <a:gd name="T24" fmla="*/ 384 w 595"/>
                  <a:gd name="T25" fmla="*/ 184 h 307"/>
                  <a:gd name="T26" fmla="*/ 434 w 595"/>
                  <a:gd name="T27" fmla="*/ 176 h 307"/>
                  <a:gd name="T28" fmla="*/ 498 w 595"/>
                  <a:gd name="T29" fmla="*/ 164 h 307"/>
                  <a:gd name="T30" fmla="*/ 524 w 595"/>
                  <a:gd name="T31" fmla="*/ 158 h 307"/>
                  <a:gd name="T32" fmla="*/ 570 w 595"/>
                  <a:gd name="T33" fmla="*/ 160 h 307"/>
                  <a:gd name="T34" fmla="*/ 561 w 595"/>
                  <a:gd name="T35" fmla="*/ 133 h 307"/>
                  <a:gd name="T36" fmla="*/ 528 w 595"/>
                  <a:gd name="T37" fmla="*/ 106 h 307"/>
                  <a:gd name="T38" fmla="*/ 509 w 595"/>
                  <a:gd name="T39" fmla="*/ 106 h 307"/>
                  <a:gd name="T40" fmla="*/ 486 w 595"/>
                  <a:gd name="T41" fmla="*/ 102 h 307"/>
                  <a:gd name="T42" fmla="*/ 490 w 595"/>
                  <a:gd name="T43" fmla="*/ 65 h 307"/>
                  <a:gd name="T44" fmla="*/ 440 w 595"/>
                  <a:gd name="T45" fmla="*/ 82 h 307"/>
                  <a:gd name="T46" fmla="*/ 342 w 595"/>
                  <a:gd name="T47" fmla="*/ 127 h 307"/>
                  <a:gd name="T48" fmla="*/ 322 w 595"/>
                  <a:gd name="T49" fmla="*/ 125 h 307"/>
                  <a:gd name="T50" fmla="*/ 297 w 595"/>
                  <a:gd name="T51" fmla="*/ 118 h 307"/>
                  <a:gd name="T52" fmla="*/ 246 w 595"/>
                  <a:gd name="T53" fmla="*/ 80 h 307"/>
                  <a:gd name="T54" fmla="*/ 199 w 595"/>
                  <a:gd name="T55" fmla="*/ 75 h 307"/>
                  <a:gd name="T56" fmla="*/ 198 w 595"/>
                  <a:gd name="T57" fmla="*/ 67 h 307"/>
                  <a:gd name="T58" fmla="*/ 174 w 595"/>
                  <a:gd name="T59" fmla="*/ 95 h 307"/>
                  <a:gd name="T60" fmla="*/ 192 w 595"/>
                  <a:gd name="T61" fmla="*/ 37 h 307"/>
                  <a:gd name="T62" fmla="*/ 234 w 595"/>
                  <a:gd name="T63" fmla="*/ 4 h 307"/>
                  <a:gd name="T64" fmla="*/ 196 w 595"/>
                  <a:gd name="T65" fmla="*/ 2 h 307"/>
                  <a:gd name="T66" fmla="*/ 168 w 595"/>
                  <a:gd name="T67" fmla="*/ 26 h 307"/>
                  <a:gd name="T68" fmla="*/ 129 w 595"/>
                  <a:gd name="T69" fmla="*/ 66 h 307"/>
                  <a:gd name="T70" fmla="*/ 103 w 595"/>
                  <a:gd name="T71" fmla="*/ 82 h 307"/>
                  <a:gd name="T72" fmla="*/ 55 w 595"/>
                  <a:gd name="T73" fmla="*/ 95 h 307"/>
                  <a:gd name="T74" fmla="*/ 30 w 595"/>
                  <a:gd name="T75" fmla="*/ 119 h 307"/>
                  <a:gd name="T76" fmla="*/ 0 w 595"/>
                  <a:gd name="T77" fmla="*/ 132 h 3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95"/>
                  <a:gd name="T118" fmla="*/ 0 h 307"/>
                  <a:gd name="T119" fmla="*/ 595 w 595"/>
                  <a:gd name="T120" fmla="*/ 307 h 30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95" h="307">
                    <a:moveTo>
                      <a:pt x="0" y="132"/>
                    </a:moveTo>
                    <a:lnTo>
                      <a:pt x="0" y="132"/>
                    </a:lnTo>
                    <a:lnTo>
                      <a:pt x="46" y="165"/>
                    </a:lnTo>
                    <a:lnTo>
                      <a:pt x="161" y="195"/>
                    </a:lnTo>
                    <a:lnTo>
                      <a:pt x="212" y="201"/>
                    </a:lnTo>
                    <a:lnTo>
                      <a:pt x="220" y="219"/>
                    </a:lnTo>
                    <a:lnTo>
                      <a:pt x="241" y="225"/>
                    </a:lnTo>
                    <a:lnTo>
                      <a:pt x="270" y="306"/>
                    </a:lnTo>
                    <a:lnTo>
                      <a:pt x="296" y="244"/>
                    </a:lnTo>
                    <a:lnTo>
                      <a:pt x="302" y="230"/>
                    </a:lnTo>
                    <a:lnTo>
                      <a:pt x="309" y="220"/>
                    </a:lnTo>
                    <a:lnTo>
                      <a:pt x="309" y="211"/>
                    </a:lnTo>
                    <a:lnTo>
                      <a:pt x="319" y="194"/>
                    </a:lnTo>
                    <a:lnTo>
                      <a:pt x="322" y="195"/>
                    </a:lnTo>
                    <a:lnTo>
                      <a:pt x="318" y="205"/>
                    </a:lnTo>
                    <a:lnTo>
                      <a:pt x="320" y="222"/>
                    </a:lnTo>
                    <a:lnTo>
                      <a:pt x="330" y="218"/>
                    </a:lnTo>
                    <a:lnTo>
                      <a:pt x="336" y="199"/>
                    </a:lnTo>
                    <a:lnTo>
                      <a:pt x="349" y="201"/>
                    </a:lnTo>
                    <a:lnTo>
                      <a:pt x="356" y="192"/>
                    </a:lnTo>
                    <a:lnTo>
                      <a:pt x="358" y="197"/>
                    </a:lnTo>
                    <a:lnTo>
                      <a:pt x="344" y="225"/>
                    </a:lnTo>
                    <a:lnTo>
                      <a:pt x="354" y="230"/>
                    </a:lnTo>
                    <a:lnTo>
                      <a:pt x="363" y="212"/>
                    </a:lnTo>
                    <a:lnTo>
                      <a:pt x="376" y="205"/>
                    </a:lnTo>
                    <a:lnTo>
                      <a:pt x="384" y="184"/>
                    </a:lnTo>
                    <a:lnTo>
                      <a:pt x="417" y="178"/>
                    </a:lnTo>
                    <a:lnTo>
                      <a:pt x="434" y="176"/>
                    </a:lnTo>
                    <a:lnTo>
                      <a:pt x="460" y="157"/>
                    </a:lnTo>
                    <a:lnTo>
                      <a:pt x="498" y="164"/>
                    </a:lnTo>
                    <a:lnTo>
                      <a:pt x="523" y="181"/>
                    </a:lnTo>
                    <a:lnTo>
                      <a:pt x="524" y="158"/>
                    </a:lnTo>
                    <a:lnTo>
                      <a:pt x="538" y="158"/>
                    </a:lnTo>
                    <a:lnTo>
                      <a:pt x="570" y="160"/>
                    </a:lnTo>
                    <a:lnTo>
                      <a:pt x="594" y="154"/>
                    </a:lnTo>
                    <a:lnTo>
                      <a:pt x="561" y="133"/>
                    </a:lnTo>
                    <a:lnTo>
                      <a:pt x="554" y="101"/>
                    </a:lnTo>
                    <a:lnTo>
                      <a:pt x="528" y="106"/>
                    </a:lnTo>
                    <a:lnTo>
                      <a:pt x="520" y="101"/>
                    </a:lnTo>
                    <a:lnTo>
                      <a:pt x="509" y="106"/>
                    </a:lnTo>
                    <a:lnTo>
                      <a:pt x="494" y="103"/>
                    </a:lnTo>
                    <a:lnTo>
                      <a:pt x="486" y="102"/>
                    </a:lnTo>
                    <a:lnTo>
                      <a:pt x="484" y="84"/>
                    </a:lnTo>
                    <a:lnTo>
                      <a:pt x="490" y="65"/>
                    </a:lnTo>
                    <a:lnTo>
                      <a:pt x="463" y="70"/>
                    </a:lnTo>
                    <a:lnTo>
                      <a:pt x="440" y="82"/>
                    </a:lnTo>
                    <a:lnTo>
                      <a:pt x="379" y="90"/>
                    </a:lnTo>
                    <a:lnTo>
                      <a:pt x="342" y="127"/>
                    </a:lnTo>
                    <a:lnTo>
                      <a:pt x="333" y="120"/>
                    </a:lnTo>
                    <a:lnTo>
                      <a:pt x="322" y="125"/>
                    </a:lnTo>
                    <a:lnTo>
                      <a:pt x="306" y="114"/>
                    </a:lnTo>
                    <a:lnTo>
                      <a:pt x="297" y="118"/>
                    </a:lnTo>
                    <a:lnTo>
                      <a:pt x="276" y="122"/>
                    </a:lnTo>
                    <a:lnTo>
                      <a:pt x="246" y="80"/>
                    </a:lnTo>
                    <a:lnTo>
                      <a:pt x="210" y="74"/>
                    </a:lnTo>
                    <a:lnTo>
                      <a:pt x="199" y="75"/>
                    </a:lnTo>
                    <a:lnTo>
                      <a:pt x="192" y="85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5"/>
                    </a:lnTo>
                    <a:lnTo>
                      <a:pt x="176" y="71"/>
                    </a:lnTo>
                    <a:lnTo>
                      <a:pt x="192" y="37"/>
                    </a:lnTo>
                    <a:lnTo>
                      <a:pt x="214" y="11"/>
                    </a:lnTo>
                    <a:lnTo>
                      <a:pt x="234" y="4"/>
                    </a:lnTo>
                    <a:lnTo>
                      <a:pt x="231" y="0"/>
                    </a:lnTo>
                    <a:lnTo>
                      <a:pt x="196" y="2"/>
                    </a:lnTo>
                    <a:lnTo>
                      <a:pt x="174" y="14"/>
                    </a:lnTo>
                    <a:lnTo>
                      <a:pt x="168" y="26"/>
                    </a:lnTo>
                    <a:lnTo>
                      <a:pt x="141" y="48"/>
                    </a:lnTo>
                    <a:lnTo>
                      <a:pt x="129" y="66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90" y="89"/>
                    </a:lnTo>
                    <a:lnTo>
                      <a:pt x="55" y="95"/>
                    </a:lnTo>
                    <a:lnTo>
                      <a:pt x="46" y="103"/>
                    </a:lnTo>
                    <a:lnTo>
                      <a:pt x="30" y="119"/>
                    </a:lnTo>
                    <a:lnTo>
                      <a:pt x="0" y="1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8" name="Freeform 115"/>
              <p:cNvSpPr>
                <a:spLocks/>
              </p:cNvSpPr>
              <p:nvPr/>
            </p:nvSpPr>
            <p:spPr bwMode="auto">
              <a:xfrm>
                <a:off x="3810" y="1137"/>
                <a:ext cx="400" cy="546"/>
              </a:xfrm>
              <a:custGeom>
                <a:avLst/>
                <a:gdLst>
                  <a:gd name="T0" fmla="*/ 0 w 400"/>
                  <a:gd name="T1" fmla="*/ 545 h 546"/>
                  <a:gd name="T2" fmla="*/ 44 w 400"/>
                  <a:gd name="T3" fmla="*/ 455 h 546"/>
                  <a:gd name="T4" fmla="*/ 38 w 400"/>
                  <a:gd name="T5" fmla="*/ 363 h 546"/>
                  <a:gd name="T6" fmla="*/ 5 w 400"/>
                  <a:gd name="T7" fmla="*/ 295 h 546"/>
                  <a:gd name="T8" fmla="*/ 2 w 400"/>
                  <a:gd name="T9" fmla="*/ 246 h 546"/>
                  <a:gd name="T10" fmla="*/ 23 w 400"/>
                  <a:gd name="T11" fmla="*/ 180 h 546"/>
                  <a:gd name="T12" fmla="*/ 34 w 400"/>
                  <a:gd name="T13" fmla="*/ 144 h 546"/>
                  <a:gd name="T14" fmla="*/ 56 w 400"/>
                  <a:gd name="T15" fmla="*/ 117 h 546"/>
                  <a:gd name="T16" fmla="*/ 74 w 400"/>
                  <a:gd name="T17" fmla="*/ 139 h 546"/>
                  <a:gd name="T18" fmla="*/ 91 w 400"/>
                  <a:gd name="T19" fmla="*/ 82 h 546"/>
                  <a:gd name="T20" fmla="*/ 128 w 400"/>
                  <a:gd name="T21" fmla="*/ 54 h 546"/>
                  <a:gd name="T22" fmla="*/ 111 w 400"/>
                  <a:gd name="T23" fmla="*/ 30 h 546"/>
                  <a:gd name="T24" fmla="*/ 141 w 400"/>
                  <a:gd name="T25" fmla="*/ 0 h 546"/>
                  <a:gd name="T26" fmla="*/ 205 w 400"/>
                  <a:gd name="T27" fmla="*/ 31 h 546"/>
                  <a:gd name="T28" fmla="*/ 270 w 400"/>
                  <a:gd name="T29" fmla="*/ 60 h 546"/>
                  <a:gd name="T30" fmla="*/ 272 w 400"/>
                  <a:gd name="T31" fmla="*/ 79 h 546"/>
                  <a:gd name="T32" fmla="*/ 287 w 400"/>
                  <a:gd name="T33" fmla="*/ 113 h 546"/>
                  <a:gd name="T34" fmla="*/ 292 w 400"/>
                  <a:gd name="T35" fmla="*/ 173 h 546"/>
                  <a:gd name="T36" fmla="*/ 272 w 400"/>
                  <a:gd name="T37" fmla="*/ 212 h 546"/>
                  <a:gd name="T38" fmla="*/ 246 w 400"/>
                  <a:gd name="T39" fmla="*/ 235 h 546"/>
                  <a:gd name="T40" fmla="*/ 271 w 400"/>
                  <a:gd name="T41" fmla="*/ 276 h 546"/>
                  <a:gd name="T42" fmla="*/ 304 w 400"/>
                  <a:gd name="T43" fmla="*/ 222 h 546"/>
                  <a:gd name="T44" fmla="*/ 358 w 400"/>
                  <a:gd name="T45" fmla="*/ 215 h 546"/>
                  <a:gd name="T46" fmla="*/ 391 w 400"/>
                  <a:gd name="T47" fmla="*/ 314 h 546"/>
                  <a:gd name="T48" fmla="*/ 393 w 400"/>
                  <a:gd name="T49" fmla="*/ 353 h 546"/>
                  <a:gd name="T50" fmla="*/ 390 w 400"/>
                  <a:gd name="T51" fmla="*/ 395 h 546"/>
                  <a:gd name="T52" fmla="*/ 370 w 400"/>
                  <a:gd name="T53" fmla="*/ 386 h 546"/>
                  <a:gd name="T54" fmla="*/ 365 w 400"/>
                  <a:gd name="T55" fmla="*/ 423 h 546"/>
                  <a:gd name="T56" fmla="*/ 346 w 400"/>
                  <a:gd name="T57" fmla="*/ 469 h 546"/>
                  <a:gd name="T58" fmla="*/ 325 w 400"/>
                  <a:gd name="T59" fmla="*/ 513 h 546"/>
                  <a:gd name="T60" fmla="*/ 191 w 400"/>
                  <a:gd name="T61" fmla="*/ 523 h 546"/>
                  <a:gd name="T62" fmla="*/ 0 w 400"/>
                  <a:gd name="T63" fmla="*/ 545 h 5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0"/>
                  <a:gd name="T97" fmla="*/ 0 h 546"/>
                  <a:gd name="T98" fmla="*/ 400 w 400"/>
                  <a:gd name="T99" fmla="*/ 546 h 54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0" h="546">
                    <a:moveTo>
                      <a:pt x="0" y="545"/>
                    </a:moveTo>
                    <a:lnTo>
                      <a:pt x="0" y="545"/>
                    </a:lnTo>
                    <a:lnTo>
                      <a:pt x="37" y="479"/>
                    </a:lnTo>
                    <a:lnTo>
                      <a:pt x="44" y="455"/>
                    </a:lnTo>
                    <a:lnTo>
                      <a:pt x="48" y="407"/>
                    </a:lnTo>
                    <a:lnTo>
                      <a:pt x="38" y="363"/>
                    </a:lnTo>
                    <a:lnTo>
                      <a:pt x="15" y="320"/>
                    </a:lnTo>
                    <a:lnTo>
                      <a:pt x="5" y="295"/>
                    </a:lnTo>
                    <a:lnTo>
                      <a:pt x="12" y="273"/>
                    </a:lnTo>
                    <a:lnTo>
                      <a:pt x="2" y="246"/>
                    </a:lnTo>
                    <a:lnTo>
                      <a:pt x="13" y="227"/>
                    </a:lnTo>
                    <a:lnTo>
                      <a:pt x="23" y="180"/>
                    </a:lnTo>
                    <a:lnTo>
                      <a:pt x="20" y="158"/>
                    </a:lnTo>
                    <a:lnTo>
                      <a:pt x="34" y="144"/>
                    </a:lnTo>
                    <a:lnTo>
                      <a:pt x="33" y="127"/>
                    </a:lnTo>
                    <a:lnTo>
                      <a:pt x="56" y="117"/>
                    </a:lnTo>
                    <a:lnTo>
                      <a:pt x="78" y="84"/>
                    </a:lnTo>
                    <a:lnTo>
                      <a:pt x="74" y="139"/>
                    </a:lnTo>
                    <a:lnTo>
                      <a:pt x="91" y="127"/>
                    </a:lnTo>
                    <a:lnTo>
                      <a:pt x="91" y="82"/>
                    </a:lnTo>
                    <a:lnTo>
                      <a:pt x="113" y="57"/>
                    </a:lnTo>
                    <a:lnTo>
                      <a:pt x="128" y="54"/>
                    </a:lnTo>
                    <a:lnTo>
                      <a:pt x="116" y="46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1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60" y="44"/>
                    </a:lnTo>
                    <a:lnTo>
                      <a:pt x="270" y="60"/>
                    </a:lnTo>
                    <a:lnTo>
                      <a:pt x="287" y="80"/>
                    </a:lnTo>
                    <a:lnTo>
                      <a:pt x="272" y="79"/>
                    </a:lnTo>
                    <a:lnTo>
                      <a:pt x="270" y="91"/>
                    </a:lnTo>
                    <a:lnTo>
                      <a:pt x="287" y="113"/>
                    </a:lnTo>
                    <a:lnTo>
                      <a:pt x="292" y="149"/>
                    </a:lnTo>
                    <a:lnTo>
                      <a:pt x="292" y="173"/>
                    </a:lnTo>
                    <a:lnTo>
                      <a:pt x="275" y="199"/>
                    </a:lnTo>
                    <a:lnTo>
                      <a:pt x="272" y="212"/>
                    </a:lnTo>
                    <a:lnTo>
                      <a:pt x="250" y="223"/>
                    </a:lnTo>
                    <a:lnTo>
                      <a:pt x="246" y="235"/>
                    </a:lnTo>
                    <a:lnTo>
                      <a:pt x="249" y="263"/>
                    </a:lnTo>
                    <a:lnTo>
                      <a:pt x="271" y="276"/>
                    </a:lnTo>
                    <a:lnTo>
                      <a:pt x="291" y="253"/>
                    </a:lnTo>
                    <a:lnTo>
                      <a:pt x="304" y="222"/>
                    </a:lnTo>
                    <a:lnTo>
                      <a:pt x="336" y="203"/>
                    </a:lnTo>
                    <a:lnTo>
                      <a:pt x="358" y="215"/>
                    </a:lnTo>
                    <a:lnTo>
                      <a:pt x="372" y="249"/>
                    </a:lnTo>
                    <a:lnTo>
                      <a:pt x="391" y="314"/>
                    </a:lnTo>
                    <a:lnTo>
                      <a:pt x="399" y="335"/>
                    </a:lnTo>
                    <a:lnTo>
                      <a:pt x="393" y="353"/>
                    </a:lnTo>
                    <a:lnTo>
                      <a:pt x="397" y="380"/>
                    </a:lnTo>
                    <a:lnTo>
                      <a:pt x="390" y="395"/>
                    </a:lnTo>
                    <a:lnTo>
                      <a:pt x="381" y="380"/>
                    </a:lnTo>
                    <a:lnTo>
                      <a:pt x="370" y="386"/>
                    </a:lnTo>
                    <a:lnTo>
                      <a:pt x="369" y="413"/>
                    </a:lnTo>
                    <a:lnTo>
                      <a:pt x="365" y="423"/>
                    </a:lnTo>
                    <a:lnTo>
                      <a:pt x="347" y="435"/>
                    </a:lnTo>
                    <a:lnTo>
                      <a:pt x="346" y="469"/>
                    </a:lnTo>
                    <a:lnTo>
                      <a:pt x="335" y="484"/>
                    </a:lnTo>
                    <a:lnTo>
                      <a:pt x="325" y="513"/>
                    </a:lnTo>
                    <a:lnTo>
                      <a:pt x="195" y="532"/>
                    </a:lnTo>
                    <a:lnTo>
                      <a:pt x="191" y="523"/>
                    </a:lnTo>
                    <a:lnTo>
                      <a:pt x="0" y="54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41" name="Freeform 116"/>
            <p:cNvSpPr>
              <a:spLocks/>
            </p:cNvSpPr>
            <p:nvPr/>
          </p:nvSpPr>
          <p:spPr bwMode="auto">
            <a:xfrm>
              <a:off x="2819" y="726"/>
              <a:ext cx="683" cy="769"/>
            </a:xfrm>
            <a:custGeom>
              <a:avLst/>
              <a:gdLst>
                <a:gd name="T0" fmla="*/ 0 w 683"/>
                <a:gd name="T1" fmla="*/ 47 h 769"/>
                <a:gd name="T2" fmla="*/ 0 w 683"/>
                <a:gd name="T3" fmla="*/ 47 h 769"/>
                <a:gd name="T4" fmla="*/ 4 w 683"/>
                <a:gd name="T5" fmla="*/ 156 h 769"/>
                <a:gd name="T6" fmla="*/ 30 w 683"/>
                <a:gd name="T7" fmla="*/ 243 h 769"/>
                <a:gd name="T8" fmla="*/ 33 w 683"/>
                <a:gd name="T9" fmla="*/ 356 h 769"/>
                <a:gd name="T10" fmla="*/ 53 w 683"/>
                <a:gd name="T11" fmla="*/ 447 h 769"/>
                <a:gd name="T12" fmla="*/ 28 w 683"/>
                <a:gd name="T13" fmla="*/ 493 h 769"/>
                <a:gd name="T14" fmla="*/ 62 w 683"/>
                <a:gd name="T15" fmla="*/ 528 h 769"/>
                <a:gd name="T16" fmla="*/ 61 w 683"/>
                <a:gd name="T17" fmla="*/ 768 h 769"/>
                <a:gd name="T18" fmla="*/ 555 w 683"/>
                <a:gd name="T19" fmla="*/ 758 h 769"/>
                <a:gd name="T20" fmla="*/ 545 w 683"/>
                <a:gd name="T21" fmla="*/ 711 h 769"/>
                <a:gd name="T22" fmla="*/ 531 w 683"/>
                <a:gd name="T23" fmla="*/ 695 h 769"/>
                <a:gd name="T24" fmla="*/ 493 w 683"/>
                <a:gd name="T25" fmla="*/ 670 h 769"/>
                <a:gd name="T26" fmla="*/ 467 w 683"/>
                <a:gd name="T27" fmla="*/ 640 h 769"/>
                <a:gd name="T28" fmla="*/ 400 w 683"/>
                <a:gd name="T29" fmla="*/ 598 h 769"/>
                <a:gd name="T30" fmla="*/ 401 w 683"/>
                <a:gd name="T31" fmla="*/ 528 h 769"/>
                <a:gd name="T32" fmla="*/ 387 w 683"/>
                <a:gd name="T33" fmla="*/ 484 h 769"/>
                <a:gd name="T34" fmla="*/ 441 w 683"/>
                <a:gd name="T35" fmla="*/ 416 h 769"/>
                <a:gd name="T36" fmla="*/ 438 w 683"/>
                <a:gd name="T37" fmla="*/ 349 h 769"/>
                <a:gd name="T38" fmla="*/ 450 w 683"/>
                <a:gd name="T39" fmla="*/ 338 h 769"/>
                <a:gd name="T40" fmla="*/ 517 w 683"/>
                <a:gd name="T41" fmla="*/ 282 h 769"/>
                <a:gd name="T42" fmla="*/ 551 w 683"/>
                <a:gd name="T43" fmla="*/ 241 h 769"/>
                <a:gd name="T44" fmla="*/ 594 w 683"/>
                <a:gd name="T45" fmla="*/ 206 h 769"/>
                <a:gd name="T46" fmla="*/ 682 w 683"/>
                <a:gd name="T47" fmla="*/ 162 h 769"/>
                <a:gd name="T48" fmla="*/ 649 w 683"/>
                <a:gd name="T49" fmla="*/ 164 h 769"/>
                <a:gd name="T50" fmla="*/ 619 w 683"/>
                <a:gd name="T51" fmla="*/ 150 h 769"/>
                <a:gd name="T52" fmla="*/ 571 w 683"/>
                <a:gd name="T53" fmla="*/ 155 h 769"/>
                <a:gd name="T54" fmla="*/ 559 w 683"/>
                <a:gd name="T55" fmla="*/ 136 h 769"/>
                <a:gd name="T56" fmla="*/ 544 w 683"/>
                <a:gd name="T57" fmla="*/ 144 h 769"/>
                <a:gd name="T58" fmla="*/ 511 w 683"/>
                <a:gd name="T59" fmla="*/ 164 h 769"/>
                <a:gd name="T60" fmla="*/ 488 w 683"/>
                <a:gd name="T61" fmla="*/ 157 h 769"/>
                <a:gd name="T62" fmla="*/ 477 w 683"/>
                <a:gd name="T63" fmla="*/ 146 h 769"/>
                <a:gd name="T64" fmla="*/ 459 w 683"/>
                <a:gd name="T65" fmla="*/ 142 h 769"/>
                <a:gd name="T66" fmla="*/ 451 w 683"/>
                <a:gd name="T67" fmla="*/ 127 h 769"/>
                <a:gd name="T68" fmla="*/ 433 w 683"/>
                <a:gd name="T69" fmla="*/ 129 h 769"/>
                <a:gd name="T70" fmla="*/ 433 w 683"/>
                <a:gd name="T71" fmla="*/ 143 h 769"/>
                <a:gd name="T72" fmla="*/ 425 w 683"/>
                <a:gd name="T73" fmla="*/ 145 h 769"/>
                <a:gd name="T74" fmla="*/ 413 w 683"/>
                <a:gd name="T75" fmla="*/ 116 h 769"/>
                <a:gd name="T76" fmla="*/ 396 w 683"/>
                <a:gd name="T77" fmla="*/ 116 h 769"/>
                <a:gd name="T78" fmla="*/ 401 w 683"/>
                <a:gd name="T79" fmla="*/ 104 h 769"/>
                <a:gd name="T80" fmla="*/ 362 w 683"/>
                <a:gd name="T81" fmla="*/ 96 h 769"/>
                <a:gd name="T82" fmla="*/ 348 w 683"/>
                <a:gd name="T83" fmla="*/ 94 h 769"/>
                <a:gd name="T84" fmla="*/ 301 w 683"/>
                <a:gd name="T85" fmla="*/ 112 h 769"/>
                <a:gd name="T86" fmla="*/ 294 w 683"/>
                <a:gd name="T87" fmla="*/ 96 h 769"/>
                <a:gd name="T88" fmla="*/ 222 w 683"/>
                <a:gd name="T89" fmla="*/ 81 h 769"/>
                <a:gd name="T90" fmla="*/ 209 w 683"/>
                <a:gd name="T91" fmla="*/ 6 h 769"/>
                <a:gd name="T92" fmla="*/ 179 w 683"/>
                <a:gd name="T93" fmla="*/ 0 h 769"/>
                <a:gd name="T94" fmla="*/ 179 w 683"/>
                <a:gd name="T95" fmla="*/ 48 h 769"/>
                <a:gd name="T96" fmla="*/ 0 w 683"/>
                <a:gd name="T97" fmla="*/ 47 h 769"/>
                <a:gd name="T98" fmla="*/ 0 w 683"/>
                <a:gd name="T99" fmla="*/ 47 h 76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83"/>
                <a:gd name="T151" fmla="*/ 0 h 769"/>
                <a:gd name="T152" fmla="*/ 683 w 683"/>
                <a:gd name="T153" fmla="*/ 769 h 76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83" h="769">
                  <a:moveTo>
                    <a:pt x="0" y="47"/>
                  </a:moveTo>
                  <a:lnTo>
                    <a:pt x="0" y="47"/>
                  </a:lnTo>
                  <a:lnTo>
                    <a:pt x="4" y="156"/>
                  </a:lnTo>
                  <a:lnTo>
                    <a:pt x="30" y="243"/>
                  </a:lnTo>
                  <a:lnTo>
                    <a:pt x="33" y="356"/>
                  </a:lnTo>
                  <a:lnTo>
                    <a:pt x="53" y="447"/>
                  </a:lnTo>
                  <a:lnTo>
                    <a:pt x="28" y="493"/>
                  </a:lnTo>
                  <a:lnTo>
                    <a:pt x="62" y="528"/>
                  </a:lnTo>
                  <a:lnTo>
                    <a:pt x="61" y="768"/>
                  </a:lnTo>
                  <a:lnTo>
                    <a:pt x="555" y="758"/>
                  </a:lnTo>
                  <a:lnTo>
                    <a:pt x="545" y="711"/>
                  </a:lnTo>
                  <a:lnTo>
                    <a:pt x="531" y="695"/>
                  </a:lnTo>
                  <a:lnTo>
                    <a:pt x="493" y="670"/>
                  </a:lnTo>
                  <a:lnTo>
                    <a:pt x="467" y="640"/>
                  </a:lnTo>
                  <a:lnTo>
                    <a:pt x="400" y="598"/>
                  </a:lnTo>
                  <a:lnTo>
                    <a:pt x="401" y="528"/>
                  </a:lnTo>
                  <a:lnTo>
                    <a:pt x="387" y="484"/>
                  </a:lnTo>
                  <a:lnTo>
                    <a:pt x="441" y="416"/>
                  </a:lnTo>
                  <a:lnTo>
                    <a:pt x="438" y="349"/>
                  </a:lnTo>
                  <a:lnTo>
                    <a:pt x="450" y="338"/>
                  </a:lnTo>
                  <a:lnTo>
                    <a:pt x="517" y="282"/>
                  </a:lnTo>
                  <a:lnTo>
                    <a:pt x="551" y="241"/>
                  </a:lnTo>
                  <a:lnTo>
                    <a:pt x="594" y="206"/>
                  </a:lnTo>
                  <a:lnTo>
                    <a:pt x="682" y="162"/>
                  </a:lnTo>
                  <a:lnTo>
                    <a:pt x="649" y="164"/>
                  </a:lnTo>
                  <a:lnTo>
                    <a:pt x="619" y="150"/>
                  </a:lnTo>
                  <a:lnTo>
                    <a:pt x="571" y="155"/>
                  </a:lnTo>
                  <a:lnTo>
                    <a:pt x="559" y="136"/>
                  </a:lnTo>
                  <a:lnTo>
                    <a:pt x="544" y="144"/>
                  </a:lnTo>
                  <a:lnTo>
                    <a:pt x="511" y="164"/>
                  </a:lnTo>
                  <a:lnTo>
                    <a:pt x="488" y="157"/>
                  </a:lnTo>
                  <a:lnTo>
                    <a:pt x="477" y="146"/>
                  </a:lnTo>
                  <a:lnTo>
                    <a:pt x="459" y="142"/>
                  </a:lnTo>
                  <a:lnTo>
                    <a:pt x="451" y="127"/>
                  </a:lnTo>
                  <a:lnTo>
                    <a:pt x="433" y="129"/>
                  </a:lnTo>
                  <a:lnTo>
                    <a:pt x="433" y="143"/>
                  </a:lnTo>
                  <a:lnTo>
                    <a:pt x="425" y="145"/>
                  </a:lnTo>
                  <a:lnTo>
                    <a:pt x="413" y="116"/>
                  </a:lnTo>
                  <a:lnTo>
                    <a:pt x="396" y="116"/>
                  </a:lnTo>
                  <a:lnTo>
                    <a:pt x="401" y="104"/>
                  </a:lnTo>
                  <a:lnTo>
                    <a:pt x="362" y="96"/>
                  </a:lnTo>
                  <a:lnTo>
                    <a:pt x="348" y="94"/>
                  </a:lnTo>
                  <a:lnTo>
                    <a:pt x="301" y="112"/>
                  </a:lnTo>
                  <a:lnTo>
                    <a:pt x="294" y="96"/>
                  </a:lnTo>
                  <a:lnTo>
                    <a:pt x="222" y="81"/>
                  </a:lnTo>
                  <a:lnTo>
                    <a:pt x="209" y="6"/>
                  </a:lnTo>
                  <a:lnTo>
                    <a:pt x="179" y="0"/>
                  </a:lnTo>
                  <a:lnTo>
                    <a:pt x="179" y="48"/>
                  </a:lnTo>
                  <a:lnTo>
                    <a:pt x="0" y="4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2" name="Freeform 117"/>
            <p:cNvSpPr>
              <a:spLocks/>
            </p:cNvSpPr>
            <p:nvPr/>
          </p:nvSpPr>
          <p:spPr bwMode="auto">
            <a:xfrm>
              <a:off x="3402" y="2584"/>
              <a:ext cx="369" cy="639"/>
            </a:xfrm>
            <a:custGeom>
              <a:avLst/>
              <a:gdLst>
                <a:gd name="T0" fmla="*/ 0 w 369"/>
                <a:gd name="T1" fmla="*/ 541 h 639"/>
                <a:gd name="T2" fmla="*/ 0 w 369"/>
                <a:gd name="T3" fmla="*/ 541 h 639"/>
                <a:gd name="T4" fmla="*/ 1 w 369"/>
                <a:gd name="T5" fmla="*/ 518 h 639"/>
                <a:gd name="T6" fmla="*/ 24 w 369"/>
                <a:gd name="T7" fmla="*/ 444 h 639"/>
                <a:gd name="T8" fmla="*/ 61 w 369"/>
                <a:gd name="T9" fmla="*/ 396 h 639"/>
                <a:gd name="T10" fmla="*/ 50 w 369"/>
                <a:gd name="T11" fmla="*/ 382 h 639"/>
                <a:gd name="T12" fmla="*/ 54 w 369"/>
                <a:gd name="T13" fmla="*/ 335 h 639"/>
                <a:gd name="T14" fmla="*/ 35 w 369"/>
                <a:gd name="T15" fmla="*/ 281 h 639"/>
                <a:gd name="T16" fmla="*/ 29 w 369"/>
                <a:gd name="T17" fmla="*/ 208 h 639"/>
                <a:gd name="T18" fmla="*/ 56 w 369"/>
                <a:gd name="T19" fmla="*/ 132 h 639"/>
                <a:gd name="T20" fmla="*/ 94 w 369"/>
                <a:gd name="T21" fmla="*/ 76 h 639"/>
                <a:gd name="T22" fmla="*/ 92 w 369"/>
                <a:gd name="T23" fmla="*/ 62 h 639"/>
                <a:gd name="T24" fmla="*/ 122 w 369"/>
                <a:gd name="T25" fmla="*/ 14 h 639"/>
                <a:gd name="T26" fmla="*/ 343 w 369"/>
                <a:gd name="T27" fmla="*/ 0 h 639"/>
                <a:gd name="T28" fmla="*/ 353 w 369"/>
                <a:gd name="T29" fmla="*/ 11 h 639"/>
                <a:gd name="T30" fmla="*/ 343 w 369"/>
                <a:gd name="T31" fmla="*/ 408 h 639"/>
                <a:gd name="T32" fmla="*/ 368 w 369"/>
                <a:gd name="T33" fmla="*/ 600 h 639"/>
                <a:gd name="T34" fmla="*/ 357 w 369"/>
                <a:gd name="T35" fmla="*/ 608 h 639"/>
                <a:gd name="T36" fmla="*/ 344 w 369"/>
                <a:gd name="T37" fmla="*/ 600 h 639"/>
                <a:gd name="T38" fmla="*/ 327 w 369"/>
                <a:gd name="T39" fmla="*/ 608 h 639"/>
                <a:gd name="T40" fmla="*/ 312 w 369"/>
                <a:gd name="T41" fmla="*/ 598 h 639"/>
                <a:gd name="T42" fmla="*/ 310 w 369"/>
                <a:gd name="T43" fmla="*/ 605 h 639"/>
                <a:gd name="T44" fmla="*/ 292 w 369"/>
                <a:gd name="T45" fmla="*/ 607 h 639"/>
                <a:gd name="T46" fmla="*/ 269 w 369"/>
                <a:gd name="T47" fmla="*/ 618 h 639"/>
                <a:gd name="T48" fmla="*/ 262 w 369"/>
                <a:gd name="T49" fmla="*/ 613 h 639"/>
                <a:gd name="T50" fmla="*/ 250 w 369"/>
                <a:gd name="T51" fmla="*/ 634 h 639"/>
                <a:gd name="T52" fmla="*/ 239 w 369"/>
                <a:gd name="T53" fmla="*/ 638 h 639"/>
                <a:gd name="T54" fmla="*/ 202 w 369"/>
                <a:gd name="T55" fmla="*/ 577 h 639"/>
                <a:gd name="T56" fmla="*/ 209 w 369"/>
                <a:gd name="T57" fmla="*/ 533 h 639"/>
                <a:gd name="T58" fmla="*/ 0 w 369"/>
                <a:gd name="T59" fmla="*/ 541 h 639"/>
                <a:gd name="T60" fmla="*/ 0 w 369"/>
                <a:gd name="T61" fmla="*/ 541 h 63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9"/>
                <a:gd name="T94" fmla="*/ 0 h 639"/>
                <a:gd name="T95" fmla="*/ 369 w 369"/>
                <a:gd name="T96" fmla="*/ 639 h 63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9" h="639">
                  <a:moveTo>
                    <a:pt x="0" y="541"/>
                  </a:moveTo>
                  <a:lnTo>
                    <a:pt x="0" y="541"/>
                  </a:lnTo>
                  <a:lnTo>
                    <a:pt x="1" y="518"/>
                  </a:lnTo>
                  <a:lnTo>
                    <a:pt x="24" y="444"/>
                  </a:lnTo>
                  <a:lnTo>
                    <a:pt x="61" y="396"/>
                  </a:lnTo>
                  <a:lnTo>
                    <a:pt x="50" y="382"/>
                  </a:lnTo>
                  <a:lnTo>
                    <a:pt x="54" y="335"/>
                  </a:lnTo>
                  <a:lnTo>
                    <a:pt x="35" y="281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6"/>
                  </a:lnTo>
                  <a:lnTo>
                    <a:pt x="92" y="62"/>
                  </a:lnTo>
                  <a:lnTo>
                    <a:pt x="122" y="14"/>
                  </a:lnTo>
                  <a:lnTo>
                    <a:pt x="343" y="0"/>
                  </a:lnTo>
                  <a:lnTo>
                    <a:pt x="353" y="11"/>
                  </a:lnTo>
                  <a:lnTo>
                    <a:pt x="343" y="408"/>
                  </a:lnTo>
                  <a:lnTo>
                    <a:pt x="368" y="600"/>
                  </a:lnTo>
                  <a:lnTo>
                    <a:pt x="357" y="608"/>
                  </a:lnTo>
                  <a:lnTo>
                    <a:pt x="344" y="600"/>
                  </a:lnTo>
                  <a:lnTo>
                    <a:pt x="327" y="608"/>
                  </a:lnTo>
                  <a:lnTo>
                    <a:pt x="312" y="598"/>
                  </a:lnTo>
                  <a:lnTo>
                    <a:pt x="310" y="605"/>
                  </a:lnTo>
                  <a:lnTo>
                    <a:pt x="292" y="607"/>
                  </a:lnTo>
                  <a:lnTo>
                    <a:pt x="269" y="618"/>
                  </a:lnTo>
                  <a:lnTo>
                    <a:pt x="262" y="613"/>
                  </a:lnTo>
                  <a:lnTo>
                    <a:pt x="250" y="634"/>
                  </a:lnTo>
                  <a:lnTo>
                    <a:pt x="239" y="638"/>
                  </a:lnTo>
                  <a:lnTo>
                    <a:pt x="202" y="577"/>
                  </a:lnTo>
                  <a:lnTo>
                    <a:pt x="209" y="533"/>
                  </a:lnTo>
                  <a:lnTo>
                    <a:pt x="0" y="54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3" name="Freeform 118"/>
            <p:cNvSpPr>
              <a:spLocks/>
            </p:cNvSpPr>
            <p:nvPr/>
          </p:nvSpPr>
          <p:spPr bwMode="auto">
            <a:xfrm>
              <a:off x="2943" y="1865"/>
              <a:ext cx="690" cy="601"/>
            </a:xfrm>
            <a:custGeom>
              <a:avLst/>
              <a:gdLst>
                <a:gd name="T0" fmla="*/ 0 w 690"/>
                <a:gd name="T1" fmla="*/ 8 h 601"/>
                <a:gd name="T2" fmla="*/ 0 w 690"/>
                <a:gd name="T3" fmla="*/ 8 h 601"/>
                <a:gd name="T4" fmla="*/ 42 w 690"/>
                <a:gd name="T5" fmla="*/ 87 h 601"/>
                <a:gd name="T6" fmla="*/ 62 w 690"/>
                <a:gd name="T7" fmla="*/ 104 h 601"/>
                <a:gd name="T8" fmla="*/ 75 w 690"/>
                <a:gd name="T9" fmla="*/ 100 h 601"/>
                <a:gd name="T10" fmla="*/ 87 w 690"/>
                <a:gd name="T11" fmla="*/ 111 h 601"/>
                <a:gd name="T12" fmla="*/ 88 w 690"/>
                <a:gd name="T13" fmla="*/ 121 h 601"/>
                <a:gd name="T14" fmla="*/ 77 w 690"/>
                <a:gd name="T15" fmla="*/ 121 h 601"/>
                <a:gd name="T16" fmla="*/ 64 w 690"/>
                <a:gd name="T17" fmla="*/ 149 h 601"/>
                <a:gd name="T18" fmla="*/ 95 w 690"/>
                <a:gd name="T19" fmla="*/ 191 h 601"/>
                <a:gd name="T20" fmla="*/ 118 w 690"/>
                <a:gd name="T21" fmla="*/ 199 h 601"/>
                <a:gd name="T22" fmla="*/ 114 w 690"/>
                <a:gd name="T23" fmla="*/ 479 h 601"/>
                <a:gd name="T24" fmla="*/ 117 w 690"/>
                <a:gd name="T25" fmla="*/ 548 h 601"/>
                <a:gd name="T26" fmla="*/ 575 w 690"/>
                <a:gd name="T27" fmla="*/ 533 h 601"/>
                <a:gd name="T28" fmla="*/ 581 w 690"/>
                <a:gd name="T29" fmla="*/ 574 h 601"/>
                <a:gd name="T30" fmla="*/ 562 w 690"/>
                <a:gd name="T31" fmla="*/ 600 h 601"/>
                <a:gd name="T32" fmla="*/ 632 w 690"/>
                <a:gd name="T33" fmla="*/ 597 h 601"/>
                <a:gd name="T34" fmla="*/ 643 w 690"/>
                <a:gd name="T35" fmla="*/ 574 h 601"/>
                <a:gd name="T36" fmla="*/ 646 w 690"/>
                <a:gd name="T37" fmla="*/ 548 h 601"/>
                <a:gd name="T38" fmla="*/ 661 w 690"/>
                <a:gd name="T39" fmla="*/ 529 h 601"/>
                <a:gd name="T40" fmla="*/ 668 w 690"/>
                <a:gd name="T41" fmla="*/ 510 h 601"/>
                <a:gd name="T42" fmla="*/ 684 w 690"/>
                <a:gd name="T43" fmla="*/ 508 h 601"/>
                <a:gd name="T44" fmla="*/ 689 w 690"/>
                <a:gd name="T45" fmla="*/ 467 h 601"/>
                <a:gd name="T46" fmla="*/ 680 w 690"/>
                <a:gd name="T47" fmla="*/ 462 h 601"/>
                <a:gd name="T48" fmla="*/ 664 w 690"/>
                <a:gd name="T49" fmla="*/ 461 h 601"/>
                <a:gd name="T50" fmla="*/ 648 w 690"/>
                <a:gd name="T51" fmla="*/ 430 h 601"/>
                <a:gd name="T52" fmla="*/ 639 w 690"/>
                <a:gd name="T53" fmla="*/ 388 h 601"/>
                <a:gd name="T54" fmla="*/ 621 w 690"/>
                <a:gd name="T55" fmla="*/ 360 h 601"/>
                <a:gd name="T56" fmla="*/ 594 w 690"/>
                <a:gd name="T57" fmla="*/ 349 h 601"/>
                <a:gd name="T58" fmla="*/ 561 w 690"/>
                <a:gd name="T59" fmla="*/ 322 h 601"/>
                <a:gd name="T60" fmla="*/ 550 w 690"/>
                <a:gd name="T61" fmla="*/ 284 h 601"/>
                <a:gd name="T62" fmla="*/ 568 w 690"/>
                <a:gd name="T63" fmla="*/ 227 h 601"/>
                <a:gd name="T64" fmla="*/ 551 w 690"/>
                <a:gd name="T65" fmla="*/ 216 h 601"/>
                <a:gd name="T66" fmla="*/ 511 w 690"/>
                <a:gd name="T67" fmla="*/ 217 h 601"/>
                <a:gd name="T68" fmla="*/ 505 w 690"/>
                <a:gd name="T69" fmla="*/ 180 h 601"/>
                <a:gd name="T70" fmla="*/ 438 w 690"/>
                <a:gd name="T71" fmla="*/ 111 h 601"/>
                <a:gd name="T72" fmla="*/ 422 w 690"/>
                <a:gd name="T73" fmla="*/ 53 h 601"/>
                <a:gd name="T74" fmla="*/ 431 w 690"/>
                <a:gd name="T75" fmla="*/ 30 h 601"/>
                <a:gd name="T76" fmla="*/ 399 w 690"/>
                <a:gd name="T77" fmla="*/ 0 h 601"/>
                <a:gd name="T78" fmla="*/ 0 w 690"/>
                <a:gd name="T79" fmla="*/ 8 h 601"/>
                <a:gd name="T80" fmla="*/ 0 w 690"/>
                <a:gd name="T81" fmla="*/ 8 h 60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90"/>
                <a:gd name="T124" fmla="*/ 0 h 601"/>
                <a:gd name="T125" fmla="*/ 690 w 690"/>
                <a:gd name="T126" fmla="*/ 601 h 60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90" h="601">
                  <a:moveTo>
                    <a:pt x="0" y="8"/>
                  </a:moveTo>
                  <a:lnTo>
                    <a:pt x="0" y="8"/>
                  </a:lnTo>
                  <a:lnTo>
                    <a:pt x="42" y="87"/>
                  </a:lnTo>
                  <a:lnTo>
                    <a:pt x="62" y="104"/>
                  </a:lnTo>
                  <a:lnTo>
                    <a:pt x="75" y="100"/>
                  </a:lnTo>
                  <a:lnTo>
                    <a:pt x="87" y="111"/>
                  </a:lnTo>
                  <a:lnTo>
                    <a:pt x="88" y="121"/>
                  </a:lnTo>
                  <a:lnTo>
                    <a:pt x="77" y="121"/>
                  </a:lnTo>
                  <a:lnTo>
                    <a:pt x="64" y="149"/>
                  </a:lnTo>
                  <a:lnTo>
                    <a:pt x="95" y="191"/>
                  </a:lnTo>
                  <a:lnTo>
                    <a:pt x="118" y="199"/>
                  </a:lnTo>
                  <a:lnTo>
                    <a:pt x="114" y="479"/>
                  </a:lnTo>
                  <a:lnTo>
                    <a:pt x="117" y="548"/>
                  </a:lnTo>
                  <a:lnTo>
                    <a:pt x="575" y="533"/>
                  </a:lnTo>
                  <a:lnTo>
                    <a:pt x="581" y="574"/>
                  </a:lnTo>
                  <a:lnTo>
                    <a:pt x="562" y="600"/>
                  </a:lnTo>
                  <a:lnTo>
                    <a:pt x="632" y="597"/>
                  </a:lnTo>
                  <a:lnTo>
                    <a:pt x="643" y="574"/>
                  </a:lnTo>
                  <a:lnTo>
                    <a:pt x="646" y="548"/>
                  </a:lnTo>
                  <a:lnTo>
                    <a:pt x="661" y="529"/>
                  </a:lnTo>
                  <a:lnTo>
                    <a:pt x="668" y="510"/>
                  </a:lnTo>
                  <a:lnTo>
                    <a:pt x="684" y="508"/>
                  </a:lnTo>
                  <a:lnTo>
                    <a:pt x="689" y="467"/>
                  </a:lnTo>
                  <a:lnTo>
                    <a:pt x="680" y="462"/>
                  </a:lnTo>
                  <a:lnTo>
                    <a:pt x="664" y="461"/>
                  </a:lnTo>
                  <a:lnTo>
                    <a:pt x="648" y="430"/>
                  </a:lnTo>
                  <a:lnTo>
                    <a:pt x="639" y="388"/>
                  </a:lnTo>
                  <a:lnTo>
                    <a:pt x="621" y="360"/>
                  </a:lnTo>
                  <a:lnTo>
                    <a:pt x="594" y="349"/>
                  </a:lnTo>
                  <a:lnTo>
                    <a:pt x="561" y="322"/>
                  </a:lnTo>
                  <a:lnTo>
                    <a:pt x="550" y="284"/>
                  </a:lnTo>
                  <a:lnTo>
                    <a:pt x="568" y="227"/>
                  </a:lnTo>
                  <a:lnTo>
                    <a:pt x="551" y="216"/>
                  </a:lnTo>
                  <a:lnTo>
                    <a:pt x="511" y="217"/>
                  </a:lnTo>
                  <a:lnTo>
                    <a:pt x="505" y="180"/>
                  </a:lnTo>
                  <a:lnTo>
                    <a:pt x="438" y="111"/>
                  </a:lnTo>
                  <a:lnTo>
                    <a:pt x="422" y="53"/>
                  </a:lnTo>
                  <a:lnTo>
                    <a:pt x="431" y="30"/>
                  </a:lnTo>
                  <a:lnTo>
                    <a:pt x="399" y="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4" name="Freeform 119"/>
            <p:cNvSpPr>
              <a:spLocks/>
            </p:cNvSpPr>
            <p:nvPr/>
          </p:nvSpPr>
          <p:spPr bwMode="auto">
            <a:xfrm>
              <a:off x="1164" y="585"/>
              <a:ext cx="1061" cy="676"/>
            </a:xfrm>
            <a:custGeom>
              <a:avLst/>
              <a:gdLst>
                <a:gd name="T0" fmla="*/ 0 w 1061"/>
                <a:gd name="T1" fmla="*/ 126 h 676"/>
                <a:gd name="T2" fmla="*/ 0 w 1061"/>
                <a:gd name="T3" fmla="*/ 126 h 676"/>
                <a:gd name="T4" fmla="*/ 18 w 1061"/>
                <a:gd name="T5" fmla="*/ 170 h 676"/>
                <a:gd name="T6" fmla="*/ 20 w 1061"/>
                <a:gd name="T7" fmla="*/ 199 h 676"/>
                <a:gd name="T8" fmla="*/ 10 w 1061"/>
                <a:gd name="T9" fmla="*/ 203 h 676"/>
                <a:gd name="T10" fmla="*/ 42 w 1061"/>
                <a:gd name="T11" fmla="*/ 234 h 676"/>
                <a:gd name="T12" fmla="*/ 75 w 1061"/>
                <a:gd name="T13" fmla="*/ 314 h 676"/>
                <a:gd name="T14" fmla="*/ 86 w 1061"/>
                <a:gd name="T15" fmla="*/ 311 h 676"/>
                <a:gd name="T16" fmla="*/ 87 w 1061"/>
                <a:gd name="T17" fmla="*/ 323 h 676"/>
                <a:gd name="T18" fmla="*/ 103 w 1061"/>
                <a:gd name="T19" fmla="*/ 327 h 676"/>
                <a:gd name="T20" fmla="*/ 115 w 1061"/>
                <a:gd name="T21" fmla="*/ 329 h 676"/>
                <a:gd name="T22" fmla="*/ 86 w 1061"/>
                <a:gd name="T23" fmla="*/ 387 h 676"/>
                <a:gd name="T24" fmla="*/ 90 w 1061"/>
                <a:gd name="T25" fmla="*/ 427 h 676"/>
                <a:gd name="T26" fmla="*/ 68 w 1061"/>
                <a:gd name="T27" fmla="*/ 464 h 676"/>
                <a:gd name="T28" fmla="*/ 83 w 1061"/>
                <a:gd name="T29" fmla="*/ 481 h 676"/>
                <a:gd name="T30" fmla="*/ 125 w 1061"/>
                <a:gd name="T31" fmla="*/ 457 h 676"/>
                <a:gd name="T32" fmla="*/ 156 w 1061"/>
                <a:gd name="T33" fmla="*/ 585 h 676"/>
                <a:gd name="T34" fmla="*/ 174 w 1061"/>
                <a:gd name="T35" fmla="*/ 589 h 676"/>
                <a:gd name="T36" fmla="*/ 178 w 1061"/>
                <a:gd name="T37" fmla="*/ 629 h 676"/>
                <a:gd name="T38" fmla="*/ 194 w 1061"/>
                <a:gd name="T39" fmla="*/ 646 h 676"/>
                <a:gd name="T40" fmla="*/ 208 w 1061"/>
                <a:gd name="T41" fmla="*/ 631 h 676"/>
                <a:gd name="T42" fmla="*/ 235 w 1061"/>
                <a:gd name="T43" fmla="*/ 643 h 676"/>
                <a:gd name="T44" fmla="*/ 252 w 1061"/>
                <a:gd name="T45" fmla="*/ 629 h 676"/>
                <a:gd name="T46" fmla="*/ 310 w 1061"/>
                <a:gd name="T47" fmla="*/ 642 h 676"/>
                <a:gd name="T48" fmla="*/ 322 w 1061"/>
                <a:gd name="T49" fmla="*/ 644 h 676"/>
                <a:gd name="T50" fmla="*/ 336 w 1061"/>
                <a:gd name="T51" fmla="*/ 619 h 676"/>
                <a:gd name="T52" fmla="*/ 359 w 1061"/>
                <a:gd name="T53" fmla="*/ 659 h 676"/>
                <a:gd name="T54" fmla="*/ 371 w 1061"/>
                <a:gd name="T55" fmla="*/ 595 h 676"/>
                <a:gd name="T56" fmla="*/ 658 w 1061"/>
                <a:gd name="T57" fmla="*/ 638 h 676"/>
                <a:gd name="T58" fmla="*/ 1014 w 1061"/>
                <a:gd name="T59" fmla="*/ 675 h 676"/>
                <a:gd name="T60" fmla="*/ 1024 w 1061"/>
                <a:gd name="T61" fmla="*/ 553 h 676"/>
                <a:gd name="T62" fmla="*/ 1060 w 1061"/>
                <a:gd name="T63" fmla="*/ 157 h 676"/>
                <a:gd name="T64" fmla="*/ 592 w 1061"/>
                <a:gd name="T65" fmla="*/ 102 h 676"/>
                <a:gd name="T66" fmla="*/ 357 w 1061"/>
                <a:gd name="T67" fmla="*/ 63 h 676"/>
                <a:gd name="T68" fmla="*/ 28 w 1061"/>
                <a:gd name="T69" fmla="*/ 0 h 676"/>
                <a:gd name="T70" fmla="*/ 0 w 1061"/>
                <a:gd name="T71" fmla="*/ 126 h 676"/>
                <a:gd name="T72" fmla="*/ 0 w 1061"/>
                <a:gd name="T73" fmla="*/ 126 h 6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61"/>
                <a:gd name="T112" fmla="*/ 0 h 676"/>
                <a:gd name="T113" fmla="*/ 1061 w 1061"/>
                <a:gd name="T114" fmla="*/ 676 h 6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61" h="676">
                  <a:moveTo>
                    <a:pt x="0" y="126"/>
                  </a:moveTo>
                  <a:lnTo>
                    <a:pt x="0" y="126"/>
                  </a:lnTo>
                  <a:lnTo>
                    <a:pt x="18" y="170"/>
                  </a:lnTo>
                  <a:lnTo>
                    <a:pt x="20" y="199"/>
                  </a:lnTo>
                  <a:lnTo>
                    <a:pt x="10" y="203"/>
                  </a:lnTo>
                  <a:lnTo>
                    <a:pt x="42" y="234"/>
                  </a:lnTo>
                  <a:lnTo>
                    <a:pt x="75" y="314"/>
                  </a:lnTo>
                  <a:lnTo>
                    <a:pt x="86" y="311"/>
                  </a:lnTo>
                  <a:lnTo>
                    <a:pt x="87" y="323"/>
                  </a:lnTo>
                  <a:lnTo>
                    <a:pt x="103" y="327"/>
                  </a:lnTo>
                  <a:lnTo>
                    <a:pt x="115" y="329"/>
                  </a:lnTo>
                  <a:lnTo>
                    <a:pt x="86" y="387"/>
                  </a:lnTo>
                  <a:lnTo>
                    <a:pt x="90" y="427"/>
                  </a:lnTo>
                  <a:lnTo>
                    <a:pt x="68" y="464"/>
                  </a:lnTo>
                  <a:lnTo>
                    <a:pt x="83" y="481"/>
                  </a:lnTo>
                  <a:lnTo>
                    <a:pt x="125" y="457"/>
                  </a:lnTo>
                  <a:lnTo>
                    <a:pt x="156" y="585"/>
                  </a:lnTo>
                  <a:lnTo>
                    <a:pt x="174" y="589"/>
                  </a:lnTo>
                  <a:lnTo>
                    <a:pt x="178" y="629"/>
                  </a:lnTo>
                  <a:lnTo>
                    <a:pt x="194" y="646"/>
                  </a:lnTo>
                  <a:lnTo>
                    <a:pt x="208" y="631"/>
                  </a:lnTo>
                  <a:lnTo>
                    <a:pt x="235" y="643"/>
                  </a:lnTo>
                  <a:lnTo>
                    <a:pt x="252" y="629"/>
                  </a:lnTo>
                  <a:lnTo>
                    <a:pt x="310" y="642"/>
                  </a:lnTo>
                  <a:lnTo>
                    <a:pt x="322" y="644"/>
                  </a:lnTo>
                  <a:lnTo>
                    <a:pt x="336" y="619"/>
                  </a:lnTo>
                  <a:lnTo>
                    <a:pt x="359" y="659"/>
                  </a:lnTo>
                  <a:lnTo>
                    <a:pt x="371" y="595"/>
                  </a:lnTo>
                  <a:lnTo>
                    <a:pt x="658" y="638"/>
                  </a:lnTo>
                  <a:lnTo>
                    <a:pt x="1014" y="675"/>
                  </a:lnTo>
                  <a:lnTo>
                    <a:pt x="1024" y="553"/>
                  </a:lnTo>
                  <a:lnTo>
                    <a:pt x="1060" y="157"/>
                  </a:lnTo>
                  <a:lnTo>
                    <a:pt x="592" y="102"/>
                  </a:lnTo>
                  <a:lnTo>
                    <a:pt x="357" y="63"/>
                  </a:lnTo>
                  <a:lnTo>
                    <a:pt x="28" y="0"/>
                  </a:lnTo>
                  <a:lnTo>
                    <a:pt x="0" y="1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5" name="Freeform 120"/>
            <p:cNvSpPr>
              <a:spLocks/>
            </p:cNvSpPr>
            <p:nvPr/>
          </p:nvSpPr>
          <p:spPr bwMode="auto">
            <a:xfrm>
              <a:off x="2128" y="1522"/>
              <a:ext cx="858" cy="431"/>
            </a:xfrm>
            <a:custGeom>
              <a:avLst/>
              <a:gdLst>
                <a:gd name="T0" fmla="*/ 0 w 858"/>
                <a:gd name="T1" fmla="*/ 261 h 431"/>
                <a:gd name="T2" fmla="*/ 0 w 858"/>
                <a:gd name="T3" fmla="*/ 261 h 431"/>
                <a:gd name="T4" fmla="*/ 25 w 858"/>
                <a:gd name="T5" fmla="*/ 0 h 431"/>
                <a:gd name="T6" fmla="*/ 554 w 858"/>
                <a:gd name="T7" fmla="*/ 32 h 431"/>
                <a:gd name="T8" fmla="*/ 588 w 858"/>
                <a:gd name="T9" fmla="*/ 59 h 431"/>
                <a:gd name="T10" fmla="*/ 651 w 858"/>
                <a:gd name="T11" fmla="*/ 56 h 431"/>
                <a:gd name="T12" fmla="*/ 680 w 858"/>
                <a:gd name="T13" fmla="*/ 63 h 431"/>
                <a:gd name="T14" fmla="*/ 716 w 858"/>
                <a:gd name="T15" fmla="*/ 78 h 431"/>
                <a:gd name="T16" fmla="*/ 733 w 858"/>
                <a:gd name="T17" fmla="*/ 100 h 431"/>
                <a:gd name="T18" fmla="*/ 750 w 858"/>
                <a:gd name="T19" fmla="*/ 106 h 431"/>
                <a:gd name="T20" fmla="*/ 779 w 858"/>
                <a:gd name="T21" fmla="*/ 186 h 431"/>
                <a:gd name="T22" fmla="*/ 780 w 858"/>
                <a:gd name="T23" fmla="*/ 212 h 431"/>
                <a:gd name="T24" fmla="*/ 799 w 858"/>
                <a:gd name="T25" fmla="*/ 250 h 431"/>
                <a:gd name="T26" fmla="*/ 808 w 858"/>
                <a:gd name="T27" fmla="*/ 312 h 431"/>
                <a:gd name="T28" fmla="*/ 804 w 858"/>
                <a:gd name="T29" fmla="*/ 331 h 431"/>
                <a:gd name="T30" fmla="*/ 815 w 858"/>
                <a:gd name="T31" fmla="*/ 351 h 431"/>
                <a:gd name="T32" fmla="*/ 857 w 858"/>
                <a:gd name="T33" fmla="*/ 430 h 431"/>
                <a:gd name="T34" fmla="*/ 476 w 858"/>
                <a:gd name="T35" fmla="*/ 424 h 431"/>
                <a:gd name="T36" fmla="*/ 188 w 858"/>
                <a:gd name="T37" fmla="*/ 409 h 431"/>
                <a:gd name="T38" fmla="*/ 196 w 858"/>
                <a:gd name="T39" fmla="*/ 278 h 431"/>
                <a:gd name="T40" fmla="*/ 0 w 858"/>
                <a:gd name="T41" fmla="*/ 261 h 431"/>
                <a:gd name="T42" fmla="*/ 0 w 858"/>
                <a:gd name="T43" fmla="*/ 261 h 43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58"/>
                <a:gd name="T67" fmla="*/ 0 h 431"/>
                <a:gd name="T68" fmla="*/ 858 w 858"/>
                <a:gd name="T69" fmla="*/ 431 h 43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58" h="431">
                  <a:moveTo>
                    <a:pt x="0" y="261"/>
                  </a:moveTo>
                  <a:lnTo>
                    <a:pt x="0" y="261"/>
                  </a:lnTo>
                  <a:lnTo>
                    <a:pt x="25" y="0"/>
                  </a:lnTo>
                  <a:lnTo>
                    <a:pt x="554" y="32"/>
                  </a:lnTo>
                  <a:lnTo>
                    <a:pt x="588" y="59"/>
                  </a:lnTo>
                  <a:lnTo>
                    <a:pt x="651" y="56"/>
                  </a:lnTo>
                  <a:lnTo>
                    <a:pt x="680" y="63"/>
                  </a:lnTo>
                  <a:lnTo>
                    <a:pt x="716" y="78"/>
                  </a:lnTo>
                  <a:lnTo>
                    <a:pt x="733" y="100"/>
                  </a:lnTo>
                  <a:lnTo>
                    <a:pt x="750" y="106"/>
                  </a:lnTo>
                  <a:lnTo>
                    <a:pt x="779" y="186"/>
                  </a:lnTo>
                  <a:lnTo>
                    <a:pt x="780" y="212"/>
                  </a:lnTo>
                  <a:lnTo>
                    <a:pt x="799" y="250"/>
                  </a:lnTo>
                  <a:lnTo>
                    <a:pt x="808" y="312"/>
                  </a:lnTo>
                  <a:lnTo>
                    <a:pt x="804" y="331"/>
                  </a:lnTo>
                  <a:lnTo>
                    <a:pt x="815" y="351"/>
                  </a:lnTo>
                  <a:lnTo>
                    <a:pt x="857" y="430"/>
                  </a:lnTo>
                  <a:lnTo>
                    <a:pt x="476" y="424"/>
                  </a:lnTo>
                  <a:lnTo>
                    <a:pt x="188" y="409"/>
                  </a:lnTo>
                  <a:lnTo>
                    <a:pt x="196" y="278"/>
                  </a:lnTo>
                  <a:lnTo>
                    <a:pt x="0" y="26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6" name="Freeform 121"/>
            <p:cNvSpPr>
              <a:spLocks/>
            </p:cNvSpPr>
            <p:nvPr/>
          </p:nvSpPr>
          <p:spPr bwMode="auto">
            <a:xfrm>
              <a:off x="526" y="1384"/>
              <a:ext cx="659" cy="1022"/>
            </a:xfrm>
            <a:custGeom>
              <a:avLst/>
              <a:gdLst>
                <a:gd name="T0" fmla="*/ 0 w 659"/>
                <a:gd name="T1" fmla="*/ 375 h 1022"/>
                <a:gd name="T2" fmla="*/ 0 w 659"/>
                <a:gd name="T3" fmla="*/ 375 h 1022"/>
                <a:gd name="T4" fmla="*/ 29 w 659"/>
                <a:gd name="T5" fmla="*/ 434 h 1022"/>
                <a:gd name="T6" fmla="*/ 420 w 659"/>
                <a:gd name="T7" fmla="*/ 1021 h 1022"/>
                <a:gd name="T8" fmla="*/ 434 w 659"/>
                <a:gd name="T9" fmla="*/ 884 h 1022"/>
                <a:gd name="T10" fmla="*/ 458 w 659"/>
                <a:gd name="T11" fmla="*/ 877 h 1022"/>
                <a:gd name="T12" fmla="*/ 498 w 659"/>
                <a:gd name="T13" fmla="*/ 900 h 1022"/>
                <a:gd name="T14" fmla="*/ 532 w 659"/>
                <a:gd name="T15" fmla="*/ 778 h 1022"/>
                <a:gd name="T16" fmla="*/ 658 w 659"/>
                <a:gd name="T17" fmla="*/ 132 h 1022"/>
                <a:gd name="T18" fmla="*/ 377 w 659"/>
                <a:gd name="T19" fmla="*/ 71 h 1022"/>
                <a:gd name="T20" fmla="*/ 97 w 659"/>
                <a:gd name="T21" fmla="*/ 0 h 1022"/>
                <a:gd name="T22" fmla="*/ 0 w 659"/>
                <a:gd name="T23" fmla="*/ 375 h 1022"/>
                <a:gd name="T24" fmla="*/ 0 w 659"/>
                <a:gd name="T25" fmla="*/ 375 h 1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9"/>
                <a:gd name="T40" fmla="*/ 0 h 1022"/>
                <a:gd name="T41" fmla="*/ 659 w 659"/>
                <a:gd name="T42" fmla="*/ 1022 h 10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9" h="1022">
                  <a:moveTo>
                    <a:pt x="0" y="375"/>
                  </a:moveTo>
                  <a:lnTo>
                    <a:pt x="0" y="375"/>
                  </a:lnTo>
                  <a:lnTo>
                    <a:pt x="29" y="434"/>
                  </a:lnTo>
                  <a:lnTo>
                    <a:pt x="420" y="1021"/>
                  </a:lnTo>
                  <a:lnTo>
                    <a:pt x="434" y="884"/>
                  </a:lnTo>
                  <a:lnTo>
                    <a:pt x="458" y="877"/>
                  </a:lnTo>
                  <a:lnTo>
                    <a:pt x="498" y="900"/>
                  </a:lnTo>
                  <a:lnTo>
                    <a:pt x="532" y="778"/>
                  </a:lnTo>
                  <a:lnTo>
                    <a:pt x="658" y="132"/>
                  </a:lnTo>
                  <a:lnTo>
                    <a:pt x="377" y="71"/>
                  </a:lnTo>
                  <a:lnTo>
                    <a:pt x="97" y="0"/>
                  </a:lnTo>
                  <a:lnTo>
                    <a:pt x="0" y="37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7" name="Freeform 122"/>
            <p:cNvSpPr>
              <a:spLocks/>
            </p:cNvSpPr>
            <p:nvPr/>
          </p:nvSpPr>
          <p:spPr bwMode="auto">
            <a:xfrm>
              <a:off x="5136" y="967"/>
              <a:ext cx="168" cy="362"/>
            </a:xfrm>
            <a:custGeom>
              <a:avLst/>
              <a:gdLst>
                <a:gd name="T0" fmla="*/ 0 w 168"/>
                <a:gd name="T1" fmla="*/ 248 h 362"/>
                <a:gd name="T2" fmla="*/ 0 w 168"/>
                <a:gd name="T3" fmla="*/ 248 h 362"/>
                <a:gd name="T4" fmla="*/ 8 w 168"/>
                <a:gd name="T5" fmla="*/ 169 h 362"/>
                <a:gd name="T6" fmla="*/ 28 w 168"/>
                <a:gd name="T7" fmla="*/ 132 h 362"/>
                <a:gd name="T8" fmla="*/ 30 w 168"/>
                <a:gd name="T9" fmla="*/ 48 h 362"/>
                <a:gd name="T10" fmla="*/ 29 w 168"/>
                <a:gd name="T11" fmla="*/ 18 h 362"/>
                <a:gd name="T12" fmla="*/ 58 w 168"/>
                <a:gd name="T13" fmla="*/ 0 h 362"/>
                <a:gd name="T14" fmla="*/ 130 w 168"/>
                <a:gd name="T15" fmla="*/ 226 h 362"/>
                <a:gd name="T16" fmla="*/ 164 w 168"/>
                <a:gd name="T17" fmla="*/ 274 h 362"/>
                <a:gd name="T18" fmla="*/ 167 w 168"/>
                <a:gd name="T19" fmla="*/ 285 h 362"/>
                <a:gd name="T20" fmla="*/ 162 w 168"/>
                <a:gd name="T21" fmla="*/ 307 h 362"/>
                <a:gd name="T22" fmla="*/ 130 w 168"/>
                <a:gd name="T23" fmla="*/ 332 h 362"/>
                <a:gd name="T24" fmla="*/ 14 w 168"/>
                <a:gd name="T25" fmla="*/ 361 h 362"/>
                <a:gd name="T26" fmla="*/ 0 w 168"/>
                <a:gd name="T27" fmla="*/ 248 h 362"/>
                <a:gd name="T28" fmla="*/ 0 w 168"/>
                <a:gd name="T29" fmla="*/ 248 h 3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8"/>
                <a:gd name="T46" fmla="*/ 0 h 362"/>
                <a:gd name="T47" fmla="*/ 168 w 168"/>
                <a:gd name="T48" fmla="*/ 362 h 3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8" h="362">
                  <a:moveTo>
                    <a:pt x="0" y="248"/>
                  </a:moveTo>
                  <a:lnTo>
                    <a:pt x="0" y="248"/>
                  </a:lnTo>
                  <a:lnTo>
                    <a:pt x="8" y="169"/>
                  </a:lnTo>
                  <a:lnTo>
                    <a:pt x="28" y="132"/>
                  </a:lnTo>
                  <a:lnTo>
                    <a:pt x="30" y="48"/>
                  </a:lnTo>
                  <a:lnTo>
                    <a:pt x="29" y="18"/>
                  </a:lnTo>
                  <a:lnTo>
                    <a:pt x="58" y="0"/>
                  </a:lnTo>
                  <a:lnTo>
                    <a:pt x="130" y="226"/>
                  </a:lnTo>
                  <a:lnTo>
                    <a:pt x="164" y="274"/>
                  </a:lnTo>
                  <a:lnTo>
                    <a:pt x="167" y="285"/>
                  </a:lnTo>
                  <a:lnTo>
                    <a:pt x="162" y="307"/>
                  </a:lnTo>
                  <a:lnTo>
                    <a:pt x="130" y="332"/>
                  </a:lnTo>
                  <a:lnTo>
                    <a:pt x="14" y="361"/>
                  </a:lnTo>
                  <a:lnTo>
                    <a:pt x="0" y="24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8" name="Freeform 123"/>
            <p:cNvSpPr>
              <a:spLocks/>
            </p:cNvSpPr>
            <p:nvPr/>
          </p:nvSpPr>
          <p:spPr bwMode="auto">
            <a:xfrm>
              <a:off x="4950" y="1552"/>
              <a:ext cx="139" cy="318"/>
            </a:xfrm>
            <a:custGeom>
              <a:avLst/>
              <a:gdLst>
                <a:gd name="T0" fmla="*/ 0 w 139"/>
                <a:gd name="T1" fmla="*/ 235 h 318"/>
                <a:gd name="T2" fmla="*/ 0 w 139"/>
                <a:gd name="T3" fmla="*/ 235 h 318"/>
                <a:gd name="T4" fmla="*/ 6 w 139"/>
                <a:gd name="T5" fmla="*/ 215 h 318"/>
                <a:gd name="T6" fmla="*/ 32 w 139"/>
                <a:gd name="T7" fmla="*/ 200 h 318"/>
                <a:gd name="T8" fmla="*/ 43 w 139"/>
                <a:gd name="T9" fmla="*/ 174 h 318"/>
                <a:gd name="T10" fmla="*/ 63 w 139"/>
                <a:gd name="T11" fmla="*/ 155 h 318"/>
                <a:gd name="T12" fmla="*/ 5 w 139"/>
                <a:gd name="T13" fmla="*/ 108 h 318"/>
                <a:gd name="T14" fmla="*/ 3 w 139"/>
                <a:gd name="T15" fmla="*/ 61 h 318"/>
                <a:gd name="T16" fmla="*/ 31 w 139"/>
                <a:gd name="T17" fmla="*/ 0 h 318"/>
                <a:gd name="T18" fmla="*/ 119 w 139"/>
                <a:gd name="T19" fmla="*/ 31 h 318"/>
                <a:gd name="T20" fmla="*/ 120 w 139"/>
                <a:gd name="T21" fmla="*/ 42 h 318"/>
                <a:gd name="T22" fmla="*/ 110 w 139"/>
                <a:gd name="T23" fmla="*/ 78 h 318"/>
                <a:gd name="T24" fmla="*/ 100 w 139"/>
                <a:gd name="T25" fmla="*/ 87 h 318"/>
                <a:gd name="T26" fmla="*/ 99 w 139"/>
                <a:gd name="T27" fmla="*/ 104 h 318"/>
                <a:gd name="T28" fmla="*/ 108 w 139"/>
                <a:gd name="T29" fmla="*/ 108 h 318"/>
                <a:gd name="T30" fmla="*/ 118 w 139"/>
                <a:gd name="T31" fmla="*/ 108 h 318"/>
                <a:gd name="T32" fmla="*/ 126 w 139"/>
                <a:gd name="T33" fmla="*/ 108 h 318"/>
                <a:gd name="T34" fmla="*/ 124 w 139"/>
                <a:gd name="T35" fmla="*/ 100 h 318"/>
                <a:gd name="T36" fmla="*/ 130 w 139"/>
                <a:gd name="T37" fmla="*/ 104 h 318"/>
                <a:gd name="T38" fmla="*/ 137 w 139"/>
                <a:gd name="T39" fmla="*/ 125 h 318"/>
                <a:gd name="T40" fmla="*/ 138 w 139"/>
                <a:gd name="T41" fmla="*/ 191 h 318"/>
                <a:gd name="T42" fmla="*/ 135 w 139"/>
                <a:gd name="T43" fmla="*/ 174 h 318"/>
                <a:gd name="T44" fmla="*/ 130 w 139"/>
                <a:gd name="T45" fmla="*/ 158 h 318"/>
                <a:gd name="T46" fmla="*/ 129 w 139"/>
                <a:gd name="T47" fmla="*/ 167 h 318"/>
                <a:gd name="T48" fmla="*/ 131 w 139"/>
                <a:gd name="T49" fmla="*/ 183 h 318"/>
                <a:gd name="T50" fmla="*/ 129 w 139"/>
                <a:gd name="T51" fmla="*/ 191 h 318"/>
                <a:gd name="T52" fmla="*/ 130 w 139"/>
                <a:gd name="T53" fmla="*/ 208 h 318"/>
                <a:gd name="T54" fmla="*/ 123 w 139"/>
                <a:gd name="T55" fmla="*/ 228 h 318"/>
                <a:gd name="T56" fmla="*/ 115 w 139"/>
                <a:gd name="T57" fmla="*/ 228 h 318"/>
                <a:gd name="T58" fmla="*/ 118 w 139"/>
                <a:gd name="T59" fmla="*/ 243 h 318"/>
                <a:gd name="T60" fmla="*/ 103 w 139"/>
                <a:gd name="T61" fmla="*/ 266 h 318"/>
                <a:gd name="T62" fmla="*/ 85 w 139"/>
                <a:gd name="T63" fmla="*/ 317 h 318"/>
                <a:gd name="T64" fmla="*/ 76 w 139"/>
                <a:gd name="T65" fmla="*/ 317 h 318"/>
                <a:gd name="T66" fmla="*/ 79 w 139"/>
                <a:gd name="T67" fmla="*/ 297 h 318"/>
                <a:gd name="T68" fmla="*/ 74 w 139"/>
                <a:gd name="T69" fmla="*/ 288 h 318"/>
                <a:gd name="T70" fmla="*/ 51 w 139"/>
                <a:gd name="T71" fmla="*/ 289 h 318"/>
                <a:gd name="T72" fmla="*/ 18 w 139"/>
                <a:gd name="T73" fmla="*/ 269 h 318"/>
                <a:gd name="T74" fmla="*/ 6 w 139"/>
                <a:gd name="T75" fmla="*/ 260 h 318"/>
                <a:gd name="T76" fmla="*/ 0 w 139"/>
                <a:gd name="T77" fmla="*/ 235 h 318"/>
                <a:gd name="T78" fmla="*/ 0 w 139"/>
                <a:gd name="T79" fmla="*/ 235 h 31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9"/>
                <a:gd name="T121" fmla="*/ 0 h 318"/>
                <a:gd name="T122" fmla="*/ 139 w 139"/>
                <a:gd name="T123" fmla="*/ 318 h 31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9" h="318">
                  <a:moveTo>
                    <a:pt x="0" y="235"/>
                  </a:moveTo>
                  <a:lnTo>
                    <a:pt x="0" y="235"/>
                  </a:lnTo>
                  <a:lnTo>
                    <a:pt x="6" y="215"/>
                  </a:lnTo>
                  <a:lnTo>
                    <a:pt x="32" y="200"/>
                  </a:lnTo>
                  <a:lnTo>
                    <a:pt x="43" y="174"/>
                  </a:lnTo>
                  <a:lnTo>
                    <a:pt x="63" y="155"/>
                  </a:lnTo>
                  <a:lnTo>
                    <a:pt x="5" y="108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1"/>
                  </a:lnTo>
                  <a:lnTo>
                    <a:pt x="120" y="42"/>
                  </a:lnTo>
                  <a:lnTo>
                    <a:pt x="110" y="78"/>
                  </a:lnTo>
                  <a:lnTo>
                    <a:pt x="100" y="87"/>
                  </a:lnTo>
                  <a:lnTo>
                    <a:pt x="99" y="104"/>
                  </a:lnTo>
                  <a:lnTo>
                    <a:pt x="108" y="108"/>
                  </a:lnTo>
                  <a:lnTo>
                    <a:pt x="118" y="108"/>
                  </a:lnTo>
                  <a:lnTo>
                    <a:pt x="126" y="108"/>
                  </a:lnTo>
                  <a:lnTo>
                    <a:pt x="124" y="100"/>
                  </a:lnTo>
                  <a:lnTo>
                    <a:pt x="130" y="104"/>
                  </a:lnTo>
                  <a:lnTo>
                    <a:pt x="137" y="125"/>
                  </a:lnTo>
                  <a:lnTo>
                    <a:pt x="138" y="191"/>
                  </a:lnTo>
                  <a:lnTo>
                    <a:pt x="135" y="174"/>
                  </a:lnTo>
                  <a:lnTo>
                    <a:pt x="130" y="158"/>
                  </a:lnTo>
                  <a:lnTo>
                    <a:pt x="129" y="167"/>
                  </a:lnTo>
                  <a:lnTo>
                    <a:pt x="131" y="183"/>
                  </a:lnTo>
                  <a:lnTo>
                    <a:pt x="129" y="191"/>
                  </a:lnTo>
                  <a:lnTo>
                    <a:pt x="130" y="208"/>
                  </a:lnTo>
                  <a:lnTo>
                    <a:pt x="123" y="228"/>
                  </a:lnTo>
                  <a:lnTo>
                    <a:pt x="115" y="228"/>
                  </a:lnTo>
                  <a:lnTo>
                    <a:pt x="118" y="243"/>
                  </a:lnTo>
                  <a:lnTo>
                    <a:pt x="103" y="266"/>
                  </a:lnTo>
                  <a:lnTo>
                    <a:pt x="85" y="317"/>
                  </a:lnTo>
                  <a:lnTo>
                    <a:pt x="76" y="317"/>
                  </a:lnTo>
                  <a:lnTo>
                    <a:pt x="79" y="297"/>
                  </a:lnTo>
                  <a:lnTo>
                    <a:pt x="74" y="288"/>
                  </a:lnTo>
                  <a:lnTo>
                    <a:pt x="51" y="289"/>
                  </a:lnTo>
                  <a:lnTo>
                    <a:pt x="18" y="269"/>
                  </a:lnTo>
                  <a:lnTo>
                    <a:pt x="6" y="260"/>
                  </a:lnTo>
                  <a:lnTo>
                    <a:pt x="0" y="23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9" name="Freeform 124"/>
            <p:cNvSpPr>
              <a:spLocks/>
            </p:cNvSpPr>
            <p:nvPr/>
          </p:nvSpPr>
          <p:spPr bwMode="auto">
            <a:xfrm>
              <a:off x="1462" y="2250"/>
              <a:ext cx="730" cy="748"/>
            </a:xfrm>
            <a:custGeom>
              <a:avLst/>
              <a:gdLst>
                <a:gd name="T0" fmla="*/ 0 w 730"/>
                <a:gd name="T1" fmla="*/ 734 h 748"/>
                <a:gd name="T2" fmla="*/ 0 w 730"/>
                <a:gd name="T3" fmla="*/ 734 h 748"/>
                <a:gd name="T4" fmla="*/ 91 w 730"/>
                <a:gd name="T5" fmla="*/ 747 h 748"/>
                <a:gd name="T6" fmla="*/ 100 w 730"/>
                <a:gd name="T7" fmla="*/ 690 h 748"/>
                <a:gd name="T8" fmla="*/ 284 w 730"/>
                <a:gd name="T9" fmla="*/ 714 h 748"/>
                <a:gd name="T10" fmla="*/ 275 w 730"/>
                <a:gd name="T11" fmla="*/ 687 h 748"/>
                <a:gd name="T12" fmla="*/ 304 w 730"/>
                <a:gd name="T13" fmla="*/ 689 h 748"/>
                <a:gd name="T14" fmla="*/ 669 w 730"/>
                <a:gd name="T15" fmla="*/ 724 h 748"/>
                <a:gd name="T16" fmla="*/ 723 w 730"/>
                <a:gd name="T17" fmla="*/ 137 h 748"/>
                <a:gd name="T18" fmla="*/ 729 w 730"/>
                <a:gd name="T19" fmla="*/ 68 h 748"/>
                <a:gd name="T20" fmla="*/ 418 w 730"/>
                <a:gd name="T21" fmla="*/ 40 h 748"/>
                <a:gd name="T22" fmla="*/ 107 w 730"/>
                <a:gd name="T23" fmla="*/ 0 h 748"/>
                <a:gd name="T24" fmla="*/ 0 w 730"/>
                <a:gd name="T25" fmla="*/ 734 h 748"/>
                <a:gd name="T26" fmla="*/ 0 w 730"/>
                <a:gd name="T27" fmla="*/ 734 h 7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30"/>
                <a:gd name="T43" fmla="*/ 0 h 748"/>
                <a:gd name="T44" fmla="*/ 730 w 730"/>
                <a:gd name="T45" fmla="*/ 748 h 7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30" h="748">
                  <a:moveTo>
                    <a:pt x="0" y="734"/>
                  </a:moveTo>
                  <a:lnTo>
                    <a:pt x="0" y="734"/>
                  </a:lnTo>
                  <a:lnTo>
                    <a:pt x="91" y="747"/>
                  </a:lnTo>
                  <a:lnTo>
                    <a:pt x="100" y="690"/>
                  </a:lnTo>
                  <a:lnTo>
                    <a:pt x="284" y="714"/>
                  </a:lnTo>
                  <a:lnTo>
                    <a:pt x="275" y="687"/>
                  </a:lnTo>
                  <a:lnTo>
                    <a:pt x="304" y="689"/>
                  </a:lnTo>
                  <a:lnTo>
                    <a:pt x="669" y="724"/>
                  </a:lnTo>
                  <a:lnTo>
                    <a:pt x="723" y="137"/>
                  </a:lnTo>
                  <a:lnTo>
                    <a:pt x="729" y="68"/>
                  </a:lnTo>
                  <a:lnTo>
                    <a:pt x="418" y="40"/>
                  </a:lnTo>
                  <a:lnTo>
                    <a:pt x="107" y="0"/>
                  </a:lnTo>
                  <a:lnTo>
                    <a:pt x="0" y="73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50" name="Group 125"/>
            <p:cNvGrpSpPr>
              <a:grpSpLocks/>
            </p:cNvGrpSpPr>
            <p:nvPr/>
          </p:nvGrpSpPr>
          <p:grpSpPr bwMode="auto">
            <a:xfrm>
              <a:off x="4477" y="1057"/>
              <a:ext cx="784" cy="600"/>
              <a:chOff x="4477" y="1057"/>
              <a:chExt cx="784" cy="600"/>
            </a:xfrm>
          </p:grpSpPr>
          <p:sp>
            <p:nvSpPr>
              <p:cNvPr id="122974" name="Freeform 126"/>
              <p:cNvSpPr>
                <a:spLocks/>
              </p:cNvSpPr>
              <p:nvPr/>
            </p:nvSpPr>
            <p:spPr bwMode="auto">
              <a:xfrm>
                <a:off x="4477" y="1057"/>
                <a:ext cx="615" cy="551"/>
              </a:xfrm>
              <a:custGeom>
                <a:avLst/>
                <a:gdLst>
                  <a:gd name="T0" fmla="*/ 0 w 615"/>
                  <a:gd name="T1" fmla="*/ 473 h 551"/>
                  <a:gd name="T2" fmla="*/ 0 w 615"/>
                  <a:gd name="T3" fmla="*/ 473 h 551"/>
                  <a:gd name="T4" fmla="*/ 21 w 615"/>
                  <a:gd name="T5" fmla="*/ 505 h 551"/>
                  <a:gd name="T6" fmla="*/ 421 w 615"/>
                  <a:gd name="T7" fmla="*/ 428 h 551"/>
                  <a:gd name="T8" fmla="*/ 448 w 615"/>
                  <a:gd name="T9" fmla="*/ 442 h 551"/>
                  <a:gd name="T10" fmla="*/ 464 w 615"/>
                  <a:gd name="T11" fmla="*/ 473 h 551"/>
                  <a:gd name="T12" fmla="*/ 504 w 615"/>
                  <a:gd name="T13" fmla="*/ 495 h 551"/>
                  <a:gd name="T14" fmla="*/ 592 w 615"/>
                  <a:gd name="T15" fmla="*/ 526 h 551"/>
                  <a:gd name="T16" fmla="*/ 593 w 615"/>
                  <a:gd name="T17" fmla="*/ 537 h 551"/>
                  <a:gd name="T18" fmla="*/ 599 w 615"/>
                  <a:gd name="T19" fmla="*/ 550 h 551"/>
                  <a:gd name="T20" fmla="*/ 605 w 615"/>
                  <a:gd name="T21" fmla="*/ 543 h 551"/>
                  <a:gd name="T22" fmla="*/ 613 w 615"/>
                  <a:gd name="T23" fmla="*/ 516 h 551"/>
                  <a:gd name="T24" fmla="*/ 614 w 615"/>
                  <a:gd name="T25" fmla="*/ 470 h 551"/>
                  <a:gd name="T26" fmla="*/ 599 w 615"/>
                  <a:gd name="T27" fmla="*/ 381 h 551"/>
                  <a:gd name="T28" fmla="*/ 598 w 615"/>
                  <a:gd name="T29" fmla="*/ 288 h 551"/>
                  <a:gd name="T30" fmla="*/ 583 w 615"/>
                  <a:gd name="T31" fmla="*/ 214 h 551"/>
                  <a:gd name="T32" fmla="*/ 555 w 615"/>
                  <a:gd name="T33" fmla="*/ 154 h 551"/>
                  <a:gd name="T34" fmla="*/ 549 w 615"/>
                  <a:gd name="T35" fmla="*/ 93 h 551"/>
                  <a:gd name="T36" fmla="*/ 523 w 615"/>
                  <a:gd name="T37" fmla="*/ 0 h 551"/>
                  <a:gd name="T38" fmla="*/ 400 w 615"/>
                  <a:gd name="T39" fmla="*/ 31 h 551"/>
                  <a:gd name="T40" fmla="*/ 391 w 615"/>
                  <a:gd name="T41" fmla="*/ 29 h 551"/>
                  <a:gd name="T42" fmla="*/ 353 w 615"/>
                  <a:gd name="T43" fmla="*/ 60 h 551"/>
                  <a:gd name="T44" fmla="*/ 319 w 615"/>
                  <a:gd name="T45" fmla="*/ 109 h 551"/>
                  <a:gd name="T46" fmla="*/ 316 w 615"/>
                  <a:gd name="T47" fmla="*/ 129 h 551"/>
                  <a:gd name="T48" fmla="*/ 301 w 615"/>
                  <a:gd name="T49" fmla="*/ 151 h 551"/>
                  <a:gd name="T50" fmla="*/ 274 w 615"/>
                  <a:gd name="T51" fmla="*/ 177 h 551"/>
                  <a:gd name="T52" fmla="*/ 285 w 615"/>
                  <a:gd name="T53" fmla="*/ 193 h 551"/>
                  <a:gd name="T54" fmla="*/ 289 w 615"/>
                  <a:gd name="T55" fmla="*/ 180 h 551"/>
                  <a:gd name="T56" fmla="*/ 296 w 615"/>
                  <a:gd name="T57" fmla="*/ 184 h 551"/>
                  <a:gd name="T58" fmla="*/ 292 w 615"/>
                  <a:gd name="T59" fmla="*/ 191 h 551"/>
                  <a:gd name="T60" fmla="*/ 297 w 615"/>
                  <a:gd name="T61" fmla="*/ 193 h 551"/>
                  <a:gd name="T62" fmla="*/ 293 w 615"/>
                  <a:gd name="T63" fmla="*/ 205 h 551"/>
                  <a:gd name="T64" fmla="*/ 289 w 615"/>
                  <a:gd name="T65" fmla="*/ 204 h 551"/>
                  <a:gd name="T66" fmla="*/ 287 w 615"/>
                  <a:gd name="T67" fmla="*/ 210 h 551"/>
                  <a:gd name="T68" fmla="*/ 301 w 615"/>
                  <a:gd name="T69" fmla="*/ 228 h 551"/>
                  <a:gd name="T70" fmla="*/ 301 w 615"/>
                  <a:gd name="T71" fmla="*/ 244 h 551"/>
                  <a:gd name="T72" fmla="*/ 282 w 615"/>
                  <a:gd name="T73" fmla="*/ 253 h 551"/>
                  <a:gd name="T74" fmla="*/ 262 w 615"/>
                  <a:gd name="T75" fmla="*/ 282 h 551"/>
                  <a:gd name="T76" fmla="*/ 241 w 615"/>
                  <a:gd name="T77" fmla="*/ 299 h 551"/>
                  <a:gd name="T78" fmla="*/ 203 w 615"/>
                  <a:gd name="T79" fmla="*/ 300 h 551"/>
                  <a:gd name="T80" fmla="*/ 188 w 615"/>
                  <a:gd name="T81" fmla="*/ 312 h 551"/>
                  <a:gd name="T82" fmla="*/ 166 w 615"/>
                  <a:gd name="T83" fmla="*/ 301 h 551"/>
                  <a:gd name="T84" fmla="*/ 99 w 615"/>
                  <a:gd name="T85" fmla="*/ 309 h 551"/>
                  <a:gd name="T86" fmla="*/ 49 w 615"/>
                  <a:gd name="T87" fmla="*/ 329 h 551"/>
                  <a:gd name="T88" fmla="*/ 52 w 615"/>
                  <a:gd name="T89" fmla="*/ 346 h 551"/>
                  <a:gd name="T90" fmla="*/ 49 w 615"/>
                  <a:gd name="T91" fmla="*/ 355 h 551"/>
                  <a:gd name="T92" fmla="*/ 52 w 615"/>
                  <a:gd name="T93" fmla="*/ 356 h 551"/>
                  <a:gd name="T94" fmla="*/ 60 w 615"/>
                  <a:gd name="T95" fmla="*/ 372 h 551"/>
                  <a:gd name="T96" fmla="*/ 67 w 615"/>
                  <a:gd name="T97" fmla="*/ 371 h 551"/>
                  <a:gd name="T98" fmla="*/ 74 w 615"/>
                  <a:gd name="T99" fmla="*/ 388 h 551"/>
                  <a:gd name="T100" fmla="*/ 73 w 615"/>
                  <a:gd name="T101" fmla="*/ 394 h 551"/>
                  <a:gd name="T102" fmla="*/ 61 w 615"/>
                  <a:gd name="T103" fmla="*/ 403 h 551"/>
                  <a:gd name="T104" fmla="*/ 54 w 615"/>
                  <a:gd name="T105" fmla="*/ 421 h 551"/>
                  <a:gd name="T106" fmla="*/ 0 w 615"/>
                  <a:gd name="T107" fmla="*/ 473 h 551"/>
                  <a:gd name="T108" fmla="*/ 0 w 615"/>
                  <a:gd name="T109" fmla="*/ 473 h 55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15"/>
                  <a:gd name="T166" fmla="*/ 0 h 551"/>
                  <a:gd name="T167" fmla="*/ 615 w 615"/>
                  <a:gd name="T168" fmla="*/ 551 h 551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15" h="551">
                    <a:moveTo>
                      <a:pt x="0" y="473"/>
                    </a:moveTo>
                    <a:lnTo>
                      <a:pt x="0" y="473"/>
                    </a:lnTo>
                    <a:lnTo>
                      <a:pt x="21" y="505"/>
                    </a:lnTo>
                    <a:lnTo>
                      <a:pt x="421" y="428"/>
                    </a:lnTo>
                    <a:lnTo>
                      <a:pt x="448" y="442"/>
                    </a:lnTo>
                    <a:lnTo>
                      <a:pt x="464" y="473"/>
                    </a:lnTo>
                    <a:lnTo>
                      <a:pt x="504" y="495"/>
                    </a:lnTo>
                    <a:lnTo>
                      <a:pt x="592" y="526"/>
                    </a:lnTo>
                    <a:lnTo>
                      <a:pt x="593" y="537"/>
                    </a:lnTo>
                    <a:lnTo>
                      <a:pt x="599" y="550"/>
                    </a:lnTo>
                    <a:lnTo>
                      <a:pt x="605" y="543"/>
                    </a:lnTo>
                    <a:lnTo>
                      <a:pt x="613" y="516"/>
                    </a:lnTo>
                    <a:lnTo>
                      <a:pt x="614" y="470"/>
                    </a:lnTo>
                    <a:lnTo>
                      <a:pt x="599" y="381"/>
                    </a:lnTo>
                    <a:lnTo>
                      <a:pt x="598" y="288"/>
                    </a:lnTo>
                    <a:lnTo>
                      <a:pt x="583" y="214"/>
                    </a:lnTo>
                    <a:lnTo>
                      <a:pt x="555" y="154"/>
                    </a:lnTo>
                    <a:lnTo>
                      <a:pt x="549" y="93"/>
                    </a:lnTo>
                    <a:lnTo>
                      <a:pt x="523" y="0"/>
                    </a:lnTo>
                    <a:lnTo>
                      <a:pt x="400" y="31"/>
                    </a:lnTo>
                    <a:lnTo>
                      <a:pt x="391" y="29"/>
                    </a:lnTo>
                    <a:lnTo>
                      <a:pt x="353" y="60"/>
                    </a:lnTo>
                    <a:lnTo>
                      <a:pt x="319" y="109"/>
                    </a:lnTo>
                    <a:lnTo>
                      <a:pt x="316" y="129"/>
                    </a:lnTo>
                    <a:lnTo>
                      <a:pt x="301" y="151"/>
                    </a:lnTo>
                    <a:lnTo>
                      <a:pt x="274" y="177"/>
                    </a:lnTo>
                    <a:lnTo>
                      <a:pt x="285" y="193"/>
                    </a:lnTo>
                    <a:lnTo>
                      <a:pt x="289" y="180"/>
                    </a:lnTo>
                    <a:lnTo>
                      <a:pt x="296" y="184"/>
                    </a:lnTo>
                    <a:lnTo>
                      <a:pt x="292" y="191"/>
                    </a:lnTo>
                    <a:lnTo>
                      <a:pt x="297" y="193"/>
                    </a:lnTo>
                    <a:lnTo>
                      <a:pt x="293" y="205"/>
                    </a:lnTo>
                    <a:lnTo>
                      <a:pt x="289" y="204"/>
                    </a:lnTo>
                    <a:lnTo>
                      <a:pt x="287" y="210"/>
                    </a:lnTo>
                    <a:lnTo>
                      <a:pt x="301" y="228"/>
                    </a:lnTo>
                    <a:lnTo>
                      <a:pt x="301" y="244"/>
                    </a:lnTo>
                    <a:lnTo>
                      <a:pt x="282" y="253"/>
                    </a:lnTo>
                    <a:lnTo>
                      <a:pt x="262" y="282"/>
                    </a:lnTo>
                    <a:lnTo>
                      <a:pt x="241" y="299"/>
                    </a:lnTo>
                    <a:lnTo>
                      <a:pt x="203" y="300"/>
                    </a:lnTo>
                    <a:lnTo>
                      <a:pt x="188" y="312"/>
                    </a:lnTo>
                    <a:lnTo>
                      <a:pt x="166" y="301"/>
                    </a:lnTo>
                    <a:lnTo>
                      <a:pt x="99" y="309"/>
                    </a:lnTo>
                    <a:lnTo>
                      <a:pt x="49" y="329"/>
                    </a:lnTo>
                    <a:lnTo>
                      <a:pt x="52" y="346"/>
                    </a:lnTo>
                    <a:lnTo>
                      <a:pt x="49" y="355"/>
                    </a:lnTo>
                    <a:lnTo>
                      <a:pt x="52" y="356"/>
                    </a:lnTo>
                    <a:lnTo>
                      <a:pt x="60" y="372"/>
                    </a:lnTo>
                    <a:lnTo>
                      <a:pt x="67" y="371"/>
                    </a:lnTo>
                    <a:lnTo>
                      <a:pt x="74" y="388"/>
                    </a:lnTo>
                    <a:lnTo>
                      <a:pt x="73" y="394"/>
                    </a:lnTo>
                    <a:lnTo>
                      <a:pt x="61" y="403"/>
                    </a:lnTo>
                    <a:lnTo>
                      <a:pt x="54" y="421"/>
                    </a:lnTo>
                    <a:lnTo>
                      <a:pt x="0" y="4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5" name="Freeform 127"/>
              <p:cNvSpPr>
                <a:spLocks/>
              </p:cNvSpPr>
              <p:nvPr/>
            </p:nvSpPr>
            <p:spPr bwMode="auto">
              <a:xfrm>
                <a:off x="5049" y="1630"/>
                <a:ext cx="19" cy="27"/>
              </a:xfrm>
              <a:custGeom>
                <a:avLst/>
                <a:gdLst>
                  <a:gd name="T0" fmla="*/ 0 w 19"/>
                  <a:gd name="T1" fmla="*/ 26 h 27"/>
                  <a:gd name="T2" fmla="*/ 0 w 19"/>
                  <a:gd name="T3" fmla="*/ 26 h 27"/>
                  <a:gd name="T4" fmla="*/ 1 w 19"/>
                  <a:gd name="T5" fmla="*/ 9 h 27"/>
                  <a:gd name="T6" fmla="*/ 11 w 19"/>
                  <a:gd name="T7" fmla="*/ 0 h 27"/>
                  <a:gd name="T8" fmla="*/ 18 w 19"/>
                  <a:gd name="T9" fmla="*/ 4 h 27"/>
                  <a:gd name="T10" fmla="*/ 7 w 19"/>
                  <a:gd name="T11" fmla="*/ 21 h 27"/>
                  <a:gd name="T12" fmla="*/ 0 w 19"/>
                  <a:gd name="T13" fmla="*/ 26 h 27"/>
                  <a:gd name="T14" fmla="*/ 0 w 19"/>
                  <a:gd name="T15" fmla="*/ 26 h 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"/>
                  <a:gd name="T25" fmla="*/ 0 h 27"/>
                  <a:gd name="T26" fmla="*/ 19 w 19"/>
                  <a:gd name="T27" fmla="*/ 27 h 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" h="27">
                    <a:moveTo>
                      <a:pt x="0" y="26"/>
                    </a:moveTo>
                    <a:lnTo>
                      <a:pt x="0" y="26"/>
                    </a:lnTo>
                    <a:lnTo>
                      <a:pt x="1" y="9"/>
                    </a:lnTo>
                    <a:lnTo>
                      <a:pt x="11" y="0"/>
                    </a:lnTo>
                    <a:lnTo>
                      <a:pt x="18" y="4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6" name="Freeform 128"/>
              <p:cNvSpPr>
                <a:spLocks/>
              </p:cNvSpPr>
              <p:nvPr/>
            </p:nvSpPr>
            <p:spPr bwMode="auto">
              <a:xfrm>
                <a:off x="5068" y="1524"/>
                <a:ext cx="193" cy="116"/>
              </a:xfrm>
              <a:custGeom>
                <a:avLst/>
                <a:gdLst>
                  <a:gd name="T0" fmla="*/ 0 w 193"/>
                  <a:gd name="T1" fmla="*/ 104 h 116"/>
                  <a:gd name="T2" fmla="*/ 0 w 193"/>
                  <a:gd name="T3" fmla="*/ 104 h 116"/>
                  <a:gd name="T4" fmla="*/ 4 w 193"/>
                  <a:gd name="T5" fmla="*/ 114 h 116"/>
                  <a:gd name="T6" fmla="*/ 8 w 193"/>
                  <a:gd name="T7" fmla="*/ 114 h 116"/>
                  <a:gd name="T8" fmla="*/ 15 w 193"/>
                  <a:gd name="T9" fmla="*/ 105 h 116"/>
                  <a:gd name="T10" fmla="*/ 22 w 193"/>
                  <a:gd name="T11" fmla="*/ 102 h 116"/>
                  <a:gd name="T12" fmla="*/ 24 w 193"/>
                  <a:gd name="T13" fmla="*/ 106 h 116"/>
                  <a:gd name="T14" fmla="*/ 13 w 193"/>
                  <a:gd name="T15" fmla="*/ 115 h 116"/>
                  <a:gd name="T16" fmla="*/ 32 w 193"/>
                  <a:gd name="T17" fmla="*/ 108 h 116"/>
                  <a:gd name="T18" fmla="*/ 33 w 193"/>
                  <a:gd name="T19" fmla="*/ 104 h 116"/>
                  <a:gd name="T20" fmla="*/ 60 w 193"/>
                  <a:gd name="T21" fmla="*/ 92 h 116"/>
                  <a:gd name="T22" fmla="*/ 81 w 193"/>
                  <a:gd name="T23" fmla="*/ 76 h 116"/>
                  <a:gd name="T24" fmla="*/ 105 w 193"/>
                  <a:gd name="T25" fmla="*/ 67 h 116"/>
                  <a:gd name="T26" fmla="*/ 126 w 193"/>
                  <a:gd name="T27" fmla="*/ 54 h 116"/>
                  <a:gd name="T28" fmla="*/ 125 w 193"/>
                  <a:gd name="T29" fmla="*/ 57 h 116"/>
                  <a:gd name="T30" fmla="*/ 85 w 193"/>
                  <a:gd name="T31" fmla="*/ 87 h 116"/>
                  <a:gd name="T32" fmla="*/ 78 w 193"/>
                  <a:gd name="T33" fmla="*/ 89 h 116"/>
                  <a:gd name="T34" fmla="*/ 82 w 193"/>
                  <a:gd name="T35" fmla="*/ 90 h 116"/>
                  <a:gd name="T36" fmla="*/ 94 w 193"/>
                  <a:gd name="T37" fmla="*/ 84 h 116"/>
                  <a:gd name="T38" fmla="*/ 154 w 193"/>
                  <a:gd name="T39" fmla="*/ 40 h 116"/>
                  <a:gd name="T40" fmla="*/ 162 w 193"/>
                  <a:gd name="T41" fmla="*/ 32 h 116"/>
                  <a:gd name="T42" fmla="*/ 190 w 193"/>
                  <a:gd name="T43" fmla="*/ 8 h 116"/>
                  <a:gd name="T44" fmla="*/ 192 w 193"/>
                  <a:gd name="T45" fmla="*/ 1 h 116"/>
                  <a:gd name="T46" fmla="*/ 187 w 193"/>
                  <a:gd name="T47" fmla="*/ 2 h 116"/>
                  <a:gd name="T48" fmla="*/ 174 w 193"/>
                  <a:gd name="T49" fmla="*/ 15 h 116"/>
                  <a:gd name="T50" fmla="*/ 166 w 193"/>
                  <a:gd name="T51" fmla="*/ 14 h 116"/>
                  <a:gd name="T52" fmla="*/ 153 w 193"/>
                  <a:gd name="T53" fmla="*/ 20 h 116"/>
                  <a:gd name="T54" fmla="*/ 149 w 193"/>
                  <a:gd name="T55" fmla="*/ 19 h 116"/>
                  <a:gd name="T56" fmla="*/ 139 w 193"/>
                  <a:gd name="T57" fmla="*/ 45 h 116"/>
                  <a:gd name="T58" fmla="*/ 135 w 193"/>
                  <a:gd name="T59" fmla="*/ 40 h 116"/>
                  <a:gd name="T60" fmla="*/ 125 w 193"/>
                  <a:gd name="T61" fmla="*/ 40 h 116"/>
                  <a:gd name="T62" fmla="*/ 142 w 193"/>
                  <a:gd name="T63" fmla="*/ 20 h 116"/>
                  <a:gd name="T64" fmla="*/ 141 w 193"/>
                  <a:gd name="T65" fmla="*/ 15 h 116"/>
                  <a:gd name="T66" fmla="*/ 153 w 193"/>
                  <a:gd name="T67" fmla="*/ 0 h 116"/>
                  <a:gd name="T68" fmla="*/ 148 w 193"/>
                  <a:gd name="T69" fmla="*/ 1 h 116"/>
                  <a:gd name="T70" fmla="*/ 122 w 193"/>
                  <a:gd name="T71" fmla="*/ 31 h 116"/>
                  <a:gd name="T72" fmla="*/ 92 w 193"/>
                  <a:gd name="T73" fmla="*/ 42 h 116"/>
                  <a:gd name="T74" fmla="*/ 75 w 193"/>
                  <a:gd name="T75" fmla="*/ 44 h 116"/>
                  <a:gd name="T76" fmla="*/ 73 w 193"/>
                  <a:gd name="T77" fmla="*/ 52 h 116"/>
                  <a:gd name="T78" fmla="*/ 53 w 193"/>
                  <a:gd name="T79" fmla="*/ 58 h 116"/>
                  <a:gd name="T80" fmla="*/ 45 w 193"/>
                  <a:gd name="T81" fmla="*/ 56 h 116"/>
                  <a:gd name="T82" fmla="*/ 45 w 193"/>
                  <a:gd name="T83" fmla="*/ 62 h 116"/>
                  <a:gd name="T84" fmla="*/ 36 w 193"/>
                  <a:gd name="T85" fmla="*/ 62 h 116"/>
                  <a:gd name="T86" fmla="*/ 32 w 193"/>
                  <a:gd name="T87" fmla="*/ 67 h 116"/>
                  <a:gd name="T88" fmla="*/ 29 w 193"/>
                  <a:gd name="T89" fmla="*/ 76 h 116"/>
                  <a:gd name="T90" fmla="*/ 25 w 193"/>
                  <a:gd name="T91" fmla="*/ 74 h 116"/>
                  <a:gd name="T92" fmla="*/ 22 w 193"/>
                  <a:gd name="T93" fmla="*/ 83 h 116"/>
                  <a:gd name="T94" fmla="*/ 7 w 193"/>
                  <a:gd name="T95" fmla="*/ 88 h 116"/>
                  <a:gd name="T96" fmla="*/ 5 w 193"/>
                  <a:gd name="T97" fmla="*/ 95 h 116"/>
                  <a:gd name="T98" fmla="*/ 0 w 193"/>
                  <a:gd name="T99" fmla="*/ 104 h 116"/>
                  <a:gd name="T100" fmla="*/ 0 w 193"/>
                  <a:gd name="T101" fmla="*/ 104 h 1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93"/>
                  <a:gd name="T154" fmla="*/ 0 h 116"/>
                  <a:gd name="T155" fmla="*/ 193 w 193"/>
                  <a:gd name="T156" fmla="*/ 116 h 1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93" h="116">
                    <a:moveTo>
                      <a:pt x="0" y="104"/>
                    </a:moveTo>
                    <a:lnTo>
                      <a:pt x="0" y="104"/>
                    </a:lnTo>
                    <a:lnTo>
                      <a:pt x="4" y="114"/>
                    </a:lnTo>
                    <a:lnTo>
                      <a:pt x="8" y="114"/>
                    </a:lnTo>
                    <a:lnTo>
                      <a:pt x="15" y="105"/>
                    </a:lnTo>
                    <a:lnTo>
                      <a:pt x="22" y="102"/>
                    </a:lnTo>
                    <a:lnTo>
                      <a:pt x="24" y="106"/>
                    </a:lnTo>
                    <a:lnTo>
                      <a:pt x="13" y="115"/>
                    </a:lnTo>
                    <a:lnTo>
                      <a:pt x="32" y="108"/>
                    </a:lnTo>
                    <a:lnTo>
                      <a:pt x="33" y="104"/>
                    </a:lnTo>
                    <a:lnTo>
                      <a:pt x="60" y="92"/>
                    </a:lnTo>
                    <a:lnTo>
                      <a:pt x="81" y="76"/>
                    </a:lnTo>
                    <a:lnTo>
                      <a:pt x="105" y="67"/>
                    </a:lnTo>
                    <a:lnTo>
                      <a:pt x="126" y="54"/>
                    </a:lnTo>
                    <a:lnTo>
                      <a:pt x="125" y="57"/>
                    </a:lnTo>
                    <a:lnTo>
                      <a:pt x="85" y="87"/>
                    </a:lnTo>
                    <a:lnTo>
                      <a:pt x="78" y="89"/>
                    </a:lnTo>
                    <a:lnTo>
                      <a:pt x="82" y="90"/>
                    </a:lnTo>
                    <a:lnTo>
                      <a:pt x="94" y="84"/>
                    </a:lnTo>
                    <a:lnTo>
                      <a:pt x="154" y="40"/>
                    </a:lnTo>
                    <a:lnTo>
                      <a:pt x="162" y="32"/>
                    </a:lnTo>
                    <a:lnTo>
                      <a:pt x="190" y="8"/>
                    </a:lnTo>
                    <a:lnTo>
                      <a:pt x="192" y="1"/>
                    </a:lnTo>
                    <a:lnTo>
                      <a:pt x="187" y="2"/>
                    </a:lnTo>
                    <a:lnTo>
                      <a:pt x="174" y="15"/>
                    </a:lnTo>
                    <a:lnTo>
                      <a:pt x="166" y="14"/>
                    </a:lnTo>
                    <a:lnTo>
                      <a:pt x="153" y="20"/>
                    </a:lnTo>
                    <a:lnTo>
                      <a:pt x="149" y="19"/>
                    </a:lnTo>
                    <a:lnTo>
                      <a:pt x="139" y="45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53" y="0"/>
                    </a:lnTo>
                    <a:lnTo>
                      <a:pt x="148" y="1"/>
                    </a:lnTo>
                    <a:lnTo>
                      <a:pt x="122" y="31"/>
                    </a:lnTo>
                    <a:lnTo>
                      <a:pt x="92" y="42"/>
                    </a:lnTo>
                    <a:lnTo>
                      <a:pt x="75" y="44"/>
                    </a:lnTo>
                    <a:lnTo>
                      <a:pt x="73" y="52"/>
                    </a:lnTo>
                    <a:lnTo>
                      <a:pt x="53" y="58"/>
                    </a:lnTo>
                    <a:lnTo>
                      <a:pt x="45" y="56"/>
                    </a:lnTo>
                    <a:lnTo>
                      <a:pt x="45" y="62"/>
                    </a:lnTo>
                    <a:lnTo>
                      <a:pt x="36" y="62"/>
                    </a:lnTo>
                    <a:lnTo>
                      <a:pt x="32" y="67"/>
                    </a:lnTo>
                    <a:lnTo>
                      <a:pt x="29" y="76"/>
                    </a:lnTo>
                    <a:lnTo>
                      <a:pt x="25" y="74"/>
                    </a:lnTo>
                    <a:lnTo>
                      <a:pt x="22" y="83"/>
                    </a:lnTo>
                    <a:lnTo>
                      <a:pt x="7" y="88"/>
                    </a:lnTo>
                    <a:lnTo>
                      <a:pt x="5" y="95"/>
                    </a:lnTo>
                    <a:lnTo>
                      <a:pt x="0" y="10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51" name="Freeform 129"/>
            <p:cNvSpPr>
              <a:spLocks/>
            </p:cNvSpPr>
            <p:nvPr/>
          </p:nvSpPr>
          <p:spPr bwMode="auto">
            <a:xfrm>
              <a:off x="4155" y="2202"/>
              <a:ext cx="886" cy="397"/>
            </a:xfrm>
            <a:custGeom>
              <a:avLst/>
              <a:gdLst>
                <a:gd name="T0" fmla="*/ 0 w 886"/>
                <a:gd name="T1" fmla="*/ 311 h 397"/>
                <a:gd name="T2" fmla="*/ 128 w 886"/>
                <a:gd name="T3" fmla="*/ 325 h 397"/>
                <a:gd name="T4" fmla="*/ 344 w 886"/>
                <a:gd name="T5" fmla="*/ 272 h 397"/>
                <a:gd name="T6" fmla="*/ 495 w 886"/>
                <a:gd name="T7" fmla="*/ 296 h 397"/>
                <a:gd name="T8" fmla="*/ 652 w 886"/>
                <a:gd name="T9" fmla="*/ 384 h 397"/>
                <a:gd name="T10" fmla="*/ 693 w 886"/>
                <a:gd name="T11" fmla="*/ 356 h 397"/>
                <a:gd name="T12" fmla="*/ 710 w 886"/>
                <a:gd name="T13" fmla="*/ 324 h 397"/>
                <a:gd name="T14" fmla="*/ 745 w 886"/>
                <a:gd name="T15" fmla="*/ 287 h 397"/>
                <a:gd name="T16" fmla="*/ 739 w 886"/>
                <a:gd name="T17" fmla="*/ 272 h 397"/>
                <a:gd name="T18" fmla="*/ 744 w 886"/>
                <a:gd name="T19" fmla="*/ 272 h 397"/>
                <a:gd name="T20" fmla="*/ 750 w 886"/>
                <a:gd name="T21" fmla="*/ 282 h 397"/>
                <a:gd name="T22" fmla="*/ 765 w 886"/>
                <a:gd name="T23" fmla="*/ 269 h 397"/>
                <a:gd name="T24" fmla="*/ 765 w 886"/>
                <a:gd name="T25" fmla="*/ 250 h 397"/>
                <a:gd name="T26" fmla="*/ 801 w 886"/>
                <a:gd name="T27" fmla="*/ 246 h 397"/>
                <a:gd name="T28" fmla="*/ 846 w 886"/>
                <a:gd name="T29" fmla="*/ 211 h 397"/>
                <a:gd name="T30" fmla="*/ 829 w 886"/>
                <a:gd name="T31" fmla="*/ 214 h 397"/>
                <a:gd name="T32" fmla="*/ 814 w 886"/>
                <a:gd name="T33" fmla="*/ 209 h 397"/>
                <a:gd name="T34" fmla="*/ 808 w 886"/>
                <a:gd name="T35" fmla="*/ 214 h 397"/>
                <a:gd name="T36" fmla="*/ 779 w 886"/>
                <a:gd name="T37" fmla="*/ 223 h 397"/>
                <a:gd name="T38" fmla="*/ 760 w 886"/>
                <a:gd name="T39" fmla="*/ 200 h 397"/>
                <a:gd name="T40" fmla="*/ 814 w 886"/>
                <a:gd name="T41" fmla="*/ 191 h 397"/>
                <a:gd name="T42" fmla="*/ 816 w 886"/>
                <a:gd name="T43" fmla="*/ 169 h 397"/>
                <a:gd name="T44" fmla="*/ 753 w 886"/>
                <a:gd name="T45" fmla="*/ 156 h 397"/>
                <a:gd name="T46" fmla="*/ 800 w 886"/>
                <a:gd name="T47" fmla="*/ 161 h 397"/>
                <a:gd name="T48" fmla="*/ 791 w 886"/>
                <a:gd name="T49" fmla="*/ 142 h 397"/>
                <a:gd name="T50" fmla="*/ 813 w 886"/>
                <a:gd name="T51" fmla="*/ 136 h 397"/>
                <a:gd name="T52" fmla="*/ 811 w 886"/>
                <a:gd name="T53" fmla="*/ 160 h 397"/>
                <a:gd name="T54" fmla="*/ 828 w 886"/>
                <a:gd name="T55" fmla="*/ 161 h 397"/>
                <a:gd name="T56" fmla="*/ 850 w 886"/>
                <a:gd name="T57" fmla="*/ 158 h 397"/>
                <a:gd name="T58" fmla="*/ 871 w 886"/>
                <a:gd name="T59" fmla="*/ 118 h 397"/>
                <a:gd name="T60" fmla="*/ 885 w 886"/>
                <a:gd name="T61" fmla="*/ 102 h 397"/>
                <a:gd name="T62" fmla="*/ 861 w 886"/>
                <a:gd name="T63" fmla="*/ 80 h 397"/>
                <a:gd name="T64" fmla="*/ 842 w 886"/>
                <a:gd name="T65" fmla="*/ 97 h 397"/>
                <a:gd name="T66" fmla="*/ 811 w 886"/>
                <a:gd name="T67" fmla="*/ 87 h 397"/>
                <a:gd name="T68" fmla="*/ 779 w 886"/>
                <a:gd name="T69" fmla="*/ 78 h 397"/>
                <a:gd name="T70" fmla="*/ 837 w 886"/>
                <a:gd name="T71" fmla="*/ 52 h 397"/>
                <a:gd name="T72" fmla="*/ 850 w 886"/>
                <a:gd name="T73" fmla="*/ 46 h 397"/>
                <a:gd name="T74" fmla="*/ 866 w 886"/>
                <a:gd name="T75" fmla="*/ 52 h 397"/>
                <a:gd name="T76" fmla="*/ 828 w 886"/>
                <a:gd name="T77" fmla="*/ 0 h 397"/>
                <a:gd name="T78" fmla="*/ 253 w 886"/>
                <a:gd name="T79" fmla="*/ 94 h 397"/>
                <a:gd name="T80" fmla="*/ 234 w 886"/>
                <a:gd name="T81" fmla="*/ 134 h 397"/>
                <a:gd name="T82" fmla="*/ 201 w 886"/>
                <a:gd name="T83" fmla="*/ 163 h 397"/>
                <a:gd name="T84" fmla="*/ 174 w 886"/>
                <a:gd name="T85" fmla="*/ 188 h 397"/>
                <a:gd name="T86" fmla="*/ 135 w 886"/>
                <a:gd name="T87" fmla="*/ 199 h 397"/>
                <a:gd name="T88" fmla="*/ 32 w 886"/>
                <a:gd name="T89" fmla="*/ 276 h 397"/>
                <a:gd name="T90" fmla="*/ 0 w 886"/>
                <a:gd name="T91" fmla="*/ 311 h 39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86"/>
                <a:gd name="T139" fmla="*/ 0 h 397"/>
                <a:gd name="T140" fmla="*/ 886 w 886"/>
                <a:gd name="T141" fmla="*/ 397 h 39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86" h="397">
                  <a:moveTo>
                    <a:pt x="0" y="311"/>
                  </a:moveTo>
                  <a:lnTo>
                    <a:pt x="0" y="311"/>
                  </a:lnTo>
                  <a:lnTo>
                    <a:pt x="0" y="340"/>
                  </a:lnTo>
                  <a:lnTo>
                    <a:pt x="128" y="325"/>
                  </a:lnTo>
                  <a:lnTo>
                    <a:pt x="203" y="287"/>
                  </a:lnTo>
                  <a:lnTo>
                    <a:pt x="344" y="272"/>
                  </a:lnTo>
                  <a:lnTo>
                    <a:pt x="403" y="308"/>
                  </a:lnTo>
                  <a:lnTo>
                    <a:pt x="495" y="296"/>
                  </a:lnTo>
                  <a:lnTo>
                    <a:pt x="633" y="396"/>
                  </a:lnTo>
                  <a:lnTo>
                    <a:pt x="652" y="384"/>
                  </a:lnTo>
                  <a:lnTo>
                    <a:pt x="686" y="383"/>
                  </a:lnTo>
                  <a:lnTo>
                    <a:pt x="693" y="356"/>
                  </a:lnTo>
                  <a:lnTo>
                    <a:pt x="701" y="370"/>
                  </a:lnTo>
                  <a:lnTo>
                    <a:pt x="710" y="324"/>
                  </a:lnTo>
                  <a:lnTo>
                    <a:pt x="728" y="300"/>
                  </a:lnTo>
                  <a:lnTo>
                    <a:pt x="745" y="287"/>
                  </a:lnTo>
                  <a:lnTo>
                    <a:pt x="737" y="282"/>
                  </a:lnTo>
                  <a:lnTo>
                    <a:pt x="739" y="272"/>
                  </a:lnTo>
                  <a:lnTo>
                    <a:pt x="731" y="260"/>
                  </a:lnTo>
                  <a:lnTo>
                    <a:pt x="744" y="272"/>
                  </a:lnTo>
                  <a:lnTo>
                    <a:pt x="740" y="277"/>
                  </a:lnTo>
                  <a:lnTo>
                    <a:pt x="750" y="282"/>
                  </a:lnTo>
                  <a:lnTo>
                    <a:pt x="760" y="270"/>
                  </a:lnTo>
                  <a:lnTo>
                    <a:pt x="765" y="269"/>
                  </a:lnTo>
                  <a:lnTo>
                    <a:pt x="760" y="252"/>
                  </a:lnTo>
                  <a:lnTo>
                    <a:pt x="765" y="250"/>
                  </a:lnTo>
                  <a:lnTo>
                    <a:pt x="771" y="262"/>
                  </a:lnTo>
                  <a:lnTo>
                    <a:pt x="801" y="246"/>
                  </a:lnTo>
                  <a:lnTo>
                    <a:pt x="828" y="246"/>
                  </a:lnTo>
                  <a:lnTo>
                    <a:pt x="846" y="211"/>
                  </a:lnTo>
                  <a:lnTo>
                    <a:pt x="839" y="203"/>
                  </a:lnTo>
                  <a:lnTo>
                    <a:pt x="829" y="214"/>
                  </a:lnTo>
                  <a:lnTo>
                    <a:pt x="827" y="199"/>
                  </a:lnTo>
                  <a:lnTo>
                    <a:pt x="814" y="209"/>
                  </a:lnTo>
                  <a:lnTo>
                    <a:pt x="820" y="220"/>
                  </a:lnTo>
                  <a:lnTo>
                    <a:pt x="808" y="214"/>
                  </a:lnTo>
                  <a:lnTo>
                    <a:pt x="807" y="225"/>
                  </a:lnTo>
                  <a:lnTo>
                    <a:pt x="779" y="223"/>
                  </a:lnTo>
                  <a:lnTo>
                    <a:pt x="759" y="208"/>
                  </a:lnTo>
                  <a:lnTo>
                    <a:pt x="760" y="200"/>
                  </a:lnTo>
                  <a:lnTo>
                    <a:pt x="791" y="219"/>
                  </a:lnTo>
                  <a:lnTo>
                    <a:pt x="814" y="191"/>
                  </a:lnTo>
                  <a:lnTo>
                    <a:pt x="801" y="189"/>
                  </a:lnTo>
                  <a:lnTo>
                    <a:pt x="816" y="169"/>
                  </a:lnTo>
                  <a:lnTo>
                    <a:pt x="801" y="174"/>
                  </a:lnTo>
                  <a:lnTo>
                    <a:pt x="753" y="156"/>
                  </a:lnTo>
                  <a:lnTo>
                    <a:pt x="778" y="152"/>
                  </a:lnTo>
                  <a:lnTo>
                    <a:pt x="800" y="161"/>
                  </a:lnTo>
                  <a:lnTo>
                    <a:pt x="801" y="156"/>
                  </a:lnTo>
                  <a:lnTo>
                    <a:pt x="791" y="142"/>
                  </a:lnTo>
                  <a:lnTo>
                    <a:pt x="800" y="142"/>
                  </a:lnTo>
                  <a:lnTo>
                    <a:pt x="813" y="136"/>
                  </a:lnTo>
                  <a:lnTo>
                    <a:pt x="805" y="147"/>
                  </a:lnTo>
                  <a:lnTo>
                    <a:pt x="811" y="160"/>
                  </a:lnTo>
                  <a:lnTo>
                    <a:pt x="821" y="149"/>
                  </a:lnTo>
                  <a:lnTo>
                    <a:pt x="828" y="161"/>
                  </a:lnTo>
                  <a:lnTo>
                    <a:pt x="837" y="160"/>
                  </a:lnTo>
                  <a:lnTo>
                    <a:pt x="850" y="158"/>
                  </a:lnTo>
                  <a:lnTo>
                    <a:pt x="863" y="142"/>
                  </a:lnTo>
                  <a:lnTo>
                    <a:pt x="871" y="118"/>
                  </a:lnTo>
                  <a:lnTo>
                    <a:pt x="885" y="115"/>
                  </a:lnTo>
                  <a:lnTo>
                    <a:pt x="885" y="102"/>
                  </a:lnTo>
                  <a:lnTo>
                    <a:pt x="875" y="80"/>
                  </a:lnTo>
                  <a:lnTo>
                    <a:pt x="861" y="80"/>
                  </a:lnTo>
                  <a:lnTo>
                    <a:pt x="849" y="115"/>
                  </a:lnTo>
                  <a:lnTo>
                    <a:pt x="842" y="97"/>
                  </a:lnTo>
                  <a:lnTo>
                    <a:pt x="839" y="73"/>
                  </a:lnTo>
                  <a:lnTo>
                    <a:pt x="811" y="87"/>
                  </a:lnTo>
                  <a:lnTo>
                    <a:pt x="774" y="94"/>
                  </a:lnTo>
                  <a:lnTo>
                    <a:pt x="779" y="78"/>
                  </a:lnTo>
                  <a:lnTo>
                    <a:pt x="798" y="67"/>
                  </a:lnTo>
                  <a:lnTo>
                    <a:pt x="837" y="52"/>
                  </a:lnTo>
                  <a:lnTo>
                    <a:pt x="823" y="34"/>
                  </a:lnTo>
                  <a:lnTo>
                    <a:pt x="850" y="46"/>
                  </a:lnTo>
                  <a:lnTo>
                    <a:pt x="841" y="31"/>
                  </a:lnTo>
                  <a:lnTo>
                    <a:pt x="866" y="52"/>
                  </a:lnTo>
                  <a:lnTo>
                    <a:pt x="847" y="15"/>
                  </a:lnTo>
                  <a:lnTo>
                    <a:pt x="828" y="0"/>
                  </a:lnTo>
                  <a:lnTo>
                    <a:pt x="512" y="61"/>
                  </a:lnTo>
                  <a:lnTo>
                    <a:pt x="253" y="94"/>
                  </a:lnTo>
                  <a:lnTo>
                    <a:pt x="247" y="124"/>
                  </a:lnTo>
                  <a:lnTo>
                    <a:pt x="234" y="134"/>
                  </a:lnTo>
                  <a:lnTo>
                    <a:pt x="215" y="166"/>
                  </a:lnTo>
                  <a:lnTo>
                    <a:pt x="201" y="163"/>
                  </a:lnTo>
                  <a:lnTo>
                    <a:pt x="186" y="172"/>
                  </a:lnTo>
                  <a:lnTo>
                    <a:pt x="174" y="188"/>
                  </a:lnTo>
                  <a:lnTo>
                    <a:pt x="159" y="179"/>
                  </a:lnTo>
                  <a:lnTo>
                    <a:pt x="135" y="199"/>
                  </a:lnTo>
                  <a:lnTo>
                    <a:pt x="132" y="216"/>
                  </a:lnTo>
                  <a:lnTo>
                    <a:pt x="32" y="276"/>
                  </a:lnTo>
                  <a:lnTo>
                    <a:pt x="26" y="298"/>
                  </a:lnTo>
                  <a:lnTo>
                    <a:pt x="0" y="31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2" name="Freeform 130"/>
            <p:cNvSpPr>
              <a:spLocks/>
            </p:cNvSpPr>
            <p:nvPr/>
          </p:nvSpPr>
          <p:spPr bwMode="auto">
            <a:xfrm>
              <a:off x="2188" y="742"/>
              <a:ext cx="685" cy="432"/>
            </a:xfrm>
            <a:custGeom>
              <a:avLst/>
              <a:gdLst>
                <a:gd name="T0" fmla="*/ 0 w 685"/>
                <a:gd name="T1" fmla="*/ 396 h 432"/>
                <a:gd name="T2" fmla="*/ 0 w 685"/>
                <a:gd name="T3" fmla="*/ 396 h 432"/>
                <a:gd name="T4" fmla="*/ 36 w 685"/>
                <a:gd name="T5" fmla="*/ 0 h 432"/>
                <a:gd name="T6" fmla="*/ 373 w 685"/>
                <a:gd name="T7" fmla="*/ 24 h 432"/>
                <a:gd name="T8" fmla="*/ 631 w 685"/>
                <a:gd name="T9" fmla="*/ 31 h 432"/>
                <a:gd name="T10" fmla="*/ 635 w 685"/>
                <a:gd name="T11" fmla="*/ 140 h 432"/>
                <a:gd name="T12" fmla="*/ 661 w 685"/>
                <a:gd name="T13" fmla="*/ 227 h 432"/>
                <a:gd name="T14" fmla="*/ 664 w 685"/>
                <a:gd name="T15" fmla="*/ 340 h 432"/>
                <a:gd name="T16" fmla="*/ 684 w 685"/>
                <a:gd name="T17" fmla="*/ 431 h 432"/>
                <a:gd name="T18" fmla="*/ 324 w 685"/>
                <a:gd name="T19" fmla="*/ 420 h 432"/>
                <a:gd name="T20" fmla="*/ 0 w 685"/>
                <a:gd name="T21" fmla="*/ 396 h 432"/>
                <a:gd name="T22" fmla="*/ 0 w 685"/>
                <a:gd name="T23" fmla="*/ 396 h 4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85"/>
                <a:gd name="T37" fmla="*/ 0 h 432"/>
                <a:gd name="T38" fmla="*/ 685 w 685"/>
                <a:gd name="T39" fmla="*/ 432 h 4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85" h="432">
                  <a:moveTo>
                    <a:pt x="0" y="396"/>
                  </a:moveTo>
                  <a:lnTo>
                    <a:pt x="0" y="396"/>
                  </a:lnTo>
                  <a:lnTo>
                    <a:pt x="36" y="0"/>
                  </a:lnTo>
                  <a:lnTo>
                    <a:pt x="373" y="24"/>
                  </a:lnTo>
                  <a:lnTo>
                    <a:pt x="631" y="31"/>
                  </a:lnTo>
                  <a:lnTo>
                    <a:pt x="635" y="140"/>
                  </a:lnTo>
                  <a:lnTo>
                    <a:pt x="661" y="227"/>
                  </a:lnTo>
                  <a:lnTo>
                    <a:pt x="664" y="340"/>
                  </a:lnTo>
                  <a:lnTo>
                    <a:pt x="684" y="431"/>
                  </a:lnTo>
                  <a:lnTo>
                    <a:pt x="324" y="420"/>
                  </a:lnTo>
                  <a:lnTo>
                    <a:pt x="0" y="39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3" name="Freeform 131"/>
            <p:cNvSpPr>
              <a:spLocks/>
            </p:cNvSpPr>
            <p:nvPr/>
          </p:nvSpPr>
          <p:spPr bwMode="auto">
            <a:xfrm>
              <a:off x="4005" y="1580"/>
              <a:ext cx="435" cy="492"/>
            </a:xfrm>
            <a:custGeom>
              <a:avLst/>
              <a:gdLst>
                <a:gd name="T0" fmla="*/ 0 w 435"/>
                <a:gd name="T1" fmla="*/ 89 h 492"/>
                <a:gd name="T2" fmla="*/ 0 w 435"/>
                <a:gd name="T3" fmla="*/ 89 h 492"/>
                <a:gd name="T4" fmla="*/ 36 w 435"/>
                <a:gd name="T5" fmla="*/ 429 h 492"/>
                <a:gd name="T6" fmla="*/ 69 w 435"/>
                <a:gd name="T7" fmla="*/ 428 h 492"/>
                <a:gd name="T8" fmla="*/ 90 w 435"/>
                <a:gd name="T9" fmla="*/ 435 h 492"/>
                <a:gd name="T10" fmla="*/ 100 w 435"/>
                <a:gd name="T11" fmla="*/ 459 h 492"/>
                <a:gd name="T12" fmla="*/ 135 w 435"/>
                <a:gd name="T13" fmla="*/ 464 h 492"/>
                <a:gd name="T14" fmla="*/ 155 w 435"/>
                <a:gd name="T15" fmla="*/ 475 h 492"/>
                <a:gd name="T16" fmla="*/ 202 w 435"/>
                <a:gd name="T17" fmla="*/ 473 h 492"/>
                <a:gd name="T18" fmla="*/ 224 w 435"/>
                <a:gd name="T19" fmla="*/ 459 h 492"/>
                <a:gd name="T20" fmla="*/ 274 w 435"/>
                <a:gd name="T21" fmla="*/ 491 h 492"/>
                <a:gd name="T22" fmla="*/ 306 w 435"/>
                <a:gd name="T23" fmla="*/ 464 h 492"/>
                <a:gd name="T24" fmla="*/ 313 w 435"/>
                <a:gd name="T25" fmla="*/ 410 h 492"/>
                <a:gd name="T26" fmla="*/ 333 w 435"/>
                <a:gd name="T27" fmla="*/ 421 h 492"/>
                <a:gd name="T28" fmla="*/ 343 w 435"/>
                <a:gd name="T29" fmla="*/ 376 h 492"/>
                <a:gd name="T30" fmla="*/ 397 w 435"/>
                <a:gd name="T31" fmla="*/ 335 h 492"/>
                <a:gd name="T32" fmla="*/ 416 w 435"/>
                <a:gd name="T33" fmla="*/ 312 h 492"/>
                <a:gd name="T34" fmla="*/ 429 w 435"/>
                <a:gd name="T35" fmla="*/ 205 h 492"/>
                <a:gd name="T36" fmla="*/ 420 w 435"/>
                <a:gd name="T37" fmla="*/ 182 h 492"/>
                <a:gd name="T38" fmla="*/ 434 w 435"/>
                <a:gd name="T39" fmla="*/ 171 h 492"/>
                <a:gd name="T40" fmla="*/ 406 w 435"/>
                <a:gd name="T41" fmla="*/ 0 h 492"/>
                <a:gd name="T42" fmla="*/ 363 w 435"/>
                <a:gd name="T43" fmla="*/ 22 h 492"/>
                <a:gd name="T44" fmla="*/ 333 w 435"/>
                <a:gd name="T45" fmla="*/ 39 h 492"/>
                <a:gd name="T46" fmla="*/ 320 w 435"/>
                <a:gd name="T47" fmla="*/ 57 h 492"/>
                <a:gd name="T48" fmla="*/ 296 w 435"/>
                <a:gd name="T49" fmla="*/ 80 h 492"/>
                <a:gd name="T50" fmla="*/ 269 w 435"/>
                <a:gd name="T51" fmla="*/ 81 h 492"/>
                <a:gd name="T52" fmla="*/ 241 w 435"/>
                <a:gd name="T53" fmla="*/ 96 h 492"/>
                <a:gd name="T54" fmla="*/ 228 w 435"/>
                <a:gd name="T55" fmla="*/ 102 h 492"/>
                <a:gd name="T56" fmla="*/ 209 w 435"/>
                <a:gd name="T57" fmla="*/ 93 h 492"/>
                <a:gd name="T58" fmla="*/ 185 w 435"/>
                <a:gd name="T59" fmla="*/ 104 h 492"/>
                <a:gd name="T60" fmla="*/ 181 w 435"/>
                <a:gd name="T61" fmla="*/ 99 h 492"/>
                <a:gd name="T62" fmla="*/ 204 w 435"/>
                <a:gd name="T63" fmla="*/ 86 h 492"/>
                <a:gd name="T64" fmla="*/ 203 w 435"/>
                <a:gd name="T65" fmla="*/ 86 h 492"/>
                <a:gd name="T66" fmla="*/ 191 w 435"/>
                <a:gd name="T67" fmla="*/ 81 h 492"/>
                <a:gd name="T68" fmla="*/ 182 w 435"/>
                <a:gd name="T69" fmla="*/ 91 h 492"/>
                <a:gd name="T70" fmla="*/ 143 w 435"/>
                <a:gd name="T71" fmla="*/ 72 h 492"/>
                <a:gd name="T72" fmla="*/ 127 w 435"/>
                <a:gd name="T73" fmla="*/ 80 h 492"/>
                <a:gd name="T74" fmla="*/ 130 w 435"/>
                <a:gd name="T75" fmla="*/ 70 h 492"/>
                <a:gd name="T76" fmla="*/ 0 w 435"/>
                <a:gd name="T77" fmla="*/ 89 h 492"/>
                <a:gd name="T78" fmla="*/ 0 w 435"/>
                <a:gd name="T79" fmla="*/ 89 h 4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35"/>
                <a:gd name="T121" fmla="*/ 0 h 492"/>
                <a:gd name="T122" fmla="*/ 435 w 435"/>
                <a:gd name="T123" fmla="*/ 492 h 4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35" h="492">
                  <a:moveTo>
                    <a:pt x="0" y="89"/>
                  </a:moveTo>
                  <a:lnTo>
                    <a:pt x="0" y="89"/>
                  </a:lnTo>
                  <a:lnTo>
                    <a:pt x="36" y="429"/>
                  </a:lnTo>
                  <a:lnTo>
                    <a:pt x="69" y="428"/>
                  </a:lnTo>
                  <a:lnTo>
                    <a:pt x="90" y="435"/>
                  </a:lnTo>
                  <a:lnTo>
                    <a:pt x="100" y="459"/>
                  </a:lnTo>
                  <a:lnTo>
                    <a:pt x="135" y="464"/>
                  </a:lnTo>
                  <a:lnTo>
                    <a:pt x="155" y="475"/>
                  </a:lnTo>
                  <a:lnTo>
                    <a:pt x="202" y="473"/>
                  </a:lnTo>
                  <a:lnTo>
                    <a:pt x="224" y="459"/>
                  </a:lnTo>
                  <a:lnTo>
                    <a:pt x="274" y="491"/>
                  </a:lnTo>
                  <a:lnTo>
                    <a:pt x="306" y="464"/>
                  </a:lnTo>
                  <a:lnTo>
                    <a:pt x="313" y="410"/>
                  </a:lnTo>
                  <a:lnTo>
                    <a:pt x="333" y="421"/>
                  </a:lnTo>
                  <a:lnTo>
                    <a:pt x="343" y="376"/>
                  </a:lnTo>
                  <a:lnTo>
                    <a:pt x="397" y="335"/>
                  </a:lnTo>
                  <a:lnTo>
                    <a:pt x="416" y="312"/>
                  </a:lnTo>
                  <a:lnTo>
                    <a:pt x="429" y="205"/>
                  </a:lnTo>
                  <a:lnTo>
                    <a:pt x="420" y="182"/>
                  </a:lnTo>
                  <a:lnTo>
                    <a:pt x="434" y="171"/>
                  </a:lnTo>
                  <a:lnTo>
                    <a:pt x="406" y="0"/>
                  </a:lnTo>
                  <a:lnTo>
                    <a:pt x="363" y="22"/>
                  </a:lnTo>
                  <a:lnTo>
                    <a:pt x="333" y="39"/>
                  </a:lnTo>
                  <a:lnTo>
                    <a:pt x="320" y="57"/>
                  </a:lnTo>
                  <a:lnTo>
                    <a:pt x="296" y="80"/>
                  </a:lnTo>
                  <a:lnTo>
                    <a:pt x="269" y="81"/>
                  </a:lnTo>
                  <a:lnTo>
                    <a:pt x="241" y="96"/>
                  </a:lnTo>
                  <a:lnTo>
                    <a:pt x="228" y="102"/>
                  </a:lnTo>
                  <a:lnTo>
                    <a:pt x="209" y="93"/>
                  </a:lnTo>
                  <a:lnTo>
                    <a:pt x="185" y="104"/>
                  </a:lnTo>
                  <a:lnTo>
                    <a:pt x="181" y="99"/>
                  </a:lnTo>
                  <a:lnTo>
                    <a:pt x="204" y="86"/>
                  </a:lnTo>
                  <a:lnTo>
                    <a:pt x="203" y="86"/>
                  </a:lnTo>
                  <a:lnTo>
                    <a:pt x="191" y="81"/>
                  </a:lnTo>
                  <a:lnTo>
                    <a:pt x="182" y="91"/>
                  </a:lnTo>
                  <a:lnTo>
                    <a:pt x="143" y="72"/>
                  </a:lnTo>
                  <a:lnTo>
                    <a:pt x="127" y="80"/>
                  </a:lnTo>
                  <a:lnTo>
                    <a:pt x="130" y="70"/>
                  </a:lnTo>
                  <a:lnTo>
                    <a:pt x="0" y="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4" name="Freeform 132"/>
            <p:cNvSpPr>
              <a:spLocks/>
            </p:cNvSpPr>
            <p:nvPr/>
          </p:nvSpPr>
          <p:spPr bwMode="auto">
            <a:xfrm>
              <a:off x="2185" y="2318"/>
              <a:ext cx="897" cy="470"/>
            </a:xfrm>
            <a:custGeom>
              <a:avLst/>
              <a:gdLst>
                <a:gd name="T0" fmla="*/ 0 w 897"/>
                <a:gd name="T1" fmla="*/ 69 h 470"/>
                <a:gd name="T2" fmla="*/ 0 w 897"/>
                <a:gd name="T3" fmla="*/ 69 h 470"/>
                <a:gd name="T4" fmla="*/ 6 w 897"/>
                <a:gd name="T5" fmla="*/ 0 h 470"/>
                <a:gd name="T6" fmla="*/ 105 w 897"/>
                <a:gd name="T7" fmla="*/ 7 h 470"/>
                <a:gd name="T8" fmla="*/ 545 w 897"/>
                <a:gd name="T9" fmla="*/ 29 h 470"/>
                <a:gd name="T10" fmla="*/ 872 w 897"/>
                <a:gd name="T11" fmla="*/ 26 h 470"/>
                <a:gd name="T12" fmla="*/ 875 w 897"/>
                <a:gd name="T13" fmla="*/ 95 h 470"/>
                <a:gd name="T14" fmla="*/ 896 w 897"/>
                <a:gd name="T15" fmla="*/ 241 h 470"/>
                <a:gd name="T16" fmla="*/ 892 w 897"/>
                <a:gd name="T17" fmla="*/ 469 h 470"/>
                <a:gd name="T18" fmla="*/ 864 w 897"/>
                <a:gd name="T19" fmla="*/ 459 h 470"/>
                <a:gd name="T20" fmla="*/ 820 w 897"/>
                <a:gd name="T21" fmla="*/ 428 h 470"/>
                <a:gd name="T22" fmla="*/ 802 w 897"/>
                <a:gd name="T23" fmla="*/ 437 h 470"/>
                <a:gd name="T24" fmla="*/ 744 w 897"/>
                <a:gd name="T25" fmla="*/ 442 h 470"/>
                <a:gd name="T26" fmla="*/ 687 w 897"/>
                <a:gd name="T27" fmla="*/ 462 h 470"/>
                <a:gd name="T28" fmla="*/ 665 w 897"/>
                <a:gd name="T29" fmla="*/ 440 h 470"/>
                <a:gd name="T30" fmla="*/ 635 w 897"/>
                <a:gd name="T31" fmla="*/ 446 h 470"/>
                <a:gd name="T32" fmla="*/ 630 w 897"/>
                <a:gd name="T33" fmla="*/ 429 h 470"/>
                <a:gd name="T34" fmla="*/ 608 w 897"/>
                <a:gd name="T35" fmla="*/ 444 h 470"/>
                <a:gd name="T36" fmla="*/ 606 w 897"/>
                <a:gd name="T37" fmla="*/ 462 h 470"/>
                <a:gd name="T38" fmla="*/ 599 w 897"/>
                <a:gd name="T39" fmla="*/ 437 h 470"/>
                <a:gd name="T40" fmla="*/ 578 w 897"/>
                <a:gd name="T41" fmla="*/ 451 h 470"/>
                <a:gd name="T42" fmla="*/ 546 w 897"/>
                <a:gd name="T43" fmla="*/ 425 h 470"/>
                <a:gd name="T44" fmla="*/ 528 w 897"/>
                <a:gd name="T45" fmla="*/ 444 h 470"/>
                <a:gd name="T46" fmla="*/ 516 w 897"/>
                <a:gd name="T47" fmla="*/ 434 h 470"/>
                <a:gd name="T48" fmla="*/ 501 w 897"/>
                <a:gd name="T49" fmla="*/ 402 h 470"/>
                <a:gd name="T50" fmla="*/ 472 w 897"/>
                <a:gd name="T51" fmla="*/ 399 h 470"/>
                <a:gd name="T52" fmla="*/ 468 w 897"/>
                <a:gd name="T53" fmla="*/ 409 h 470"/>
                <a:gd name="T54" fmla="*/ 449 w 897"/>
                <a:gd name="T55" fmla="*/ 397 h 470"/>
                <a:gd name="T56" fmla="*/ 433 w 897"/>
                <a:gd name="T57" fmla="*/ 402 h 470"/>
                <a:gd name="T58" fmla="*/ 413 w 897"/>
                <a:gd name="T59" fmla="*/ 393 h 470"/>
                <a:gd name="T60" fmla="*/ 385 w 897"/>
                <a:gd name="T61" fmla="*/ 389 h 470"/>
                <a:gd name="T62" fmla="*/ 386 w 897"/>
                <a:gd name="T63" fmla="*/ 373 h 470"/>
                <a:gd name="T64" fmla="*/ 370 w 897"/>
                <a:gd name="T65" fmla="*/ 357 h 470"/>
                <a:gd name="T66" fmla="*/ 363 w 897"/>
                <a:gd name="T67" fmla="*/ 367 h 470"/>
                <a:gd name="T68" fmla="*/ 333 w 897"/>
                <a:gd name="T69" fmla="*/ 366 h 470"/>
                <a:gd name="T70" fmla="*/ 303 w 897"/>
                <a:gd name="T71" fmla="*/ 340 h 470"/>
                <a:gd name="T72" fmla="*/ 312 w 897"/>
                <a:gd name="T73" fmla="*/ 87 h 470"/>
                <a:gd name="T74" fmla="*/ 0 w 897"/>
                <a:gd name="T75" fmla="*/ 69 h 470"/>
                <a:gd name="T76" fmla="*/ 0 w 897"/>
                <a:gd name="T77" fmla="*/ 69 h 4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97"/>
                <a:gd name="T118" fmla="*/ 0 h 470"/>
                <a:gd name="T119" fmla="*/ 897 w 897"/>
                <a:gd name="T120" fmla="*/ 470 h 47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97" h="470">
                  <a:moveTo>
                    <a:pt x="0" y="69"/>
                  </a:moveTo>
                  <a:lnTo>
                    <a:pt x="0" y="69"/>
                  </a:lnTo>
                  <a:lnTo>
                    <a:pt x="6" y="0"/>
                  </a:lnTo>
                  <a:lnTo>
                    <a:pt x="105" y="7"/>
                  </a:lnTo>
                  <a:lnTo>
                    <a:pt x="545" y="29"/>
                  </a:lnTo>
                  <a:lnTo>
                    <a:pt x="872" y="26"/>
                  </a:lnTo>
                  <a:lnTo>
                    <a:pt x="875" y="95"/>
                  </a:lnTo>
                  <a:lnTo>
                    <a:pt x="896" y="241"/>
                  </a:lnTo>
                  <a:lnTo>
                    <a:pt x="892" y="469"/>
                  </a:lnTo>
                  <a:lnTo>
                    <a:pt x="864" y="459"/>
                  </a:lnTo>
                  <a:lnTo>
                    <a:pt x="820" y="428"/>
                  </a:lnTo>
                  <a:lnTo>
                    <a:pt x="802" y="437"/>
                  </a:lnTo>
                  <a:lnTo>
                    <a:pt x="744" y="442"/>
                  </a:lnTo>
                  <a:lnTo>
                    <a:pt x="687" y="462"/>
                  </a:lnTo>
                  <a:lnTo>
                    <a:pt x="665" y="440"/>
                  </a:lnTo>
                  <a:lnTo>
                    <a:pt x="635" y="446"/>
                  </a:lnTo>
                  <a:lnTo>
                    <a:pt x="630" y="429"/>
                  </a:lnTo>
                  <a:lnTo>
                    <a:pt x="608" y="444"/>
                  </a:lnTo>
                  <a:lnTo>
                    <a:pt x="606" y="462"/>
                  </a:lnTo>
                  <a:lnTo>
                    <a:pt x="599" y="437"/>
                  </a:lnTo>
                  <a:lnTo>
                    <a:pt x="578" y="451"/>
                  </a:lnTo>
                  <a:lnTo>
                    <a:pt x="546" y="425"/>
                  </a:lnTo>
                  <a:lnTo>
                    <a:pt x="528" y="444"/>
                  </a:lnTo>
                  <a:lnTo>
                    <a:pt x="516" y="434"/>
                  </a:lnTo>
                  <a:lnTo>
                    <a:pt x="501" y="402"/>
                  </a:lnTo>
                  <a:lnTo>
                    <a:pt x="472" y="399"/>
                  </a:lnTo>
                  <a:lnTo>
                    <a:pt x="468" y="409"/>
                  </a:lnTo>
                  <a:lnTo>
                    <a:pt x="449" y="397"/>
                  </a:lnTo>
                  <a:lnTo>
                    <a:pt x="433" y="402"/>
                  </a:lnTo>
                  <a:lnTo>
                    <a:pt x="413" y="393"/>
                  </a:lnTo>
                  <a:lnTo>
                    <a:pt x="385" y="389"/>
                  </a:lnTo>
                  <a:lnTo>
                    <a:pt x="386" y="373"/>
                  </a:lnTo>
                  <a:lnTo>
                    <a:pt x="370" y="357"/>
                  </a:lnTo>
                  <a:lnTo>
                    <a:pt x="363" y="367"/>
                  </a:lnTo>
                  <a:lnTo>
                    <a:pt x="333" y="366"/>
                  </a:lnTo>
                  <a:lnTo>
                    <a:pt x="303" y="340"/>
                  </a:lnTo>
                  <a:lnTo>
                    <a:pt x="312" y="87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5" name="Freeform 133"/>
            <p:cNvSpPr>
              <a:spLocks/>
            </p:cNvSpPr>
            <p:nvPr/>
          </p:nvSpPr>
          <p:spPr bwMode="auto">
            <a:xfrm>
              <a:off x="234" y="748"/>
              <a:ext cx="827" cy="708"/>
            </a:xfrm>
            <a:custGeom>
              <a:avLst/>
              <a:gdLst>
                <a:gd name="T0" fmla="*/ 0 w 827"/>
                <a:gd name="T1" fmla="*/ 526 h 708"/>
                <a:gd name="T2" fmla="*/ 0 w 827"/>
                <a:gd name="T3" fmla="*/ 526 h 708"/>
                <a:gd name="T4" fmla="*/ 14 w 827"/>
                <a:gd name="T5" fmla="*/ 400 h 708"/>
                <a:gd name="T6" fmla="*/ 78 w 827"/>
                <a:gd name="T7" fmla="*/ 296 h 708"/>
                <a:gd name="T8" fmla="*/ 179 w 827"/>
                <a:gd name="T9" fmla="*/ 0 h 708"/>
                <a:gd name="T10" fmla="*/ 232 w 827"/>
                <a:gd name="T11" fmla="*/ 18 h 708"/>
                <a:gd name="T12" fmla="*/ 234 w 827"/>
                <a:gd name="T13" fmla="*/ 31 h 708"/>
                <a:gd name="T14" fmla="*/ 247 w 827"/>
                <a:gd name="T15" fmla="*/ 32 h 708"/>
                <a:gd name="T16" fmla="*/ 274 w 827"/>
                <a:gd name="T17" fmla="*/ 83 h 708"/>
                <a:gd name="T18" fmla="*/ 267 w 827"/>
                <a:gd name="T19" fmla="*/ 100 h 708"/>
                <a:gd name="T20" fmla="*/ 309 w 827"/>
                <a:gd name="T21" fmla="*/ 134 h 708"/>
                <a:gd name="T22" fmla="*/ 379 w 827"/>
                <a:gd name="T23" fmla="*/ 132 h 708"/>
                <a:gd name="T24" fmla="*/ 431 w 827"/>
                <a:gd name="T25" fmla="*/ 154 h 708"/>
                <a:gd name="T26" fmla="*/ 456 w 827"/>
                <a:gd name="T27" fmla="*/ 150 h 708"/>
                <a:gd name="T28" fmla="*/ 615 w 827"/>
                <a:gd name="T29" fmla="*/ 154 h 708"/>
                <a:gd name="T30" fmla="*/ 796 w 827"/>
                <a:gd name="T31" fmla="*/ 198 h 708"/>
                <a:gd name="T32" fmla="*/ 805 w 827"/>
                <a:gd name="T33" fmla="*/ 220 h 708"/>
                <a:gd name="T34" fmla="*/ 826 w 827"/>
                <a:gd name="T35" fmla="*/ 252 h 708"/>
                <a:gd name="T36" fmla="*/ 798 w 827"/>
                <a:gd name="T37" fmla="*/ 296 h 708"/>
                <a:gd name="T38" fmla="*/ 766 w 827"/>
                <a:gd name="T39" fmla="*/ 347 h 708"/>
                <a:gd name="T40" fmla="*/ 727 w 827"/>
                <a:gd name="T41" fmla="*/ 384 h 708"/>
                <a:gd name="T42" fmla="*/ 722 w 827"/>
                <a:gd name="T43" fmla="*/ 408 h 708"/>
                <a:gd name="T44" fmla="*/ 743 w 827"/>
                <a:gd name="T45" fmla="*/ 435 h 708"/>
                <a:gd name="T46" fmla="*/ 718 w 827"/>
                <a:gd name="T47" fmla="*/ 492 h 708"/>
                <a:gd name="T48" fmla="*/ 669 w 827"/>
                <a:gd name="T49" fmla="*/ 707 h 708"/>
                <a:gd name="T50" fmla="*/ 389 w 827"/>
                <a:gd name="T51" fmla="*/ 636 h 708"/>
                <a:gd name="T52" fmla="*/ 0 w 827"/>
                <a:gd name="T53" fmla="*/ 526 h 708"/>
                <a:gd name="T54" fmla="*/ 0 w 827"/>
                <a:gd name="T55" fmla="*/ 526 h 70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827"/>
                <a:gd name="T85" fmla="*/ 0 h 708"/>
                <a:gd name="T86" fmla="*/ 827 w 827"/>
                <a:gd name="T87" fmla="*/ 708 h 70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827" h="708">
                  <a:moveTo>
                    <a:pt x="0" y="526"/>
                  </a:moveTo>
                  <a:lnTo>
                    <a:pt x="0" y="526"/>
                  </a:lnTo>
                  <a:lnTo>
                    <a:pt x="14" y="400"/>
                  </a:lnTo>
                  <a:lnTo>
                    <a:pt x="78" y="296"/>
                  </a:lnTo>
                  <a:lnTo>
                    <a:pt x="179" y="0"/>
                  </a:lnTo>
                  <a:lnTo>
                    <a:pt x="232" y="18"/>
                  </a:lnTo>
                  <a:lnTo>
                    <a:pt x="234" y="31"/>
                  </a:lnTo>
                  <a:lnTo>
                    <a:pt x="247" y="32"/>
                  </a:lnTo>
                  <a:lnTo>
                    <a:pt x="274" y="83"/>
                  </a:lnTo>
                  <a:lnTo>
                    <a:pt x="267" y="100"/>
                  </a:lnTo>
                  <a:lnTo>
                    <a:pt x="309" y="134"/>
                  </a:lnTo>
                  <a:lnTo>
                    <a:pt x="379" y="132"/>
                  </a:lnTo>
                  <a:lnTo>
                    <a:pt x="431" y="154"/>
                  </a:lnTo>
                  <a:lnTo>
                    <a:pt x="456" y="150"/>
                  </a:lnTo>
                  <a:lnTo>
                    <a:pt x="615" y="154"/>
                  </a:lnTo>
                  <a:lnTo>
                    <a:pt x="796" y="198"/>
                  </a:lnTo>
                  <a:lnTo>
                    <a:pt x="805" y="220"/>
                  </a:lnTo>
                  <a:lnTo>
                    <a:pt x="826" y="252"/>
                  </a:lnTo>
                  <a:lnTo>
                    <a:pt x="798" y="296"/>
                  </a:lnTo>
                  <a:lnTo>
                    <a:pt x="766" y="347"/>
                  </a:lnTo>
                  <a:lnTo>
                    <a:pt x="727" y="384"/>
                  </a:lnTo>
                  <a:lnTo>
                    <a:pt x="722" y="408"/>
                  </a:lnTo>
                  <a:lnTo>
                    <a:pt x="743" y="435"/>
                  </a:lnTo>
                  <a:lnTo>
                    <a:pt x="718" y="492"/>
                  </a:lnTo>
                  <a:lnTo>
                    <a:pt x="669" y="707"/>
                  </a:lnTo>
                  <a:lnTo>
                    <a:pt x="389" y="636"/>
                  </a:lnTo>
                  <a:lnTo>
                    <a:pt x="0" y="5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6" name="Freeform 134"/>
            <p:cNvSpPr>
              <a:spLocks/>
            </p:cNvSpPr>
            <p:nvPr/>
          </p:nvSpPr>
          <p:spPr bwMode="auto">
            <a:xfrm>
              <a:off x="4411" y="1485"/>
              <a:ext cx="603" cy="388"/>
            </a:xfrm>
            <a:custGeom>
              <a:avLst/>
              <a:gdLst>
                <a:gd name="T0" fmla="*/ 0 w 603"/>
                <a:gd name="T1" fmla="*/ 95 h 388"/>
                <a:gd name="T2" fmla="*/ 0 w 603"/>
                <a:gd name="T3" fmla="*/ 95 h 388"/>
                <a:gd name="T4" fmla="*/ 28 w 603"/>
                <a:gd name="T5" fmla="*/ 266 h 388"/>
                <a:gd name="T6" fmla="*/ 48 w 603"/>
                <a:gd name="T7" fmla="*/ 387 h 388"/>
                <a:gd name="T8" fmla="*/ 149 w 603"/>
                <a:gd name="T9" fmla="*/ 370 h 388"/>
                <a:gd name="T10" fmla="*/ 511 w 603"/>
                <a:gd name="T11" fmla="*/ 301 h 388"/>
                <a:gd name="T12" fmla="*/ 525 w 603"/>
                <a:gd name="T13" fmla="*/ 282 h 388"/>
                <a:gd name="T14" fmla="*/ 545 w 603"/>
                <a:gd name="T15" fmla="*/ 282 h 388"/>
                <a:gd name="T16" fmla="*/ 571 w 603"/>
                <a:gd name="T17" fmla="*/ 267 h 388"/>
                <a:gd name="T18" fmla="*/ 582 w 603"/>
                <a:gd name="T19" fmla="*/ 241 h 388"/>
                <a:gd name="T20" fmla="*/ 602 w 603"/>
                <a:gd name="T21" fmla="*/ 222 h 388"/>
                <a:gd name="T22" fmla="*/ 544 w 603"/>
                <a:gd name="T23" fmla="*/ 175 h 388"/>
                <a:gd name="T24" fmla="*/ 542 w 603"/>
                <a:gd name="T25" fmla="*/ 128 h 388"/>
                <a:gd name="T26" fmla="*/ 570 w 603"/>
                <a:gd name="T27" fmla="*/ 67 h 388"/>
                <a:gd name="T28" fmla="*/ 530 w 603"/>
                <a:gd name="T29" fmla="*/ 45 h 388"/>
                <a:gd name="T30" fmla="*/ 514 w 603"/>
                <a:gd name="T31" fmla="*/ 14 h 388"/>
                <a:gd name="T32" fmla="*/ 487 w 603"/>
                <a:gd name="T33" fmla="*/ 0 h 388"/>
                <a:gd name="T34" fmla="*/ 87 w 603"/>
                <a:gd name="T35" fmla="*/ 77 h 388"/>
                <a:gd name="T36" fmla="*/ 66 w 603"/>
                <a:gd name="T37" fmla="*/ 45 h 388"/>
                <a:gd name="T38" fmla="*/ 0 w 603"/>
                <a:gd name="T39" fmla="*/ 95 h 388"/>
                <a:gd name="T40" fmla="*/ 0 w 603"/>
                <a:gd name="T41" fmla="*/ 95 h 38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03"/>
                <a:gd name="T64" fmla="*/ 0 h 388"/>
                <a:gd name="T65" fmla="*/ 603 w 603"/>
                <a:gd name="T66" fmla="*/ 388 h 38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03" h="388">
                  <a:moveTo>
                    <a:pt x="0" y="95"/>
                  </a:moveTo>
                  <a:lnTo>
                    <a:pt x="0" y="95"/>
                  </a:lnTo>
                  <a:lnTo>
                    <a:pt x="28" y="266"/>
                  </a:lnTo>
                  <a:lnTo>
                    <a:pt x="48" y="387"/>
                  </a:lnTo>
                  <a:lnTo>
                    <a:pt x="149" y="370"/>
                  </a:lnTo>
                  <a:lnTo>
                    <a:pt x="511" y="301"/>
                  </a:lnTo>
                  <a:lnTo>
                    <a:pt x="525" y="282"/>
                  </a:lnTo>
                  <a:lnTo>
                    <a:pt x="545" y="282"/>
                  </a:lnTo>
                  <a:lnTo>
                    <a:pt x="571" y="267"/>
                  </a:lnTo>
                  <a:lnTo>
                    <a:pt x="582" y="241"/>
                  </a:lnTo>
                  <a:lnTo>
                    <a:pt x="602" y="222"/>
                  </a:lnTo>
                  <a:lnTo>
                    <a:pt x="544" y="175"/>
                  </a:lnTo>
                  <a:lnTo>
                    <a:pt x="542" y="128"/>
                  </a:lnTo>
                  <a:lnTo>
                    <a:pt x="570" y="67"/>
                  </a:lnTo>
                  <a:lnTo>
                    <a:pt x="530" y="45"/>
                  </a:lnTo>
                  <a:lnTo>
                    <a:pt x="514" y="14"/>
                  </a:lnTo>
                  <a:lnTo>
                    <a:pt x="487" y="0"/>
                  </a:lnTo>
                  <a:lnTo>
                    <a:pt x="87" y="77"/>
                  </a:lnTo>
                  <a:lnTo>
                    <a:pt x="66" y="45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7" name="Freeform 135"/>
            <p:cNvSpPr>
              <a:spLocks/>
            </p:cNvSpPr>
            <p:nvPr/>
          </p:nvSpPr>
          <p:spPr bwMode="auto">
            <a:xfrm>
              <a:off x="5237" y="1395"/>
              <a:ext cx="81" cy="102"/>
            </a:xfrm>
            <a:custGeom>
              <a:avLst/>
              <a:gdLst>
                <a:gd name="T0" fmla="*/ 0 w 81"/>
                <a:gd name="T1" fmla="*/ 10 h 102"/>
                <a:gd name="T2" fmla="*/ 0 w 81"/>
                <a:gd name="T3" fmla="*/ 10 h 102"/>
                <a:gd name="T4" fmla="*/ 17 w 81"/>
                <a:gd name="T5" fmla="*/ 96 h 102"/>
                <a:gd name="T6" fmla="*/ 20 w 81"/>
                <a:gd name="T7" fmla="*/ 101 h 102"/>
                <a:gd name="T8" fmla="*/ 51 w 81"/>
                <a:gd name="T9" fmla="*/ 82 h 102"/>
                <a:gd name="T10" fmla="*/ 48 w 81"/>
                <a:gd name="T11" fmla="*/ 57 h 102"/>
                <a:gd name="T12" fmla="*/ 53 w 81"/>
                <a:gd name="T13" fmla="*/ 43 h 102"/>
                <a:gd name="T14" fmla="*/ 60 w 81"/>
                <a:gd name="T15" fmla="*/ 53 h 102"/>
                <a:gd name="T16" fmla="*/ 63 w 81"/>
                <a:gd name="T17" fmla="*/ 71 h 102"/>
                <a:gd name="T18" fmla="*/ 71 w 81"/>
                <a:gd name="T19" fmla="*/ 71 h 102"/>
                <a:gd name="T20" fmla="*/ 80 w 81"/>
                <a:gd name="T21" fmla="*/ 53 h 102"/>
                <a:gd name="T22" fmla="*/ 71 w 81"/>
                <a:gd name="T23" fmla="*/ 31 h 102"/>
                <a:gd name="T24" fmla="*/ 52 w 81"/>
                <a:gd name="T25" fmla="*/ 29 h 102"/>
                <a:gd name="T26" fmla="*/ 40 w 81"/>
                <a:gd name="T27" fmla="*/ 1 h 102"/>
                <a:gd name="T28" fmla="*/ 29 w 81"/>
                <a:gd name="T29" fmla="*/ 0 h 102"/>
                <a:gd name="T30" fmla="*/ 0 w 81"/>
                <a:gd name="T31" fmla="*/ 10 h 102"/>
                <a:gd name="T32" fmla="*/ 0 w 81"/>
                <a:gd name="T33" fmla="*/ 10 h 1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1"/>
                <a:gd name="T52" fmla="*/ 0 h 102"/>
                <a:gd name="T53" fmla="*/ 81 w 81"/>
                <a:gd name="T54" fmla="*/ 102 h 1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1" h="102">
                  <a:moveTo>
                    <a:pt x="0" y="10"/>
                  </a:moveTo>
                  <a:lnTo>
                    <a:pt x="0" y="10"/>
                  </a:lnTo>
                  <a:lnTo>
                    <a:pt x="17" y="96"/>
                  </a:lnTo>
                  <a:lnTo>
                    <a:pt x="20" y="101"/>
                  </a:lnTo>
                  <a:lnTo>
                    <a:pt x="51" y="82"/>
                  </a:lnTo>
                  <a:lnTo>
                    <a:pt x="48" y="57"/>
                  </a:lnTo>
                  <a:lnTo>
                    <a:pt x="53" y="43"/>
                  </a:lnTo>
                  <a:lnTo>
                    <a:pt x="60" y="53"/>
                  </a:lnTo>
                  <a:lnTo>
                    <a:pt x="63" y="71"/>
                  </a:lnTo>
                  <a:lnTo>
                    <a:pt x="71" y="71"/>
                  </a:lnTo>
                  <a:lnTo>
                    <a:pt x="80" y="53"/>
                  </a:lnTo>
                  <a:lnTo>
                    <a:pt x="71" y="31"/>
                  </a:lnTo>
                  <a:lnTo>
                    <a:pt x="52" y="29"/>
                  </a:lnTo>
                  <a:lnTo>
                    <a:pt x="40" y="1"/>
                  </a:lnTo>
                  <a:lnTo>
                    <a:pt x="29" y="0"/>
                  </a:lnTo>
                  <a:lnTo>
                    <a:pt x="0" y="1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8" name="Freeform 136"/>
            <p:cNvSpPr>
              <a:spLocks/>
            </p:cNvSpPr>
            <p:nvPr/>
          </p:nvSpPr>
          <p:spPr bwMode="auto">
            <a:xfrm>
              <a:off x="4261" y="2474"/>
              <a:ext cx="528" cy="403"/>
            </a:xfrm>
            <a:custGeom>
              <a:avLst/>
              <a:gdLst>
                <a:gd name="T0" fmla="*/ 0 w 528"/>
                <a:gd name="T1" fmla="*/ 95 h 403"/>
                <a:gd name="T2" fmla="*/ 0 w 528"/>
                <a:gd name="T3" fmla="*/ 95 h 403"/>
                <a:gd name="T4" fmla="*/ 22 w 528"/>
                <a:gd name="T5" fmla="*/ 53 h 403"/>
                <a:gd name="T6" fmla="*/ 97 w 528"/>
                <a:gd name="T7" fmla="*/ 15 h 403"/>
                <a:gd name="T8" fmla="*/ 238 w 528"/>
                <a:gd name="T9" fmla="*/ 0 h 403"/>
                <a:gd name="T10" fmla="*/ 297 w 528"/>
                <a:gd name="T11" fmla="*/ 36 h 403"/>
                <a:gd name="T12" fmla="*/ 389 w 528"/>
                <a:gd name="T13" fmla="*/ 24 h 403"/>
                <a:gd name="T14" fmla="*/ 527 w 528"/>
                <a:gd name="T15" fmla="*/ 124 h 403"/>
                <a:gd name="T16" fmla="*/ 487 w 528"/>
                <a:gd name="T17" fmla="*/ 171 h 403"/>
                <a:gd name="T18" fmla="*/ 465 w 528"/>
                <a:gd name="T19" fmla="*/ 201 h 403"/>
                <a:gd name="T20" fmla="*/ 468 w 528"/>
                <a:gd name="T21" fmla="*/ 234 h 403"/>
                <a:gd name="T22" fmla="*/ 432 w 528"/>
                <a:gd name="T23" fmla="*/ 264 h 403"/>
                <a:gd name="T24" fmla="*/ 403 w 528"/>
                <a:gd name="T25" fmla="*/ 309 h 403"/>
                <a:gd name="T26" fmla="*/ 364 w 528"/>
                <a:gd name="T27" fmla="*/ 332 h 403"/>
                <a:gd name="T28" fmla="*/ 345 w 528"/>
                <a:gd name="T29" fmla="*/ 337 h 403"/>
                <a:gd name="T30" fmla="*/ 337 w 528"/>
                <a:gd name="T31" fmla="*/ 364 h 403"/>
                <a:gd name="T32" fmla="*/ 315 w 528"/>
                <a:gd name="T33" fmla="*/ 349 h 403"/>
                <a:gd name="T34" fmla="*/ 335 w 528"/>
                <a:gd name="T35" fmla="*/ 376 h 403"/>
                <a:gd name="T36" fmla="*/ 315 w 528"/>
                <a:gd name="T37" fmla="*/ 402 h 403"/>
                <a:gd name="T38" fmla="*/ 297 w 528"/>
                <a:gd name="T39" fmla="*/ 400 h 403"/>
                <a:gd name="T40" fmla="*/ 284 w 528"/>
                <a:gd name="T41" fmla="*/ 383 h 403"/>
                <a:gd name="T42" fmla="*/ 262 w 528"/>
                <a:gd name="T43" fmla="*/ 343 h 403"/>
                <a:gd name="T44" fmla="*/ 249 w 528"/>
                <a:gd name="T45" fmla="*/ 338 h 403"/>
                <a:gd name="T46" fmla="*/ 223 w 528"/>
                <a:gd name="T47" fmla="*/ 285 h 403"/>
                <a:gd name="T48" fmla="*/ 188 w 528"/>
                <a:gd name="T49" fmla="*/ 262 h 403"/>
                <a:gd name="T50" fmla="*/ 162 w 528"/>
                <a:gd name="T51" fmla="*/ 226 h 403"/>
                <a:gd name="T52" fmla="*/ 100 w 528"/>
                <a:gd name="T53" fmla="*/ 180 h 403"/>
                <a:gd name="T54" fmla="*/ 68 w 528"/>
                <a:gd name="T55" fmla="*/ 138 h 403"/>
                <a:gd name="T56" fmla="*/ 0 w 528"/>
                <a:gd name="T57" fmla="*/ 95 h 403"/>
                <a:gd name="T58" fmla="*/ 0 w 528"/>
                <a:gd name="T59" fmla="*/ 95 h 4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28"/>
                <a:gd name="T91" fmla="*/ 0 h 403"/>
                <a:gd name="T92" fmla="*/ 528 w 528"/>
                <a:gd name="T93" fmla="*/ 403 h 40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28" h="403">
                  <a:moveTo>
                    <a:pt x="0" y="95"/>
                  </a:moveTo>
                  <a:lnTo>
                    <a:pt x="0" y="95"/>
                  </a:lnTo>
                  <a:lnTo>
                    <a:pt x="22" y="53"/>
                  </a:lnTo>
                  <a:lnTo>
                    <a:pt x="97" y="15"/>
                  </a:lnTo>
                  <a:lnTo>
                    <a:pt x="238" y="0"/>
                  </a:lnTo>
                  <a:lnTo>
                    <a:pt x="297" y="36"/>
                  </a:lnTo>
                  <a:lnTo>
                    <a:pt x="389" y="24"/>
                  </a:lnTo>
                  <a:lnTo>
                    <a:pt x="527" y="124"/>
                  </a:lnTo>
                  <a:lnTo>
                    <a:pt x="487" y="171"/>
                  </a:lnTo>
                  <a:lnTo>
                    <a:pt x="465" y="201"/>
                  </a:lnTo>
                  <a:lnTo>
                    <a:pt x="468" y="234"/>
                  </a:lnTo>
                  <a:lnTo>
                    <a:pt x="432" y="264"/>
                  </a:lnTo>
                  <a:lnTo>
                    <a:pt x="403" y="309"/>
                  </a:lnTo>
                  <a:lnTo>
                    <a:pt x="364" y="332"/>
                  </a:lnTo>
                  <a:lnTo>
                    <a:pt x="345" y="337"/>
                  </a:lnTo>
                  <a:lnTo>
                    <a:pt x="337" y="364"/>
                  </a:lnTo>
                  <a:lnTo>
                    <a:pt x="315" y="349"/>
                  </a:lnTo>
                  <a:lnTo>
                    <a:pt x="335" y="376"/>
                  </a:lnTo>
                  <a:lnTo>
                    <a:pt x="315" y="402"/>
                  </a:lnTo>
                  <a:lnTo>
                    <a:pt x="297" y="400"/>
                  </a:lnTo>
                  <a:lnTo>
                    <a:pt x="284" y="383"/>
                  </a:lnTo>
                  <a:lnTo>
                    <a:pt x="262" y="343"/>
                  </a:lnTo>
                  <a:lnTo>
                    <a:pt x="249" y="338"/>
                  </a:lnTo>
                  <a:lnTo>
                    <a:pt x="223" y="285"/>
                  </a:lnTo>
                  <a:lnTo>
                    <a:pt x="188" y="262"/>
                  </a:lnTo>
                  <a:lnTo>
                    <a:pt x="162" y="226"/>
                  </a:lnTo>
                  <a:lnTo>
                    <a:pt x="100" y="180"/>
                  </a:lnTo>
                  <a:lnTo>
                    <a:pt x="68" y="138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9" name="Freeform 137"/>
            <p:cNvSpPr>
              <a:spLocks/>
            </p:cNvSpPr>
            <p:nvPr/>
          </p:nvSpPr>
          <p:spPr bwMode="auto">
            <a:xfrm>
              <a:off x="2153" y="1138"/>
              <a:ext cx="729" cy="491"/>
            </a:xfrm>
            <a:custGeom>
              <a:avLst/>
              <a:gdLst>
                <a:gd name="T0" fmla="*/ 0 w 729"/>
                <a:gd name="T1" fmla="*/ 384 h 491"/>
                <a:gd name="T2" fmla="*/ 0 w 729"/>
                <a:gd name="T3" fmla="*/ 384 h 491"/>
                <a:gd name="T4" fmla="*/ 25 w 729"/>
                <a:gd name="T5" fmla="*/ 122 h 491"/>
                <a:gd name="T6" fmla="*/ 35 w 729"/>
                <a:gd name="T7" fmla="*/ 0 h 491"/>
                <a:gd name="T8" fmla="*/ 359 w 729"/>
                <a:gd name="T9" fmla="*/ 24 h 491"/>
                <a:gd name="T10" fmla="*/ 719 w 729"/>
                <a:gd name="T11" fmla="*/ 35 h 491"/>
                <a:gd name="T12" fmla="*/ 694 w 729"/>
                <a:gd name="T13" fmla="*/ 81 h 491"/>
                <a:gd name="T14" fmla="*/ 728 w 729"/>
                <a:gd name="T15" fmla="*/ 116 h 491"/>
                <a:gd name="T16" fmla="*/ 727 w 729"/>
                <a:gd name="T17" fmla="*/ 356 h 491"/>
                <a:gd name="T18" fmla="*/ 713 w 729"/>
                <a:gd name="T19" fmla="*/ 354 h 491"/>
                <a:gd name="T20" fmla="*/ 714 w 729"/>
                <a:gd name="T21" fmla="*/ 385 h 491"/>
                <a:gd name="T22" fmla="*/ 726 w 729"/>
                <a:gd name="T23" fmla="*/ 410 h 491"/>
                <a:gd name="T24" fmla="*/ 718 w 729"/>
                <a:gd name="T25" fmla="*/ 433 h 491"/>
                <a:gd name="T26" fmla="*/ 725 w 729"/>
                <a:gd name="T27" fmla="*/ 490 h 491"/>
                <a:gd name="T28" fmla="*/ 708 w 729"/>
                <a:gd name="T29" fmla="*/ 484 h 491"/>
                <a:gd name="T30" fmla="*/ 691 w 729"/>
                <a:gd name="T31" fmla="*/ 462 h 491"/>
                <a:gd name="T32" fmla="*/ 655 w 729"/>
                <a:gd name="T33" fmla="*/ 447 h 491"/>
                <a:gd name="T34" fmla="*/ 626 w 729"/>
                <a:gd name="T35" fmla="*/ 440 h 491"/>
                <a:gd name="T36" fmla="*/ 563 w 729"/>
                <a:gd name="T37" fmla="*/ 443 h 491"/>
                <a:gd name="T38" fmla="*/ 529 w 729"/>
                <a:gd name="T39" fmla="*/ 416 h 491"/>
                <a:gd name="T40" fmla="*/ 0 w 729"/>
                <a:gd name="T41" fmla="*/ 384 h 491"/>
                <a:gd name="T42" fmla="*/ 0 w 729"/>
                <a:gd name="T43" fmla="*/ 384 h 4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29"/>
                <a:gd name="T67" fmla="*/ 0 h 491"/>
                <a:gd name="T68" fmla="*/ 729 w 729"/>
                <a:gd name="T69" fmla="*/ 491 h 49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29" h="491">
                  <a:moveTo>
                    <a:pt x="0" y="384"/>
                  </a:moveTo>
                  <a:lnTo>
                    <a:pt x="0" y="384"/>
                  </a:lnTo>
                  <a:lnTo>
                    <a:pt x="25" y="122"/>
                  </a:lnTo>
                  <a:lnTo>
                    <a:pt x="35" y="0"/>
                  </a:lnTo>
                  <a:lnTo>
                    <a:pt x="359" y="24"/>
                  </a:lnTo>
                  <a:lnTo>
                    <a:pt x="719" y="35"/>
                  </a:lnTo>
                  <a:lnTo>
                    <a:pt x="694" y="81"/>
                  </a:lnTo>
                  <a:lnTo>
                    <a:pt x="728" y="116"/>
                  </a:lnTo>
                  <a:lnTo>
                    <a:pt x="727" y="356"/>
                  </a:lnTo>
                  <a:lnTo>
                    <a:pt x="713" y="354"/>
                  </a:lnTo>
                  <a:lnTo>
                    <a:pt x="714" y="385"/>
                  </a:lnTo>
                  <a:lnTo>
                    <a:pt x="726" y="410"/>
                  </a:lnTo>
                  <a:lnTo>
                    <a:pt x="718" y="433"/>
                  </a:lnTo>
                  <a:lnTo>
                    <a:pt x="725" y="490"/>
                  </a:lnTo>
                  <a:lnTo>
                    <a:pt x="708" y="484"/>
                  </a:lnTo>
                  <a:lnTo>
                    <a:pt x="691" y="462"/>
                  </a:lnTo>
                  <a:lnTo>
                    <a:pt x="655" y="447"/>
                  </a:lnTo>
                  <a:lnTo>
                    <a:pt x="626" y="440"/>
                  </a:lnTo>
                  <a:lnTo>
                    <a:pt x="563" y="443"/>
                  </a:lnTo>
                  <a:lnTo>
                    <a:pt x="529" y="416"/>
                  </a:lnTo>
                  <a:lnTo>
                    <a:pt x="0" y="38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0" name="Freeform 138"/>
            <p:cNvSpPr>
              <a:spLocks/>
            </p:cNvSpPr>
            <p:nvPr/>
          </p:nvSpPr>
          <p:spPr bwMode="auto">
            <a:xfrm>
              <a:off x="3524" y="2296"/>
              <a:ext cx="885" cy="303"/>
            </a:xfrm>
            <a:custGeom>
              <a:avLst/>
              <a:gdLst>
                <a:gd name="T0" fmla="*/ 0 w 885"/>
                <a:gd name="T1" fmla="*/ 302 h 303"/>
                <a:gd name="T2" fmla="*/ 0 w 885"/>
                <a:gd name="T3" fmla="*/ 302 h 303"/>
                <a:gd name="T4" fmla="*/ 14 w 885"/>
                <a:gd name="T5" fmla="*/ 248 h 303"/>
                <a:gd name="T6" fmla="*/ 8 w 885"/>
                <a:gd name="T7" fmla="*/ 243 h 303"/>
                <a:gd name="T8" fmla="*/ 34 w 885"/>
                <a:gd name="T9" fmla="*/ 223 h 303"/>
                <a:gd name="T10" fmla="*/ 58 w 885"/>
                <a:gd name="T11" fmla="*/ 175 h 303"/>
                <a:gd name="T12" fmla="*/ 51 w 885"/>
                <a:gd name="T13" fmla="*/ 166 h 303"/>
                <a:gd name="T14" fmla="*/ 62 w 885"/>
                <a:gd name="T15" fmla="*/ 143 h 303"/>
                <a:gd name="T16" fmla="*/ 65 w 885"/>
                <a:gd name="T17" fmla="*/ 117 h 303"/>
                <a:gd name="T18" fmla="*/ 80 w 885"/>
                <a:gd name="T19" fmla="*/ 98 h 303"/>
                <a:gd name="T20" fmla="*/ 220 w 885"/>
                <a:gd name="T21" fmla="*/ 88 h 303"/>
                <a:gd name="T22" fmla="*/ 218 w 885"/>
                <a:gd name="T23" fmla="*/ 66 h 303"/>
                <a:gd name="T24" fmla="*/ 261 w 885"/>
                <a:gd name="T25" fmla="*/ 67 h 303"/>
                <a:gd name="T26" fmla="*/ 677 w 885"/>
                <a:gd name="T27" fmla="*/ 28 h 303"/>
                <a:gd name="T28" fmla="*/ 884 w 885"/>
                <a:gd name="T29" fmla="*/ 0 h 303"/>
                <a:gd name="T30" fmla="*/ 878 w 885"/>
                <a:gd name="T31" fmla="*/ 30 h 303"/>
                <a:gd name="T32" fmla="*/ 865 w 885"/>
                <a:gd name="T33" fmla="*/ 40 h 303"/>
                <a:gd name="T34" fmla="*/ 846 w 885"/>
                <a:gd name="T35" fmla="*/ 72 h 303"/>
                <a:gd name="T36" fmla="*/ 832 w 885"/>
                <a:gd name="T37" fmla="*/ 69 h 303"/>
                <a:gd name="T38" fmla="*/ 817 w 885"/>
                <a:gd name="T39" fmla="*/ 78 h 303"/>
                <a:gd name="T40" fmla="*/ 805 w 885"/>
                <a:gd name="T41" fmla="*/ 94 h 303"/>
                <a:gd name="T42" fmla="*/ 790 w 885"/>
                <a:gd name="T43" fmla="*/ 85 h 303"/>
                <a:gd name="T44" fmla="*/ 766 w 885"/>
                <a:gd name="T45" fmla="*/ 105 h 303"/>
                <a:gd name="T46" fmla="*/ 763 w 885"/>
                <a:gd name="T47" fmla="*/ 122 h 303"/>
                <a:gd name="T48" fmla="*/ 663 w 885"/>
                <a:gd name="T49" fmla="*/ 182 h 303"/>
                <a:gd name="T50" fmla="*/ 657 w 885"/>
                <a:gd name="T51" fmla="*/ 204 h 303"/>
                <a:gd name="T52" fmla="*/ 631 w 885"/>
                <a:gd name="T53" fmla="*/ 217 h 303"/>
                <a:gd name="T54" fmla="*/ 631 w 885"/>
                <a:gd name="T55" fmla="*/ 246 h 303"/>
                <a:gd name="T56" fmla="*/ 495 w 885"/>
                <a:gd name="T57" fmla="*/ 264 h 303"/>
                <a:gd name="T58" fmla="*/ 221 w 885"/>
                <a:gd name="T59" fmla="*/ 288 h 303"/>
                <a:gd name="T60" fmla="*/ 0 w 885"/>
                <a:gd name="T61" fmla="*/ 302 h 303"/>
                <a:gd name="T62" fmla="*/ 0 w 885"/>
                <a:gd name="T63" fmla="*/ 302 h 30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5"/>
                <a:gd name="T97" fmla="*/ 0 h 303"/>
                <a:gd name="T98" fmla="*/ 885 w 885"/>
                <a:gd name="T99" fmla="*/ 303 h 30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5" h="303">
                  <a:moveTo>
                    <a:pt x="0" y="302"/>
                  </a:moveTo>
                  <a:lnTo>
                    <a:pt x="0" y="302"/>
                  </a:lnTo>
                  <a:lnTo>
                    <a:pt x="14" y="248"/>
                  </a:lnTo>
                  <a:lnTo>
                    <a:pt x="8" y="243"/>
                  </a:lnTo>
                  <a:lnTo>
                    <a:pt x="34" y="223"/>
                  </a:lnTo>
                  <a:lnTo>
                    <a:pt x="58" y="175"/>
                  </a:lnTo>
                  <a:lnTo>
                    <a:pt x="51" y="166"/>
                  </a:lnTo>
                  <a:lnTo>
                    <a:pt x="62" y="143"/>
                  </a:lnTo>
                  <a:lnTo>
                    <a:pt x="65" y="117"/>
                  </a:lnTo>
                  <a:lnTo>
                    <a:pt x="80" y="98"/>
                  </a:lnTo>
                  <a:lnTo>
                    <a:pt x="220" y="88"/>
                  </a:lnTo>
                  <a:lnTo>
                    <a:pt x="218" y="66"/>
                  </a:lnTo>
                  <a:lnTo>
                    <a:pt x="261" y="67"/>
                  </a:lnTo>
                  <a:lnTo>
                    <a:pt x="677" y="28"/>
                  </a:lnTo>
                  <a:lnTo>
                    <a:pt x="884" y="0"/>
                  </a:lnTo>
                  <a:lnTo>
                    <a:pt x="878" y="30"/>
                  </a:lnTo>
                  <a:lnTo>
                    <a:pt x="865" y="40"/>
                  </a:lnTo>
                  <a:lnTo>
                    <a:pt x="846" y="72"/>
                  </a:lnTo>
                  <a:lnTo>
                    <a:pt x="832" y="69"/>
                  </a:lnTo>
                  <a:lnTo>
                    <a:pt x="817" y="78"/>
                  </a:lnTo>
                  <a:lnTo>
                    <a:pt x="805" y="94"/>
                  </a:lnTo>
                  <a:lnTo>
                    <a:pt x="790" y="85"/>
                  </a:lnTo>
                  <a:lnTo>
                    <a:pt x="766" y="105"/>
                  </a:lnTo>
                  <a:lnTo>
                    <a:pt x="763" y="122"/>
                  </a:lnTo>
                  <a:lnTo>
                    <a:pt x="663" y="182"/>
                  </a:lnTo>
                  <a:lnTo>
                    <a:pt x="657" y="204"/>
                  </a:lnTo>
                  <a:lnTo>
                    <a:pt x="631" y="217"/>
                  </a:lnTo>
                  <a:lnTo>
                    <a:pt x="631" y="246"/>
                  </a:lnTo>
                  <a:lnTo>
                    <a:pt x="495" y="264"/>
                  </a:lnTo>
                  <a:lnTo>
                    <a:pt x="221" y="288"/>
                  </a:lnTo>
                  <a:lnTo>
                    <a:pt x="0" y="30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1" name="Freeform 139"/>
            <p:cNvSpPr>
              <a:spLocks/>
            </p:cNvSpPr>
            <p:nvPr/>
          </p:nvSpPr>
          <p:spPr bwMode="auto">
            <a:xfrm>
              <a:off x="1737" y="2387"/>
              <a:ext cx="1450" cy="1406"/>
            </a:xfrm>
            <a:custGeom>
              <a:avLst/>
              <a:gdLst>
                <a:gd name="T0" fmla="*/ 0 w 1450"/>
                <a:gd name="T1" fmla="*/ 550 h 1406"/>
                <a:gd name="T2" fmla="*/ 448 w 1450"/>
                <a:gd name="T3" fmla="*/ 0 h 1406"/>
                <a:gd name="T4" fmla="*/ 781 w 1450"/>
                <a:gd name="T5" fmla="*/ 297 h 1406"/>
                <a:gd name="T6" fmla="*/ 834 w 1450"/>
                <a:gd name="T7" fmla="*/ 304 h 1406"/>
                <a:gd name="T8" fmla="*/ 881 w 1450"/>
                <a:gd name="T9" fmla="*/ 333 h 1406"/>
                <a:gd name="T10" fmla="*/ 920 w 1450"/>
                <a:gd name="T11" fmla="*/ 330 h 1406"/>
                <a:gd name="T12" fmla="*/ 976 w 1450"/>
                <a:gd name="T13" fmla="*/ 375 h 1406"/>
                <a:gd name="T14" fmla="*/ 1047 w 1450"/>
                <a:gd name="T15" fmla="*/ 368 h 1406"/>
                <a:gd name="T16" fmla="*/ 1078 w 1450"/>
                <a:gd name="T17" fmla="*/ 360 h 1406"/>
                <a:gd name="T18" fmla="*/ 1135 w 1450"/>
                <a:gd name="T19" fmla="*/ 393 h 1406"/>
                <a:gd name="T20" fmla="*/ 1268 w 1450"/>
                <a:gd name="T21" fmla="*/ 359 h 1406"/>
                <a:gd name="T22" fmla="*/ 1351 w 1450"/>
                <a:gd name="T23" fmla="*/ 413 h 1406"/>
                <a:gd name="T24" fmla="*/ 1395 w 1450"/>
                <a:gd name="T25" fmla="*/ 620 h 1406"/>
                <a:gd name="T26" fmla="*/ 1449 w 1450"/>
                <a:gd name="T27" fmla="*/ 721 h 1406"/>
                <a:gd name="T28" fmla="*/ 1431 w 1450"/>
                <a:gd name="T29" fmla="*/ 825 h 1406"/>
                <a:gd name="T30" fmla="*/ 1424 w 1450"/>
                <a:gd name="T31" fmla="*/ 883 h 1406"/>
                <a:gd name="T32" fmla="*/ 1361 w 1450"/>
                <a:gd name="T33" fmla="*/ 932 h 1406"/>
                <a:gd name="T34" fmla="*/ 1312 w 1450"/>
                <a:gd name="T35" fmla="*/ 936 h 1406"/>
                <a:gd name="T36" fmla="*/ 1284 w 1450"/>
                <a:gd name="T37" fmla="*/ 914 h 1406"/>
                <a:gd name="T38" fmla="*/ 1297 w 1450"/>
                <a:gd name="T39" fmla="*/ 965 h 1406"/>
                <a:gd name="T40" fmla="*/ 1265 w 1450"/>
                <a:gd name="T41" fmla="*/ 1005 h 1406"/>
                <a:gd name="T42" fmla="*/ 1195 w 1450"/>
                <a:gd name="T43" fmla="*/ 1039 h 1406"/>
                <a:gd name="T44" fmla="*/ 1137 w 1450"/>
                <a:gd name="T45" fmla="*/ 1054 h 1406"/>
                <a:gd name="T46" fmla="*/ 1096 w 1450"/>
                <a:gd name="T47" fmla="*/ 1047 h 1406"/>
                <a:gd name="T48" fmla="*/ 1093 w 1450"/>
                <a:gd name="T49" fmla="*/ 1095 h 1406"/>
                <a:gd name="T50" fmla="*/ 1059 w 1450"/>
                <a:gd name="T51" fmla="*/ 1107 h 1406"/>
                <a:gd name="T52" fmla="*/ 1040 w 1450"/>
                <a:gd name="T53" fmla="*/ 1154 h 1406"/>
                <a:gd name="T54" fmla="*/ 1011 w 1450"/>
                <a:gd name="T55" fmla="*/ 1185 h 1406"/>
                <a:gd name="T56" fmla="*/ 994 w 1450"/>
                <a:gd name="T57" fmla="*/ 1231 h 1406"/>
                <a:gd name="T58" fmla="*/ 963 w 1450"/>
                <a:gd name="T59" fmla="*/ 1207 h 1406"/>
                <a:gd name="T60" fmla="*/ 987 w 1450"/>
                <a:gd name="T61" fmla="*/ 1272 h 1406"/>
                <a:gd name="T62" fmla="*/ 991 w 1450"/>
                <a:gd name="T63" fmla="*/ 1405 h 1406"/>
                <a:gd name="T64" fmla="*/ 865 w 1450"/>
                <a:gd name="T65" fmla="*/ 1360 h 1406"/>
                <a:gd name="T66" fmla="*/ 787 w 1450"/>
                <a:gd name="T67" fmla="*/ 1282 h 1406"/>
                <a:gd name="T68" fmla="*/ 759 w 1450"/>
                <a:gd name="T69" fmla="*/ 1221 h 1406"/>
                <a:gd name="T70" fmla="*/ 687 w 1450"/>
                <a:gd name="T71" fmla="*/ 1102 h 1406"/>
                <a:gd name="T72" fmla="*/ 562 w 1450"/>
                <a:gd name="T73" fmla="*/ 893 h 1406"/>
                <a:gd name="T74" fmla="*/ 457 w 1450"/>
                <a:gd name="T75" fmla="*/ 871 h 1406"/>
                <a:gd name="T76" fmla="*/ 387 w 1450"/>
                <a:gd name="T77" fmla="*/ 951 h 1406"/>
                <a:gd name="T78" fmla="*/ 284 w 1450"/>
                <a:gd name="T79" fmla="*/ 935 h 1406"/>
                <a:gd name="T80" fmla="*/ 193 w 1450"/>
                <a:gd name="T81" fmla="*/ 842 h 1406"/>
                <a:gd name="T82" fmla="*/ 123 w 1450"/>
                <a:gd name="T83" fmla="*/ 712 h 1406"/>
                <a:gd name="T84" fmla="*/ 26 w 1450"/>
                <a:gd name="T85" fmla="*/ 583 h 14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50"/>
                <a:gd name="T130" fmla="*/ 0 h 1406"/>
                <a:gd name="T131" fmla="*/ 1450 w 1450"/>
                <a:gd name="T132" fmla="*/ 1406 h 14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50" h="1406">
                  <a:moveTo>
                    <a:pt x="9" y="577"/>
                  </a:moveTo>
                  <a:lnTo>
                    <a:pt x="9" y="577"/>
                  </a:lnTo>
                  <a:lnTo>
                    <a:pt x="0" y="550"/>
                  </a:lnTo>
                  <a:lnTo>
                    <a:pt x="29" y="552"/>
                  </a:lnTo>
                  <a:lnTo>
                    <a:pt x="394" y="587"/>
                  </a:lnTo>
                  <a:lnTo>
                    <a:pt x="448" y="0"/>
                  </a:lnTo>
                  <a:lnTo>
                    <a:pt x="760" y="18"/>
                  </a:lnTo>
                  <a:lnTo>
                    <a:pt x="751" y="271"/>
                  </a:lnTo>
                  <a:lnTo>
                    <a:pt x="781" y="297"/>
                  </a:lnTo>
                  <a:lnTo>
                    <a:pt x="811" y="298"/>
                  </a:lnTo>
                  <a:lnTo>
                    <a:pt x="818" y="288"/>
                  </a:lnTo>
                  <a:lnTo>
                    <a:pt x="834" y="304"/>
                  </a:lnTo>
                  <a:lnTo>
                    <a:pt x="833" y="320"/>
                  </a:lnTo>
                  <a:lnTo>
                    <a:pt x="861" y="324"/>
                  </a:lnTo>
                  <a:lnTo>
                    <a:pt x="881" y="333"/>
                  </a:lnTo>
                  <a:lnTo>
                    <a:pt x="897" y="328"/>
                  </a:lnTo>
                  <a:lnTo>
                    <a:pt x="916" y="340"/>
                  </a:lnTo>
                  <a:lnTo>
                    <a:pt x="920" y="330"/>
                  </a:lnTo>
                  <a:lnTo>
                    <a:pt x="949" y="333"/>
                  </a:lnTo>
                  <a:lnTo>
                    <a:pt x="964" y="365"/>
                  </a:lnTo>
                  <a:lnTo>
                    <a:pt x="976" y="375"/>
                  </a:lnTo>
                  <a:lnTo>
                    <a:pt x="994" y="356"/>
                  </a:lnTo>
                  <a:lnTo>
                    <a:pt x="1026" y="382"/>
                  </a:lnTo>
                  <a:lnTo>
                    <a:pt x="1047" y="368"/>
                  </a:lnTo>
                  <a:lnTo>
                    <a:pt x="1054" y="393"/>
                  </a:lnTo>
                  <a:lnTo>
                    <a:pt x="1056" y="375"/>
                  </a:lnTo>
                  <a:lnTo>
                    <a:pt x="1078" y="360"/>
                  </a:lnTo>
                  <a:lnTo>
                    <a:pt x="1083" y="377"/>
                  </a:lnTo>
                  <a:lnTo>
                    <a:pt x="1113" y="371"/>
                  </a:lnTo>
                  <a:lnTo>
                    <a:pt x="1135" y="393"/>
                  </a:lnTo>
                  <a:lnTo>
                    <a:pt x="1192" y="373"/>
                  </a:lnTo>
                  <a:lnTo>
                    <a:pt x="1250" y="368"/>
                  </a:lnTo>
                  <a:lnTo>
                    <a:pt x="1268" y="359"/>
                  </a:lnTo>
                  <a:lnTo>
                    <a:pt x="1312" y="390"/>
                  </a:lnTo>
                  <a:lnTo>
                    <a:pt x="1340" y="400"/>
                  </a:lnTo>
                  <a:lnTo>
                    <a:pt x="1351" y="413"/>
                  </a:lnTo>
                  <a:lnTo>
                    <a:pt x="1388" y="412"/>
                  </a:lnTo>
                  <a:lnTo>
                    <a:pt x="1389" y="483"/>
                  </a:lnTo>
                  <a:lnTo>
                    <a:pt x="1395" y="620"/>
                  </a:lnTo>
                  <a:lnTo>
                    <a:pt x="1412" y="637"/>
                  </a:lnTo>
                  <a:lnTo>
                    <a:pt x="1417" y="673"/>
                  </a:lnTo>
                  <a:lnTo>
                    <a:pt x="1449" y="721"/>
                  </a:lnTo>
                  <a:lnTo>
                    <a:pt x="1448" y="763"/>
                  </a:lnTo>
                  <a:lnTo>
                    <a:pt x="1430" y="803"/>
                  </a:lnTo>
                  <a:lnTo>
                    <a:pt x="1431" y="825"/>
                  </a:lnTo>
                  <a:lnTo>
                    <a:pt x="1436" y="847"/>
                  </a:lnTo>
                  <a:lnTo>
                    <a:pt x="1434" y="869"/>
                  </a:lnTo>
                  <a:lnTo>
                    <a:pt x="1424" y="883"/>
                  </a:lnTo>
                  <a:lnTo>
                    <a:pt x="1409" y="902"/>
                  </a:lnTo>
                  <a:lnTo>
                    <a:pt x="1419" y="913"/>
                  </a:lnTo>
                  <a:lnTo>
                    <a:pt x="1361" y="932"/>
                  </a:lnTo>
                  <a:lnTo>
                    <a:pt x="1314" y="959"/>
                  </a:lnTo>
                  <a:lnTo>
                    <a:pt x="1342" y="936"/>
                  </a:lnTo>
                  <a:lnTo>
                    <a:pt x="1312" y="936"/>
                  </a:lnTo>
                  <a:lnTo>
                    <a:pt x="1321" y="901"/>
                  </a:lnTo>
                  <a:lnTo>
                    <a:pt x="1296" y="921"/>
                  </a:lnTo>
                  <a:lnTo>
                    <a:pt x="1284" y="914"/>
                  </a:lnTo>
                  <a:lnTo>
                    <a:pt x="1286" y="939"/>
                  </a:lnTo>
                  <a:lnTo>
                    <a:pt x="1295" y="943"/>
                  </a:lnTo>
                  <a:lnTo>
                    <a:pt x="1297" y="965"/>
                  </a:lnTo>
                  <a:lnTo>
                    <a:pt x="1280" y="981"/>
                  </a:lnTo>
                  <a:lnTo>
                    <a:pt x="1268" y="980"/>
                  </a:lnTo>
                  <a:lnTo>
                    <a:pt x="1265" y="1005"/>
                  </a:lnTo>
                  <a:lnTo>
                    <a:pt x="1130" y="1088"/>
                  </a:lnTo>
                  <a:lnTo>
                    <a:pt x="1132" y="1079"/>
                  </a:lnTo>
                  <a:lnTo>
                    <a:pt x="1195" y="1039"/>
                  </a:lnTo>
                  <a:lnTo>
                    <a:pt x="1147" y="1064"/>
                  </a:lnTo>
                  <a:lnTo>
                    <a:pt x="1150" y="1041"/>
                  </a:lnTo>
                  <a:lnTo>
                    <a:pt x="1137" y="1054"/>
                  </a:lnTo>
                  <a:lnTo>
                    <a:pt x="1123" y="1047"/>
                  </a:lnTo>
                  <a:lnTo>
                    <a:pt x="1117" y="1064"/>
                  </a:lnTo>
                  <a:lnTo>
                    <a:pt x="1096" y="1047"/>
                  </a:lnTo>
                  <a:lnTo>
                    <a:pt x="1098" y="1063"/>
                  </a:lnTo>
                  <a:lnTo>
                    <a:pt x="1123" y="1080"/>
                  </a:lnTo>
                  <a:lnTo>
                    <a:pt x="1093" y="1095"/>
                  </a:lnTo>
                  <a:lnTo>
                    <a:pt x="1082" y="1075"/>
                  </a:lnTo>
                  <a:lnTo>
                    <a:pt x="1071" y="1129"/>
                  </a:lnTo>
                  <a:lnTo>
                    <a:pt x="1059" y="1107"/>
                  </a:lnTo>
                  <a:lnTo>
                    <a:pt x="1033" y="1116"/>
                  </a:lnTo>
                  <a:lnTo>
                    <a:pt x="1028" y="1130"/>
                  </a:lnTo>
                  <a:lnTo>
                    <a:pt x="1040" y="1154"/>
                  </a:lnTo>
                  <a:lnTo>
                    <a:pt x="993" y="1156"/>
                  </a:lnTo>
                  <a:lnTo>
                    <a:pt x="1009" y="1161"/>
                  </a:lnTo>
                  <a:lnTo>
                    <a:pt x="1011" y="1185"/>
                  </a:lnTo>
                  <a:lnTo>
                    <a:pt x="1021" y="1179"/>
                  </a:lnTo>
                  <a:lnTo>
                    <a:pt x="1015" y="1195"/>
                  </a:lnTo>
                  <a:lnTo>
                    <a:pt x="994" y="1231"/>
                  </a:lnTo>
                  <a:lnTo>
                    <a:pt x="995" y="1214"/>
                  </a:lnTo>
                  <a:lnTo>
                    <a:pt x="982" y="1229"/>
                  </a:lnTo>
                  <a:lnTo>
                    <a:pt x="963" y="1207"/>
                  </a:lnTo>
                  <a:lnTo>
                    <a:pt x="967" y="1232"/>
                  </a:lnTo>
                  <a:lnTo>
                    <a:pt x="1003" y="1236"/>
                  </a:lnTo>
                  <a:lnTo>
                    <a:pt x="987" y="1272"/>
                  </a:lnTo>
                  <a:lnTo>
                    <a:pt x="1000" y="1343"/>
                  </a:lnTo>
                  <a:lnTo>
                    <a:pt x="1032" y="1403"/>
                  </a:lnTo>
                  <a:lnTo>
                    <a:pt x="991" y="1405"/>
                  </a:lnTo>
                  <a:lnTo>
                    <a:pt x="950" y="1388"/>
                  </a:lnTo>
                  <a:lnTo>
                    <a:pt x="915" y="1389"/>
                  </a:lnTo>
                  <a:lnTo>
                    <a:pt x="865" y="1360"/>
                  </a:lnTo>
                  <a:lnTo>
                    <a:pt x="806" y="1339"/>
                  </a:lnTo>
                  <a:lnTo>
                    <a:pt x="800" y="1316"/>
                  </a:lnTo>
                  <a:lnTo>
                    <a:pt x="787" y="1282"/>
                  </a:lnTo>
                  <a:lnTo>
                    <a:pt x="767" y="1257"/>
                  </a:lnTo>
                  <a:lnTo>
                    <a:pt x="770" y="1231"/>
                  </a:lnTo>
                  <a:lnTo>
                    <a:pt x="759" y="1221"/>
                  </a:lnTo>
                  <a:lnTo>
                    <a:pt x="759" y="1185"/>
                  </a:lnTo>
                  <a:lnTo>
                    <a:pt x="724" y="1157"/>
                  </a:lnTo>
                  <a:lnTo>
                    <a:pt x="687" y="1102"/>
                  </a:lnTo>
                  <a:lnTo>
                    <a:pt x="625" y="962"/>
                  </a:lnTo>
                  <a:lnTo>
                    <a:pt x="577" y="926"/>
                  </a:lnTo>
                  <a:lnTo>
                    <a:pt x="562" y="893"/>
                  </a:lnTo>
                  <a:lnTo>
                    <a:pt x="521" y="889"/>
                  </a:lnTo>
                  <a:lnTo>
                    <a:pt x="487" y="883"/>
                  </a:lnTo>
                  <a:lnTo>
                    <a:pt x="457" y="871"/>
                  </a:lnTo>
                  <a:lnTo>
                    <a:pt x="448" y="883"/>
                  </a:lnTo>
                  <a:lnTo>
                    <a:pt x="416" y="883"/>
                  </a:lnTo>
                  <a:lnTo>
                    <a:pt x="387" y="951"/>
                  </a:lnTo>
                  <a:lnTo>
                    <a:pt x="357" y="979"/>
                  </a:lnTo>
                  <a:lnTo>
                    <a:pt x="338" y="979"/>
                  </a:lnTo>
                  <a:lnTo>
                    <a:pt x="284" y="935"/>
                  </a:lnTo>
                  <a:lnTo>
                    <a:pt x="259" y="929"/>
                  </a:lnTo>
                  <a:lnTo>
                    <a:pt x="206" y="881"/>
                  </a:lnTo>
                  <a:lnTo>
                    <a:pt x="193" y="842"/>
                  </a:lnTo>
                  <a:lnTo>
                    <a:pt x="193" y="803"/>
                  </a:lnTo>
                  <a:lnTo>
                    <a:pt x="167" y="747"/>
                  </a:lnTo>
                  <a:lnTo>
                    <a:pt x="123" y="712"/>
                  </a:lnTo>
                  <a:lnTo>
                    <a:pt x="62" y="636"/>
                  </a:lnTo>
                  <a:lnTo>
                    <a:pt x="41" y="623"/>
                  </a:lnTo>
                  <a:lnTo>
                    <a:pt x="26" y="583"/>
                  </a:lnTo>
                  <a:lnTo>
                    <a:pt x="9" y="57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2" name="Freeform 140"/>
            <p:cNvSpPr>
              <a:spLocks/>
            </p:cNvSpPr>
            <p:nvPr/>
          </p:nvSpPr>
          <p:spPr bwMode="auto">
            <a:xfrm>
              <a:off x="1058" y="1516"/>
              <a:ext cx="585" cy="735"/>
            </a:xfrm>
            <a:custGeom>
              <a:avLst/>
              <a:gdLst>
                <a:gd name="T0" fmla="*/ 0 w 585"/>
                <a:gd name="T1" fmla="*/ 646 h 735"/>
                <a:gd name="T2" fmla="*/ 0 w 585"/>
                <a:gd name="T3" fmla="*/ 646 h 735"/>
                <a:gd name="T4" fmla="*/ 126 w 585"/>
                <a:gd name="T5" fmla="*/ 0 h 735"/>
                <a:gd name="T6" fmla="*/ 412 w 585"/>
                <a:gd name="T7" fmla="*/ 51 h 735"/>
                <a:gd name="T8" fmla="*/ 390 w 585"/>
                <a:gd name="T9" fmla="*/ 182 h 735"/>
                <a:gd name="T10" fmla="*/ 584 w 585"/>
                <a:gd name="T11" fmla="*/ 212 h 735"/>
                <a:gd name="T12" fmla="*/ 511 w 585"/>
                <a:gd name="T13" fmla="*/ 734 h 735"/>
                <a:gd name="T14" fmla="*/ 0 w 585"/>
                <a:gd name="T15" fmla="*/ 646 h 735"/>
                <a:gd name="T16" fmla="*/ 0 w 585"/>
                <a:gd name="T17" fmla="*/ 646 h 7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5"/>
                <a:gd name="T28" fmla="*/ 0 h 735"/>
                <a:gd name="T29" fmla="*/ 585 w 585"/>
                <a:gd name="T30" fmla="*/ 735 h 7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5" h="735">
                  <a:moveTo>
                    <a:pt x="0" y="646"/>
                  </a:moveTo>
                  <a:lnTo>
                    <a:pt x="0" y="646"/>
                  </a:lnTo>
                  <a:lnTo>
                    <a:pt x="126" y="0"/>
                  </a:lnTo>
                  <a:lnTo>
                    <a:pt x="412" y="51"/>
                  </a:lnTo>
                  <a:lnTo>
                    <a:pt x="390" y="182"/>
                  </a:lnTo>
                  <a:lnTo>
                    <a:pt x="584" y="212"/>
                  </a:lnTo>
                  <a:lnTo>
                    <a:pt x="511" y="734"/>
                  </a:lnTo>
                  <a:lnTo>
                    <a:pt x="0" y="64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3" name="Freeform 141"/>
            <p:cNvSpPr>
              <a:spLocks/>
            </p:cNvSpPr>
            <p:nvPr/>
          </p:nvSpPr>
          <p:spPr bwMode="auto">
            <a:xfrm>
              <a:off x="5000" y="1015"/>
              <a:ext cx="167" cy="331"/>
            </a:xfrm>
            <a:custGeom>
              <a:avLst/>
              <a:gdLst>
                <a:gd name="T0" fmla="*/ 0 w 167"/>
                <a:gd name="T1" fmla="*/ 42 h 331"/>
                <a:gd name="T2" fmla="*/ 0 w 167"/>
                <a:gd name="T3" fmla="*/ 42 h 331"/>
                <a:gd name="T4" fmla="*/ 26 w 167"/>
                <a:gd name="T5" fmla="*/ 135 h 331"/>
                <a:gd name="T6" fmla="*/ 32 w 167"/>
                <a:gd name="T7" fmla="*/ 196 h 331"/>
                <a:gd name="T8" fmla="*/ 60 w 167"/>
                <a:gd name="T9" fmla="*/ 256 h 331"/>
                <a:gd name="T10" fmla="*/ 75 w 167"/>
                <a:gd name="T11" fmla="*/ 330 h 331"/>
                <a:gd name="T12" fmla="*/ 150 w 167"/>
                <a:gd name="T13" fmla="*/ 313 h 331"/>
                <a:gd name="T14" fmla="*/ 136 w 167"/>
                <a:gd name="T15" fmla="*/ 200 h 331"/>
                <a:gd name="T16" fmla="*/ 144 w 167"/>
                <a:gd name="T17" fmla="*/ 121 h 331"/>
                <a:gd name="T18" fmla="*/ 164 w 167"/>
                <a:gd name="T19" fmla="*/ 84 h 331"/>
                <a:gd name="T20" fmla="*/ 166 w 167"/>
                <a:gd name="T21" fmla="*/ 0 h 331"/>
                <a:gd name="T22" fmla="*/ 0 w 167"/>
                <a:gd name="T23" fmla="*/ 42 h 331"/>
                <a:gd name="T24" fmla="*/ 0 w 167"/>
                <a:gd name="T25" fmla="*/ 42 h 3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7"/>
                <a:gd name="T40" fmla="*/ 0 h 331"/>
                <a:gd name="T41" fmla="*/ 167 w 167"/>
                <a:gd name="T42" fmla="*/ 331 h 33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7" h="331">
                  <a:moveTo>
                    <a:pt x="0" y="42"/>
                  </a:moveTo>
                  <a:lnTo>
                    <a:pt x="0" y="42"/>
                  </a:lnTo>
                  <a:lnTo>
                    <a:pt x="26" y="135"/>
                  </a:lnTo>
                  <a:lnTo>
                    <a:pt x="32" y="196"/>
                  </a:lnTo>
                  <a:lnTo>
                    <a:pt x="60" y="256"/>
                  </a:lnTo>
                  <a:lnTo>
                    <a:pt x="75" y="330"/>
                  </a:lnTo>
                  <a:lnTo>
                    <a:pt x="150" y="313"/>
                  </a:lnTo>
                  <a:lnTo>
                    <a:pt x="136" y="200"/>
                  </a:lnTo>
                  <a:lnTo>
                    <a:pt x="144" y="121"/>
                  </a:lnTo>
                  <a:lnTo>
                    <a:pt x="164" y="84"/>
                  </a:lnTo>
                  <a:lnTo>
                    <a:pt x="166" y="0"/>
                  </a:lnTo>
                  <a:lnTo>
                    <a:pt x="0" y="4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64" name="Group 142"/>
            <p:cNvGrpSpPr>
              <a:grpSpLocks/>
            </p:cNvGrpSpPr>
            <p:nvPr/>
          </p:nvGrpSpPr>
          <p:grpSpPr bwMode="auto">
            <a:xfrm>
              <a:off x="4201" y="1870"/>
              <a:ext cx="812" cy="455"/>
              <a:chOff x="4201" y="1870"/>
              <a:chExt cx="812" cy="455"/>
            </a:xfrm>
          </p:grpSpPr>
          <p:sp>
            <p:nvSpPr>
              <p:cNvPr id="122972" name="Freeform 143"/>
              <p:cNvSpPr>
                <a:spLocks/>
              </p:cNvSpPr>
              <p:nvPr/>
            </p:nvSpPr>
            <p:spPr bwMode="auto">
              <a:xfrm>
                <a:off x="4201" y="1870"/>
                <a:ext cx="802" cy="455"/>
              </a:xfrm>
              <a:custGeom>
                <a:avLst/>
                <a:gdLst>
                  <a:gd name="T0" fmla="*/ 0 w 802"/>
                  <a:gd name="T1" fmla="*/ 454 h 455"/>
                  <a:gd name="T2" fmla="*/ 75 w 802"/>
                  <a:gd name="T3" fmla="*/ 395 h 455"/>
                  <a:gd name="T4" fmla="*/ 127 w 802"/>
                  <a:gd name="T5" fmla="*/ 344 h 455"/>
                  <a:gd name="T6" fmla="*/ 184 w 802"/>
                  <a:gd name="T7" fmla="*/ 344 h 455"/>
                  <a:gd name="T8" fmla="*/ 236 w 802"/>
                  <a:gd name="T9" fmla="*/ 337 h 455"/>
                  <a:gd name="T10" fmla="*/ 273 w 802"/>
                  <a:gd name="T11" fmla="*/ 307 h 455"/>
                  <a:gd name="T12" fmla="*/ 334 w 802"/>
                  <a:gd name="T13" fmla="*/ 272 h 455"/>
                  <a:gd name="T14" fmla="*/ 360 w 802"/>
                  <a:gd name="T15" fmla="*/ 178 h 455"/>
                  <a:gd name="T16" fmla="*/ 405 w 802"/>
                  <a:gd name="T17" fmla="*/ 152 h 455"/>
                  <a:gd name="T18" fmla="*/ 442 w 802"/>
                  <a:gd name="T19" fmla="*/ 99 h 455"/>
                  <a:gd name="T20" fmla="*/ 478 w 802"/>
                  <a:gd name="T21" fmla="*/ 0 h 455"/>
                  <a:gd name="T22" fmla="*/ 544 w 802"/>
                  <a:gd name="T23" fmla="*/ 6 h 455"/>
                  <a:gd name="T24" fmla="*/ 586 w 802"/>
                  <a:gd name="T25" fmla="*/ 33 h 455"/>
                  <a:gd name="T26" fmla="*/ 622 w 802"/>
                  <a:gd name="T27" fmla="*/ 61 h 455"/>
                  <a:gd name="T28" fmla="*/ 603 w 802"/>
                  <a:gd name="T29" fmla="*/ 104 h 455"/>
                  <a:gd name="T30" fmla="*/ 631 w 802"/>
                  <a:gd name="T31" fmla="*/ 116 h 455"/>
                  <a:gd name="T32" fmla="*/ 646 w 802"/>
                  <a:gd name="T33" fmla="*/ 137 h 455"/>
                  <a:gd name="T34" fmla="*/ 693 w 802"/>
                  <a:gd name="T35" fmla="*/ 152 h 455"/>
                  <a:gd name="T36" fmla="*/ 717 w 802"/>
                  <a:gd name="T37" fmla="*/ 170 h 455"/>
                  <a:gd name="T38" fmla="*/ 723 w 802"/>
                  <a:gd name="T39" fmla="*/ 199 h 455"/>
                  <a:gd name="T40" fmla="*/ 688 w 802"/>
                  <a:gd name="T41" fmla="*/ 183 h 455"/>
                  <a:gd name="T42" fmla="*/ 702 w 802"/>
                  <a:gd name="T43" fmla="*/ 206 h 455"/>
                  <a:gd name="T44" fmla="*/ 714 w 802"/>
                  <a:gd name="T45" fmla="*/ 214 h 455"/>
                  <a:gd name="T46" fmla="*/ 739 w 802"/>
                  <a:gd name="T47" fmla="*/ 237 h 455"/>
                  <a:gd name="T48" fmla="*/ 719 w 802"/>
                  <a:gd name="T49" fmla="*/ 229 h 455"/>
                  <a:gd name="T50" fmla="*/ 729 w 802"/>
                  <a:gd name="T51" fmla="*/ 245 h 455"/>
                  <a:gd name="T52" fmla="*/ 692 w 802"/>
                  <a:gd name="T53" fmla="*/ 230 h 455"/>
                  <a:gd name="T54" fmla="*/ 687 w 802"/>
                  <a:gd name="T55" fmla="*/ 234 h 455"/>
                  <a:gd name="T56" fmla="*/ 726 w 802"/>
                  <a:gd name="T57" fmla="*/ 254 h 455"/>
                  <a:gd name="T58" fmla="*/ 737 w 802"/>
                  <a:gd name="T59" fmla="*/ 267 h 455"/>
                  <a:gd name="T60" fmla="*/ 745 w 802"/>
                  <a:gd name="T61" fmla="*/ 273 h 455"/>
                  <a:gd name="T62" fmla="*/ 714 w 802"/>
                  <a:gd name="T63" fmla="*/ 273 h 455"/>
                  <a:gd name="T64" fmla="*/ 682 w 802"/>
                  <a:gd name="T65" fmla="*/ 259 h 455"/>
                  <a:gd name="T66" fmla="*/ 667 w 802"/>
                  <a:gd name="T67" fmla="*/ 262 h 455"/>
                  <a:gd name="T68" fmla="*/ 706 w 802"/>
                  <a:gd name="T69" fmla="*/ 280 h 455"/>
                  <a:gd name="T70" fmla="*/ 745 w 802"/>
                  <a:gd name="T71" fmla="*/ 294 h 455"/>
                  <a:gd name="T72" fmla="*/ 759 w 802"/>
                  <a:gd name="T73" fmla="*/ 287 h 455"/>
                  <a:gd name="T74" fmla="*/ 801 w 802"/>
                  <a:gd name="T75" fmla="*/ 326 h 455"/>
                  <a:gd name="T76" fmla="*/ 782 w 802"/>
                  <a:gd name="T77" fmla="*/ 332 h 455"/>
                  <a:gd name="T78" fmla="*/ 207 w 802"/>
                  <a:gd name="T79" fmla="*/ 426 h 455"/>
                  <a:gd name="T80" fmla="*/ 0 w 802"/>
                  <a:gd name="T81" fmla="*/ 454 h 45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802"/>
                  <a:gd name="T124" fmla="*/ 0 h 455"/>
                  <a:gd name="T125" fmla="*/ 802 w 802"/>
                  <a:gd name="T126" fmla="*/ 455 h 45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802" h="455">
                    <a:moveTo>
                      <a:pt x="0" y="454"/>
                    </a:moveTo>
                    <a:lnTo>
                      <a:pt x="0" y="454"/>
                    </a:lnTo>
                    <a:lnTo>
                      <a:pt x="75" y="405"/>
                    </a:lnTo>
                    <a:lnTo>
                      <a:pt x="75" y="395"/>
                    </a:lnTo>
                    <a:lnTo>
                      <a:pt x="101" y="362"/>
                    </a:lnTo>
                    <a:lnTo>
                      <a:pt x="127" y="344"/>
                    </a:lnTo>
                    <a:lnTo>
                      <a:pt x="155" y="310"/>
                    </a:lnTo>
                    <a:lnTo>
                      <a:pt x="184" y="344"/>
                    </a:lnTo>
                    <a:lnTo>
                      <a:pt x="221" y="326"/>
                    </a:lnTo>
                    <a:lnTo>
                      <a:pt x="236" y="337"/>
                    </a:lnTo>
                    <a:lnTo>
                      <a:pt x="259" y="326"/>
                    </a:lnTo>
                    <a:lnTo>
                      <a:pt x="273" y="307"/>
                    </a:lnTo>
                    <a:lnTo>
                      <a:pt x="313" y="300"/>
                    </a:lnTo>
                    <a:lnTo>
                      <a:pt x="334" y="272"/>
                    </a:lnTo>
                    <a:lnTo>
                      <a:pt x="323" y="265"/>
                    </a:lnTo>
                    <a:lnTo>
                      <a:pt x="360" y="178"/>
                    </a:lnTo>
                    <a:lnTo>
                      <a:pt x="369" y="135"/>
                    </a:lnTo>
                    <a:lnTo>
                      <a:pt x="405" y="152"/>
                    </a:lnTo>
                    <a:lnTo>
                      <a:pt x="424" y="102"/>
                    </a:lnTo>
                    <a:lnTo>
                      <a:pt x="442" y="99"/>
                    </a:lnTo>
                    <a:lnTo>
                      <a:pt x="470" y="52"/>
                    </a:lnTo>
                    <a:lnTo>
                      <a:pt x="478" y="0"/>
                    </a:lnTo>
                    <a:lnTo>
                      <a:pt x="534" y="32"/>
                    </a:lnTo>
                    <a:lnTo>
                      <a:pt x="544" y="6"/>
                    </a:lnTo>
                    <a:lnTo>
                      <a:pt x="570" y="12"/>
                    </a:lnTo>
                    <a:lnTo>
                      <a:pt x="586" y="33"/>
                    </a:lnTo>
                    <a:lnTo>
                      <a:pt x="610" y="45"/>
                    </a:lnTo>
                    <a:lnTo>
                      <a:pt x="622" y="61"/>
                    </a:lnTo>
                    <a:lnTo>
                      <a:pt x="620" y="75"/>
                    </a:lnTo>
                    <a:lnTo>
                      <a:pt x="603" y="104"/>
                    </a:lnTo>
                    <a:lnTo>
                      <a:pt x="610" y="124"/>
                    </a:lnTo>
                    <a:lnTo>
                      <a:pt x="631" y="116"/>
                    </a:lnTo>
                    <a:lnTo>
                      <a:pt x="639" y="130"/>
                    </a:lnTo>
                    <a:lnTo>
                      <a:pt x="646" y="137"/>
                    </a:lnTo>
                    <a:lnTo>
                      <a:pt x="682" y="139"/>
                    </a:lnTo>
                    <a:lnTo>
                      <a:pt x="693" y="152"/>
                    </a:lnTo>
                    <a:lnTo>
                      <a:pt x="726" y="160"/>
                    </a:lnTo>
                    <a:lnTo>
                      <a:pt x="717" y="170"/>
                    </a:lnTo>
                    <a:lnTo>
                      <a:pt x="721" y="190"/>
                    </a:lnTo>
                    <a:lnTo>
                      <a:pt x="723" y="199"/>
                    </a:lnTo>
                    <a:lnTo>
                      <a:pt x="710" y="196"/>
                    </a:lnTo>
                    <a:lnTo>
                      <a:pt x="688" y="183"/>
                    </a:lnTo>
                    <a:lnTo>
                      <a:pt x="653" y="159"/>
                    </a:lnTo>
                    <a:lnTo>
                      <a:pt x="702" y="206"/>
                    </a:lnTo>
                    <a:lnTo>
                      <a:pt x="728" y="206"/>
                    </a:lnTo>
                    <a:lnTo>
                      <a:pt x="714" y="214"/>
                    </a:lnTo>
                    <a:lnTo>
                      <a:pt x="739" y="227"/>
                    </a:lnTo>
                    <a:lnTo>
                      <a:pt x="739" y="237"/>
                    </a:lnTo>
                    <a:lnTo>
                      <a:pt x="729" y="229"/>
                    </a:lnTo>
                    <a:lnTo>
                      <a:pt x="719" y="229"/>
                    </a:lnTo>
                    <a:lnTo>
                      <a:pt x="722" y="238"/>
                    </a:lnTo>
                    <a:lnTo>
                      <a:pt x="729" y="245"/>
                    </a:lnTo>
                    <a:lnTo>
                      <a:pt x="719" y="250"/>
                    </a:lnTo>
                    <a:lnTo>
                      <a:pt x="692" y="230"/>
                    </a:lnTo>
                    <a:lnTo>
                      <a:pt x="681" y="220"/>
                    </a:lnTo>
                    <a:lnTo>
                      <a:pt x="687" y="234"/>
                    </a:lnTo>
                    <a:lnTo>
                      <a:pt x="714" y="254"/>
                    </a:lnTo>
                    <a:lnTo>
                      <a:pt x="726" y="254"/>
                    </a:lnTo>
                    <a:lnTo>
                      <a:pt x="738" y="259"/>
                    </a:lnTo>
                    <a:lnTo>
                      <a:pt x="737" y="267"/>
                    </a:lnTo>
                    <a:lnTo>
                      <a:pt x="744" y="267"/>
                    </a:lnTo>
                    <a:lnTo>
                      <a:pt x="745" y="273"/>
                    </a:lnTo>
                    <a:lnTo>
                      <a:pt x="735" y="282"/>
                    </a:lnTo>
                    <a:lnTo>
                      <a:pt x="714" y="273"/>
                    </a:lnTo>
                    <a:lnTo>
                      <a:pt x="707" y="262"/>
                    </a:lnTo>
                    <a:lnTo>
                      <a:pt x="682" y="259"/>
                    </a:lnTo>
                    <a:lnTo>
                      <a:pt x="677" y="251"/>
                    </a:lnTo>
                    <a:lnTo>
                      <a:pt x="667" y="262"/>
                    </a:lnTo>
                    <a:lnTo>
                      <a:pt x="704" y="271"/>
                    </a:lnTo>
                    <a:lnTo>
                      <a:pt x="706" y="280"/>
                    </a:lnTo>
                    <a:lnTo>
                      <a:pt x="735" y="294"/>
                    </a:lnTo>
                    <a:lnTo>
                      <a:pt x="745" y="294"/>
                    </a:lnTo>
                    <a:lnTo>
                      <a:pt x="747" y="283"/>
                    </a:lnTo>
                    <a:lnTo>
                      <a:pt x="759" y="287"/>
                    </a:lnTo>
                    <a:lnTo>
                      <a:pt x="778" y="284"/>
                    </a:lnTo>
                    <a:lnTo>
                      <a:pt x="801" y="326"/>
                    </a:lnTo>
                    <a:lnTo>
                      <a:pt x="787" y="319"/>
                    </a:lnTo>
                    <a:lnTo>
                      <a:pt x="782" y="332"/>
                    </a:lnTo>
                    <a:lnTo>
                      <a:pt x="466" y="393"/>
                    </a:lnTo>
                    <a:lnTo>
                      <a:pt x="207" y="426"/>
                    </a:lnTo>
                    <a:lnTo>
                      <a:pt x="0" y="45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3" name="Freeform 144"/>
              <p:cNvSpPr>
                <a:spLocks/>
              </p:cNvSpPr>
              <p:nvPr/>
            </p:nvSpPr>
            <p:spPr bwMode="auto">
              <a:xfrm>
                <a:off x="4968" y="1996"/>
                <a:ext cx="45" cy="130"/>
              </a:xfrm>
              <a:custGeom>
                <a:avLst/>
                <a:gdLst>
                  <a:gd name="T0" fmla="*/ 0 w 45"/>
                  <a:gd name="T1" fmla="*/ 73 h 130"/>
                  <a:gd name="T2" fmla="*/ 0 w 45"/>
                  <a:gd name="T3" fmla="*/ 73 h 130"/>
                  <a:gd name="T4" fmla="*/ 0 w 45"/>
                  <a:gd name="T5" fmla="*/ 113 h 130"/>
                  <a:gd name="T6" fmla="*/ 9 w 45"/>
                  <a:gd name="T7" fmla="*/ 129 h 130"/>
                  <a:gd name="T8" fmla="*/ 15 w 45"/>
                  <a:gd name="T9" fmla="*/ 82 h 130"/>
                  <a:gd name="T10" fmla="*/ 32 w 45"/>
                  <a:gd name="T11" fmla="*/ 62 h 130"/>
                  <a:gd name="T12" fmla="*/ 44 w 45"/>
                  <a:gd name="T13" fmla="*/ 0 h 130"/>
                  <a:gd name="T14" fmla="*/ 18 w 45"/>
                  <a:gd name="T15" fmla="*/ 14 h 130"/>
                  <a:gd name="T16" fmla="*/ 0 w 45"/>
                  <a:gd name="T17" fmla="*/ 73 h 130"/>
                  <a:gd name="T18" fmla="*/ 0 w 45"/>
                  <a:gd name="T19" fmla="*/ 73 h 13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5"/>
                  <a:gd name="T31" fmla="*/ 0 h 130"/>
                  <a:gd name="T32" fmla="*/ 45 w 45"/>
                  <a:gd name="T33" fmla="*/ 130 h 13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5" h="130">
                    <a:moveTo>
                      <a:pt x="0" y="73"/>
                    </a:moveTo>
                    <a:lnTo>
                      <a:pt x="0" y="73"/>
                    </a:lnTo>
                    <a:lnTo>
                      <a:pt x="0" y="113"/>
                    </a:lnTo>
                    <a:lnTo>
                      <a:pt x="9" y="129"/>
                    </a:lnTo>
                    <a:lnTo>
                      <a:pt x="15" y="82"/>
                    </a:lnTo>
                    <a:lnTo>
                      <a:pt x="32" y="62"/>
                    </a:lnTo>
                    <a:lnTo>
                      <a:pt x="44" y="0"/>
                    </a:lnTo>
                    <a:lnTo>
                      <a:pt x="18" y="14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2965" name="Group 145"/>
            <p:cNvGrpSpPr>
              <a:grpSpLocks/>
            </p:cNvGrpSpPr>
            <p:nvPr/>
          </p:nvGrpSpPr>
          <p:grpSpPr bwMode="auto">
            <a:xfrm>
              <a:off x="416" y="441"/>
              <a:ext cx="695" cy="506"/>
              <a:chOff x="416" y="441"/>
              <a:chExt cx="695" cy="506"/>
            </a:xfrm>
          </p:grpSpPr>
          <p:sp>
            <p:nvSpPr>
              <p:cNvPr id="122969" name="Freeform 146"/>
              <p:cNvSpPr>
                <a:spLocks/>
              </p:cNvSpPr>
              <p:nvPr/>
            </p:nvSpPr>
            <p:spPr bwMode="auto">
              <a:xfrm>
                <a:off x="416" y="441"/>
                <a:ext cx="695" cy="506"/>
              </a:xfrm>
              <a:custGeom>
                <a:avLst/>
                <a:gdLst>
                  <a:gd name="T0" fmla="*/ 26 w 695"/>
                  <a:gd name="T1" fmla="*/ 109 h 506"/>
                  <a:gd name="T2" fmla="*/ 26 w 695"/>
                  <a:gd name="T3" fmla="*/ 177 h 506"/>
                  <a:gd name="T4" fmla="*/ 50 w 695"/>
                  <a:gd name="T5" fmla="*/ 223 h 506"/>
                  <a:gd name="T6" fmla="*/ 16 w 695"/>
                  <a:gd name="T7" fmla="*/ 238 h 506"/>
                  <a:gd name="T8" fmla="*/ 35 w 695"/>
                  <a:gd name="T9" fmla="*/ 255 h 506"/>
                  <a:gd name="T10" fmla="*/ 15 w 695"/>
                  <a:gd name="T11" fmla="*/ 293 h 506"/>
                  <a:gd name="T12" fmla="*/ 12 w 695"/>
                  <a:gd name="T13" fmla="*/ 260 h 506"/>
                  <a:gd name="T14" fmla="*/ 50 w 695"/>
                  <a:gd name="T15" fmla="*/ 325 h 506"/>
                  <a:gd name="T16" fmla="*/ 92 w 695"/>
                  <a:gd name="T17" fmla="*/ 390 h 506"/>
                  <a:gd name="T18" fmla="*/ 197 w 695"/>
                  <a:gd name="T19" fmla="*/ 439 h 506"/>
                  <a:gd name="T20" fmla="*/ 433 w 695"/>
                  <a:gd name="T21" fmla="*/ 461 h 506"/>
                  <a:gd name="T22" fmla="*/ 694 w 695"/>
                  <a:gd name="T23" fmla="*/ 125 h 506"/>
                  <a:gd name="T24" fmla="*/ 211 w 695"/>
                  <a:gd name="T25" fmla="*/ 9 h 506"/>
                  <a:gd name="T26" fmla="*/ 210 w 695"/>
                  <a:gd name="T27" fmla="*/ 26 h 506"/>
                  <a:gd name="T28" fmla="*/ 226 w 695"/>
                  <a:gd name="T29" fmla="*/ 35 h 506"/>
                  <a:gd name="T30" fmla="*/ 216 w 695"/>
                  <a:gd name="T31" fmla="*/ 75 h 506"/>
                  <a:gd name="T32" fmla="*/ 201 w 695"/>
                  <a:gd name="T33" fmla="*/ 73 h 506"/>
                  <a:gd name="T34" fmla="*/ 213 w 695"/>
                  <a:gd name="T35" fmla="*/ 122 h 506"/>
                  <a:gd name="T36" fmla="*/ 220 w 695"/>
                  <a:gd name="T37" fmla="*/ 138 h 506"/>
                  <a:gd name="T38" fmla="*/ 201 w 695"/>
                  <a:gd name="T39" fmla="*/ 162 h 506"/>
                  <a:gd name="T40" fmla="*/ 197 w 695"/>
                  <a:gd name="T41" fmla="*/ 180 h 506"/>
                  <a:gd name="T42" fmla="*/ 179 w 695"/>
                  <a:gd name="T43" fmla="*/ 216 h 506"/>
                  <a:gd name="T44" fmla="*/ 170 w 695"/>
                  <a:gd name="T45" fmla="*/ 220 h 506"/>
                  <a:gd name="T46" fmla="*/ 140 w 695"/>
                  <a:gd name="T47" fmla="*/ 226 h 506"/>
                  <a:gd name="T48" fmla="*/ 130 w 695"/>
                  <a:gd name="T49" fmla="*/ 240 h 506"/>
                  <a:gd name="T50" fmla="*/ 122 w 695"/>
                  <a:gd name="T51" fmla="*/ 231 h 506"/>
                  <a:gd name="T52" fmla="*/ 128 w 695"/>
                  <a:gd name="T53" fmla="*/ 217 h 506"/>
                  <a:gd name="T54" fmla="*/ 132 w 695"/>
                  <a:gd name="T55" fmla="*/ 216 h 506"/>
                  <a:gd name="T56" fmla="*/ 143 w 695"/>
                  <a:gd name="T57" fmla="*/ 217 h 506"/>
                  <a:gd name="T58" fmla="*/ 165 w 695"/>
                  <a:gd name="T59" fmla="*/ 202 h 506"/>
                  <a:gd name="T60" fmla="*/ 165 w 695"/>
                  <a:gd name="T61" fmla="*/ 210 h 506"/>
                  <a:gd name="T62" fmla="*/ 178 w 695"/>
                  <a:gd name="T63" fmla="*/ 183 h 506"/>
                  <a:gd name="T64" fmla="*/ 174 w 695"/>
                  <a:gd name="T65" fmla="*/ 177 h 506"/>
                  <a:gd name="T66" fmla="*/ 192 w 695"/>
                  <a:gd name="T67" fmla="*/ 143 h 506"/>
                  <a:gd name="T68" fmla="*/ 181 w 695"/>
                  <a:gd name="T69" fmla="*/ 146 h 506"/>
                  <a:gd name="T70" fmla="*/ 154 w 695"/>
                  <a:gd name="T71" fmla="*/ 165 h 506"/>
                  <a:gd name="T72" fmla="*/ 148 w 695"/>
                  <a:gd name="T73" fmla="*/ 191 h 506"/>
                  <a:gd name="T74" fmla="*/ 138 w 695"/>
                  <a:gd name="T75" fmla="*/ 165 h 506"/>
                  <a:gd name="T76" fmla="*/ 168 w 695"/>
                  <a:gd name="T77" fmla="*/ 150 h 506"/>
                  <a:gd name="T78" fmla="*/ 183 w 695"/>
                  <a:gd name="T79" fmla="*/ 111 h 506"/>
                  <a:gd name="T80" fmla="*/ 180 w 695"/>
                  <a:gd name="T81" fmla="*/ 105 h 506"/>
                  <a:gd name="T82" fmla="*/ 166 w 695"/>
                  <a:gd name="T83" fmla="*/ 122 h 506"/>
                  <a:gd name="T84" fmla="*/ 157 w 695"/>
                  <a:gd name="T85" fmla="*/ 111 h 506"/>
                  <a:gd name="T86" fmla="*/ 72 w 695"/>
                  <a:gd name="T87" fmla="*/ 63 h 506"/>
                  <a:gd name="T88" fmla="*/ 16 w 695"/>
                  <a:gd name="T89" fmla="*/ 86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95"/>
                  <a:gd name="T136" fmla="*/ 0 h 506"/>
                  <a:gd name="T137" fmla="*/ 695 w 695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95" h="506">
                    <a:moveTo>
                      <a:pt x="16" y="86"/>
                    </a:moveTo>
                    <a:lnTo>
                      <a:pt x="16" y="86"/>
                    </a:lnTo>
                    <a:lnTo>
                      <a:pt x="26" y="109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6" y="177"/>
                    </a:lnTo>
                    <a:lnTo>
                      <a:pt x="20" y="215"/>
                    </a:lnTo>
                    <a:lnTo>
                      <a:pt x="32" y="207"/>
                    </a:lnTo>
                    <a:lnTo>
                      <a:pt x="50" y="223"/>
                    </a:lnTo>
                    <a:lnTo>
                      <a:pt x="30" y="224"/>
                    </a:lnTo>
                    <a:lnTo>
                      <a:pt x="18" y="223"/>
                    </a:lnTo>
                    <a:lnTo>
                      <a:pt x="16" y="238"/>
                    </a:lnTo>
                    <a:lnTo>
                      <a:pt x="16" y="249"/>
                    </a:lnTo>
                    <a:lnTo>
                      <a:pt x="32" y="249"/>
                    </a:lnTo>
                    <a:lnTo>
                      <a:pt x="35" y="255"/>
                    </a:lnTo>
                    <a:lnTo>
                      <a:pt x="22" y="261"/>
                    </a:lnTo>
                    <a:lnTo>
                      <a:pt x="24" y="277"/>
                    </a:lnTo>
                    <a:lnTo>
                      <a:pt x="15" y="293"/>
                    </a:lnTo>
                    <a:lnTo>
                      <a:pt x="9" y="292"/>
                    </a:lnTo>
                    <a:lnTo>
                      <a:pt x="15" y="267"/>
                    </a:lnTo>
                    <a:lnTo>
                      <a:pt x="12" y="260"/>
                    </a:lnTo>
                    <a:lnTo>
                      <a:pt x="0" y="298"/>
                    </a:lnTo>
                    <a:lnTo>
                      <a:pt x="18" y="311"/>
                    </a:lnTo>
                    <a:lnTo>
                      <a:pt x="50" y="325"/>
                    </a:lnTo>
                    <a:lnTo>
                      <a:pt x="52" y="338"/>
                    </a:lnTo>
                    <a:lnTo>
                      <a:pt x="65" y="339"/>
                    </a:lnTo>
                    <a:lnTo>
                      <a:pt x="92" y="390"/>
                    </a:lnTo>
                    <a:lnTo>
                      <a:pt x="85" y="407"/>
                    </a:lnTo>
                    <a:lnTo>
                      <a:pt x="127" y="441"/>
                    </a:lnTo>
                    <a:lnTo>
                      <a:pt x="197" y="439"/>
                    </a:lnTo>
                    <a:lnTo>
                      <a:pt x="249" y="461"/>
                    </a:lnTo>
                    <a:lnTo>
                      <a:pt x="274" y="457"/>
                    </a:lnTo>
                    <a:lnTo>
                      <a:pt x="433" y="461"/>
                    </a:lnTo>
                    <a:lnTo>
                      <a:pt x="614" y="505"/>
                    </a:lnTo>
                    <a:lnTo>
                      <a:pt x="617" y="449"/>
                    </a:lnTo>
                    <a:lnTo>
                      <a:pt x="694" y="125"/>
                    </a:lnTo>
                    <a:lnTo>
                      <a:pt x="212" y="0"/>
                    </a:lnTo>
                    <a:lnTo>
                      <a:pt x="208" y="2"/>
                    </a:lnTo>
                    <a:lnTo>
                      <a:pt x="211" y="9"/>
                    </a:lnTo>
                    <a:lnTo>
                      <a:pt x="206" y="11"/>
                    </a:lnTo>
                    <a:lnTo>
                      <a:pt x="211" y="19"/>
                    </a:lnTo>
                    <a:lnTo>
                      <a:pt x="210" y="26"/>
                    </a:lnTo>
                    <a:lnTo>
                      <a:pt x="211" y="35"/>
                    </a:lnTo>
                    <a:lnTo>
                      <a:pt x="218" y="31"/>
                    </a:lnTo>
                    <a:lnTo>
                      <a:pt x="226" y="35"/>
                    </a:lnTo>
                    <a:lnTo>
                      <a:pt x="224" y="49"/>
                    </a:lnTo>
                    <a:lnTo>
                      <a:pt x="225" y="56"/>
                    </a:lnTo>
                    <a:lnTo>
                      <a:pt x="216" y="75"/>
                    </a:lnTo>
                    <a:lnTo>
                      <a:pt x="204" y="63"/>
                    </a:lnTo>
                    <a:lnTo>
                      <a:pt x="201" y="64"/>
                    </a:lnTo>
                    <a:lnTo>
                      <a:pt x="201" y="73"/>
                    </a:lnTo>
                    <a:lnTo>
                      <a:pt x="209" y="75"/>
                    </a:lnTo>
                    <a:lnTo>
                      <a:pt x="218" y="96"/>
                    </a:lnTo>
                    <a:lnTo>
                      <a:pt x="213" y="122"/>
                    </a:lnTo>
                    <a:lnTo>
                      <a:pt x="218" y="130"/>
                    </a:lnTo>
                    <a:lnTo>
                      <a:pt x="224" y="131"/>
                    </a:lnTo>
                    <a:lnTo>
                      <a:pt x="220" y="138"/>
                    </a:lnTo>
                    <a:lnTo>
                      <a:pt x="213" y="139"/>
                    </a:lnTo>
                    <a:lnTo>
                      <a:pt x="201" y="156"/>
                    </a:lnTo>
                    <a:lnTo>
                      <a:pt x="201" y="162"/>
                    </a:lnTo>
                    <a:lnTo>
                      <a:pt x="197" y="171"/>
                    </a:lnTo>
                    <a:lnTo>
                      <a:pt x="192" y="173"/>
                    </a:lnTo>
                    <a:lnTo>
                      <a:pt x="197" y="180"/>
                    </a:lnTo>
                    <a:lnTo>
                      <a:pt x="191" y="184"/>
                    </a:lnTo>
                    <a:lnTo>
                      <a:pt x="191" y="213"/>
                    </a:lnTo>
                    <a:lnTo>
                      <a:pt x="179" y="216"/>
                    </a:lnTo>
                    <a:lnTo>
                      <a:pt x="179" y="224"/>
                    </a:lnTo>
                    <a:lnTo>
                      <a:pt x="171" y="215"/>
                    </a:lnTo>
                    <a:lnTo>
                      <a:pt x="170" y="220"/>
                    </a:lnTo>
                    <a:lnTo>
                      <a:pt x="150" y="237"/>
                    </a:lnTo>
                    <a:lnTo>
                      <a:pt x="144" y="236"/>
                    </a:lnTo>
                    <a:lnTo>
                      <a:pt x="140" y="226"/>
                    </a:lnTo>
                    <a:lnTo>
                      <a:pt x="138" y="232"/>
                    </a:lnTo>
                    <a:lnTo>
                      <a:pt x="133" y="227"/>
                    </a:lnTo>
                    <a:lnTo>
                      <a:pt x="130" y="240"/>
                    </a:lnTo>
                    <a:lnTo>
                      <a:pt x="128" y="239"/>
                    </a:lnTo>
                    <a:lnTo>
                      <a:pt x="128" y="230"/>
                    </a:lnTo>
                    <a:lnTo>
                      <a:pt x="122" y="231"/>
                    </a:lnTo>
                    <a:lnTo>
                      <a:pt x="130" y="223"/>
                    </a:lnTo>
                    <a:lnTo>
                      <a:pt x="120" y="223"/>
                    </a:lnTo>
                    <a:lnTo>
                      <a:pt x="128" y="217"/>
                    </a:lnTo>
                    <a:lnTo>
                      <a:pt x="118" y="216"/>
                    </a:lnTo>
                    <a:lnTo>
                      <a:pt x="123" y="209"/>
                    </a:lnTo>
                    <a:lnTo>
                      <a:pt x="132" y="216"/>
                    </a:lnTo>
                    <a:lnTo>
                      <a:pt x="136" y="207"/>
                    </a:lnTo>
                    <a:lnTo>
                      <a:pt x="150" y="199"/>
                    </a:lnTo>
                    <a:lnTo>
                      <a:pt x="143" y="217"/>
                    </a:lnTo>
                    <a:lnTo>
                      <a:pt x="146" y="226"/>
                    </a:lnTo>
                    <a:lnTo>
                      <a:pt x="151" y="209"/>
                    </a:lnTo>
                    <a:lnTo>
                      <a:pt x="165" y="202"/>
                    </a:lnTo>
                    <a:lnTo>
                      <a:pt x="158" y="213"/>
                    </a:lnTo>
                    <a:lnTo>
                      <a:pt x="165" y="219"/>
                    </a:lnTo>
                    <a:lnTo>
                      <a:pt x="165" y="210"/>
                    </a:lnTo>
                    <a:lnTo>
                      <a:pt x="172" y="203"/>
                    </a:lnTo>
                    <a:lnTo>
                      <a:pt x="180" y="191"/>
                    </a:lnTo>
                    <a:lnTo>
                      <a:pt x="178" y="183"/>
                    </a:lnTo>
                    <a:lnTo>
                      <a:pt x="165" y="183"/>
                    </a:lnTo>
                    <a:lnTo>
                      <a:pt x="168" y="171"/>
                    </a:lnTo>
                    <a:lnTo>
                      <a:pt x="174" y="177"/>
                    </a:lnTo>
                    <a:lnTo>
                      <a:pt x="175" y="159"/>
                    </a:lnTo>
                    <a:lnTo>
                      <a:pt x="191" y="160"/>
                    </a:lnTo>
                    <a:lnTo>
                      <a:pt x="192" y="143"/>
                    </a:lnTo>
                    <a:lnTo>
                      <a:pt x="186" y="132"/>
                    </a:lnTo>
                    <a:lnTo>
                      <a:pt x="186" y="149"/>
                    </a:lnTo>
                    <a:lnTo>
                      <a:pt x="181" y="146"/>
                    </a:lnTo>
                    <a:lnTo>
                      <a:pt x="171" y="153"/>
                    </a:lnTo>
                    <a:lnTo>
                      <a:pt x="164" y="165"/>
                    </a:lnTo>
                    <a:lnTo>
                      <a:pt x="154" y="165"/>
                    </a:lnTo>
                    <a:lnTo>
                      <a:pt x="138" y="176"/>
                    </a:lnTo>
                    <a:lnTo>
                      <a:pt x="125" y="191"/>
                    </a:lnTo>
                    <a:lnTo>
                      <a:pt x="148" y="191"/>
                    </a:lnTo>
                    <a:lnTo>
                      <a:pt x="128" y="196"/>
                    </a:lnTo>
                    <a:lnTo>
                      <a:pt x="118" y="193"/>
                    </a:lnTo>
                    <a:lnTo>
                      <a:pt x="138" y="165"/>
                    </a:lnTo>
                    <a:lnTo>
                      <a:pt x="151" y="159"/>
                    </a:lnTo>
                    <a:lnTo>
                      <a:pt x="166" y="141"/>
                    </a:lnTo>
                    <a:lnTo>
                      <a:pt x="168" y="150"/>
                    </a:lnTo>
                    <a:lnTo>
                      <a:pt x="178" y="143"/>
                    </a:lnTo>
                    <a:lnTo>
                      <a:pt x="186" y="124"/>
                    </a:lnTo>
                    <a:lnTo>
                      <a:pt x="183" y="111"/>
                    </a:lnTo>
                    <a:lnTo>
                      <a:pt x="181" y="120"/>
                    </a:lnTo>
                    <a:lnTo>
                      <a:pt x="175" y="119"/>
                    </a:lnTo>
                    <a:lnTo>
                      <a:pt x="180" y="105"/>
                    </a:lnTo>
                    <a:lnTo>
                      <a:pt x="173" y="105"/>
                    </a:lnTo>
                    <a:lnTo>
                      <a:pt x="172" y="118"/>
                    </a:lnTo>
                    <a:lnTo>
                      <a:pt x="166" y="122"/>
                    </a:lnTo>
                    <a:lnTo>
                      <a:pt x="166" y="108"/>
                    </a:lnTo>
                    <a:lnTo>
                      <a:pt x="161" y="105"/>
                    </a:lnTo>
                    <a:lnTo>
                      <a:pt x="157" y="111"/>
                    </a:lnTo>
                    <a:lnTo>
                      <a:pt x="150" y="95"/>
                    </a:lnTo>
                    <a:lnTo>
                      <a:pt x="133" y="93"/>
                    </a:lnTo>
                    <a:lnTo>
                      <a:pt x="72" y="63"/>
                    </a:lnTo>
                    <a:lnTo>
                      <a:pt x="30" y="24"/>
                    </a:lnTo>
                    <a:lnTo>
                      <a:pt x="16" y="51"/>
                    </a:lnTo>
                    <a:lnTo>
                      <a:pt x="16" y="8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0" name="Freeform 147"/>
              <p:cNvSpPr>
                <a:spLocks/>
              </p:cNvSpPr>
              <p:nvPr/>
            </p:nvSpPr>
            <p:spPr bwMode="auto">
              <a:xfrm>
                <a:off x="579" y="470"/>
                <a:ext cx="32" cy="38"/>
              </a:xfrm>
              <a:custGeom>
                <a:avLst/>
                <a:gdLst>
                  <a:gd name="T0" fmla="*/ 0 w 32"/>
                  <a:gd name="T1" fmla="*/ 16 h 38"/>
                  <a:gd name="T2" fmla="*/ 0 w 32"/>
                  <a:gd name="T3" fmla="*/ 16 h 38"/>
                  <a:gd name="T4" fmla="*/ 26 w 32"/>
                  <a:gd name="T5" fmla="*/ 0 h 38"/>
                  <a:gd name="T6" fmla="*/ 31 w 32"/>
                  <a:gd name="T7" fmla="*/ 15 h 38"/>
                  <a:gd name="T8" fmla="*/ 27 w 32"/>
                  <a:gd name="T9" fmla="*/ 37 h 38"/>
                  <a:gd name="T10" fmla="*/ 0 w 32"/>
                  <a:gd name="T11" fmla="*/ 16 h 38"/>
                  <a:gd name="T12" fmla="*/ 0 w 32"/>
                  <a:gd name="T13" fmla="*/ 16 h 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38"/>
                  <a:gd name="T23" fmla="*/ 32 w 32"/>
                  <a:gd name="T24" fmla="*/ 38 h 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38">
                    <a:moveTo>
                      <a:pt x="0" y="16"/>
                    </a:moveTo>
                    <a:lnTo>
                      <a:pt x="0" y="16"/>
                    </a:lnTo>
                    <a:lnTo>
                      <a:pt x="26" y="0"/>
                    </a:lnTo>
                    <a:lnTo>
                      <a:pt x="31" y="15"/>
                    </a:lnTo>
                    <a:lnTo>
                      <a:pt x="27" y="37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1" name="Freeform 148"/>
              <p:cNvSpPr>
                <a:spLocks/>
              </p:cNvSpPr>
              <p:nvPr/>
            </p:nvSpPr>
            <p:spPr bwMode="auto">
              <a:xfrm>
                <a:off x="600" y="519"/>
                <a:ext cx="24" cy="54"/>
              </a:xfrm>
              <a:custGeom>
                <a:avLst/>
                <a:gdLst>
                  <a:gd name="T0" fmla="*/ 0 w 24"/>
                  <a:gd name="T1" fmla="*/ 15 h 54"/>
                  <a:gd name="T2" fmla="*/ 0 w 24"/>
                  <a:gd name="T3" fmla="*/ 15 h 54"/>
                  <a:gd name="T4" fmla="*/ 14 w 24"/>
                  <a:gd name="T5" fmla="*/ 0 h 54"/>
                  <a:gd name="T6" fmla="*/ 23 w 24"/>
                  <a:gd name="T7" fmla="*/ 8 h 54"/>
                  <a:gd name="T8" fmla="*/ 18 w 24"/>
                  <a:gd name="T9" fmla="*/ 53 h 54"/>
                  <a:gd name="T10" fmla="*/ 0 w 24"/>
                  <a:gd name="T11" fmla="*/ 15 h 54"/>
                  <a:gd name="T12" fmla="*/ 0 w 24"/>
                  <a:gd name="T13" fmla="*/ 15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54"/>
                  <a:gd name="T23" fmla="*/ 24 w 2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54">
                    <a:moveTo>
                      <a:pt x="0" y="15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23" y="8"/>
                    </a:lnTo>
                    <a:lnTo>
                      <a:pt x="18" y="53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66" name="Freeform 149"/>
            <p:cNvSpPr>
              <a:spLocks/>
            </p:cNvSpPr>
            <p:nvPr/>
          </p:nvSpPr>
          <p:spPr bwMode="auto">
            <a:xfrm>
              <a:off x="4279" y="1751"/>
              <a:ext cx="467" cy="464"/>
            </a:xfrm>
            <a:custGeom>
              <a:avLst/>
              <a:gdLst>
                <a:gd name="T0" fmla="*/ 0 w 467"/>
                <a:gd name="T1" fmla="*/ 320 h 464"/>
                <a:gd name="T2" fmla="*/ 0 w 467"/>
                <a:gd name="T3" fmla="*/ 320 h 464"/>
                <a:gd name="T4" fmla="*/ 19 w 467"/>
                <a:gd name="T5" fmla="*/ 384 h 464"/>
                <a:gd name="T6" fmla="*/ 39 w 467"/>
                <a:gd name="T7" fmla="*/ 406 h 464"/>
                <a:gd name="T8" fmla="*/ 77 w 467"/>
                <a:gd name="T9" fmla="*/ 429 h 464"/>
                <a:gd name="T10" fmla="*/ 106 w 467"/>
                <a:gd name="T11" fmla="*/ 463 h 464"/>
                <a:gd name="T12" fmla="*/ 143 w 467"/>
                <a:gd name="T13" fmla="*/ 445 h 464"/>
                <a:gd name="T14" fmla="*/ 158 w 467"/>
                <a:gd name="T15" fmla="*/ 456 h 464"/>
                <a:gd name="T16" fmla="*/ 181 w 467"/>
                <a:gd name="T17" fmla="*/ 445 h 464"/>
                <a:gd name="T18" fmla="*/ 195 w 467"/>
                <a:gd name="T19" fmla="*/ 426 h 464"/>
                <a:gd name="T20" fmla="*/ 235 w 467"/>
                <a:gd name="T21" fmla="*/ 419 h 464"/>
                <a:gd name="T22" fmla="*/ 256 w 467"/>
                <a:gd name="T23" fmla="*/ 391 h 464"/>
                <a:gd name="T24" fmla="*/ 245 w 467"/>
                <a:gd name="T25" fmla="*/ 384 h 464"/>
                <a:gd name="T26" fmla="*/ 282 w 467"/>
                <a:gd name="T27" fmla="*/ 297 h 464"/>
                <a:gd name="T28" fmla="*/ 291 w 467"/>
                <a:gd name="T29" fmla="*/ 254 h 464"/>
                <a:gd name="T30" fmla="*/ 327 w 467"/>
                <a:gd name="T31" fmla="*/ 271 h 464"/>
                <a:gd name="T32" fmla="*/ 346 w 467"/>
                <a:gd name="T33" fmla="*/ 221 h 464"/>
                <a:gd name="T34" fmla="*/ 364 w 467"/>
                <a:gd name="T35" fmla="*/ 218 h 464"/>
                <a:gd name="T36" fmla="*/ 392 w 467"/>
                <a:gd name="T37" fmla="*/ 171 h 464"/>
                <a:gd name="T38" fmla="*/ 400 w 467"/>
                <a:gd name="T39" fmla="*/ 119 h 464"/>
                <a:gd name="T40" fmla="*/ 456 w 467"/>
                <a:gd name="T41" fmla="*/ 151 h 464"/>
                <a:gd name="T42" fmla="*/ 466 w 467"/>
                <a:gd name="T43" fmla="*/ 125 h 464"/>
                <a:gd name="T44" fmla="*/ 451 w 467"/>
                <a:gd name="T45" fmla="*/ 104 h 464"/>
                <a:gd name="T46" fmla="*/ 425 w 467"/>
                <a:gd name="T47" fmla="*/ 93 h 464"/>
                <a:gd name="T48" fmla="*/ 394 w 467"/>
                <a:gd name="T49" fmla="*/ 96 h 464"/>
                <a:gd name="T50" fmla="*/ 384 w 467"/>
                <a:gd name="T51" fmla="*/ 114 h 464"/>
                <a:gd name="T52" fmla="*/ 327 w 467"/>
                <a:gd name="T53" fmla="*/ 129 h 464"/>
                <a:gd name="T54" fmla="*/ 293 w 467"/>
                <a:gd name="T55" fmla="*/ 172 h 464"/>
                <a:gd name="T56" fmla="*/ 281 w 467"/>
                <a:gd name="T57" fmla="*/ 104 h 464"/>
                <a:gd name="T58" fmla="*/ 180 w 467"/>
                <a:gd name="T59" fmla="*/ 121 h 464"/>
                <a:gd name="T60" fmla="*/ 160 w 467"/>
                <a:gd name="T61" fmla="*/ 0 h 464"/>
                <a:gd name="T62" fmla="*/ 146 w 467"/>
                <a:gd name="T63" fmla="*/ 11 h 464"/>
                <a:gd name="T64" fmla="*/ 155 w 467"/>
                <a:gd name="T65" fmla="*/ 34 h 464"/>
                <a:gd name="T66" fmla="*/ 142 w 467"/>
                <a:gd name="T67" fmla="*/ 141 h 464"/>
                <a:gd name="T68" fmla="*/ 123 w 467"/>
                <a:gd name="T69" fmla="*/ 164 h 464"/>
                <a:gd name="T70" fmla="*/ 69 w 467"/>
                <a:gd name="T71" fmla="*/ 205 h 464"/>
                <a:gd name="T72" fmla="*/ 59 w 467"/>
                <a:gd name="T73" fmla="*/ 250 h 464"/>
                <a:gd name="T74" fmla="*/ 39 w 467"/>
                <a:gd name="T75" fmla="*/ 239 h 464"/>
                <a:gd name="T76" fmla="*/ 32 w 467"/>
                <a:gd name="T77" fmla="*/ 293 h 464"/>
                <a:gd name="T78" fmla="*/ 0 w 467"/>
                <a:gd name="T79" fmla="*/ 320 h 464"/>
                <a:gd name="T80" fmla="*/ 0 w 467"/>
                <a:gd name="T81" fmla="*/ 320 h 4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7"/>
                <a:gd name="T124" fmla="*/ 0 h 464"/>
                <a:gd name="T125" fmla="*/ 467 w 467"/>
                <a:gd name="T126" fmla="*/ 464 h 46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7" h="464">
                  <a:moveTo>
                    <a:pt x="0" y="320"/>
                  </a:moveTo>
                  <a:lnTo>
                    <a:pt x="0" y="320"/>
                  </a:lnTo>
                  <a:lnTo>
                    <a:pt x="19" y="384"/>
                  </a:lnTo>
                  <a:lnTo>
                    <a:pt x="39" y="406"/>
                  </a:lnTo>
                  <a:lnTo>
                    <a:pt x="77" y="429"/>
                  </a:lnTo>
                  <a:lnTo>
                    <a:pt x="106" y="463"/>
                  </a:lnTo>
                  <a:lnTo>
                    <a:pt x="143" y="445"/>
                  </a:lnTo>
                  <a:lnTo>
                    <a:pt x="158" y="456"/>
                  </a:lnTo>
                  <a:lnTo>
                    <a:pt x="181" y="445"/>
                  </a:lnTo>
                  <a:lnTo>
                    <a:pt x="195" y="426"/>
                  </a:lnTo>
                  <a:lnTo>
                    <a:pt x="235" y="419"/>
                  </a:lnTo>
                  <a:lnTo>
                    <a:pt x="256" y="391"/>
                  </a:lnTo>
                  <a:lnTo>
                    <a:pt x="245" y="384"/>
                  </a:lnTo>
                  <a:lnTo>
                    <a:pt x="282" y="297"/>
                  </a:lnTo>
                  <a:lnTo>
                    <a:pt x="291" y="254"/>
                  </a:lnTo>
                  <a:lnTo>
                    <a:pt x="327" y="271"/>
                  </a:lnTo>
                  <a:lnTo>
                    <a:pt x="346" y="221"/>
                  </a:lnTo>
                  <a:lnTo>
                    <a:pt x="364" y="218"/>
                  </a:lnTo>
                  <a:lnTo>
                    <a:pt x="392" y="171"/>
                  </a:lnTo>
                  <a:lnTo>
                    <a:pt x="400" y="119"/>
                  </a:lnTo>
                  <a:lnTo>
                    <a:pt x="456" y="151"/>
                  </a:lnTo>
                  <a:lnTo>
                    <a:pt x="466" y="125"/>
                  </a:lnTo>
                  <a:lnTo>
                    <a:pt x="451" y="104"/>
                  </a:lnTo>
                  <a:lnTo>
                    <a:pt x="425" y="93"/>
                  </a:lnTo>
                  <a:lnTo>
                    <a:pt x="394" y="96"/>
                  </a:lnTo>
                  <a:lnTo>
                    <a:pt x="384" y="114"/>
                  </a:lnTo>
                  <a:lnTo>
                    <a:pt x="327" y="129"/>
                  </a:lnTo>
                  <a:lnTo>
                    <a:pt x="293" y="172"/>
                  </a:lnTo>
                  <a:lnTo>
                    <a:pt x="281" y="104"/>
                  </a:lnTo>
                  <a:lnTo>
                    <a:pt x="180" y="121"/>
                  </a:lnTo>
                  <a:lnTo>
                    <a:pt x="160" y="0"/>
                  </a:lnTo>
                  <a:lnTo>
                    <a:pt x="146" y="11"/>
                  </a:lnTo>
                  <a:lnTo>
                    <a:pt x="155" y="34"/>
                  </a:lnTo>
                  <a:lnTo>
                    <a:pt x="142" y="141"/>
                  </a:lnTo>
                  <a:lnTo>
                    <a:pt x="123" y="164"/>
                  </a:lnTo>
                  <a:lnTo>
                    <a:pt x="69" y="205"/>
                  </a:lnTo>
                  <a:lnTo>
                    <a:pt x="59" y="250"/>
                  </a:lnTo>
                  <a:lnTo>
                    <a:pt x="39" y="239"/>
                  </a:lnTo>
                  <a:lnTo>
                    <a:pt x="32" y="293"/>
                  </a:lnTo>
                  <a:lnTo>
                    <a:pt x="0" y="32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7" name="Freeform 150"/>
            <p:cNvSpPr>
              <a:spLocks/>
            </p:cNvSpPr>
            <p:nvPr/>
          </p:nvSpPr>
          <p:spPr bwMode="auto">
            <a:xfrm>
              <a:off x="3206" y="1034"/>
              <a:ext cx="550" cy="579"/>
            </a:xfrm>
            <a:custGeom>
              <a:avLst/>
              <a:gdLst>
                <a:gd name="T0" fmla="*/ 0 w 550"/>
                <a:gd name="T1" fmla="*/ 176 h 579"/>
                <a:gd name="T2" fmla="*/ 0 w 550"/>
                <a:gd name="T3" fmla="*/ 176 h 579"/>
                <a:gd name="T4" fmla="*/ 14 w 550"/>
                <a:gd name="T5" fmla="*/ 220 h 579"/>
                <a:gd name="T6" fmla="*/ 13 w 550"/>
                <a:gd name="T7" fmla="*/ 290 h 579"/>
                <a:gd name="T8" fmla="*/ 80 w 550"/>
                <a:gd name="T9" fmla="*/ 332 h 579"/>
                <a:gd name="T10" fmla="*/ 106 w 550"/>
                <a:gd name="T11" fmla="*/ 362 h 579"/>
                <a:gd name="T12" fmla="*/ 144 w 550"/>
                <a:gd name="T13" fmla="*/ 387 h 579"/>
                <a:gd name="T14" fmla="*/ 158 w 550"/>
                <a:gd name="T15" fmla="*/ 403 h 579"/>
                <a:gd name="T16" fmla="*/ 168 w 550"/>
                <a:gd name="T17" fmla="*/ 450 h 579"/>
                <a:gd name="T18" fmla="*/ 177 w 550"/>
                <a:gd name="T19" fmla="*/ 516 h 579"/>
                <a:gd name="T20" fmla="*/ 228 w 550"/>
                <a:gd name="T21" fmla="*/ 578 h 579"/>
                <a:gd name="T22" fmla="*/ 501 w 550"/>
                <a:gd name="T23" fmla="*/ 559 h 579"/>
                <a:gd name="T24" fmla="*/ 485 w 550"/>
                <a:gd name="T25" fmla="*/ 470 h 579"/>
                <a:gd name="T26" fmla="*/ 494 w 550"/>
                <a:gd name="T27" fmla="*/ 378 h 579"/>
                <a:gd name="T28" fmla="*/ 511 w 550"/>
                <a:gd name="T29" fmla="*/ 336 h 579"/>
                <a:gd name="T30" fmla="*/ 509 w 550"/>
                <a:gd name="T31" fmla="*/ 299 h 579"/>
                <a:gd name="T32" fmla="*/ 543 w 550"/>
                <a:gd name="T33" fmla="*/ 216 h 579"/>
                <a:gd name="T34" fmla="*/ 549 w 550"/>
                <a:gd name="T35" fmla="*/ 194 h 579"/>
                <a:gd name="T36" fmla="*/ 539 w 550"/>
                <a:gd name="T37" fmla="*/ 190 h 579"/>
                <a:gd name="T38" fmla="*/ 525 w 550"/>
                <a:gd name="T39" fmla="*/ 207 h 579"/>
                <a:gd name="T40" fmla="*/ 514 w 550"/>
                <a:gd name="T41" fmla="*/ 250 h 579"/>
                <a:gd name="T42" fmla="*/ 492 w 550"/>
                <a:gd name="T43" fmla="*/ 255 h 579"/>
                <a:gd name="T44" fmla="*/ 481 w 550"/>
                <a:gd name="T45" fmla="*/ 280 h 579"/>
                <a:gd name="T46" fmla="*/ 458 w 550"/>
                <a:gd name="T47" fmla="*/ 297 h 579"/>
                <a:gd name="T48" fmla="*/ 460 w 550"/>
                <a:gd name="T49" fmla="*/ 269 h 579"/>
                <a:gd name="T50" fmla="*/ 474 w 550"/>
                <a:gd name="T51" fmla="*/ 240 h 579"/>
                <a:gd name="T52" fmla="*/ 490 w 550"/>
                <a:gd name="T53" fmla="*/ 230 h 579"/>
                <a:gd name="T54" fmla="*/ 492 w 550"/>
                <a:gd name="T55" fmla="*/ 220 h 579"/>
                <a:gd name="T56" fmla="*/ 463 w 550"/>
                <a:gd name="T57" fmla="*/ 139 h 579"/>
                <a:gd name="T58" fmla="*/ 442 w 550"/>
                <a:gd name="T59" fmla="*/ 133 h 579"/>
                <a:gd name="T60" fmla="*/ 434 w 550"/>
                <a:gd name="T61" fmla="*/ 115 h 579"/>
                <a:gd name="T62" fmla="*/ 383 w 550"/>
                <a:gd name="T63" fmla="*/ 109 h 579"/>
                <a:gd name="T64" fmla="*/ 268 w 550"/>
                <a:gd name="T65" fmla="*/ 79 h 579"/>
                <a:gd name="T66" fmla="*/ 222 w 550"/>
                <a:gd name="T67" fmla="*/ 46 h 579"/>
                <a:gd name="T68" fmla="*/ 196 w 550"/>
                <a:gd name="T69" fmla="*/ 35 h 579"/>
                <a:gd name="T70" fmla="*/ 180 w 550"/>
                <a:gd name="T71" fmla="*/ 46 h 579"/>
                <a:gd name="T72" fmla="*/ 175 w 550"/>
                <a:gd name="T73" fmla="*/ 42 h 579"/>
                <a:gd name="T74" fmla="*/ 184 w 550"/>
                <a:gd name="T75" fmla="*/ 35 h 579"/>
                <a:gd name="T76" fmla="*/ 184 w 550"/>
                <a:gd name="T77" fmla="*/ 20 h 579"/>
                <a:gd name="T78" fmla="*/ 189 w 550"/>
                <a:gd name="T79" fmla="*/ 15 h 579"/>
                <a:gd name="T80" fmla="*/ 189 w 550"/>
                <a:gd name="T81" fmla="*/ 4 h 579"/>
                <a:gd name="T82" fmla="*/ 182 w 550"/>
                <a:gd name="T83" fmla="*/ 0 h 579"/>
                <a:gd name="T84" fmla="*/ 118 w 550"/>
                <a:gd name="T85" fmla="*/ 28 h 579"/>
                <a:gd name="T86" fmla="*/ 94 w 550"/>
                <a:gd name="T87" fmla="*/ 38 h 579"/>
                <a:gd name="T88" fmla="*/ 84 w 550"/>
                <a:gd name="T89" fmla="*/ 39 h 579"/>
                <a:gd name="T90" fmla="*/ 68 w 550"/>
                <a:gd name="T91" fmla="*/ 30 h 579"/>
                <a:gd name="T92" fmla="*/ 66 w 550"/>
                <a:gd name="T93" fmla="*/ 38 h 579"/>
                <a:gd name="T94" fmla="*/ 63 w 550"/>
                <a:gd name="T95" fmla="*/ 30 h 579"/>
                <a:gd name="T96" fmla="*/ 51 w 550"/>
                <a:gd name="T97" fmla="*/ 41 h 579"/>
                <a:gd name="T98" fmla="*/ 54 w 550"/>
                <a:gd name="T99" fmla="*/ 108 h 579"/>
                <a:gd name="T100" fmla="*/ 0 w 550"/>
                <a:gd name="T101" fmla="*/ 176 h 579"/>
                <a:gd name="T102" fmla="*/ 0 w 550"/>
                <a:gd name="T103" fmla="*/ 176 h 57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0"/>
                <a:gd name="T157" fmla="*/ 0 h 579"/>
                <a:gd name="T158" fmla="*/ 550 w 550"/>
                <a:gd name="T159" fmla="*/ 579 h 57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0" h="579">
                  <a:moveTo>
                    <a:pt x="0" y="176"/>
                  </a:moveTo>
                  <a:lnTo>
                    <a:pt x="0" y="176"/>
                  </a:lnTo>
                  <a:lnTo>
                    <a:pt x="14" y="220"/>
                  </a:lnTo>
                  <a:lnTo>
                    <a:pt x="13" y="290"/>
                  </a:lnTo>
                  <a:lnTo>
                    <a:pt x="80" y="332"/>
                  </a:lnTo>
                  <a:lnTo>
                    <a:pt x="106" y="362"/>
                  </a:lnTo>
                  <a:lnTo>
                    <a:pt x="144" y="387"/>
                  </a:lnTo>
                  <a:lnTo>
                    <a:pt x="158" y="403"/>
                  </a:lnTo>
                  <a:lnTo>
                    <a:pt x="168" y="450"/>
                  </a:lnTo>
                  <a:lnTo>
                    <a:pt x="177" y="516"/>
                  </a:lnTo>
                  <a:lnTo>
                    <a:pt x="228" y="578"/>
                  </a:lnTo>
                  <a:lnTo>
                    <a:pt x="501" y="559"/>
                  </a:lnTo>
                  <a:lnTo>
                    <a:pt x="485" y="470"/>
                  </a:lnTo>
                  <a:lnTo>
                    <a:pt x="494" y="378"/>
                  </a:lnTo>
                  <a:lnTo>
                    <a:pt x="511" y="336"/>
                  </a:lnTo>
                  <a:lnTo>
                    <a:pt x="509" y="299"/>
                  </a:lnTo>
                  <a:lnTo>
                    <a:pt x="543" y="216"/>
                  </a:lnTo>
                  <a:lnTo>
                    <a:pt x="549" y="194"/>
                  </a:lnTo>
                  <a:lnTo>
                    <a:pt x="539" y="190"/>
                  </a:lnTo>
                  <a:lnTo>
                    <a:pt x="525" y="207"/>
                  </a:lnTo>
                  <a:lnTo>
                    <a:pt x="514" y="250"/>
                  </a:lnTo>
                  <a:lnTo>
                    <a:pt x="492" y="255"/>
                  </a:lnTo>
                  <a:lnTo>
                    <a:pt x="481" y="280"/>
                  </a:lnTo>
                  <a:lnTo>
                    <a:pt x="458" y="297"/>
                  </a:lnTo>
                  <a:lnTo>
                    <a:pt x="460" y="269"/>
                  </a:lnTo>
                  <a:lnTo>
                    <a:pt x="474" y="240"/>
                  </a:lnTo>
                  <a:lnTo>
                    <a:pt x="490" y="230"/>
                  </a:lnTo>
                  <a:lnTo>
                    <a:pt x="492" y="220"/>
                  </a:lnTo>
                  <a:lnTo>
                    <a:pt x="463" y="139"/>
                  </a:lnTo>
                  <a:lnTo>
                    <a:pt x="442" y="133"/>
                  </a:lnTo>
                  <a:lnTo>
                    <a:pt x="434" y="115"/>
                  </a:lnTo>
                  <a:lnTo>
                    <a:pt x="383" y="109"/>
                  </a:lnTo>
                  <a:lnTo>
                    <a:pt x="268" y="79"/>
                  </a:lnTo>
                  <a:lnTo>
                    <a:pt x="222" y="46"/>
                  </a:lnTo>
                  <a:lnTo>
                    <a:pt x="196" y="35"/>
                  </a:lnTo>
                  <a:lnTo>
                    <a:pt x="180" y="46"/>
                  </a:lnTo>
                  <a:lnTo>
                    <a:pt x="175" y="42"/>
                  </a:lnTo>
                  <a:lnTo>
                    <a:pt x="184" y="35"/>
                  </a:lnTo>
                  <a:lnTo>
                    <a:pt x="184" y="20"/>
                  </a:lnTo>
                  <a:lnTo>
                    <a:pt x="189" y="15"/>
                  </a:lnTo>
                  <a:lnTo>
                    <a:pt x="189" y="4"/>
                  </a:lnTo>
                  <a:lnTo>
                    <a:pt x="182" y="0"/>
                  </a:lnTo>
                  <a:lnTo>
                    <a:pt x="118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8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8"/>
                  </a:lnTo>
                  <a:lnTo>
                    <a:pt x="0" y="17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8" name="Freeform 151"/>
            <p:cNvSpPr>
              <a:spLocks/>
            </p:cNvSpPr>
            <p:nvPr/>
          </p:nvSpPr>
          <p:spPr bwMode="auto">
            <a:xfrm>
              <a:off x="1448" y="1180"/>
              <a:ext cx="731" cy="604"/>
            </a:xfrm>
            <a:custGeom>
              <a:avLst/>
              <a:gdLst>
                <a:gd name="T0" fmla="*/ 0 w 731"/>
                <a:gd name="T1" fmla="*/ 518 h 604"/>
                <a:gd name="T2" fmla="*/ 0 w 731"/>
                <a:gd name="T3" fmla="*/ 518 h 604"/>
                <a:gd name="T4" fmla="*/ 22 w 731"/>
                <a:gd name="T5" fmla="*/ 387 h 604"/>
                <a:gd name="T6" fmla="*/ 75 w 731"/>
                <a:gd name="T7" fmla="*/ 64 h 604"/>
                <a:gd name="T8" fmla="*/ 87 w 731"/>
                <a:gd name="T9" fmla="*/ 0 h 604"/>
                <a:gd name="T10" fmla="*/ 374 w 731"/>
                <a:gd name="T11" fmla="*/ 43 h 604"/>
                <a:gd name="T12" fmla="*/ 730 w 731"/>
                <a:gd name="T13" fmla="*/ 80 h 604"/>
                <a:gd name="T14" fmla="*/ 705 w 731"/>
                <a:gd name="T15" fmla="*/ 342 h 604"/>
                <a:gd name="T16" fmla="*/ 680 w 731"/>
                <a:gd name="T17" fmla="*/ 603 h 604"/>
                <a:gd name="T18" fmla="*/ 194 w 731"/>
                <a:gd name="T19" fmla="*/ 548 h 604"/>
                <a:gd name="T20" fmla="*/ 0 w 731"/>
                <a:gd name="T21" fmla="*/ 518 h 604"/>
                <a:gd name="T22" fmla="*/ 0 w 731"/>
                <a:gd name="T23" fmla="*/ 518 h 6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1"/>
                <a:gd name="T37" fmla="*/ 0 h 604"/>
                <a:gd name="T38" fmla="*/ 731 w 731"/>
                <a:gd name="T39" fmla="*/ 604 h 6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1" h="604">
                  <a:moveTo>
                    <a:pt x="0" y="518"/>
                  </a:moveTo>
                  <a:lnTo>
                    <a:pt x="0" y="518"/>
                  </a:lnTo>
                  <a:lnTo>
                    <a:pt x="22" y="387"/>
                  </a:lnTo>
                  <a:lnTo>
                    <a:pt x="75" y="64"/>
                  </a:lnTo>
                  <a:lnTo>
                    <a:pt x="87" y="0"/>
                  </a:lnTo>
                  <a:lnTo>
                    <a:pt x="374" y="43"/>
                  </a:lnTo>
                  <a:lnTo>
                    <a:pt x="730" y="80"/>
                  </a:lnTo>
                  <a:lnTo>
                    <a:pt x="705" y="342"/>
                  </a:lnTo>
                  <a:lnTo>
                    <a:pt x="680" y="603"/>
                  </a:lnTo>
                  <a:lnTo>
                    <a:pt x="194" y="548"/>
                  </a:lnTo>
                  <a:lnTo>
                    <a:pt x="0" y="51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2899" name="Freeform 152"/>
          <p:cNvSpPr>
            <a:spLocks/>
          </p:cNvSpPr>
          <p:nvPr/>
        </p:nvSpPr>
        <p:spPr bwMode="auto">
          <a:xfrm>
            <a:off x="5011738" y="2230438"/>
            <a:ext cx="307975" cy="1338262"/>
          </a:xfrm>
          <a:custGeom>
            <a:avLst/>
            <a:gdLst>
              <a:gd name="T0" fmla="*/ 2147483647 w 194"/>
              <a:gd name="T1" fmla="*/ 0 h 843"/>
              <a:gd name="T2" fmla="*/ 2147483647 w 194"/>
              <a:gd name="T3" fmla="*/ 2147483647 h 843"/>
              <a:gd name="T4" fmla="*/ 2147483647 w 194"/>
              <a:gd name="T5" fmla="*/ 2147483647 h 843"/>
              <a:gd name="T6" fmla="*/ 2147483647 w 194"/>
              <a:gd name="T7" fmla="*/ 2147483647 h 843"/>
              <a:gd name="T8" fmla="*/ 0 60000 65536"/>
              <a:gd name="T9" fmla="*/ 0 60000 65536"/>
              <a:gd name="T10" fmla="*/ 0 60000 65536"/>
              <a:gd name="T11" fmla="*/ 0 60000 65536"/>
              <a:gd name="T12" fmla="*/ 0 w 194"/>
              <a:gd name="T13" fmla="*/ 0 h 843"/>
              <a:gd name="T14" fmla="*/ 194 w 194"/>
              <a:gd name="T15" fmla="*/ 843 h 8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4" h="843">
                <a:moveTo>
                  <a:pt x="194" y="0"/>
                </a:moveTo>
                <a:cubicBezTo>
                  <a:pt x="137" y="132"/>
                  <a:pt x="78" y="282"/>
                  <a:pt x="46" y="387"/>
                </a:cubicBezTo>
                <a:cubicBezTo>
                  <a:pt x="14" y="492"/>
                  <a:pt x="8" y="557"/>
                  <a:pt x="4" y="633"/>
                </a:cubicBezTo>
                <a:cubicBezTo>
                  <a:pt x="0" y="709"/>
                  <a:pt x="21" y="799"/>
                  <a:pt x="25" y="843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0" name="Freeform 153"/>
          <p:cNvSpPr>
            <a:spLocks/>
          </p:cNvSpPr>
          <p:nvPr/>
        </p:nvSpPr>
        <p:spPr bwMode="auto">
          <a:xfrm>
            <a:off x="5883275" y="2343150"/>
            <a:ext cx="2212975" cy="2098675"/>
          </a:xfrm>
          <a:custGeom>
            <a:avLst/>
            <a:gdLst>
              <a:gd name="T0" fmla="*/ 2147483647 w 1394"/>
              <a:gd name="T1" fmla="*/ 0 h 1322"/>
              <a:gd name="T2" fmla="*/ 2147483647 w 1394"/>
              <a:gd name="T3" fmla="*/ 2147483647 h 1322"/>
              <a:gd name="T4" fmla="*/ 2147483647 w 1394"/>
              <a:gd name="T5" fmla="*/ 2147483647 h 1322"/>
              <a:gd name="T6" fmla="*/ 2147483647 w 1394"/>
              <a:gd name="T7" fmla="*/ 2147483647 h 1322"/>
              <a:gd name="T8" fmla="*/ 2147483647 w 1394"/>
              <a:gd name="T9" fmla="*/ 2147483647 h 1322"/>
              <a:gd name="T10" fmla="*/ 2147483647 w 1394"/>
              <a:gd name="T11" fmla="*/ 2147483647 h 1322"/>
              <a:gd name="T12" fmla="*/ 2147483647 w 1394"/>
              <a:gd name="T13" fmla="*/ 2147483647 h 13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94"/>
              <a:gd name="T22" fmla="*/ 0 h 1322"/>
              <a:gd name="T23" fmla="*/ 1394 w 1394"/>
              <a:gd name="T24" fmla="*/ 1322 h 13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94" h="1322">
                <a:moveTo>
                  <a:pt x="24" y="0"/>
                </a:moveTo>
                <a:cubicBezTo>
                  <a:pt x="24" y="47"/>
                  <a:pt x="0" y="164"/>
                  <a:pt x="24" y="281"/>
                </a:cubicBezTo>
                <a:cubicBezTo>
                  <a:pt x="48" y="398"/>
                  <a:pt x="105" y="569"/>
                  <a:pt x="171" y="702"/>
                </a:cubicBezTo>
                <a:cubicBezTo>
                  <a:pt x="237" y="835"/>
                  <a:pt x="327" y="985"/>
                  <a:pt x="417" y="1081"/>
                </a:cubicBezTo>
                <a:cubicBezTo>
                  <a:pt x="507" y="1177"/>
                  <a:pt x="596" y="1242"/>
                  <a:pt x="712" y="1278"/>
                </a:cubicBezTo>
                <a:cubicBezTo>
                  <a:pt x="828" y="1314"/>
                  <a:pt x="999" y="1322"/>
                  <a:pt x="1113" y="1299"/>
                </a:cubicBezTo>
                <a:cubicBezTo>
                  <a:pt x="1227" y="1276"/>
                  <a:pt x="1309" y="1205"/>
                  <a:pt x="1394" y="1138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1" name="Freeform 154"/>
          <p:cNvSpPr>
            <a:spLocks/>
          </p:cNvSpPr>
          <p:nvPr/>
        </p:nvSpPr>
        <p:spPr bwMode="auto">
          <a:xfrm>
            <a:off x="4646613" y="3160713"/>
            <a:ext cx="965200" cy="1003300"/>
          </a:xfrm>
          <a:custGeom>
            <a:avLst/>
            <a:gdLst>
              <a:gd name="T0" fmla="*/ 2147483647 w 608"/>
              <a:gd name="T1" fmla="*/ 2147483647 h 632"/>
              <a:gd name="T2" fmla="*/ 2147483647 w 608"/>
              <a:gd name="T3" fmla="*/ 2147483647 h 632"/>
              <a:gd name="T4" fmla="*/ 2147483647 w 608"/>
              <a:gd name="T5" fmla="*/ 2147483647 h 632"/>
              <a:gd name="T6" fmla="*/ 2147483647 w 608"/>
              <a:gd name="T7" fmla="*/ 2147483647 h 632"/>
              <a:gd name="T8" fmla="*/ 2147483647 w 608"/>
              <a:gd name="T9" fmla="*/ 2147483647 h 632"/>
              <a:gd name="T10" fmla="*/ 2147483647 w 608"/>
              <a:gd name="T11" fmla="*/ 2147483647 h 632"/>
              <a:gd name="T12" fmla="*/ 2147483647 w 608"/>
              <a:gd name="T13" fmla="*/ 2147483647 h 632"/>
              <a:gd name="T14" fmla="*/ 2147483647 w 608"/>
              <a:gd name="T15" fmla="*/ 2147483647 h 632"/>
              <a:gd name="T16" fmla="*/ 2147483647 w 608"/>
              <a:gd name="T17" fmla="*/ 2147483647 h 632"/>
              <a:gd name="T18" fmla="*/ 2147483647 w 608"/>
              <a:gd name="T19" fmla="*/ 2147483647 h 632"/>
              <a:gd name="T20" fmla="*/ 2147483647 w 608"/>
              <a:gd name="T21" fmla="*/ 2147483647 h 6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08"/>
              <a:gd name="T34" fmla="*/ 0 h 632"/>
              <a:gd name="T35" fmla="*/ 608 w 608"/>
              <a:gd name="T36" fmla="*/ 632 h 63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08" h="632">
                <a:moveTo>
                  <a:pt x="51" y="271"/>
                </a:moveTo>
                <a:cubicBezTo>
                  <a:pt x="27" y="212"/>
                  <a:pt x="4" y="153"/>
                  <a:pt x="2" y="110"/>
                </a:cubicBezTo>
                <a:cubicBezTo>
                  <a:pt x="0" y="67"/>
                  <a:pt x="15" y="24"/>
                  <a:pt x="37" y="12"/>
                </a:cubicBezTo>
                <a:cubicBezTo>
                  <a:pt x="59" y="0"/>
                  <a:pt x="109" y="9"/>
                  <a:pt x="136" y="40"/>
                </a:cubicBezTo>
                <a:cubicBezTo>
                  <a:pt x="163" y="71"/>
                  <a:pt x="174" y="160"/>
                  <a:pt x="199" y="201"/>
                </a:cubicBezTo>
                <a:cubicBezTo>
                  <a:pt x="224" y="242"/>
                  <a:pt x="238" y="243"/>
                  <a:pt x="283" y="286"/>
                </a:cubicBezTo>
                <a:cubicBezTo>
                  <a:pt x="328" y="329"/>
                  <a:pt x="415" y="421"/>
                  <a:pt x="466" y="461"/>
                </a:cubicBezTo>
                <a:cubicBezTo>
                  <a:pt x="517" y="501"/>
                  <a:pt x="576" y="496"/>
                  <a:pt x="592" y="524"/>
                </a:cubicBezTo>
                <a:cubicBezTo>
                  <a:pt x="608" y="552"/>
                  <a:pt x="605" y="628"/>
                  <a:pt x="564" y="630"/>
                </a:cubicBezTo>
                <a:cubicBezTo>
                  <a:pt x="523" y="632"/>
                  <a:pt x="415" y="573"/>
                  <a:pt x="346" y="538"/>
                </a:cubicBezTo>
                <a:cubicBezTo>
                  <a:pt x="277" y="503"/>
                  <a:pt x="213" y="461"/>
                  <a:pt x="150" y="419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2" name="Freeform 155"/>
          <p:cNvSpPr>
            <a:spLocks/>
          </p:cNvSpPr>
          <p:nvPr/>
        </p:nvSpPr>
        <p:spPr bwMode="auto">
          <a:xfrm>
            <a:off x="6962775" y="2570163"/>
            <a:ext cx="1801813" cy="631825"/>
          </a:xfrm>
          <a:custGeom>
            <a:avLst/>
            <a:gdLst>
              <a:gd name="T0" fmla="*/ 2147483647 w 1135"/>
              <a:gd name="T1" fmla="*/ 2147483647 h 398"/>
              <a:gd name="T2" fmla="*/ 2147483647 w 1135"/>
              <a:gd name="T3" fmla="*/ 2147483647 h 398"/>
              <a:gd name="T4" fmla="*/ 2147483647 w 1135"/>
              <a:gd name="T5" fmla="*/ 2147483647 h 398"/>
              <a:gd name="T6" fmla="*/ 2147483647 w 1135"/>
              <a:gd name="T7" fmla="*/ 2147483647 h 398"/>
              <a:gd name="T8" fmla="*/ 2147483647 w 1135"/>
              <a:gd name="T9" fmla="*/ 2147483647 h 398"/>
              <a:gd name="T10" fmla="*/ 2147483647 w 1135"/>
              <a:gd name="T11" fmla="*/ 2147483647 h 398"/>
              <a:gd name="T12" fmla="*/ 2147483647 w 1135"/>
              <a:gd name="T13" fmla="*/ 2147483647 h 398"/>
              <a:gd name="T14" fmla="*/ 2147483647 w 1135"/>
              <a:gd name="T15" fmla="*/ 2147483647 h 39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35"/>
              <a:gd name="T25" fmla="*/ 0 h 398"/>
              <a:gd name="T26" fmla="*/ 1135 w 1135"/>
              <a:gd name="T27" fmla="*/ 398 h 39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35" h="398">
                <a:moveTo>
                  <a:pt x="1135" y="124"/>
                </a:moveTo>
                <a:cubicBezTo>
                  <a:pt x="1105" y="106"/>
                  <a:pt x="1088" y="36"/>
                  <a:pt x="953" y="18"/>
                </a:cubicBezTo>
                <a:cubicBezTo>
                  <a:pt x="818" y="0"/>
                  <a:pt x="475" y="0"/>
                  <a:pt x="327" y="18"/>
                </a:cubicBezTo>
                <a:cubicBezTo>
                  <a:pt x="179" y="36"/>
                  <a:pt x="118" y="78"/>
                  <a:pt x="67" y="124"/>
                </a:cubicBezTo>
                <a:cubicBezTo>
                  <a:pt x="16" y="170"/>
                  <a:pt x="0" y="251"/>
                  <a:pt x="18" y="292"/>
                </a:cubicBezTo>
                <a:cubicBezTo>
                  <a:pt x="36" y="333"/>
                  <a:pt x="88" y="352"/>
                  <a:pt x="173" y="370"/>
                </a:cubicBezTo>
                <a:cubicBezTo>
                  <a:pt x="258" y="388"/>
                  <a:pt x="426" y="398"/>
                  <a:pt x="531" y="398"/>
                </a:cubicBezTo>
                <a:cubicBezTo>
                  <a:pt x="636" y="398"/>
                  <a:pt x="748" y="376"/>
                  <a:pt x="805" y="370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3" name="Freeform 156"/>
          <p:cNvSpPr>
            <a:spLocks/>
          </p:cNvSpPr>
          <p:nvPr/>
        </p:nvSpPr>
        <p:spPr bwMode="auto">
          <a:xfrm>
            <a:off x="8240713" y="2913063"/>
            <a:ext cx="401637" cy="712787"/>
          </a:xfrm>
          <a:custGeom>
            <a:avLst/>
            <a:gdLst>
              <a:gd name="T0" fmla="*/ 2147483647 w 253"/>
              <a:gd name="T1" fmla="*/ 2147483647 h 449"/>
              <a:gd name="T2" fmla="*/ 2147483647 w 253"/>
              <a:gd name="T3" fmla="*/ 2147483647 h 449"/>
              <a:gd name="T4" fmla="*/ 2147483647 w 253"/>
              <a:gd name="T5" fmla="*/ 2147483647 h 449"/>
              <a:gd name="T6" fmla="*/ 2147483647 w 253"/>
              <a:gd name="T7" fmla="*/ 2147483647 h 449"/>
              <a:gd name="T8" fmla="*/ 2147483647 w 253"/>
              <a:gd name="T9" fmla="*/ 2147483647 h 449"/>
              <a:gd name="T10" fmla="*/ 2147483647 w 253"/>
              <a:gd name="T11" fmla="*/ 2147483647 h 4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"/>
              <a:gd name="T19" fmla="*/ 0 h 449"/>
              <a:gd name="T20" fmla="*/ 253 w 253"/>
              <a:gd name="T21" fmla="*/ 449 h 4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" h="449">
                <a:moveTo>
                  <a:pt x="253" y="90"/>
                </a:moveTo>
                <a:cubicBezTo>
                  <a:pt x="233" y="76"/>
                  <a:pt x="172" y="12"/>
                  <a:pt x="133" y="6"/>
                </a:cubicBezTo>
                <a:cubicBezTo>
                  <a:pt x="94" y="0"/>
                  <a:pt x="42" y="22"/>
                  <a:pt x="21" y="55"/>
                </a:cubicBezTo>
                <a:cubicBezTo>
                  <a:pt x="0" y="88"/>
                  <a:pt x="1" y="155"/>
                  <a:pt x="7" y="203"/>
                </a:cubicBezTo>
                <a:cubicBezTo>
                  <a:pt x="13" y="251"/>
                  <a:pt x="31" y="302"/>
                  <a:pt x="56" y="343"/>
                </a:cubicBezTo>
                <a:cubicBezTo>
                  <a:pt x="81" y="384"/>
                  <a:pt x="135" y="427"/>
                  <a:pt x="155" y="449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4" name="Freeform 157"/>
          <p:cNvSpPr>
            <a:spLocks/>
          </p:cNvSpPr>
          <p:nvPr/>
        </p:nvSpPr>
        <p:spPr bwMode="auto">
          <a:xfrm>
            <a:off x="6567488" y="2844800"/>
            <a:ext cx="1806575" cy="958850"/>
          </a:xfrm>
          <a:custGeom>
            <a:avLst/>
            <a:gdLst>
              <a:gd name="T0" fmla="*/ 2147483647 w 1138"/>
              <a:gd name="T1" fmla="*/ 0 h 604"/>
              <a:gd name="T2" fmla="*/ 2147483647 w 1138"/>
              <a:gd name="T3" fmla="*/ 2147483647 h 604"/>
              <a:gd name="T4" fmla="*/ 2147483647 w 1138"/>
              <a:gd name="T5" fmla="*/ 2147483647 h 604"/>
              <a:gd name="T6" fmla="*/ 2147483647 w 1138"/>
              <a:gd name="T7" fmla="*/ 2147483647 h 604"/>
              <a:gd name="T8" fmla="*/ 2147483647 w 1138"/>
              <a:gd name="T9" fmla="*/ 2147483647 h 604"/>
              <a:gd name="T10" fmla="*/ 2147483647 w 1138"/>
              <a:gd name="T11" fmla="*/ 2147483647 h 604"/>
              <a:gd name="T12" fmla="*/ 2147483647 w 1138"/>
              <a:gd name="T13" fmla="*/ 2147483647 h 6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38"/>
              <a:gd name="T22" fmla="*/ 0 h 604"/>
              <a:gd name="T23" fmla="*/ 1138 w 1138"/>
              <a:gd name="T24" fmla="*/ 604 h 6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38" h="604">
                <a:moveTo>
                  <a:pt x="267" y="0"/>
                </a:moveTo>
                <a:cubicBezTo>
                  <a:pt x="236" y="6"/>
                  <a:pt x="121" y="0"/>
                  <a:pt x="78" y="35"/>
                </a:cubicBezTo>
                <a:cubicBezTo>
                  <a:pt x="35" y="70"/>
                  <a:pt x="0" y="147"/>
                  <a:pt x="7" y="211"/>
                </a:cubicBezTo>
                <a:cubicBezTo>
                  <a:pt x="14" y="275"/>
                  <a:pt x="51" y="359"/>
                  <a:pt x="120" y="421"/>
                </a:cubicBezTo>
                <a:cubicBezTo>
                  <a:pt x="189" y="483"/>
                  <a:pt x="292" y="562"/>
                  <a:pt x="422" y="583"/>
                </a:cubicBezTo>
                <a:cubicBezTo>
                  <a:pt x="552" y="604"/>
                  <a:pt x="780" y="575"/>
                  <a:pt x="899" y="548"/>
                </a:cubicBezTo>
                <a:cubicBezTo>
                  <a:pt x="1018" y="521"/>
                  <a:pt x="1088" y="447"/>
                  <a:pt x="1138" y="421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5" name="Freeform 158"/>
          <p:cNvSpPr>
            <a:spLocks/>
          </p:cNvSpPr>
          <p:nvPr/>
        </p:nvSpPr>
        <p:spPr bwMode="auto">
          <a:xfrm>
            <a:off x="6727825" y="3546475"/>
            <a:ext cx="642938" cy="881063"/>
          </a:xfrm>
          <a:custGeom>
            <a:avLst/>
            <a:gdLst>
              <a:gd name="T0" fmla="*/ 2147483647 w 405"/>
              <a:gd name="T1" fmla="*/ 2147483647 h 555"/>
              <a:gd name="T2" fmla="*/ 2147483647 w 405"/>
              <a:gd name="T3" fmla="*/ 2147483647 h 555"/>
              <a:gd name="T4" fmla="*/ 2147483647 w 405"/>
              <a:gd name="T5" fmla="*/ 2147483647 h 555"/>
              <a:gd name="T6" fmla="*/ 2147483647 w 405"/>
              <a:gd name="T7" fmla="*/ 0 h 555"/>
              <a:gd name="T8" fmla="*/ 0 60000 65536"/>
              <a:gd name="T9" fmla="*/ 0 60000 65536"/>
              <a:gd name="T10" fmla="*/ 0 60000 65536"/>
              <a:gd name="T11" fmla="*/ 0 60000 65536"/>
              <a:gd name="T12" fmla="*/ 0 w 405"/>
              <a:gd name="T13" fmla="*/ 0 h 555"/>
              <a:gd name="T14" fmla="*/ 405 w 405"/>
              <a:gd name="T15" fmla="*/ 555 h 5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5" h="555">
                <a:moveTo>
                  <a:pt x="405" y="555"/>
                </a:moveTo>
                <a:cubicBezTo>
                  <a:pt x="297" y="509"/>
                  <a:pt x="189" y="463"/>
                  <a:pt x="124" y="408"/>
                </a:cubicBezTo>
                <a:cubicBezTo>
                  <a:pt x="59" y="353"/>
                  <a:pt x="24" y="293"/>
                  <a:pt x="12" y="225"/>
                </a:cubicBezTo>
                <a:cubicBezTo>
                  <a:pt x="0" y="157"/>
                  <a:pt x="27" y="78"/>
                  <a:pt x="54" y="0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6" name="Freeform 159"/>
          <p:cNvSpPr>
            <a:spLocks/>
          </p:cNvSpPr>
          <p:nvPr/>
        </p:nvSpPr>
        <p:spPr bwMode="auto">
          <a:xfrm>
            <a:off x="7896225" y="4343400"/>
            <a:ext cx="390525" cy="434975"/>
          </a:xfrm>
          <a:custGeom>
            <a:avLst/>
            <a:gdLst>
              <a:gd name="T0" fmla="*/ 2147483647 w 246"/>
              <a:gd name="T1" fmla="*/ 2147483647 h 274"/>
              <a:gd name="T2" fmla="*/ 2147483647 w 246"/>
              <a:gd name="T3" fmla="*/ 2147483647 h 274"/>
              <a:gd name="T4" fmla="*/ 2147483647 w 246"/>
              <a:gd name="T5" fmla="*/ 2147483647 h 274"/>
              <a:gd name="T6" fmla="*/ 2147483647 w 246"/>
              <a:gd name="T7" fmla="*/ 2147483647 h 274"/>
              <a:gd name="T8" fmla="*/ 2147483647 w 246"/>
              <a:gd name="T9" fmla="*/ 2147483647 h 274"/>
              <a:gd name="T10" fmla="*/ 2147483647 w 246"/>
              <a:gd name="T11" fmla="*/ 2147483647 h 274"/>
              <a:gd name="T12" fmla="*/ 2147483647 w 246"/>
              <a:gd name="T13" fmla="*/ 2147483647 h 274"/>
              <a:gd name="T14" fmla="*/ 2147483647 w 246"/>
              <a:gd name="T15" fmla="*/ 2147483647 h 27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6"/>
              <a:gd name="T25" fmla="*/ 0 h 274"/>
              <a:gd name="T26" fmla="*/ 246 w 246"/>
              <a:gd name="T27" fmla="*/ 274 h 27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6" h="274">
                <a:moveTo>
                  <a:pt x="231" y="95"/>
                </a:moveTo>
                <a:cubicBezTo>
                  <a:pt x="210" y="63"/>
                  <a:pt x="190" y="32"/>
                  <a:pt x="161" y="18"/>
                </a:cubicBezTo>
                <a:cubicBezTo>
                  <a:pt x="132" y="4"/>
                  <a:pt x="81" y="0"/>
                  <a:pt x="55" y="11"/>
                </a:cubicBezTo>
                <a:cubicBezTo>
                  <a:pt x="29" y="22"/>
                  <a:pt x="12" y="52"/>
                  <a:pt x="6" y="81"/>
                </a:cubicBezTo>
                <a:cubicBezTo>
                  <a:pt x="0" y="110"/>
                  <a:pt x="2" y="157"/>
                  <a:pt x="20" y="187"/>
                </a:cubicBezTo>
                <a:cubicBezTo>
                  <a:pt x="38" y="217"/>
                  <a:pt x="78" y="254"/>
                  <a:pt x="112" y="264"/>
                </a:cubicBezTo>
                <a:cubicBezTo>
                  <a:pt x="146" y="274"/>
                  <a:pt x="202" y="263"/>
                  <a:pt x="224" y="250"/>
                </a:cubicBezTo>
                <a:cubicBezTo>
                  <a:pt x="246" y="237"/>
                  <a:pt x="243" y="210"/>
                  <a:pt x="245" y="187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7" name="Text Box 160"/>
          <p:cNvSpPr txBox="1">
            <a:spLocks noChangeArrowheads="1"/>
          </p:cNvSpPr>
          <p:nvPr/>
        </p:nvSpPr>
        <p:spPr bwMode="auto">
          <a:xfrm>
            <a:off x="7140575" y="3313113"/>
            <a:ext cx="67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Corn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Soybeans</a:t>
            </a:r>
          </a:p>
        </p:txBody>
      </p:sp>
      <p:sp>
        <p:nvSpPr>
          <p:cNvPr id="122908" name="Text Box 161"/>
          <p:cNvSpPr txBox="1">
            <a:spLocks noChangeArrowheads="1"/>
          </p:cNvSpPr>
          <p:nvPr/>
        </p:nvSpPr>
        <p:spPr bwMode="auto">
          <a:xfrm>
            <a:off x="6100763" y="2705100"/>
            <a:ext cx="49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Wheat</a:t>
            </a:r>
          </a:p>
        </p:txBody>
      </p:sp>
      <p:sp>
        <p:nvSpPr>
          <p:cNvPr id="122909" name="Text Box 162"/>
          <p:cNvSpPr txBox="1">
            <a:spLocks noChangeArrowheads="1"/>
          </p:cNvSpPr>
          <p:nvPr/>
        </p:nvSpPr>
        <p:spPr bwMode="auto">
          <a:xfrm>
            <a:off x="5194300" y="3105150"/>
            <a:ext cx="72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Beef Cattle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and Sheep</a:t>
            </a:r>
          </a:p>
        </p:txBody>
      </p:sp>
      <p:sp>
        <p:nvSpPr>
          <p:cNvPr id="122910" name="Text Box 163"/>
          <p:cNvSpPr txBox="1">
            <a:spLocks noChangeArrowheads="1"/>
          </p:cNvSpPr>
          <p:nvPr/>
        </p:nvSpPr>
        <p:spPr bwMode="auto">
          <a:xfrm>
            <a:off x="7145338" y="3894138"/>
            <a:ext cx="731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Cotton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Tobacco</a:t>
            </a:r>
          </a:p>
        </p:txBody>
      </p:sp>
      <p:sp>
        <p:nvSpPr>
          <p:cNvPr id="122911" name="Text Box 164"/>
          <p:cNvSpPr txBox="1">
            <a:spLocks noChangeArrowheads="1"/>
          </p:cNvSpPr>
          <p:nvPr/>
        </p:nvSpPr>
        <p:spPr bwMode="auto">
          <a:xfrm>
            <a:off x="4622800" y="2551113"/>
            <a:ext cx="501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Forest</a:t>
            </a:r>
          </a:p>
        </p:txBody>
      </p:sp>
      <p:sp>
        <p:nvSpPr>
          <p:cNvPr id="122912" name="Text Box 165"/>
          <p:cNvSpPr txBox="1">
            <a:spLocks noChangeArrowheads="1"/>
          </p:cNvSpPr>
          <p:nvPr/>
        </p:nvSpPr>
        <p:spPr bwMode="auto">
          <a:xfrm>
            <a:off x="7916863" y="4384675"/>
            <a:ext cx="638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Specialty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Crops</a:t>
            </a:r>
          </a:p>
        </p:txBody>
      </p:sp>
      <p:sp>
        <p:nvSpPr>
          <p:cNvPr id="122913" name="Text Box 166"/>
          <p:cNvSpPr txBox="1">
            <a:spLocks noChangeArrowheads="1"/>
          </p:cNvSpPr>
          <p:nvPr/>
        </p:nvSpPr>
        <p:spPr bwMode="auto">
          <a:xfrm>
            <a:off x="4556125" y="3544888"/>
            <a:ext cx="638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Specialty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Crops</a:t>
            </a:r>
          </a:p>
        </p:txBody>
      </p:sp>
      <p:sp>
        <p:nvSpPr>
          <p:cNvPr id="122914" name="Text Box 167"/>
          <p:cNvSpPr txBox="1">
            <a:spLocks noChangeArrowheads="1"/>
          </p:cNvSpPr>
          <p:nvPr/>
        </p:nvSpPr>
        <p:spPr bwMode="auto">
          <a:xfrm>
            <a:off x="7573963" y="2844800"/>
            <a:ext cx="4429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Dairy</a:t>
            </a:r>
          </a:p>
        </p:txBody>
      </p:sp>
      <p:sp>
        <p:nvSpPr>
          <p:cNvPr id="122915" name="Text Box 168"/>
          <p:cNvSpPr txBox="1">
            <a:spLocks noChangeArrowheads="1"/>
          </p:cNvSpPr>
          <p:nvPr/>
        </p:nvSpPr>
        <p:spPr bwMode="auto">
          <a:xfrm>
            <a:off x="8201025" y="3060700"/>
            <a:ext cx="730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Vegetables</a:t>
            </a:r>
          </a:p>
        </p:txBody>
      </p:sp>
      <p:sp>
        <p:nvSpPr>
          <p:cNvPr id="122916" name="Text Box 169"/>
          <p:cNvSpPr txBox="1">
            <a:spLocks noChangeArrowheads="1"/>
          </p:cNvSpPr>
          <p:nvPr/>
        </p:nvSpPr>
        <p:spPr bwMode="auto">
          <a:xfrm>
            <a:off x="274638" y="4613275"/>
            <a:ext cx="2030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Assumptions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1. New York City the only market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2. Crops ranked by rent paying ability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3. No terrain or climatic variation </a:t>
            </a:r>
          </a:p>
        </p:txBody>
      </p:sp>
      <p:sp>
        <p:nvSpPr>
          <p:cNvPr id="122917" name="Text Box 170"/>
          <p:cNvSpPr txBox="1">
            <a:spLocks noChangeArrowheads="1"/>
          </p:cNvSpPr>
          <p:nvPr/>
        </p:nvSpPr>
        <p:spPr bwMode="auto">
          <a:xfrm>
            <a:off x="4652963" y="4454525"/>
            <a:ext cx="203041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Assumptions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1. New York City the only market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2. Crops ranked by rent paying ability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3. No terrain variation 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4. Climatic variation considered</a:t>
            </a:r>
          </a:p>
        </p:txBody>
      </p:sp>
      <p:sp>
        <p:nvSpPr>
          <p:cNvPr id="122918" name="Text Box 171"/>
          <p:cNvSpPr txBox="1">
            <a:spLocks noChangeArrowheads="1"/>
          </p:cNvSpPr>
          <p:nvPr/>
        </p:nvSpPr>
        <p:spPr bwMode="auto">
          <a:xfrm>
            <a:off x="4191000" y="4929188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AvantGarde Bk BT"/>
              </a:rPr>
              <a:t>A</a:t>
            </a:r>
          </a:p>
        </p:txBody>
      </p:sp>
      <p:sp>
        <p:nvSpPr>
          <p:cNvPr id="122919" name="Text Box 172"/>
          <p:cNvSpPr txBox="1">
            <a:spLocks noChangeArrowheads="1"/>
          </p:cNvSpPr>
          <p:nvPr/>
        </p:nvSpPr>
        <p:spPr bwMode="auto">
          <a:xfrm>
            <a:off x="8535988" y="4914900"/>
            <a:ext cx="312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AvantGarde Bk BT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model: critiques and limits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In explaining agricultural patterns near urban areas, 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 is generally applicable where the primary force determining the pattern is transport cost to the market. </a:t>
            </a:r>
          </a:p>
          <a:p>
            <a:r>
              <a:rPr lang="en-US" sz="2400" dirty="0" smtClean="0"/>
              <a:t>=&gt; the pattern of agricultural land use is one of decreasing intensity with distance from the city. </a:t>
            </a:r>
          </a:p>
          <a:p>
            <a:r>
              <a:rPr lang="en-US" sz="2400" dirty="0" smtClean="0"/>
              <a:t>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 still applies in underdeveloped parts of the world, but no more valid in developed areas. </a:t>
            </a:r>
          </a:p>
          <a:p>
            <a:r>
              <a:rPr lang="en-US" sz="2400" dirty="0" smtClean="0"/>
              <a:t>In many advanced industrialized parts of the world, the basic forces determining agricultural land use near urban areas are associated with </a:t>
            </a:r>
            <a:r>
              <a:rPr lang="en-US" sz="2400" b="1" dirty="0" smtClean="0"/>
              <a:t>urban expansion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Where these forces are in operation, the agricultural pattern quite often is one of </a:t>
            </a:r>
            <a:r>
              <a:rPr lang="en-US" sz="2400" b="1" dirty="0" smtClean="0"/>
              <a:t>increasing intensity with distance from the city</a:t>
            </a:r>
            <a:r>
              <a:rPr lang="en-US" sz="2400" dirty="0" smtClean="0"/>
              <a:t>, quite the </a:t>
            </a:r>
            <a:r>
              <a:rPr lang="en-US" sz="2400" b="1" dirty="0" smtClean="0"/>
              <a:t>reverse</a:t>
            </a:r>
            <a:r>
              <a:rPr lang="en-US" sz="2400" dirty="0" smtClean="0"/>
              <a:t> of the pattern generalized by 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theory. </a:t>
            </a:r>
            <a:endParaRPr lang="en-US" sz="2400" dirty="0" smtClean="0">
              <a:latin typeface="Tahoma" pitchFamily="34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51520" y="6093296"/>
            <a:ext cx="86409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SINCLAIR R., VON THÜNEN AND URBAN SPRAWL, Annals of the Association of American Geographers  </a:t>
            </a:r>
            <a:r>
              <a:rPr lang="en-US" sz="1050" dirty="0" err="1" smtClean="0"/>
              <a:t>Vol</a:t>
            </a:r>
            <a:r>
              <a:rPr lang="en-US" sz="1050" dirty="0" smtClean="0"/>
              <a:t> 57 Issue 1, pages 72–87, March 1967</a:t>
            </a:r>
          </a:p>
        </p:txBody>
      </p:sp>
    </p:spTree>
    <p:extLst>
      <p:ext uri="{BB962C8B-B14F-4D97-AF65-F5344CB8AC3E}">
        <p14:creationId xmlns:p14="http://schemas.microsoft.com/office/powerpoint/2010/main" val="29908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model: critiques and limits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400" dirty="0" smtClean="0">
                <a:latin typeface="Tahoma" pitchFamily="34" charset="0"/>
              </a:rPr>
              <a:t>Why rent curves with negative slopes?</a:t>
            </a:r>
          </a:p>
          <a:p>
            <a:r>
              <a:rPr lang="en-US" sz="2400" b="1" dirty="0" smtClean="0">
                <a:latin typeface="Tahoma" pitchFamily="34" charset="0"/>
              </a:rPr>
              <a:t>Sinclair</a:t>
            </a:r>
            <a:r>
              <a:rPr lang="en-US" sz="2400" dirty="0" smtClean="0">
                <a:latin typeface="Tahoma" pitchFamily="34" charset="0"/>
              </a:rPr>
              <a:t> hypothesizes an increase in land use values moving out from an urban </a:t>
            </a:r>
            <a:r>
              <a:rPr lang="en-US" sz="2400" dirty="0" err="1" smtClean="0">
                <a:latin typeface="Tahoma" pitchFamily="34" charset="0"/>
              </a:rPr>
              <a:t>centre</a:t>
            </a:r>
            <a:endParaRPr lang="en-US" sz="2400" dirty="0" smtClean="0">
              <a:latin typeface="Tahoma" pitchFamily="34" charset="0"/>
            </a:endParaRPr>
          </a:p>
        </p:txBody>
      </p:sp>
      <p:sp>
        <p:nvSpPr>
          <p:cNvPr id="5" name="Text Box 50"/>
          <p:cNvSpPr txBox="1">
            <a:spLocks noChangeArrowheads="1"/>
          </p:cNvSpPr>
          <p:nvPr/>
        </p:nvSpPr>
        <p:spPr bwMode="auto">
          <a:xfrm flipH="1">
            <a:off x="5292080" y="6099013"/>
            <a:ext cx="829676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8" name="Freeform 54"/>
          <p:cNvSpPr>
            <a:spLocks/>
          </p:cNvSpPr>
          <p:nvPr/>
        </p:nvSpPr>
        <p:spPr bwMode="auto">
          <a:xfrm>
            <a:off x="5320120" y="3643151"/>
            <a:ext cx="357236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Box 55"/>
          <p:cNvSpPr txBox="1">
            <a:spLocks noChangeArrowheads="1"/>
          </p:cNvSpPr>
          <p:nvPr/>
        </p:nvSpPr>
        <p:spPr bwMode="auto">
          <a:xfrm flipH="1">
            <a:off x="4974808" y="3595526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R</a:t>
            </a:r>
            <a:r>
              <a:rPr lang="en-US" sz="1600" b="1" i="1" baseline="-25000" dirty="0" smtClean="0"/>
              <a:t>x</a:t>
            </a:r>
            <a:endParaRPr lang="en-US" sz="1600" b="1" i="1" baseline="-25000" dirty="0"/>
          </a:p>
        </p:txBody>
      </p:sp>
      <p:sp>
        <p:nvSpPr>
          <p:cNvPr id="10" name="Line 56"/>
          <p:cNvSpPr>
            <a:spLocks noChangeShapeType="1"/>
          </p:cNvSpPr>
          <p:nvPr/>
        </p:nvSpPr>
        <p:spPr bwMode="auto">
          <a:xfrm flipV="1">
            <a:off x="8305034" y="5108413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 flipH="1">
            <a:off x="8414122" y="3668551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X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12" name="Rectangle 58"/>
          <p:cNvSpPr>
            <a:spLocks noChangeArrowheads="1"/>
          </p:cNvSpPr>
          <p:nvPr/>
        </p:nvSpPr>
        <p:spPr bwMode="auto">
          <a:xfrm flipH="1">
            <a:off x="4572000" y="3699259"/>
            <a:ext cx="49166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dirty="0">
                <a:latin typeface="Arial Narrow" pitchFamily="34" charset="0"/>
              </a:rPr>
              <a:t>Rent</a:t>
            </a:r>
          </a:p>
        </p:txBody>
      </p:sp>
      <p:sp>
        <p:nvSpPr>
          <p:cNvPr id="13" name="Line 60"/>
          <p:cNvSpPr>
            <a:spLocks noChangeShapeType="1"/>
          </p:cNvSpPr>
          <p:nvPr/>
        </p:nvSpPr>
        <p:spPr bwMode="auto">
          <a:xfrm flipH="1">
            <a:off x="7928607" y="3840001"/>
            <a:ext cx="835822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Line 61"/>
          <p:cNvSpPr>
            <a:spLocks noChangeShapeType="1"/>
          </p:cNvSpPr>
          <p:nvPr/>
        </p:nvSpPr>
        <p:spPr bwMode="auto">
          <a:xfrm flipH="1">
            <a:off x="6550422" y="4832188"/>
            <a:ext cx="2229372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5" name="Line 62"/>
          <p:cNvSpPr>
            <a:spLocks noChangeShapeType="1"/>
          </p:cNvSpPr>
          <p:nvPr/>
        </p:nvSpPr>
        <p:spPr bwMode="auto">
          <a:xfrm flipH="1">
            <a:off x="5587076" y="5063963"/>
            <a:ext cx="3223446" cy="98107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" name="Line 63"/>
          <p:cNvSpPr>
            <a:spLocks noChangeShapeType="1"/>
          </p:cNvSpPr>
          <p:nvPr/>
        </p:nvSpPr>
        <p:spPr bwMode="auto">
          <a:xfrm flipV="1">
            <a:off x="7747308" y="5395751"/>
            <a:ext cx="0" cy="6492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Box 64"/>
          <p:cNvSpPr txBox="1">
            <a:spLocks noChangeArrowheads="1"/>
          </p:cNvSpPr>
          <p:nvPr/>
        </p:nvSpPr>
        <p:spPr bwMode="auto">
          <a:xfrm flipH="1">
            <a:off x="7607491" y="6045038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10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18" name="Text Box 65"/>
          <p:cNvSpPr txBox="1">
            <a:spLocks noChangeArrowheads="1"/>
          </p:cNvSpPr>
          <p:nvPr/>
        </p:nvSpPr>
        <p:spPr bwMode="auto">
          <a:xfrm flipH="1">
            <a:off x="6356831" y="6045038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5</a:t>
            </a:r>
            <a:endParaRPr lang="en-US" sz="1600" b="1" i="1" dirty="0"/>
          </a:p>
        </p:txBody>
      </p:sp>
      <p:sp>
        <p:nvSpPr>
          <p:cNvPr id="19" name="Text Box 66"/>
          <p:cNvSpPr txBox="1">
            <a:spLocks noChangeArrowheads="1"/>
          </p:cNvSpPr>
          <p:nvPr/>
        </p:nvSpPr>
        <p:spPr bwMode="auto">
          <a:xfrm flipH="1">
            <a:off x="4974808" y="4460713"/>
            <a:ext cx="450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by</a:t>
            </a:r>
            <a:endParaRPr lang="en-US" sz="1600" b="1" i="1" baseline="-25000" dirty="0"/>
          </a:p>
        </p:txBody>
      </p:sp>
      <p:sp>
        <p:nvSpPr>
          <p:cNvPr id="21" name="Text Box 69"/>
          <p:cNvSpPr txBox="1">
            <a:spLocks noChangeArrowheads="1"/>
          </p:cNvSpPr>
          <p:nvPr/>
        </p:nvSpPr>
        <p:spPr bwMode="auto">
          <a:xfrm flipH="1">
            <a:off x="4980954" y="4906801"/>
            <a:ext cx="3738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z</a:t>
            </a:r>
            <a:endParaRPr lang="en-US" sz="1600" b="1" i="1" baseline="-25000" dirty="0"/>
          </a:p>
        </p:txBody>
      </p:sp>
      <p:sp>
        <p:nvSpPr>
          <p:cNvPr id="24" name="Text Box 57"/>
          <p:cNvSpPr txBox="1">
            <a:spLocks noChangeArrowheads="1"/>
          </p:cNvSpPr>
          <p:nvPr/>
        </p:nvSpPr>
        <p:spPr bwMode="auto">
          <a:xfrm flipH="1">
            <a:off x="8571558" y="4584841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Y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27" name="Text Box 57"/>
          <p:cNvSpPr txBox="1">
            <a:spLocks noChangeArrowheads="1"/>
          </p:cNvSpPr>
          <p:nvPr/>
        </p:nvSpPr>
        <p:spPr bwMode="auto">
          <a:xfrm flipH="1">
            <a:off x="8566522" y="5211427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Z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28" name="Text Box 50"/>
          <p:cNvSpPr txBox="1">
            <a:spLocks noChangeArrowheads="1"/>
          </p:cNvSpPr>
          <p:nvPr/>
        </p:nvSpPr>
        <p:spPr bwMode="auto">
          <a:xfrm flipH="1">
            <a:off x="755576" y="6116786"/>
            <a:ext cx="829676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29" name="Freeform 54"/>
          <p:cNvSpPr>
            <a:spLocks/>
          </p:cNvSpPr>
          <p:nvPr/>
        </p:nvSpPr>
        <p:spPr bwMode="auto">
          <a:xfrm>
            <a:off x="783616" y="3660924"/>
            <a:ext cx="357236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" name="Line 56"/>
          <p:cNvSpPr>
            <a:spLocks noChangeShapeType="1"/>
          </p:cNvSpPr>
          <p:nvPr/>
        </p:nvSpPr>
        <p:spPr bwMode="auto">
          <a:xfrm flipV="1">
            <a:off x="3768530" y="5126186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3" name="Rectangle 58"/>
          <p:cNvSpPr>
            <a:spLocks noChangeArrowheads="1"/>
          </p:cNvSpPr>
          <p:nvPr/>
        </p:nvSpPr>
        <p:spPr bwMode="auto">
          <a:xfrm flipH="1">
            <a:off x="35496" y="3717032"/>
            <a:ext cx="49166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dirty="0">
                <a:latin typeface="Arial Narrow" pitchFamily="34" charset="0"/>
              </a:rPr>
              <a:t>Rent</a:t>
            </a:r>
          </a:p>
        </p:txBody>
      </p:sp>
      <p:sp>
        <p:nvSpPr>
          <p:cNvPr id="35" name="Line 61"/>
          <p:cNvSpPr>
            <a:spLocks noChangeShapeType="1"/>
          </p:cNvSpPr>
          <p:nvPr/>
        </p:nvSpPr>
        <p:spPr bwMode="auto">
          <a:xfrm flipH="1">
            <a:off x="2013918" y="4849961"/>
            <a:ext cx="2229372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8" name="Text Box 64"/>
          <p:cNvSpPr txBox="1">
            <a:spLocks noChangeArrowheads="1"/>
          </p:cNvSpPr>
          <p:nvPr/>
        </p:nvSpPr>
        <p:spPr bwMode="auto">
          <a:xfrm flipH="1">
            <a:off x="3070987" y="6062811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10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39" name="Text Box 65"/>
          <p:cNvSpPr txBox="1">
            <a:spLocks noChangeArrowheads="1"/>
          </p:cNvSpPr>
          <p:nvPr/>
        </p:nvSpPr>
        <p:spPr bwMode="auto">
          <a:xfrm flipH="1">
            <a:off x="1820327" y="6062811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5</a:t>
            </a:r>
            <a:endParaRPr lang="en-US" sz="1600" b="1" i="1" dirty="0"/>
          </a:p>
        </p:txBody>
      </p:sp>
      <p:sp>
        <p:nvSpPr>
          <p:cNvPr id="40" name="Text Box 66"/>
          <p:cNvSpPr txBox="1">
            <a:spLocks noChangeArrowheads="1"/>
          </p:cNvSpPr>
          <p:nvPr/>
        </p:nvSpPr>
        <p:spPr bwMode="auto">
          <a:xfrm flipH="1">
            <a:off x="438304" y="4478486"/>
            <a:ext cx="450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by</a:t>
            </a:r>
            <a:endParaRPr lang="en-US" sz="1600" b="1" i="1" baseline="-25000" dirty="0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 flipH="1">
            <a:off x="4035054" y="4602614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Y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51520" y="6487452"/>
            <a:ext cx="86409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SINCLAIR R., VON THÜNEN AND URBAN SPRAWL, Annals of the Association of American Geographers  </a:t>
            </a:r>
            <a:r>
              <a:rPr lang="en-US" sz="1050" dirty="0" err="1" smtClean="0"/>
              <a:t>Vol</a:t>
            </a:r>
            <a:r>
              <a:rPr lang="en-US" sz="1050" dirty="0" smtClean="0"/>
              <a:t> 57 Issue 1, pages 72–87, March 1967</a:t>
            </a:r>
          </a:p>
        </p:txBody>
      </p:sp>
    </p:spTree>
    <p:extLst>
      <p:ext uri="{BB962C8B-B14F-4D97-AF65-F5344CB8AC3E}">
        <p14:creationId xmlns:p14="http://schemas.microsoft.com/office/powerpoint/2010/main" val="29908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980728"/>
            <a:ext cx="27717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 smtClean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</a:t>
            </a:r>
            <a:r>
              <a:rPr lang="en-US" sz="3200" dirty="0" smtClean="0">
                <a:latin typeface="Tahoma" pitchFamily="34" charset="0"/>
              </a:rPr>
              <a:t>model</a:t>
            </a:r>
            <a:r>
              <a:rPr lang="en-US" sz="3200" smtClean="0">
                <a:latin typeface="Tahoma" pitchFamily="34" charset="0"/>
              </a:rPr>
              <a:t>: </a:t>
            </a:r>
            <a:r>
              <a:rPr lang="en-US" sz="3200" smtClean="0">
                <a:latin typeface="Tahoma" pitchFamily="34" charset="0"/>
              </a:rPr>
              <a:t/>
            </a:r>
            <a:br>
              <a:rPr lang="en-US" sz="3200" smtClean="0">
                <a:latin typeface="Tahoma" pitchFamily="34" charset="0"/>
              </a:rPr>
            </a:br>
            <a:r>
              <a:rPr lang="en-US" sz="3200" smtClean="0">
                <a:latin typeface="Tahoma" pitchFamily="34" charset="0"/>
              </a:rPr>
              <a:t>Sinclair’s model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2048" y="2338536"/>
            <a:ext cx="7772400" cy="4114800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metropolitan expansion is perceived </a:t>
            </a:r>
            <a:r>
              <a:rPr lang="en-US" sz="2400" dirty="0" smtClean="0"/>
              <a:t>as </a:t>
            </a:r>
            <a:r>
              <a:rPr lang="en-US" sz="2400" dirty="0"/>
              <a:t>a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displacement </a:t>
            </a:r>
            <a:r>
              <a:rPr lang="en-US" sz="2400" dirty="0"/>
              <a:t>threat </a:t>
            </a:r>
            <a:endParaRPr lang="en-US" sz="2400" dirty="0" smtClean="0"/>
          </a:p>
          <a:p>
            <a:r>
              <a:rPr lang="en-US" sz="2400" dirty="0"/>
              <a:t>investments rise with distance from the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frontier </a:t>
            </a:r>
            <a:r>
              <a:rPr lang="en-US" sz="2400" dirty="0"/>
              <a:t>to the outer edge </a:t>
            </a:r>
            <a:endParaRPr lang="en-US" sz="2400" dirty="0" smtClean="0"/>
          </a:p>
          <a:p>
            <a:r>
              <a:rPr lang="it-IT" sz="2400" dirty="0"/>
              <a:t> </a:t>
            </a:r>
            <a:r>
              <a:rPr lang="it-IT" sz="2400" dirty="0" err="1"/>
              <a:t>four</a:t>
            </a:r>
            <a:r>
              <a:rPr lang="it-IT" sz="2400" dirty="0"/>
              <a:t> </a:t>
            </a:r>
            <a:r>
              <a:rPr lang="it-IT" sz="2400" dirty="0" err="1"/>
              <a:t>types</a:t>
            </a:r>
            <a:r>
              <a:rPr lang="it-IT" sz="2400" dirty="0"/>
              <a:t> of </a:t>
            </a:r>
            <a:r>
              <a:rPr lang="it-IT" sz="2400" dirty="0" err="1" smtClean="0"/>
              <a:t>farming</a:t>
            </a:r>
            <a:r>
              <a:rPr lang="it-IT" sz="2400" dirty="0" smtClean="0"/>
              <a:t>; </a:t>
            </a:r>
            <a:r>
              <a:rPr lang="it-IT" sz="2400" dirty="0" err="1" smtClean="0"/>
              <a:t>fifth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a </a:t>
            </a:r>
            <a:br>
              <a:rPr lang="it-IT" sz="2400" dirty="0" smtClean="0"/>
            </a:br>
            <a:r>
              <a:rPr lang="it-IT" sz="2400" dirty="0" err="1" smtClean="0"/>
              <a:t>wider</a:t>
            </a:r>
            <a:r>
              <a:rPr lang="it-IT" sz="2400" dirty="0" smtClean="0"/>
              <a:t> </a:t>
            </a:r>
            <a:r>
              <a:rPr lang="it-IT" sz="2400" dirty="0" err="1" smtClean="0"/>
              <a:t>regional</a:t>
            </a:r>
            <a:r>
              <a:rPr lang="it-IT" sz="2400" dirty="0" smtClean="0"/>
              <a:t> </a:t>
            </a:r>
            <a:r>
              <a:rPr lang="it-IT" sz="2400" dirty="0" err="1" smtClean="0"/>
              <a:t>speciality</a:t>
            </a:r>
            <a:r>
              <a:rPr lang="it-IT" sz="2400" dirty="0" smtClean="0"/>
              <a:t> far </a:t>
            </a:r>
            <a:br>
              <a:rPr lang="it-IT" sz="2400" dirty="0" smtClean="0"/>
            </a:br>
            <a:r>
              <a:rPr lang="it-IT" sz="2400" dirty="0" smtClean="0"/>
              <a:t>from the city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urban farming  (small producing units: poultry-keeping,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greenhouses</a:t>
            </a:r>
            <a:r>
              <a:rPr lang="en-US" sz="2400" dirty="0"/>
              <a:t>, mushroom-raising, and other building-oriented uses)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(ii) vacant and temporary grazing, (empty spaces to be sold for speculation or grazing only under short-term leases)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(iii) transitory field crop and grazing (little investment beyond the short term)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(iv) dairying and field crop farming (farmers begin shifting towards more extensive agriculture).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(v) </a:t>
            </a:r>
            <a:r>
              <a:rPr lang="en-US" sz="2400" dirty="0" err="1"/>
              <a:t>specialised</a:t>
            </a:r>
            <a:r>
              <a:rPr lang="en-US" sz="2400" dirty="0"/>
              <a:t> feed-grain livestock or Corn Belt </a:t>
            </a:r>
            <a:r>
              <a:rPr lang="en-US" sz="2400" dirty="0" err="1" smtClean="0"/>
              <a:t>agricultur</a:t>
            </a:r>
            <a:endParaRPr lang="it-IT" sz="2400" dirty="0"/>
          </a:p>
        </p:txBody>
      </p:sp>
      <p:sp>
        <p:nvSpPr>
          <p:cNvPr id="2" name="Rettangolo 1"/>
          <p:cNvSpPr/>
          <p:nvPr/>
        </p:nvSpPr>
        <p:spPr>
          <a:xfrm>
            <a:off x="-89229" y="6444044"/>
            <a:ext cx="9324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800" dirty="0"/>
              <a:t>http://www.yourarticlelibrary.com/wp-content/uploads/2014/02/clip_image028_thumb.jpg</a:t>
            </a:r>
          </a:p>
        </p:txBody>
      </p:sp>
    </p:spTree>
    <p:extLst>
      <p:ext uri="{BB962C8B-B14F-4D97-AF65-F5344CB8AC3E}">
        <p14:creationId xmlns:p14="http://schemas.microsoft.com/office/powerpoint/2010/main" val="244644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t-IT" dirty="0" smtClean="0">
                <a:latin typeface="Tahoma" pitchFamily="34" charset="0"/>
              </a:rPr>
              <a:t>Von </a:t>
            </a:r>
            <a:r>
              <a:rPr lang="it-IT" dirty="0" err="1" smtClean="0">
                <a:latin typeface="Tahoma" pitchFamily="34" charset="0"/>
              </a:rPr>
              <a:t>Thunen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Rent</a:t>
            </a:r>
            <a:r>
              <a:rPr lang="it-IT" dirty="0" smtClean="0">
                <a:latin typeface="Tahoma" pitchFamily="34" charset="0"/>
              </a:rPr>
              <a:t> and the city</a:t>
            </a: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it-IT" dirty="0" smtClean="0">
              <a:latin typeface="Tahoma" pitchFamily="34" charset="0"/>
            </a:endParaRPr>
          </a:p>
          <a:p>
            <a:r>
              <a:rPr lang="it-IT" dirty="0" smtClean="0">
                <a:latin typeface="Tahoma" pitchFamily="34" charset="0"/>
              </a:rPr>
              <a:t>From the </a:t>
            </a:r>
            <a:r>
              <a:rPr lang="it-IT" dirty="0" err="1" smtClean="0">
                <a:latin typeface="Tahoma" pitchFamily="34" charset="0"/>
              </a:rPr>
              <a:t>isolated</a:t>
            </a:r>
            <a:r>
              <a:rPr lang="it-IT" dirty="0" smtClean="0">
                <a:latin typeface="Tahoma" pitchFamily="34" charset="0"/>
              </a:rPr>
              <a:t> state….</a:t>
            </a:r>
          </a:p>
          <a:p>
            <a:endParaRPr lang="it-IT" dirty="0" smtClean="0">
              <a:latin typeface="Tahoma" pitchFamily="34" charset="0"/>
            </a:endParaRPr>
          </a:p>
          <a:p>
            <a:r>
              <a:rPr lang="it-IT" dirty="0" smtClean="0">
                <a:latin typeface="Tahoma" pitchFamily="34" charset="0"/>
              </a:rPr>
              <a:t>…to the </a:t>
            </a:r>
            <a:r>
              <a:rPr lang="it-IT" dirty="0" err="1" smtClean="0">
                <a:latin typeface="Tahoma" pitchFamily="34" charset="0"/>
              </a:rPr>
              <a:t>bid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rent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theory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applied</a:t>
            </a:r>
            <a:r>
              <a:rPr lang="it-IT" dirty="0" smtClean="0">
                <a:latin typeface="Tahoma" pitchFamily="34" charset="0"/>
              </a:rPr>
              <a:t> to </a:t>
            </a:r>
            <a:r>
              <a:rPr lang="it-IT" dirty="0" err="1" smtClean="0">
                <a:latin typeface="Tahoma" pitchFamily="34" charset="0"/>
              </a:rPr>
              <a:t>urban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areas</a:t>
            </a:r>
            <a:r>
              <a:rPr lang="it-IT" dirty="0" smtClean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333375"/>
            <a:ext cx="7772400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Learning Objectives</a:t>
            </a:r>
          </a:p>
        </p:txBody>
      </p:sp>
      <p:sp>
        <p:nvSpPr>
          <p:cNvPr id="717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619625"/>
          </a:xfrm>
        </p:spPr>
        <p:txBody>
          <a:bodyPr/>
          <a:lstStyle/>
          <a:p>
            <a:pPr eaLnBrk="1" hangingPunct="1"/>
            <a:r>
              <a:rPr lang="en-GB" smtClean="0">
                <a:latin typeface="Tahoma" pitchFamily="34" charset="0"/>
              </a:rPr>
              <a:t>In this lesson we will:</a:t>
            </a:r>
          </a:p>
          <a:p>
            <a:pPr lvl="1" eaLnBrk="1" hangingPunct="1"/>
            <a:r>
              <a:rPr lang="en-GB" smtClean="0">
                <a:latin typeface="Tahoma" pitchFamily="34" charset="0"/>
              </a:rPr>
              <a:t>Revise the importance of models in economic geography</a:t>
            </a:r>
          </a:p>
          <a:p>
            <a:pPr lvl="1" eaLnBrk="1" hangingPunct="1"/>
            <a:r>
              <a:rPr lang="en-GB" smtClean="0">
                <a:latin typeface="Tahoma" pitchFamily="34" charset="0"/>
              </a:rPr>
              <a:t>Introduce the simplifying assumptions and hypothesis of most location models</a:t>
            </a:r>
          </a:p>
          <a:p>
            <a:pPr lvl="1" eaLnBrk="1" hangingPunct="1"/>
            <a:r>
              <a:rPr lang="en-GB" smtClean="0">
                <a:latin typeface="Tahoma" pitchFamily="34" charset="0"/>
              </a:rPr>
              <a:t>Describe the Von Thunen model of agricultural organization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The bid-rent (I)</a:t>
            </a:r>
          </a:p>
        </p:txBody>
      </p:sp>
      <p:sp>
        <p:nvSpPr>
          <p:cNvPr id="12595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5481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Pattern of land uses depend on a variety of settlements’ decisions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Decisions guided by economic process operating within the system. The distribution of urban areas’ use represent a visual and structured phenomenon.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Basic aspects: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Each activity derives utility from every site of the urban area;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Utility is measured by the rent an activity is willing to pay for the use;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Among the different rents from the utility of the site, the maximum one will determine the market value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The location rent curve can be regarded as a “</a:t>
            </a:r>
            <a:r>
              <a:rPr lang="en-GB" sz="2000" i="1" smtClean="0">
                <a:latin typeface="Tahoma" pitchFamily="34" charset="0"/>
              </a:rPr>
              <a:t>bid-rent curve</a:t>
            </a:r>
            <a:r>
              <a:rPr lang="en-GB" sz="2000" smtClean="0">
                <a:latin typeface="Tahoma" pitchFamily="34" charset="0"/>
              </a:rPr>
              <a:t>” (Alonso, 1960), because it gives an indication of how much farmers would be prepared to pay for a unit of land at varying distance from the market.  </a:t>
            </a:r>
          </a:p>
        </p:txBody>
      </p:sp>
      <p:sp>
        <p:nvSpPr>
          <p:cNvPr id="125955" name="Text Box 4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ChangeArrowheads="1"/>
          </p:cNvSpPr>
          <p:nvPr/>
        </p:nvSpPr>
        <p:spPr bwMode="auto">
          <a:xfrm>
            <a:off x="1670050" y="1430338"/>
            <a:ext cx="2943225" cy="4611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78" name="Rectangle 3"/>
          <p:cNvSpPr>
            <a:spLocks noChangeArrowheads="1"/>
          </p:cNvSpPr>
          <p:nvPr/>
        </p:nvSpPr>
        <p:spPr bwMode="auto">
          <a:xfrm>
            <a:off x="1884363" y="1925638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26979" name="Rectangle 4"/>
          <p:cNvSpPr>
            <a:spLocks noChangeArrowheads="1"/>
          </p:cNvSpPr>
          <p:nvPr/>
        </p:nvSpPr>
        <p:spPr bwMode="auto">
          <a:xfrm>
            <a:off x="2012950" y="3741738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Distance</a:t>
            </a:r>
          </a:p>
        </p:txBody>
      </p:sp>
      <p:sp>
        <p:nvSpPr>
          <p:cNvPr id="126980" name="Rectangle 5"/>
          <p:cNvSpPr>
            <a:spLocks noChangeArrowheads="1"/>
          </p:cNvSpPr>
          <p:nvPr/>
        </p:nvSpPr>
        <p:spPr bwMode="auto">
          <a:xfrm>
            <a:off x="2062163" y="2611438"/>
            <a:ext cx="777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A- Retail</a:t>
            </a:r>
          </a:p>
        </p:txBody>
      </p:sp>
      <p:sp>
        <p:nvSpPr>
          <p:cNvPr id="126981" name="Rectangle 6"/>
          <p:cNvSpPr>
            <a:spLocks noChangeArrowheads="1"/>
          </p:cNvSpPr>
          <p:nvPr/>
        </p:nvSpPr>
        <p:spPr bwMode="auto">
          <a:xfrm>
            <a:off x="3281363" y="2459038"/>
            <a:ext cx="12906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B- Industry and retail</a:t>
            </a:r>
          </a:p>
        </p:txBody>
      </p:sp>
      <p:sp>
        <p:nvSpPr>
          <p:cNvPr id="126982" name="Rectangle 7"/>
          <p:cNvSpPr>
            <a:spLocks noChangeArrowheads="1"/>
          </p:cNvSpPr>
          <p:nvPr/>
        </p:nvSpPr>
        <p:spPr bwMode="auto">
          <a:xfrm>
            <a:off x="1843088" y="4592638"/>
            <a:ext cx="1231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 - Apartments</a:t>
            </a:r>
          </a:p>
        </p:txBody>
      </p:sp>
      <p:sp>
        <p:nvSpPr>
          <p:cNvPr id="126983" name="Rectangle 8"/>
          <p:cNvSpPr>
            <a:spLocks noChangeArrowheads="1"/>
          </p:cNvSpPr>
          <p:nvPr/>
        </p:nvSpPr>
        <p:spPr bwMode="auto">
          <a:xfrm>
            <a:off x="3203575" y="4592638"/>
            <a:ext cx="11493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 – Detached </a:t>
            </a:r>
            <a:br>
              <a:rPr lang="en-US" sz="1400" b="1">
                <a:latin typeface="Arial Narrow" pitchFamily="34" charset="0"/>
              </a:rPr>
            </a:br>
            <a:r>
              <a:rPr lang="en-US" sz="1400" b="1">
                <a:latin typeface="Arial Narrow" pitchFamily="34" charset="0"/>
              </a:rPr>
              <a:t>houses</a:t>
            </a:r>
          </a:p>
        </p:txBody>
      </p:sp>
      <p:sp>
        <p:nvSpPr>
          <p:cNvPr id="126984" name="Oval 9"/>
          <p:cNvSpPr>
            <a:spLocks noChangeArrowheads="1"/>
          </p:cNvSpPr>
          <p:nvPr/>
        </p:nvSpPr>
        <p:spPr bwMode="auto">
          <a:xfrm>
            <a:off x="4865688" y="3613150"/>
            <a:ext cx="2362200" cy="2362200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5" name="Oval 10"/>
          <p:cNvSpPr>
            <a:spLocks noChangeArrowheads="1"/>
          </p:cNvSpPr>
          <p:nvPr/>
        </p:nvSpPr>
        <p:spPr bwMode="auto">
          <a:xfrm>
            <a:off x="5367338" y="4114800"/>
            <a:ext cx="1358900" cy="1358900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6" name="Oval 11"/>
          <p:cNvSpPr>
            <a:spLocks noChangeArrowheads="1"/>
          </p:cNvSpPr>
          <p:nvPr/>
        </p:nvSpPr>
        <p:spPr bwMode="auto">
          <a:xfrm>
            <a:off x="5641975" y="4391025"/>
            <a:ext cx="808038" cy="80803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7" name="Oval 12"/>
          <p:cNvSpPr>
            <a:spLocks noChangeArrowheads="1"/>
          </p:cNvSpPr>
          <p:nvPr/>
        </p:nvSpPr>
        <p:spPr bwMode="auto">
          <a:xfrm>
            <a:off x="5872163" y="4619625"/>
            <a:ext cx="347662" cy="347663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8" name="Text Box 13"/>
          <p:cNvSpPr txBox="1">
            <a:spLocks noChangeArrowheads="1"/>
          </p:cNvSpPr>
          <p:nvPr/>
        </p:nvSpPr>
        <p:spPr bwMode="auto">
          <a:xfrm>
            <a:off x="1727200" y="1495425"/>
            <a:ext cx="16065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1 – bid rent lines</a:t>
            </a:r>
          </a:p>
        </p:txBody>
      </p:sp>
      <p:sp>
        <p:nvSpPr>
          <p:cNvPr id="126989" name="Rectangle 1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Tahoma" pitchFamily="34" charset="0"/>
              </a:rPr>
              <a:t>Bid rent and land use </a:t>
            </a:r>
            <a:br>
              <a:rPr lang="en-US" sz="3600" smtClean="0">
                <a:latin typeface="Tahoma" pitchFamily="34" charset="0"/>
              </a:rPr>
            </a:br>
            <a:endParaRPr lang="en-US" sz="3600" smtClean="0">
              <a:latin typeface="Tahoma" pitchFamily="34" charset="0"/>
            </a:endParaRPr>
          </a:p>
        </p:txBody>
      </p:sp>
      <p:sp>
        <p:nvSpPr>
          <p:cNvPr id="126990" name="Rectangle 15"/>
          <p:cNvSpPr>
            <a:spLocks noChangeArrowheads="1"/>
          </p:cNvSpPr>
          <p:nvPr/>
        </p:nvSpPr>
        <p:spPr bwMode="auto">
          <a:xfrm>
            <a:off x="4694238" y="1430338"/>
            <a:ext cx="2867025" cy="46132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91" name="Text Box 16"/>
          <p:cNvSpPr txBox="1">
            <a:spLocks noChangeArrowheads="1"/>
          </p:cNvSpPr>
          <p:nvPr/>
        </p:nvSpPr>
        <p:spPr bwMode="auto">
          <a:xfrm>
            <a:off x="5435600" y="1466850"/>
            <a:ext cx="201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/>
            <a:r>
              <a:rPr lang="en-US" sz="1600" b="1">
                <a:latin typeface="AvantGarde Bk BT"/>
              </a:rPr>
              <a:t>2 – Overlay of  rents</a:t>
            </a:r>
          </a:p>
        </p:txBody>
      </p:sp>
      <p:sp>
        <p:nvSpPr>
          <p:cNvPr id="126992" name="Line 17"/>
          <p:cNvSpPr>
            <a:spLocks noChangeShapeType="1"/>
          </p:cNvSpPr>
          <p:nvPr/>
        </p:nvSpPr>
        <p:spPr bwMode="auto">
          <a:xfrm>
            <a:off x="6046788" y="1703388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3" name="Line 18"/>
          <p:cNvSpPr>
            <a:spLocks noChangeShapeType="1"/>
          </p:cNvSpPr>
          <p:nvPr/>
        </p:nvSpPr>
        <p:spPr bwMode="auto">
          <a:xfrm>
            <a:off x="6046788" y="2274888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4" name="Line 19"/>
          <p:cNvSpPr>
            <a:spLocks noChangeShapeType="1"/>
          </p:cNvSpPr>
          <p:nvPr/>
        </p:nvSpPr>
        <p:spPr bwMode="auto">
          <a:xfrm>
            <a:off x="6043613" y="2605088"/>
            <a:ext cx="881062" cy="782637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5" name="Line 20"/>
          <p:cNvSpPr>
            <a:spLocks noChangeShapeType="1"/>
          </p:cNvSpPr>
          <p:nvPr/>
        </p:nvSpPr>
        <p:spPr bwMode="auto">
          <a:xfrm>
            <a:off x="6038850" y="2954338"/>
            <a:ext cx="1190625" cy="4333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6" name="Line 21"/>
          <p:cNvSpPr>
            <a:spLocks noChangeShapeType="1"/>
          </p:cNvSpPr>
          <p:nvPr/>
        </p:nvSpPr>
        <p:spPr bwMode="auto">
          <a:xfrm flipV="1">
            <a:off x="6211888" y="2590800"/>
            <a:ext cx="0" cy="219868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7" name="Line 22"/>
          <p:cNvSpPr>
            <a:spLocks noChangeShapeType="1"/>
          </p:cNvSpPr>
          <p:nvPr/>
        </p:nvSpPr>
        <p:spPr bwMode="auto">
          <a:xfrm flipV="1">
            <a:off x="6446838" y="2938463"/>
            <a:ext cx="0" cy="186213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8" name="Line 23"/>
          <p:cNvSpPr>
            <a:spLocks noChangeShapeType="1"/>
          </p:cNvSpPr>
          <p:nvPr/>
        </p:nvSpPr>
        <p:spPr bwMode="auto">
          <a:xfrm flipV="1">
            <a:off x="6719888" y="3198813"/>
            <a:ext cx="0" cy="16017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9" name="Line 24"/>
          <p:cNvSpPr>
            <a:spLocks noChangeShapeType="1"/>
          </p:cNvSpPr>
          <p:nvPr/>
        </p:nvSpPr>
        <p:spPr bwMode="auto">
          <a:xfrm flipV="1">
            <a:off x="7223125" y="3387725"/>
            <a:ext cx="0" cy="14176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7000" name="Freeform 25"/>
          <p:cNvSpPr>
            <a:spLocks/>
          </p:cNvSpPr>
          <p:nvPr/>
        </p:nvSpPr>
        <p:spPr bwMode="auto">
          <a:xfrm>
            <a:off x="6048375" y="156368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1" name="Line 26"/>
          <p:cNvSpPr>
            <a:spLocks noChangeShapeType="1"/>
          </p:cNvSpPr>
          <p:nvPr/>
        </p:nvSpPr>
        <p:spPr bwMode="auto">
          <a:xfrm>
            <a:off x="1831975" y="2057400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2" name="Line 27"/>
          <p:cNvSpPr>
            <a:spLocks noChangeShapeType="1"/>
          </p:cNvSpPr>
          <p:nvPr/>
        </p:nvSpPr>
        <p:spPr bwMode="auto">
          <a:xfrm>
            <a:off x="3205163" y="2640013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3" name="Line 28"/>
          <p:cNvSpPr>
            <a:spLocks noChangeShapeType="1"/>
          </p:cNvSpPr>
          <p:nvPr/>
        </p:nvSpPr>
        <p:spPr bwMode="auto">
          <a:xfrm>
            <a:off x="1843088" y="5099050"/>
            <a:ext cx="881062" cy="782638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4" name="Line 29"/>
          <p:cNvSpPr>
            <a:spLocks noChangeShapeType="1"/>
          </p:cNvSpPr>
          <p:nvPr/>
        </p:nvSpPr>
        <p:spPr bwMode="auto">
          <a:xfrm>
            <a:off x="3208338" y="5438775"/>
            <a:ext cx="1190625" cy="433388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5" name="Freeform 30"/>
          <p:cNvSpPr>
            <a:spLocks/>
          </p:cNvSpPr>
          <p:nvPr/>
        </p:nvSpPr>
        <p:spPr bwMode="auto">
          <a:xfrm>
            <a:off x="1833563" y="19256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6" name="Freeform 31"/>
          <p:cNvSpPr>
            <a:spLocks/>
          </p:cNvSpPr>
          <p:nvPr/>
        </p:nvSpPr>
        <p:spPr bwMode="auto">
          <a:xfrm>
            <a:off x="3205163" y="19256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7" name="Freeform 32"/>
          <p:cNvSpPr>
            <a:spLocks/>
          </p:cNvSpPr>
          <p:nvPr/>
        </p:nvSpPr>
        <p:spPr bwMode="auto">
          <a:xfrm>
            <a:off x="1843088" y="40592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8" name="Freeform 33"/>
          <p:cNvSpPr>
            <a:spLocks/>
          </p:cNvSpPr>
          <p:nvPr/>
        </p:nvSpPr>
        <p:spPr bwMode="auto">
          <a:xfrm>
            <a:off x="3214688" y="40592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9" name="Rectangle 34"/>
          <p:cNvSpPr>
            <a:spLocks noChangeArrowheads="1"/>
          </p:cNvSpPr>
          <p:nvPr/>
        </p:nvSpPr>
        <p:spPr bwMode="auto">
          <a:xfrm rot="5400000">
            <a:off x="6831012" y="3973513"/>
            <a:ext cx="1044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City borders</a:t>
            </a:r>
          </a:p>
        </p:txBody>
      </p:sp>
      <p:sp>
        <p:nvSpPr>
          <p:cNvPr id="127010" name="Line 35"/>
          <p:cNvSpPr>
            <a:spLocks noChangeShapeType="1"/>
          </p:cNvSpPr>
          <p:nvPr/>
        </p:nvSpPr>
        <p:spPr bwMode="auto">
          <a:xfrm flipH="1">
            <a:off x="5732463" y="1697038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1" name="Line 36"/>
          <p:cNvSpPr>
            <a:spLocks noChangeShapeType="1"/>
          </p:cNvSpPr>
          <p:nvPr/>
        </p:nvSpPr>
        <p:spPr bwMode="auto">
          <a:xfrm flipH="1">
            <a:off x="5405438" y="2268538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2" name="Line 37"/>
          <p:cNvSpPr>
            <a:spLocks noChangeShapeType="1"/>
          </p:cNvSpPr>
          <p:nvPr/>
        </p:nvSpPr>
        <p:spPr bwMode="auto">
          <a:xfrm flipH="1">
            <a:off x="5168900" y="2598738"/>
            <a:ext cx="881063" cy="782637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3" name="Line 38"/>
          <p:cNvSpPr>
            <a:spLocks noChangeShapeType="1"/>
          </p:cNvSpPr>
          <p:nvPr/>
        </p:nvSpPr>
        <p:spPr bwMode="auto">
          <a:xfrm flipH="1">
            <a:off x="4864100" y="2947988"/>
            <a:ext cx="1190625" cy="4333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4" name="Freeform 39"/>
          <p:cNvSpPr>
            <a:spLocks/>
          </p:cNvSpPr>
          <p:nvPr/>
        </p:nvSpPr>
        <p:spPr bwMode="auto">
          <a:xfrm flipH="1">
            <a:off x="4829175" y="156368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15" name="Line 40"/>
          <p:cNvSpPr>
            <a:spLocks noChangeShapeType="1"/>
          </p:cNvSpPr>
          <p:nvPr/>
        </p:nvSpPr>
        <p:spPr bwMode="auto">
          <a:xfrm>
            <a:off x="6057900" y="4795838"/>
            <a:ext cx="11699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16" name="Text Box 41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Oval 2"/>
          <p:cNvSpPr>
            <a:spLocks noChangeArrowheads="1"/>
          </p:cNvSpPr>
          <p:nvPr/>
        </p:nvSpPr>
        <p:spPr bwMode="auto">
          <a:xfrm>
            <a:off x="1531938" y="3306763"/>
            <a:ext cx="5675312" cy="1719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6" name="Oval 3"/>
          <p:cNvSpPr>
            <a:spLocks noChangeArrowheads="1"/>
          </p:cNvSpPr>
          <p:nvPr/>
        </p:nvSpPr>
        <p:spPr bwMode="auto">
          <a:xfrm>
            <a:off x="2776538" y="3562350"/>
            <a:ext cx="3186112" cy="9652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pitchFamily="34" charset="0"/>
              </a:rPr>
              <a:t>Bid-rent</a:t>
            </a:r>
          </a:p>
        </p:txBody>
      </p:sp>
      <p:sp>
        <p:nvSpPr>
          <p:cNvPr id="129028" name="Oval 5"/>
          <p:cNvSpPr>
            <a:spLocks noChangeArrowheads="1"/>
          </p:cNvSpPr>
          <p:nvPr/>
        </p:nvSpPr>
        <p:spPr bwMode="auto">
          <a:xfrm>
            <a:off x="3900488" y="3817938"/>
            <a:ext cx="938212" cy="284162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9" name="Text Box 6"/>
          <p:cNvSpPr txBox="1">
            <a:spLocks noChangeArrowheads="1"/>
          </p:cNvSpPr>
          <p:nvPr/>
        </p:nvSpPr>
        <p:spPr bwMode="auto">
          <a:xfrm>
            <a:off x="4716463" y="4005263"/>
            <a:ext cx="29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P</a:t>
            </a:r>
          </a:p>
        </p:txBody>
      </p:sp>
      <p:sp>
        <p:nvSpPr>
          <p:cNvPr id="129030" name="Text Box 7"/>
          <p:cNvSpPr txBox="1">
            <a:spLocks noChangeArrowheads="1"/>
          </p:cNvSpPr>
          <p:nvPr/>
        </p:nvSpPr>
        <p:spPr bwMode="auto">
          <a:xfrm>
            <a:off x="5886450" y="4008438"/>
            <a:ext cx="31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Q</a:t>
            </a:r>
          </a:p>
        </p:txBody>
      </p:sp>
      <p:sp>
        <p:nvSpPr>
          <p:cNvPr id="129031" name="Text Box 8"/>
          <p:cNvSpPr txBox="1">
            <a:spLocks noChangeArrowheads="1"/>
          </p:cNvSpPr>
          <p:nvPr/>
        </p:nvSpPr>
        <p:spPr bwMode="auto">
          <a:xfrm>
            <a:off x="7115175" y="3987800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29032" name="Text Box 9"/>
          <p:cNvSpPr txBox="1">
            <a:spLocks noChangeArrowheads="1"/>
          </p:cNvSpPr>
          <p:nvPr/>
        </p:nvSpPr>
        <p:spPr bwMode="auto">
          <a:xfrm>
            <a:off x="3979863" y="3767138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folHlink"/>
                </a:solidFill>
                <a:latin typeface="Arial Narrow" pitchFamily="34" charset="0"/>
              </a:rPr>
              <a:t>A</a:t>
            </a:r>
          </a:p>
        </p:txBody>
      </p:sp>
      <p:sp>
        <p:nvSpPr>
          <p:cNvPr id="129033" name="Text Box 10"/>
          <p:cNvSpPr txBox="1">
            <a:spLocks noChangeArrowheads="1"/>
          </p:cNvSpPr>
          <p:nvPr/>
        </p:nvSpPr>
        <p:spPr bwMode="auto">
          <a:xfrm>
            <a:off x="2909888" y="39624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B</a:t>
            </a:r>
          </a:p>
        </p:txBody>
      </p:sp>
      <p:sp>
        <p:nvSpPr>
          <p:cNvPr id="129034" name="Text Box 11"/>
          <p:cNvSpPr txBox="1">
            <a:spLocks noChangeArrowheads="1"/>
          </p:cNvSpPr>
          <p:nvPr/>
        </p:nvSpPr>
        <p:spPr bwMode="auto">
          <a:xfrm>
            <a:off x="1835150" y="42164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C</a:t>
            </a:r>
          </a:p>
        </p:txBody>
      </p:sp>
      <p:sp>
        <p:nvSpPr>
          <p:cNvPr id="129035" name="Freeform 12"/>
          <p:cNvSpPr>
            <a:spLocks/>
          </p:cNvSpPr>
          <p:nvPr/>
        </p:nvSpPr>
        <p:spPr bwMode="auto">
          <a:xfrm>
            <a:off x="4360863" y="1531938"/>
            <a:ext cx="276860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9036" name="Text Box 13"/>
          <p:cNvSpPr txBox="1">
            <a:spLocks noChangeArrowheads="1"/>
          </p:cNvSpPr>
          <p:nvPr/>
        </p:nvSpPr>
        <p:spPr bwMode="auto">
          <a:xfrm>
            <a:off x="4037013" y="2492375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B</a:t>
            </a:r>
          </a:p>
        </p:txBody>
      </p:sp>
      <p:sp>
        <p:nvSpPr>
          <p:cNvPr id="129037" name="Line 14"/>
          <p:cNvSpPr>
            <a:spLocks noChangeShapeType="1"/>
          </p:cNvSpPr>
          <p:nvPr/>
        </p:nvSpPr>
        <p:spPr bwMode="auto">
          <a:xfrm flipH="1" flipV="1">
            <a:off x="4859338" y="2997200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38" name="Text Box 15"/>
          <p:cNvSpPr txBox="1">
            <a:spLocks noChangeArrowheads="1"/>
          </p:cNvSpPr>
          <p:nvPr/>
        </p:nvSpPr>
        <p:spPr bwMode="auto">
          <a:xfrm>
            <a:off x="4427538" y="1557338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29039" name="Rectangle 16"/>
          <p:cNvSpPr>
            <a:spLocks noChangeArrowheads="1"/>
          </p:cNvSpPr>
          <p:nvPr/>
        </p:nvSpPr>
        <p:spPr bwMode="auto">
          <a:xfrm>
            <a:off x="3635375" y="1738313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29040" name="Line 17"/>
          <p:cNvSpPr>
            <a:spLocks noChangeShapeType="1"/>
          </p:cNvSpPr>
          <p:nvPr/>
        </p:nvSpPr>
        <p:spPr bwMode="auto">
          <a:xfrm flipH="1">
            <a:off x="2700338" y="3948113"/>
            <a:ext cx="1655762" cy="936625"/>
          </a:xfrm>
          <a:prstGeom prst="line">
            <a:avLst/>
          </a:prstGeom>
          <a:noFill/>
          <a:ln w="4445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9041" name="Line 18"/>
          <p:cNvSpPr>
            <a:spLocks noChangeShapeType="1"/>
          </p:cNvSpPr>
          <p:nvPr/>
        </p:nvSpPr>
        <p:spPr bwMode="auto">
          <a:xfrm>
            <a:off x="4384675" y="1728788"/>
            <a:ext cx="863600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2" name="Line 19"/>
          <p:cNvSpPr>
            <a:spLocks noChangeShapeType="1"/>
          </p:cNvSpPr>
          <p:nvPr/>
        </p:nvSpPr>
        <p:spPr bwMode="auto">
          <a:xfrm>
            <a:off x="4368800" y="2720975"/>
            <a:ext cx="2303463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3" name="Line 20"/>
          <p:cNvSpPr>
            <a:spLocks noChangeShapeType="1"/>
          </p:cNvSpPr>
          <p:nvPr/>
        </p:nvSpPr>
        <p:spPr bwMode="auto">
          <a:xfrm>
            <a:off x="4322763" y="3081338"/>
            <a:ext cx="2951162" cy="8651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4" name="Line 21"/>
          <p:cNvSpPr>
            <a:spLocks noChangeShapeType="1"/>
          </p:cNvSpPr>
          <p:nvPr/>
        </p:nvSpPr>
        <p:spPr bwMode="auto">
          <a:xfrm flipH="1" flipV="1">
            <a:off x="6011863" y="3573463"/>
            <a:ext cx="0" cy="3603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5" name="Text Box 22"/>
          <p:cNvSpPr txBox="1">
            <a:spLocks noChangeArrowheads="1"/>
          </p:cNvSpPr>
          <p:nvPr/>
        </p:nvSpPr>
        <p:spPr bwMode="auto">
          <a:xfrm>
            <a:off x="5219700" y="39338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A’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29046" name="Text Box 23"/>
          <p:cNvSpPr txBox="1">
            <a:spLocks noChangeArrowheads="1"/>
          </p:cNvSpPr>
          <p:nvPr/>
        </p:nvSpPr>
        <p:spPr bwMode="auto">
          <a:xfrm>
            <a:off x="6484938" y="39338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B’</a:t>
            </a:r>
          </a:p>
        </p:txBody>
      </p:sp>
      <p:sp>
        <p:nvSpPr>
          <p:cNvPr id="129047" name="Text Box 24"/>
          <p:cNvSpPr txBox="1">
            <a:spLocks noChangeArrowheads="1"/>
          </p:cNvSpPr>
          <p:nvPr/>
        </p:nvSpPr>
        <p:spPr bwMode="auto">
          <a:xfrm>
            <a:off x="4037013" y="2924175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C</a:t>
            </a:r>
          </a:p>
        </p:txBody>
      </p:sp>
      <p:sp>
        <p:nvSpPr>
          <p:cNvPr id="129048" name="Text Box 25"/>
          <p:cNvSpPr txBox="1">
            <a:spLocks noChangeArrowheads="1"/>
          </p:cNvSpPr>
          <p:nvPr/>
        </p:nvSpPr>
        <p:spPr bwMode="auto">
          <a:xfrm>
            <a:off x="7137400" y="3573463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C’</a:t>
            </a:r>
          </a:p>
        </p:txBody>
      </p:sp>
      <p:sp>
        <p:nvSpPr>
          <p:cNvPr id="129049" name="Text Box 26"/>
          <p:cNvSpPr txBox="1">
            <a:spLocks noChangeArrowheads="1"/>
          </p:cNvSpPr>
          <p:nvPr/>
        </p:nvSpPr>
        <p:spPr bwMode="auto">
          <a:xfrm>
            <a:off x="684213" y="2060575"/>
            <a:ext cx="2663825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A</a:t>
            </a:r>
            <a:r>
              <a:rPr lang="it-IT" sz="1200"/>
              <a:t>: commercial land use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B</a:t>
            </a:r>
            <a:r>
              <a:rPr lang="it-IT" sz="1200"/>
              <a:t>: industrial land use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C</a:t>
            </a:r>
            <a:r>
              <a:rPr lang="it-IT" sz="1200"/>
              <a:t>: residential land use</a:t>
            </a:r>
          </a:p>
        </p:txBody>
      </p:sp>
      <p:sp>
        <p:nvSpPr>
          <p:cNvPr id="129050" name="Text Box 27"/>
          <p:cNvSpPr txBox="1">
            <a:spLocks noChangeArrowheads="1"/>
          </p:cNvSpPr>
          <p:nvPr/>
        </p:nvSpPr>
        <p:spPr bwMode="auto">
          <a:xfrm>
            <a:off x="755650" y="5661025"/>
            <a:ext cx="3240088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AA’</a:t>
            </a:r>
            <a:r>
              <a:rPr lang="it-IT" sz="1200"/>
              <a:t>: commercial activities’ rent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BB’</a:t>
            </a:r>
            <a:r>
              <a:rPr lang="it-IT" sz="1200"/>
              <a:t>: industrial activities rent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CC’</a:t>
            </a:r>
            <a:r>
              <a:rPr lang="it-IT" sz="1200"/>
              <a:t>: residential ativities rent</a:t>
            </a:r>
          </a:p>
        </p:txBody>
      </p:sp>
      <p:sp>
        <p:nvSpPr>
          <p:cNvPr id="129051" name="Text Box 28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ChangeArrowheads="1"/>
          </p:cNvSpPr>
          <p:nvPr/>
        </p:nvSpPr>
        <p:spPr bwMode="auto">
          <a:xfrm>
            <a:off x="539750" y="1806575"/>
            <a:ext cx="33147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vantGarde Bk BT"/>
              </a:rPr>
              <a:t>A – CBD</a:t>
            </a:r>
          </a:p>
          <a:p>
            <a:pPr eaLnBrk="0" hangingPunct="0"/>
            <a:r>
              <a:rPr lang="en-US" sz="1400" b="1">
                <a:latin typeface="AvantGarde Bk BT"/>
              </a:rPr>
              <a:t>B – Commerce / industry</a:t>
            </a:r>
          </a:p>
          <a:p>
            <a:pPr eaLnBrk="0" hangingPunct="0"/>
            <a:r>
              <a:rPr lang="en-US" sz="1400" b="1">
                <a:latin typeface="AvantGarde Bk BT"/>
              </a:rPr>
              <a:t>C – residential high– medium density</a:t>
            </a:r>
          </a:p>
          <a:p>
            <a:pPr eaLnBrk="0" hangingPunct="0"/>
            <a:r>
              <a:rPr lang="en-US" sz="1400" b="1">
                <a:latin typeface="AvantGarde Bk BT"/>
              </a:rPr>
              <a:t>D – sub-centres</a:t>
            </a:r>
          </a:p>
          <a:p>
            <a:pPr eaLnBrk="0" hangingPunct="0"/>
            <a:r>
              <a:rPr lang="en-US" sz="1400" b="1">
                <a:latin typeface="AvantGarde Bk BT"/>
              </a:rPr>
              <a:t>E – Suburbia</a:t>
            </a:r>
          </a:p>
        </p:txBody>
      </p:sp>
      <p:sp>
        <p:nvSpPr>
          <p:cNvPr id="131074" name="Oval 3"/>
          <p:cNvSpPr>
            <a:spLocks noChangeArrowheads="1"/>
          </p:cNvSpPr>
          <p:nvPr/>
        </p:nvSpPr>
        <p:spPr bwMode="auto">
          <a:xfrm>
            <a:off x="868363" y="3032125"/>
            <a:ext cx="7096125" cy="21494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5" name="Oval 4"/>
          <p:cNvSpPr>
            <a:spLocks noChangeArrowheads="1"/>
          </p:cNvSpPr>
          <p:nvPr/>
        </p:nvSpPr>
        <p:spPr bwMode="auto">
          <a:xfrm>
            <a:off x="2814638" y="3470275"/>
            <a:ext cx="3216275" cy="97631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6" name="Oval 5"/>
          <p:cNvSpPr>
            <a:spLocks noChangeArrowheads="1"/>
          </p:cNvSpPr>
          <p:nvPr/>
        </p:nvSpPr>
        <p:spPr bwMode="auto">
          <a:xfrm>
            <a:off x="6148388" y="3692525"/>
            <a:ext cx="1185862" cy="358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7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Tahoma" pitchFamily="34" charset="0"/>
              </a:rPr>
              <a:t>Variations to bid-rent theory</a:t>
            </a:r>
            <a:br>
              <a:rPr lang="en-US" sz="4000" smtClean="0">
                <a:latin typeface="Tahoma" pitchFamily="34" charset="0"/>
              </a:rPr>
            </a:br>
            <a:endParaRPr lang="en-US" sz="4000" smtClean="0">
              <a:latin typeface="Tahoma" pitchFamily="34" charset="0"/>
            </a:endParaRPr>
          </a:p>
        </p:txBody>
      </p:sp>
      <p:sp>
        <p:nvSpPr>
          <p:cNvPr id="131078" name="Oval 7"/>
          <p:cNvSpPr>
            <a:spLocks noChangeArrowheads="1"/>
          </p:cNvSpPr>
          <p:nvPr/>
        </p:nvSpPr>
        <p:spPr bwMode="auto">
          <a:xfrm>
            <a:off x="3513138" y="3616325"/>
            <a:ext cx="1828800" cy="5540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 sz="2400"/>
          </a:p>
        </p:txBody>
      </p:sp>
      <p:sp>
        <p:nvSpPr>
          <p:cNvPr id="131079" name="Oval 8"/>
          <p:cNvSpPr>
            <a:spLocks noChangeArrowheads="1"/>
          </p:cNvSpPr>
          <p:nvPr/>
        </p:nvSpPr>
        <p:spPr bwMode="auto">
          <a:xfrm>
            <a:off x="4011613" y="3708400"/>
            <a:ext cx="814387" cy="246063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0" name="Oval 9"/>
          <p:cNvSpPr>
            <a:spLocks noChangeArrowheads="1"/>
          </p:cNvSpPr>
          <p:nvPr/>
        </p:nvSpPr>
        <p:spPr bwMode="auto">
          <a:xfrm>
            <a:off x="6438900" y="3748088"/>
            <a:ext cx="612775" cy="185737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1" name="Oval 10"/>
          <p:cNvSpPr>
            <a:spLocks noChangeArrowheads="1"/>
          </p:cNvSpPr>
          <p:nvPr/>
        </p:nvSpPr>
        <p:spPr bwMode="auto">
          <a:xfrm>
            <a:off x="2879725" y="4597400"/>
            <a:ext cx="1284288" cy="3889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2" name="Oval 11"/>
          <p:cNvSpPr>
            <a:spLocks noChangeArrowheads="1"/>
          </p:cNvSpPr>
          <p:nvPr/>
        </p:nvSpPr>
        <p:spPr bwMode="auto">
          <a:xfrm>
            <a:off x="3208338" y="4691063"/>
            <a:ext cx="612775" cy="185737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3" name="Oval 12"/>
          <p:cNvSpPr>
            <a:spLocks noChangeArrowheads="1"/>
          </p:cNvSpPr>
          <p:nvPr/>
        </p:nvSpPr>
        <p:spPr bwMode="auto">
          <a:xfrm>
            <a:off x="1514475" y="3414713"/>
            <a:ext cx="1284288" cy="3889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4" name="Oval 13"/>
          <p:cNvSpPr>
            <a:spLocks noChangeArrowheads="1"/>
          </p:cNvSpPr>
          <p:nvPr/>
        </p:nvSpPr>
        <p:spPr bwMode="auto">
          <a:xfrm>
            <a:off x="1843088" y="3508375"/>
            <a:ext cx="612775" cy="185738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5" name="Freeform 14"/>
          <p:cNvSpPr>
            <a:spLocks/>
          </p:cNvSpPr>
          <p:nvPr/>
        </p:nvSpPr>
        <p:spPr bwMode="auto">
          <a:xfrm>
            <a:off x="4424363" y="1404938"/>
            <a:ext cx="3459162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31086" name="Freeform 15"/>
          <p:cNvSpPr>
            <a:spLocks/>
          </p:cNvSpPr>
          <p:nvPr/>
        </p:nvSpPr>
        <p:spPr bwMode="auto">
          <a:xfrm>
            <a:off x="4435475" y="1717675"/>
            <a:ext cx="3336925" cy="1717675"/>
          </a:xfrm>
          <a:custGeom>
            <a:avLst/>
            <a:gdLst>
              <a:gd name="T0" fmla="*/ 0 w 2102"/>
              <a:gd name="T1" fmla="*/ 0 h 1082"/>
              <a:gd name="T2" fmla="*/ 2147483647 w 2102"/>
              <a:gd name="T3" fmla="*/ 2147483647 h 1082"/>
              <a:gd name="T4" fmla="*/ 2147483647 w 2102"/>
              <a:gd name="T5" fmla="*/ 2147483647 h 1082"/>
              <a:gd name="T6" fmla="*/ 2147483647 w 2102"/>
              <a:gd name="T7" fmla="*/ 2147483647 h 1082"/>
              <a:gd name="T8" fmla="*/ 2147483647 w 2102"/>
              <a:gd name="T9" fmla="*/ 2147483647 h 10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02"/>
              <a:gd name="T16" fmla="*/ 0 h 1082"/>
              <a:gd name="T17" fmla="*/ 2102 w 2102"/>
              <a:gd name="T18" fmla="*/ 1082 h 10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02" h="1082">
                <a:moveTo>
                  <a:pt x="0" y="0"/>
                </a:moveTo>
                <a:lnTo>
                  <a:pt x="249" y="545"/>
                </a:lnTo>
                <a:lnTo>
                  <a:pt x="1067" y="911"/>
                </a:lnTo>
                <a:lnTo>
                  <a:pt x="1448" y="700"/>
                </a:lnTo>
                <a:lnTo>
                  <a:pt x="2102" y="108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87" name="Rectangle 16"/>
          <p:cNvSpPr>
            <a:spLocks noChangeArrowheads="1"/>
          </p:cNvSpPr>
          <p:nvPr/>
        </p:nvSpPr>
        <p:spPr bwMode="auto">
          <a:xfrm>
            <a:off x="3779838" y="1778000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31088" name="Line 17"/>
          <p:cNvSpPr>
            <a:spLocks noChangeShapeType="1"/>
          </p:cNvSpPr>
          <p:nvPr/>
        </p:nvSpPr>
        <p:spPr bwMode="auto">
          <a:xfrm flipV="1">
            <a:off x="4826000" y="2605088"/>
            <a:ext cx="0" cy="117157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89" name="Line 18"/>
          <p:cNvSpPr>
            <a:spLocks noChangeShapeType="1"/>
          </p:cNvSpPr>
          <p:nvPr/>
        </p:nvSpPr>
        <p:spPr bwMode="auto">
          <a:xfrm flipV="1">
            <a:off x="5326063" y="2855913"/>
            <a:ext cx="0" cy="94932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0" name="Line 19"/>
          <p:cNvSpPr>
            <a:spLocks noChangeShapeType="1"/>
          </p:cNvSpPr>
          <p:nvPr/>
        </p:nvSpPr>
        <p:spPr bwMode="auto">
          <a:xfrm flipV="1">
            <a:off x="5999163" y="3119438"/>
            <a:ext cx="0" cy="6778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1" name="Line 20"/>
          <p:cNvSpPr>
            <a:spLocks noChangeShapeType="1"/>
          </p:cNvSpPr>
          <p:nvPr/>
        </p:nvSpPr>
        <p:spPr bwMode="auto">
          <a:xfrm flipV="1">
            <a:off x="7323138" y="3171825"/>
            <a:ext cx="0" cy="652463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2" name="Rectangle 21"/>
          <p:cNvSpPr>
            <a:spLocks noChangeArrowheads="1"/>
          </p:cNvSpPr>
          <p:nvPr/>
        </p:nvSpPr>
        <p:spPr bwMode="auto">
          <a:xfrm>
            <a:off x="4483100" y="3268663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A</a:t>
            </a:r>
          </a:p>
        </p:txBody>
      </p:sp>
      <p:sp>
        <p:nvSpPr>
          <p:cNvPr id="131093" name="Rectangle 22"/>
          <p:cNvSpPr>
            <a:spLocks noChangeArrowheads="1"/>
          </p:cNvSpPr>
          <p:nvPr/>
        </p:nvSpPr>
        <p:spPr bwMode="auto">
          <a:xfrm>
            <a:off x="4930775" y="3260725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B</a:t>
            </a:r>
          </a:p>
        </p:txBody>
      </p:sp>
      <p:sp>
        <p:nvSpPr>
          <p:cNvPr id="131094" name="Rectangle 23"/>
          <p:cNvSpPr>
            <a:spLocks noChangeArrowheads="1"/>
          </p:cNvSpPr>
          <p:nvPr/>
        </p:nvSpPr>
        <p:spPr bwMode="auto">
          <a:xfrm>
            <a:off x="5491163" y="3263900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</a:t>
            </a:r>
          </a:p>
        </p:txBody>
      </p:sp>
      <p:sp>
        <p:nvSpPr>
          <p:cNvPr id="131095" name="Rectangle 24"/>
          <p:cNvSpPr>
            <a:spLocks noChangeArrowheads="1"/>
          </p:cNvSpPr>
          <p:nvPr/>
        </p:nvSpPr>
        <p:spPr bwMode="auto">
          <a:xfrm>
            <a:off x="6619875" y="3279775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</a:t>
            </a:r>
          </a:p>
        </p:txBody>
      </p:sp>
      <p:sp>
        <p:nvSpPr>
          <p:cNvPr id="131096" name="Rectangle 25"/>
          <p:cNvSpPr>
            <a:spLocks noChangeArrowheads="1"/>
          </p:cNvSpPr>
          <p:nvPr/>
        </p:nvSpPr>
        <p:spPr bwMode="auto">
          <a:xfrm>
            <a:off x="7407275" y="3292475"/>
            <a:ext cx="280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E</a:t>
            </a:r>
          </a:p>
        </p:txBody>
      </p:sp>
      <p:sp>
        <p:nvSpPr>
          <p:cNvPr id="131097" name="Text Box 26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Land use value for activity sector according to the distance from the CBD</a:t>
            </a:r>
          </a:p>
        </p:txBody>
      </p:sp>
      <p:sp>
        <p:nvSpPr>
          <p:cNvPr id="133122" name="Line 3"/>
          <p:cNvSpPr>
            <a:spLocks noChangeShapeType="1"/>
          </p:cNvSpPr>
          <p:nvPr/>
        </p:nvSpPr>
        <p:spPr bwMode="auto">
          <a:xfrm>
            <a:off x="1377950" y="2247900"/>
            <a:ext cx="1588" cy="3203575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3" name="Line 4"/>
          <p:cNvSpPr>
            <a:spLocks noChangeShapeType="1"/>
          </p:cNvSpPr>
          <p:nvPr/>
        </p:nvSpPr>
        <p:spPr bwMode="auto">
          <a:xfrm>
            <a:off x="1377950" y="5451475"/>
            <a:ext cx="6754813" cy="1588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33124" name="Rectangle 5"/>
          <p:cNvSpPr>
            <a:spLocks noChangeArrowheads="1"/>
          </p:cNvSpPr>
          <p:nvPr/>
        </p:nvSpPr>
        <p:spPr bwMode="auto">
          <a:xfrm>
            <a:off x="3403600" y="5535613"/>
            <a:ext cx="2705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vantGarde Bk BT"/>
              </a:rPr>
              <a:t>Distance from the centre</a:t>
            </a:r>
            <a:endParaRPr lang="en-CA" sz="2400">
              <a:latin typeface="AvantGarde Bk BT"/>
            </a:endParaRPr>
          </a:p>
        </p:txBody>
      </p:sp>
      <p:sp>
        <p:nvSpPr>
          <p:cNvPr id="133125" name="Rectangle 6"/>
          <p:cNvSpPr>
            <a:spLocks noChangeArrowheads="1"/>
          </p:cNvSpPr>
          <p:nvPr/>
        </p:nvSpPr>
        <p:spPr bwMode="auto">
          <a:xfrm rot="-5400000">
            <a:off x="321469" y="3364706"/>
            <a:ext cx="171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vantGarde Bk BT"/>
              </a:rPr>
              <a:t>Land  use value</a:t>
            </a:r>
            <a:endParaRPr lang="en-CA" sz="2400">
              <a:latin typeface="AvantGarde Bk BT"/>
            </a:endParaRPr>
          </a:p>
        </p:txBody>
      </p:sp>
      <p:sp>
        <p:nvSpPr>
          <p:cNvPr id="133126" name="Line 7"/>
          <p:cNvSpPr>
            <a:spLocks noChangeShapeType="1"/>
          </p:cNvSpPr>
          <p:nvPr/>
        </p:nvSpPr>
        <p:spPr bwMode="auto">
          <a:xfrm>
            <a:off x="4951413" y="2797175"/>
            <a:ext cx="250825" cy="1588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7" name="Rectangle 8"/>
          <p:cNvSpPr>
            <a:spLocks noChangeArrowheads="1"/>
          </p:cNvSpPr>
          <p:nvPr/>
        </p:nvSpPr>
        <p:spPr bwMode="auto">
          <a:xfrm>
            <a:off x="5256213" y="2660650"/>
            <a:ext cx="5111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Retail</a:t>
            </a:r>
            <a:endParaRPr lang="en-CA" sz="2400"/>
          </a:p>
        </p:txBody>
      </p:sp>
      <p:sp>
        <p:nvSpPr>
          <p:cNvPr id="133128" name="Line 9"/>
          <p:cNvSpPr>
            <a:spLocks noChangeShapeType="1"/>
          </p:cNvSpPr>
          <p:nvPr/>
        </p:nvSpPr>
        <p:spPr bwMode="auto">
          <a:xfrm>
            <a:off x="4951413" y="3162300"/>
            <a:ext cx="250825" cy="1588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9" name="Rectangle 10"/>
          <p:cNvSpPr>
            <a:spLocks noChangeArrowheads="1"/>
          </p:cNvSpPr>
          <p:nvPr/>
        </p:nvSpPr>
        <p:spPr bwMode="auto">
          <a:xfrm>
            <a:off x="5256213" y="3025775"/>
            <a:ext cx="37988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Residential (several components  families)</a:t>
            </a:r>
            <a:endParaRPr lang="en-CA" sz="2400"/>
          </a:p>
        </p:txBody>
      </p:sp>
      <p:sp>
        <p:nvSpPr>
          <p:cNvPr id="133130" name="Line 11"/>
          <p:cNvSpPr>
            <a:spLocks noChangeShapeType="1"/>
          </p:cNvSpPr>
          <p:nvPr/>
        </p:nvSpPr>
        <p:spPr bwMode="auto">
          <a:xfrm>
            <a:off x="4951413" y="3554413"/>
            <a:ext cx="250825" cy="1587"/>
          </a:xfrm>
          <a:prstGeom prst="line">
            <a:avLst/>
          </a:prstGeom>
          <a:noFill/>
          <a:ln w="317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1" name="Rectangle 12"/>
          <p:cNvSpPr>
            <a:spLocks noChangeArrowheads="1"/>
          </p:cNvSpPr>
          <p:nvPr/>
        </p:nvSpPr>
        <p:spPr bwMode="auto">
          <a:xfrm>
            <a:off x="5256213" y="3417888"/>
            <a:ext cx="2473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Residential (single families)</a:t>
            </a:r>
          </a:p>
        </p:txBody>
      </p:sp>
      <p:sp>
        <p:nvSpPr>
          <p:cNvPr id="133132" name="Freeform 13"/>
          <p:cNvSpPr>
            <a:spLocks/>
          </p:cNvSpPr>
          <p:nvPr/>
        </p:nvSpPr>
        <p:spPr bwMode="auto">
          <a:xfrm>
            <a:off x="1393825" y="2816225"/>
            <a:ext cx="1111250" cy="1674813"/>
          </a:xfrm>
          <a:custGeom>
            <a:avLst/>
            <a:gdLst>
              <a:gd name="T0" fmla="*/ 2147483647 w 146"/>
              <a:gd name="T1" fmla="*/ 2147483647 h 220"/>
              <a:gd name="T2" fmla="*/ 0 w 146"/>
              <a:gd name="T3" fmla="*/ 0 h 220"/>
              <a:gd name="T4" fmla="*/ 0 60000 65536"/>
              <a:gd name="T5" fmla="*/ 0 60000 65536"/>
              <a:gd name="T6" fmla="*/ 0 w 146"/>
              <a:gd name="T7" fmla="*/ 0 h 220"/>
              <a:gd name="T8" fmla="*/ 146 w 146"/>
              <a:gd name="T9" fmla="*/ 220 h 2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6" h="220">
                <a:moveTo>
                  <a:pt x="146" y="220"/>
                </a:moveTo>
                <a:cubicBezTo>
                  <a:pt x="65" y="220"/>
                  <a:pt x="0" y="122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3" name="Freeform 14"/>
          <p:cNvSpPr>
            <a:spLocks/>
          </p:cNvSpPr>
          <p:nvPr/>
        </p:nvSpPr>
        <p:spPr bwMode="auto">
          <a:xfrm>
            <a:off x="2520950" y="4117975"/>
            <a:ext cx="433388" cy="373063"/>
          </a:xfrm>
          <a:custGeom>
            <a:avLst/>
            <a:gdLst>
              <a:gd name="T0" fmla="*/ 0 w 57"/>
              <a:gd name="T1" fmla="*/ 2147483647 h 49"/>
              <a:gd name="T2" fmla="*/ 2147483647 w 57"/>
              <a:gd name="T3" fmla="*/ 0 h 49"/>
              <a:gd name="T4" fmla="*/ 0 60000 65536"/>
              <a:gd name="T5" fmla="*/ 0 60000 65536"/>
              <a:gd name="T6" fmla="*/ 0 w 57"/>
              <a:gd name="T7" fmla="*/ 0 h 49"/>
              <a:gd name="T8" fmla="*/ 57 w 57"/>
              <a:gd name="T9" fmla="*/ 49 h 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7" h="49">
                <a:moveTo>
                  <a:pt x="0" y="49"/>
                </a:moveTo>
                <a:cubicBezTo>
                  <a:pt x="31" y="49"/>
                  <a:pt x="57" y="27"/>
                  <a:pt x="57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4" name="Freeform 15"/>
          <p:cNvSpPr>
            <a:spLocks/>
          </p:cNvSpPr>
          <p:nvPr/>
        </p:nvSpPr>
        <p:spPr bwMode="auto">
          <a:xfrm>
            <a:off x="4325938" y="4781550"/>
            <a:ext cx="288925" cy="381000"/>
          </a:xfrm>
          <a:custGeom>
            <a:avLst/>
            <a:gdLst>
              <a:gd name="T0" fmla="*/ 0 w 38"/>
              <a:gd name="T1" fmla="*/ 2147483647 h 50"/>
              <a:gd name="T2" fmla="*/ 2147483647 w 38"/>
              <a:gd name="T3" fmla="*/ 0 h 50"/>
              <a:gd name="T4" fmla="*/ 0 60000 65536"/>
              <a:gd name="T5" fmla="*/ 0 60000 65536"/>
              <a:gd name="T6" fmla="*/ 0 w 38"/>
              <a:gd name="T7" fmla="*/ 0 h 50"/>
              <a:gd name="T8" fmla="*/ 38 w 38"/>
              <a:gd name="T9" fmla="*/ 50 h 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" h="50">
                <a:moveTo>
                  <a:pt x="0" y="50"/>
                </a:moveTo>
                <a:cubicBezTo>
                  <a:pt x="21" y="50"/>
                  <a:pt x="38" y="28"/>
                  <a:pt x="38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5" name="Freeform 16"/>
          <p:cNvSpPr>
            <a:spLocks/>
          </p:cNvSpPr>
          <p:nvPr/>
        </p:nvSpPr>
        <p:spPr bwMode="auto">
          <a:xfrm>
            <a:off x="2954338" y="4125913"/>
            <a:ext cx="1347787" cy="1036637"/>
          </a:xfrm>
          <a:custGeom>
            <a:avLst/>
            <a:gdLst>
              <a:gd name="T0" fmla="*/ 2147483647 w 177"/>
              <a:gd name="T1" fmla="*/ 2147483647 h 136"/>
              <a:gd name="T2" fmla="*/ 0 w 177"/>
              <a:gd name="T3" fmla="*/ 0 h 136"/>
              <a:gd name="T4" fmla="*/ 0 60000 65536"/>
              <a:gd name="T5" fmla="*/ 0 60000 65536"/>
              <a:gd name="T6" fmla="*/ 0 w 177"/>
              <a:gd name="T7" fmla="*/ 0 h 136"/>
              <a:gd name="T8" fmla="*/ 177 w 177"/>
              <a:gd name="T9" fmla="*/ 136 h 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7" h="136">
                <a:moveTo>
                  <a:pt x="177" y="136"/>
                </a:moveTo>
                <a:cubicBezTo>
                  <a:pt x="79" y="136"/>
                  <a:pt x="0" y="75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6" name="Freeform 17"/>
          <p:cNvSpPr>
            <a:spLocks/>
          </p:cNvSpPr>
          <p:nvPr/>
        </p:nvSpPr>
        <p:spPr bwMode="auto">
          <a:xfrm>
            <a:off x="4614863" y="4781550"/>
            <a:ext cx="501650" cy="631825"/>
          </a:xfrm>
          <a:custGeom>
            <a:avLst/>
            <a:gdLst>
              <a:gd name="T0" fmla="*/ 2147483647 w 66"/>
              <a:gd name="T1" fmla="*/ 2147483647 h 83"/>
              <a:gd name="T2" fmla="*/ 0 w 66"/>
              <a:gd name="T3" fmla="*/ 0 h 83"/>
              <a:gd name="T4" fmla="*/ 0 60000 65536"/>
              <a:gd name="T5" fmla="*/ 0 60000 65536"/>
              <a:gd name="T6" fmla="*/ 0 w 66"/>
              <a:gd name="T7" fmla="*/ 0 h 83"/>
              <a:gd name="T8" fmla="*/ 66 w 66"/>
              <a:gd name="T9" fmla="*/ 83 h 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" h="83">
                <a:moveTo>
                  <a:pt x="66" y="83"/>
                </a:moveTo>
                <a:cubicBezTo>
                  <a:pt x="30" y="83"/>
                  <a:pt x="0" y="46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7" name="Line 18"/>
          <p:cNvSpPr>
            <a:spLocks noChangeShapeType="1"/>
          </p:cNvSpPr>
          <p:nvPr/>
        </p:nvSpPr>
        <p:spPr bwMode="auto">
          <a:xfrm>
            <a:off x="1377950" y="4689475"/>
            <a:ext cx="5764213" cy="731838"/>
          </a:xfrm>
          <a:prstGeom prst="line">
            <a:avLst/>
          </a:prstGeom>
          <a:noFill/>
          <a:ln w="317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8" name="Line 19"/>
          <p:cNvSpPr>
            <a:spLocks noChangeShapeType="1"/>
          </p:cNvSpPr>
          <p:nvPr/>
        </p:nvSpPr>
        <p:spPr bwMode="auto">
          <a:xfrm>
            <a:off x="1385888" y="4041775"/>
            <a:ext cx="2155825" cy="647700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9" name="Line 20"/>
          <p:cNvSpPr>
            <a:spLocks noChangeShapeType="1"/>
          </p:cNvSpPr>
          <p:nvPr/>
        </p:nvSpPr>
        <p:spPr bwMode="auto">
          <a:xfrm>
            <a:off x="3525838" y="4689475"/>
            <a:ext cx="1530350" cy="312738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40" name="Line 21"/>
          <p:cNvSpPr>
            <a:spLocks noChangeShapeType="1"/>
          </p:cNvSpPr>
          <p:nvPr/>
        </p:nvSpPr>
        <p:spPr bwMode="auto">
          <a:xfrm>
            <a:off x="5064125" y="5002213"/>
            <a:ext cx="457200" cy="419100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41" name="Text Box 22"/>
          <p:cNvSpPr txBox="1">
            <a:spLocks noChangeArrowheads="1"/>
          </p:cNvSpPr>
          <p:nvPr/>
        </p:nvSpPr>
        <p:spPr bwMode="auto">
          <a:xfrm>
            <a:off x="4352925" y="1377950"/>
            <a:ext cx="3819525" cy="538163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Topics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latin typeface="Tahoma" pitchFamily="34" charset="0"/>
              </a:rPr>
              <a:t>Location theories: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latin typeface="Tahoma" pitchFamily="34" charset="0"/>
              </a:rPr>
              <a:t>Spatial organization of Agriculture 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The location of industries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Market and location of services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Human settlements </a:t>
            </a:r>
            <a:r>
              <a:rPr lang="en-GB" b="1" smtClean="0">
                <a:solidFill>
                  <a:schemeClr val="bg2"/>
                </a:solidFill>
                <a:latin typeface="Tahoma" pitchFamily="34" charset="0"/>
              </a:rPr>
              <a:t>=&gt;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Retail and transport Geography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Geodemographics – GIS &amp; Retail Geography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139113" cy="1143000"/>
          </a:xfrm>
        </p:spPr>
        <p:txBody>
          <a:bodyPr/>
          <a:lstStyle/>
          <a:p>
            <a:r>
              <a:rPr lang="en-GB" sz="2400" smtClean="0">
                <a:latin typeface="Tahoma" pitchFamily="34" charset="0"/>
              </a:rPr>
              <a:t>Geographical models and the study of human space (1/2)</a:t>
            </a:r>
            <a:endParaRPr lang="it-IT" sz="2400" smtClean="0">
              <a:latin typeface="Tahoma" pitchFamily="34" charset="0"/>
            </a:endParaRPr>
          </a:p>
        </p:txBody>
      </p:sp>
      <p:sp>
        <p:nvSpPr>
          <p:cNvPr id="1024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b="1" dirty="0" smtClean="0">
                <a:latin typeface="Tahoma" pitchFamily="34" charset="0"/>
              </a:rPr>
              <a:t>Model </a:t>
            </a:r>
            <a:r>
              <a:rPr lang="en-GB" dirty="0" smtClean="0">
                <a:latin typeface="Tahoma" pitchFamily="34" charset="0"/>
              </a:rPr>
              <a:t>= idealized representation of the real world, built to present some properties (</a:t>
            </a:r>
            <a:r>
              <a:rPr lang="en-GB" i="1" dirty="0" smtClean="0">
                <a:latin typeface="Tahoma" pitchFamily="34" charset="0"/>
              </a:rPr>
              <a:t>social and economical phenomena</a:t>
            </a:r>
            <a:r>
              <a:rPr lang="en-GB" dirty="0" smtClean="0">
                <a:latin typeface="Tahoma" pitchFamily="34" charset="0"/>
              </a:rPr>
              <a:t>). </a:t>
            </a:r>
          </a:p>
          <a:p>
            <a:r>
              <a:rPr lang="en-GB" dirty="0" smtClean="0">
                <a:latin typeface="Tahoma" pitchFamily="34" charset="0"/>
              </a:rPr>
              <a:t>Models become necessary  as reality is </a:t>
            </a:r>
            <a:r>
              <a:rPr lang="en-GB" b="1" dirty="0" smtClean="0">
                <a:latin typeface="Tahoma" pitchFamily="34" charset="0"/>
              </a:rPr>
              <a:t>complex</a:t>
            </a:r>
          </a:p>
          <a:p>
            <a:pPr>
              <a:buFont typeface="Wingdings" pitchFamily="2" charset="2"/>
              <a:buNone/>
            </a:pPr>
            <a:endParaRPr lang="it-IT" dirty="0" smtClean="0">
              <a:latin typeface="Tahoma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832225" y="261938"/>
            <a:ext cx="1479550" cy="538162"/>
          </a:xfrm>
          <a:prstGeom prst="rect">
            <a:avLst/>
          </a:prstGeom>
          <a:noFill/>
          <a:ln w="1905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Replay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283575" cy="1143000"/>
          </a:xfrm>
        </p:spPr>
        <p:txBody>
          <a:bodyPr/>
          <a:lstStyle/>
          <a:p>
            <a:pPr eaLnBrk="1" hangingPunct="1"/>
            <a:r>
              <a:rPr lang="en-GB" sz="2400" smtClean="0">
                <a:latin typeface="Tahoma" pitchFamily="34" charset="0"/>
              </a:rPr>
              <a:t>Geographical models and the study of human space (2/2)</a:t>
            </a:r>
            <a:r>
              <a:rPr lang="en-GB" sz="4000" smtClean="0">
                <a:latin typeface="Tahoma" pitchFamily="34" charset="0"/>
              </a:rPr>
              <a:t> </a:t>
            </a:r>
          </a:p>
        </p:txBody>
      </p:sp>
      <p:sp>
        <p:nvSpPr>
          <p:cNvPr id="1126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71625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600" b="1" smtClean="0">
                <a:latin typeface="Tahoma" pitchFamily="34" charset="0"/>
              </a:rPr>
              <a:t>Economic  geography</a:t>
            </a:r>
            <a:r>
              <a:rPr lang="en-GB" sz="1600" smtClean="0">
                <a:latin typeface="Tahoma" pitchFamily="34" charset="0"/>
              </a:rPr>
              <a:t> contributed to implementing theories based on the use of the geographical space and on criteria that orientate the location of human settlements and production activities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smtClean="0">
                <a:latin typeface="Tahoma" pitchFamily="34" charset="0"/>
              </a:rPr>
              <a:t>=&gt; 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how humans transform their environment to satisfy their needs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In time Geography and Economics reduced space to its essentials, by which analyse to understand the dynamics of an organized system (settlements or production).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Economic geographers simulated reality from empirical observations in order to understand and explain the complexity of the geographical space.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The </a:t>
            </a:r>
            <a:r>
              <a:rPr lang="en-GB" sz="1600" i="1" smtClean="0">
                <a:latin typeface="Tahoma" pitchFamily="34" charset="0"/>
              </a:rPr>
              <a:t>simplification </a:t>
            </a:r>
            <a:r>
              <a:rPr lang="en-GB" sz="1600" smtClean="0">
                <a:latin typeface="Tahoma" pitchFamily="34" charset="0"/>
              </a:rPr>
              <a:t>become a geographical economical model, based on </a:t>
            </a:r>
            <a:r>
              <a:rPr lang="en-GB" sz="1600" b="1" smtClean="0">
                <a:latin typeface="Tahoma" pitchFamily="34" charset="0"/>
              </a:rPr>
              <a:t>inductive research </a:t>
            </a:r>
            <a:r>
              <a:rPr lang="en-GB" sz="1600" smtClean="0">
                <a:latin typeface="Tahoma" pitchFamily="34" charset="0"/>
              </a:rPr>
              <a:t>(top down) rather than the </a:t>
            </a:r>
            <a:r>
              <a:rPr lang="en-GB" sz="1600" b="1" smtClean="0">
                <a:latin typeface="Tahoma" pitchFamily="34" charset="0"/>
              </a:rPr>
              <a:t>micro and macro </a:t>
            </a:r>
            <a:r>
              <a:rPr lang="en-GB" sz="1600" smtClean="0">
                <a:latin typeface="Tahoma" pitchFamily="34" charset="0"/>
              </a:rPr>
              <a:t>approach proper of economics.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First geographical economical models and the economical ones share schematic and simplified representations of reality and the reduced number of elements of reality (</a:t>
            </a:r>
            <a:r>
              <a:rPr lang="en-GB" sz="1600" b="1" smtClean="0">
                <a:latin typeface="Tahoma" pitchFamily="34" charset="0"/>
              </a:rPr>
              <a:t>new geography</a:t>
            </a:r>
            <a:r>
              <a:rPr lang="en-GB" sz="1600" smtClean="0">
                <a:latin typeface="Tahoma" pitchFamily="34" charset="0"/>
              </a:rPr>
              <a:t> and </a:t>
            </a:r>
            <a:r>
              <a:rPr lang="en-GB" sz="1600" b="1" smtClean="0">
                <a:latin typeface="Tahoma" pitchFamily="34" charset="0"/>
              </a:rPr>
              <a:t>quantitative geography</a:t>
            </a:r>
            <a:r>
              <a:rPr lang="en-GB" sz="1600" smtClean="0">
                <a:latin typeface="Tahoma" pitchFamily="34" charset="0"/>
              </a:rPr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A model as a simplified description of reality to represent social and / or economical phenomena. 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The models to be examined will focus on the </a:t>
            </a:r>
            <a:r>
              <a:rPr lang="en-GB" sz="1600" b="1" smtClean="0">
                <a:latin typeface="Tahoma" pitchFamily="34" charset="0"/>
              </a:rPr>
              <a:t>localisation</a:t>
            </a:r>
            <a:r>
              <a:rPr lang="en-GB" sz="1600" smtClean="0">
                <a:latin typeface="Tahoma" pitchFamily="34" charset="0"/>
              </a:rPr>
              <a:t> of 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Agriculture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Industry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Services (including transport)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Human settlements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832225" y="261938"/>
            <a:ext cx="1479550" cy="538162"/>
          </a:xfrm>
          <a:prstGeom prst="rect">
            <a:avLst/>
          </a:prstGeom>
          <a:noFill/>
          <a:ln w="1905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Replay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Location theories</a:t>
            </a:r>
          </a:p>
        </p:txBody>
      </p:sp>
      <p:sp>
        <p:nvSpPr>
          <p:cNvPr id="1229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Different models adapted to different kinds of activities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Similar starting points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From simplified models to more complex ones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Hypothesis – generally a common starting point for the different models: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Homogeneity and isotropy of space </a:t>
            </a:r>
            <a:br>
              <a:rPr lang="en-GB" sz="2000" dirty="0" smtClean="0">
                <a:latin typeface="Tahoma" pitchFamily="34" charset="0"/>
              </a:rPr>
            </a:br>
            <a:r>
              <a:rPr lang="en-GB" sz="2000" dirty="0" smtClean="0">
                <a:latin typeface="Tahoma" pitchFamily="34" charset="0"/>
              </a:rPr>
              <a:t>(no differences in morphology of space; no transport asymmetries; </a:t>
            </a:r>
            <a:r>
              <a:rPr lang="en-GB" sz="2000" dirty="0" err="1" smtClean="0">
                <a:latin typeface="Tahoma" pitchFamily="34" charset="0"/>
              </a:rPr>
              <a:t>ecc</a:t>
            </a:r>
            <a:r>
              <a:rPr lang="en-GB" sz="2000" dirty="0" smtClean="0">
                <a:latin typeface="Tahoma" pitchFamily="34" charset="0"/>
              </a:rPr>
              <a:t>.)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Fertility of land is homogeneous – if a rent exists,  it depends on transport costs based on </a:t>
            </a:r>
            <a:r>
              <a:rPr lang="en-GB" sz="2000" i="1" dirty="0" smtClean="0">
                <a:latin typeface="Tahoma" pitchFamily="34" charset="0"/>
              </a:rPr>
              <a:t>distance</a:t>
            </a:r>
            <a:endParaRPr lang="en-GB" sz="2000" dirty="0" smtClean="0"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Perfect competition (same price throughout the market; freedom of movements of factors of production; no transport costs)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200" dirty="0" smtClean="0">
                <a:latin typeface="Tahoma" pitchFamily="34" charset="0"/>
              </a:rPr>
              <a:t>Location theories (Agriculture)</a:t>
            </a:r>
            <a:r>
              <a:rPr lang="it-IT" sz="4000" dirty="0" smtClean="0">
                <a:latin typeface="Tahoma" pitchFamily="34" charset="0"/>
              </a:rPr>
              <a:t>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3200" dirty="0" smtClean="0">
                <a:latin typeface="Tahoma" pitchFamily="34" charset="0"/>
              </a:rPr>
              <a:t>Von </a:t>
            </a:r>
            <a:r>
              <a:rPr lang="it-IT" sz="3200" dirty="0" err="1" smtClean="0">
                <a:latin typeface="Tahoma" pitchFamily="34" charset="0"/>
              </a:rPr>
              <a:t>Thunen</a:t>
            </a:r>
            <a:r>
              <a:rPr lang="it-IT" sz="3200" dirty="0" smtClean="0">
                <a:latin typeface="Tahoma" pitchFamily="34" charset="0"/>
              </a:rPr>
              <a:t> (1/2)</a:t>
            </a:r>
          </a:p>
        </p:txBody>
      </p:sp>
      <p:sp>
        <p:nvSpPr>
          <p:cNvPr id="1331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57338"/>
            <a:ext cx="7772400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John Heinrich 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(</a:t>
            </a:r>
            <a:r>
              <a:rPr lang="en-GB" sz="1600" dirty="0" err="1" smtClean="0">
                <a:latin typeface="Tahoma" pitchFamily="34" charset="0"/>
              </a:rPr>
              <a:t>Jever</a:t>
            </a:r>
            <a:r>
              <a:rPr lang="en-GB" sz="1600" dirty="0" smtClean="0">
                <a:latin typeface="Tahoma" pitchFamily="34" charset="0"/>
              </a:rPr>
              <a:t>, </a:t>
            </a:r>
            <a:r>
              <a:rPr lang="en-GB" sz="1600" dirty="0" err="1" smtClean="0">
                <a:latin typeface="Tahoma" pitchFamily="34" charset="0"/>
              </a:rPr>
              <a:t>Oldemburg</a:t>
            </a:r>
            <a:r>
              <a:rPr lang="en-GB" sz="1600" dirty="0" smtClean="0">
                <a:latin typeface="Tahoma" pitchFamily="34" charset="0"/>
              </a:rPr>
              <a:t> – East Germany 1783 - 1850): </a:t>
            </a:r>
            <a:r>
              <a:rPr lang="en-GB" sz="1600" dirty="0" err="1" smtClean="0">
                <a:latin typeface="Tahoma" pitchFamily="34" charset="0"/>
              </a:rPr>
              <a:t>agronomer</a:t>
            </a:r>
            <a:endParaRPr lang="en-GB" sz="16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number of important and original anticipations of modern economic theory: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concepts of economic rent,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diminishing returns,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opportunity costs,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the marginal-productivity theory of wages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a pioneer in the </a:t>
            </a:r>
            <a:r>
              <a:rPr lang="en-US" sz="1200" b="1" dirty="0" smtClean="0"/>
              <a:t>economic theory of location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Ricardo and Von </a:t>
            </a:r>
            <a:r>
              <a:rPr lang="en-US" sz="1600" dirty="0" err="1" smtClean="0"/>
              <a:t>Thunen</a:t>
            </a:r>
            <a:r>
              <a:rPr lang="en-US" sz="1600" dirty="0" smtClean="0"/>
              <a:t> recognized that </a:t>
            </a:r>
            <a:r>
              <a:rPr lang="en-US" sz="1600" b="1" dirty="0" smtClean="0"/>
              <a:t>differences in the cost of producing agricultural products </a:t>
            </a:r>
            <a:r>
              <a:rPr lang="en-US" sz="1600" dirty="0" smtClean="0"/>
              <a:t>result from utilization of land of different </a:t>
            </a:r>
            <a:r>
              <a:rPr lang="en-US" sz="1600" i="1" dirty="0" smtClean="0"/>
              <a:t>quality</a:t>
            </a:r>
            <a:r>
              <a:rPr lang="en-US" sz="1600" dirty="0" smtClean="0"/>
              <a:t> and </a:t>
            </a:r>
            <a:r>
              <a:rPr lang="en-US" sz="1600" i="1" dirty="0" smtClean="0"/>
              <a:t>location</a:t>
            </a:r>
            <a:r>
              <a:rPr lang="en-US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Ricardo focused on differ­ences in soil fertility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focused in </a:t>
            </a:r>
            <a:r>
              <a:rPr lang="it-IT" sz="1600" dirty="0" err="1" smtClean="0"/>
              <a:t>differences</a:t>
            </a:r>
            <a:r>
              <a:rPr lang="it-IT" sz="1600" dirty="0" smtClean="0"/>
              <a:t> in </a:t>
            </a:r>
            <a:r>
              <a:rPr lang="it-IT" sz="1600" dirty="0" err="1" smtClean="0"/>
              <a:t>land</a:t>
            </a:r>
            <a:r>
              <a:rPr lang="it-IT" sz="1600" dirty="0" smtClean="0"/>
              <a:t>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recognized that those products that are bulky in rela­tion to value are more costly to transport than those that are less so and that some farm products cannot stand a long period in transit because of their </a:t>
            </a:r>
            <a:r>
              <a:rPr lang="en-US" sz="1200" dirty="0" err="1" smtClean="0"/>
              <a:t>perishability</a:t>
            </a: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1600" b="1" dirty="0" smtClean="0">
                <a:latin typeface="Tahoma" pitchFamily="34" charset="0"/>
              </a:rPr>
              <a:t>Problem: </a:t>
            </a:r>
            <a:r>
              <a:rPr lang="en-US" sz="1600" dirty="0" smtClean="0"/>
              <a:t>devise the best (most profitable) system of land utilization</a:t>
            </a:r>
            <a:endParaRPr lang="en-GB" sz="1600" b="1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200" dirty="0" smtClean="0">
                <a:latin typeface="Tahoma" pitchFamily="34" charset="0"/>
              </a:rPr>
              <a:t>Location theories (Agriculture)</a:t>
            </a:r>
            <a:r>
              <a:rPr lang="it-IT" sz="4000" dirty="0" smtClean="0">
                <a:latin typeface="Tahoma" pitchFamily="34" charset="0"/>
              </a:rPr>
              <a:t>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3200" dirty="0" smtClean="0">
                <a:latin typeface="Tahoma" pitchFamily="34" charset="0"/>
              </a:rPr>
              <a:t>Von </a:t>
            </a:r>
            <a:r>
              <a:rPr lang="it-IT" sz="3200" dirty="0" err="1" smtClean="0">
                <a:latin typeface="Tahoma" pitchFamily="34" charset="0"/>
              </a:rPr>
              <a:t>Thunen</a:t>
            </a:r>
            <a:r>
              <a:rPr lang="it-IT" sz="3200" dirty="0" smtClean="0">
                <a:latin typeface="Tahoma" pitchFamily="34" charset="0"/>
              </a:rPr>
              <a:t> (2/</a:t>
            </a:r>
            <a:r>
              <a:rPr lang="it-IT" sz="3200" dirty="0" err="1" smtClean="0">
                <a:latin typeface="Tahoma" pitchFamily="34" charset="0"/>
              </a:rPr>
              <a:t>2</a:t>
            </a:r>
            <a:r>
              <a:rPr lang="it-IT" sz="3200" dirty="0" smtClean="0">
                <a:latin typeface="Tahoma" pitchFamily="34" charset="0"/>
              </a:rPr>
              <a:t>)</a:t>
            </a:r>
          </a:p>
        </p:txBody>
      </p:sp>
      <p:sp>
        <p:nvSpPr>
          <p:cNvPr id="1331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57338"/>
            <a:ext cx="7772400" cy="50403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John Heinrich 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(</a:t>
            </a:r>
            <a:r>
              <a:rPr lang="en-GB" sz="1600" dirty="0" err="1" smtClean="0">
                <a:latin typeface="Tahoma" pitchFamily="34" charset="0"/>
              </a:rPr>
              <a:t>Jever</a:t>
            </a:r>
            <a:r>
              <a:rPr lang="en-GB" sz="1600" dirty="0" smtClean="0">
                <a:latin typeface="Tahoma" pitchFamily="34" charset="0"/>
              </a:rPr>
              <a:t>, </a:t>
            </a:r>
            <a:r>
              <a:rPr lang="en-GB" sz="1600" dirty="0" err="1" smtClean="0">
                <a:latin typeface="Tahoma" pitchFamily="34" charset="0"/>
              </a:rPr>
              <a:t>Oldemburg</a:t>
            </a:r>
            <a:r>
              <a:rPr lang="en-GB" sz="1600" dirty="0" smtClean="0">
                <a:latin typeface="Tahoma" pitchFamily="34" charset="0"/>
              </a:rPr>
              <a:t> – East Germany 1783 - 1850): </a:t>
            </a:r>
            <a:r>
              <a:rPr lang="en-GB" sz="1600" dirty="0" err="1" smtClean="0">
                <a:latin typeface="Tahoma" pitchFamily="34" charset="0"/>
              </a:rPr>
              <a:t>agronomer</a:t>
            </a:r>
            <a:endParaRPr lang="en-GB" sz="16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1826: </a:t>
            </a:r>
            <a:r>
              <a:rPr lang="en-GB" sz="1600" i="1" dirty="0" smtClean="0">
                <a:latin typeface="Tahoma" pitchFamily="34" charset="0"/>
              </a:rPr>
              <a:t>The isolated state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dirty="0" smtClean="0">
                <a:latin typeface="Tahoma" pitchFamily="34" charset="0"/>
              </a:rPr>
              <a:t>Effects of a unique urban central market on the distribution of cultivations in a homogeneous space</a:t>
            </a:r>
          </a:p>
          <a:p>
            <a:pPr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Assumptions: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 A large town (market) is situated in the center of a fertile plain that has neither canals nor navigable rivers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Means of transport is a horse-drawn wagon or a similar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All land within the plain is of equal fertility, and there are no other comparative advantages of production between plots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At a considerable distance from the city, the plain ends in an uncultivated wilderness</a:t>
            </a:r>
            <a:endParaRPr lang="en-GB" sz="1600" dirty="0" smtClean="0">
              <a:latin typeface="Tahoma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“isotropic plain” no site differences, no transportation barriers or roads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“Isolated State” i.e. no trade with other communities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all farmers receive the same marketplace price for the same crop at a given time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all farmers seek to maximize profits, and they all have perfect information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there is only one form of transportation (which is also uniform across the plain)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the cost of transportation is directly proportional to distance (e.g. $x per mile) </a:t>
            </a:r>
          </a:p>
          <a:p>
            <a:pPr lvl="1">
              <a:lnSpc>
                <a:spcPct val="80000"/>
              </a:lnSpc>
            </a:pPr>
            <a:endParaRPr lang="en-GB" sz="1600" dirty="0" smtClean="0">
              <a:latin typeface="Tahoma" pitchFamily="34" charset="0"/>
            </a:endParaRPr>
          </a:p>
          <a:p>
            <a:pPr lvl="1" algn="ctr">
              <a:lnSpc>
                <a:spcPct val="80000"/>
              </a:lnSpc>
              <a:buNone/>
            </a:pPr>
            <a:r>
              <a:rPr lang="en-GB" sz="1600" b="1" dirty="0" smtClean="0">
                <a:latin typeface="Tahoma" pitchFamily="34" charset="0"/>
              </a:rPr>
              <a:t>=&gt;</a:t>
            </a:r>
          </a:p>
          <a:p>
            <a:pPr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Concentric rings in a circular space with the market city at centre;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Rings are organized according to the production techniques of the time;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Positional rent articulates a physically uniform space in zones with specific land uses, corresponding to computable distances from the central place.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22300" y="1365250"/>
            <a:ext cx="4957763" cy="5016500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38" name="Oval 3"/>
          <p:cNvSpPr>
            <a:spLocks noChangeArrowheads="1"/>
          </p:cNvSpPr>
          <p:nvPr/>
        </p:nvSpPr>
        <p:spPr bwMode="auto">
          <a:xfrm>
            <a:off x="803275" y="1577975"/>
            <a:ext cx="4648200" cy="4648200"/>
          </a:xfrm>
          <a:prstGeom prst="ellipse">
            <a:avLst/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39" name="Oval 4"/>
          <p:cNvSpPr>
            <a:spLocks noChangeArrowheads="1"/>
          </p:cNvSpPr>
          <p:nvPr/>
        </p:nvSpPr>
        <p:spPr bwMode="auto">
          <a:xfrm>
            <a:off x="1336675" y="2111375"/>
            <a:ext cx="3581400" cy="35814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0" name="Oval 5" descr="Solid diamond"/>
          <p:cNvSpPr>
            <a:spLocks noChangeArrowheads="1"/>
          </p:cNvSpPr>
          <p:nvPr/>
        </p:nvSpPr>
        <p:spPr bwMode="auto">
          <a:xfrm>
            <a:off x="1793875" y="2568575"/>
            <a:ext cx="2743200" cy="2743200"/>
          </a:xfrm>
          <a:prstGeom prst="ellipse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1" name="Oval 6"/>
          <p:cNvSpPr>
            <a:spLocks noChangeArrowheads="1"/>
          </p:cNvSpPr>
          <p:nvPr/>
        </p:nvSpPr>
        <p:spPr bwMode="auto">
          <a:xfrm>
            <a:off x="2555875" y="3330575"/>
            <a:ext cx="1143000" cy="1143000"/>
          </a:xfrm>
          <a:prstGeom prst="ellipse">
            <a:avLst/>
          </a:pr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2" name="Oval 7"/>
          <p:cNvSpPr>
            <a:spLocks noChangeArrowheads="1"/>
          </p:cNvSpPr>
          <p:nvPr/>
        </p:nvSpPr>
        <p:spPr bwMode="auto">
          <a:xfrm>
            <a:off x="2708275" y="3482975"/>
            <a:ext cx="838200" cy="8382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3" name="Oval 8"/>
          <p:cNvSpPr>
            <a:spLocks noChangeArrowheads="1"/>
          </p:cNvSpPr>
          <p:nvPr/>
        </p:nvSpPr>
        <p:spPr bwMode="auto">
          <a:xfrm>
            <a:off x="2860675" y="3635375"/>
            <a:ext cx="533400" cy="533400"/>
          </a:xfrm>
          <a:prstGeom prst="ellipse">
            <a:avLst/>
          </a:pr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749300" y="1443038"/>
            <a:ext cx="171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The isolated state</a:t>
            </a:r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5794375" y="5324475"/>
            <a:ext cx="381000" cy="228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6" name="Text Box 11"/>
          <p:cNvSpPr txBox="1">
            <a:spLocks noChangeArrowheads="1"/>
          </p:cNvSpPr>
          <p:nvPr/>
        </p:nvSpPr>
        <p:spPr bwMode="auto">
          <a:xfrm>
            <a:off x="6238875" y="5337175"/>
            <a:ext cx="20177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Extensive stock grazing</a:t>
            </a:r>
          </a:p>
        </p:txBody>
      </p:sp>
      <p:sp>
        <p:nvSpPr>
          <p:cNvPr id="14347" name="Rectangle 12"/>
          <p:cNvSpPr>
            <a:spLocks noChangeArrowheads="1"/>
          </p:cNvSpPr>
          <p:nvPr/>
        </p:nvSpPr>
        <p:spPr bwMode="auto">
          <a:xfrm>
            <a:off x="5794375" y="4859338"/>
            <a:ext cx="381000" cy="228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8" name="Text Box 13"/>
          <p:cNvSpPr txBox="1">
            <a:spLocks noChangeArrowheads="1"/>
          </p:cNvSpPr>
          <p:nvPr/>
        </p:nvSpPr>
        <p:spPr bwMode="auto">
          <a:xfrm>
            <a:off x="6238875" y="4943475"/>
            <a:ext cx="27066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Three-field crop rotation system</a:t>
            </a:r>
          </a:p>
        </p:txBody>
      </p:sp>
      <p:sp>
        <p:nvSpPr>
          <p:cNvPr id="14349" name="Rectangle 14" descr="Solid diamond"/>
          <p:cNvSpPr>
            <a:spLocks noChangeArrowheads="1"/>
          </p:cNvSpPr>
          <p:nvPr/>
        </p:nvSpPr>
        <p:spPr bwMode="auto">
          <a:xfrm>
            <a:off x="5794375" y="4394200"/>
            <a:ext cx="381000" cy="2286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5794375" y="3930650"/>
            <a:ext cx="381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1" name="Text Box 16"/>
          <p:cNvSpPr txBox="1">
            <a:spLocks noChangeArrowheads="1"/>
          </p:cNvSpPr>
          <p:nvPr/>
        </p:nvSpPr>
        <p:spPr bwMode="auto">
          <a:xfrm>
            <a:off x="6238875" y="4457700"/>
            <a:ext cx="17033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Arable and pastures</a:t>
            </a:r>
          </a:p>
        </p:txBody>
      </p:sp>
      <p:sp>
        <p:nvSpPr>
          <p:cNvPr id="14352" name="Text Box 17"/>
          <p:cNvSpPr txBox="1">
            <a:spLocks noChangeArrowheads="1"/>
          </p:cNvSpPr>
          <p:nvPr/>
        </p:nvSpPr>
        <p:spPr bwMode="auto">
          <a:xfrm>
            <a:off x="6238875" y="3959225"/>
            <a:ext cx="190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Intensive crop rotation</a:t>
            </a:r>
          </a:p>
        </p:txBody>
      </p:sp>
      <p:sp>
        <p:nvSpPr>
          <p:cNvPr id="14353" name="Rectangle 18"/>
          <p:cNvSpPr>
            <a:spLocks noChangeArrowheads="1"/>
          </p:cNvSpPr>
          <p:nvPr/>
        </p:nvSpPr>
        <p:spPr bwMode="auto">
          <a:xfrm>
            <a:off x="5794375" y="3465513"/>
            <a:ext cx="381000" cy="228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4" name="Text Box 19"/>
          <p:cNvSpPr txBox="1">
            <a:spLocks noChangeArrowheads="1"/>
          </p:cNvSpPr>
          <p:nvPr/>
        </p:nvSpPr>
        <p:spPr bwMode="auto">
          <a:xfrm>
            <a:off x="6238875" y="3495675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forestry</a:t>
            </a:r>
          </a:p>
        </p:txBody>
      </p:sp>
      <p:sp>
        <p:nvSpPr>
          <p:cNvPr id="14355" name="Rectangle 20"/>
          <p:cNvSpPr>
            <a:spLocks noChangeArrowheads="1"/>
          </p:cNvSpPr>
          <p:nvPr/>
        </p:nvSpPr>
        <p:spPr bwMode="auto">
          <a:xfrm>
            <a:off x="5794375" y="3001963"/>
            <a:ext cx="381000" cy="2286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6" name="Text Box 21"/>
          <p:cNvSpPr txBox="1">
            <a:spLocks noChangeArrowheads="1"/>
          </p:cNvSpPr>
          <p:nvPr/>
        </p:nvSpPr>
        <p:spPr bwMode="auto">
          <a:xfrm>
            <a:off x="6238875" y="2943225"/>
            <a:ext cx="15859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Dairy &amp; vegetables</a:t>
            </a:r>
          </a:p>
        </p:txBody>
      </p:sp>
      <p:sp>
        <p:nvSpPr>
          <p:cNvPr id="14357" name="Oval 22"/>
          <p:cNvSpPr>
            <a:spLocks noChangeArrowheads="1"/>
          </p:cNvSpPr>
          <p:nvPr/>
        </p:nvSpPr>
        <p:spPr bwMode="auto">
          <a:xfrm>
            <a:off x="5870575" y="2636838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8" name="Text Box 23"/>
          <p:cNvSpPr txBox="1">
            <a:spLocks noChangeArrowheads="1"/>
          </p:cNvSpPr>
          <p:nvPr/>
        </p:nvSpPr>
        <p:spPr bwMode="auto">
          <a:xfrm>
            <a:off x="6238875" y="2668588"/>
            <a:ext cx="1243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Central market</a:t>
            </a:r>
          </a:p>
        </p:txBody>
      </p:sp>
      <p:sp>
        <p:nvSpPr>
          <p:cNvPr id="14359" name="Rectangle 2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endParaRPr lang="en-US" sz="3200" smtClean="0">
              <a:latin typeface="Tahoma" pitchFamily="34" charset="0"/>
            </a:endParaRPr>
          </a:p>
        </p:txBody>
      </p:sp>
      <p:sp>
        <p:nvSpPr>
          <p:cNvPr id="14360" name="Oval 25"/>
          <p:cNvSpPr>
            <a:spLocks noChangeArrowheads="1"/>
          </p:cNvSpPr>
          <p:nvPr/>
        </p:nvSpPr>
        <p:spPr bwMode="auto">
          <a:xfrm>
            <a:off x="3035300" y="3787775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AV2_1">
  <a:themeElements>
    <a:clrScheme name="AV2_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2_AV2_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V2_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C:\Dati\Documenti\Lezioni\AV2_1.ppt</Template>
  <TotalTime>10509</TotalTime>
  <Words>1564</Words>
  <Application>Microsoft Office PowerPoint</Application>
  <PresentationFormat>Presentazione su schermo (4:3)</PresentationFormat>
  <Paragraphs>348</Paragraphs>
  <Slides>24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6" baseType="lpstr">
      <vt:lpstr>2_AV2_1</vt:lpstr>
      <vt:lpstr>Equation</vt:lpstr>
      <vt:lpstr>Economic Geography   2 – Location theories: the Von Thunen Model</vt:lpstr>
      <vt:lpstr>Learning Objectives</vt:lpstr>
      <vt:lpstr>Topics</vt:lpstr>
      <vt:lpstr>Geographical models and the study of human space (1/2)</vt:lpstr>
      <vt:lpstr>Geographical models and the study of human space (2/2) </vt:lpstr>
      <vt:lpstr>Location theories</vt:lpstr>
      <vt:lpstr>Location theories (Agriculture)  Von Thunen (1/2)</vt:lpstr>
      <vt:lpstr>Location theories (Agriculture)  Von Thunen (2/2)</vt:lpstr>
      <vt:lpstr>Von Thunen’s model of land use </vt:lpstr>
      <vt:lpstr>Von Thunen’s model of land use </vt:lpstr>
      <vt:lpstr>Von Thunen’s model of land use Transport cost per unit</vt:lpstr>
      <vt:lpstr>Von Thunen’s model of land use the rent function </vt:lpstr>
      <vt:lpstr>Presentazione standard di PowerPoint</vt:lpstr>
      <vt:lpstr>Von Thunen’s model of land use </vt:lpstr>
      <vt:lpstr>Von Thunen’s model of land use applied to mainland USA</vt:lpstr>
      <vt:lpstr>Von Thunen’s model: critiques and limits</vt:lpstr>
      <vt:lpstr>Von Thunen’s model: critiques and limits</vt:lpstr>
      <vt:lpstr>Von Thunen’s model:  Sinclair’s model</vt:lpstr>
      <vt:lpstr>Von Thunen Rent and the city</vt:lpstr>
      <vt:lpstr>The bid-rent (I)</vt:lpstr>
      <vt:lpstr>Bid rent and land use  </vt:lpstr>
      <vt:lpstr>Bid-rent</vt:lpstr>
      <vt:lpstr>Variations to bid-rent theory </vt:lpstr>
      <vt:lpstr>Land use value for activity sector according to the distance from the CBD</vt:lpstr>
    </vt:vector>
  </TitlesOfParts>
  <Company>DSGS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 Economica II modulo</dc:title>
  <dc:creator>9373 - Giuseppe  Borruso</dc:creator>
  <cp:lastModifiedBy>9373</cp:lastModifiedBy>
  <cp:revision>360</cp:revision>
  <cp:lastPrinted>2001-12-11T18:28:57Z</cp:lastPrinted>
  <dcterms:created xsi:type="dcterms:W3CDTF">2000-04-10T11:43:56Z</dcterms:created>
  <dcterms:modified xsi:type="dcterms:W3CDTF">2014-09-30T11:43:47Z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giuseppeb@econ.univ.trieste.it</vt:lpwstr>
  </property>
  <property fmtid="{D5CDD505-2E9C-101B-9397-08002B2CF9AE}" pid="8" name="HomePage">
    <vt:lpwstr/>
  </property>
  <property fmtid="{D5CDD505-2E9C-101B-9397-08002B2CF9AE}" pid="9" name="Other">
    <vt:lpwstr>Seminari introduttivi ai GIS_x000d_
Incontri tenuti dal Dott. Giuseppe Borruso</vt:lpwstr>
  </property>
  <property fmtid="{D5CDD505-2E9C-101B-9397-08002B2CF9AE}" pid="10" name="DownloadOriginal">
    <vt:bool>false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C:\Dati\Documenti\Varie</vt:lpwstr>
  </property>
</Properties>
</file>