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9" r:id="rId72"/>
    <p:sldId id="330" r:id="rId73"/>
    <p:sldId id="326" r:id="rId74"/>
    <p:sldId id="331" r:id="rId75"/>
    <p:sldId id="339" r:id="rId76"/>
    <p:sldId id="327" r:id="rId77"/>
    <p:sldId id="328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48" r:id="rId94"/>
    <p:sldId id="351" r:id="rId95"/>
    <p:sldId id="349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3" r:id="rId116"/>
    <p:sldId id="371" r:id="rId117"/>
    <p:sldId id="372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3" r:id="rId136"/>
    <p:sldId id="391" r:id="rId137"/>
    <p:sldId id="394" r:id="rId138"/>
    <p:sldId id="392" r:id="rId139"/>
    <p:sldId id="395" r:id="rId140"/>
    <p:sldId id="396" r:id="rId141"/>
    <p:sldId id="398" r:id="rId142"/>
    <p:sldId id="399" r:id="rId1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2" autoAdjust="0"/>
    <p:restoredTop sz="90870" autoAdjust="0"/>
  </p:normalViewPr>
  <p:slideViewPr>
    <p:cSldViewPr snapToGrid="0" snapToObjects="1">
      <p:cViewPr>
        <p:scale>
          <a:sx n="103" d="100"/>
          <a:sy n="103" d="100"/>
        </p:scale>
        <p:origin x="-9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notesMaster" Target="notesMasters/notesMaster1.xml"/><Relationship Id="rId145" Type="http://schemas.openxmlformats.org/officeDocument/2006/relationships/printerSettings" Target="printerSettings/printerSettings1.bin"/><Relationship Id="rId146" Type="http://schemas.openxmlformats.org/officeDocument/2006/relationships/presProps" Target="presProps.xml"/><Relationship Id="rId147" Type="http://schemas.openxmlformats.org/officeDocument/2006/relationships/viewProps" Target="viewProps.xml"/><Relationship Id="rId148" Type="http://schemas.openxmlformats.org/officeDocument/2006/relationships/theme" Target="theme/theme1.xml"/><Relationship Id="rId1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96A2-1C3E-7040-8AD6-9924F5F562C8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9A69-671E-A04D-8675-97EF35691BE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79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9A69-671E-A04D-8675-97EF35691BEA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39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9A69-671E-A04D-8675-97EF35691BEA}" type="slidenum">
              <a:rPr lang="it-IT" smtClean="0"/>
              <a:t>121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29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5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4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99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8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17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0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04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6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10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8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10FD-984D-3A4F-99A6-CCD55DDDA321}" type="datetimeFigureOut">
              <a:rPr lang="it-IT" smtClean="0"/>
              <a:t>03/12/15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5678-2952-7949-B240-AF20CD1A8EB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iversocoop.it/codice/art_2342.html" TargetMode="External"/><Relationship Id="rId3" Type="http://schemas.openxmlformats.org/officeDocument/2006/relationships/hyperlink" Target="http://www.universocoop.it/codice/art_2343.html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92947"/>
            <a:ext cx="7772400" cy="1470025"/>
          </a:xfrm>
        </p:spPr>
        <p:txBody>
          <a:bodyPr/>
          <a:lstStyle/>
          <a:p>
            <a:r>
              <a:rPr lang="it-IT" dirty="0" smtClean="0"/>
              <a:t>Lezioni n. 5 e n. 6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52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993" b="-6104"/>
          <a:stretch/>
        </p:blipFill>
        <p:spPr>
          <a:xfrm>
            <a:off x="457200" y="274638"/>
            <a:ext cx="8229600" cy="6465001"/>
          </a:xfrm>
        </p:spPr>
      </p:pic>
    </p:spTree>
    <p:extLst>
      <p:ext uri="{BB962C8B-B14F-4D97-AF65-F5344CB8AC3E}">
        <p14:creationId xmlns:p14="http://schemas.microsoft.com/office/powerpoint/2010/main" val="4330607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681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patrimonio apportato alla costituzione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6594" y="986319"/>
            <a:ext cx="8581458" cy="5720651"/>
          </a:xfrm>
        </p:spPr>
        <p:txBody>
          <a:bodyPr>
            <a:noAutofit/>
          </a:bodyPr>
          <a:lstStyle/>
          <a:p>
            <a:pPr algn="just"/>
            <a:r>
              <a:rPr lang="it-IT" sz="2300" dirty="0"/>
              <a:t>al momento </a:t>
            </a:r>
            <a:r>
              <a:rPr lang="it-IT" sz="2300" dirty="0" smtClean="0"/>
              <a:t>della nascita</a:t>
            </a:r>
            <a:r>
              <a:rPr lang="it-IT" sz="2300" dirty="0"/>
              <a:t>, l’azienda deve essere dotata di un patrimonio, cioè dei mezzi necessari per </a:t>
            </a:r>
            <a:r>
              <a:rPr lang="it-IT" sz="2300" dirty="0" smtClean="0"/>
              <a:t>il suo </a:t>
            </a:r>
            <a:r>
              <a:rPr lang="it-IT" sz="2300" dirty="0"/>
              <a:t>funzionamento. Tali mezzi possono essere monetari o non </a:t>
            </a:r>
            <a:r>
              <a:rPr lang="it-IT" sz="2300" dirty="0" smtClean="0"/>
              <a:t>monetari</a:t>
            </a:r>
          </a:p>
          <a:p>
            <a:pPr algn="just"/>
            <a:r>
              <a:rPr lang="it-IT" sz="2300" dirty="0"/>
              <a:t>Nelle società commerciali, </a:t>
            </a:r>
            <a:r>
              <a:rPr lang="it-IT" sz="2300" dirty="0" smtClean="0"/>
              <a:t>il patrimonio </a:t>
            </a:r>
            <a:r>
              <a:rPr lang="it-IT" sz="2300" dirty="0"/>
              <a:t>apportato in sede </a:t>
            </a:r>
            <a:r>
              <a:rPr lang="it-IT" sz="2300" dirty="0" smtClean="0"/>
              <a:t>di costituzione è denominato </a:t>
            </a:r>
            <a:r>
              <a:rPr lang="it-IT" sz="2300" dirty="0"/>
              <a:t>“Capitale Sociale” e rappresenta la somma vincolata </a:t>
            </a:r>
            <a:r>
              <a:rPr lang="it-IT" sz="2300" dirty="0" smtClean="0"/>
              <a:t>dai soci </a:t>
            </a:r>
            <a:r>
              <a:rPr lang="it-IT" sz="2300" dirty="0"/>
              <a:t>per lo svolgimento della gestione (nelle aziende individuali si parla invece </a:t>
            </a:r>
            <a:r>
              <a:rPr lang="it-IT" sz="2300" dirty="0" smtClean="0"/>
              <a:t>di “</a:t>
            </a:r>
            <a:r>
              <a:rPr lang="it-IT" sz="2300" dirty="0"/>
              <a:t>Capitale Netto”</a:t>
            </a:r>
            <a:r>
              <a:rPr lang="it-IT" sz="2300" dirty="0" smtClean="0"/>
              <a:t>)</a:t>
            </a:r>
          </a:p>
          <a:p>
            <a:r>
              <a:rPr lang="it-IT" sz="2300" dirty="0"/>
              <a:t>Il capitale sociale è rappresentato da “</a:t>
            </a:r>
            <a:r>
              <a:rPr lang="it-IT" sz="2300" b="1" dirty="0"/>
              <a:t>quote</a:t>
            </a:r>
            <a:r>
              <a:rPr lang="it-IT" sz="2300" dirty="0"/>
              <a:t>” </a:t>
            </a:r>
            <a:r>
              <a:rPr lang="it-IT" sz="2300" dirty="0" smtClean="0"/>
              <a:t>(nelle </a:t>
            </a:r>
            <a:r>
              <a:rPr lang="it-IT" sz="2300" dirty="0"/>
              <a:t>S.n.c., S.a.s., S.r.l</a:t>
            </a:r>
            <a:r>
              <a:rPr lang="it-IT" sz="2300" dirty="0" smtClean="0"/>
              <a:t>.) o </a:t>
            </a:r>
            <a:r>
              <a:rPr lang="it-IT" sz="2300" dirty="0"/>
              <a:t>da “</a:t>
            </a:r>
            <a:r>
              <a:rPr lang="it-IT" sz="2300" b="1" dirty="0"/>
              <a:t>azioni</a:t>
            </a:r>
            <a:r>
              <a:rPr lang="it-IT" sz="2300" dirty="0"/>
              <a:t>” </a:t>
            </a:r>
            <a:r>
              <a:rPr lang="it-IT" sz="2300" dirty="0" smtClean="0"/>
              <a:t>(nelle </a:t>
            </a:r>
            <a:r>
              <a:rPr lang="it-IT" sz="2300" dirty="0"/>
              <a:t>S.p.A. e </a:t>
            </a:r>
            <a:r>
              <a:rPr lang="it-IT" sz="2300" dirty="0" smtClean="0"/>
              <a:t>nelle </a:t>
            </a:r>
            <a:r>
              <a:rPr lang="da-DK" sz="2300" dirty="0" err="1" smtClean="0"/>
              <a:t>S.a.p.A</a:t>
            </a:r>
            <a:r>
              <a:rPr lang="da-DK" sz="2300" dirty="0"/>
              <a:t>.</a:t>
            </a:r>
            <a:r>
              <a:rPr lang="da-DK" sz="2300" dirty="0" smtClean="0"/>
              <a:t>)</a:t>
            </a:r>
            <a:r>
              <a:rPr lang="da-DK" sz="2300" dirty="0"/>
              <a:t>, </a:t>
            </a:r>
            <a:r>
              <a:rPr lang="da-DK" sz="2300" dirty="0" err="1"/>
              <a:t>che</a:t>
            </a:r>
            <a:r>
              <a:rPr lang="da-DK" sz="2300" dirty="0"/>
              <a:t> </a:t>
            </a:r>
            <a:r>
              <a:rPr lang="it-IT" sz="2300" dirty="0"/>
              <a:t>rappresentano titoli di partecipazione al capitale </a:t>
            </a:r>
            <a:r>
              <a:rPr lang="it-IT" sz="2300" dirty="0" smtClean="0"/>
              <a:t>di un’azienda </a:t>
            </a:r>
            <a:r>
              <a:rPr lang="it-IT" sz="2300" dirty="0"/>
              <a:t>societaria e danno luogo a diritti e a obblighi nei confronti del </a:t>
            </a:r>
            <a:r>
              <a:rPr lang="it-IT" sz="2300" dirty="0" smtClean="0"/>
              <a:t>possessore</a:t>
            </a:r>
            <a:endParaRPr lang="da-DK" sz="2300" dirty="0" smtClean="0"/>
          </a:p>
          <a:p>
            <a:pPr algn="just"/>
            <a:r>
              <a:rPr lang="it-IT" sz="2300" dirty="0"/>
              <a:t>La sostanziale differenza fra le quote e le azioni risiede nella maggiore capacità di circolazione </a:t>
            </a:r>
            <a:r>
              <a:rPr lang="it-IT" sz="2300" dirty="0" smtClean="0"/>
              <a:t>delle seconde </a:t>
            </a:r>
            <a:r>
              <a:rPr lang="it-IT" sz="2300" dirty="0"/>
              <a:t>rispetto alle prime e nella possibilità di creare categorie diverse di azioni (ordinarie, privilegiate</a:t>
            </a:r>
            <a:r>
              <a:rPr lang="it-IT" sz="2300" dirty="0" smtClean="0"/>
              <a:t>, di </a:t>
            </a:r>
            <a:r>
              <a:rPr lang="it-IT" sz="2300" dirty="0"/>
              <a:t>risparmio, di godimento, di lavoro), mentre esiste un unico tipo di “quota”</a:t>
            </a:r>
          </a:p>
        </p:txBody>
      </p:sp>
    </p:spTree>
    <p:extLst>
      <p:ext uri="{BB962C8B-B14F-4D97-AF65-F5344CB8AC3E}">
        <p14:creationId xmlns:p14="http://schemas.microsoft.com/office/powerpoint/2010/main" val="21185227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984"/>
          </a:xfrm>
        </p:spPr>
        <p:txBody>
          <a:bodyPr/>
          <a:lstStyle/>
          <a:p>
            <a:r>
              <a:rPr lang="it-IT" dirty="0" smtClean="0"/>
              <a:t>Sottoscrizione del capitale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892" y="1072622"/>
            <a:ext cx="8229600" cy="55757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A differenza di quanto avviene nelle aziende individuali e nelle società </a:t>
            </a:r>
            <a:r>
              <a:rPr lang="it-IT" dirty="0" smtClean="0"/>
              <a:t>di persone</a:t>
            </a:r>
            <a:r>
              <a:rPr lang="it-IT" dirty="0"/>
              <a:t>, la disciplina della sottoscrizione del capitale sociale nelle società di </a:t>
            </a:r>
            <a:r>
              <a:rPr lang="it-IT" dirty="0" smtClean="0"/>
              <a:t>capitali (</a:t>
            </a:r>
            <a:r>
              <a:rPr lang="it-IT" dirty="0"/>
              <a:t>S.p.A., </a:t>
            </a:r>
            <a:r>
              <a:rPr lang="it-IT" dirty="0" err="1"/>
              <a:t>S.a.p.A</a:t>
            </a:r>
            <a:r>
              <a:rPr lang="it-IT" dirty="0"/>
              <a:t>. e S.r.l.) è piuttosto </a:t>
            </a:r>
            <a:r>
              <a:rPr lang="it-IT" dirty="0" smtClean="0"/>
              <a:t>complessa</a:t>
            </a:r>
            <a:endParaRPr lang="it-IT" dirty="0"/>
          </a:p>
          <a:p>
            <a:pPr algn="just"/>
            <a:r>
              <a:rPr lang="it-IT" dirty="0" smtClean="0"/>
              <a:t>data </a:t>
            </a:r>
            <a:r>
              <a:rPr lang="it-IT" dirty="0"/>
              <a:t>la responsabilità limitata, salvo eccezioni, a carico dei soci</a:t>
            </a:r>
            <a:r>
              <a:rPr lang="it-IT" dirty="0" smtClean="0"/>
              <a:t>, l’ordinamento </a:t>
            </a:r>
            <a:r>
              <a:rPr lang="it-IT" dirty="0"/>
              <a:t>giuridico prevede alcune regole da rispettare al fine di tutelare i </a:t>
            </a:r>
            <a:r>
              <a:rPr lang="it-IT" dirty="0" smtClean="0"/>
              <a:t>terzi creditori</a:t>
            </a:r>
            <a:endParaRPr lang="it-IT" dirty="0"/>
          </a:p>
          <a:p>
            <a:pPr algn="just"/>
            <a:r>
              <a:rPr lang="it-IT" dirty="0"/>
              <a:t>Anzitutto, il codice civile (c.c.) prevede un limite minimo per il capitale </a:t>
            </a:r>
            <a:r>
              <a:rPr lang="it-IT" dirty="0" smtClean="0"/>
              <a:t>iniziale (</a:t>
            </a:r>
            <a:r>
              <a:rPr lang="it-IT" dirty="0"/>
              <a:t>artt. 2327 e 2474 c.c.) rispettivamente di 120.000 Euro per S.p.A., e </a:t>
            </a:r>
            <a:r>
              <a:rPr lang="it-IT" dirty="0" err="1"/>
              <a:t>S.a.p.A</a:t>
            </a:r>
            <a:r>
              <a:rPr lang="it-IT" dirty="0"/>
              <a:t>. e </a:t>
            </a:r>
            <a:r>
              <a:rPr lang="it-IT" dirty="0" smtClean="0"/>
              <a:t>di 10.000 </a:t>
            </a:r>
            <a:r>
              <a:rPr lang="it-IT" dirty="0"/>
              <a:t>Euro per le S.r.l</a:t>
            </a:r>
            <a:r>
              <a:rPr lang="it-IT" dirty="0" smtClean="0"/>
              <a:t>. “2463: </a:t>
            </a:r>
            <a:r>
              <a:rPr lang="it-IT" dirty="0"/>
              <a:t>4. L'ammontare del capitale può essere determinato in misura inferiore a </a:t>
            </a:r>
            <a:r>
              <a:rPr lang="it-IT" dirty="0" smtClean="0"/>
              <a:t>€ 10.000, </a:t>
            </a:r>
            <a:r>
              <a:rPr lang="it-IT" dirty="0"/>
              <a:t>pari almeno a </a:t>
            </a:r>
            <a:r>
              <a:rPr lang="it-IT" dirty="0" smtClean="0"/>
              <a:t>1 €. </a:t>
            </a:r>
            <a:r>
              <a:rPr lang="it-IT" dirty="0"/>
              <a:t>In tal caso i conferimenti devono farsi in denaro e devono essere versati per intero alle persone cui è affidata </a:t>
            </a:r>
            <a:r>
              <a:rPr lang="it-IT" dirty="0" smtClean="0"/>
              <a:t>l'amministrazione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/>
              <a:t>c</a:t>
            </a:r>
            <a:r>
              <a:rPr lang="it-IT" dirty="0" smtClean="0"/>
              <a:t>omma </a:t>
            </a:r>
            <a:r>
              <a:rPr lang="it-IT" dirty="0"/>
              <a:t>aggiunto dal comma 15-ter dell’art. 9, D.L. 28 giugno 2013, n. 76, convertito, con modificazioni, dalla L. 9 agosto 2013, n. 99)</a:t>
            </a:r>
          </a:p>
        </p:txBody>
      </p:sp>
    </p:spTree>
    <p:extLst>
      <p:ext uri="{BB962C8B-B14F-4D97-AF65-F5344CB8AC3E}">
        <p14:creationId xmlns:p14="http://schemas.microsoft.com/office/powerpoint/2010/main" val="19609198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sottoscrizione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Con la </a:t>
            </a:r>
            <a:r>
              <a:rPr lang="it-IT" dirty="0"/>
              <a:t>sottoscrizione del capitale </a:t>
            </a:r>
            <a:r>
              <a:rPr lang="it-IT" dirty="0" smtClean="0"/>
              <a:t>i soci si impegnano solennemente </a:t>
            </a:r>
            <a:r>
              <a:rPr lang="it-IT" dirty="0"/>
              <a:t>ad apportare quanto </a:t>
            </a:r>
            <a:r>
              <a:rPr lang="it-IT" dirty="0" smtClean="0"/>
              <a:t>promesso</a:t>
            </a:r>
            <a:endParaRPr lang="it-IT" dirty="0"/>
          </a:p>
          <a:p>
            <a:pPr algn="just"/>
            <a:r>
              <a:rPr lang="it-IT" dirty="0"/>
              <a:t>Il secondo momento è costituito dall’effettiva liberazione, ovvero </a:t>
            </a:r>
            <a:r>
              <a:rPr lang="it-IT" dirty="0" smtClean="0"/>
              <a:t>dalla consegna </a:t>
            </a:r>
            <a:r>
              <a:rPr lang="it-IT" dirty="0"/>
              <a:t>di quanto stabilito con relativo passaggio di proprietà dal socio alla società.</a:t>
            </a:r>
          </a:p>
          <a:p>
            <a:pPr algn="just"/>
            <a:r>
              <a:rPr lang="it-IT" dirty="0"/>
              <a:t>Tale liberazione può avvenire in denaro o in natura. </a:t>
            </a:r>
            <a:r>
              <a:rPr lang="it-IT" dirty="0" smtClean="0"/>
              <a:t>Verrà ora affrontato </a:t>
            </a:r>
            <a:r>
              <a:rPr lang="it-IT" dirty="0"/>
              <a:t>il </a:t>
            </a:r>
            <a:r>
              <a:rPr lang="it-IT" dirty="0" smtClean="0"/>
              <a:t>caso del </a:t>
            </a:r>
            <a:r>
              <a:rPr lang="it-IT" dirty="0"/>
              <a:t>conferimento in </a:t>
            </a:r>
            <a:r>
              <a:rPr lang="it-IT" dirty="0" smtClean="0"/>
              <a:t>denaro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2104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Il capitale di rischio nelle società di capitali: il conferimento </a:t>
            </a:r>
            <a:r>
              <a:rPr lang="it-IT" sz="3600" dirty="0" smtClean="0"/>
              <a:t>di denaro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u="sng" dirty="0" smtClean="0">
                <a:solidFill>
                  <a:srgbClr val="0000FF"/>
                </a:solidFill>
              </a:rPr>
              <a:t>art</a:t>
            </a:r>
            <a:r>
              <a:rPr lang="it-IT" u="sng" dirty="0">
                <a:solidFill>
                  <a:srgbClr val="0000FF"/>
                </a:solidFill>
              </a:rPr>
              <a:t>. 2329 c.c. </a:t>
            </a:r>
            <a:r>
              <a:rPr lang="it-IT" u="sng" dirty="0" smtClean="0">
                <a:solidFill>
                  <a:srgbClr val="0000FF"/>
                </a:solidFill>
              </a:rPr>
              <a:t>: </a:t>
            </a:r>
            <a:r>
              <a:rPr lang="it-IT" u="sng" dirty="0">
                <a:solidFill>
                  <a:srgbClr val="0000FF"/>
                </a:solidFill>
              </a:rPr>
              <a:t>- Per procedere alla costituzione della società è necessario:</a:t>
            </a:r>
          </a:p>
          <a:p>
            <a:pPr algn="just"/>
            <a:r>
              <a:rPr lang="it-IT" u="sng" dirty="0">
                <a:solidFill>
                  <a:srgbClr val="0000FF"/>
                </a:solidFill>
              </a:rPr>
              <a:t>1) che sia sottoscritto per intero il capitale sociale; 2) che siano rispettate le previsioni degli articoli </a:t>
            </a:r>
            <a:r>
              <a:rPr lang="it-IT" u="sng" dirty="0">
                <a:solidFill>
                  <a:srgbClr val="0000FF"/>
                </a:solidFill>
                <a:hlinkClick r:id="rId2"/>
              </a:rPr>
              <a:t>2342 </a:t>
            </a:r>
            <a:r>
              <a:rPr lang="it-IT" u="sng" dirty="0" smtClean="0">
                <a:solidFill>
                  <a:srgbClr val="0000FF"/>
                </a:solidFill>
                <a:hlinkClick r:id="rId2"/>
              </a:rPr>
              <a:t>(</a:t>
            </a:r>
            <a:r>
              <a:rPr lang="it-IT" i="1" dirty="0"/>
              <a:t>Alla sottoscrizione dell'atto costitutivo deve essere versato presso una banca almeno il </a:t>
            </a:r>
            <a:r>
              <a:rPr lang="it-IT" b="1" i="1" dirty="0" smtClean="0"/>
              <a:t>25%</a:t>
            </a:r>
            <a:r>
              <a:rPr lang="it-IT" i="1" dirty="0" smtClean="0"/>
              <a:t> per </a:t>
            </a:r>
            <a:r>
              <a:rPr lang="it-IT" i="1" dirty="0"/>
              <a:t>cento dei conferimenti in danaro o, nel caso di costituzione con atto unilaterale, il loro intero ammontare</a:t>
            </a:r>
            <a:r>
              <a:rPr lang="it-IT" u="sng" dirty="0" smtClean="0">
                <a:solidFill>
                  <a:srgbClr val="0000FF"/>
                </a:solidFill>
                <a:hlinkClick r:id="rId2"/>
              </a:rPr>
              <a:t>) e </a:t>
            </a:r>
            <a:r>
              <a:rPr lang="it-IT" u="sng" dirty="0">
                <a:solidFill>
                  <a:srgbClr val="0000FF"/>
                </a:solidFill>
                <a:hlinkClick r:id="rId3"/>
              </a:rPr>
              <a:t>2343 relative ai conferimenti; 3) che sussistano le autorizzazioni e le altre condizioni richieste dalle leggi speciali per la costituzione della società, in relazione al suo particolare oggetto. </a:t>
            </a:r>
            <a:endParaRPr lang="it-IT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726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Deposito e richiamo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600" dirty="0"/>
              <a:t>Il </a:t>
            </a:r>
            <a:r>
              <a:rPr lang="it-IT" sz="2600" dirty="0" smtClean="0"/>
              <a:t>deposito deve </a:t>
            </a:r>
            <a:r>
              <a:rPr lang="it-IT" sz="2600" dirty="0"/>
              <a:t>avvenire in un </a:t>
            </a:r>
            <a:r>
              <a:rPr lang="it-IT" sz="2600" dirty="0" smtClean="0"/>
              <a:t>c/c vincolato</a:t>
            </a:r>
            <a:r>
              <a:rPr lang="it-IT" sz="2600" dirty="0"/>
              <a:t>, che </a:t>
            </a:r>
            <a:r>
              <a:rPr lang="it-IT" sz="2600" dirty="0" smtClean="0"/>
              <a:t>resterà tale </a:t>
            </a:r>
            <a:r>
              <a:rPr lang="it-IT" sz="2600" dirty="0"/>
              <a:t>fino a che la società non verrà regolarmente iscritta nel registro delle </a:t>
            </a:r>
            <a:r>
              <a:rPr lang="it-IT" sz="2600" dirty="0" smtClean="0"/>
              <a:t>imprese</a:t>
            </a:r>
            <a:endParaRPr lang="it-IT" sz="2600" dirty="0"/>
          </a:p>
          <a:p>
            <a:pPr algn="just"/>
            <a:r>
              <a:rPr lang="it-IT" sz="2600" dirty="0"/>
              <a:t>Tale norma </a:t>
            </a:r>
            <a:r>
              <a:rPr lang="it-IT" sz="2600" dirty="0" smtClean="0"/>
              <a:t>serve</a:t>
            </a:r>
            <a:r>
              <a:rPr lang="it-IT" sz="2600" dirty="0"/>
              <a:t> </a:t>
            </a:r>
            <a:r>
              <a:rPr lang="it-IT" sz="2600" dirty="0" smtClean="0"/>
              <a:t>a </a:t>
            </a:r>
            <a:r>
              <a:rPr lang="it-IT" sz="2600" dirty="0"/>
              <a:t>garantire che l’azienda abbia una quantità minima </a:t>
            </a:r>
            <a:r>
              <a:rPr lang="it-IT" sz="2600" dirty="0" smtClean="0"/>
              <a:t>di capitale per </a:t>
            </a:r>
            <a:r>
              <a:rPr lang="it-IT" sz="2600" dirty="0"/>
              <a:t>poter avviare la </a:t>
            </a:r>
            <a:r>
              <a:rPr lang="it-IT" sz="2600" dirty="0" smtClean="0"/>
              <a:t>gestione</a:t>
            </a:r>
            <a:endParaRPr lang="it-IT" sz="2600" dirty="0"/>
          </a:p>
          <a:p>
            <a:pPr algn="just"/>
            <a:r>
              <a:rPr lang="it-IT" sz="2600" dirty="0" smtClean="0"/>
              <a:t>in </a:t>
            </a:r>
            <a:r>
              <a:rPr lang="it-IT" sz="2600" dirty="0"/>
              <a:t>caso di soli conferimenti in denaro, i soci </a:t>
            </a:r>
            <a:r>
              <a:rPr lang="it-IT" sz="2600" dirty="0" smtClean="0"/>
              <a:t>dovranno promettere </a:t>
            </a:r>
            <a:r>
              <a:rPr lang="it-IT" sz="2600" dirty="0"/>
              <a:t>di apportare l’intero capitale (sottoscrizione) e versarne almeno </a:t>
            </a:r>
            <a:r>
              <a:rPr lang="it-IT" sz="2600" dirty="0" smtClean="0"/>
              <a:t>il 25</a:t>
            </a:r>
            <a:r>
              <a:rPr lang="it-IT" sz="2600" dirty="0"/>
              <a:t>% in un conto corrente vincolato (liberazione</a:t>
            </a:r>
            <a:r>
              <a:rPr lang="it-IT" sz="2600" dirty="0" smtClean="0"/>
              <a:t>)</a:t>
            </a:r>
            <a:endParaRPr lang="it-IT" sz="2600" dirty="0"/>
          </a:p>
          <a:p>
            <a:pPr algn="just"/>
            <a:r>
              <a:rPr lang="it-IT" sz="2600" dirty="0" smtClean="0"/>
              <a:t>Il restante 75% può venire richiamato </a:t>
            </a:r>
            <a:r>
              <a:rPr lang="it-IT" sz="2600" dirty="0"/>
              <a:t>dagli amministratori in </a:t>
            </a:r>
            <a:r>
              <a:rPr lang="it-IT" sz="2600" dirty="0" smtClean="0"/>
              <a:t>qualsiasi momento </a:t>
            </a:r>
            <a:r>
              <a:rPr lang="it-IT" sz="2600" dirty="0"/>
              <a:t>ne ravvisino la </a:t>
            </a:r>
            <a:r>
              <a:rPr lang="it-IT" sz="2600" dirty="0" smtClean="0"/>
              <a:t>necessità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633181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conti interessati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All’atto della sottoscrizione il conto originario è rappresentato dal </a:t>
            </a:r>
            <a:r>
              <a:rPr lang="it-IT" dirty="0" smtClean="0"/>
              <a:t>credito della </a:t>
            </a:r>
            <a:r>
              <a:rPr lang="it-IT" dirty="0"/>
              <a:t>società verso i soci (“credito verso soci”, “soci conto sottoscrizione”, o simili) </a:t>
            </a:r>
            <a:r>
              <a:rPr lang="it-IT" dirty="0" smtClean="0"/>
              <a:t>ed il </a:t>
            </a:r>
            <a:r>
              <a:rPr lang="it-IT" dirty="0"/>
              <a:t>conto derivato è costituito dal debito di finanziamento nei loro confronti (“</a:t>
            </a:r>
            <a:r>
              <a:rPr lang="it-IT" dirty="0" smtClean="0"/>
              <a:t>capitale sociale</a:t>
            </a:r>
            <a:r>
              <a:rPr lang="it-IT" dirty="0"/>
              <a:t>”</a:t>
            </a:r>
            <a:r>
              <a:rPr lang="it-IT" dirty="0" smtClean="0"/>
              <a:t>)</a:t>
            </a:r>
            <a:endParaRPr lang="it-IT" dirty="0"/>
          </a:p>
          <a:p>
            <a:pPr algn="just"/>
            <a:r>
              <a:rPr lang="it-IT" dirty="0"/>
              <a:t>All’atto della liberazione si manifesta pertanto una semplice </a:t>
            </a:r>
            <a:r>
              <a:rPr lang="it-IT" dirty="0" smtClean="0"/>
              <a:t>permutazione numeraria </a:t>
            </a:r>
            <a:r>
              <a:rPr lang="it-IT" dirty="0"/>
              <a:t>fra il credito che si chiude e il denaro che viene concretamente </a:t>
            </a:r>
            <a:r>
              <a:rPr lang="it-IT" dirty="0" smtClean="0"/>
              <a:t>apportato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21883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3" y="1338808"/>
            <a:ext cx="4368800" cy="3860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48" y="1282700"/>
            <a:ext cx="4216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702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Richiamo dei decimi ulteriori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/>
              <a:t>Il richiamo dei decimi ulteriori (tutti o solo una parte), il quale può </a:t>
            </a:r>
            <a:r>
              <a:rPr lang="it-IT" sz="2200" dirty="0" smtClean="0"/>
              <a:t>avvenire contestualmente </a:t>
            </a:r>
            <a:r>
              <a:rPr lang="it-IT" sz="2200" dirty="0"/>
              <a:t>o in un momento successivo, comporta una scrittura analoga </a:t>
            </a:r>
            <a:r>
              <a:rPr lang="it-IT" sz="2200" dirty="0" smtClean="0"/>
              <a:t>alla precedente</a:t>
            </a:r>
            <a:r>
              <a:rPr lang="it-IT" sz="2200" dirty="0"/>
              <a:t>, con la differenza che il denaro può essere versato direttamente nelle </a:t>
            </a:r>
            <a:r>
              <a:rPr lang="it-IT" sz="2200" dirty="0" smtClean="0"/>
              <a:t>casse sociali </a:t>
            </a:r>
            <a:r>
              <a:rPr lang="it-IT" sz="2200" dirty="0"/>
              <a:t>o presso il conto corrente ordinario </a:t>
            </a:r>
            <a:r>
              <a:rPr lang="it-IT" sz="2200" dirty="0" smtClean="0"/>
              <a:t>dell’azienda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3492186"/>
            <a:ext cx="4051300" cy="33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329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Iscrizione nel registro delle imprese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Nel momento in cui la società ottiene l’iscrizione nel registro delle imprese, </a:t>
            </a:r>
            <a:r>
              <a:rPr lang="it-IT" dirty="0" smtClean="0"/>
              <a:t>gli amministratori </a:t>
            </a:r>
            <a:r>
              <a:rPr lang="it-IT" dirty="0"/>
              <a:t>possono “svincolare” il conto </a:t>
            </a:r>
            <a:r>
              <a:rPr lang="it-IT" dirty="0" smtClean="0"/>
              <a:t>vincolato</a:t>
            </a:r>
            <a:endParaRPr lang="it-IT" dirty="0"/>
          </a:p>
          <a:p>
            <a:pPr algn="just"/>
            <a:r>
              <a:rPr lang="it-IT" dirty="0"/>
              <a:t>Anche in questo caso, si ha una permutazione numeraria, in quanto il </a:t>
            </a:r>
            <a:r>
              <a:rPr lang="it-IT" dirty="0" smtClean="0"/>
              <a:t>denaro verrà </a:t>
            </a:r>
            <a:r>
              <a:rPr lang="it-IT" dirty="0"/>
              <a:t>versato o in cassa o presso un conto corrente </a:t>
            </a:r>
            <a:r>
              <a:rPr lang="it-IT" dirty="0" smtClean="0"/>
              <a:t>ordinario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9506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mutui ed i prestiti obbligazionari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La forma più frequente di finanziamento a medio-lungo termine è </a:t>
            </a:r>
            <a:r>
              <a:rPr lang="it-IT" dirty="0" smtClean="0"/>
              <a:t>rappresentata dai </a:t>
            </a:r>
            <a:r>
              <a:rPr lang="it-IT" dirty="0"/>
              <a:t>mutui passivi </a:t>
            </a:r>
            <a:r>
              <a:rPr lang="it-IT" dirty="0" smtClean="0"/>
              <a:t>bancari, prestiti </a:t>
            </a:r>
            <a:r>
              <a:rPr lang="it-IT" dirty="0"/>
              <a:t>di origine bancaria di durata pluriennale </a:t>
            </a:r>
            <a:r>
              <a:rPr lang="it-IT" dirty="0" smtClean="0"/>
              <a:t>che prevedono</a:t>
            </a:r>
            <a:r>
              <a:rPr lang="it-IT" dirty="0"/>
              <a:t> </a:t>
            </a:r>
            <a:r>
              <a:rPr lang="it-IT" dirty="0" smtClean="0"/>
              <a:t>il </a:t>
            </a:r>
            <a:r>
              <a:rPr lang="it-IT" dirty="0"/>
              <a:t>pagamento di interessi periodici – di norma ogni sei mesi – ed il rimborso del capitale</a:t>
            </a:r>
          </a:p>
          <a:p>
            <a:pPr lvl="1" algn="just"/>
            <a:r>
              <a:rPr lang="it-IT" dirty="0" smtClean="0"/>
              <a:t>in </a:t>
            </a:r>
            <a:r>
              <a:rPr lang="it-IT" dirty="0"/>
              <a:t>un’unica soluzione, alla </a:t>
            </a:r>
            <a:r>
              <a:rPr lang="it-IT" dirty="0" smtClean="0"/>
              <a:t>scadenza (gli interessi sono computati </a:t>
            </a:r>
            <a:r>
              <a:rPr lang="it-IT" dirty="0"/>
              <a:t>sull’intero importo del capitale preso a prestito per tutta la </a:t>
            </a:r>
            <a:r>
              <a:rPr lang="it-IT" dirty="0" smtClean="0"/>
              <a:t>sua durata)</a:t>
            </a:r>
          </a:p>
          <a:p>
            <a:pPr lvl="1" algn="just"/>
            <a:r>
              <a:rPr lang="it-IT" dirty="0" smtClean="0"/>
              <a:t>periodico</a:t>
            </a:r>
            <a:r>
              <a:rPr lang="it-IT" dirty="0"/>
              <a:t>, in più </a:t>
            </a:r>
            <a:r>
              <a:rPr lang="it-IT" dirty="0" smtClean="0"/>
              <a:t>rate (gli interessi si </a:t>
            </a:r>
            <a:r>
              <a:rPr lang="it-IT" dirty="0"/>
              <a:t>calcolano, ogni anno, sul valore residuo del prestito (ovvero </a:t>
            </a:r>
            <a:r>
              <a:rPr lang="it-IT" dirty="0" smtClean="0"/>
              <a:t>sul debito </a:t>
            </a:r>
            <a:r>
              <a:rPr lang="it-IT" dirty="0"/>
              <a:t>“netto” ancora acceso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59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Ricerca dell’equilibrio economico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se il fenomeno aziendale fosse di tipo speculativo, con </a:t>
            </a:r>
            <a:r>
              <a:rPr lang="it-IT" dirty="0" smtClean="0"/>
              <a:t>il disinvestimento si </a:t>
            </a:r>
            <a:r>
              <a:rPr lang="it-IT" dirty="0"/>
              <a:t>chiuderebbe il circuito iniziato con l’operazione iniziale di </a:t>
            </a:r>
            <a:r>
              <a:rPr lang="it-IT" dirty="0" smtClean="0"/>
              <a:t>finanziamento</a:t>
            </a:r>
            <a:endParaRPr lang="it-IT" dirty="0"/>
          </a:p>
          <a:p>
            <a:pPr algn="just"/>
            <a:r>
              <a:rPr lang="it-IT" dirty="0" smtClean="0"/>
              <a:t>Ma la </a:t>
            </a:r>
            <a:r>
              <a:rPr lang="it-IT" dirty="0"/>
              <a:t>vita della combinazione produttiva </a:t>
            </a:r>
            <a:r>
              <a:rPr lang="it-IT" dirty="0" smtClean="0"/>
              <a:t>tende al raggiungimento </a:t>
            </a:r>
            <a:r>
              <a:rPr lang="it-IT" dirty="0"/>
              <a:t>dell’equilibrio economico durevole e non può </a:t>
            </a:r>
            <a:r>
              <a:rPr lang="it-IT" dirty="0" smtClean="0"/>
              <a:t>considerarsi come </a:t>
            </a:r>
            <a:r>
              <a:rPr lang="it-IT" dirty="0"/>
              <a:t>un evento </a:t>
            </a:r>
            <a:r>
              <a:rPr lang="it-IT" dirty="0" smtClean="0"/>
              <a:t>transeunte</a:t>
            </a:r>
            <a:endParaRPr lang="it-IT" dirty="0"/>
          </a:p>
          <a:p>
            <a:pPr algn="just"/>
            <a:r>
              <a:rPr lang="it-IT" dirty="0" smtClean="0"/>
              <a:t>Perciò, </a:t>
            </a:r>
            <a:r>
              <a:rPr lang="it-IT" dirty="0"/>
              <a:t>in azienda si sovrappongono incessantemente le </a:t>
            </a:r>
            <a:r>
              <a:rPr lang="it-IT" dirty="0" smtClean="0"/>
              <a:t>diverse operazioni </a:t>
            </a:r>
            <a:r>
              <a:rPr lang="it-IT" dirty="0"/>
              <a:t>sopra descritte, dando vita ad un unico, inscindibile e complesso </a:t>
            </a:r>
            <a:r>
              <a:rPr lang="it-IT" dirty="0" smtClean="0"/>
              <a:t>fenomeno gestionale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7796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93529"/>
            <a:ext cx="4483100" cy="43815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08242" y="4432411"/>
            <a:ext cx="8347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All’atto del rimborso, totale o parziale, la scrittura sarà necessariamente uguale  </a:t>
            </a:r>
            <a:r>
              <a:rPr lang="it-IT" dirty="0" smtClean="0"/>
              <a:t>e contraria </a:t>
            </a:r>
            <a:r>
              <a:rPr lang="it-IT" dirty="0"/>
              <a:t>a quella appena esposta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369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pagamento degli interessi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Periodicamente, si dovrà </a:t>
            </a:r>
            <a:r>
              <a:rPr lang="it-IT" dirty="0" smtClean="0"/>
              <a:t>procedere anche al </a:t>
            </a:r>
            <a:r>
              <a:rPr lang="it-IT" dirty="0"/>
              <a:t>pagamento degli interessi passivi gravanti sul mutuo – i quali rappresentano il costo per il servizio del denaro preso a prestito</a:t>
            </a:r>
          </a:p>
          <a:p>
            <a:pPr algn="just"/>
            <a:r>
              <a:rPr lang="it-IT" dirty="0"/>
              <a:t>per quanto riguarda l’importo degli interessi da corrispondere</a:t>
            </a:r>
            <a:r>
              <a:rPr lang="it-IT" dirty="0" smtClean="0"/>
              <a:t>, occorre </a:t>
            </a:r>
            <a:r>
              <a:rPr lang="it-IT" dirty="0"/>
              <a:t>considerare la modalità di rimborso del </a:t>
            </a:r>
            <a:r>
              <a:rPr lang="it-IT" dirty="0" smtClean="0"/>
              <a:t>prestito</a:t>
            </a:r>
          </a:p>
          <a:p>
            <a:pPr algn="just"/>
            <a:r>
              <a:rPr lang="it-IT" dirty="0" smtClean="0"/>
              <a:t>Sarà attivato in DARE “INTERESSI PASSIVI” (</a:t>
            </a:r>
            <a:r>
              <a:rPr lang="it-IT" dirty="0"/>
              <a:t>conto derivato acceso ai costi di esercizio</a:t>
            </a:r>
            <a:r>
              <a:rPr lang="it-IT" dirty="0" smtClean="0"/>
              <a:t>) e in AVERE “BANCA C/C” (</a:t>
            </a:r>
            <a:r>
              <a:rPr lang="it-IT" dirty="0"/>
              <a:t>conto originario acceso alla liquidità immediata interna)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7682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958"/>
          </a:xfrm>
        </p:spPr>
        <p:txBody>
          <a:bodyPr/>
          <a:lstStyle/>
          <a:p>
            <a:r>
              <a:rPr lang="it-IT" dirty="0" smtClean="0"/>
              <a:t>Modalità di rimborso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5228"/>
            <a:ext cx="8229600" cy="53384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importo </a:t>
            </a:r>
            <a:r>
              <a:rPr lang="it-IT" dirty="0"/>
              <a:t>degli interessi da </a:t>
            </a:r>
            <a:r>
              <a:rPr lang="it-IT" dirty="0" smtClean="0"/>
              <a:t>corrispondere</a:t>
            </a:r>
            <a:r>
              <a:rPr lang="it-IT" dirty="0"/>
              <a:t>:</a:t>
            </a:r>
            <a:r>
              <a:rPr lang="it-IT" dirty="0" smtClean="0"/>
              <a:t> quale è la </a:t>
            </a:r>
            <a:r>
              <a:rPr lang="it-IT" dirty="0"/>
              <a:t>modalità di rimborso del </a:t>
            </a:r>
            <a:r>
              <a:rPr lang="it-IT" dirty="0" smtClean="0"/>
              <a:t>prestito?</a:t>
            </a:r>
          </a:p>
          <a:p>
            <a:pPr algn="just"/>
            <a:r>
              <a:rPr lang="it-IT" dirty="0" smtClean="0"/>
              <a:t>Es: il </a:t>
            </a:r>
            <a:r>
              <a:rPr lang="it-IT" dirty="0"/>
              <a:t>mutuo </a:t>
            </a:r>
            <a:r>
              <a:rPr lang="it-IT" dirty="0" smtClean="0"/>
              <a:t>ha durata </a:t>
            </a:r>
            <a:r>
              <a:rPr lang="it-IT" dirty="0"/>
              <a:t>decennale (dall’1/1/</a:t>
            </a:r>
            <a:r>
              <a:rPr lang="it-IT" dirty="0" smtClean="0"/>
              <a:t>2005 all</a:t>
            </a:r>
            <a:r>
              <a:rPr lang="it-IT" dirty="0"/>
              <a:t>’1/1/</a:t>
            </a:r>
            <a:r>
              <a:rPr lang="it-IT" dirty="0" smtClean="0"/>
              <a:t>2015)</a:t>
            </a:r>
            <a:r>
              <a:rPr lang="it-IT" dirty="0"/>
              <a:t>, </a:t>
            </a:r>
            <a:r>
              <a:rPr lang="it-IT" dirty="0" smtClean="0"/>
              <a:t>e il </a:t>
            </a:r>
            <a:r>
              <a:rPr lang="it-IT" dirty="0"/>
              <a:t>contratto </a:t>
            </a:r>
            <a:r>
              <a:rPr lang="it-IT" dirty="0" smtClean="0"/>
              <a:t>prevede </a:t>
            </a:r>
            <a:r>
              <a:rPr lang="it-IT" dirty="0"/>
              <a:t>un tasso </a:t>
            </a:r>
            <a:r>
              <a:rPr lang="it-IT" dirty="0" smtClean="0"/>
              <a:t>del 6</a:t>
            </a:r>
            <a:r>
              <a:rPr lang="it-IT" dirty="0"/>
              <a:t>% annuo, pagabile l’1/1 di ogni anno a partire dall’1/1/</a:t>
            </a:r>
            <a:r>
              <a:rPr lang="it-IT" dirty="0" smtClean="0"/>
              <a:t>2006</a:t>
            </a:r>
          </a:p>
          <a:p>
            <a:pPr algn="just"/>
            <a:r>
              <a:rPr lang="it-IT" dirty="0" smtClean="0"/>
              <a:t>In </a:t>
            </a:r>
            <a:r>
              <a:rPr lang="it-IT" dirty="0"/>
              <a:t>caso di </a:t>
            </a:r>
            <a:r>
              <a:rPr lang="it-IT" b="1" dirty="0"/>
              <a:t>rimborso integrale alla scadenza</a:t>
            </a:r>
            <a:r>
              <a:rPr lang="it-IT" dirty="0"/>
              <a:t>, l’interesse </a:t>
            </a:r>
            <a:r>
              <a:rPr lang="it-IT" dirty="0" smtClean="0"/>
              <a:t>sarà calcolato sull’intero debito e l’azienda </a:t>
            </a:r>
            <a:r>
              <a:rPr lang="it-IT" dirty="0"/>
              <a:t>l’1/1 di ogni anno dovrà versare </a:t>
            </a:r>
            <a:r>
              <a:rPr lang="it-IT" dirty="0" smtClean="0"/>
              <a:t>l’interesse annuale: </a:t>
            </a:r>
            <a:r>
              <a:rPr lang="it-IT" dirty="0"/>
              <a:t>INTERESSI </a:t>
            </a:r>
            <a:r>
              <a:rPr lang="it-IT" dirty="0" smtClean="0"/>
              <a:t>PASSIVI (</a:t>
            </a:r>
            <a:r>
              <a:rPr lang="it-IT" dirty="0"/>
              <a:t>conto derivato acceso ai costi di esercizio</a:t>
            </a:r>
            <a:r>
              <a:rPr lang="it-IT" dirty="0" smtClean="0"/>
              <a:t>) a BANCA C/C </a:t>
            </a:r>
            <a:r>
              <a:rPr lang="it-IT" dirty="0"/>
              <a:t>(conto originario acceso alla liquidità immediata interna)</a:t>
            </a:r>
            <a:r>
              <a:rPr lang="it-IT" dirty="0" smtClean="0"/>
              <a:t> </a:t>
            </a:r>
          </a:p>
          <a:p>
            <a:pPr algn="just"/>
            <a:r>
              <a:rPr lang="it-IT" dirty="0"/>
              <a:t>solo l’ultimo anno (</a:t>
            </a:r>
            <a:r>
              <a:rPr lang="it-IT" dirty="0" smtClean="0"/>
              <a:t>2015)</a:t>
            </a:r>
            <a:r>
              <a:rPr lang="it-IT" dirty="0"/>
              <a:t> </a:t>
            </a:r>
            <a:r>
              <a:rPr lang="it-IT" dirty="0" smtClean="0"/>
              <a:t>si </a:t>
            </a:r>
            <a:r>
              <a:rPr lang="it-IT" dirty="0"/>
              <a:t>dovrà contabilizzare anche la restituzione </a:t>
            </a:r>
            <a:r>
              <a:rPr lang="it-IT" dirty="0" smtClean="0"/>
              <a:t>del prestito: </a:t>
            </a:r>
            <a:r>
              <a:rPr lang="it-IT" dirty="0"/>
              <a:t>MUTUI </a:t>
            </a:r>
            <a:r>
              <a:rPr lang="it-IT" dirty="0" smtClean="0"/>
              <a:t>PASSIVI (</a:t>
            </a:r>
            <a:r>
              <a:rPr lang="it-IT" dirty="0"/>
              <a:t>conto derivato finanziario acceso al capitale di credito</a:t>
            </a:r>
            <a:r>
              <a:rPr lang="it-IT" dirty="0" smtClean="0"/>
              <a:t>) a </a:t>
            </a:r>
            <a:r>
              <a:rPr lang="it-IT" dirty="0"/>
              <a:t>BANCA C/</a:t>
            </a:r>
            <a:r>
              <a:rPr lang="it-IT" dirty="0" smtClean="0"/>
              <a:t>C (</a:t>
            </a:r>
            <a:r>
              <a:rPr lang="it-IT" dirty="0"/>
              <a:t>conto originario acceso alla liquidità immediata esterna)</a:t>
            </a:r>
          </a:p>
        </p:txBody>
      </p:sp>
    </p:spTree>
    <p:extLst>
      <p:ext uri="{BB962C8B-B14F-4D97-AF65-F5344CB8AC3E}">
        <p14:creationId xmlns:p14="http://schemas.microsoft.com/office/powerpoint/2010/main" val="8479329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958"/>
          </a:xfrm>
        </p:spPr>
        <p:txBody>
          <a:bodyPr/>
          <a:lstStyle/>
          <a:p>
            <a:r>
              <a:rPr lang="it-IT" dirty="0" smtClean="0"/>
              <a:t>Modalità di rimborso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5228"/>
            <a:ext cx="8229600" cy="53384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importo </a:t>
            </a:r>
            <a:r>
              <a:rPr lang="it-IT" dirty="0"/>
              <a:t>degli interessi da </a:t>
            </a:r>
            <a:r>
              <a:rPr lang="it-IT" dirty="0" smtClean="0"/>
              <a:t>corrispondere</a:t>
            </a:r>
            <a:r>
              <a:rPr lang="it-IT" dirty="0"/>
              <a:t>:</a:t>
            </a:r>
            <a:r>
              <a:rPr lang="it-IT" dirty="0" smtClean="0"/>
              <a:t> quale è la </a:t>
            </a:r>
            <a:r>
              <a:rPr lang="it-IT" dirty="0"/>
              <a:t>modalità di rimborso del </a:t>
            </a:r>
            <a:r>
              <a:rPr lang="it-IT" dirty="0" smtClean="0"/>
              <a:t>prestito?</a:t>
            </a:r>
          </a:p>
          <a:p>
            <a:pPr algn="just"/>
            <a:r>
              <a:rPr lang="it-IT" dirty="0" smtClean="0"/>
              <a:t>Es: il </a:t>
            </a:r>
            <a:r>
              <a:rPr lang="it-IT" dirty="0"/>
              <a:t>mutuo </a:t>
            </a:r>
            <a:r>
              <a:rPr lang="it-IT" dirty="0" smtClean="0"/>
              <a:t>ha durata </a:t>
            </a:r>
            <a:r>
              <a:rPr lang="it-IT" dirty="0"/>
              <a:t>decennale (dall’1/1/</a:t>
            </a:r>
            <a:r>
              <a:rPr lang="it-IT" dirty="0" smtClean="0"/>
              <a:t>2005 all</a:t>
            </a:r>
            <a:r>
              <a:rPr lang="it-IT" dirty="0"/>
              <a:t>’1/1/</a:t>
            </a:r>
            <a:r>
              <a:rPr lang="it-IT" dirty="0" smtClean="0"/>
              <a:t>2015)</a:t>
            </a:r>
            <a:r>
              <a:rPr lang="it-IT" dirty="0"/>
              <a:t>, </a:t>
            </a:r>
            <a:r>
              <a:rPr lang="it-IT" dirty="0" smtClean="0"/>
              <a:t>e il </a:t>
            </a:r>
            <a:r>
              <a:rPr lang="it-IT" dirty="0"/>
              <a:t>contratto </a:t>
            </a:r>
            <a:r>
              <a:rPr lang="it-IT" dirty="0" smtClean="0"/>
              <a:t>prevede </a:t>
            </a:r>
            <a:r>
              <a:rPr lang="it-IT" dirty="0"/>
              <a:t>un tasso </a:t>
            </a:r>
            <a:r>
              <a:rPr lang="it-IT" dirty="0" smtClean="0"/>
              <a:t>del 6</a:t>
            </a:r>
            <a:r>
              <a:rPr lang="it-IT" dirty="0"/>
              <a:t>% annuo, pagabile l’1/1 di ogni anno a partire dall’1/1/</a:t>
            </a:r>
            <a:r>
              <a:rPr lang="it-IT" dirty="0" smtClean="0"/>
              <a:t>2006</a:t>
            </a:r>
          </a:p>
          <a:p>
            <a:pPr algn="just"/>
            <a:r>
              <a:rPr lang="it-IT" dirty="0" smtClean="0"/>
              <a:t>In </a:t>
            </a:r>
            <a:r>
              <a:rPr lang="it-IT" dirty="0"/>
              <a:t>caso di </a:t>
            </a:r>
            <a:r>
              <a:rPr lang="it-IT" b="1" dirty="0"/>
              <a:t>rimborso integrale alla scadenza</a:t>
            </a:r>
            <a:r>
              <a:rPr lang="it-IT" dirty="0"/>
              <a:t>, l’interesse </a:t>
            </a:r>
            <a:r>
              <a:rPr lang="it-IT" dirty="0" smtClean="0"/>
              <a:t>sarà calcolato sull’intero debito e l’azienda </a:t>
            </a:r>
            <a:r>
              <a:rPr lang="it-IT" dirty="0"/>
              <a:t>l’1/1 di ogni anno dovrà versare </a:t>
            </a:r>
            <a:r>
              <a:rPr lang="it-IT" dirty="0" smtClean="0"/>
              <a:t>l’interesse annuale: </a:t>
            </a:r>
            <a:r>
              <a:rPr lang="it-IT" dirty="0"/>
              <a:t>INTERESSI </a:t>
            </a:r>
            <a:r>
              <a:rPr lang="it-IT" dirty="0" smtClean="0"/>
              <a:t>PASSIVI (</a:t>
            </a:r>
            <a:r>
              <a:rPr lang="it-IT" dirty="0"/>
              <a:t>conto derivato acceso ai costi di esercizio</a:t>
            </a:r>
            <a:r>
              <a:rPr lang="it-IT" dirty="0" smtClean="0"/>
              <a:t>) a BANCA C/C </a:t>
            </a:r>
            <a:r>
              <a:rPr lang="it-IT" dirty="0"/>
              <a:t>(conto originario acceso alla liquidità immediata interna)</a:t>
            </a:r>
            <a:r>
              <a:rPr lang="it-IT" dirty="0" smtClean="0"/>
              <a:t> </a:t>
            </a:r>
          </a:p>
          <a:p>
            <a:pPr algn="just"/>
            <a:r>
              <a:rPr lang="it-IT" dirty="0"/>
              <a:t>solo l’ultimo anno (</a:t>
            </a:r>
            <a:r>
              <a:rPr lang="it-IT" dirty="0" smtClean="0"/>
              <a:t>2015)</a:t>
            </a:r>
            <a:r>
              <a:rPr lang="it-IT" dirty="0"/>
              <a:t> </a:t>
            </a:r>
            <a:r>
              <a:rPr lang="it-IT" dirty="0" smtClean="0"/>
              <a:t>si </a:t>
            </a:r>
            <a:r>
              <a:rPr lang="it-IT" dirty="0"/>
              <a:t>dovrà contabilizzare anche la restituzione </a:t>
            </a:r>
            <a:r>
              <a:rPr lang="it-IT" dirty="0" smtClean="0"/>
              <a:t>del prestito: </a:t>
            </a:r>
            <a:r>
              <a:rPr lang="it-IT" dirty="0"/>
              <a:t>MUTUI </a:t>
            </a:r>
            <a:r>
              <a:rPr lang="it-IT" dirty="0" smtClean="0"/>
              <a:t>PASSIVI (</a:t>
            </a:r>
            <a:r>
              <a:rPr lang="it-IT" dirty="0"/>
              <a:t>conto derivato finanziario acceso al capitale di credito</a:t>
            </a:r>
            <a:r>
              <a:rPr lang="it-IT" dirty="0" smtClean="0"/>
              <a:t>) a </a:t>
            </a:r>
            <a:r>
              <a:rPr lang="it-IT" dirty="0"/>
              <a:t>BANCA C/</a:t>
            </a:r>
            <a:r>
              <a:rPr lang="it-IT" dirty="0" smtClean="0"/>
              <a:t>C (</a:t>
            </a:r>
            <a:r>
              <a:rPr lang="it-IT" dirty="0"/>
              <a:t>conto originario acceso alla liquidità immediata esterna)</a:t>
            </a:r>
          </a:p>
        </p:txBody>
      </p:sp>
    </p:spTree>
    <p:extLst>
      <p:ext uri="{BB962C8B-B14F-4D97-AF65-F5344CB8AC3E}">
        <p14:creationId xmlns:p14="http://schemas.microsoft.com/office/powerpoint/2010/main" val="22160776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326"/>
          </a:xfrm>
        </p:spPr>
        <p:txBody>
          <a:bodyPr>
            <a:normAutofit fontScale="90000"/>
          </a:bodyPr>
          <a:lstStyle/>
          <a:p>
            <a:r>
              <a:rPr lang="it-IT" dirty="0"/>
              <a:t>mutuo con rimborso </a:t>
            </a:r>
            <a:r>
              <a:rPr lang="it-IT" dirty="0" smtClean="0"/>
              <a:t>periodico (a rate)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0570"/>
            <a:ext cx="8229600" cy="53507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Es: il </a:t>
            </a:r>
            <a:r>
              <a:rPr lang="it-IT" dirty="0"/>
              <a:t>rimborso </a:t>
            </a:r>
            <a:r>
              <a:rPr lang="it-IT" dirty="0" smtClean="0"/>
              <a:t>è contestuale </a:t>
            </a:r>
            <a:r>
              <a:rPr lang="it-IT" dirty="0"/>
              <a:t>al pagamento della rata </a:t>
            </a:r>
            <a:r>
              <a:rPr lang="it-IT" dirty="0" smtClean="0"/>
              <a:t>di interessi (1/</a:t>
            </a:r>
            <a:r>
              <a:rPr lang="it-IT" dirty="0"/>
              <a:t>1 di ogni anno</a:t>
            </a:r>
            <a:r>
              <a:rPr lang="it-IT" dirty="0" smtClean="0"/>
              <a:t>)</a:t>
            </a:r>
          </a:p>
          <a:p>
            <a:pPr algn="just"/>
            <a:r>
              <a:rPr lang="it-IT" dirty="0" smtClean="0"/>
              <a:t>l’azienda restituirà </a:t>
            </a:r>
            <a:r>
              <a:rPr lang="it-IT" dirty="0"/>
              <a:t>il denaro preso a prestito </a:t>
            </a:r>
            <a:r>
              <a:rPr lang="it-IT" dirty="0" smtClean="0"/>
              <a:t>in dieci </a:t>
            </a:r>
            <a:r>
              <a:rPr lang="it-IT" dirty="0"/>
              <a:t>rate annuali di </a:t>
            </a:r>
            <a:r>
              <a:rPr lang="it-IT" dirty="0" smtClean="0"/>
              <a:t>pari importo</a:t>
            </a:r>
          </a:p>
          <a:p>
            <a:pPr algn="just"/>
            <a:r>
              <a:rPr lang="it-IT" dirty="0"/>
              <a:t>Gli </a:t>
            </a:r>
            <a:r>
              <a:rPr lang="it-IT" dirty="0" smtClean="0"/>
              <a:t>interessi saranno calcolati </a:t>
            </a:r>
            <a:r>
              <a:rPr lang="it-IT" dirty="0"/>
              <a:t>in via </a:t>
            </a:r>
            <a:r>
              <a:rPr lang="it-IT" dirty="0" smtClean="0"/>
              <a:t>posticipata sul </a:t>
            </a:r>
            <a:r>
              <a:rPr lang="it-IT" dirty="0"/>
              <a:t>debito </a:t>
            </a:r>
            <a:r>
              <a:rPr lang="it-IT" dirty="0" smtClean="0"/>
              <a:t>residuo, rapportati all’intero capitale </a:t>
            </a:r>
            <a:r>
              <a:rPr lang="it-IT" dirty="0"/>
              <a:t>preso a prestito </a:t>
            </a:r>
            <a:r>
              <a:rPr lang="it-IT" dirty="0" smtClean="0"/>
              <a:t>solo </a:t>
            </a:r>
            <a:r>
              <a:rPr lang="it-IT" dirty="0"/>
              <a:t>alla prima scadenza (1/1/</a:t>
            </a:r>
            <a:r>
              <a:rPr lang="it-IT" dirty="0" smtClean="0"/>
              <a:t>2006)</a:t>
            </a:r>
          </a:p>
          <a:p>
            <a:pPr algn="just"/>
            <a:r>
              <a:rPr lang="it-IT" dirty="0"/>
              <a:t>ogni </a:t>
            </a:r>
            <a:r>
              <a:rPr lang="it-IT" dirty="0" smtClean="0"/>
              <a:t>anno </a:t>
            </a:r>
            <a:r>
              <a:rPr lang="it-IT" dirty="0"/>
              <a:t>il valore su cui calcolare gli interessi diminuirà </a:t>
            </a:r>
            <a:r>
              <a:rPr lang="it-IT" dirty="0" smtClean="0"/>
              <a:t>dell’importo di una rata fino a che, il 1° gennaio 2015, </a:t>
            </a:r>
            <a:r>
              <a:rPr lang="it-IT" dirty="0"/>
              <a:t>si pagherà l’ultima rata di </a:t>
            </a:r>
            <a:r>
              <a:rPr lang="it-IT" dirty="0" smtClean="0"/>
              <a:t>interessi calcolata sull’ultima </a:t>
            </a:r>
            <a:r>
              <a:rPr lang="it-IT" dirty="0"/>
              <a:t>rata di mutuo da </a:t>
            </a:r>
            <a:r>
              <a:rPr lang="it-IT" dirty="0" smtClean="0"/>
              <a:t>rimborsare</a:t>
            </a:r>
          </a:p>
          <a:p>
            <a:pPr algn="just"/>
            <a:r>
              <a:rPr lang="it-IT" dirty="0"/>
              <a:t>Il piano di ammortamento può anche prevedere quote di rimborso costanti: </a:t>
            </a:r>
            <a:r>
              <a:rPr lang="it-IT" dirty="0" smtClean="0"/>
              <a:t>i </a:t>
            </a:r>
            <a:r>
              <a:rPr lang="it-IT" dirty="0"/>
              <a:t>primi anni, </a:t>
            </a:r>
            <a:r>
              <a:rPr lang="it-IT" dirty="0" smtClean="0"/>
              <a:t>la quota </a:t>
            </a:r>
            <a:r>
              <a:rPr lang="it-IT" dirty="0"/>
              <a:t>di interessi è più alta, mentre quella di capitale è più bassa. </a:t>
            </a:r>
            <a:r>
              <a:rPr lang="it-IT" dirty="0" smtClean="0"/>
              <a:t>Via via si manifesta il </a:t>
            </a:r>
            <a:r>
              <a:rPr lang="it-IT" dirty="0"/>
              <a:t>fenomeno contrario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5920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L’operazione di 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operazione </a:t>
            </a:r>
            <a:r>
              <a:rPr lang="it-IT" dirty="0"/>
              <a:t>attraverso cui l’azienda impiega </a:t>
            </a:r>
            <a:r>
              <a:rPr lang="it-IT" dirty="0" smtClean="0"/>
              <a:t>la liquidità </a:t>
            </a:r>
            <a:r>
              <a:rPr lang="it-IT" dirty="0"/>
              <a:t>ottenuta per acquisire fattori produttivi specifici, pluriennali </a:t>
            </a:r>
            <a:r>
              <a:rPr lang="it-IT" dirty="0" smtClean="0"/>
              <a:t>o d’esercizio</a:t>
            </a:r>
            <a:endParaRPr lang="it-IT" dirty="0"/>
          </a:p>
          <a:p>
            <a:pPr algn="just"/>
            <a:r>
              <a:rPr lang="it-IT" dirty="0" smtClean="0"/>
              <a:t>L’I.V.A., imposta </a:t>
            </a:r>
            <a:r>
              <a:rPr lang="it-IT" dirty="0"/>
              <a:t>indiretta sui consumi</a:t>
            </a:r>
            <a:r>
              <a:rPr lang="it-IT" dirty="0" smtClean="0"/>
              <a:t>, grava </a:t>
            </a:r>
            <a:r>
              <a:rPr lang="it-IT" dirty="0"/>
              <a:t>sulle compravendite di beni </a:t>
            </a:r>
            <a:r>
              <a:rPr lang="it-IT" dirty="0" smtClean="0"/>
              <a:t>e servizi imponibili</a:t>
            </a:r>
          </a:p>
          <a:p>
            <a:pPr algn="just"/>
            <a:r>
              <a:rPr lang="it-IT" dirty="0"/>
              <a:t>L’I.V.A</a:t>
            </a:r>
            <a:r>
              <a:rPr lang="it-IT" dirty="0" smtClean="0"/>
              <a:t>. è neutrale</a:t>
            </a:r>
            <a:r>
              <a:rPr lang="it-IT" dirty="0"/>
              <a:t>, cioè </a:t>
            </a:r>
            <a:r>
              <a:rPr lang="it-IT" dirty="0" smtClean="0"/>
              <a:t>non incide sulle </a:t>
            </a:r>
            <a:r>
              <a:rPr lang="it-IT" dirty="0"/>
              <a:t>aziende ma solo sul consumatore finale, sul quale viene traslata attraverso </a:t>
            </a:r>
            <a:r>
              <a:rPr lang="it-IT" dirty="0" smtClean="0"/>
              <a:t>un meccanismo </a:t>
            </a:r>
            <a:r>
              <a:rPr lang="it-IT" dirty="0"/>
              <a:t>“a cascata</a:t>
            </a:r>
            <a:r>
              <a:rPr lang="it-IT" dirty="0" smtClean="0"/>
              <a:t>”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1365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Credito e debito I.V.A.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34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chi vende un bene o presta un servizio addebita l’I.V.A. in fattura e</a:t>
            </a:r>
            <a:r>
              <a:rPr lang="it-IT" dirty="0" smtClean="0"/>
              <a:t>, pertanto</a:t>
            </a:r>
            <a:r>
              <a:rPr lang="it-IT" dirty="0"/>
              <a:t>, esige dal compratore non solo il prezzo di vendita, ma anche </a:t>
            </a:r>
            <a:r>
              <a:rPr lang="it-IT" dirty="0" smtClean="0"/>
              <a:t>l’imposta</a:t>
            </a:r>
            <a:endParaRPr lang="it-IT" dirty="0"/>
          </a:p>
          <a:p>
            <a:pPr algn="just"/>
            <a:r>
              <a:rPr lang="it-IT" dirty="0"/>
              <a:t>In questo modo, il venditore incassa una maggiore somma di denaro rispetto </a:t>
            </a:r>
            <a:r>
              <a:rPr lang="it-IT" dirty="0" smtClean="0"/>
              <a:t>al proprio corrispettivo</a:t>
            </a:r>
            <a:endParaRPr lang="it-IT" dirty="0"/>
          </a:p>
          <a:p>
            <a:pPr algn="just"/>
            <a:r>
              <a:rPr lang="it-IT" dirty="0"/>
              <a:t>Tale maggior valore – costituito dall’imposta – rappresenta un debito per </a:t>
            </a:r>
            <a:r>
              <a:rPr lang="it-IT" dirty="0" smtClean="0"/>
              <a:t>il venditore</a:t>
            </a:r>
            <a:r>
              <a:rPr lang="it-IT" dirty="0"/>
              <a:t>, il quale dovrà pertanto provvedere, periodicamente, a versare </a:t>
            </a:r>
            <a:r>
              <a:rPr lang="it-IT" dirty="0" smtClean="0"/>
              <a:t>all’erario quanto </a:t>
            </a:r>
            <a:r>
              <a:rPr lang="it-IT" dirty="0"/>
              <a:t>di </a:t>
            </a:r>
            <a:r>
              <a:rPr lang="it-IT" dirty="0" smtClean="0"/>
              <a:t>competenza</a:t>
            </a:r>
            <a:endParaRPr lang="it-IT" dirty="0"/>
          </a:p>
          <a:p>
            <a:pPr algn="just"/>
            <a:r>
              <a:rPr lang="it-IT" dirty="0"/>
              <a:t>A sua volta, l’acquirente, sarà chiamato a versare più di quanto dovuto a titolo </a:t>
            </a:r>
            <a:r>
              <a:rPr lang="it-IT" dirty="0" smtClean="0"/>
              <a:t>di corrispettivo </a:t>
            </a:r>
            <a:r>
              <a:rPr lang="it-IT" dirty="0"/>
              <a:t>(a titolo di I.V.A.</a:t>
            </a:r>
            <a:r>
              <a:rPr lang="it-IT" dirty="0" smtClean="0"/>
              <a:t>)</a:t>
            </a:r>
            <a:endParaRPr lang="it-IT" dirty="0"/>
          </a:p>
          <a:p>
            <a:pPr algn="just"/>
            <a:r>
              <a:rPr lang="it-IT" dirty="0"/>
              <a:t>Contestualmente, rileva il sorgere di un credito verso l’erario per </a:t>
            </a:r>
            <a:r>
              <a:rPr lang="it-IT" dirty="0" smtClean="0"/>
              <a:t>l’imposta versata </a:t>
            </a:r>
            <a:r>
              <a:rPr lang="it-IT" dirty="0"/>
              <a:t>al </a:t>
            </a:r>
            <a:r>
              <a:rPr lang="it-IT" dirty="0" smtClean="0"/>
              <a:t>venditore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70852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5619"/>
            <a:ext cx="8229600" cy="66576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“rivalsa”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637" y="801384"/>
            <a:ext cx="8951349" cy="5893257"/>
          </a:xfrm>
        </p:spPr>
        <p:txBody>
          <a:bodyPr>
            <a:noAutofit/>
          </a:bodyPr>
          <a:lstStyle/>
          <a:p>
            <a:pPr algn="just"/>
            <a:r>
              <a:rPr lang="it-IT" sz="2300" dirty="0"/>
              <a:t>l’imposta non incide su nessuno dei due </a:t>
            </a:r>
            <a:r>
              <a:rPr lang="it-IT" sz="2300" dirty="0" smtClean="0"/>
              <a:t>contraenti: </a:t>
            </a:r>
          </a:p>
          <a:p>
            <a:pPr algn="just"/>
            <a:r>
              <a:rPr lang="it-IT" sz="2300" dirty="0" smtClean="0"/>
              <a:t>il venditore </a:t>
            </a:r>
            <a:r>
              <a:rPr lang="it-IT" sz="2300" dirty="0"/>
              <a:t>riceve una somma maggiore rispetto a quanto di sua competenza</a:t>
            </a:r>
            <a:r>
              <a:rPr lang="it-IT" sz="2300" dirty="0" smtClean="0"/>
              <a:t>, ma </a:t>
            </a:r>
            <a:r>
              <a:rPr lang="it-IT" sz="2300" dirty="0"/>
              <a:t>deve versare la medesima al </a:t>
            </a:r>
            <a:r>
              <a:rPr lang="it-IT" sz="2300" dirty="0" smtClean="0"/>
              <a:t>fisco</a:t>
            </a:r>
            <a:endParaRPr lang="it-IT" sz="2300" dirty="0"/>
          </a:p>
          <a:p>
            <a:pPr algn="just"/>
            <a:r>
              <a:rPr lang="it-IT" sz="2300" dirty="0"/>
              <a:t>Il compratore paga un importo superiore a quanto dovuto, ma per tale importo </a:t>
            </a:r>
            <a:r>
              <a:rPr lang="it-IT" sz="2300" dirty="0" smtClean="0"/>
              <a:t>va a </a:t>
            </a:r>
            <a:r>
              <a:rPr lang="it-IT" sz="2300" dirty="0"/>
              <a:t>credito con </a:t>
            </a:r>
            <a:r>
              <a:rPr lang="it-IT" sz="2300" dirty="0" smtClean="0"/>
              <a:t>l’erario</a:t>
            </a:r>
            <a:endParaRPr lang="it-IT" sz="2300" dirty="0"/>
          </a:p>
          <a:p>
            <a:pPr algn="just"/>
            <a:r>
              <a:rPr lang="it-IT" sz="2300" dirty="0" smtClean="0"/>
              <a:t>Queste fasi si ripetono </a:t>
            </a:r>
            <a:r>
              <a:rPr lang="it-IT" sz="2300" dirty="0"/>
              <a:t>anche </a:t>
            </a:r>
            <a:r>
              <a:rPr lang="it-IT" sz="2300" dirty="0" smtClean="0"/>
              <a:t>nei passaggi successivi</a:t>
            </a:r>
            <a:endParaRPr lang="it-IT" sz="2300" dirty="0"/>
          </a:p>
          <a:p>
            <a:pPr algn="just"/>
            <a:r>
              <a:rPr lang="it-IT" sz="2300" dirty="0" smtClean="0"/>
              <a:t>Ad esempio, quando </a:t>
            </a:r>
            <a:r>
              <a:rPr lang="it-IT" sz="2300" dirty="0"/>
              <a:t>colui che ha acquistato rivende a sua volta la merce addebiterà </a:t>
            </a:r>
            <a:r>
              <a:rPr lang="it-IT" sz="2300" dirty="0" smtClean="0"/>
              <a:t>l’I.V.A. all’acquirente </a:t>
            </a:r>
            <a:r>
              <a:rPr lang="it-IT" sz="2300" dirty="0"/>
              <a:t>(andando a debito verso l’erario), il quale pagherà tale imposta e </a:t>
            </a:r>
            <a:r>
              <a:rPr lang="it-IT" sz="2300" dirty="0" smtClean="0"/>
              <a:t>rileverà un </a:t>
            </a:r>
            <a:r>
              <a:rPr lang="it-IT" sz="2300" dirty="0"/>
              <a:t>credito nei confronti </a:t>
            </a:r>
            <a:r>
              <a:rPr lang="it-IT" sz="2300" dirty="0" smtClean="0"/>
              <a:t>dell’erario</a:t>
            </a:r>
            <a:endParaRPr lang="it-IT" sz="2300" dirty="0"/>
          </a:p>
          <a:p>
            <a:pPr algn="just"/>
            <a:r>
              <a:rPr lang="it-IT" sz="2300" dirty="0"/>
              <a:t>L’imposta, in questo modo, viene “traslata” di operatore in operatore – con </a:t>
            </a:r>
            <a:r>
              <a:rPr lang="it-IT" sz="2300" dirty="0" smtClean="0"/>
              <a:t>un meccanismo </a:t>
            </a:r>
            <a:r>
              <a:rPr lang="it-IT" sz="2300" dirty="0"/>
              <a:t>definibile, appunto “a cascata” – fino a che si giungerà al </a:t>
            </a:r>
            <a:r>
              <a:rPr lang="it-IT" sz="2300" dirty="0" smtClean="0"/>
              <a:t>consumatore finale</a:t>
            </a:r>
            <a:r>
              <a:rPr lang="it-IT" sz="2300" dirty="0"/>
              <a:t>, il quale, essendo l’ultimo anello della catena, non potrà “scaricarla” su </a:t>
            </a:r>
            <a:r>
              <a:rPr lang="it-IT" sz="2300" dirty="0" smtClean="0"/>
              <a:t>nessun altro</a:t>
            </a:r>
            <a:endParaRPr lang="it-IT" sz="2300" dirty="0"/>
          </a:p>
          <a:p>
            <a:pPr algn="just"/>
            <a:r>
              <a:rPr lang="it-IT" sz="2300" dirty="0"/>
              <a:t>Il consumatore finale è pertanto il vero soggetto tassato, mentre gli </a:t>
            </a:r>
            <a:r>
              <a:rPr lang="it-IT" sz="2300" dirty="0" smtClean="0"/>
              <a:t>intermediari precedenti </a:t>
            </a:r>
            <a:r>
              <a:rPr lang="it-IT" sz="2300" dirty="0"/>
              <a:t>costituiscono solo dei tramiti</a:t>
            </a:r>
          </a:p>
        </p:txBody>
      </p:sp>
    </p:spTree>
    <p:extLst>
      <p:ext uri="{BB962C8B-B14F-4D97-AF65-F5344CB8AC3E}">
        <p14:creationId xmlns:p14="http://schemas.microsoft.com/office/powerpoint/2010/main" val="34729451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99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Rilevazione in PD: l’acquirente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0570"/>
            <a:ext cx="8229600" cy="25274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Le rilevazioni in partita doppia dell’acquisto e della vendita, rispetto a </a:t>
            </a:r>
            <a:r>
              <a:rPr lang="it-IT" dirty="0" smtClean="0"/>
              <a:t>quelli illustrati</a:t>
            </a:r>
            <a:r>
              <a:rPr lang="it-IT" dirty="0"/>
              <a:t>, devono quindi essere integrate con la previsione, rispettivamente, dell’I.V.A. </a:t>
            </a:r>
            <a:r>
              <a:rPr lang="it-IT" dirty="0" smtClean="0"/>
              <a:t>a credito </a:t>
            </a:r>
            <a:r>
              <a:rPr lang="it-IT" dirty="0"/>
              <a:t>o a </a:t>
            </a:r>
            <a:r>
              <a:rPr lang="it-IT" dirty="0" smtClean="0"/>
              <a:t>debito</a:t>
            </a:r>
            <a:endParaRPr lang="it-IT" dirty="0"/>
          </a:p>
          <a:p>
            <a:pPr algn="just"/>
            <a:r>
              <a:rPr lang="it-IT" dirty="0"/>
              <a:t>L’acquisto di una partita di merce, per 100 con regolamento in contanti, la </a:t>
            </a:r>
            <a:r>
              <a:rPr lang="it-IT" dirty="0" smtClean="0"/>
              <a:t>quale veniva </a:t>
            </a:r>
            <a:r>
              <a:rPr lang="it-IT" dirty="0"/>
              <a:t>rilevata, in termini generali, come segue: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45" y="3637052"/>
            <a:ext cx="3908508" cy="32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764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7" y="535169"/>
            <a:ext cx="3505200" cy="584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0483"/>
            <a:ext cx="37846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6400"/>
            <a:ext cx="8229600" cy="942482"/>
          </a:xfrm>
        </p:spPr>
        <p:txBody>
          <a:bodyPr>
            <a:normAutofit/>
          </a:bodyPr>
          <a:lstStyle/>
          <a:p>
            <a:r>
              <a:rPr lang="it-IT" sz="3800" dirty="0"/>
              <a:t>le grandezze logiche del disinvestimento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5203"/>
            <a:ext cx="8229600" cy="5188322"/>
          </a:xfrm>
        </p:spPr>
        <p:txBody>
          <a:bodyPr>
            <a:noAutofit/>
          </a:bodyPr>
          <a:lstStyle/>
          <a:p>
            <a:pPr algn="just"/>
            <a:r>
              <a:rPr lang="it-IT" sz="2300" dirty="0"/>
              <a:t>le “grandezze logiche” coinvolte sono </a:t>
            </a:r>
            <a:r>
              <a:rPr lang="it-IT" sz="2300" dirty="0" smtClean="0"/>
              <a:t>due: un </a:t>
            </a:r>
            <a:r>
              <a:rPr lang="it-IT" sz="2300" dirty="0"/>
              <a:t>aspetto </a:t>
            </a:r>
            <a:r>
              <a:rPr lang="it-IT" sz="2300" dirty="0" smtClean="0"/>
              <a:t>di osservazione </a:t>
            </a:r>
            <a:r>
              <a:rPr lang="it-IT" sz="2300" dirty="0"/>
              <a:t>“tangibile” ed uno “intangibile</a:t>
            </a:r>
            <a:r>
              <a:rPr lang="it-IT" sz="2300" dirty="0" smtClean="0"/>
              <a:t>”</a:t>
            </a:r>
          </a:p>
          <a:p>
            <a:pPr algn="just"/>
            <a:r>
              <a:rPr lang="it-IT" sz="2300" dirty="0" smtClean="0"/>
              <a:t>Ipotizzando il regolamento </a:t>
            </a:r>
            <a:r>
              <a:rPr lang="it-IT" sz="2300" dirty="0"/>
              <a:t>in contanti, </a:t>
            </a:r>
            <a:r>
              <a:rPr lang="it-IT" sz="2300" dirty="0" smtClean="0"/>
              <a:t>la grandezza concreta fa </a:t>
            </a:r>
            <a:r>
              <a:rPr lang="it-IT" sz="2300" dirty="0"/>
              <a:t>riferimento al movimento della </a:t>
            </a:r>
            <a:r>
              <a:rPr lang="it-IT" sz="2300" dirty="0" smtClean="0"/>
              <a:t>liquidità (grandezza originaria), </a:t>
            </a:r>
            <a:r>
              <a:rPr lang="it-IT" sz="2300" dirty="0"/>
              <a:t>mentre </a:t>
            </a:r>
            <a:r>
              <a:rPr lang="it-IT" sz="2300" dirty="0" smtClean="0"/>
              <a:t>quella astratta dà la </a:t>
            </a:r>
            <a:r>
              <a:rPr lang="it-IT" sz="2300" dirty="0"/>
              <a:t>spiegazione di tale </a:t>
            </a:r>
            <a:r>
              <a:rPr lang="it-IT" sz="2300" dirty="0" smtClean="0"/>
              <a:t>movimento</a:t>
            </a:r>
          </a:p>
          <a:p>
            <a:pPr algn="just"/>
            <a:r>
              <a:rPr lang="it-IT" sz="2300" dirty="0"/>
              <a:t>la liquidità si è mossa in </a:t>
            </a:r>
            <a:r>
              <a:rPr lang="it-IT" sz="2300" dirty="0" smtClean="0"/>
              <a:t>entrata: l’azienda </a:t>
            </a:r>
            <a:r>
              <a:rPr lang="it-IT" sz="2300" dirty="0"/>
              <a:t>ha venduto </a:t>
            </a:r>
            <a:r>
              <a:rPr lang="it-IT" sz="2300" dirty="0" smtClean="0"/>
              <a:t>sul mercato la </a:t>
            </a:r>
            <a:r>
              <a:rPr lang="it-IT" sz="2300" dirty="0"/>
              <a:t>produzione </a:t>
            </a:r>
            <a:r>
              <a:rPr lang="it-IT" sz="2300" dirty="0" smtClean="0"/>
              <a:t>ottenuta (</a:t>
            </a:r>
            <a:r>
              <a:rPr lang="it-IT" sz="2300" dirty="0"/>
              <a:t>l’entrata di liquidità ha provocato il conseguimento di </a:t>
            </a:r>
            <a:r>
              <a:rPr lang="it-IT" sz="2300" dirty="0" smtClean="0"/>
              <a:t>un </a:t>
            </a:r>
            <a:r>
              <a:rPr lang="it-IT" sz="2300" b="1" dirty="0" smtClean="0"/>
              <a:t>ricavo</a:t>
            </a:r>
            <a:r>
              <a:rPr lang="it-IT" sz="2300" dirty="0" smtClean="0"/>
              <a:t> </a:t>
            </a:r>
            <a:r>
              <a:rPr lang="it-IT" sz="2300" dirty="0"/>
              <a:t>connesso alla cessione dei beni </a:t>
            </a:r>
            <a:r>
              <a:rPr lang="it-IT" sz="2300" dirty="0" smtClean="0"/>
              <a:t>prodotti - </a:t>
            </a:r>
            <a:r>
              <a:rPr lang="it-IT" sz="2300" dirty="0"/>
              <a:t>fatto positivo per la </a:t>
            </a:r>
            <a:r>
              <a:rPr lang="it-IT" sz="2300" dirty="0" smtClean="0"/>
              <a:t>combinazione produttiva</a:t>
            </a:r>
            <a:r>
              <a:rPr lang="it-IT" sz="2300" dirty="0"/>
              <a:t>, in quanto </a:t>
            </a:r>
            <a:r>
              <a:rPr lang="it-IT" sz="2300" dirty="0" smtClean="0"/>
              <a:t>consente </a:t>
            </a:r>
            <a:r>
              <a:rPr lang="it-IT" sz="2300" dirty="0"/>
              <a:t>di reintegrare le </a:t>
            </a:r>
            <a:r>
              <a:rPr lang="it-IT" sz="2300" dirty="0" smtClean="0"/>
              <a:t>disponibilità </a:t>
            </a:r>
            <a:r>
              <a:rPr lang="it-IT" sz="2300" dirty="0"/>
              <a:t>monetarie, </a:t>
            </a:r>
            <a:r>
              <a:rPr lang="it-IT" sz="2300" dirty="0" smtClean="0"/>
              <a:t>ridotte in </a:t>
            </a:r>
            <a:r>
              <a:rPr lang="it-IT" sz="2300" dirty="0"/>
              <a:t>seguito all’operazione di investimento</a:t>
            </a:r>
            <a:r>
              <a:rPr lang="it-IT" sz="2300" dirty="0" smtClean="0"/>
              <a:t>)</a:t>
            </a:r>
          </a:p>
          <a:p>
            <a:pPr algn="just"/>
            <a:r>
              <a:rPr lang="it-IT" sz="2300" dirty="0"/>
              <a:t>la seconda grandezza è </a:t>
            </a:r>
            <a:r>
              <a:rPr lang="it-IT" sz="2300" dirty="0" smtClean="0"/>
              <a:t>non numeraria (derivata da quella originaria – la liquidità: la </a:t>
            </a:r>
            <a:r>
              <a:rPr lang="it-IT" sz="2300" dirty="0"/>
              <a:t>fuoriuscita del prodotto costituisce un fatto negativo, poiché </a:t>
            </a:r>
            <a:r>
              <a:rPr lang="it-IT" sz="2300" dirty="0" smtClean="0"/>
              <a:t>priva l’azienda </a:t>
            </a:r>
            <a:r>
              <a:rPr lang="it-IT" sz="2300" dirty="0"/>
              <a:t>del bene che ha allestito</a:t>
            </a:r>
            <a:r>
              <a:rPr lang="it-IT" sz="2300" dirty="0" smtClean="0"/>
              <a:t>)</a:t>
            </a:r>
          </a:p>
          <a:p>
            <a:pPr algn="just"/>
            <a:r>
              <a:rPr lang="it-IT" sz="2400" dirty="0"/>
              <a:t>i</a:t>
            </a:r>
            <a:r>
              <a:rPr lang="it-IT" sz="2400" dirty="0" smtClean="0"/>
              <a:t> movimenti sono contestuali, </a:t>
            </a:r>
            <a:r>
              <a:rPr lang="it-IT" sz="2400" dirty="0"/>
              <a:t>in quanto la variazione della liquidità </a:t>
            </a:r>
            <a:r>
              <a:rPr lang="it-IT" sz="2400" dirty="0" smtClean="0"/>
              <a:t>è simultanea</a:t>
            </a:r>
            <a:r>
              <a:rPr lang="it-IT" sz="2400" dirty="0"/>
              <a:t>, </a:t>
            </a:r>
            <a:r>
              <a:rPr lang="it-IT" sz="2400" dirty="0" smtClean="0"/>
              <a:t>contemporanea </a:t>
            </a:r>
            <a:r>
              <a:rPr lang="it-IT" sz="2400" dirty="0"/>
              <a:t>all’uscita del bene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77099677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036"/>
          </a:xfrm>
        </p:spPr>
        <p:txBody>
          <a:bodyPr>
            <a:normAutofit fontScale="90000"/>
          </a:bodyPr>
          <a:lstStyle/>
          <a:p>
            <a:r>
              <a:rPr lang="it-IT" dirty="0"/>
              <a:t>Rilevazione in PD: </a:t>
            </a:r>
            <a:r>
              <a:rPr lang="it-IT" dirty="0" smtClean="0"/>
              <a:t>il venditore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84952"/>
            <a:ext cx="8229600" cy="875358"/>
          </a:xfrm>
        </p:spPr>
        <p:txBody>
          <a:bodyPr/>
          <a:lstStyle/>
          <a:p>
            <a:r>
              <a:rPr lang="it-IT" dirty="0"/>
              <a:t>La registrazione del venditore sarà </a:t>
            </a:r>
            <a:r>
              <a:rPr lang="it-IT" dirty="0" smtClean="0"/>
              <a:t>speculare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53" y="1738386"/>
            <a:ext cx="3963406" cy="51044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8386"/>
            <a:ext cx="4114800" cy="51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43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655"/>
          </a:xfrm>
        </p:spPr>
        <p:txBody>
          <a:bodyPr/>
          <a:lstStyle/>
          <a:p>
            <a:r>
              <a:rPr lang="it-IT" dirty="0" smtClean="0"/>
              <a:t>Il versamento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3" y="1220570"/>
            <a:ext cx="8680095" cy="52028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 conti “Iva a credito” e “Iva a debito” hanno natura numeraria, in </a:t>
            </a:r>
            <a:r>
              <a:rPr lang="it-IT" dirty="0" smtClean="0"/>
              <a:t>quanto rappresentano crediti </a:t>
            </a:r>
            <a:r>
              <a:rPr lang="it-IT" dirty="0"/>
              <a:t>e </a:t>
            </a:r>
            <a:r>
              <a:rPr lang="it-IT" dirty="0" smtClean="0"/>
              <a:t>debiti </a:t>
            </a:r>
            <a:r>
              <a:rPr lang="it-IT" dirty="0"/>
              <a:t>di </a:t>
            </a:r>
            <a:r>
              <a:rPr lang="it-IT" dirty="0" smtClean="0"/>
              <a:t>regolamento</a:t>
            </a:r>
            <a:endParaRPr lang="it-IT" dirty="0"/>
          </a:p>
          <a:p>
            <a:pPr algn="just"/>
            <a:r>
              <a:rPr lang="it-IT" dirty="0" smtClean="0"/>
              <a:t>periodicamente </a:t>
            </a:r>
            <a:r>
              <a:rPr lang="it-IT" dirty="0"/>
              <a:t>– ogni mese o ogni tre mesi a seconda </a:t>
            </a:r>
            <a:r>
              <a:rPr lang="it-IT" dirty="0" smtClean="0"/>
              <a:t>del regime </a:t>
            </a:r>
            <a:r>
              <a:rPr lang="it-IT" dirty="0"/>
              <a:t>I.V.A. del contribuente – ogni soggetto deve calcolare il saldo delle partite </a:t>
            </a:r>
            <a:r>
              <a:rPr lang="it-IT" dirty="0" smtClean="0"/>
              <a:t>a credito </a:t>
            </a:r>
            <a:r>
              <a:rPr lang="it-IT" dirty="0"/>
              <a:t>e a </a:t>
            </a:r>
            <a:r>
              <a:rPr lang="it-IT" dirty="0" smtClean="0"/>
              <a:t>debito</a:t>
            </a:r>
          </a:p>
          <a:p>
            <a:pPr algn="just"/>
            <a:r>
              <a:rPr lang="it-IT" dirty="0" smtClean="0"/>
              <a:t>se </a:t>
            </a:r>
            <a:r>
              <a:rPr lang="it-IT" dirty="0"/>
              <a:t>tale saldo è negativo (a debito), versare il relativo </a:t>
            </a:r>
            <a:r>
              <a:rPr lang="it-IT" dirty="0" smtClean="0"/>
              <a:t>importo all’erario</a:t>
            </a:r>
            <a:endParaRPr lang="it-IT" dirty="0"/>
          </a:p>
          <a:p>
            <a:pPr algn="just"/>
            <a:r>
              <a:rPr lang="it-IT" dirty="0"/>
              <a:t>Se è positivo (a credito) potrà chiedere il rimborso o riportare il credito </a:t>
            </a:r>
            <a:r>
              <a:rPr lang="it-IT" dirty="0" smtClean="0"/>
              <a:t>alla scadenza successiva</a:t>
            </a:r>
            <a:endParaRPr lang="it-IT" dirty="0"/>
          </a:p>
          <a:p>
            <a:pPr algn="just"/>
            <a:r>
              <a:rPr lang="it-IT" dirty="0" smtClean="0"/>
              <a:t>L’Iva </a:t>
            </a:r>
            <a:r>
              <a:rPr lang="it-IT" dirty="0"/>
              <a:t>dovuta non si versa volta per volta ma a scadenze </a:t>
            </a:r>
            <a:r>
              <a:rPr lang="it-IT" dirty="0" smtClean="0"/>
              <a:t>mensili</a:t>
            </a:r>
            <a:r>
              <a:rPr lang="it-IT" dirty="0"/>
              <a:t> </a:t>
            </a:r>
            <a:r>
              <a:rPr lang="it-IT" dirty="0" smtClean="0"/>
              <a:t>(regime </a:t>
            </a:r>
            <a:r>
              <a:rPr lang="it-IT" dirty="0"/>
              <a:t>fiscale </a:t>
            </a:r>
            <a:r>
              <a:rPr lang="it-IT" dirty="0" smtClean="0"/>
              <a:t>ordinario) o trimestrali (regime </a:t>
            </a:r>
            <a:r>
              <a:rPr lang="it-IT" dirty="0"/>
              <a:t>fiscale semplificato per i contribuenti </a:t>
            </a:r>
            <a:r>
              <a:rPr lang="it-IT" dirty="0" smtClean="0"/>
              <a:t>minori)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52723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 e servizi imponibili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Di norma, sono soggetti ad I.V.A., se rispettano i tre presupposti ricordati </a:t>
            </a:r>
            <a:r>
              <a:rPr lang="it-IT" dirty="0" smtClean="0"/>
              <a:t>in precedenza</a:t>
            </a:r>
            <a:r>
              <a:rPr lang="it-IT" dirty="0"/>
              <a:t>, le compravendite di:</a:t>
            </a:r>
          </a:p>
          <a:p>
            <a:pPr algn="just"/>
            <a:r>
              <a:rPr lang="it-IT" dirty="0" smtClean="0"/>
              <a:t>merci</a:t>
            </a:r>
            <a:r>
              <a:rPr lang="it-IT" dirty="0"/>
              <a:t>, materie, semilavorati, prodotti e assimilati;</a:t>
            </a:r>
          </a:p>
          <a:p>
            <a:pPr algn="just"/>
            <a:r>
              <a:rPr lang="it-IT" dirty="0" smtClean="0"/>
              <a:t>fattori </a:t>
            </a:r>
            <a:r>
              <a:rPr lang="it-IT" dirty="0"/>
              <a:t>produttivi durevoli di carattere materiale, quali edifici, impianti</a:t>
            </a:r>
            <a:r>
              <a:rPr lang="it-IT" dirty="0" smtClean="0"/>
              <a:t>, macchinari</a:t>
            </a:r>
            <a:r>
              <a:rPr lang="it-IT" dirty="0"/>
              <a:t>, attrezzature, automezzi, mobili e arredi, ecc.;</a:t>
            </a:r>
          </a:p>
          <a:p>
            <a:pPr algn="just"/>
            <a:r>
              <a:rPr lang="it-IT" dirty="0" smtClean="0"/>
              <a:t>servizi </a:t>
            </a:r>
            <a:r>
              <a:rPr lang="it-IT" dirty="0"/>
              <a:t>di trasporto, telefonici, energetici, consulenza, ecc..</a:t>
            </a:r>
          </a:p>
          <a:p>
            <a:pPr algn="just"/>
            <a:r>
              <a:rPr lang="it-IT" dirty="0"/>
              <a:t>Non vengono invece assoggettati all’imposta gli interessi, i costi del lavoro, </a:t>
            </a:r>
            <a:r>
              <a:rPr lang="it-IT" dirty="0" smtClean="0"/>
              <a:t>la compravendita </a:t>
            </a:r>
            <a:r>
              <a:rPr lang="it-IT" dirty="0"/>
              <a:t>di titoli e la compravendita di alcuni fattori produttivi durevoli </a:t>
            </a:r>
            <a:r>
              <a:rPr lang="it-IT" dirty="0" smtClean="0"/>
              <a:t>di carattere immateriale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4501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984"/>
          </a:xfrm>
        </p:spPr>
        <p:txBody>
          <a:bodyPr/>
          <a:lstStyle/>
          <a:p>
            <a:r>
              <a:rPr lang="it-IT" dirty="0"/>
              <a:t>resi, </a:t>
            </a:r>
            <a:r>
              <a:rPr lang="it-IT" dirty="0" smtClean="0"/>
              <a:t>abbuoni (negli acquisti)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8241"/>
            <a:ext cx="8229600" cy="53754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Talvolta, dopo aver proceduto ad acquistare merci o materie prime, ad </a:t>
            </a:r>
            <a:r>
              <a:rPr lang="it-IT" dirty="0" smtClean="0"/>
              <a:t>un determinato </a:t>
            </a:r>
            <a:r>
              <a:rPr lang="it-IT" dirty="0"/>
              <a:t>prezzo, può accadere che la contrattazione venga regolata ad un </a:t>
            </a:r>
            <a:r>
              <a:rPr lang="it-IT" dirty="0" smtClean="0"/>
              <a:t>importo inferiore </a:t>
            </a:r>
            <a:r>
              <a:rPr lang="it-IT" dirty="0"/>
              <a:t>rispetto a quello </a:t>
            </a:r>
            <a:r>
              <a:rPr lang="it-IT" dirty="0" smtClean="0"/>
              <a:t>pattuito</a:t>
            </a:r>
            <a:endParaRPr lang="it-IT" dirty="0"/>
          </a:p>
          <a:p>
            <a:pPr algn="just"/>
            <a:r>
              <a:rPr lang="it-IT" dirty="0" smtClean="0"/>
              <a:t>“</a:t>
            </a:r>
            <a:r>
              <a:rPr lang="it-IT" dirty="0"/>
              <a:t>rettifiche di fatturazione” </a:t>
            </a:r>
            <a:r>
              <a:rPr lang="it-IT" dirty="0" smtClean="0"/>
              <a:t>che riducono </a:t>
            </a:r>
            <a:r>
              <a:rPr lang="it-IT" dirty="0"/>
              <a:t>il costo effettivo a carico </a:t>
            </a:r>
            <a:r>
              <a:rPr lang="it-IT" dirty="0" smtClean="0"/>
              <a:t>dell’acquirente</a:t>
            </a:r>
            <a:endParaRPr lang="it-IT" dirty="0"/>
          </a:p>
          <a:p>
            <a:pPr algn="just"/>
            <a:r>
              <a:rPr lang="it-IT" dirty="0"/>
              <a:t>Un primo caso di rettifica del costo di acquisto, è rappresentato dai </a:t>
            </a:r>
            <a:r>
              <a:rPr lang="it-IT" dirty="0" smtClean="0"/>
              <a:t>resi: l’acquirente </a:t>
            </a:r>
            <a:r>
              <a:rPr lang="it-IT" dirty="0"/>
              <a:t>può ricevere beni non rispondenti dal punto di </a:t>
            </a:r>
            <a:r>
              <a:rPr lang="it-IT" dirty="0" smtClean="0"/>
              <a:t>vista qualitativo </a:t>
            </a:r>
            <a:r>
              <a:rPr lang="it-IT" dirty="0"/>
              <a:t>a quanto stabilito </a:t>
            </a:r>
            <a:r>
              <a:rPr lang="it-IT" dirty="0" smtClean="0"/>
              <a:t>contrattualmente. Essi </a:t>
            </a:r>
            <a:r>
              <a:rPr lang="it-IT" dirty="0"/>
              <a:t>vengono restituiti al fornitore: si manifestano così i “resi </a:t>
            </a:r>
            <a:r>
              <a:rPr lang="it-IT" dirty="0" smtClean="0"/>
              <a:t>su acquisti</a:t>
            </a:r>
            <a:r>
              <a:rPr lang="it-IT" dirty="0"/>
              <a:t>” o “</a:t>
            </a:r>
            <a:r>
              <a:rPr lang="it-IT" b="1" dirty="0"/>
              <a:t>resi attivi</a:t>
            </a:r>
            <a:r>
              <a:rPr lang="it-IT" dirty="0"/>
              <a:t>”.</a:t>
            </a:r>
          </a:p>
          <a:p>
            <a:pPr algn="just"/>
            <a:r>
              <a:rPr lang="it-IT" dirty="0"/>
              <a:t>In alternativa, il compratore può decidere di trattenere i beni ricevuti, a patto </a:t>
            </a:r>
            <a:r>
              <a:rPr lang="it-IT" dirty="0" smtClean="0"/>
              <a:t>che gli </a:t>
            </a:r>
            <a:r>
              <a:rPr lang="it-IT" dirty="0"/>
              <a:t>venga praticata una riduzione del </a:t>
            </a:r>
            <a:r>
              <a:rPr lang="it-IT" dirty="0" smtClean="0"/>
              <a:t>prezzo. Se </a:t>
            </a:r>
            <a:r>
              <a:rPr lang="it-IT" dirty="0"/>
              <a:t>questa viene accordata, si generano gli “abbuoni su acquisti” o “</a:t>
            </a:r>
            <a:r>
              <a:rPr lang="it-IT" b="1" dirty="0" smtClean="0"/>
              <a:t>abbuoni attivi</a:t>
            </a:r>
            <a:r>
              <a:rPr lang="it-IT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7177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984"/>
          </a:xfrm>
        </p:spPr>
        <p:txBody>
          <a:bodyPr/>
          <a:lstStyle/>
          <a:p>
            <a:r>
              <a:rPr lang="it-IT" dirty="0" smtClean="0"/>
              <a:t>Sconti </a:t>
            </a:r>
            <a:r>
              <a:rPr lang="it-IT" dirty="0"/>
              <a:t>(negli acquisti)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8241"/>
            <a:ext cx="8229600" cy="53754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talvolta </a:t>
            </a:r>
            <a:r>
              <a:rPr lang="it-IT" dirty="0"/>
              <a:t>l’acquirente provvede ad estinguere anticipatamente il </a:t>
            </a:r>
            <a:r>
              <a:rPr lang="it-IT" dirty="0" smtClean="0"/>
              <a:t>proprio debito </a:t>
            </a:r>
            <a:r>
              <a:rPr lang="it-IT" dirty="0"/>
              <a:t>rispetto alla naturale </a:t>
            </a:r>
            <a:r>
              <a:rPr lang="it-IT" dirty="0" smtClean="0"/>
              <a:t>scadenza e può </a:t>
            </a:r>
            <a:r>
              <a:rPr lang="it-IT" dirty="0"/>
              <a:t>ottenere una riduzione del prezzo per il </a:t>
            </a:r>
            <a:r>
              <a:rPr lang="it-IT" dirty="0" smtClean="0"/>
              <a:t>regolamento anticipato</a:t>
            </a:r>
            <a:r>
              <a:rPr lang="it-IT" dirty="0"/>
              <a:t>, ovvero </a:t>
            </a:r>
            <a:r>
              <a:rPr lang="it-IT" dirty="0" smtClean="0"/>
              <a:t>“</a:t>
            </a:r>
            <a:r>
              <a:rPr lang="it-IT" dirty="0"/>
              <a:t>sconti su acquisti” o “</a:t>
            </a:r>
            <a:r>
              <a:rPr lang="it-IT" b="1" dirty="0"/>
              <a:t>sconti</a:t>
            </a:r>
            <a:r>
              <a:rPr lang="it-IT" dirty="0"/>
              <a:t> </a:t>
            </a:r>
            <a:r>
              <a:rPr lang="it-IT" b="1" dirty="0"/>
              <a:t>attivi</a:t>
            </a:r>
            <a:r>
              <a:rPr lang="it-IT" dirty="0" smtClean="0"/>
              <a:t>”</a:t>
            </a:r>
          </a:p>
          <a:p>
            <a:pPr algn="just"/>
            <a:r>
              <a:rPr lang="it-IT" dirty="0"/>
              <a:t>In realtà bisogna al riguardo distinguere fra “</a:t>
            </a:r>
            <a:r>
              <a:rPr lang="it-IT" b="1" dirty="0"/>
              <a:t>sconto condizionato</a:t>
            </a:r>
            <a:r>
              <a:rPr lang="it-IT" dirty="0"/>
              <a:t>” e “</a:t>
            </a:r>
            <a:r>
              <a:rPr lang="it-IT" b="1" dirty="0"/>
              <a:t>sconto incondizionato</a:t>
            </a:r>
            <a:r>
              <a:rPr lang="it-IT" dirty="0"/>
              <a:t>”. Il </a:t>
            </a:r>
            <a:r>
              <a:rPr lang="it-IT" dirty="0" smtClean="0"/>
              <a:t>primo viene </a:t>
            </a:r>
            <a:r>
              <a:rPr lang="it-IT" dirty="0"/>
              <a:t>praticato solo ad alcuni clienti, condizionatamente al verificarsi di una certo evento, quale </a:t>
            </a:r>
            <a:r>
              <a:rPr lang="it-IT" dirty="0" smtClean="0"/>
              <a:t>appunto </a:t>
            </a:r>
            <a:r>
              <a:rPr lang="it-IT" dirty="0"/>
              <a:t>il pagamento anticipato o il raggiungimento di una determinata soglia di acquisti. Il secondo, invece</a:t>
            </a:r>
            <a:r>
              <a:rPr lang="it-IT" dirty="0" smtClean="0"/>
              <a:t>, viene </a:t>
            </a:r>
            <a:r>
              <a:rPr lang="it-IT" dirty="0"/>
              <a:t>praticato incondizionatamente a tutti i clienti</a:t>
            </a:r>
          </a:p>
        </p:txBody>
      </p:sp>
    </p:spTree>
    <p:extLst>
      <p:ext uri="{BB962C8B-B14F-4D97-AF65-F5344CB8AC3E}">
        <p14:creationId xmlns:p14="http://schemas.microsoft.com/office/powerpoint/2010/main" val="34848611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3677"/>
            <a:ext cx="8229600" cy="6253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Rettifiche contabili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9776"/>
            <a:ext cx="8229600" cy="4525963"/>
          </a:xfrm>
        </p:spPr>
        <p:txBody>
          <a:bodyPr>
            <a:noAutofit/>
          </a:bodyPr>
          <a:lstStyle/>
          <a:p>
            <a:pPr marL="0" algn="just"/>
            <a:r>
              <a:rPr lang="it-IT" sz="2300" dirty="0"/>
              <a:t>In tutti i </a:t>
            </a:r>
            <a:r>
              <a:rPr lang="it-IT" sz="2300" dirty="0" smtClean="0"/>
              <a:t>casi, </a:t>
            </a:r>
            <a:r>
              <a:rPr lang="it-IT" sz="2300" dirty="0"/>
              <a:t>dal punto di vista contabile occorre procedere </a:t>
            </a:r>
            <a:r>
              <a:rPr lang="it-IT" sz="2300" dirty="0" smtClean="0"/>
              <a:t>a rettificare </a:t>
            </a:r>
            <a:r>
              <a:rPr lang="it-IT" sz="2300" dirty="0"/>
              <a:t>il costo di acquisto precedentemente </a:t>
            </a:r>
            <a:r>
              <a:rPr lang="it-IT" sz="2300" dirty="0" smtClean="0"/>
              <a:t>rilevato</a:t>
            </a:r>
          </a:p>
          <a:p>
            <a:pPr marL="0" algn="just"/>
            <a:r>
              <a:rPr lang="it-IT" sz="2300" dirty="0" smtClean="0"/>
              <a:t>La </a:t>
            </a:r>
            <a:r>
              <a:rPr lang="it-IT" sz="2300" dirty="0"/>
              <a:t>rettifica viene effettuata </a:t>
            </a:r>
            <a:r>
              <a:rPr lang="it-IT" sz="2300" dirty="0" smtClean="0"/>
              <a:t>in maniera </a:t>
            </a:r>
            <a:r>
              <a:rPr lang="it-IT" sz="2300" dirty="0"/>
              <a:t>indiretta, ovvero utilizzando un conto specifico acceso alle rettifiche </a:t>
            </a:r>
            <a:r>
              <a:rPr lang="it-IT" sz="2300" dirty="0" smtClean="0"/>
              <a:t>di fatturazione</a:t>
            </a:r>
            <a:r>
              <a:rPr lang="it-IT" sz="2300" dirty="0"/>
              <a:t>, siano esse resi, abbuoni o </a:t>
            </a:r>
            <a:r>
              <a:rPr lang="it-IT" sz="2300" dirty="0" smtClean="0"/>
              <a:t>sconti</a:t>
            </a:r>
          </a:p>
          <a:p>
            <a:pPr marL="0" algn="just"/>
            <a:r>
              <a:rPr lang="it-IT" sz="2300" dirty="0"/>
              <a:t>A seconda che si riferiscano a resi, abbuoni e sconti, il conto </a:t>
            </a:r>
            <a:r>
              <a:rPr lang="it-IT" sz="2300" dirty="0" smtClean="0"/>
              <a:t>“</a:t>
            </a:r>
            <a:r>
              <a:rPr lang="it-IT" sz="2300" dirty="0"/>
              <a:t>rettifiche di fatturazione” assumerà, rispettivamente, il nome di “resi </a:t>
            </a:r>
            <a:r>
              <a:rPr lang="it-IT" sz="2300" dirty="0" smtClean="0"/>
              <a:t>su acquisti</a:t>
            </a:r>
            <a:r>
              <a:rPr lang="it-IT" sz="2300" dirty="0"/>
              <a:t>”, “abbuoni attivi”, “sconti attivi” o conti </a:t>
            </a:r>
            <a:r>
              <a:rPr lang="it-IT" sz="2300" dirty="0" smtClean="0"/>
              <a:t>analoghi</a:t>
            </a:r>
            <a:endParaRPr lang="it-IT" sz="2300" dirty="0"/>
          </a:p>
          <a:p>
            <a:pPr marL="0" algn="just"/>
            <a:r>
              <a:rPr lang="it-IT" sz="2300" dirty="0"/>
              <a:t>Essi hanno natura derivata, in quanto rettificano conti derivati: più in particolare</a:t>
            </a:r>
            <a:r>
              <a:rPr lang="it-IT" sz="2300" dirty="0" smtClean="0"/>
              <a:t>, rappresentano </a:t>
            </a:r>
            <a:r>
              <a:rPr lang="it-IT" sz="2300" dirty="0"/>
              <a:t>delle rettifiche di costo</a:t>
            </a:r>
          </a:p>
          <a:p>
            <a:pPr marL="0" algn="just"/>
            <a:r>
              <a:rPr lang="it-IT" sz="2300" dirty="0"/>
              <a:t>Per quanto riguarda l’I.V.A., il venditore può decidere se emettere una nota </a:t>
            </a:r>
            <a:r>
              <a:rPr lang="it-IT" sz="2300" dirty="0" smtClean="0"/>
              <a:t>di variazione</a:t>
            </a:r>
            <a:r>
              <a:rPr lang="it-IT" sz="2300" dirty="0"/>
              <a:t>, cioè se procedere a rettificare o meno anche l’importo </a:t>
            </a:r>
            <a:r>
              <a:rPr lang="it-IT" sz="2300" dirty="0" smtClean="0"/>
              <a:t>dell’imposta connessa</a:t>
            </a:r>
          </a:p>
          <a:p>
            <a:pPr marL="0" algn="just"/>
            <a:r>
              <a:rPr lang="it-IT" sz="2300" dirty="0" smtClean="0"/>
              <a:t>In </a:t>
            </a:r>
            <a:r>
              <a:rPr lang="it-IT" sz="2300" dirty="0"/>
              <a:t>termini generali, se l’acquisto di una partita di merce a dilazione per </a:t>
            </a:r>
            <a:r>
              <a:rPr lang="it-IT" sz="2300" dirty="0" smtClean="0"/>
              <a:t>1.000 viene </a:t>
            </a:r>
            <a:r>
              <a:rPr lang="it-IT" sz="2300" dirty="0"/>
              <a:t>contabilizzata come segue</a:t>
            </a:r>
            <a:r>
              <a:rPr lang="it-IT" sz="2300" dirty="0" smtClean="0"/>
              <a:t>: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0765822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9" y="368300"/>
            <a:ext cx="3924300" cy="6121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809" y="520700"/>
            <a:ext cx="48514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947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disinvestimento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l’operazione </a:t>
            </a:r>
            <a:r>
              <a:rPr lang="it-IT" dirty="0"/>
              <a:t>che completa il ciclo </a:t>
            </a:r>
            <a:r>
              <a:rPr lang="it-IT" dirty="0" smtClean="0"/>
              <a:t>della produzione</a:t>
            </a:r>
            <a:r>
              <a:rPr lang="it-IT" dirty="0"/>
              <a:t>, in quanto l’azienda procede a collocare sul proprio mercato di sbocco </a:t>
            </a:r>
            <a:r>
              <a:rPr lang="it-IT" dirty="0" smtClean="0"/>
              <a:t>il prodotto finito</a:t>
            </a:r>
            <a:endParaRPr lang="it-IT" dirty="0"/>
          </a:p>
          <a:p>
            <a:pPr algn="just"/>
            <a:r>
              <a:rPr lang="it-IT" dirty="0" smtClean="0"/>
              <a:t>in </a:t>
            </a:r>
            <a:r>
              <a:rPr lang="it-IT" dirty="0"/>
              <a:t>tale operazione </a:t>
            </a:r>
            <a:r>
              <a:rPr lang="it-IT" dirty="0" smtClean="0"/>
              <a:t>possono rientrare </a:t>
            </a:r>
            <a:r>
              <a:rPr lang="it-IT" dirty="0"/>
              <a:t>anche </a:t>
            </a:r>
            <a:r>
              <a:rPr lang="it-IT" dirty="0" smtClean="0"/>
              <a:t>“vendite accessorie</a:t>
            </a:r>
            <a:r>
              <a:rPr lang="it-IT" dirty="0"/>
              <a:t>”, quali la prestazione di alcuni servizi, tipici e non, e “vendite improprie”</a:t>
            </a:r>
            <a:r>
              <a:rPr lang="it-IT" dirty="0" smtClean="0"/>
              <a:t>, come </a:t>
            </a:r>
            <a:r>
              <a:rPr lang="it-IT" dirty="0"/>
              <a:t>quelle connesse alla cessione di fattori produttivi </a:t>
            </a:r>
            <a:r>
              <a:rPr lang="it-IT" dirty="0" smtClean="0"/>
              <a:t>pluriennali</a:t>
            </a:r>
            <a:r>
              <a:rPr lang="it-IT" dirty="0"/>
              <a:t> </a:t>
            </a:r>
            <a:r>
              <a:rPr lang="it-IT" dirty="0" smtClean="0"/>
              <a:t>(che determina l’insorgere di costi </a:t>
            </a:r>
            <a:r>
              <a:rPr lang="it-IT" dirty="0"/>
              <a:t>e ricavi di carattere “straordinario</a:t>
            </a:r>
            <a:r>
              <a:rPr lang="it-IT" dirty="0" smtClean="0"/>
              <a:t>”)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0830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997"/>
          </a:xfrm>
        </p:spPr>
        <p:txBody>
          <a:bodyPr>
            <a:normAutofit fontScale="90000"/>
          </a:bodyPr>
          <a:lstStyle/>
          <a:p>
            <a:r>
              <a:rPr lang="it-IT" dirty="0"/>
              <a:t>resi, abbuoni </a:t>
            </a:r>
            <a:r>
              <a:rPr lang="it-IT" dirty="0" smtClean="0"/>
              <a:t>e sconti (nelle vendite)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6596"/>
            <a:ext cx="8229600" cy="53877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/>
              <a:t>Dal lato del venditore, il ragionamento è del tutto speculare rispetto a quello </a:t>
            </a:r>
            <a:r>
              <a:rPr lang="it-IT" dirty="0" smtClean="0"/>
              <a:t>del compratore</a:t>
            </a:r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venditore può subire </a:t>
            </a:r>
            <a:r>
              <a:rPr lang="it-IT" dirty="0" smtClean="0"/>
              <a:t>rettifiche </a:t>
            </a:r>
            <a:r>
              <a:rPr lang="it-IT" dirty="0"/>
              <a:t>negative rispetto </a:t>
            </a:r>
            <a:r>
              <a:rPr lang="it-IT" dirty="0" smtClean="0"/>
              <a:t>all’importo della </a:t>
            </a:r>
            <a:r>
              <a:rPr lang="it-IT" dirty="0"/>
              <a:t>fattura a causa di “resi su vendite” o “</a:t>
            </a:r>
            <a:r>
              <a:rPr lang="it-IT" b="1" dirty="0"/>
              <a:t>resi passivi</a:t>
            </a:r>
            <a:r>
              <a:rPr lang="it-IT" dirty="0"/>
              <a:t>”, per restituzione di </a:t>
            </a:r>
            <a:r>
              <a:rPr lang="it-IT" dirty="0" smtClean="0"/>
              <a:t>beni difformi </a:t>
            </a:r>
            <a:r>
              <a:rPr lang="it-IT" dirty="0"/>
              <a:t>da quanto stabilito nel </a:t>
            </a:r>
            <a:r>
              <a:rPr lang="it-IT" dirty="0" smtClean="0"/>
              <a:t>contratto, oppure</a:t>
            </a:r>
            <a:r>
              <a:rPr lang="it-IT" dirty="0"/>
              <a:t>, degli “abbuoni su vendite” o “</a:t>
            </a:r>
            <a:r>
              <a:rPr lang="it-IT" b="1" dirty="0"/>
              <a:t>abbuoni passivi</a:t>
            </a:r>
            <a:r>
              <a:rPr lang="it-IT" dirty="0"/>
              <a:t>”, qualora, </a:t>
            </a:r>
            <a:r>
              <a:rPr lang="it-IT" dirty="0" smtClean="0"/>
              <a:t>anziché ritirare </a:t>
            </a:r>
            <a:r>
              <a:rPr lang="it-IT" dirty="0"/>
              <a:t>i beni non conformi, conceda delle riduzioni del prezzo praticato.</a:t>
            </a:r>
          </a:p>
          <a:p>
            <a:pPr algn="just"/>
            <a:r>
              <a:rPr lang="it-IT" dirty="0"/>
              <a:t>Infine, in caso di pagamento anticipato da parte del cliente – o in relazione </a:t>
            </a:r>
            <a:r>
              <a:rPr lang="it-IT" dirty="0" smtClean="0"/>
              <a:t>ad altri </a:t>
            </a:r>
            <a:r>
              <a:rPr lang="it-IT" dirty="0"/>
              <a:t>fenomeni – può subire degli “sconti su vendite” o “</a:t>
            </a:r>
            <a:r>
              <a:rPr lang="it-IT" b="1" dirty="0"/>
              <a:t>sconti passivi</a:t>
            </a:r>
            <a:r>
              <a:rPr lang="it-IT" dirty="0" smtClean="0"/>
              <a:t>”</a:t>
            </a:r>
          </a:p>
          <a:p>
            <a:pPr algn="just"/>
            <a:r>
              <a:rPr lang="it-IT" dirty="0"/>
              <a:t>dal punto di vista contabile si procede a rettificare in via </a:t>
            </a:r>
            <a:r>
              <a:rPr lang="it-IT" dirty="0" smtClean="0"/>
              <a:t>indiretta il </a:t>
            </a:r>
            <a:r>
              <a:rPr lang="it-IT" dirty="0"/>
              <a:t>ricavo di vendita rilevato in </a:t>
            </a:r>
            <a:r>
              <a:rPr lang="it-IT" dirty="0" smtClean="0"/>
              <a:t>precedenza. </a:t>
            </a:r>
            <a:r>
              <a:rPr lang="it-IT" dirty="0"/>
              <a:t>Il conto “rettifiche di fatturazione” assumerà, rispettivamente, il nome di “resi </a:t>
            </a:r>
            <a:r>
              <a:rPr lang="it-IT" dirty="0" smtClean="0"/>
              <a:t>su acquisti</a:t>
            </a:r>
            <a:r>
              <a:rPr lang="it-IT" dirty="0"/>
              <a:t>”, “abbuoni attivi”, “sconti attivi” o conti analoghi a seconda che ci si riferisca </a:t>
            </a:r>
            <a:r>
              <a:rPr lang="it-IT" dirty="0" smtClean="0"/>
              <a:t>a resi</a:t>
            </a:r>
            <a:r>
              <a:rPr lang="it-IT" dirty="0"/>
              <a:t>, abbuoni e sconti.</a:t>
            </a:r>
          </a:p>
          <a:p>
            <a:pPr algn="just"/>
            <a:r>
              <a:rPr lang="it-IT" dirty="0"/>
              <a:t>Poiché essi rettificano conti derivati economici, assumono la medesima natura e</a:t>
            </a:r>
          </a:p>
          <a:p>
            <a:pPr algn="just"/>
            <a:r>
              <a:rPr lang="it-IT" dirty="0"/>
              <a:t>rappresentano delle rettifiche di ricavo.</a:t>
            </a:r>
          </a:p>
          <a:p>
            <a:pPr algn="just"/>
            <a:r>
              <a:rPr lang="it-IT" dirty="0"/>
              <a:t>Per quanto riguarda l’I.V.A., </a:t>
            </a:r>
            <a:r>
              <a:rPr lang="it-IT" dirty="0" smtClean="0"/>
              <a:t>il </a:t>
            </a:r>
            <a:r>
              <a:rPr lang="it-IT" dirty="0"/>
              <a:t>venditore può decidere se </a:t>
            </a:r>
            <a:r>
              <a:rPr lang="it-IT" dirty="0" smtClean="0"/>
              <a:t>emettere una </a:t>
            </a:r>
            <a:r>
              <a:rPr lang="it-IT" dirty="0"/>
              <a:t>nota di variazione, ovvero se procedere a rettificare o meno anche </a:t>
            </a:r>
            <a:r>
              <a:rPr lang="it-IT" dirty="0" smtClean="0"/>
              <a:t>l’importo dell’imposta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194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7" y="207652"/>
            <a:ext cx="4292600" cy="6502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14" y="262275"/>
            <a:ext cx="3911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natura contabile delle grandezze logiche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Si </a:t>
            </a:r>
            <a:r>
              <a:rPr lang="it-IT" dirty="0"/>
              <a:t>rileva </a:t>
            </a:r>
            <a:r>
              <a:rPr lang="it-IT" dirty="0" smtClean="0"/>
              <a:t>la </a:t>
            </a:r>
            <a:r>
              <a:rPr lang="it-IT" dirty="0"/>
              <a:t>presenza di </a:t>
            </a:r>
            <a:endParaRPr lang="it-IT" dirty="0" smtClean="0"/>
          </a:p>
          <a:p>
            <a:pPr algn="just"/>
            <a:r>
              <a:rPr lang="it-IT" dirty="0" smtClean="0"/>
              <a:t>una </a:t>
            </a:r>
            <a:r>
              <a:rPr lang="it-IT" dirty="0"/>
              <a:t>grandezza originaria-numeraria </a:t>
            </a:r>
            <a:r>
              <a:rPr lang="it-IT" dirty="0" smtClean="0"/>
              <a:t>(la liquidità)</a:t>
            </a:r>
          </a:p>
          <a:p>
            <a:pPr algn="just"/>
            <a:r>
              <a:rPr lang="it-IT" dirty="0" smtClean="0"/>
              <a:t>una grandezza </a:t>
            </a:r>
            <a:r>
              <a:rPr lang="it-IT" dirty="0"/>
              <a:t>derivata-non </a:t>
            </a:r>
            <a:r>
              <a:rPr lang="it-IT" dirty="0" smtClean="0"/>
              <a:t>numeraria (il ricavo)</a:t>
            </a:r>
            <a:endParaRPr lang="it-IT" dirty="0"/>
          </a:p>
          <a:p>
            <a:pPr algn="just"/>
            <a:r>
              <a:rPr lang="it-IT" dirty="0"/>
              <a:t>Il disinvestimento permette di ottenere un ricavo, </a:t>
            </a:r>
            <a:r>
              <a:rPr lang="it-IT" dirty="0" smtClean="0"/>
              <a:t>espressione </a:t>
            </a:r>
            <a:r>
              <a:rPr lang="it-IT" dirty="0"/>
              <a:t>monetaria della vendita dei prodotti </a:t>
            </a:r>
            <a:r>
              <a:rPr lang="it-IT" dirty="0" smtClean="0"/>
              <a:t>finiti</a:t>
            </a:r>
            <a:endParaRPr lang="it-IT" dirty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seconda grandezza assume la denominazione </a:t>
            </a:r>
            <a:r>
              <a:rPr lang="it-IT" dirty="0" smtClean="0"/>
              <a:t>di “</a:t>
            </a:r>
            <a:r>
              <a:rPr lang="it-IT" dirty="0"/>
              <a:t>grandezza economica</a:t>
            </a:r>
            <a:r>
              <a:rPr lang="it-IT" dirty="0" smtClean="0"/>
              <a:t>”: tale ricavo deve </a:t>
            </a:r>
            <a:r>
              <a:rPr lang="it-IT" dirty="0"/>
              <a:t>essere considerato di pertinenza dell’esercizio in </a:t>
            </a:r>
            <a:r>
              <a:rPr lang="it-IT" dirty="0" smtClean="0"/>
              <a:t>cui viene conseguito</a:t>
            </a:r>
            <a:r>
              <a:rPr lang="it-IT" dirty="0"/>
              <a:t> </a:t>
            </a:r>
            <a:r>
              <a:rPr lang="it-IT" dirty="0" smtClean="0"/>
              <a:t>(ricavo </a:t>
            </a:r>
            <a:r>
              <a:rPr lang="it-IT" dirty="0"/>
              <a:t>di </a:t>
            </a:r>
            <a:r>
              <a:rPr lang="it-IT" dirty="0" smtClean="0"/>
              <a:t>esercizio)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3882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it-IT" dirty="0" smtClean="0"/>
              <a:t>Prestazione di servizi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9202"/>
            <a:ext cx="8358522" cy="525214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Accanto </a:t>
            </a:r>
            <a:r>
              <a:rPr lang="it-IT" dirty="0"/>
              <a:t>all’attività principale, la combinazione produttiva può prestare </a:t>
            </a:r>
            <a:r>
              <a:rPr lang="it-IT" dirty="0" smtClean="0"/>
              <a:t>anche una </a:t>
            </a:r>
            <a:r>
              <a:rPr lang="it-IT" dirty="0"/>
              <a:t>serie di servizi collaterali, di carattere tipico e </a:t>
            </a:r>
            <a:r>
              <a:rPr lang="it-IT" dirty="0" smtClean="0"/>
              <a:t>non</a:t>
            </a:r>
            <a:endParaRPr lang="it-IT" dirty="0"/>
          </a:p>
          <a:p>
            <a:pPr algn="just"/>
            <a:r>
              <a:rPr lang="it-IT" dirty="0"/>
              <a:t>Nel caso di un’azienda industriale, un esempio del primo tipo è </a:t>
            </a:r>
            <a:r>
              <a:rPr lang="it-IT" dirty="0" smtClean="0"/>
              <a:t>rappresentato dalla </a:t>
            </a:r>
            <a:r>
              <a:rPr lang="it-IT" dirty="0"/>
              <a:t>lavorazione di materie prime di </a:t>
            </a:r>
            <a:r>
              <a:rPr lang="it-IT" dirty="0" smtClean="0"/>
              <a:t>terzi</a:t>
            </a:r>
            <a:endParaRPr lang="it-IT" dirty="0"/>
          </a:p>
          <a:p>
            <a:pPr algn="just"/>
            <a:r>
              <a:rPr lang="it-IT" dirty="0" smtClean="0"/>
              <a:t>non </a:t>
            </a:r>
            <a:r>
              <a:rPr lang="it-IT" dirty="0"/>
              <a:t>è insolito che un cliente fornisca la materia di partenza e </a:t>
            </a:r>
            <a:r>
              <a:rPr lang="it-IT" dirty="0" smtClean="0"/>
              <a:t>richieda una </a:t>
            </a:r>
            <a:r>
              <a:rPr lang="it-IT" dirty="0"/>
              <a:t>particolare lavorazione su di </a:t>
            </a:r>
            <a:r>
              <a:rPr lang="it-IT" dirty="0" smtClean="0"/>
              <a:t>essa. Dopo </a:t>
            </a:r>
            <a:r>
              <a:rPr lang="it-IT" dirty="0"/>
              <a:t>averla effettuata, l’azienda restituisce al cliente le materie da </a:t>
            </a:r>
            <a:r>
              <a:rPr lang="it-IT" dirty="0" smtClean="0"/>
              <a:t>lui consegnate </a:t>
            </a:r>
            <a:r>
              <a:rPr lang="it-IT" dirty="0"/>
              <a:t>in “conto lavorazione”, opportunamente lavorate secondo le sue </a:t>
            </a:r>
            <a:r>
              <a:rPr lang="it-IT" dirty="0" smtClean="0"/>
              <a:t>specifiche richieste</a:t>
            </a:r>
            <a:endParaRPr lang="it-IT" dirty="0"/>
          </a:p>
          <a:p>
            <a:pPr algn="just"/>
            <a:r>
              <a:rPr lang="it-IT" dirty="0"/>
              <a:t>In </a:t>
            </a:r>
            <a:r>
              <a:rPr lang="it-IT" dirty="0" smtClean="0"/>
              <a:t>questo caso, </a:t>
            </a:r>
            <a:r>
              <a:rPr lang="it-IT" dirty="0"/>
              <a:t>l’azienda non vende prodotti finiti, ma effettua un </a:t>
            </a:r>
            <a:r>
              <a:rPr lang="it-IT" dirty="0" smtClean="0"/>
              <a:t>servizio a terzi. I </a:t>
            </a:r>
            <a:r>
              <a:rPr lang="it-IT" dirty="0"/>
              <a:t>ricavi connessi a tali prestazioni sono normalmente contabilizzati nel </a:t>
            </a:r>
            <a:r>
              <a:rPr lang="it-IT" dirty="0" smtClean="0"/>
              <a:t>conto “</a:t>
            </a:r>
            <a:r>
              <a:rPr lang="it-IT" dirty="0"/>
              <a:t>Lavorazioni per conto di terzi” o </a:t>
            </a:r>
            <a:r>
              <a:rPr lang="it-IT" dirty="0" smtClean="0"/>
              <a:t>analogo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56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"/>
            <a:ext cx="4267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622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726"/>
          </a:xfrm>
        </p:spPr>
        <p:txBody>
          <a:bodyPr>
            <a:normAutofit/>
          </a:bodyPr>
          <a:lstStyle/>
          <a:p>
            <a:r>
              <a:rPr lang="it-IT" dirty="0" smtClean="0"/>
              <a:t>Fitti attivi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55" y="644646"/>
            <a:ext cx="3835400" cy="62103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93655" y="14981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Un esempio di ricavo non tipico è costituito dall’affitto di beni di proprietà</a:t>
            </a:r>
          </a:p>
          <a:p>
            <a:r>
              <a:rPr lang="it-IT" dirty="0"/>
              <a:t>dell’azienda a terzi, di norma rappresentati da beni immobili.</a:t>
            </a:r>
          </a:p>
          <a:p>
            <a:r>
              <a:rPr lang="it-IT" dirty="0"/>
              <a:t>La rilevazione dei canoni attivi di affitto è esattamente speculare a quella dei</a:t>
            </a:r>
          </a:p>
          <a:p>
            <a:r>
              <a:rPr lang="it-IT" dirty="0"/>
              <a:t>canoni passivi illustrata nel capitolo precedente.</a:t>
            </a:r>
          </a:p>
        </p:txBody>
      </p:sp>
    </p:spTree>
    <p:extLst>
      <p:ext uri="{BB962C8B-B14F-4D97-AF65-F5344CB8AC3E}">
        <p14:creationId xmlns:p14="http://schemas.microsoft.com/office/powerpoint/2010/main" val="42881172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dismissione di fattori pluriennali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Fisiologicamente</a:t>
            </a:r>
            <a:r>
              <a:rPr lang="it-IT" dirty="0"/>
              <a:t>, al termine della loro vita utile, i fattori pluriennali </a:t>
            </a:r>
            <a:r>
              <a:rPr lang="it-IT" dirty="0" smtClean="0"/>
              <a:t>vengono dismessi</a:t>
            </a:r>
            <a:endParaRPr lang="it-IT" dirty="0"/>
          </a:p>
          <a:p>
            <a:pPr algn="just"/>
            <a:r>
              <a:rPr lang="it-IT" dirty="0" smtClean="0"/>
              <a:t>Talvolta la </a:t>
            </a:r>
            <a:r>
              <a:rPr lang="it-IT" dirty="0"/>
              <a:t>loro dismissione può essere anticipata, per esempio a </a:t>
            </a:r>
            <a:r>
              <a:rPr lang="it-IT" dirty="0" smtClean="0"/>
              <a:t>causa dell’obsolescenza </a:t>
            </a:r>
            <a:r>
              <a:rPr lang="it-IT" dirty="0"/>
              <a:t>o per particolari necessità o convenienze </a:t>
            </a:r>
            <a:r>
              <a:rPr lang="it-IT" dirty="0" smtClean="0"/>
              <a:t>dell’azienda</a:t>
            </a:r>
            <a:endParaRPr lang="it-IT" dirty="0"/>
          </a:p>
          <a:p>
            <a:pPr algn="just"/>
            <a:r>
              <a:rPr lang="it-IT" dirty="0" smtClean="0"/>
              <a:t>occorre </a:t>
            </a:r>
            <a:r>
              <a:rPr lang="it-IT" dirty="0"/>
              <a:t>rilevare contabilmente la fuoriuscita del bene </a:t>
            </a:r>
            <a:r>
              <a:rPr lang="it-IT" dirty="0" smtClean="0"/>
              <a:t>dall’azienda</a:t>
            </a:r>
            <a:endParaRPr lang="it-IT" dirty="0"/>
          </a:p>
          <a:p>
            <a:pPr algn="just"/>
            <a:r>
              <a:rPr lang="it-IT" dirty="0"/>
              <a:t>Essa può avvenire:</a:t>
            </a:r>
          </a:p>
          <a:p>
            <a:pPr lvl="1" algn="just"/>
            <a:r>
              <a:rPr lang="it-IT" dirty="0" smtClean="0"/>
              <a:t>ad </a:t>
            </a:r>
            <a:r>
              <a:rPr lang="it-IT" dirty="0"/>
              <a:t>un valore coincidente con quello </a:t>
            </a:r>
            <a:r>
              <a:rPr lang="it-IT" dirty="0" smtClean="0"/>
              <a:t>contabile</a:t>
            </a:r>
            <a:endParaRPr lang="it-IT" dirty="0"/>
          </a:p>
          <a:p>
            <a:pPr lvl="1" algn="just"/>
            <a:r>
              <a:rPr lang="it-IT" dirty="0" smtClean="0"/>
              <a:t>ad </a:t>
            </a:r>
            <a:r>
              <a:rPr lang="it-IT" dirty="0"/>
              <a:t>un valore superiore rispetto a quello </a:t>
            </a:r>
            <a:r>
              <a:rPr lang="it-IT" dirty="0" smtClean="0"/>
              <a:t>contabile</a:t>
            </a:r>
          </a:p>
          <a:p>
            <a:pPr lvl="1" algn="just"/>
            <a:r>
              <a:rPr lang="it-IT" dirty="0"/>
              <a:t>ad un valore inferiore rispetto a quello contabile</a:t>
            </a:r>
          </a:p>
        </p:txBody>
      </p:sp>
    </p:spTree>
    <p:extLst>
      <p:ext uri="{BB962C8B-B14F-4D97-AF65-F5344CB8AC3E}">
        <p14:creationId xmlns:p14="http://schemas.microsoft.com/office/powerpoint/2010/main" val="36897770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262"/>
          </a:xfrm>
        </p:spPr>
        <p:txBody>
          <a:bodyPr/>
          <a:lstStyle/>
          <a:p>
            <a:r>
              <a:rPr lang="it-IT" dirty="0"/>
              <a:t>dismissione di fattori pluriennali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913" y="1232900"/>
            <a:ext cx="8643106" cy="54740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Ipotizziamo di aver acquistato qualche anno fa un impianto al costo di 100 e che</a:t>
            </a:r>
            <a:r>
              <a:rPr lang="it-IT" dirty="0" smtClean="0"/>
              <a:t>, fino </a:t>
            </a:r>
            <a:r>
              <a:rPr lang="it-IT" dirty="0"/>
              <a:t>ad oggi, siano state accantonate quote di ammortamento per un </a:t>
            </a:r>
            <a:r>
              <a:rPr lang="it-IT" dirty="0" smtClean="0"/>
              <a:t>importo complessivo </a:t>
            </a:r>
            <a:r>
              <a:rPr lang="it-IT" dirty="0"/>
              <a:t>di </a:t>
            </a:r>
            <a:r>
              <a:rPr lang="it-IT" dirty="0" smtClean="0"/>
              <a:t>60</a:t>
            </a:r>
            <a:endParaRPr lang="it-IT" dirty="0"/>
          </a:p>
          <a:p>
            <a:pPr algn="just"/>
            <a:r>
              <a:rPr lang="it-IT" dirty="0"/>
              <a:t>Ne deriva che il valore residuo contabile – dato dal costo storico (100) al </a:t>
            </a:r>
            <a:r>
              <a:rPr lang="it-IT" dirty="0" smtClean="0"/>
              <a:t>netto del </a:t>
            </a:r>
            <a:r>
              <a:rPr lang="it-IT" dirty="0"/>
              <a:t>fondo di ammortamento (60) – è pari a </a:t>
            </a:r>
            <a:r>
              <a:rPr lang="it-IT" dirty="0" smtClean="0"/>
              <a:t>40</a:t>
            </a:r>
            <a:endParaRPr lang="it-IT" dirty="0"/>
          </a:p>
          <a:p>
            <a:pPr algn="just"/>
            <a:r>
              <a:rPr lang="it-IT" dirty="0" smtClean="0"/>
              <a:t>se </a:t>
            </a:r>
            <a:r>
              <a:rPr lang="it-IT" dirty="0"/>
              <a:t>l’azienda cederà il fattore produttivo al prezzo di 40 </a:t>
            </a:r>
            <a:r>
              <a:rPr lang="it-IT" dirty="0" smtClean="0"/>
              <a:t>non realizzerà </a:t>
            </a:r>
            <a:r>
              <a:rPr lang="it-IT" dirty="0"/>
              <a:t>né un </a:t>
            </a:r>
            <a:r>
              <a:rPr lang="it-IT" dirty="0" smtClean="0"/>
              <a:t>guadagno </a:t>
            </a:r>
            <a:r>
              <a:rPr lang="it-IT" dirty="0"/>
              <a:t>né una perdita sulla </a:t>
            </a:r>
            <a:r>
              <a:rPr lang="it-IT" dirty="0" smtClean="0"/>
              <a:t>dismissione</a:t>
            </a:r>
            <a:endParaRPr lang="it-IT" dirty="0"/>
          </a:p>
          <a:p>
            <a:pPr algn="just"/>
            <a:r>
              <a:rPr lang="it-IT" dirty="0"/>
              <a:t>Se lo cederà ad un prezzo superiore a 40, realizzerà un guadagno </a:t>
            </a:r>
            <a:r>
              <a:rPr lang="it-IT" dirty="0" smtClean="0"/>
              <a:t>di dismissione o rileverà </a:t>
            </a:r>
            <a:r>
              <a:rPr lang="it-IT" dirty="0"/>
              <a:t>una perdita di dismissione </a:t>
            </a:r>
            <a:r>
              <a:rPr lang="it-IT" dirty="0" smtClean="0"/>
              <a:t>(in </a:t>
            </a:r>
            <a:r>
              <a:rPr lang="it-IT" dirty="0"/>
              <a:t>caso </a:t>
            </a:r>
            <a:r>
              <a:rPr lang="it-IT" dirty="0" smtClean="0"/>
              <a:t>contrario)</a:t>
            </a:r>
            <a:endParaRPr lang="it-IT" dirty="0"/>
          </a:p>
          <a:p>
            <a:pPr algn="just"/>
            <a:r>
              <a:rPr lang="it-IT" dirty="0"/>
              <a:t>Tale guadagno di dismissione viene correntemente denominato </a:t>
            </a:r>
            <a:r>
              <a:rPr lang="it-IT" b="1" dirty="0"/>
              <a:t>plusvalenza</a:t>
            </a:r>
            <a:r>
              <a:rPr lang="it-IT" dirty="0" smtClean="0"/>
              <a:t>, mentre </a:t>
            </a:r>
            <a:r>
              <a:rPr lang="it-IT" dirty="0"/>
              <a:t>la perdita di dismissione è nota come </a:t>
            </a:r>
            <a:r>
              <a:rPr lang="it-IT" b="1" dirty="0" smtClean="0"/>
              <a:t>minusvalenza</a:t>
            </a:r>
            <a:endParaRPr lang="it-IT" dirty="0"/>
          </a:p>
          <a:p>
            <a:pPr algn="just"/>
            <a:r>
              <a:rPr lang="it-IT" dirty="0"/>
              <a:t>Si </a:t>
            </a:r>
            <a:r>
              <a:rPr lang="it-IT" dirty="0" smtClean="0"/>
              <a:t>tratta di </a:t>
            </a:r>
            <a:r>
              <a:rPr lang="it-IT" dirty="0"/>
              <a:t>componenti straordinari di reddito in </a:t>
            </a:r>
            <a:r>
              <a:rPr lang="it-IT" dirty="0" smtClean="0"/>
              <a:t>quanto ricavi </a:t>
            </a:r>
            <a:r>
              <a:rPr lang="it-IT" dirty="0"/>
              <a:t>e costi dal carattere non </a:t>
            </a:r>
            <a:r>
              <a:rPr lang="it-IT" dirty="0" smtClean="0"/>
              <a:t>ricorrente</a:t>
            </a:r>
            <a:endParaRPr lang="it-IT" dirty="0"/>
          </a:p>
          <a:p>
            <a:pPr algn="just"/>
            <a:r>
              <a:rPr lang="it-IT" dirty="0" smtClean="0"/>
              <a:t>prescindiamo, per semplicità</a:t>
            </a:r>
            <a:r>
              <a:rPr lang="it-IT" dirty="0"/>
              <a:t>, dalla considerazione dell’I.V.A</a:t>
            </a:r>
            <a:r>
              <a:rPr lang="it-IT" dirty="0" smtClean="0"/>
              <a:t>. (</a:t>
            </a:r>
            <a:r>
              <a:rPr lang="it-IT" dirty="0"/>
              <a:t>L’I.V.A. va calcolata sull’importo della vendita, quindi sul costo storico aumentato della plusvalenza </a:t>
            </a:r>
            <a:r>
              <a:rPr lang="it-IT" dirty="0" smtClean="0"/>
              <a:t>o diminuito </a:t>
            </a:r>
            <a:r>
              <a:rPr lang="it-IT" dirty="0"/>
              <a:t>della </a:t>
            </a:r>
            <a:r>
              <a:rPr lang="it-IT" dirty="0" smtClean="0"/>
              <a:t>minusvalenza)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0147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7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situazione contabile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0293"/>
            <a:ext cx="8229600" cy="5461741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si </a:t>
            </a:r>
            <a:r>
              <a:rPr lang="it-IT" sz="2400" dirty="0"/>
              <a:t>dovrà procedere a stornare il fondo ammortamento, in modo </a:t>
            </a:r>
            <a:r>
              <a:rPr lang="it-IT" sz="2400" dirty="0" smtClean="0"/>
              <a:t>da evidenziare </a:t>
            </a:r>
            <a:r>
              <a:rPr lang="it-IT" sz="2400" dirty="0"/>
              <a:t>il valore residuo </a:t>
            </a:r>
            <a:r>
              <a:rPr lang="it-IT" sz="2400" dirty="0" smtClean="0"/>
              <a:t>contabile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a </a:t>
            </a:r>
            <a:r>
              <a:rPr lang="it-IT" sz="2400" dirty="0"/>
              <a:t>stato patrimoniale risulterà quanto </a:t>
            </a:r>
            <a:r>
              <a:rPr lang="it-IT" sz="2400" dirty="0" smtClean="0"/>
              <a:t>segue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876243"/>
            <a:ext cx="3175000" cy="7758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2428811"/>
            <a:ext cx="4762500" cy="30082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5970713"/>
            <a:ext cx="3289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35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629"/>
          </a:xfrm>
        </p:spPr>
        <p:txBody>
          <a:bodyPr>
            <a:normAutofit/>
          </a:bodyPr>
          <a:lstStyle/>
          <a:p>
            <a:r>
              <a:rPr lang="it-IT" sz="2500" dirty="0"/>
              <a:t>dismissione ad un prezzo pari al valore residuo contabile (40)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34267"/>
            <a:ext cx="8229600" cy="5511057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In questa circostanza, non si origina nessuna posta di carattere straordinario, </a:t>
            </a:r>
            <a:r>
              <a:rPr lang="it-IT" sz="2200" dirty="0" smtClean="0"/>
              <a:t>in quanto </a:t>
            </a:r>
            <a:r>
              <a:rPr lang="it-IT" sz="2200" dirty="0"/>
              <a:t>la dismissione avviene al valore </a:t>
            </a:r>
            <a:r>
              <a:rPr lang="it-IT" sz="2200" dirty="0" smtClean="0"/>
              <a:t>contabile</a:t>
            </a: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31751"/>
            <a:ext cx="42672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574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1681"/>
          </a:xfrm>
        </p:spPr>
        <p:txBody>
          <a:bodyPr>
            <a:normAutofit/>
          </a:bodyPr>
          <a:lstStyle/>
          <a:p>
            <a:r>
              <a:rPr lang="it-IT" sz="2300" dirty="0"/>
              <a:t>dismissione ad un prezzo superiore rispetto al valore residuo contabile (50)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83583"/>
            <a:ext cx="8229600" cy="5301465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In questo caso, si origina una plusvalenza di 10 rispetto al valore contabile </a:t>
            </a:r>
            <a:r>
              <a:rPr lang="it-IT" sz="2200" dirty="0" smtClean="0"/>
              <a:t>di dismissione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947980"/>
            <a:ext cx="3822700" cy="4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66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7023"/>
          </a:xfrm>
        </p:spPr>
        <p:txBody>
          <a:bodyPr>
            <a:normAutofit/>
          </a:bodyPr>
          <a:lstStyle/>
          <a:p>
            <a:r>
              <a:rPr lang="it-IT" sz="2300" dirty="0"/>
              <a:t>dismissione ad un prezzo </a:t>
            </a:r>
            <a:r>
              <a:rPr lang="it-IT" sz="2300" dirty="0" smtClean="0"/>
              <a:t>inferiore rispetto </a:t>
            </a:r>
            <a:r>
              <a:rPr lang="it-IT" sz="2300" dirty="0"/>
              <a:t>al valore residuo contabile </a:t>
            </a:r>
            <a:r>
              <a:rPr lang="it-IT" sz="2300" dirty="0" smtClean="0"/>
              <a:t>(35)</a:t>
            </a:r>
            <a:endParaRPr lang="it-IT" sz="23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5912"/>
            <a:ext cx="8229600" cy="541242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La dismissione ad un prezzo inferiore a quello contabile (35) genera </a:t>
            </a:r>
            <a:r>
              <a:rPr lang="it-IT" sz="2200" dirty="0" smtClean="0"/>
              <a:t>una minusvalenza </a:t>
            </a:r>
            <a:r>
              <a:rPr lang="it-IT" sz="2200" dirty="0"/>
              <a:t>di </a:t>
            </a:r>
            <a:r>
              <a:rPr lang="it-IT" sz="2200" dirty="0" smtClean="0"/>
              <a:t>5 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72638"/>
            <a:ext cx="3810000" cy="48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99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deficit patrimoniale di accumulo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possibilità che, all’atto del rinnovo di un bene pluriennale con </a:t>
            </a:r>
            <a:r>
              <a:rPr lang="it-IT" dirty="0" smtClean="0"/>
              <a:t>uno uguale </a:t>
            </a:r>
            <a:r>
              <a:rPr lang="it-IT" dirty="0"/>
              <a:t>o analogo, l’azienda non sia riuscita a rigenerare le risorse necessarie per il </a:t>
            </a:r>
            <a:r>
              <a:rPr lang="it-IT" dirty="0" smtClean="0"/>
              <a:t>suo riacquisto</a:t>
            </a:r>
            <a:endParaRPr lang="it-IT" dirty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la differenza negativa tra le risorse </a:t>
            </a:r>
            <a:r>
              <a:rPr lang="it-IT" dirty="0" smtClean="0"/>
              <a:t>che l'azienda </a:t>
            </a:r>
            <a:r>
              <a:rPr lang="it-IT" dirty="0"/>
              <a:t>ha accantonato nel tempo, in vista del rinnovo di un dato fattore </a:t>
            </a:r>
            <a:r>
              <a:rPr lang="it-IT" dirty="0" smtClean="0"/>
              <a:t>produttivo pluriennale</a:t>
            </a:r>
            <a:r>
              <a:rPr lang="it-IT" dirty="0"/>
              <a:t>, e l'investimento necessario per il nuovo fattore </a:t>
            </a:r>
            <a:r>
              <a:rPr lang="it-IT" dirty="0" smtClean="0"/>
              <a:t>produttivo</a:t>
            </a:r>
          </a:p>
          <a:p>
            <a:pPr algn="just"/>
            <a:r>
              <a:rPr lang="it-IT" dirty="0"/>
              <a:t>Le risorse che l'azienda ha accantonato derivano dal processo di </a:t>
            </a:r>
            <a:r>
              <a:rPr lang="it-IT" dirty="0" smtClean="0"/>
              <a:t>ammortamento (</a:t>
            </a:r>
            <a:r>
              <a:rPr lang="it-IT" dirty="0"/>
              <a:t>ossia il fondo ammortamento dello specifico cespite) e dal valore di cessione del </a:t>
            </a:r>
            <a:r>
              <a:rPr lang="it-IT" dirty="0" smtClean="0"/>
              <a:t>bene stesso</a:t>
            </a:r>
            <a:endParaRPr lang="it-IT" dirty="0"/>
          </a:p>
          <a:p>
            <a:pPr algn="just"/>
            <a:r>
              <a:rPr lang="it-IT" dirty="0"/>
              <a:t>L'investimento necessario per il nuovo fattore produttivo è invece costituito </a:t>
            </a:r>
            <a:r>
              <a:rPr lang="it-IT" dirty="0" smtClean="0"/>
              <a:t>dal costo </a:t>
            </a:r>
            <a:r>
              <a:rPr lang="it-IT" dirty="0"/>
              <a:t>storico del nuovo </a:t>
            </a:r>
            <a:r>
              <a:rPr lang="it-IT" dirty="0" smtClean="0"/>
              <a:t>bene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73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1918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Registrazione del movimento </a:t>
            </a:r>
            <a:r>
              <a:rPr lang="it-IT" sz="3600" dirty="0"/>
              <a:t>delle grandezze logiche </a:t>
            </a:r>
            <a:r>
              <a:rPr lang="it-IT" sz="3600" dirty="0" smtClean="0"/>
              <a:t>del disinvestimento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6019"/>
          </a:xfrm>
        </p:spPr>
        <p:txBody>
          <a:bodyPr/>
          <a:lstStyle/>
          <a:p>
            <a:r>
              <a:rPr lang="it-IT" dirty="0"/>
              <a:t>ogni grandezza logica possiede </a:t>
            </a:r>
            <a:r>
              <a:rPr lang="it-IT" dirty="0" smtClean="0"/>
              <a:t>un valore</a:t>
            </a:r>
            <a:r>
              <a:rPr lang="it-IT" dirty="0"/>
              <a:t>, </a:t>
            </a:r>
            <a:r>
              <a:rPr lang="it-IT" dirty="0" smtClean="0"/>
              <a:t>che subisce variazioni </a:t>
            </a:r>
            <a:r>
              <a:rPr lang="it-IT" dirty="0"/>
              <a:t>in aumento o in </a:t>
            </a:r>
            <a:r>
              <a:rPr lang="it-IT" dirty="0" smtClean="0"/>
              <a:t>diminuzione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99" y="2751554"/>
            <a:ext cx="5242637" cy="17823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4483100"/>
            <a:ext cx="5422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18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0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8925"/>
            <a:ext cx="8229600" cy="551105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si decide </a:t>
            </a:r>
            <a:r>
              <a:rPr lang="it-IT" dirty="0"/>
              <a:t>di rinnovare un impianto dal costo storico di 100</a:t>
            </a:r>
            <a:r>
              <a:rPr lang="it-IT" dirty="0" smtClean="0"/>
              <a:t>, ammortizzato </a:t>
            </a:r>
            <a:r>
              <a:rPr lang="it-IT" dirty="0"/>
              <a:t>per 60. Il costo del nuovo impianto è pari a </a:t>
            </a:r>
            <a:r>
              <a:rPr lang="it-IT" dirty="0" smtClean="0"/>
              <a:t>150</a:t>
            </a:r>
            <a:endParaRPr lang="it-IT" dirty="0"/>
          </a:p>
          <a:p>
            <a:pPr algn="just"/>
            <a:r>
              <a:rPr lang="it-IT" dirty="0"/>
              <a:t>Se il vecchio impianto viene ceduto al valore residuo contabile di (100 – 60 = </a:t>
            </a:r>
            <a:r>
              <a:rPr lang="it-IT" dirty="0" smtClean="0"/>
              <a:t>) 40</a:t>
            </a:r>
            <a:r>
              <a:rPr lang="it-IT" dirty="0"/>
              <a:t>, l’azienda è riuscita a rigenerare risorse per 100, nel seguente modo:</a:t>
            </a:r>
          </a:p>
          <a:p>
            <a:pPr marL="0" indent="0" algn="just">
              <a:buNone/>
            </a:pPr>
            <a:r>
              <a:rPr lang="it-IT" dirty="0" smtClean="0"/>
              <a:t>	- </a:t>
            </a:r>
            <a:r>
              <a:rPr lang="it-IT" dirty="0"/>
              <a:t>60 dal processo di ammortamento;</a:t>
            </a:r>
          </a:p>
          <a:p>
            <a:pPr marL="0" indent="0" algn="just">
              <a:buNone/>
            </a:pPr>
            <a:r>
              <a:rPr lang="it-IT" dirty="0" smtClean="0"/>
              <a:t>	- </a:t>
            </a:r>
            <a:r>
              <a:rPr lang="it-IT" dirty="0"/>
              <a:t>40 dalla dismissione.</a:t>
            </a:r>
          </a:p>
          <a:p>
            <a:pPr algn="just"/>
            <a:r>
              <a:rPr lang="it-IT" dirty="0"/>
              <a:t>Se il costo del nuovo impianto è pari a 150, ciò significa che l’azienda </a:t>
            </a:r>
            <a:r>
              <a:rPr lang="it-IT" dirty="0" smtClean="0"/>
              <a:t>subisce un </a:t>
            </a:r>
            <a:r>
              <a:rPr lang="it-IT" dirty="0"/>
              <a:t>deficit </a:t>
            </a:r>
            <a:r>
              <a:rPr lang="it-IT" dirty="0" smtClean="0"/>
              <a:t>patrimoniale di </a:t>
            </a:r>
            <a:r>
              <a:rPr lang="it-IT" dirty="0"/>
              <a:t>accumulo pari alla differenza, ovvero a </a:t>
            </a:r>
            <a:r>
              <a:rPr lang="it-IT" dirty="0" smtClean="0"/>
              <a:t>50</a:t>
            </a:r>
            <a:endParaRPr lang="it-IT" dirty="0"/>
          </a:p>
          <a:p>
            <a:pPr algn="just"/>
            <a:r>
              <a:rPr lang="it-IT" dirty="0"/>
              <a:t>A questo riguardo, è abbastanza intuitivo rilevare che la </a:t>
            </a:r>
            <a:r>
              <a:rPr lang="it-IT" dirty="0" smtClean="0"/>
              <a:t>dismissione dell’impianto </a:t>
            </a:r>
            <a:r>
              <a:rPr lang="it-IT" dirty="0"/>
              <a:t>con il realizzo di una plusvalenza diminuisce l’importo del deficit, </a:t>
            </a:r>
            <a:r>
              <a:rPr lang="it-IT" dirty="0" smtClean="0"/>
              <a:t>mentre il </a:t>
            </a:r>
            <a:r>
              <a:rPr lang="it-IT" dirty="0"/>
              <a:t>realizzo di una </a:t>
            </a:r>
            <a:r>
              <a:rPr lang="it-IT" dirty="0" smtClean="0"/>
              <a:t>minusvalenza </a:t>
            </a:r>
            <a:r>
              <a:rPr lang="it-IT" dirty="0"/>
              <a:t>di cessione ne aumenta </a:t>
            </a:r>
            <a:r>
              <a:rPr lang="it-IT" dirty="0" smtClean="0"/>
              <a:t>l’entità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12975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6303"/>
            <a:ext cx="8229600" cy="69042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76727"/>
            <a:ext cx="8229600" cy="60812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dirty="0" smtClean="0"/>
              <a:t>Ad </a:t>
            </a:r>
            <a:r>
              <a:rPr lang="it-IT" dirty="0"/>
              <a:t>esempio, se il vecchio impianto fosse dismesso a 70 (quindi con </a:t>
            </a:r>
            <a:r>
              <a:rPr lang="it-IT" dirty="0" smtClean="0"/>
              <a:t>una plus-valenza </a:t>
            </a:r>
            <a:r>
              <a:rPr lang="it-IT" dirty="0"/>
              <a:t>di 30 rispetto al valore residuo contabile), le risorse rigenerate </a:t>
            </a:r>
            <a:r>
              <a:rPr lang="it-IT" dirty="0" smtClean="0"/>
              <a:t>sarebbero:</a:t>
            </a:r>
          </a:p>
          <a:p>
            <a:pPr marL="0" indent="0" algn="just">
              <a:buNone/>
            </a:pPr>
            <a:r>
              <a:rPr lang="it-IT" dirty="0"/>
              <a:t>	</a:t>
            </a:r>
            <a:r>
              <a:rPr lang="it-IT" dirty="0" smtClean="0"/>
              <a:t>- </a:t>
            </a:r>
            <a:r>
              <a:rPr lang="it-IT" dirty="0"/>
              <a:t>60 dal processo di ammortamento;</a:t>
            </a:r>
          </a:p>
          <a:p>
            <a:pPr marL="0" indent="0" algn="just">
              <a:buNone/>
            </a:pPr>
            <a:r>
              <a:rPr lang="it-IT" dirty="0" smtClean="0"/>
              <a:t>	- </a:t>
            </a:r>
            <a:r>
              <a:rPr lang="it-IT" dirty="0"/>
              <a:t>70 dalla dismissione;</a:t>
            </a:r>
          </a:p>
          <a:p>
            <a:pPr marL="0" indent="0" algn="just">
              <a:buNone/>
            </a:pPr>
            <a:r>
              <a:rPr lang="it-IT" dirty="0" smtClean="0"/>
              <a:t>	per </a:t>
            </a:r>
            <a:r>
              <a:rPr lang="it-IT" dirty="0"/>
              <a:t>un totale di 130.</a:t>
            </a:r>
          </a:p>
          <a:p>
            <a:pPr algn="just"/>
            <a:r>
              <a:rPr lang="it-IT" dirty="0"/>
              <a:t>Fatta pari a 150 l'entità dell'investimento necessario per il nuovo </a:t>
            </a:r>
            <a:r>
              <a:rPr lang="it-IT" dirty="0" smtClean="0"/>
              <a:t>fattore produttivo</a:t>
            </a:r>
            <a:r>
              <a:rPr lang="it-IT" dirty="0"/>
              <a:t>, la misura del deficit patrimoniale di accumulo si riduce a </a:t>
            </a:r>
            <a:r>
              <a:rPr lang="it-IT" dirty="0" smtClean="0"/>
              <a:t>150 </a:t>
            </a:r>
            <a:r>
              <a:rPr lang="it-IT" dirty="0"/>
              <a:t>– 130 </a:t>
            </a:r>
            <a:r>
              <a:rPr lang="it-IT" dirty="0" smtClean="0"/>
              <a:t>=20</a:t>
            </a:r>
            <a:endParaRPr lang="it-IT" dirty="0"/>
          </a:p>
          <a:p>
            <a:pPr algn="just"/>
            <a:r>
              <a:rPr lang="it-IT" dirty="0" smtClean="0"/>
              <a:t>rispetto </a:t>
            </a:r>
            <a:r>
              <a:rPr lang="it-IT" dirty="0"/>
              <a:t>al caso precedente, esso si è ridotto per </a:t>
            </a:r>
            <a:r>
              <a:rPr lang="it-IT" dirty="0" smtClean="0"/>
              <a:t>un importo </a:t>
            </a:r>
            <a:r>
              <a:rPr lang="it-IT" dirty="0"/>
              <a:t>pari alla plusvalenza </a:t>
            </a:r>
            <a:r>
              <a:rPr lang="it-IT" dirty="0" smtClean="0"/>
              <a:t>realizzata</a:t>
            </a:r>
            <a:endParaRPr lang="it-IT" dirty="0"/>
          </a:p>
          <a:p>
            <a:pPr algn="just"/>
            <a:r>
              <a:rPr lang="it-IT" dirty="0"/>
              <a:t>Se, invece, la cessione del vecchio impianto avesse generato una </a:t>
            </a:r>
            <a:r>
              <a:rPr lang="it-IT" dirty="0" smtClean="0"/>
              <a:t>minusvalenza pari </a:t>
            </a:r>
            <a:r>
              <a:rPr lang="it-IT" dirty="0"/>
              <a:t>a 10, in quanto venduto a 30, il deficit patrimoniale di accumulo si </a:t>
            </a:r>
            <a:r>
              <a:rPr lang="it-IT" dirty="0" smtClean="0"/>
              <a:t>sarebbe accresciuto </a:t>
            </a:r>
            <a:r>
              <a:rPr lang="it-IT" dirty="0"/>
              <a:t>di pari </a:t>
            </a:r>
            <a:r>
              <a:rPr lang="it-IT" dirty="0" smtClean="0"/>
              <a:t>importo</a:t>
            </a:r>
            <a:endParaRPr lang="it-IT" dirty="0"/>
          </a:p>
          <a:p>
            <a:pPr algn="just"/>
            <a:r>
              <a:rPr lang="it-IT" dirty="0"/>
              <a:t>Invero, le risorse rigenerate sono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r>
              <a:rPr lang="it-IT" dirty="0" smtClean="0"/>
              <a:t>	60 </a:t>
            </a:r>
            <a:r>
              <a:rPr lang="it-IT" dirty="0"/>
              <a:t>dal processo di ammortamento;</a:t>
            </a:r>
          </a:p>
          <a:p>
            <a:pPr marL="0" indent="0" algn="just">
              <a:buNone/>
            </a:pPr>
            <a:r>
              <a:rPr lang="it-IT" dirty="0" smtClean="0"/>
              <a:t>	- </a:t>
            </a:r>
            <a:r>
              <a:rPr lang="it-IT" dirty="0"/>
              <a:t>30 dalla dismissione;</a:t>
            </a:r>
          </a:p>
          <a:p>
            <a:pPr marL="0" indent="0" algn="just">
              <a:buNone/>
            </a:pPr>
            <a:r>
              <a:rPr lang="it-IT" dirty="0" smtClean="0"/>
              <a:t>	per </a:t>
            </a:r>
            <a:r>
              <a:rPr lang="it-IT" dirty="0"/>
              <a:t>un totale di </a:t>
            </a:r>
            <a:r>
              <a:rPr lang="it-IT" dirty="0" smtClean="0"/>
              <a:t>90</a:t>
            </a:r>
            <a:endParaRPr lang="it-IT" dirty="0"/>
          </a:p>
          <a:p>
            <a:pPr algn="just"/>
            <a:r>
              <a:rPr lang="it-IT" dirty="0"/>
              <a:t>In tal caso, le risorse necessarie per il riacquisto del bene ammontano a </a:t>
            </a:r>
            <a:r>
              <a:rPr lang="it-IT" dirty="0" smtClean="0"/>
              <a:t>150–90= 60 </a:t>
            </a:r>
            <a:r>
              <a:rPr lang="it-IT" dirty="0"/>
              <a:t>e il deficit di accumulo risulta aumentato per l’importo della </a:t>
            </a:r>
            <a:r>
              <a:rPr lang="it-IT" dirty="0" smtClean="0"/>
              <a:t>minusvalenza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99254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6303"/>
            <a:ext cx="8229600" cy="69042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76727"/>
            <a:ext cx="8229600" cy="60812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per fronteggiare questo fenomeno, ogni anno possono </a:t>
            </a:r>
            <a:r>
              <a:rPr lang="it-IT" dirty="0" smtClean="0"/>
              <a:t>venire accantonate </a:t>
            </a:r>
            <a:r>
              <a:rPr lang="it-IT" dirty="0"/>
              <a:t>delle risorse ad integrazione ideale del fondo di </a:t>
            </a:r>
            <a:r>
              <a:rPr lang="it-IT" dirty="0" smtClean="0"/>
              <a:t>ammortamento</a:t>
            </a:r>
            <a:endParaRPr lang="it-IT" dirty="0"/>
          </a:p>
          <a:p>
            <a:pPr algn="just"/>
            <a:r>
              <a:rPr lang="it-IT" dirty="0"/>
              <a:t>Tali accantonamenti di quote di costo vanno ad alimentare uno specifico </a:t>
            </a:r>
            <a:r>
              <a:rPr lang="it-IT" dirty="0" smtClean="0"/>
              <a:t>fondo rischi</a:t>
            </a:r>
            <a:r>
              <a:rPr lang="it-IT" dirty="0"/>
              <a:t>, denominato «fondo rinnovamento impianti», il quale, a ben vedere, </a:t>
            </a:r>
            <a:r>
              <a:rPr lang="it-IT" dirty="0" smtClean="0"/>
              <a:t>rappresenta una </a:t>
            </a:r>
            <a:r>
              <a:rPr lang="it-IT" dirty="0"/>
              <a:t>“riserva impropria” e, come tale, assume la natura di conto derivato </a:t>
            </a:r>
            <a:r>
              <a:rPr lang="it-IT" dirty="0" smtClean="0"/>
              <a:t>finanziario</a:t>
            </a:r>
            <a:endParaRPr lang="it-IT" dirty="0"/>
          </a:p>
          <a:p>
            <a:pPr algn="just"/>
            <a:r>
              <a:rPr lang="it-IT" dirty="0"/>
              <a:t>Riprendiamo l'esempio precedente con la dismissione del bene ad un valore </a:t>
            </a:r>
            <a:r>
              <a:rPr lang="it-IT" dirty="0" smtClean="0"/>
              <a:t>di 70 </a:t>
            </a:r>
            <a:r>
              <a:rPr lang="it-IT" dirty="0"/>
              <a:t>e supponiamo che, in vista della sostituzione dell'impianto, negli anni precedenti </a:t>
            </a:r>
            <a:r>
              <a:rPr lang="it-IT" dirty="0" smtClean="0"/>
              <a:t>si sia </a:t>
            </a:r>
            <a:r>
              <a:rPr lang="it-IT" dirty="0"/>
              <a:t>proceduto ad accantonare risorse per un totale di 15 in tale </a:t>
            </a:r>
            <a:r>
              <a:rPr lang="it-IT" dirty="0" smtClean="0"/>
              <a:t>fondo rinnovamento</a:t>
            </a:r>
            <a:r>
              <a:rPr lang="it-IT" dirty="0"/>
              <a:t> </a:t>
            </a:r>
            <a:r>
              <a:rPr lang="it-IT" dirty="0" smtClean="0"/>
              <a:t>impianti</a:t>
            </a:r>
            <a:endParaRPr lang="it-IT" dirty="0"/>
          </a:p>
          <a:p>
            <a:pPr algn="just"/>
            <a:r>
              <a:rPr lang="it-IT" dirty="0"/>
              <a:t>Ovviamente, il conteggio </a:t>
            </a:r>
            <a:r>
              <a:rPr lang="it-IT" dirty="0" smtClean="0"/>
              <a:t>va modificato</a:t>
            </a:r>
            <a:r>
              <a:rPr lang="it-IT" dirty="0"/>
              <a:t>, </a:t>
            </a:r>
            <a:r>
              <a:rPr lang="it-IT" dirty="0" smtClean="0"/>
              <a:t>poiché l'azienda </a:t>
            </a:r>
            <a:r>
              <a:rPr lang="it-IT" dirty="0"/>
              <a:t>è riuscita a mettere da parte ulteriori somme in vista del </a:t>
            </a:r>
            <a:r>
              <a:rPr lang="it-IT" dirty="0" smtClean="0"/>
              <a:t>rinnovo. In particolare, le risorse a disposizione sono le seguenti: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	dal </a:t>
            </a:r>
            <a:r>
              <a:rPr lang="it-IT" dirty="0"/>
              <a:t>fondo ammortamento: 60</a:t>
            </a:r>
          </a:p>
          <a:p>
            <a:pPr marL="0" indent="0" algn="just">
              <a:buNone/>
            </a:pPr>
            <a:r>
              <a:rPr lang="it-IT" dirty="0" smtClean="0"/>
              <a:t>	dal </a:t>
            </a:r>
            <a:r>
              <a:rPr lang="it-IT" dirty="0"/>
              <a:t>fondo rinnovamento impianto 15</a:t>
            </a:r>
          </a:p>
          <a:p>
            <a:pPr marL="0" indent="0" algn="just">
              <a:buNone/>
            </a:pPr>
            <a:r>
              <a:rPr lang="it-IT" dirty="0" smtClean="0"/>
              <a:t>	dalla </a:t>
            </a:r>
            <a:r>
              <a:rPr lang="it-IT" dirty="0"/>
              <a:t>cessione del vecchio impianto 70</a:t>
            </a:r>
          </a:p>
          <a:p>
            <a:pPr marL="0" indent="0" algn="just">
              <a:buNone/>
            </a:pPr>
            <a:r>
              <a:rPr lang="it-IT" dirty="0" smtClean="0"/>
              <a:t>	Totale </a:t>
            </a:r>
            <a:r>
              <a:rPr lang="it-IT" dirty="0"/>
              <a:t>145</a:t>
            </a:r>
          </a:p>
          <a:p>
            <a:pPr algn="just"/>
            <a:r>
              <a:rPr lang="it-IT" dirty="0"/>
              <a:t>Come si comprende agevolmente, la misura del deficit patrimoniale di </a:t>
            </a:r>
            <a:r>
              <a:rPr lang="it-IT" dirty="0" smtClean="0"/>
              <a:t>accumulo risulta </a:t>
            </a:r>
            <a:r>
              <a:rPr lang="it-IT" dirty="0"/>
              <a:t>ora ridotta ad un valore di 5 (150 – 145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31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300" dirty="0"/>
              <a:t>Il segno del movimento delle </a:t>
            </a:r>
            <a:r>
              <a:rPr lang="it-IT" sz="3300" dirty="0" smtClean="0"/>
              <a:t>grandezze logiche</a:t>
            </a:r>
            <a:endParaRPr lang="it-IT" sz="33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821" y="1221443"/>
            <a:ext cx="8745708" cy="4525963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La liquidità </a:t>
            </a:r>
            <a:r>
              <a:rPr lang="it-IT" sz="2400" dirty="0"/>
              <a:t>avrà segno </a:t>
            </a:r>
            <a:r>
              <a:rPr lang="it-IT" sz="2400" dirty="0" smtClean="0"/>
              <a:t>positivo (legata ad </a:t>
            </a:r>
            <a:r>
              <a:rPr lang="it-IT" sz="2400" dirty="0"/>
              <a:t>un incremento </a:t>
            </a:r>
            <a:r>
              <a:rPr lang="it-IT" sz="2400" dirty="0" smtClean="0"/>
              <a:t>del numerario</a:t>
            </a:r>
            <a:r>
              <a:rPr lang="it-IT" sz="2400" dirty="0"/>
              <a:t>)</a:t>
            </a:r>
          </a:p>
          <a:p>
            <a:pPr algn="just"/>
            <a:r>
              <a:rPr lang="it-IT" sz="2400" dirty="0" smtClean="0"/>
              <a:t>Il ricavo </a:t>
            </a:r>
            <a:r>
              <a:rPr lang="it-IT" sz="2400" dirty="0"/>
              <a:t>di </a:t>
            </a:r>
            <a:r>
              <a:rPr lang="it-IT" sz="2400" dirty="0" smtClean="0"/>
              <a:t>vendita </a:t>
            </a:r>
            <a:r>
              <a:rPr lang="it-IT" sz="2400" dirty="0"/>
              <a:t>avrà </a:t>
            </a:r>
            <a:r>
              <a:rPr lang="it-IT" sz="2400" dirty="0" smtClean="0"/>
              <a:t>segno </a:t>
            </a:r>
            <a:r>
              <a:rPr lang="it-IT" sz="2400" dirty="0"/>
              <a:t>positivo, poiché rappresenta la giustificazione dell’entrata della liquidità </a:t>
            </a:r>
            <a:r>
              <a:rPr lang="it-IT" sz="2400" dirty="0" smtClean="0"/>
              <a:t>(sorge un </a:t>
            </a:r>
            <a:r>
              <a:rPr lang="it-IT" sz="2400" dirty="0"/>
              <a:t>beneficio</a:t>
            </a:r>
            <a:r>
              <a:rPr lang="it-IT" sz="2400" dirty="0" smtClean="0"/>
              <a:t>)</a:t>
            </a:r>
            <a:endParaRPr lang="it-IT" sz="2400" dirty="0"/>
          </a:p>
          <a:p>
            <a:pPr algn="just"/>
            <a:r>
              <a:rPr lang="it-IT" sz="2400" dirty="0" smtClean="0"/>
              <a:t>ai </a:t>
            </a:r>
            <a:r>
              <a:rPr lang="it-IT" sz="2400" dirty="0"/>
              <a:t>fini della contabilizzazione di ogni operazione </a:t>
            </a:r>
            <a:r>
              <a:rPr lang="it-IT" sz="2400" dirty="0" smtClean="0"/>
              <a:t>bisogna anzitutto </a:t>
            </a:r>
            <a:r>
              <a:rPr lang="it-IT" sz="2400" dirty="0"/>
              <a:t>considerare il segno della variazione </a:t>
            </a:r>
            <a:r>
              <a:rPr lang="it-IT" sz="2400" dirty="0" smtClean="0"/>
              <a:t>numeraria</a:t>
            </a:r>
            <a:endParaRPr lang="it-IT" sz="2400" dirty="0"/>
          </a:p>
          <a:p>
            <a:pPr algn="just"/>
            <a:r>
              <a:rPr lang="it-IT" sz="2400" dirty="0" smtClean="0"/>
              <a:t>anche </a:t>
            </a:r>
            <a:r>
              <a:rPr lang="it-IT" sz="2400" dirty="0"/>
              <a:t>in questa circostanza la variazione derivata prende il segno</a:t>
            </a:r>
          </a:p>
          <a:p>
            <a:pPr algn="just"/>
            <a:r>
              <a:rPr lang="it-IT" sz="2400" dirty="0"/>
              <a:t>della variazione numeraria (poiché la giustifica</a:t>
            </a:r>
            <a:r>
              <a:rPr lang="it-IT" sz="2400" dirty="0" smtClean="0"/>
              <a:t>)</a:t>
            </a:r>
            <a:endParaRPr lang="it-IT" sz="2400" dirty="0"/>
          </a:p>
          <a:p>
            <a:pPr algn="just"/>
            <a:r>
              <a:rPr lang="it-IT" sz="2400" dirty="0" smtClean="0"/>
              <a:t>l’entrata </a:t>
            </a:r>
            <a:r>
              <a:rPr lang="it-IT" sz="2400" dirty="0"/>
              <a:t>di liquidità (di segno positivo) deve </a:t>
            </a:r>
            <a:r>
              <a:rPr lang="it-IT" sz="2400" dirty="0" smtClean="0"/>
              <a:t>essere controbilanciata </a:t>
            </a:r>
            <a:r>
              <a:rPr lang="it-IT" sz="2400" dirty="0"/>
              <a:t>da una variazione derivata di segno positivo, in quanto giustifica </a:t>
            </a:r>
            <a:r>
              <a:rPr lang="it-IT" sz="2400" dirty="0" smtClean="0"/>
              <a:t>un incremento </a:t>
            </a:r>
            <a:r>
              <a:rPr lang="it-IT" sz="2400" dirty="0"/>
              <a:t>della liquidità </a:t>
            </a:r>
            <a:r>
              <a:rPr lang="it-IT" sz="2400" dirty="0" smtClean="0"/>
              <a:t>(di segno </a:t>
            </a:r>
            <a:r>
              <a:rPr lang="it-IT" sz="2400" dirty="0"/>
              <a:t>positivo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7031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voci contabili </a:t>
            </a:r>
            <a:r>
              <a:rPr lang="it-IT" dirty="0" smtClean="0"/>
              <a:t>e gli aspetti interessati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828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b="1" u="sng" dirty="0" smtClean="0"/>
              <a:t>la liquidità </a:t>
            </a:r>
          </a:p>
          <a:p>
            <a:r>
              <a:rPr lang="it-IT" sz="2800" dirty="0" smtClean="0"/>
              <a:t>cassa</a:t>
            </a:r>
          </a:p>
          <a:p>
            <a:r>
              <a:rPr lang="it-IT" sz="2800" dirty="0" smtClean="0"/>
              <a:t>banca c/c</a:t>
            </a:r>
          </a:p>
          <a:p>
            <a:r>
              <a:rPr lang="it-IT" sz="2800" dirty="0" smtClean="0"/>
              <a:t>posta c/c</a:t>
            </a:r>
          </a:p>
          <a:p>
            <a:r>
              <a:rPr lang="it-IT" sz="2800" dirty="0" smtClean="0"/>
              <a:t>ecc.</a:t>
            </a:r>
          </a:p>
          <a:p>
            <a:pPr marL="0" indent="0" algn="ctr">
              <a:buNone/>
            </a:pPr>
            <a:r>
              <a:rPr lang="it-IT" sz="2800" b="1" u="sng" dirty="0"/>
              <a:t>ricavo di vendita</a:t>
            </a:r>
          </a:p>
          <a:p>
            <a:r>
              <a:rPr lang="it-IT" sz="2800" dirty="0" smtClean="0"/>
              <a:t>vendita</a:t>
            </a:r>
          </a:p>
          <a:p>
            <a:r>
              <a:rPr lang="it-IT" sz="2800" dirty="0" smtClean="0"/>
              <a:t>vendita prodotti</a:t>
            </a:r>
          </a:p>
          <a:p>
            <a:r>
              <a:rPr lang="it-IT" sz="2800" dirty="0" smtClean="0"/>
              <a:t>prodotti c/vendita</a:t>
            </a:r>
          </a:p>
          <a:p>
            <a:r>
              <a:rPr lang="it-IT" sz="2800" dirty="0" smtClean="0"/>
              <a:t>realizzi di vendita</a:t>
            </a:r>
          </a:p>
          <a:p>
            <a:r>
              <a:rPr lang="it-IT" sz="2800" dirty="0"/>
              <a:t>e</a:t>
            </a:r>
            <a:r>
              <a:rPr lang="it-IT" sz="2800" dirty="0" smtClean="0"/>
              <a:t>cc. (sono tutti sinonimi)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0999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539" y="274638"/>
            <a:ext cx="8712285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Effetti del disinvestimento sul bilancio di periodo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l’operazione </a:t>
            </a:r>
            <a:r>
              <a:rPr lang="it-IT" dirty="0"/>
              <a:t>di disinvestimento </a:t>
            </a:r>
            <a:r>
              <a:rPr lang="it-IT" dirty="0" smtClean="0"/>
              <a:t>determina un’entrata </a:t>
            </a:r>
            <a:r>
              <a:rPr lang="it-IT" dirty="0"/>
              <a:t>di </a:t>
            </a:r>
            <a:r>
              <a:rPr lang="it-IT" dirty="0" smtClean="0"/>
              <a:t>liquidità connessa </a:t>
            </a:r>
            <a:r>
              <a:rPr lang="it-IT" dirty="0"/>
              <a:t>al conseguimento di un ricavo di </a:t>
            </a:r>
            <a:r>
              <a:rPr lang="it-IT" dirty="0" smtClean="0"/>
              <a:t>esercizio</a:t>
            </a:r>
            <a:endParaRPr lang="it-IT" dirty="0"/>
          </a:p>
          <a:p>
            <a:r>
              <a:rPr lang="it-IT" dirty="0" smtClean="0"/>
              <a:t>effetti </a:t>
            </a:r>
            <a:r>
              <a:rPr lang="it-IT" dirty="0"/>
              <a:t>indotti dalle </a:t>
            </a:r>
            <a:r>
              <a:rPr lang="it-IT" dirty="0" smtClean="0"/>
              <a:t>precedenti operazioni </a:t>
            </a:r>
            <a:r>
              <a:rPr lang="it-IT" dirty="0"/>
              <a:t>di </a:t>
            </a:r>
            <a:r>
              <a:rPr lang="it-IT" dirty="0" smtClean="0"/>
              <a:t>gestione (ipotesi:  tutti </a:t>
            </a:r>
            <a:r>
              <a:rPr lang="it-IT" dirty="0"/>
              <a:t>i movimenti di liquidità </a:t>
            </a:r>
            <a:r>
              <a:rPr lang="it-IT" dirty="0" smtClean="0"/>
              <a:t>avvengono </a:t>
            </a:r>
            <a:r>
              <a:rPr lang="it-IT" dirty="0"/>
              <a:t>per </a:t>
            </a:r>
            <a:r>
              <a:rPr lang="it-IT" dirty="0" smtClean="0"/>
              <a:t>contanti e interessano </a:t>
            </a:r>
            <a:r>
              <a:rPr lang="it-IT" dirty="0"/>
              <a:t>q</a:t>
            </a:r>
            <a:r>
              <a:rPr lang="it-IT" dirty="0" smtClean="0"/>
              <a:t>uindi il </a:t>
            </a:r>
            <a:r>
              <a:rPr lang="it-IT" dirty="0"/>
              <a:t>solo conto </a:t>
            </a:r>
            <a:r>
              <a:rPr lang="it-IT" dirty="0" smtClean="0"/>
              <a:t>“</a:t>
            </a:r>
            <a:r>
              <a:rPr lang="it-IT" dirty="0"/>
              <a:t>cassa</a:t>
            </a:r>
            <a:r>
              <a:rPr lang="it-IT" dirty="0" smtClean="0"/>
              <a:t>”)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86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Costituzione e acquisto beni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5281" b="5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00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Stato patrimoniale e conto economico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076" b="9076"/>
          <a:stretch/>
        </p:blipFill>
        <p:spPr>
          <a:xfrm>
            <a:off x="1133182" y="1239400"/>
            <a:ext cx="5607141" cy="245472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3" y="4092224"/>
            <a:ext cx="5791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operazione di trasformazione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3739"/>
            <a:ext cx="8229600" cy="530086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l’operazione di trasformazione</a:t>
            </a:r>
            <a:r>
              <a:rPr lang="it-IT" dirty="0" smtClean="0"/>
              <a:t>, in quanto interna </a:t>
            </a:r>
            <a:r>
              <a:rPr lang="it-IT" dirty="0"/>
              <a:t>all’azienda, non </a:t>
            </a:r>
            <a:r>
              <a:rPr lang="it-IT" dirty="0" smtClean="0"/>
              <a:t>genera </a:t>
            </a:r>
            <a:r>
              <a:rPr lang="it-IT" dirty="0"/>
              <a:t>scritture </a:t>
            </a:r>
            <a:r>
              <a:rPr lang="it-IT" dirty="0" smtClean="0"/>
              <a:t>contabili</a:t>
            </a:r>
          </a:p>
          <a:p>
            <a:pPr algn="just"/>
            <a:r>
              <a:rPr lang="it-IT" dirty="0" smtClean="0"/>
              <a:t>con </a:t>
            </a:r>
            <a:r>
              <a:rPr lang="it-IT" dirty="0"/>
              <a:t>essa l’azienda provvede ad impiegare, tecnicamente </a:t>
            </a:r>
            <a:r>
              <a:rPr lang="it-IT" dirty="0" smtClean="0"/>
              <a:t>ed economicamente</a:t>
            </a:r>
            <a:r>
              <a:rPr lang="it-IT" dirty="0"/>
              <a:t>, i fattori produttivi specifici – pluriennali e d’esercizio – al fine </a:t>
            </a:r>
            <a:r>
              <a:rPr lang="it-IT" dirty="0" smtClean="0"/>
              <a:t>di ottenere </a:t>
            </a:r>
            <a:r>
              <a:rPr lang="it-IT" dirty="0"/>
              <a:t>un prodotto finito da cedere successivamente sul mercato di </a:t>
            </a:r>
            <a:r>
              <a:rPr lang="it-IT" dirty="0" smtClean="0"/>
              <a:t>sbocco</a:t>
            </a:r>
          </a:p>
          <a:p>
            <a:pPr algn="just"/>
            <a:r>
              <a:rPr lang="it-IT" dirty="0"/>
              <a:t>La trasformazione si attua impiegando, ovvero facendo interagire fra loro, </a:t>
            </a:r>
            <a:r>
              <a:rPr lang="it-IT" dirty="0" smtClean="0"/>
              <a:t>i fattori </a:t>
            </a:r>
            <a:r>
              <a:rPr lang="it-IT" dirty="0"/>
              <a:t>produttivi </a:t>
            </a:r>
            <a:r>
              <a:rPr lang="it-IT" dirty="0" smtClean="0"/>
              <a:t>specifici</a:t>
            </a:r>
            <a:endParaRPr lang="it-IT" dirty="0"/>
          </a:p>
          <a:p>
            <a:pPr lvl="1" algn="just"/>
            <a:r>
              <a:rPr lang="it-IT" dirty="0" smtClean="0"/>
              <a:t>quelli pluriennali (strutturali) subiranno </a:t>
            </a:r>
            <a:r>
              <a:rPr lang="it-IT" dirty="0"/>
              <a:t>un consumo </a:t>
            </a:r>
            <a:r>
              <a:rPr lang="it-IT" dirty="0" smtClean="0"/>
              <a:t>parziale (utilizzo graduale)</a:t>
            </a:r>
            <a:endParaRPr lang="it-IT" dirty="0"/>
          </a:p>
          <a:p>
            <a:pPr lvl="1" algn="just"/>
            <a:r>
              <a:rPr lang="it-IT" dirty="0" smtClean="0"/>
              <a:t>quelli d’esercizio </a:t>
            </a:r>
            <a:r>
              <a:rPr lang="it-IT" dirty="0"/>
              <a:t>subiranno un consumo </a:t>
            </a:r>
            <a:r>
              <a:rPr lang="it-IT" dirty="0" smtClean="0"/>
              <a:t>totale (utilizzo totale)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313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7972"/>
            <a:ext cx="8229600" cy="4525963"/>
          </a:xfrm>
        </p:spPr>
        <p:txBody>
          <a:bodyPr/>
          <a:lstStyle/>
          <a:p>
            <a:r>
              <a:rPr lang="it-IT" dirty="0" smtClean="0"/>
              <a:t>Inseriamo l’operazione </a:t>
            </a:r>
            <a:r>
              <a:rPr lang="it-IT" dirty="0"/>
              <a:t>di </a:t>
            </a:r>
            <a:r>
              <a:rPr lang="it-IT" dirty="0" smtClean="0"/>
              <a:t>disinvestimento, che permette </a:t>
            </a:r>
            <a:r>
              <a:rPr lang="it-IT" dirty="0"/>
              <a:t>all’azienda di ottenere dei </a:t>
            </a:r>
            <a:r>
              <a:rPr lang="it-IT" dirty="0" smtClean="0"/>
              <a:t>ricavi</a:t>
            </a:r>
            <a:r>
              <a:rPr lang="it-IT" dirty="0"/>
              <a:t> </a:t>
            </a:r>
            <a:r>
              <a:rPr lang="it-IT" dirty="0" smtClean="0"/>
              <a:t>e di remunerare i costi </a:t>
            </a:r>
            <a:r>
              <a:rPr lang="it-IT" dirty="0"/>
              <a:t>sostenuti </a:t>
            </a:r>
            <a:r>
              <a:rPr lang="it-IT" dirty="0" smtClean="0"/>
              <a:t>nella produzione: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049574"/>
            <a:ext cx="4267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 sul bilancio di periodo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23" b="891"/>
          <a:stretch/>
        </p:blipFill>
        <p:spPr>
          <a:xfrm>
            <a:off x="457200" y="1480532"/>
            <a:ext cx="8229600" cy="5194850"/>
          </a:xfrm>
        </p:spPr>
      </p:pic>
    </p:spTree>
    <p:extLst>
      <p:ext uri="{BB962C8B-B14F-4D97-AF65-F5344CB8AC3E}">
        <p14:creationId xmlns:p14="http://schemas.microsoft.com/office/powerpoint/2010/main" val="177896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rilevazione di utili e perdite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In conseguenza della vendita del prodotto allestito, la combinazione </a:t>
            </a:r>
            <a:r>
              <a:rPr lang="it-IT" dirty="0" smtClean="0"/>
              <a:t>produttiva sta </a:t>
            </a:r>
            <a:r>
              <a:rPr lang="it-IT" dirty="0"/>
              <a:t>realizzando un utile di esercizio pari al 50, dato dalla differenza fra i ricavi ed </a:t>
            </a:r>
            <a:r>
              <a:rPr lang="it-IT" dirty="0" smtClean="0"/>
              <a:t>i costi </a:t>
            </a:r>
            <a:r>
              <a:rPr lang="it-IT" dirty="0"/>
              <a:t>attribuibili al </a:t>
            </a:r>
            <a:r>
              <a:rPr lang="it-IT" dirty="0" smtClean="0"/>
              <a:t>medesimo</a:t>
            </a:r>
            <a:endParaRPr lang="it-IT" dirty="0"/>
          </a:p>
          <a:p>
            <a:pPr algn="just"/>
            <a:r>
              <a:rPr lang="it-IT" dirty="0"/>
              <a:t>L’utile, analogamente alla perdita, una volta rilevato andrà “portato </a:t>
            </a:r>
            <a:r>
              <a:rPr lang="it-IT" dirty="0" smtClean="0"/>
              <a:t>a patrimonio</a:t>
            </a:r>
            <a:r>
              <a:rPr lang="it-IT" dirty="0"/>
              <a:t>”, cioè essere iscritto nello stato patrimoniale per una serie di </a:t>
            </a:r>
            <a:r>
              <a:rPr lang="it-IT" dirty="0" smtClean="0"/>
              <a:t>motivi</a:t>
            </a:r>
            <a:endParaRPr lang="it-IT" dirty="0"/>
          </a:p>
          <a:p>
            <a:pPr algn="just"/>
            <a:r>
              <a:rPr lang="it-IT" dirty="0"/>
              <a:t>In primo luogo, da un punto di vista tecnico, per bilanciare la </a:t>
            </a:r>
            <a:r>
              <a:rPr lang="it-IT" dirty="0" smtClean="0"/>
              <a:t>posta contabilizzata </a:t>
            </a:r>
            <a:r>
              <a:rPr lang="it-IT" dirty="0"/>
              <a:t>nel Conto economico.</a:t>
            </a:r>
          </a:p>
          <a:p>
            <a:pPr algn="just"/>
            <a:r>
              <a:rPr lang="it-IT" dirty="0"/>
              <a:t>Inoltre, perché esso incide positivamente sul patrimonio netto dell’azienda</a:t>
            </a:r>
            <a:r>
              <a:rPr lang="it-IT" dirty="0" smtClean="0"/>
              <a:t>, incrementandolo </a:t>
            </a:r>
            <a:r>
              <a:rPr lang="it-IT" dirty="0"/>
              <a:t>per un valore pari alla sua </a:t>
            </a:r>
            <a:r>
              <a:rPr lang="it-IT" dirty="0" smtClean="0"/>
              <a:t>entità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002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6" b="3829"/>
          <a:stretch/>
        </p:blipFill>
        <p:spPr>
          <a:xfrm>
            <a:off x="468313" y="280951"/>
            <a:ext cx="8229600" cy="6577050"/>
          </a:xfrm>
        </p:spPr>
      </p:pic>
    </p:spTree>
    <p:extLst>
      <p:ext uri="{BB962C8B-B14F-4D97-AF65-F5344CB8AC3E}">
        <p14:creationId xmlns:p14="http://schemas.microsoft.com/office/powerpoint/2010/main" val="215218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1" t="778" r="281"/>
          <a:stretch/>
        </p:blipFill>
        <p:spPr>
          <a:xfrm>
            <a:off x="434091" y="274638"/>
            <a:ext cx="8229600" cy="6452009"/>
          </a:xfrm>
        </p:spPr>
      </p:pic>
    </p:spTree>
    <p:extLst>
      <p:ext uri="{BB962C8B-B14F-4D97-AF65-F5344CB8AC3E}">
        <p14:creationId xmlns:p14="http://schemas.microsoft.com/office/powerpoint/2010/main" val="308823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numerario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si </a:t>
            </a:r>
            <a:r>
              <a:rPr lang="it-IT" dirty="0"/>
              <a:t>è ipotizzato che il regolamento operazioni delle operazioni </a:t>
            </a:r>
            <a:r>
              <a:rPr lang="it-IT" dirty="0" smtClean="0"/>
              <a:t>di gestione </a:t>
            </a:r>
            <a:r>
              <a:rPr lang="it-IT" dirty="0"/>
              <a:t>analizzate in precedenza avvenisse in contanti, ovvero con il solo </a:t>
            </a:r>
            <a:r>
              <a:rPr lang="it-IT" dirty="0" smtClean="0"/>
              <a:t>movimento di </a:t>
            </a:r>
            <a:r>
              <a:rPr lang="it-IT" dirty="0"/>
              <a:t>liquidità </a:t>
            </a:r>
            <a:r>
              <a:rPr lang="it-IT" dirty="0" smtClean="0"/>
              <a:t>attuale</a:t>
            </a:r>
            <a:endParaRPr lang="it-IT" dirty="0"/>
          </a:p>
          <a:p>
            <a:pPr algn="just"/>
            <a:r>
              <a:rPr lang="it-IT" dirty="0"/>
              <a:t>o</a:t>
            </a:r>
            <a:r>
              <a:rPr lang="it-IT" dirty="0" smtClean="0"/>
              <a:t>ra rimuoveremo </a:t>
            </a:r>
            <a:r>
              <a:rPr lang="it-IT" dirty="0"/>
              <a:t>tale ipotesi semplificatrice</a:t>
            </a:r>
            <a:r>
              <a:rPr lang="it-IT" dirty="0" smtClean="0"/>
              <a:t>, introducendo le </a:t>
            </a:r>
            <a:r>
              <a:rPr lang="it-IT" dirty="0"/>
              <a:t>dilazioni di incasso e di pagamento, ovvero la </a:t>
            </a:r>
            <a:r>
              <a:rPr lang="it-IT" dirty="0" smtClean="0"/>
              <a:t>liquidità differita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32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numerario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756"/>
          <a:stretch/>
        </p:blipFill>
        <p:spPr>
          <a:xfrm>
            <a:off x="457200" y="1600200"/>
            <a:ext cx="8686800" cy="4525963"/>
          </a:xfrm>
        </p:spPr>
      </p:pic>
    </p:spTree>
    <p:extLst>
      <p:ext uri="{BB962C8B-B14F-4D97-AF65-F5344CB8AC3E}">
        <p14:creationId xmlns:p14="http://schemas.microsoft.com/office/powerpoint/2010/main" val="1329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numerario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ad </a:t>
            </a:r>
            <a:r>
              <a:rPr lang="it-IT" dirty="0"/>
              <a:t>esclusione della trasformazione, </a:t>
            </a:r>
            <a:r>
              <a:rPr lang="it-IT" dirty="0" smtClean="0"/>
              <a:t>di tipo </a:t>
            </a:r>
            <a:r>
              <a:rPr lang="it-IT" dirty="0"/>
              <a:t>interno, </a:t>
            </a:r>
            <a:r>
              <a:rPr lang="it-IT" dirty="0" smtClean="0"/>
              <a:t>che non </a:t>
            </a:r>
            <a:r>
              <a:rPr lang="it-IT" dirty="0"/>
              <a:t>comporta movimento di liquidità, le altre operazioni </a:t>
            </a:r>
            <a:r>
              <a:rPr lang="it-IT" dirty="0" smtClean="0"/>
              <a:t>prevedono entrate </a:t>
            </a:r>
            <a:r>
              <a:rPr lang="it-IT" dirty="0"/>
              <a:t>o uscite di numerario, giustificate, rispettivamente, dall’accensione o </a:t>
            </a:r>
            <a:r>
              <a:rPr lang="it-IT" dirty="0" smtClean="0"/>
              <a:t>dallo spegnimento </a:t>
            </a:r>
            <a:r>
              <a:rPr lang="it-IT" dirty="0"/>
              <a:t>di debiti di finanziamento, dal sostenimento di costi e dall’ottenimento </a:t>
            </a:r>
            <a:r>
              <a:rPr lang="it-IT" dirty="0" smtClean="0"/>
              <a:t>di ricavi</a:t>
            </a:r>
            <a:endParaRPr lang="it-IT" dirty="0"/>
          </a:p>
          <a:p>
            <a:pPr algn="just"/>
            <a:r>
              <a:rPr lang="it-IT" dirty="0" smtClean="0"/>
              <a:t>le medesime operazioni </a:t>
            </a:r>
            <a:r>
              <a:rPr lang="it-IT" dirty="0"/>
              <a:t>possono essere regolate a dilazione piuttosto che in </a:t>
            </a:r>
            <a:r>
              <a:rPr lang="it-IT" dirty="0" smtClean="0"/>
              <a:t>contanti</a:t>
            </a:r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valore numerario interessato alla registrazione può </a:t>
            </a:r>
            <a:r>
              <a:rPr lang="it-IT" dirty="0" smtClean="0"/>
              <a:t>essere rappresentato</a:t>
            </a:r>
            <a:r>
              <a:rPr lang="it-IT" dirty="0"/>
              <a:t>, invece che dalla liquidità attuale (cassa, banca e posta</a:t>
            </a:r>
            <a:r>
              <a:rPr lang="it-IT" dirty="0" smtClean="0"/>
              <a:t>), </a:t>
            </a:r>
            <a:r>
              <a:rPr lang="it-IT" dirty="0"/>
              <a:t>dalla </a:t>
            </a:r>
            <a:r>
              <a:rPr lang="it-IT" dirty="0" smtClean="0"/>
              <a:t>liquidità differita </a:t>
            </a:r>
            <a:r>
              <a:rPr lang="it-IT" dirty="0"/>
              <a:t>(crediti e debiti di regolamento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27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liquidità e operazione di finanziamento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5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la liquidità differita </a:t>
            </a:r>
            <a:r>
              <a:rPr lang="it-IT" dirty="0"/>
              <a:t>è </a:t>
            </a:r>
            <a:r>
              <a:rPr lang="it-IT" dirty="0" smtClean="0"/>
              <a:t>costituita da </a:t>
            </a:r>
            <a:r>
              <a:rPr lang="it-IT" dirty="0"/>
              <a:t>un movimento di denaro a una certa data </a:t>
            </a:r>
            <a:r>
              <a:rPr lang="it-IT" dirty="0" smtClean="0"/>
              <a:t>successiva rispetto </a:t>
            </a:r>
            <a:r>
              <a:rPr lang="it-IT" dirty="0"/>
              <a:t>a quella di svolgimento </a:t>
            </a:r>
            <a:r>
              <a:rPr lang="it-IT" dirty="0" smtClean="0"/>
              <a:t>dell’operazione: fenomeno </a:t>
            </a:r>
            <a:r>
              <a:rPr lang="it-IT" dirty="0"/>
              <a:t>delle dilazioni di incasso e pagamento</a:t>
            </a:r>
            <a:r>
              <a:rPr lang="it-IT" dirty="0" smtClean="0"/>
              <a:t>, ovvero </a:t>
            </a:r>
            <a:r>
              <a:rPr lang="it-IT" dirty="0"/>
              <a:t>dei crediti e dei debiti di </a:t>
            </a:r>
            <a:r>
              <a:rPr lang="it-IT" dirty="0" smtClean="0"/>
              <a:t>regolamento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83100"/>
            <a:ext cx="6083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3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/>
              <a:t>La liquidità differita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249" y="979355"/>
            <a:ext cx="8709909" cy="5268982"/>
          </a:xfrm>
        </p:spPr>
        <p:txBody>
          <a:bodyPr>
            <a:noAutofit/>
          </a:bodyPr>
          <a:lstStyle/>
          <a:p>
            <a:pPr algn="just"/>
            <a:r>
              <a:rPr lang="it-IT" sz="2300" dirty="0" smtClean="0"/>
              <a:t>È un’entrata </a:t>
            </a:r>
            <a:r>
              <a:rPr lang="it-IT" sz="2300" dirty="0"/>
              <a:t>o da un’uscita di denaro </a:t>
            </a:r>
            <a:r>
              <a:rPr lang="it-IT" sz="2300" dirty="0" smtClean="0"/>
              <a:t>ad una </a:t>
            </a:r>
            <a:r>
              <a:rPr lang="it-IT" sz="2300" dirty="0"/>
              <a:t>certa scadenza </a:t>
            </a:r>
            <a:r>
              <a:rPr lang="it-IT" sz="2300" dirty="0" smtClean="0"/>
              <a:t>futura</a:t>
            </a:r>
            <a:endParaRPr lang="it-IT" sz="2300" dirty="0"/>
          </a:p>
          <a:p>
            <a:pPr algn="just"/>
            <a:r>
              <a:rPr lang="it-IT" sz="2300" dirty="0" smtClean="0"/>
              <a:t>entrata </a:t>
            </a:r>
            <a:r>
              <a:rPr lang="it-IT" sz="2300" dirty="0"/>
              <a:t>di </a:t>
            </a:r>
            <a:r>
              <a:rPr lang="it-IT" sz="2300" dirty="0" smtClean="0"/>
              <a:t>denaro: </a:t>
            </a:r>
            <a:r>
              <a:rPr lang="it-IT" sz="2300" dirty="0"/>
              <a:t>avremo il sorgere di un </a:t>
            </a:r>
            <a:r>
              <a:rPr lang="it-IT" sz="2300" dirty="0" smtClean="0"/>
              <a:t>credito</a:t>
            </a:r>
            <a:endParaRPr lang="it-IT" sz="2300" dirty="0"/>
          </a:p>
          <a:p>
            <a:pPr algn="just"/>
            <a:r>
              <a:rPr lang="it-IT" sz="2300" dirty="0" smtClean="0"/>
              <a:t>uscita </a:t>
            </a:r>
            <a:r>
              <a:rPr lang="it-IT" sz="2300" dirty="0"/>
              <a:t>di </a:t>
            </a:r>
            <a:r>
              <a:rPr lang="it-IT" sz="2300" dirty="0" smtClean="0"/>
              <a:t>denaro: nascita </a:t>
            </a:r>
            <a:r>
              <a:rPr lang="it-IT" sz="2300" dirty="0"/>
              <a:t>di </a:t>
            </a:r>
            <a:r>
              <a:rPr lang="it-IT" sz="2300" dirty="0" smtClean="0"/>
              <a:t>un debito</a:t>
            </a:r>
            <a:endParaRPr lang="it-IT" sz="2300" dirty="0"/>
          </a:p>
          <a:p>
            <a:pPr algn="just"/>
            <a:r>
              <a:rPr lang="it-IT" sz="2300" dirty="0" smtClean="0"/>
              <a:t>assumono </a:t>
            </a:r>
            <a:r>
              <a:rPr lang="it-IT" sz="2300" dirty="0"/>
              <a:t>la denominazione di crediti e debiti </a:t>
            </a:r>
            <a:r>
              <a:rPr lang="it-IT" sz="2300" dirty="0" smtClean="0"/>
              <a:t>di regolamento </a:t>
            </a:r>
            <a:r>
              <a:rPr lang="it-IT" sz="2300" dirty="0"/>
              <a:t>o di crediti e debiti di </a:t>
            </a:r>
            <a:r>
              <a:rPr lang="it-IT" sz="2300" dirty="0" smtClean="0"/>
              <a:t>funzionamento: hanno </a:t>
            </a:r>
            <a:r>
              <a:rPr lang="it-IT" sz="2300" dirty="0"/>
              <a:t>il solo scopo </a:t>
            </a:r>
            <a:r>
              <a:rPr lang="it-IT" sz="2300" dirty="0" smtClean="0"/>
              <a:t>di permettere </a:t>
            </a:r>
            <a:r>
              <a:rPr lang="it-IT" sz="2300" dirty="0"/>
              <a:t>l’incasso o il pagamento delle operazioni di gestione in una data </a:t>
            </a:r>
            <a:r>
              <a:rPr lang="it-IT" sz="2300" dirty="0" smtClean="0"/>
              <a:t>diversa da </a:t>
            </a:r>
            <a:r>
              <a:rPr lang="it-IT" sz="2300" dirty="0"/>
              <a:t>quella in cui esse si sono concretamente </a:t>
            </a:r>
            <a:r>
              <a:rPr lang="it-IT" sz="2300" dirty="0" smtClean="0"/>
              <a:t>originate</a:t>
            </a:r>
            <a:endParaRPr lang="it-IT" sz="2300" dirty="0"/>
          </a:p>
          <a:p>
            <a:pPr algn="just"/>
            <a:r>
              <a:rPr lang="it-IT" sz="2300" dirty="0" smtClean="0"/>
              <a:t>possono </a:t>
            </a:r>
            <a:r>
              <a:rPr lang="it-IT" sz="2300" dirty="0"/>
              <a:t>essere anche definiti come </a:t>
            </a:r>
            <a:r>
              <a:rPr lang="it-IT" sz="2300" dirty="0" smtClean="0"/>
              <a:t>conti </a:t>
            </a:r>
            <a:r>
              <a:rPr lang="it-IT" sz="2300" dirty="0"/>
              <a:t>di transito</a:t>
            </a:r>
            <a:r>
              <a:rPr lang="it-IT" sz="2300" dirty="0" smtClean="0"/>
              <a:t>, in quanto destinati </a:t>
            </a:r>
            <a:r>
              <a:rPr lang="it-IT" sz="2300" dirty="0"/>
              <a:t>a nascere e ad estinguersi in uno specifico e predeterminato arco </a:t>
            </a:r>
            <a:r>
              <a:rPr lang="it-IT" sz="2300" dirty="0" smtClean="0"/>
              <a:t>di</a:t>
            </a:r>
            <a:r>
              <a:rPr lang="it-IT" sz="2300" dirty="0"/>
              <a:t> </a:t>
            </a:r>
            <a:r>
              <a:rPr lang="it-IT" sz="2300" dirty="0" smtClean="0"/>
              <a:t>tempo</a:t>
            </a:r>
            <a:endParaRPr lang="it-IT" sz="2300" dirty="0"/>
          </a:p>
          <a:p>
            <a:pPr algn="just"/>
            <a:r>
              <a:rPr lang="it-IT" sz="2300" dirty="0" smtClean="0"/>
              <a:t>Riprendendo l’</a:t>
            </a:r>
            <a:r>
              <a:rPr lang="it-IT" sz="2300" b="1" dirty="0" smtClean="0"/>
              <a:t>accensione </a:t>
            </a:r>
            <a:r>
              <a:rPr lang="it-IT" sz="2300" b="1" dirty="0"/>
              <a:t>dell’operazione di finanziamento </a:t>
            </a:r>
            <a:r>
              <a:rPr lang="it-IT" sz="2300" b="1" dirty="0" smtClean="0"/>
              <a:t>a titolo </a:t>
            </a:r>
            <a:r>
              <a:rPr lang="it-IT" sz="2300" b="1" dirty="0"/>
              <a:t>di capitale di </a:t>
            </a:r>
            <a:r>
              <a:rPr lang="it-IT" sz="2300" b="1" dirty="0" smtClean="0"/>
              <a:t>rischio</a:t>
            </a:r>
            <a:r>
              <a:rPr lang="it-IT" sz="2300" dirty="0" smtClean="0"/>
              <a:t>, </a:t>
            </a:r>
            <a:r>
              <a:rPr lang="it-IT" sz="2300" dirty="0"/>
              <a:t>la rilevazione dell’aspetto numerario di segno positivo (entrata </a:t>
            </a:r>
            <a:r>
              <a:rPr lang="it-IT" sz="2300" dirty="0" smtClean="0"/>
              <a:t>di liquidità</a:t>
            </a:r>
            <a:r>
              <a:rPr lang="it-IT" sz="2300" dirty="0"/>
              <a:t>) </a:t>
            </a:r>
            <a:r>
              <a:rPr lang="it-IT" sz="2300" dirty="0" smtClean="0"/>
              <a:t>è controbilanciata </a:t>
            </a:r>
            <a:r>
              <a:rPr lang="it-IT" sz="2300" dirty="0"/>
              <a:t>dalla rilevazione dell’aspetto finanziario di </a:t>
            </a:r>
            <a:r>
              <a:rPr lang="it-IT" sz="2300" dirty="0" smtClean="0"/>
              <a:t>segno positivo </a:t>
            </a:r>
            <a:r>
              <a:rPr lang="it-IT" sz="2300" dirty="0"/>
              <a:t>(sorgere del debito</a:t>
            </a:r>
            <a:r>
              <a:rPr lang="it-IT" sz="2300" dirty="0" smtClean="0"/>
              <a:t>)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7886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574675"/>
            <a:ext cx="8229600" cy="5551488"/>
          </a:xfrm>
        </p:spPr>
      </p:pic>
    </p:spTree>
    <p:extLst>
      <p:ext uri="{BB962C8B-B14F-4D97-AF65-F5344CB8AC3E}">
        <p14:creationId xmlns:p14="http://schemas.microsoft.com/office/powerpoint/2010/main" val="2468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8" b="2819"/>
          <a:stretch/>
        </p:blipFill>
        <p:spPr>
          <a:xfrm>
            <a:off x="457200" y="112379"/>
            <a:ext cx="8229600" cy="6293291"/>
          </a:xfrm>
        </p:spPr>
      </p:pic>
    </p:spTree>
    <p:extLst>
      <p:ext uri="{BB962C8B-B14F-4D97-AF65-F5344CB8AC3E}">
        <p14:creationId xmlns:p14="http://schemas.microsoft.com/office/powerpoint/2010/main" val="203509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differimento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se </a:t>
            </a:r>
            <a:r>
              <a:rPr lang="it-IT" dirty="0"/>
              <a:t>invece di essere effettuata immediatamente per contanti, </a:t>
            </a:r>
            <a:r>
              <a:rPr lang="it-IT" dirty="0" smtClean="0"/>
              <a:t>la sottoscrizione </a:t>
            </a:r>
            <a:r>
              <a:rPr lang="it-IT" dirty="0"/>
              <a:t>venisse regolarizzata ad una scadenza successiva si avrebbe, </a:t>
            </a:r>
            <a:r>
              <a:rPr lang="it-IT" dirty="0" smtClean="0"/>
              <a:t>fermo restando </a:t>
            </a:r>
            <a:r>
              <a:rPr lang="it-IT" dirty="0"/>
              <a:t>l’espletamento dell’operazione, un differimento </a:t>
            </a:r>
            <a:r>
              <a:rPr lang="it-IT" dirty="0" smtClean="0"/>
              <a:t>dell’incasso</a:t>
            </a:r>
            <a:endParaRPr lang="it-IT" dirty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deve in questo caso </a:t>
            </a:r>
            <a:r>
              <a:rPr lang="it-IT" dirty="0" smtClean="0"/>
              <a:t>distinguere</a:t>
            </a:r>
          </a:p>
          <a:p>
            <a:pPr lvl="1" algn="just"/>
            <a:r>
              <a:rPr lang="it-IT" dirty="0" smtClean="0"/>
              <a:t>la </a:t>
            </a:r>
            <a:r>
              <a:rPr lang="it-IT" dirty="0"/>
              <a:t>promessa di sottoscrizione da parte dei </a:t>
            </a:r>
            <a:r>
              <a:rPr lang="it-IT" dirty="0" smtClean="0"/>
              <a:t>soci - immediata</a:t>
            </a:r>
          </a:p>
          <a:p>
            <a:pPr lvl="1" algn="just"/>
            <a:r>
              <a:rPr lang="it-IT" dirty="0" smtClean="0"/>
              <a:t>dall’effettivo </a:t>
            </a:r>
            <a:r>
              <a:rPr lang="it-IT" dirty="0"/>
              <a:t>versamento – differito – </a:t>
            </a:r>
            <a:r>
              <a:rPr lang="it-IT" dirty="0" smtClean="0"/>
              <a:t>sempre </a:t>
            </a:r>
            <a:r>
              <a:rPr lang="it-IT" dirty="0"/>
              <a:t>da parte dei </a:t>
            </a:r>
            <a:r>
              <a:rPr lang="it-IT" dirty="0" smtClean="0"/>
              <a:t>soci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341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830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Estinzione del differimento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4586"/>
            <a:ext cx="8229600" cy="55359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nulla muta rispetto al caso di versamento contestuale di denaro. </a:t>
            </a:r>
            <a:r>
              <a:rPr lang="it-IT" dirty="0" smtClean="0"/>
              <a:t>In entrambe </a:t>
            </a:r>
            <a:r>
              <a:rPr lang="it-IT" dirty="0"/>
              <a:t>le circostanze si rileva infatti un valore originario acceso alla liquidità ed </a:t>
            </a:r>
            <a:r>
              <a:rPr lang="it-IT" dirty="0" smtClean="0"/>
              <a:t>un valore </a:t>
            </a:r>
            <a:r>
              <a:rPr lang="it-IT" dirty="0"/>
              <a:t>derivato acceso ai debiti di finanziamento.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conto di transito rappresentato dalla liquidità differita </a:t>
            </a:r>
            <a:r>
              <a:rPr lang="it-IT" dirty="0" smtClean="0"/>
              <a:t>in entrata </a:t>
            </a:r>
            <a:r>
              <a:rPr lang="it-IT" dirty="0"/>
              <a:t>(nel nostro caso i “crediti verso i soci” per la sottoscrizione promessa ma </a:t>
            </a:r>
            <a:r>
              <a:rPr lang="it-IT" dirty="0" smtClean="0"/>
              <a:t>non ancora </a:t>
            </a:r>
            <a:r>
              <a:rPr lang="it-IT" dirty="0"/>
              <a:t>effettuata) ad una certa scadenza dovrà essere estinto per </a:t>
            </a:r>
            <a:r>
              <a:rPr lang="it-IT" dirty="0" smtClean="0"/>
              <a:t>permettere l’ingresso </a:t>
            </a:r>
            <a:r>
              <a:rPr lang="it-IT" dirty="0"/>
              <a:t>in azienda del </a:t>
            </a:r>
            <a:r>
              <a:rPr lang="it-IT" dirty="0" smtClean="0"/>
              <a:t>denaro</a:t>
            </a:r>
            <a:endParaRPr lang="it-IT" dirty="0"/>
          </a:p>
          <a:p>
            <a:pPr algn="just"/>
            <a:r>
              <a:rPr lang="it-IT" dirty="0" smtClean="0"/>
              <a:t>Per ipotesi, </a:t>
            </a:r>
            <a:r>
              <a:rPr lang="it-IT" dirty="0"/>
              <a:t>trascorsi alcuni giorni dalla promessa di sottoscrizione</a:t>
            </a:r>
            <a:r>
              <a:rPr lang="it-IT" dirty="0" smtClean="0"/>
              <a:t>, che ha </a:t>
            </a:r>
            <a:r>
              <a:rPr lang="it-IT" dirty="0"/>
              <a:t>originato il credito dell’azienda nei confronti dei soci, questi </a:t>
            </a:r>
            <a:r>
              <a:rPr lang="it-IT" dirty="0" smtClean="0"/>
              <a:t>ultimi provvedono </a:t>
            </a:r>
            <a:r>
              <a:rPr lang="it-IT" dirty="0"/>
              <a:t>a versare quanto dovuto direttamente nelle casse </a:t>
            </a:r>
            <a:r>
              <a:rPr lang="it-IT" dirty="0" smtClean="0"/>
              <a:t>sociali</a:t>
            </a:r>
            <a:endParaRPr lang="it-IT" dirty="0"/>
          </a:p>
          <a:p>
            <a:pPr algn="just"/>
            <a:r>
              <a:rPr lang="it-IT" dirty="0"/>
              <a:t>In </a:t>
            </a:r>
            <a:r>
              <a:rPr lang="it-IT" dirty="0" smtClean="0"/>
              <a:t>quell’occasione </a:t>
            </a:r>
            <a:r>
              <a:rPr lang="it-IT" dirty="0"/>
              <a:t>si </a:t>
            </a:r>
            <a:r>
              <a:rPr lang="it-IT" dirty="0" smtClean="0"/>
              <a:t>registra </a:t>
            </a:r>
            <a:r>
              <a:rPr lang="it-IT" dirty="0"/>
              <a:t>la chiusura del conto di transito </a:t>
            </a:r>
            <a:r>
              <a:rPr lang="it-IT" dirty="0" smtClean="0"/>
              <a:t>acceso alla </a:t>
            </a:r>
            <a:r>
              <a:rPr lang="it-IT" dirty="0"/>
              <a:t>liquidità differita e l’addebito (o l’accensione se non era stato ancora aperto) </a:t>
            </a:r>
            <a:r>
              <a:rPr lang="it-IT" dirty="0" smtClean="0"/>
              <a:t>del conto </a:t>
            </a:r>
            <a:r>
              <a:rPr lang="it-IT" dirty="0"/>
              <a:t>intestato alla liquidità immediata in </a:t>
            </a:r>
            <a:r>
              <a:rPr lang="it-IT" dirty="0" smtClean="0"/>
              <a:t>cassa</a:t>
            </a:r>
          </a:p>
          <a:p>
            <a:pPr algn="just"/>
            <a:r>
              <a:rPr lang="it-IT" dirty="0"/>
              <a:t>In sostanza, con la sottoscrizione del capitale è stata effettuata un’operazione </a:t>
            </a:r>
            <a:r>
              <a:rPr lang="it-IT" dirty="0" smtClean="0"/>
              <a:t>di finanziamento</a:t>
            </a:r>
            <a:r>
              <a:rPr lang="it-IT" dirty="0"/>
              <a:t>, la quale, tuttavia, è stata regolata a dilazione, grazie al sorgere di </a:t>
            </a:r>
            <a:r>
              <a:rPr lang="it-IT" dirty="0" smtClean="0"/>
              <a:t>un credito </a:t>
            </a:r>
            <a:r>
              <a:rPr lang="it-IT" dirty="0"/>
              <a:t>a favore della combinazione </a:t>
            </a:r>
            <a:r>
              <a:rPr lang="it-IT" dirty="0" smtClean="0"/>
              <a:t>produttiva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925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4648" r="-107254" b="823"/>
          <a:stretch/>
        </p:blipFill>
        <p:spPr>
          <a:xfrm>
            <a:off x="457200" y="-1820559"/>
            <a:ext cx="8229600" cy="785537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561901"/>
            <a:ext cx="3965050" cy="55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82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del differimento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dopo </a:t>
            </a:r>
            <a:r>
              <a:rPr lang="it-IT" dirty="0"/>
              <a:t>aver incassato il denaro promesso, il conto di transito </a:t>
            </a:r>
            <a:r>
              <a:rPr lang="it-IT" dirty="0" smtClean="0"/>
              <a:t>risulta chiuso</a:t>
            </a:r>
          </a:p>
          <a:p>
            <a:pPr algn="just"/>
            <a:r>
              <a:rPr lang="it-IT" dirty="0" smtClean="0"/>
              <a:t>esso </a:t>
            </a:r>
            <a:r>
              <a:rPr lang="it-IT" dirty="0"/>
              <a:t>ha permesso esclusivamente il differimento dell’incasso</a:t>
            </a:r>
            <a:r>
              <a:rPr lang="it-IT" dirty="0" smtClean="0"/>
              <a:t>, pur </a:t>
            </a:r>
            <a:r>
              <a:rPr lang="it-IT" dirty="0"/>
              <a:t>non alterando minimamente la natura e le caratteristiche </a:t>
            </a:r>
            <a:r>
              <a:rPr lang="it-IT" dirty="0" smtClean="0"/>
              <a:t>dell’operazione</a:t>
            </a:r>
            <a:endParaRPr lang="it-IT" dirty="0"/>
          </a:p>
          <a:p>
            <a:pPr algn="just"/>
            <a:r>
              <a:rPr lang="it-IT" dirty="0"/>
              <a:t>Si originano in tali casi le cosiddette permutazioni numerarie, </a:t>
            </a:r>
            <a:r>
              <a:rPr lang="it-IT" dirty="0" smtClean="0"/>
              <a:t>cioè le contemporanee </a:t>
            </a:r>
            <a:r>
              <a:rPr lang="it-IT" dirty="0"/>
              <a:t>rilevazioni di due conti numerari che si muovono in senso inverso: </a:t>
            </a:r>
            <a:r>
              <a:rPr lang="it-IT" dirty="0" smtClean="0"/>
              <a:t>uno si </a:t>
            </a:r>
            <a:r>
              <a:rPr lang="it-IT" dirty="0"/>
              <a:t>chiude (si spegne) e l’altro si apre (si accende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le altre operazioni di finanziamento, se regolate a dilazione</a:t>
            </a:r>
            <a:r>
              <a:rPr lang="it-IT" dirty="0" smtClean="0"/>
              <a:t>, vanno registrate </a:t>
            </a:r>
            <a:r>
              <a:rPr lang="it-IT" dirty="0"/>
              <a:t>con la </a:t>
            </a:r>
            <a:r>
              <a:rPr lang="it-IT" dirty="0" smtClean="0"/>
              <a:t>stessa metodologia (debito di finanziamento vs soci, prestito obbligazionario)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139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Spegnimento del debito di finanziamento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Operazione speculare all’atto </a:t>
            </a:r>
            <a:r>
              <a:rPr lang="it-IT" dirty="0"/>
              <a:t>dello spegnimento del debito </a:t>
            </a:r>
            <a:r>
              <a:rPr lang="it-IT" dirty="0" smtClean="0"/>
              <a:t>di finanziamento</a:t>
            </a:r>
            <a:r>
              <a:rPr lang="it-IT" dirty="0"/>
              <a:t>, qualora anch’esso non vanga rimborsato in contanti ma a </a:t>
            </a:r>
            <a:r>
              <a:rPr lang="it-IT" dirty="0" smtClean="0"/>
              <a:t>dilazione: occorre </a:t>
            </a:r>
            <a:r>
              <a:rPr lang="it-IT" dirty="0"/>
              <a:t>utilizzare un conto di </a:t>
            </a:r>
            <a:r>
              <a:rPr lang="it-IT" dirty="0" smtClean="0"/>
              <a:t>transito</a:t>
            </a:r>
          </a:p>
          <a:p>
            <a:r>
              <a:rPr lang="it-IT" dirty="0"/>
              <a:t>viene attivato </a:t>
            </a:r>
            <a:r>
              <a:rPr lang="it-IT" dirty="0" smtClean="0"/>
              <a:t>un conto </a:t>
            </a:r>
            <a:r>
              <a:rPr lang="it-IT" dirty="0"/>
              <a:t>di transito rappresentato dalla liquidità differita in uscita </a:t>
            </a:r>
            <a:r>
              <a:rPr lang="it-IT" dirty="0" smtClean="0"/>
              <a:t>(qui i “</a:t>
            </a:r>
            <a:r>
              <a:rPr lang="it-IT" dirty="0"/>
              <a:t>debiti verso i soci” per la restituzione del capitale sociale loro promessa ma non </a:t>
            </a:r>
            <a:r>
              <a:rPr lang="it-IT" dirty="0" smtClean="0"/>
              <a:t>ancora effettuata</a:t>
            </a:r>
            <a:r>
              <a:rPr lang="it-IT" dirty="0"/>
              <a:t>) ad una certa </a:t>
            </a:r>
            <a:r>
              <a:rPr lang="it-IT" dirty="0" smtClean="0"/>
              <a:t>scadenza</a:t>
            </a:r>
            <a:endParaRPr lang="it-IT" dirty="0"/>
          </a:p>
          <a:p>
            <a:r>
              <a:rPr lang="it-IT" dirty="0"/>
              <a:t>A tale scadenza il debito di regolamento dovrà essere estinto, con la </a:t>
            </a:r>
            <a:r>
              <a:rPr lang="it-IT" dirty="0" smtClean="0"/>
              <a:t>relativa uscita </a:t>
            </a:r>
            <a:r>
              <a:rPr lang="it-IT" dirty="0"/>
              <a:t>dall’azienda del </a:t>
            </a:r>
            <a:r>
              <a:rPr lang="it-IT" dirty="0" smtClean="0"/>
              <a:t>denaro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26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403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5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974"/>
          </a:xfrm>
        </p:spPr>
        <p:txBody>
          <a:bodyPr>
            <a:normAutofit fontScale="90000"/>
          </a:bodyPr>
          <a:lstStyle/>
          <a:p>
            <a:r>
              <a:rPr lang="it-IT" dirty="0"/>
              <a:t>La liquidità differita con riferimento all’operazione di 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26086"/>
            <a:ext cx="8229600" cy="54167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acquisto </a:t>
            </a:r>
            <a:r>
              <a:rPr lang="it-IT" dirty="0"/>
              <a:t>dei fattori produttivi specifici, pluriennali e </a:t>
            </a:r>
            <a:r>
              <a:rPr lang="it-IT" dirty="0" smtClean="0"/>
              <a:t>d’esercizio, con dilazione, ovvero con pagamento differito nel tempo, invece che in contanti</a:t>
            </a:r>
          </a:p>
          <a:p>
            <a:pPr algn="just"/>
            <a:r>
              <a:rPr lang="it-IT" dirty="0"/>
              <a:t>attivato un conto di transito rappresentato dalla </a:t>
            </a:r>
            <a:r>
              <a:rPr lang="it-IT" dirty="0" smtClean="0"/>
              <a:t>liquidità differita </a:t>
            </a:r>
            <a:r>
              <a:rPr lang="it-IT" dirty="0"/>
              <a:t>in uscita </a:t>
            </a:r>
            <a:r>
              <a:rPr lang="it-IT" dirty="0" smtClean="0"/>
              <a:t>(es. “</a:t>
            </a:r>
            <a:r>
              <a:rPr lang="it-IT" dirty="0"/>
              <a:t>debiti verso i fornitori di impianti” per </a:t>
            </a:r>
            <a:r>
              <a:rPr lang="it-IT" dirty="0" smtClean="0"/>
              <a:t>la cessino da </a:t>
            </a:r>
            <a:r>
              <a:rPr lang="it-IT" dirty="0"/>
              <a:t>loro effettuata ma non ancora pagata</a:t>
            </a:r>
            <a:r>
              <a:rPr lang="it-IT" dirty="0" smtClean="0"/>
              <a:t>)</a:t>
            </a:r>
            <a:endParaRPr lang="it-IT" dirty="0"/>
          </a:p>
          <a:p>
            <a:pPr algn="just"/>
            <a:r>
              <a:rPr lang="it-IT" dirty="0"/>
              <a:t>Il conto “debiti verso fornitori” costituisce una forma di dilazione senza </a:t>
            </a:r>
            <a:r>
              <a:rPr lang="it-IT" dirty="0" smtClean="0"/>
              <a:t>garanzia per </a:t>
            </a:r>
            <a:r>
              <a:rPr lang="it-IT" dirty="0"/>
              <a:t>il venditore. </a:t>
            </a:r>
            <a:endParaRPr lang="it-IT" dirty="0" smtClean="0"/>
          </a:p>
          <a:p>
            <a:pPr algn="just"/>
            <a:r>
              <a:rPr lang="it-IT" dirty="0" smtClean="0"/>
              <a:t>quest’ultimo chiede </a:t>
            </a:r>
            <a:r>
              <a:rPr lang="it-IT" dirty="0"/>
              <a:t>la firma di </a:t>
            </a:r>
            <a:r>
              <a:rPr lang="it-IT" dirty="0" smtClean="0"/>
              <a:t>una “</a:t>
            </a:r>
            <a:r>
              <a:rPr lang="it-IT" dirty="0"/>
              <a:t>cambiale”, </a:t>
            </a:r>
            <a:r>
              <a:rPr lang="it-IT" dirty="0" smtClean="0"/>
              <a:t>titolo </a:t>
            </a:r>
            <a:r>
              <a:rPr lang="it-IT" dirty="0"/>
              <a:t>di credito che attesti il rapporto instauratosi fra i </a:t>
            </a:r>
            <a:r>
              <a:rPr lang="it-IT" dirty="0" smtClean="0"/>
              <a:t>due soggetti</a:t>
            </a:r>
            <a:r>
              <a:rPr lang="it-IT" dirty="0"/>
              <a:t>. Nel caso in questione, poiché la nostra azienda è l’acquirente, la cambiale </a:t>
            </a:r>
            <a:r>
              <a:rPr lang="it-IT" dirty="0" smtClean="0"/>
              <a:t>sarà “</a:t>
            </a:r>
            <a:r>
              <a:rPr lang="it-IT" dirty="0"/>
              <a:t>passiva”, cioè “a debito</a:t>
            </a:r>
            <a:r>
              <a:rPr lang="it-IT" dirty="0" smtClean="0"/>
              <a:t>”</a:t>
            </a:r>
          </a:p>
          <a:p>
            <a:pPr algn="just"/>
            <a:r>
              <a:rPr lang="it-IT" dirty="0" smtClean="0"/>
              <a:t>i debiti</a:t>
            </a:r>
            <a:r>
              <a:rPr lang="it-IT" dirty="0"/>
              <a:t> </a:t>
            </a:r>
            <a:r>
              <a:rPr lang="it-IT" dirty="0" smtClean="0"/>
              <a:t>di </a:t>
            </a:r>
            <a:r>
              <a:rPr lang="it-IT" dirty="0"/>
              <a:t>regolamento verso i fornitori di fattori produttivi specifici, </a:t>
            </a:r>
            <a:r>
              <a:rPr lang="it-IT" dirty="0" smtClean="0"/>
              <a:t>sostituiscono</a:t>
            </a:r>
            <a:r>
              <a:rPr lang="it-IT" dirty="0"/>
              <a:t> </a:t>
            </a:r>
            <a:r>
              <a:rPr lang="it-IT" dirty="0" smtClean="0"/>
              <a:t>temporaneamente </a:t>
            </a:r>
            <a:r>
              <a:rPr lang="it-IT" dirty="0"/>
              <a:t>l’uscita di liquidità e la postergano ad una data successiva a </a:t>
            </a:r>
            <a:r>
              <a:rPr lang="it-IT" dirty="0" smtClean="0"/>
              <a:t>quella dell’acquisto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2197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977"/>
          <a:stretch/>
        </p:blipFill>
        <p:spPr>
          <a:xfrm>
            <a:off x="719272" y="110874"/>
            <a:ext cx="6181224" cy="6744228"/>
          </a:xfrm>
        </p:spPr>
      </p:pic>
    </p:spTree>
    <p:extLst>
      <p:ext uri="{BB962C8B-B14F-4D97-AF65-F5344CB8AC3E}">
        <p14:creationId xmlns:p14="http://schemas.microsoft.com/office/powerpoint/2010/main" val="2418646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liquidità differita con </a:t>
            </a:r>
            <a:r>
              <a:rPr lang="it-IT" dirty="0" smtClean="0"/>
              <a:t>riferimento: operazione di disinvestimento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9726" y="1600200"/>
            <a:ext cx="8676194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vendita dei prodotti finiti con regolamento  </a:t>
            </a:r>
            <a:r>
              <a:rPr lang="it-IT" dirty="0" smtClean="0"/>
              <a:t>dilazione</a:t>
            </a:r>
          </a:p>
          <a:p>
            <a:pPr algn="just"/>
            <a:r>
              <a:rPr lang="it-IT" dirty="0"/>
              <a:t>Il conto di transito </a:t>
            </a:r>
            <a:r>
              <a:rPr lang="it-IT" dirty="0" smtClean="0"/>
              <a:t>è </a:t>
            </a:r>
            <a:r>
              <a:rPr lang="it-IT" dirty="0"/>
              <a:t>rappresentato </a:t>
            </a:r>
            <a:r>
              <a:rPr lang="it-IT" dirty="0" smtClean="0"/>
              <a:t>dalla liquidità </a:t>
            </a:r>
            <a:r>
              <a:rPr lang="it-IT" dirty="0"/>
              <a:t>differita in entrata </a:t>
            </a:r>
            <a:r>
              <a:rPr lang="it-IT" dirty="0" smtClean="0"/>
              <a:t>(“crediti </a:t>
            </a:r>
            <a:r>
              <a:rPr lang="it-IT" dirty="0"/>
              <a:t>verso i </a:t>
            </a:r>
            <a:r>
              <a:rPr lang="it-IT" dirty="0" smtClean="0"/>
              <a:t>clienti”, </a:t>
            </a:r>
            <a:r>
              <a:rPr lang="it-IT" dirty="0"/>
              <a:t>per la vendita </a:t>
            </a:r>
            <a:r>
              <a:rPr lang="it-IT" dirty="0" smtClean="0"/>
              <a:t>di prodotti), </a:t>
            </a:r>
            <a:r>
              <a:rPr lang="it-IT" dirty="0"/>
              <a:t>in quanto essi hanno già ottenuto la </a:t>
            </a:r>
            <a:r>
              <a:rPr lang="it-IT" dirty="0" smtClean="0"/>
              <a:t>cessione da </a:t>
            </a:r>
            <a:r>
              <a:rPr lang="it-IT" dirty="0"/>
              <a:t>parte dell’azienda, ma </a:t>
            </a:r>
            <a:r>
              <a:rPr lang="it-IT" dirty="0" smtClean="0"/>
              <a:t>non hanno </a:t>
            </a:r>
            <a:r>
              <a:rPr lang="it-IT" dirty="0"/>
              <a:t>ancora provveduto al </a:t>
            </a:r>
            <a:r>
              <a:rPr lang="it-IT" dirty="0" smtClean="0"/>
              <a:t>pagamento</a:t>
            </a:r>
            <a:endParaRPr lang="it-IT" dirty="0"/>
          </a:p>
          <a:p>
            <a:pPr algn="just"/>
            <a:r>
              <a:rPr lang="it-IT" dirty="0"/>
              <a:t>Il conto “crediti verso clienti” rappresenta un credito senza garanzia per </a:t>
            </a:r>
            <a:r>
              <a:rPr lang="it-IT" dirty="0" smtClean="0"/>
              <a:t>il venditore</a:t>
            </a:r>
            <a:r>
              <a:rPr lang="it-IT" dirty="0"/>
              <a:t>. </a:t>
            </a:r>
            <a:r>
              <a:rPr lang="it-IT" dirty="0" smtClean="0"/>
              <a:t>Se il </a:t>
            </a:r>
            <a:r>
              <a:rPr lang="it-IT" dirty="0"/>
              <a:t>venditore chiede la firma di una “cambiale</a:t>
            </a:r>
            <a:r>
              <a:rPr lang="it-IT" dirty="0" smtClean="0"/>
              <a:t>” a credito (attiva, in quanto la </a:t>
            </a:r>
            <a:r>
              <a:rPr lang="it-IT" dirty="0"/>
              <a:t>nostra azienda è </a:t>
            </a:r>
            <a:r>
              <a:rPr lang="it-IT" dirty="0" smtClean="0"/>
              <a:t>creditrice</a:t>
            </a:r>
            <a:r>
              <a:rPr lang="it-IT" dirty="0"/>
              <a:t>, la cambiale sarà “attiva</a:t>
            </a:r>
            <a:r>
              <a:rPr lang="it-IT" dirty="0" smtClean="0"/>
              <a:t>”)</a:t>
            </a:r>
          </a:p>
          <a:p>
            <a:pPr algn="just"/>
            <a:r>
              <a:rPr lang="it-IT" dirty="0"/>
              <a:t>alla riscossione, il conto di transito </a:t>
            </a:r>
            <a:r>
              <a:rPr lang="it-IT" dirty="0" smtClean="0"/>
              <a:t>risulterà </a:t>
            </a:r>
            <a:r>
              <a:rPr lang="it-IT" dirty="0"/>
              <a:t>chiuso</a:t>
            </a:r>
          </a:p>
        </p:txBody>
      </p:sp>
    </p:spTree>
    <p:extLst>
      <p:ext uri="{BB962C8B-B14F-4D97-AF65-F5344CB8AC3E}">
        <p14:creationId xmlns:p14="http://schemas.microsoft.com/office/powerpoint/2010/main" val="116684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800" dirty="0"/>
              <a:t>grandezze logiche </a:t>
            </a:r>
            <a:r>
              <a:rPr lang="it-IT" sz="3800" dirty="0" smtClean="0"/>
              <a:t>della trasformazione</a:t>
            </a:r>
            <a:endParaRPr lang="it-IT" sz="3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da una parte riscontriamo il consumo – parziale o totale - dei </a:t>
            </a:r>
            <a:r>
              <a:rPr lang="it-IT" dirty="0" smtClean="0"/>
              <a:t>fattori produttivi </a:t>
            </a:r>
            <a:r>
              <a:rPr lang="it-IT" dirty="0"/>
              <a:t>specifici, dall’altra l’ottenimento del prodotto </a:t>
            </a:r>
            <a:r>
              <a:rPr lang="it-IT" dirty="0" smtClean="0"/>
              <a:t>finiti</a:t>
            </a:r>
            <a:endParaRPr lang="it-IT" dirty="0"/>
          </a:p>
          <a:p>
            <a:pPr algn="just"/>
            <a:r>
              <a:rPr lang="it-IT" dirty="0" smtClean="0"/>
              <a:t>a </a:t>
            </a:r>
            <a:r>
              <a:rPr lang="it-IT" dirty="0"/>
              <a:t>differenza delle precedenti operazioni, </a:t>
            </a:r>
            <a:r>
              <a:rPr lang="it-IT" dirty="0" smtClean="0"/>
              <a:t>la liquidità </a:t>
            </a:r>
            <a:r>
              <a:rPr lang="it-IT" dirty="0"/>
              <a:t>non si </a:t>
            </a:r>
            <a:r>
              <a:rPr lang="it-IT" dirty="0" smtClean="0"/>
              <a:t>muove</a:t>
            </a:r>
            <a:endParaRPr lang="it-IT" dirty="0"/>
          </a:p>
          <a:p>
            <a:pPr algn="just"/>
            <a:r>
              <a:rPr lang="it-IT" dirty="0"/>
              <a:t>Si </a:t>
            </a:r>
            <a:r>
              <a:rPr lang="it-IT" dirty="0" smtClean="0"/>
              <a:t>realizza così uno </a:t>
            </a:r>
            <a:r>
              <a:rPr lang="it-IT" dirty="0"/>
              <a:t>scambio di tipo </a:t>
            </a:r>
            <a:r>
              <a:rPr lang="it-IT" dirty="0" smtClean="0"/>
              <a:t>tecnico internamente alla combinazione produttiva, </a:t>
            </a:r>
            <a:r>
              <a:rPr lang="it-IT" dirty="0"/>
              <a:t>dai </a:t>
            </a:r>
            <a:r>
              <a:rPr lang="it-IT" b="1" dirty="0"/>
              <a:t>fattori produttivi </a:t>
            </a:r>
            <a:r>
              <a:rPr lang="it-IT" b="1" dirty="0" smtClean="0"/>
              <a:t>specifici </a:t>
            </a:r>
            <a:r>
              <a:rPr lang="it-IT" dirty="0" smtClean="0"/>
              <a:t>al </a:t>
            </a:r>
            <a:r>
              <a:rPr lang="it-IT" b="1" dirty="0" smtClean="0"/>
              <a:t>prodotto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368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0800"/>
            <a:ext cx="57023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88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711200"/>
            <a:ext cx="60071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4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diverse classi di numerario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da un punto di </a:t>
            </a:r>
            <a:r>
              <a:rPr lang="it-IT" dirty="0" smtClean="0"/>
              <a:t>vista tecnico</a:t>
            </a:r>
            <a:r>
              <a:rPr lang="it-IT" dirty="0"/>
              <a:t>-contabile, la liquidità immediata e la liquidità differita </a:t>
            </a:r>
            <a:r>
              <a:rPr lang="it-IT" dirty="0" smtClean="0"/>
              <a:t>sono equivalenti e svolgono </a:t>
            </a:r>
            <a:r>
              <a:rPr lang="it-IT" dirty="0"/>
              <a:t>la medesima funzione: </a:t>
            </a:r>
            <a:r>
              <a:rPr lang="it-IT" dirty="0" smtClean="0"/>
              <a:t>permettere </a:t>
            </a:r>
            <a:r>
              <a:rPr lang="it-IT" dirty="0"/>
              <a:t>la </a:t>
            </a:r>
            <a:r>
              <a:rPr lang="it-IT" dirty="0" smtClean="0"/>
              <a:t>rilevazione delle </a:t>
            </a:r>
            <a:r>
              <a:rPr lang="it-IT" dirty="0"/>
              <a:t>operazioni di gestione esterna in contabilità </a:t>
            </a:r>
            <a:r>
              <a:rPr lang="it-IT" dirty="0" smtClean="0"/>
              <a:t>generale</a:t>
            </a:r>
          </a:p>
          <a:p>
            <a:pPr algn="just"/>
            <a:r>
              <a:rPr lang="it-IT" dirty="0" smtClean="0"/>
              <a:t>Vanno però evidenziate le </a:t>
            </a:r>
            <a:r>
              <a:rPr lang="it-IT" dirty="0"/>
              <a:t>caratteristiche </a:t>
            </a:r>
            <a:r>
              <a:rPr lang="it-IT" dirty="0" smtClean="0"/>
              <a:t>differenti delle due classi di numerario e cioè </a:t>
            </a:r>
            <a:r>
              <a:rPr lang="it-IT" dirty="0"/>
              <a:t>diversi livelli di “certezza”</a:t>
            </a:r>
          </a:p>
        </p:txBody>
      </p:sp>
    </p:spTree>
    <p:extLst>
      <p:ext uri="{BB962C8B-B14F-4D97-AF65-F5344CB8AC3E}">
        <p14:creationId xmlns:p14="http://schemas.microsoft.com/office/powerpoint/2010/main" val="1806030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77900"/>
            <a:ext cx="6083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0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categorie del numerario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919" y="1600200"/>
            <a:ext cx="8541331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Sono categorie </a:t>
            </a:r>
            <a:r>
              <a:rPr lang="it-IT" dirty="0"/>
              <a:t>di numerario </a:t>
            </a:r>
            <a:r>
              <a:rPr lang="it-IT" dirty="0" smtClean="0"/>
              <a:t>con caratteristiche e livelli </a:t>
            </a:r>
            <a:r>
              <a:rPr lang="it-IT" dirty="0"/>
              <a:t>di “certezza</a:t>
            </a:r>
            <a:r>
              <a:rPr lang="it-IT" dirty="0" smtClean="0"/>
              <a:t>” differenti </a:t>
            </a:r>
          </a:p>
          <a:p>
            <a:pPr algn="just"/>
            <a:r>
              <a:rPr lang="it-IT" dirty="0" smtClean="0"/>
              <a:t>La </a:t>
            </a:r>
            <a:r>
              <a:rPr lang="it-IT" dirty="0"/>
              <a:t>liquidità immediata attiva interna – </a:t>
            </a:r>
            <a:r>
              <a:rPr lang="it-IT" dirty="0" smtClean="0"/>
              <a:t>“</a:t>
            </a:r>
            <a:r>
              <a:rPr lang="it-IT" dirty="0"/>
              <a:t>cassa” – è </a:t>
            </a:r>
            <a:r>
              <a:rPr lang="it-IT" dirty="0" smtClean="0"/>
              <a:t>un valore numerario </a:t>
            </a:r>
            <a:r>
              <a:rPr lang="it-IT" dirty="0"/>
              <a:t>certo, </a:t>
            </a:r>
            <a:r>
              <a:rPr lang="it-IT" dirty="0" smtClean="0"/>
              <a:t>già </a:t>
            </a:r>
            <a:r>
              <a:rPr lang="it-IT" dirty="0"/>
              <a:t>disponibile per l’azienda ed è in ogni </a:t>
            </a:r>
            <a:r>
              <a:rPr lang="it-IT" dirty="0" smtClean="0"/>
              <a:t>momento controllabile </a:t>
            </a:r>
            <a:r>
              <a:rPr lang="it-IT" dirty="0"/>
              <a:t>nelle sue </a:t>
            </a:r>
            <a:r>
              <a:rPr lang="it-IT" dirty="0" smtClean="0"/>
              <a:t>variazioni</a:t>
            </a:r>
            <a:endParaRPr lang="it-IT" dirty="0"/>
          </a:p>
          <a:p>
            <a:pPr algn="just"/>
            <a:r>
              <a:rPr lang="it-IT" dirty="0" smtClean="0"/>
              <a:t>Formalmente ciò non vale per la liquidità </a:t>
            </a:r>
            <a:r>
              <a:rPr lang="it-IT" dirty="0"/>
              <a:t>immediata attiva </a:t>
            </a:r>
            <a:r>
              <a:rPr lang="it-IT" dirty="0" smtClean="0"/>
              <a:t>esterna (“</a:t>
            </a:r>
            <a:r>
              <a:rPr lang="it-IT" dirty="0"/>
              <a:t>banca c/c” e </a:t>
            </a:r>
            <a:r>
              <a:rPr lang="it-IT" dirty="0" smtClean="0"/>
              <a:t>“</a:t>
            </a:r>
            <a:r>
              <a:rPr lang="it-IT" dirty="0"/>
              <a:t>posta c/c</a:t>
            </a:r>
            <a:r>
              <a:rPr lang="it-IT" dirty="0" smtClean="0"/>
              <a:t>”), depositi </a:t>
            </a:r>
            <a:r>
              <a:rPr lang="it-IT" dirty="0"/>
              <a:t>presso una sede diversa da </a:t>
            </a:r>
            <a:r>
              <a:rPr lang="it-IT" dirty="0" smtClean="0"/>
              <a:t>quella aziendale</a:t>
            </a:r>
            <a:r>
              <a:rPr lang="it-IT" dirty="0"/>
              <a:t>, </a:t>
            </a:r>
            <a:r>
              <a:rPr lang="it-IT" dirty="0" smtClean="0"/>
              <a:t>meno </a:t>
            </a:r>
            <a:r>
              <a:rPr lang="it-IT" dirty="0"/>
              <a:t>facilmente controllabili </a:t>
            </a:r>
            <a:r>
              <a:rPr lang="it-IT" dirty="0" smtClean="0"/>
              <a:t>dall’azienda, in teoria a rischio </a:t>
            </a:r>
            <a:r>
              <a:rPr lang="it-IT" dirty="0"/>
              <a:t>di non risultare prelevabili </a:t>
            </a:r>
            <a:r>
              <a:rPr lang="it-IT" dirty="0" smtClean="0"/>
              <a:t>o utilizzabili </a:t>
            </a:r>
            <a:r>
              <a:rPr lang="it-IT" dirty="0"/>
              <a:t>in determinate </a:t>
            </a:r>
            <a:r>
              <a:rPr lang="it-IT" dirty="0" smtClean="0"/>
              <a:t>circostanze. È tuttavia per prassi costante ritenuta </a:t>
            </a:r>
            <a:r>
              <a:rPr lang="it-IT" dirty="0"/>
              <a:t>assimilabile </a:t>
            </a:r>
            <a:r>
              <a:rPr lang="it-IT" dirty="0" smtClean="0"/>
              <a:t>alla cassa aziendale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828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06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Liquidità differita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7516"/>
            <a:ext cx="8229600" cy="49686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b="1" dirty="0" smtClean="0"/>
              <a:t>Attiva</a:t>
            </a:r>
            <a:r>
              <a:rPr lang="it-IT" dirty="0" smtClean="0"/>
              <a:t>: “</a:t>
            </a:r>
            <a:r>
              <a:rPr lang="it-IT" dirty="0"/>
              <a:t>crediti di regolamento</a:t>
            </a:r>
            <a:r>
              <a:rPr lang="it-IT" dirty="0" smtClean="0"/>
              <a:t>”. Sono valori </a:t>
            </a:r>
            <a:r>
              <a:rPr lang="it-IT" dirty="0"/>
              <a:t>numerari incerti, poiché l’incasso </a:t>
            </a:r>
            <a:r>
              <a:rPr lang="it-IT" dirty="0" smtClean="0"/>
              <a:t>del relativo </a:t>
            </a:r>
            <a:r>
              <a:rPr lang="it-IT" dirty="0"/>
              <a:t>credito deve ancora essere </a:t>
            </a:r>
            <a:r>
              <a:rPr lang="it-IT" dirty="0" smtClean="0"/>
              <a:t>operato</a:t>
            </a:r>
            <a:r>
              <a:rPr lang="it-IT" dirty="0"/>
              <a:t> </a:t>
            </a:r>
            <a:r>
              <a:rPr lang="it-IT" dirty="0" smtClean="0"/>
              <a:t>e l’azienda </a:t>
            </a:r>
            <a:r>
              <a:rPr lang="it-IT" dirty="0"/>
              <a:t>è </a:t>
            </a:r>
            <a:r>
              <a:rPr lang="it-IT" dirty="0" smtClean="0"/>
              <a:t>così soggetta </a:t>
            </a:r>
            <a:r>
              <a:rPr lang="it-IT" dirty="0"/>
              <a:t>al rischio di insolvenza da parte </a:t>
            </a:r>
            <a:r>
              <a:rPr lang="it-IT" dirty="0" smtClean="0"/>
              <a:t>del</a:t>
            </a:r>
            <a:r>
              <a:rPr lang="it-IT" dirty="0"/>
              <a:t> </a:t>
            </a:r>
            <a:r>
              <a:rPr lang="it-IT" dirty="0" smtClean="0"/>
              <a:t>debitore, per inesigibilità </a:t>
            </a:r>
            <a:r>
              <a:rPr lang="it-IT" dirty="0"/>
              <a:t>parziale o totale </a:t>
            </a:r>
            <a:r>
              <a:rPr lang="it-IT" dirty="0" smtClean="0"/>
              <a:t>del</a:t>
            </a:r>
            <a:r>
              <a:rPr lang="it-IT" dirty="0"/>
              <a:t> </a:t>
            </a:r>
            <a:r>
              <a:rPr lang="it-IT" dirty="0" smtClean="0"/>
              <a:t>credito</a:t>
            </a:r>
            <a:endParaRPr lang="it-IT" dirty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operazioni interessate dai conti in oggetto </a:t>
            </a:r>
            <a:r>
              <a:rPr lang="it-IT" dirty="0" smtClean="0"/>
              <a:t>non possono </a:t>
            </a:r>
            <a:r>
              <a:rPr lang="it-IT" dirty="0"/>
              <a:t>dirsi pienamente concluse fino a che tali crediti non verranno </a:t>
            </a:r>
            <a:r>
              <a:rPr lang="it-IT" dirty="0" smtClean="0"/>
              <a:t>effettivamente riscossi: es. vendita </a:t>
            </a:r>
            <a:r>
              <a:rPr lang="it-IT" dirty="0"/>
              <a:t>a dilazione, </a:t>
            </a:r>
            <a:r>
              <a:rPr lang="it-IT" dirty="0" smtClean="0"/>
              <a:t>ove occorre</a:t>
            </a:r>
            <a:r>
              <a:rPr lang="it-IT" dirty="0"/>
              <a:t> </a:t>
            </a:r>
            <a:r>
              <a:rPr lang="it-IT" dirty="0" smtClean="0"/>
              <a:t>considerare </a:t>
            </a:r>
            <a:r>
              <a:rPr lang="it-IT" dirty="0"/>
              <a:t>il rischio di mancato incasso alla scadenza del credito, il che rende </a:t>
            </a:r>
            <a:r>
              <a:rPr lang="it-IT" dirty="0" smtClean="0"/>
              <a:t>incerto l’esito </a:t>
            </a:r>
            <a:r>
              <a:rPr lang="it-IT" dirty="0"/>
              <a:t>della transazione, nonché l’entità del ricavo, quindi del reddito da </a:t>
            </a:r>
            <a:r>
              <a:rPr lang="it-IT" dirty="0" smtClean="0"/>
              <a:t>imputare all’esercizio</a:t>
            </a:r>
            <a:endParaRPr lang="it-IT" dirty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vendite a credito introducono un importante fattore </a:t>
            </a:r>
            <a:r>
              <a:rPr lang="it-IT" dirty="0" smtClean="0"/>
              <a:t>di incertezza </a:t>
            </a:r>
            <a:r>
              <a:rPr lang="it-IT" dirty="0"/>
              <a:t>all’interno della combinazione produttiva, che si riflette anche sul </a:t>
            </a:r>
            <a:r>
              <a:rPr lang="it-IT" dirty="0" smtClean="0"/>
              <a:t>reddito prodotto</a:t>
            </a:r>
            <a:r>
              <a:rPr lang="it-IT" dirty="0"/>
              <a:t>, il quale, a sua volta, non potrà che essere </a:t>
            </a:r>
            <a:r>
              <a:rPr lang="it-IT" dirty="0" smtClean="0"/>
              <a:t>incerto</a:t>
            </a:r>
            <a:endParaRPr lang="it-IT" dirty="0"/>
          </a:p>
          <a:p>
            <a:pPr algn="just"/>
            <a:r>
              <a:rPr lang="it-IT" b="1" dirty="0" smtClean="0"/>
              <a:t>Passiva</a:t>
            </a:r>
            <a:r>
              <a:rPr lang="it-IT" dirty="0" smtClean="0"/>
              <a:t>: “</a:t>
            </a:r>
            <a:r>
              <a:rPr lang="it-IT" dirty="0"/>
              <a:t>debiti di regolamento</a:t>
            </a:r>
            <a:r>
              <a:rPr lang="it-IT" dirty="0" smtClean="0"/>
              <a:t>”. Sono invece </a:t>
            </a:r>
            <a:r>
              <a:rPr lang="it-IT" dirty="0"/>
              <a:t>valori numerari </a:t>
            </a:r>
            <a:r>
              <a:rPr lang="it-IT" dirty="0" smtClean="0"/>
              <a:t>certi in </a:t>
            </a:r>
            <a:r>
              <a:rPr lang="it-IT" dirty="0"/>
              <a:t>quanto, </a:t>
            </a:r>
            <a:r>
              <a:rPr lang="it-IT" dirty="0" smtClean="0"/>
              <a:t>anche se l’azienda </a:t>
            </a:r>
            <a:r>
              <a:rPr lang="it-IT" dirty="0"/>
              <a:t>non </a:t>
            </a:r>
            <a:r>
              <a:rPr lang="it-IT" dirty="0" smtClean="0"/>
              <a:t>ha ancora </a:t>
            </a:r>
            <a:r>
              <a:rPr lang="it-IT" dirty="0"/>
              <a:t>provveduto </a:t>
            </a:r>
            <a:r>
              <a:rPr lang="it-IT" dirty="0" smtClean="0"/>
              <a:t>al pagamento </a:t>
            </a:r>
            <a:r>
              <a:rPr lang="it-IT" dirty="0"/>
              <a:t>del relativo debito, ha la certezza della sua esistenza e della sua </a:t>
            </a:r>
            <a:r>
              <a:rPr lang="it-IT" dirty="0" smtClean="0"/>
              <a:t>scadenza e </a:t>
            </a:r>
            <a:r>
              <a:rPr lang="it-IT" dirty="0"/>
              <a:t>dovrà quindi fare fede ai propri </a:t>
            </a:r>
            <a:r>
              <a:rPr lang="it-IT" dirty="0" smtClean="0"/>
              <a:t>impegni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019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876300"/>
            <a:ext cx="62992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0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06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Assestamenti di fine esercizio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7612"/>
            <a:ext cx="8229600" cy="50585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Si era ipotizzato che gli </a:t>
            </a:r>
            <a:r>
              <a:rPr lang="it-IT" dirty="0"/>
              <a:t>impianti non </a:t>
            </a:r>
            <a:r>
              <a:rPr lang="it-IT" dirty="0" smtClean="0"/>
              <a:t>subissero alcuna </a:t>
            </a:r>
            <a:r>
              <a:rPr lang="it-IT" dirty="0"/>
              <a:t>perdita di utilità </a:t>
            </a:r>
            <a:r>
              <a:rPr lang="it-IT" dirty="0" smtClean="0"/>
              <a:t>nell’arco dell’esercizio per cui erano integralmente </a:t>
            </a:r>
            <a:r>
              <a:rPr lang="it-IT" dirty="0"/>
              <a:t>rinviati all’esercizio </a:t>
            </a:r>
            <a:r>
              <a:rPr lang="it-IT" dirty="0" smtClean="0"/>
              <a:t>futuro</a:t>
            </a:r>
          </a:p>
          <a:p>
            <a:pPr algn="just"/>
            <a:r>
              <a:rPr lang="it-IT" dirty="0"/>
              <a:t>non si registravano rimanenze di materie, semilavorati o prodotti </a:t>
            </a:r>
            <a:r>
              <a:rPr lang="it-IT" dirty="0" smtClean="0"/>
              <a:t>finiti a </a:t>
            </a:r>
            <a:r>
              <a:rPr lang="it-IT" dirty="0"/>
              <a:t>fine esercizio, quindi i relativi costi di acquisizione e di produzione </a:t>
            </a:r>
            <a:r>
              <a:rPr lang="it-IT" dirty="0" smtClean="0"/>
              <a:t>venivano integralmente </a:t>
            </a:r>
            <a:r>
              <a:rPr lang="it-IT" dirty="0"/>
              <a:t>imputati all’esercizio </a:t>
            </a:r>
            <a:r>
              <a:rPr lang="it-IT" dirty="0" smtClean="0"/>
              <a:t>corrente</a:t>
            </a:r>
          </a:p>
          <a:p>
            <a:pPr algn="just"/>
            <a:r>
              <a:rPr lang="it-IT" dirty="0"/>
              <a:t>ipotesi difficilmente riscontrabili nella realtà operativa</a:t>
            </a:r>
          </a:p>
        </p:txBody>
      </p:sp>
    </p:spTree>
    <p:extLst>
      <p:ext uri="{BB962C8B-B14F-4D97-AF65-F5344CB8AC3E}">
        <p14:creationId xmlns:p14="http://schemas.microsoft.com/office/powerpoint/2010/main" val="2935187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consumo impianti e rimanenze – scritture di assestamento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13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Le scritture di </a:t>
            </a:r>
            <a:r>
              <a:rPr lang="it-IT" b="1" dirty="0"/>
              <a:t>assestamento</a:t>
            </a:r>
            <a:r>
              <a:rPr lang="it-IT" dirty="0"/>
              <a:t> hanno il compito di integrare costi o ricavi non rilevati nel corso dell’esercizio ma di competenza del medesimo e di rettificare costi o ricavi rilevati nel periodo ma la cui competenza, in tutto o in parte, è da rinviare al futuro</a:t>
            </a:r>
          </a:p>
          <a:p>
            <a:pPr algn="just"/>
            <a:r>
              <a:rPr lang="it-IT" dirty="0" smtClean="0"/>
              <a:t>una </a:t>
            </a:r>
            <a:r>
              <a:rPr lang="it-IT" dirty="0"/>
              <a:t>parte del costo degli impianti – pari al deperimento (consumo</a:t>
            </a:r>
            <a:r>
              <a:rPr lang="it-IT" dirty="0" smtClean="0"/>
              <a:t>) subito dagli stessi, </a:t>
            </a:r>
            <a:r>
              <a:rPr lang="it-IT" dirty="0"/>
              <a:t>che identifica </a:t>
            </a:r>
            <a:r>
              <a:rPr lang="it-IT" dirty="0" smtClean="0"/>
              <a:t>l’utilità </a:t>
            </a:r>
            <a:r>
              <a:rPr lang="it-IT" dirty="0"/>
              <a:t>rilasciata all’esercizio in corso </a:t>
            </a:r>
            <a:r>
              <a:rPr lang="it-IT" dirty="0" smtClean="0"/>
              <a:t>– dovrà </a:t>
            </a:r>
            <a:r>
              <a:rPr lang="it-IT" dirty="0"/>
              <a:t>essere imputata al </a:t>
            </a:r>
            <a:r>
              <a:rPr lang="it-IT" dirty="0" smtClean="0"/>
              <a:t>C/economico dell’esercizio</a:t>
            </a:r>
          </a:p>
          <a:p>
            <a:pPr algn="just"/>
            <a:r>
              <a:rPr lang="it-IT" dirty="0"/>
              <a:t>avrà pertanto luogo una scrittura di </a:t>
            </a:r>
            <a:r>
              <a:rPr lang="it-IT" b="1" dirty="0" smtClean="0"/>
              <a:t>completamento o  integrazione</a:t>
            </a:r>
            <a:r>
              <a:rPr lang="it-IT" dirty="0"/>
              <a:t>, ovvero </a:t>
            </a:r>
            <a:r>
              <a:rPr lang="it-IT" dirty="0" smtClean="0"/>
              <a:t>di imputazione </a:t>
            </a:r>
            <a:r>
              <a:rPr lang="it-IT" dirty="0"/>
              <a:t>di una quota di costo </a:t>
            </a:r>
            <a:r>
              <a:rPr lang="it-IT" dirty="0" smtClean="0"/>
              <a:t>all’esercizio</a:t>
            </a:r>
          </a:p>
          <a:p>
            <a:pPr algn="just"/>
            <a:r>
              <a:rPr lang="it-IT" dirty="0"/>
              <a:t>la parte di materie, semilavorati e prodotti non utilizzati o </a:t>
            </a:r>
            <a:r>
              <a:rPr lang="it-IT" dirty="0" smtClean="0"/>
              <a:t>venduti alla </a:t>
            </a:r>
            <a:r>
              <a:rPr lang="it-IT" dirty="0"/>
              <a:t>fine del periodo – quindi in rimanenza – dovrà essere opportunamente </a:t>
            </a:r>
            <a:r>
              <a:rPr lang="it-IT" dirty="0" smtClean="0"/>
              <a:t>rinviata al </a:t>
            </a:r>
            <a:r>
              <a:rPr lang="it-IT" dirty="0"/>
              <a:t>futuro </a:t>
            </a:r>
            <a:r>
              <a:rPr lang="it-IT" dirty="0" smtClean="0"/>
              <a:t>esercizio</a:t>
            </a:r>
          </a:p>
          <a:p>
            <a:pPr algn="just"/>
            <a:r>
              <a:rPr lang="it-IT" dirty="0"/>
              <a:t>verrà posta in essere una scrittura di </a:t>
            </a:r>
            <a:r>
              <a:rPr lang="it-IT" b="1" dirty="0"/>
              <a:t>rettifica</a:t>
            </a:r>
            <a:r>
              <a:rPr lang="it-IT" dirty="0"/>
              <a:t>, che comporterà </a:t>
            </a:r>
            <a:r>
              <a:rPr lang="it-IT" dirty="0" smtClean="0"/>
              <a:t>il rinvio </a:t>
            </a:r>
            <a:r>
              <a:rPr lang="it-IT" dirty="0"/>
              <a:t>di una quota di costo, già sostenuto ma non utilizzato, all’esercizio </a:t>
            </a:r>
            <a:r>
              <a:rPr lang="it-IT" dirty="0" smtClean="0"/>
              <a:t>successivo</a:t>
            </a:r>
          </a:p>
        </p:txBody>
      </p:sp>
    </p:spTree>
    <p:extLst>
      <p:ext uri="{BB962C8B-B14F-4D97-AF65-F5344CB8AC3E}">
        <p14:creationId xmlns:p14="http://schemas.microsoft.com/office/powerpoint/2010/main" val="1368932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54" y="966469"/>
            <a:ext cx="7799584" cy="51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Come si muovono le grandezze logiche della trasformazione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527" y="1529037"/>
            <a:ext cx="8645438" cy="4525963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All’atto della trasformazione si manifesta il consumo dei fattori produttivi e</a:t>
            </a:r>
            <a:r>
              <a:rPr lang="it-IT" sz="2400" dirty="0" smtClean="0"/>
              <a:t>, contestualmente</a:t>
            </a:r>
            <a:r>
              <a:rPr lang="it-IT" sz="2400" dirty="0"/>
              <a:t>, l’ottenimento del </a:t>
            </a:r>
            <a:r>
              <a:rPr lang="it-IT" sz="2400" dirty="0" smtClean="0"/>
              <a:t>prodotto</a:t>
            </a:r>
            <a:endParaRPr lang="it-IT" sz="2400" dirty="0"/>
          </a:p>
          <a:p>
            <a:pPr algn="just"/>
            <a:r>
              <a:rPr lang="it-IT" sz="2400" dirty="0" smtClean="0"/>
              <a:t>il </a:t>
            </a:r>
            <a:r>
              <a:rPr lang="it-IT" sz="2400" dirty="0"/>
              <a:t>consumo dei fattori rappresenta un fatto negativo per </a:t>
            </a:r>
            <a:r>
              <a:rPr lang="it-IT" sz="2400" dirty="0" smtClean="0"/>
              <a:t>l’azienda in quanto: è una riduzione della sua capacità operativa</a:t>
            </a:r>
            <a:endParaRPr lang="it-IT" sz="2400" dirty="0"/>
          </a:p>
          <a:p>
            <a:pPr algn="just"/>
            <a:r>
              <a:rPr lang="it-IT" sz="2400" dirty="0"/>
              <a:t>A fronte di ciò si ottiene </a:t>
            </a:r>
            <a:r>
              <a:rPr lang="it-IT" sz="2400" dirty="0" smtClean="0"/>
              <a:t>un </a:t>
            </a:r>
            <a:r>
              <a:rPr lang="it-IT" sz="2400" dirty="0"/>
              <a:t>prodotto finito, </a:t>
            </a:r>
            <a:r>
              <a:rPr lang="it-IT" sz="2400" dirty="0" smtClean="0"/>
              <a:t>fatto positivo</a:t>
            </a:r>
            <a:r>
              <a:rPr lang="it-IT" sz="2400" dirty="0"/>
              <a:t>, poiché permette all’azienda di venderlo sul mercato e di chiudere il </a:t>
            </a:r>
            <a:r>
              <a:rPr lang="it-IT" sz="2400" dirty="0" smtClean="0"/>
              <a:t>ciclo economico</a:t>
            </a:r>
            <a:r>
              <a:rPr lang="it-IT" sz="2400" dirty="0"/>
              <a:t>-</a:t>
            </a:r>
            <a:r>
              <a:rPr lang="it-IT" sz="2400" dirty="0" smtClean="0"/>
              <a:t>produttivo</a:t>
            </a:r>
            <a:endParaRPr lang="it-IT" sz="2400" dirty="0"/>
          </a:p>
          <a:p>
            <a:pPr algn="just"/>
            <a:r>
              <a:rPr lang="it-IT" sz="2400" dirty="0"/>
              <a:t>Le due grandezze si muovono </a:t>
            </a:r>
            <a:r>
              <a:rPr lang="it-IT" sz="2400" dirty="0" smtClean="0"/>
              <a:t>in direzioni opposte</a:t>
            </a:r>
          </a:p>
          <a:p>
            <a:pPr algn="just"/>
            <a:r>
              <a:rPr lang="it-IT" sz="2400" dirty="0" smtClean="0"/>
              <a:t>Tale </a:t>
            </a:r>
            <a:r>
              <a:rPr lang="it-IT" sz="2400" dirty="0"/>
              <a:t>movimento è </a:t>
            </a:r>
            <a:r>
              <a:rPr lang="it-IT" sz="2400" dirty="0" smtClean="0"/>
              <a:t>contestuale</a:t>
            </a:r>
            <a:r>
              <a:rPr lang="it-IT" sz="2400" dirty="0"/>
              <a:t>, in quanto il consumo dei fattori </a:t>
            </a:r>
            <a:r>
              <a:rPr lang="it-IT" sz="2400" dirty="0" smtClean="0"/>
              <a:t>è simultaneo e contemporaneo </a:t>
            </a:r>
            <a:r>
              <a:rPr lang="it-IT" sz="2400" dirty="0"/>
              <a:t>alla realizzazione del </a:t>
            </a:r>
            <a:r>
              <a:rPr lang="it-IT" sz="2400" dirty="0" smtClean="0"/>
              <a:t>prodotto</a:t>
            </a:r>
          </a:p>
          <a:p>
            <a:r>
              <a:rPr lang="it-IT" sz="2400" dirty="0"/>
              <a:t>L'OPERAZIONE DI TRASFORMAZIONE NON </a:t>
            </a:r>
            <a:r>
              <a:rPr lang="it-IT" sz="2400" dirty="0" smtClean="0"/>
              <a:t>COMPORTA VARIAZIONI </a:t>
            </a:r>
            <a:r>
              <a:rPr lang="it-IT" sz="2400" dirty="0"/>
              <a:t>DI VALORI NUMERARI/</a:t>
            </a:r>
            <a:r>
              <a:rPr lang="it-IT" sz="2400" dirty="0" smtClean="0"/>
              <a:t>FINANZIARI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5804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927"/>
          </a:xfrm>
        </p:spPr>
        <p:txBody>
          <a:bodyPr>
            <a:normAutofit fontScale="90000"/>
          </a:bodyPr>
          <a:lstStyle/>
          <a:p>
            <a:r>
              <a:rPr lang="it-IT" dirty="0"/>
              <a:t>Il “consumo” degli impianti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76565"/>
            <a:ext cx="8229600" cy="5779150"/>
          </a:xfrm>
        </p:spPr>
        <p:txBody>
          <a:bodyPr>
            <a:noAutofit/>
          </a:bodyPr>
          <a:lstStyle/>
          <a:p>
            <a:pPr algn="just"/>
            <a:r>
              <a:rPr lang="it-IT" sz="2300" dirty="0" smtClean="0"/>
              <a:t>Gli </a:t>
            </a:r>
            <a:r>
              <a:rPr lang="it-IT" sz="2300" dirty="0"/>
              <a:t>impianti partecipano al processo economico </a:t>
            </a:r>
            <a:r>
              <a:rPr lang="it-IT" sz="2300" dirty="0" smtClean="0"/>
              <a:t>interagendo </a:t>
            </a:r>
            <a:r>
              <a:rPr lang="it-IT" sz="2300" dirty="0"/>
              <a:t>con </a:t>
            </a:r>
            <a:r>
              <a:rPr lang="it-IT" sz="2300" dirty="0" smtClean="0"/>
              <a:t>gli altri </a:t>
            </a:r>
            <a:r>
              <a:rPr lang="it-IT" sz="2300" dirty="0"/>
              <a:t>fattori della produzione (materie, lavoro, servizi) per dar luogo al prodotto finito </a:t>
            </a:r>
            <a:r>
              <a:rPr lang="it-IT" sz="2300" dirty="0" smtClean="0"/>
              <a:t>da cedere </a:t>
            </a:r>
            <a:r>
              <a:rPr lang="it-IT" sz="2300" dirty="0"/>
              <a:t>successivamente sul </a:t>
            </a:r>
            <a:r>
              <a:rPr lang="it-IT" sz="2300" dirty="0" smtClean="0"/>
              <a:t>mercato</a:t>
            </a:r>
            <a:endParaRPr lang="it-IT" sz="2300" dirty="0"/>
          </a:p>
          <a:p>
            <a:pPr algn="just"/>
            <a:r>
              <a:rPr lang="it-IT" sz="2300" dirty="0"/>
              <a:t>Rilasciano </a:t>
            </a:r>
            <a:r>
              <a:rPr lang="it-IT" sz="2300" dirty="0" smtClean="0"/>
              <a:t>gradualmente </a:t>
            </a:r>
            <a:r>
              <a:rPr lang="it-IT" sz="2300" dirty="0"/>
              <a:t>“utilità</a:t>
            </a:r>
            <a:r>
              <a:rPr lang="it-IT" sz="2300" dirty="0" smtClean="0"/>
              <a:t>”</a:t>
            </a:r>
            <a:r>
              <a:rPr lang="it-IT" sz="2300" dirty="0"/>
              <a:t> partecipando al ciclo produttivo</a:t>
            </a:r>
            <a:r>
              <a:rPr lang="it-IT" sz="2300" dirty="0" smtClean="0"/>
              <a:t>, di </a:t>
            </a:r>
            <a:r>
              <a:rPr lang="it-IT" sz="2300" dirty="0"/>
              <a:t>processo </a:t>
            </a:r>
            <a:r>
              <a:rPr lang="it-IT" sz="2300" dirty="0" smtClean="0"/>
              <a:t>in processo</a:t>
            </a:r>
            <a:r>
              <a:rPr lang="it-IT" sz="2300" dirty="0"/>
              <a:t>, subendo un </a:t>
            </a:r>
            <a:r>
              <a:rPr lang="it-IT" sz="2300" dirty="0" smtClean="0"/>
              <a:t>“</a:t>
            </a:r>
            <a:r>
              <a:rPr lang="it-IT" sz="2300" b="1" dirty="0"/>
              <a:t>deprezzamento</a:t>
            </a:r>
            <a:r>
              <a:rPr lang="it-IT" sz="2300" dirty="0"/>
              <a:t>” </a:t>
            </a:r>
            <a:r>
              <a:rPr lang="it-IT" sz="2300" dirty="0" smtClean="0"/>
              <a:t>e una perdita di valore anzitutto per il </a:t>
            </a:r>
            <a:r>
              <a:rPr lang="it-IT" sz="2300" b="1" dirty="0" smtClean="0"/>
              <a:t>logorio fisico</a:t>
            </a:r>
            <a:endParaRPr lang="it-IT" sz="2300" dirty="0"/>
          </a:p>
          <a:p>
            <a:pPr algn="just"/>
            <a:r>
              <a:rPr lang="it-IT" sz="2300" dirty="0" smtClean="0"/>
              <a:t>il </a:t>
            </a:r>
            <a:r>
              <a:rPr lang="it-IT" sz="2300" dirty="0"/>
              <a:t>deperimento degli impianti dipende anche </a:t>
            </a:r>
            <a:r>
              <a:rPr lang="it-IT" sz="2300" dirty="0" smtClean="0"/>
              <a:t>dal logorio economico: </a:t>
            </a:r>
            <a:r>
              <a:rPr lang="it-IT" sz="2300" b="1" dirty="0" smtClean="0"/>
              <a:t>obsolescenza</a:t>
            </a:r>
            <a:r>
              <a:rPr lang="it-IT" sz="2300" dirty="0" smtClean="0"/>
              <a:t> o invecchiamento economico del bene</a:t>
            </a:r>
          </a:p>
          <a:p>
            <a:pPr algn="just"/>
            <a:r>
              <a:rPr lang="it-IT" sz="2300" dirty="0" smtClean="0"/>
              <a:t>un </a:t>
            </a:r>
            <a:r>
              <a:rPr lang="it-IT" sz="2300" dirty="0"/>
              <a:t>impianto più recente, più sofisticato, riesce a partecipare al </a:t>
            </a:r>
            <a:r>
              <a:rPr lang="it-IT" sz="2300" dirty="0" smtClean="0"/>
              <a:t>processo produttivo </a:t>
            </a:r>
            <a:r>
              <a:rPr lang="it-IT" sz="2300" dirty="0"/>
              <a:t>con maggiore </a:t>
            </a:r>
            <a:r>
              <a:rPr lang="it-IT" sz="2300" dirty="0" smtClean="0"/>
              <a:t>efficienza e offre maggiore </a:t>
            </a:r>
            <a:r>
              <a:rPr lang="it-IT" sz="2300" dirty="0"/>
              <a:t>produttività, </a:t>
            </a:r>
            <a:r>
              <a:rPr lang="it-IT" sz="2300" dirty="0" smtClean="0"/>
              <a:t>spesso connesse </a:t>
            </a:r>
            <a:r>
              <a:rPr lang="it-IT" sz="2300" dirty="0"/>
              <a:t>con minori costi di </a:t>
            </a:r>
            <a:r>
              <a:rPr lang="it-IT" sz="2300" dirty="0" smtClean="0"/>
              <a:t>gestione</a:t>
            </a:r>
            <a:endParaRPr lang="it-IT" sz="2300" dirty="0"/>
          </a:p>
          <a:p>
            <a:pPr algn="just"/>
            <a:r>
              <a:rPr lang="it-IT" sz="2300" dirty="0" smtClean="0"/>
              <a:t>un’azienda </a:t>
            </a:r>
            <a:r>
              <a:rPr lang="it-IT" sz="2300" dirty="0"/>
              <a:t>che non procede al rinnovo </a:t>
            </a:r>
            <a:r>
              <a:rPr lang="it-IT" sz="2300" dirty="0" smtClean="0"/>
              <a:t>sistematico dell’impianto </a:t>
            </a:r>
            <a:r>
              <a:rPr lang="it-IT" sz="2300" dirty="0"/>
              <a:t>non più efficiente rispetto al mercato può essere soggetta a </a:t>
            </a:r>
            <a:r>
              <a:rPr lang="it-IT" sz="2300" dirty="0" smtClean="0"/>
              <a:t>dover sopportare </a:t>
            </a:r>
            <a:r>
              <a:rPr lang="it-IT" sz="2300" dirty="0"/>
              <a:t>tempi più </a:t>
            </a:r>
            <a:r>
              <a:rPr lang="it-IT" sz="2300" dirty="0" smtClean="0"/>
              <a:t>lunghi </a:t>
            </a:r>
            <a:r>
              <a:rPr lang="it-IT" sz="2300" dirty="0"/>
              <a:t>di produzione, realizzare prodotti di peggiore qualità, </a:t>
            </a:r>
            <a:r>
              <a:rPr lang="it-IT" sz="2300" dirty="0" smtClean="0"/>
              <a:t>subire oneri </a:t>
            </a:r>
            <a:r>
              <a:rPr lang="it-IT" sz="2300" dirty="0"/>
              <a:t>maggiori</a:t>
            </a:r>
          </a:p>
        </p:txBody>
      </p:sp>
    </p:spTree>
    <p:extLst>
      <p:ext uri="{BB962C8B-B14F-4D97-AF65-F5344CB8AC3E}">
        <p14:creationId xmlns:p14="http://schemas.microsoft.com/office/powerpoint/2010/main" val="1331554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49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L’ammortamento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056" y="943993"/>
            <a:ext cx="8766102" cy="5914007"/>
          </a:xfrm>
        </p:spPr>
        <p:txBody>
          <a:bodyPr>
            <a:noAutofit/>
          </a:bodyPr>
          <a:lstStyle/>
          <a:p>
            <a:pPr algn="just"/>
            <a:r>
              <a:rPr lang="it-IT" sz="2300" dirty="0" smtClean="0"/>
              <a:t>Chi redige il bilancio</a:t>
            </a:r>
            <a:r>
              <a:rPr lang="it-IT" sz="2300" dirty="0"/>
              <a:t>, al termine </a:t>
            </a:r>
            <a:r>
              <a:rPr lang="it-IT" sz="2300" dirty="0" smtClean="0"/>
              <a:t>dell’esercizio, stima </a:t>
            </a:r>
            <a:r>
              <a:rPr lang="it-IT" sz="2300" dirty="0"/>
              <a:t>la perdita di utilità </a:t>
            </a:r>
            <a:r>
              <a:rPr lang="it-IT" sz="2300" dirty="0" smtClean="0"/>
              <a:t>subita </a:t>
            </a:r>
            <a:r>
              <a:rPr lang="it-IT" sz="2300" dirty="0"/>
              <a:t>dall’impianto e </a:t>
            </a:r>
            <a:r>
              <a:rPr lang="it-IT" sz="2300" dirty="0" smtClean="0"/>
              <a:t>rilasciata all’esercizio </a:t>
            </a:r>
            <a:r>
              <a:rPr lang="it-IT" sz="2300" dirty="0"/>
              <a:t>in corso, </a:t>
            </a:r>
            <a:r>
              <a:rPr lang="it-IT" sz="2300" dirty="0" smtClean="0"/>
              <a:t>per determinarne </a:t>
            </a:r>
            <a:r>
              <a:rPr lang="it-IT" sz="2300" dirty="0"/>
              <a:t>la </a:t>
            </a:r>
            <a:r>
              <a:rPr lang="it-IT" sz="2300" dirty="0" smtClean="0"/>
              <a:t>competenza sul reddito d’esercizio e sul patrimonio</a:t>
            </a:r>
          </a:p>
          <a:p>
            <a:pPr algn="just"/>
            <a:r>
              <a:rPr lang="it-IT" sz="2300" dirty="0" smtClean="0"/>
              <a:t>individuare </a:t>
            </a:r>
            <a:r>
              <a:rPr lang="it-IT" sz="2300" dirty="0"/>
              <a:t>la quota di deperimento del bene relativa </a:t>
            </a:r>
            <a:r>
              <a:rPr lang="it-IT" sz="2300" dirty="0" smtClean="0"/>
              <a:t>al periodo </a:t>
            </a:r>
            <a:r>
              <a:rPr lang="it-IT" sz="2300" dirty="0"/>
              <a:t>di riferimento, ovvero la quota di costo da attribuire all’esercizio, </a:t>
            </a:r>
            <a:r>
              <a:rPr lang="it-IT" sz="2300" dirty="0" smtClean="0"/>
              <a:t>che rappresenta il </a:t>
            </a:r>
            <a:r>
              <a:rPr lang="it-IT" sz="2300" dirty="0"/>
              <a:t>costo di utilizzazione </a:t>
            </a:r>
            <a:r>
              <a:rPr lang="it-IT" sz="2300" dirty="0" smtClean="0"/>
              <a:t>dell’impianto: “</a:t>
            </a:r>
            <a:r>
              <a:rPr lang="it-IT" sz="2300" dirty="0"/>
              <a:t>quota di ammortamento”, </a:t>
            </a:r>
            <a:r>
              <a:rPr lang="it-IT" sz="2300" dirty="0" smtClean="0"/>
              <a:t>per</a:t>
            </a:r>
            <a:r>
              <a:rPr lang="it-IT" sz="2300" dirty="0"/>
              <a:t> </a:t>
            </a:r>
            <a:r>
              <a:rPr lang="it-IT" sz="2300" dirty="0" smtClean="0"/>
              <a:t>indicare </a:t>
            </a:r>
            <a:r>
              <a:rPr lang="it-IT" sz="2300" dirty="0"/>
              <a:t>la parte dell’impianto che “è morta</a:t>
            </a:r>
            <a:r>
              <a:rPr lang="it-IT" sz="2300" dirty="0" smtClean="0"/>
              <a:t>” e che </a:t>
            </a:r>
            <a:r>
              <a:rPr lang="it-IT" sz="2300" dirty="0"/>
              <a:t>ha rilasciato </a:t>
            </a:r>
            <a:r>
              <a:rPr lang="it-IT" sz="2300" dirty="0" smtClean="0"/>
              <a:t>utilità all’esercizio</a:t>
            </a:r>
            <a:endParaRPr lang="it-IT" sz="2300" dirty="0"/>
          </a:p>
          <a:p>
            <a:pPr algn="just"/>
            <a:r>
              <a:rPr lang="it-IT" sz="2300" dirty="0" smtClean="0"/>
              <a:t>procedimento </a:t>
            </a:r>
            <a:r>
              <a:rPr lang="it-IT" sz="2300" dirty="0"/>
              <a:t>inficiato dalla soggettività </a:t>
            </a:r>
            <a:r>
              <a:rPr lang="it-IT" sz="2300" dirty="0" smtClean="0"/>
              <a:t>del valutatore</a:t>
            </a:r>
            <a:r>
              <a:rPr lang="it-IT" sz="2300" dirty="0"/>
              <a:t>, in quanto non è agevole stimare l’entità del deperimento fisico </a:t>
            </a:r>
            <a:r>
              <a:rPr lang="it-IT" sz="2300" dirty="0" smtClean="0"/>
              <a:t>ed economico</a:t>
            </a:r>
            <a:endParaRPr lang="it-IT" sz="2300" dirty="0"/>
          </a:p>
          <a:p>
            <a:pPr algn="just"/>
            <a:r>
              <a:rPr lang="it-IT" sz="2300" dirty="0"/>
              <a:t>Dal processo di stima scaturisce </a:t>
            </a:r>
            <a:r>
              <a:rPr lang="it-IT" sz="2300" dirty="0" smtClean="0"/>
              <a:t>un </a:t>
            </a:r>
            <a:r>
              <a:rPr lang="it-IT" sz="2300" dirty="0"/>
              <a:t>“valore netto” dell’impianto alla </a:t>
            </a:r>
            <a:r>
              <a:rPr lang="it-IT" sz="2300" dirty="0" smtClean="0"/>
              <a:t>fine del periodo: il costo </a:t>
            </a:r>
            <a:r>
              <a:rPr lang="it-IT" sz="2300" dirty="0"/>
              <a:t>storico di acquisto (o produzione</a:t>
            </a:r>
            <a:r>
              <a:rPr lang="it-IT" sz="2300" dirty="0" smtClean="0"/>
              <a:t>), opportunamente rettificato </a:t>
            </a:r>
            <a:r>
              <a:rPr lang="it-IT" sz="2300" dirty="0"/>
              <a:t>in funzione del deprezzamento del fattore </a:t>
            </a:r>
            <a:r>
              <a:rPr lang="it-IT" sz="2300" dirty="0" smtClean="0"/>
              <a:t>produttivo e il </a:t>
            </a:r>
            <a:r>
              <a:rPr lang="it-IT" sz="2300" dirty="0"/>
              <a:t>relativo costo di utilizzazione </a:t>
            </a:r>
            <a:r>
              <a:rPr lang="it-IT" sz="2300" dirty="0" smtClean="0"/>
              <a:t>dell’impianto viene </a:t>
            </a:r>
            <a:r>
              <a:rPr lang="it-IT" sz="2300" dirty="0"/>
              <a:t>iscritto nel conto economico, integrando </a:t>
            </a:r>
            <a:r>
              <a:rPr lang="it-IT" sz="2300" dirty="0" smtClean="0"/>
              <a:t>i </a:t>
            </a:r>
            <a:r>
              <a:rPr lang="it-IT" sz="2300" dirty="0"/>
              <a:t>costi di </a:t>
            </a:r>
            <a:r>
              <a:rPr lang="it-IT" sz="2300" dirty="0" smtClean="0"/>
              <a:t>esercizio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931048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06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rettifica del conto intestato agli </a:t>
            </a:r>
            <a:r>
              <a:rPr lang="it-IT" sz="3600" dirty="0" smtClean="0"/>
              <a:t>impianti</a:t>
            </a:r>
            <a:br>
              <a:rPr lang="it-IT" sz="3600" dirty="0" smtClean="0"/>
            </a:br>
            <a:r>
              <a:rPr lang="it-IT" sz="3200" dirty="0"/>
              <a:t>procedimento diretto (o “in conto”)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7324"/>
            <a:ext cx="8229600" cy="4788839"/>
          </a:xfrm>
        </p:spPr>
        <p:txBody>
          <a:bodyPr>
            <a:normAutofit/>
          </a:bodyPr>
          <a:lstStyle/>
          <a:p>
            <a:r>
              <a:rPr lang="it-IT" sz="3000" dirty="0" smtClean="0"/>
              <a:t>Il valore dell’impianto è direttamente </a:t>
            </a:r>
            <a:r>
              <a:rPr lang="it-IT" sz="3000" dirty="0"/>
              <a:t>decurtato per l’importo </a:t>
            </a:r>
            <a:r>
              <a:rPr lang="it-IT" sz="3000" dirty="0" smtClean="0"/>
              <a:t>della quota </a:t>
            </a:r>
            <a:r>
              <a:rPr lang="it-IT" sz="3000" dirty="0"/>
              <a:t>di </a:t>
            </a:r>
            <a:r>
              <a:rPr lang="it-IT" sz="3000" dirty="0" smtClean="0"/>
              <a:t>deperimento</a:t>
            </a:r>
          </a:p>
          <a:p>
            <a:pPr lvl="8"/>
            <a:r>
              <a:rPr lang="it-IT" sz="1800" dirty="0" smtClean="0"/>
              <a:t>                	all’atto dell’acquisizione </a:t>
            </a:r>
          </a:p>
          <a:p>
            <a:pPr lvl="8"/>
            <a:r>
              <a:rPr lang="it-IT" sz="1800" dirty="0" smtClean="0"/>
              <a:t>               </a:t>
            </a:r>
            <a:endParaRPr lang="it-IT" sz="1800" dirty="0"/>
          </a:p>
          <a:p>
            <a:pPr lvl="8"/>
            <a:endParaRPr lang="it-IT" sz="1800" dirty="0" smtClean="0"/>
          </a:p>
          <a:p>
            <a:pPr lvl="8"/>
            <a:endParaRPr lang="it-IT" sz="1800" dirty="0"/>
          </a:p>
          <a:p>
            <a:pPr lvl="8"/>
            <a:endParaRPr lang="it-IT" sz="1800" dirty="0" smtClean="0"/>
          </a:p>
          <a:p>
            <a:pPr marL="3657600" lvl="8" indent="0">
              <a:buNone/>
            </a:pPr>
            <a:endParaRPr lang="it-IT" sz="1800" dirty="0" smtClean="0"/>
          </a:p>
          <a:p>
            <a:pPr marL="3657600" lvl="8" indent="0">
              <a:buNone/>
            </a:pPr>
            <a:r>
              <a:rPr lang="it-IT" sz="1800" dirty="0"/>
              <a:t>	</a:t>
            </a:r>
            <a:r>
              <a:rPr lang="it-IT" sz="1800" dirty="0" smtClean="0"/>
              <a:t>		al termine dell’esercizio</a:t>
            </a:r>
          </a:p>
          <a:p>
            <a:pPr marL="3657600" lvl="8" indent="0">
              <a:buNone/>
            </a:pPr>
            <a:endParaRPr lang="it-IT" sz="1800" dirty="0"/>
          </a:p>
          <a:p>
            <a:pPr marL="3657600" lvl="8" indent="0">
              <a:buNone/>
            </a:pP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6" y="2326271"/>
            <a:ext cx="5113559" cy="48211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96" y="5193088"/>
            <a:ext cx="4165303" cy="1371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534" y="2988001"/>
            <a:ext cx="2273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6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Inconvenienti del procedimento diretto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896"/>
            <a:ext cx="8229600" cy="5338058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 smtClean="0"/>
              <a:t>non </a:t>
            </a:r>
            <a:r>
              <a:rPr lang="it-IT" sz="2400" b="1" dirty="0"/>
              <a:t>viene data evidenza </a:t>
            </a:r>
            <a:r>
              <a:rPr lang="it-IT" sz="2400" b="1" dirty="0" smtClean="0"/>
              <a:t>del costo </a:t>
            </a:r>
            <a:r>
              <a:rPr lang="it-IT" sz="2400" b="1" dirty="0"/>
              <a:t>storico del fattore produttivo</a:t>
            </a:r>
            <a:r>
              <a:rPr lang="it-IT" sz="2400" dirty="0"/>
              <a:t>, </a:t>
            </a:r>
            <a:r>
              <a:rPr lang="it-IT" sz="2400" dirty="0" smtClean="0"/>
              <a:t>in quanto </a:t>
            </a:r>
            <a:r>
              <a:rPr lang="it-IT" sz="2400" dirty="0"/>
              <a:t>nello </a:t>
            </a:r>
            <a:r>
              <a:rPr lang="it-IT" sz="2400" dirty="0" err="1" smtClean="0"/>
              <a:t>S</a:t>
            </a:r>
            <a:r>
              <a:rPr lang="it-IT" sz="2400" dirty="0" smtClean="0"/>
              <a:t>/</a:t>
            </a:r>
            <a:r>
              <a:rPr lang="it-IT" sz="2400" dirty="0" err="1" smtClean="0"/>
              <a:t>P</a:t>
            </a:r>
            <a:r>
              <a:rPr lang="it-IT" sz="2400" dirty="0" smtClean="0"/>
              <a:t> compare solo il </a:t>
            </a:r>
            <a:r>
              <a:rPr lang="it-IT" sz="2400" dirty="0"/>
              <a:t>valore residuo </a:t>
            </a:r>
            <a:r>
              <a:rPr lang="it-IT" sz="2400" dirty="0" smtClean="0"/>
              <a:t>contabile</a:t>
            </a:r>
            <a:endParaRPr lang="it-IT" sz="2400" dirty="0"/>
          </a:p>
          <a:p>
            <a:pPr algn="just"/>
            <a:r>
              <a:rPr lang="it-IT" sz="2400" dirty="0" smtClean="0"/>
              <a:t>Dal prospetto </a:t>
            </a:r>
            <a:r>
              <a:rPr lang="it-IT" sz="2400" dirty="0"/>
              <a:t>di sintesi risulta esclusivamente il </a:t>
            </a:r>
            <a:r>
              <a:rPr lang="it-IT" sz="2400" dirty="0" smtClean="0"/>
              <a:t>valore degli </a:t>
            </a:r>
            <a:r>
              <a:rPr lang="it-IT" sz="2400" dirty="0"/>
              <a:t>impianti in “rimanenza” al termine </a:t>
            </a:r>
            <a:r>
              <a:rPr lang="it-IT" sz="2400" dirty="0" smtClean="0"/>
              <a:t>dell’esercizio: informazione rilevante, ma la conoscenza </a:t>
            </a:r>
            <a:r>
              <a:rPr lang="it-IT" sz="2400" dirty="0"/>
              <a:t>del costo storico è fondamentale </a:t>
            </a:r>
            <a:r>
              <a:rPr lang="it-IT" sz="2400" dirty="0" smtClean="0"/>
              <a:t>innanzitutto per il</a:t>
            </a:r>
            <a:r>
              <a:rPr lang="it-IT" sz="2400" dirty="0"/>
              <a:t> </a:t>
            </a:r>
            <a:r>
              <a:rPr lang="it-IT" sz="2400" dirty="0" smtClean="0"/>
              <a:t>calcolo </a:t>
            </a:r>
            <a:r>
              <a:rPr lang="it-IT" sz="2400" dirty="0"/>
              <a:t>delle successive quote di </a:t>
            </a:r>
            <a:r>
              <a:rPr lang="it-IT" sz="2400" dirty="0" smtClean="0"/>
              <a:t>ammortamento</a:t>
            </a:r>
          </a:p>
          <a:p>
            <a:pPr algn="just"/>
            <a:r>
              <a:rPr lang="it-IT" sz="2400" dirty="0" smtClean="0"/>
              <a:t>detrazione </a:t>
            </a:r>
            <a:r>
              <a:rPr lang="it-IT" sz="2400" dirty="0"/>
              <a:t>diretta della quota di </a:t>
            </a:r>
            <a:r>
              <a:rPr lang="it-IT" sz="2400" dirty="0" smtClean="0"/>
              <a:t>ammortamento: l’esposizione </a:t>
            </a:r>
            <a:r>
              <a:rPr lang="it-IT" sz="2400" dirty="0"/>
              <a:t>del valore degli impianti </a:t>
            </a:r>
            <a:r>
              <a:rPr lang="it-IT" sz="2400" dirty="0" smtClean="0"/>
              <a:t>è “</a:t>
            </a:r>
            <a:r>
              <a:rPr lang="it-IT" sz="2400" dirty="0"/>
              <a:t>a scalare” di anno in </a:t>
            </a:r>
            <a:r>
              <a:rPr lang="it-IT" sz="2400" dirty="0" smtClean="0"/>
              <a:t>anno</a:t>
            </a:r>
            <a:endParaRPr lang="it-IT" sz="2400" dirty="0"/>
          </a:p>
          <a:p>
            <a:pPr algn="just"/>
            <a:r>
              <a:rPr lang="it-IT" sz="2400" b="1" dirty="0" smtClean="0"/>
              <a:t>non </a:t>
            </a:r>
            <a:r>
              <a:rPr lang="it-IT" sz="2400" b="1" dirty="0"/>
              <a:t>viene evidenziato lo “stato di avanzamento</a:t>
            </a:r>
            <a:r>
              <a:rPr lang="it-IT" sz="2400" b="1" dirty="0" smtClean="0"/>
              <a:t>” dell’ammortamento</a:t>
            </a:r>
            <a:r>
              <a:rPr lang="it-IT" sz="2400" dirty="0" smtClean="0"/>
              <a:t>: dalla </a:t>
            </a:r>
            <a:r>
              <a:rPr lang="it-IT" sz="2400" dirty="0"/>
              <a:t>lettura del bilancio non ci si può rendere </a:t>
            </a:r>
            <a:r>
              <a:rPr lang="it-IT" sz="2400" dirty="0" smtClean="0"/>
              <a:t>conto del </a:t>
            </a:r>
            <a:r>
              <a:rPr lang="it-IT" sz="2400" dirty="0"/>
              <a:t>grado di ammortamento del </a:t>
            </a:r>
            <a:r>
              <a:rPr lang="it-IT" sz="2400" dirty="0" smtClean="0"/>
              <a:t>fattore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93104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metodo indiretto di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3706"/>
            <a:ext cx="8229600" cy="53830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nell’attivo dello stato patrimoniale </a:t>
            </a:r>
            <a:r>
              <a:rPr lang="it-IT" dirty="0" smtClean="0"/>
              <a:t>resta iscritto </a:t>
            </a:r>
            <a:r>
              <a:rPr lang="it-IT" dirty="0"/>
              <a:t>il costo </a:t>
            </a:r>
            <a:r>
              <a:rPr lang="it-IT" dirty="0" smtClean="0"/>
              <a:t>storico degli </a:t>
            </a:r>
            <a:r>
              <a:rPr lang="it-IT" dirty="0"/>
              <a:t>impianti, </a:t>
            </a:r>
            <a:r>
              <a:rPr lang="it-IT" dirty="0" smtClean="0"/>
              <a:t>che viene </a:t>
            </a:r>
            <a:r>
              <a:rPr lang="it-IT" dirty="0"/>
              <a:t>rettificato indirettamente in </a:t>
            </a:r>
            <a:r>
              <a:rPr lang="it-IT" dirty="0" smtClean="0"/>
              <a:t>conseguenza dell’ammortamento</a:t>
            </a:r>
            <a:r>
              <a:rPr lang="it-IT" dirty="0"/>
              <a:t> </a:t>
            </a:r>
            <a:endParaRPr lang="it-IT" dirty="0" smtClean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quote accantonate anno per anno alimentano un fondo </a:t>
            </a:r>
            <a:r>
              <a:rPr lang="it-IT" dirty="0" smtClean="0"/>
              <a:t>di </a:t>
            </a:r>
            <a:r>
              <a:rPr lang="it-IT" dirty="0"/>
              <a:t>ammortamento, </a:t>
            </a:r>
            <a:r>
              <a:rPr lang="it-IT" dirty="0" smtClean="0"/>
              <a:t>sistematicamente </a:t>
            </a:r>
            <a:r>
              <a:rPr lang="it-IT" dirty="0"/>
              <a:t>incrementato in conseguenza </a:t>
            </a:r>
            <a:r>
              <a:rPr lang="it-IT" dirty="0" smtClean="0"/>
              <a:t>degli specifici </a:t>
            </a:r>
            <a:r>
              <a:rPr lang="it-IT" dirty="0"/>
              <a:t>deperimenti di competenza dei vari </a:t>
            </a:r>
            <a:r>
              <a:rPr lang="it-IT" dirty="0" smtClean="0"/>
              <a:t>esercizi</a:t>
            </a:r>
            <a:endParaRPr lang="it-IT" dirty="0"/>
          </a:p>
          <a:p>
            <a:pPr algn="just"/>
            <a:r>
              <a:rPr lang="it-IT" dirty="0" smtClean="0"/>
              <a:t>Il fondo è iscritto </a:t>
            </a:r>
            <a:r>
              <a:rPr lang="it-IT" dirty="0"/>
              <a:t>nel passivo dello stato patrimoniale ed </a:t>
            </a:r>
            <a:r>
              <a:rPr lang="it-IT" dirty="0" smtClean="0"/>
              <a:t>è una partita rettificativa </a:t>
            </a:r>
            <a:r>
              <a:rPr lang="it-IT" dirty="0"/>
              <a:t>del conto intestato al fattore produttivo </a:t>
            </a:r>
            <a:r>
              <a:rPr lang="it-IT" dirty="0" smtClean="0"/>
              <a:t>pluriennale</a:t>
            </a:r>
            <a:endParaRPr lang="it-IT" dirty="0"/>
          </a:p>
          <a:p>
            <a:pPr algn="just"/>
            <a:r>
              <a:rPr lang="it-IT" dirty="0" smtClean="0"/>
              <a:t>Nello stato </a:t>
            </a:r>
            <a:r>
              <a:rPr lang="it-IT" dirty="0"/>
              <a:t>patrimoniale risulterà il costo storico </a:t>
            </a:r>
            <a:r>
              <a:rPr lang="it-IT" dirty="0" smtClean="0"/>
              <a:t>(all’attivo) e </a:t>
            </a:r>
            <a:r>
              <a:rPr lang="it-IT" dirty="0"/>
              <a:t>lo stato di avanzamento dell’ammortamento (il “fondo”, </a:t>
            </a:r>
            <a:r>
              <a:rPr lang="it-IT" dirty="0" smtClean="0"/>
              <a:t>nel </a:t>
            </a:r>
            <a:r>
              <a:rPr lang="it-IT" dirty="0"/>
              <a:t>passivo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il valore residuo contabile è in ogni momento </a:t>
            </a:r>
            <a:r>
              <a:rPr lang="it-IT" dirty="0" smtClean="0"/>
              <a:t>determinabile operando </a:t>
            </a:r>
            <a:r>
              <a:rPr lang="it-IT" dirty="0"/>
              <a:t>una semplice somma algebrica delle due voci</a:t>
            </a:r>
          </a:p>
        </p:txBody>
      </p:sp>
    </p:spTree>
    <p:extLst>
      <p:ext uri="{BB962C8B-B14F-4D97-AF65-F5344CB8AC3E}">
        <p14:creationId xmlns:p14="http://schemas.microsoft.com/office/powerpoint/2010/main" val="493336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64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Metodo indiretto negli anni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27" y="910279"/>
            <a:ext cx="5473700" cy="3898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527" y="5046744"/>
            <a:ext cx="5575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2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487" y="274638"/>
            <a:ext cx="8676193" cy="7592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Metodo indiretto: ulteriore modalità di rappresentazione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731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fondo di ammortamento non identifica alcunché di concreto: è </a:t>
            </a:r>
            <a:r>
              <a:rPr lang="it-IT" dirty="0" smtClean="0"/>
              <a:t>solo una </a:t>
            </a:r>
            <a:r>
              <a:rPr lang="it-IT" dirty="0"/>
              <a:t>posta di rettifica indiretta del costo storico del bene a cui si </a:t>
            </a:r>
            <a:r>
              <a:rPr lang="it-IT" dirty="0" smtClean="0"/>
              <a:t>riferisce</a:t>
            </a:r>
            <a:r>
              <a:rPr lang="it-IT" dirty="0"/>
              <a:t> </a:t>
            </a:r>
            <a:r>
              <a:rPr lang="it-IT" dirty="0" smtClean="0"/>
              <a:t>(è iscritto </a:t>
            </a:r>
            <a:r>
              <a:rPr lang="it-IT" dirty="0"/>
              <a:t>nella sezione attiva dello </a:t>
            </a:r>
            <a:r>
              <a:rPr lang="it-IT" dirty="0" smtClean="0"/>
              <a:t>stato patrimoniale </a:t>
            </a:r>
            <a:r>
              <a:rPr lang="it-IT" dirty="0"/>
              <a:t>a detrazione del richiamato costo </a:t>
            </a:r>
            <a:r>
              <a:rPr lang="it-IT" dirty="0" smtClean="0"/>
              <a:t>storico)</a:t>
            </a:r>
            <a:endParaRPr lang="it-IT" dirty="0"/>
          </a:p>
          <a:p>
            <a:pPr algn="just"/>
            <a:r>
              <a:rPr lang="it-IT" dirty="0" smtClean="0"/>
              <a:t>Può decidersi di inserire le </a:t>
            </a:r>
            <a:r>
              <a:rPr lang="it-IT" dirty="0"/>
              <a:t>attività dello stato </a:t>
            </a:r>
            <a:r>
              <a:rPr lang="it-IT" dirty="0" smtClean="0"/>
              <a:t>patrimoniale, oltre al </a:t>
            </a:r>
            <a:r>
              <a:rPr lang="it-IT" dirty="0"/>
              <a:t>costo storico, </a:t>
            </a:r>
            <a:r>
              <a:rPr lang="it-IT" dirty="0" smtClean="0"/>
              <a:t>anche il </a:t>
            </a:r>
            <a:r>
              <a:rPr lang="it-IT" dirty="0"/>
              <a:t>fondo di ammortamento (con il segno negativo) e, </a:t>
            </a:r>
            <a:r>
              <a:rPr lang="it-IT" dirty="0" smtClean="0"/>
              <a:t>per differenza </a:t>
            </a:r>
            <a:r>
              <a:rPr lang="it-IT" dirty="0"/>
              <a:t>fra i due, il valore residuo </a:t>
            </a:r>
            <a:r>
              <a:rPr lang="it-IT" dirty="0" smtClean="0"/>
              <a:t>contabile</a:t>
            </a:r>
            <a:endParaRPr lang="it-IT" dirty="0"/>
          </a:p>
          <a:p>
            <a:pPr algn="just"/>
            <a:r>
              <a:rPr lang="it-IT" dirty="0" smtClean="0"/>
              <a:t>tutte </a:t>
            </a:r>
            <a:r>
              <a:rPr lang="it-IT" dirty="0"/>
              <a:t>le informazioni disponibili </a:t>
            </a:r>
            <a:r>
              <a:rPr lang="it-IT" dirty="0" smtClean="0"/>
              <a:t>risultano evidenziate direttamente </a:t>
            </a:r>
            <a:r>
              <a:rPr lang="it-IT" dirty="0"/>
              <a:t>nei prospetti di </a:t>
            </a:r>
            <a:r>
              <a:rPr lang="it-IT" dirty="0" smtClean="0"/>
              <a:t>sintesi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467644"/>
            <a:ext cx="5181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8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61"/>
          </a:xfrm>
        </p:spPr>
        <p:txBody>
          <a:bodyPr>
            <a:normAutofit fontScale="90000"/>
          </a:bodyPr>
          <a:lstStyle/>
          <a:p>
            <a:r>
              <a:rPr lang="it-IT" dirty="0"/>
              <a:t>Le “rimanenze” di materie prime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681" y="876565"/>
            <a:ext cx="8653716" cy="58662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Al termine </a:t>
            </a:r>
            <a:r>
              <a:rPr lang="it-IT" dirty="0" smtClean="0"/>
              <a:t>dell’esercizio </a:t>
            </a:r>
            <a:r>
              <a:rPr lang="it-IT" dirty="0"/>
              <a:t>alcune delle materie acquisite </a:t>
            </a:r>
            <a:r>
              <a:rPr lang="it-IT" dirty="0" smtClean="0"/>
              <a:t>durante l’anno </a:t>
            </a:r>
            <a:r>
              <a:rPr lang="it-IT" dirty="0"/>
              <a:t>possono risultare non utilizzate n</a:t>
            </a:r>
            <a:r>
              <a:rPr lang="it-IT" dirty="0" smtClean="0"/>
              <a:t>el </a:t>
            </a:r>
            <a:r>
              <a:rPr lang="it-IT" dirty="0"/>
              <a:t>processo produttivo, nel qual </a:t>
            </a:r>
            <a:r>
              <a:rPr lang="it-IT" dirty="0" smtClean="0"/>
              <a:t>caso risultano </a:t>
            </a:r>
            <a:r>
              <a:rPr lang="it-IT" dirty="0"/>
              <a:t>in </a:t>
            </a:r>
            <a:r>
              <a:rPr lang="it-IT" dirty="0" smtClean="0"/>
              <a:t>rimanenza</a:t>
            </a:r>
            <a:endParaRPr lang="it-IT" dirty="0"/>
          </a:p>
          <a:p>
            <a:pPr algn="just"/>
            <a:r>
              <a:rPr lang="it-IT" dirty="0" smtClean="0"/>
              <a:t>nel </a:t>
            </a:r>
            <a:r>
              <a:rPr lang="it-IT" dirty="0"/>
              <a:t>rispetto del </a:t>
            </a:r>
            <a:r>
              <a:rPr lang="it-IT" dirty="0" smtClean="0"/>
              <a:t>principio </a:t>
            </a:r>
            <a:r>
              <a:rPr lang="it-IT" dirty="0"/>
              <a:t>di </a:t>
            </a:r>
            <a:r>
              <a:rPr lang="it-IT" dirty="0" smtClean="0"/>
              <a:t>competenza economica</a:t>
            </a:r>
            <a:r>
              <a:rPr lang="it-IT" dirty="0"/>
              <a:t>, </a:t>
            </a:r>
            <a:r>
              <a:rPr lang="it-IT" dirty="0" smtClean="0"/>
              <a:t>si procede </a:t>
            </a:r>
            <a:r>
              <a:rPr lang="it-IT" dirty="0"/>
              <a:t>a stornarle dall’esercizio trascorso </a:t>
            </a:r>
            <a:r>
              <a:rPr lang="it-IT" dirty="0" smtClean="0"/>
              <a:t>e </a:t>
            </a:r>
            <a:r>
              <a:rPr lang="it-IT" dirty="0"/>
              <a:t>a rinviarle a </a:t>
            </a:r>
            <a:r>
              <a:rPr lang="it-IT" dirty="0" smtClean="0"/>
              <a:t>quello futuro: si rettifica </a:t>
            </a:r>
            <a:r>
              <a:rPr lang="it-IT" dirty="0"/>
              <a:t>il costo di acquisizione delle </a:t>
            </a:r>
            <a:r>
              <a:rPr lang="it-IT" dirty="0" smtClean="0"/>
              <a:t>materie mediante </a:t>
            </a:r>
            <a:r>
              <a:rPr lang="it-IT" dirty="0"/>
              <a:t>lo scarico degli elementi in </a:t>
            </a:r>
            <a:r>
              <a:rPr lang="it-IT" dirty="0" smtClean="0"/>
              <a:t>rimanenza</a:t>
            </a:r>
            <a:endParaRPr lang="it-IT" dirty="0"/>
          </a:p>
          <a:p>
            <a:pPr algn="just"/>
            <a:r>
              <a:rPr lang="it-IT" dirty="0" smtClean="0"/>
              <a:t>Ciò consente la corretta evidenza ed imputazione </a:t>
            </a:r>
            <a:r>
              <a:rPr lang="it-IT" dirty="0"/>
              <a:t>all’esercizio </a:t>
            </a:r>
            <a:r>
              <a:rPr lang="it-IT" dirty="0" smtClean="0"/>
              <a:t>del costo di utilizzazione </a:t>
            </a:r>
            <a:r>
              <a:rPr lang="it-IT" dirty="0"/>
              <a:t>delle materie, ovvero </a:t>
            </a:r>
            <a:r>
              <a:rPr lang="it-IT" dirty="0" smtClean="0"/>
              <a:t>del costo </a:t>
            </a:r>
            <a:r>
              <a:rPr lang="it-IT" dirty="0"/>
              <a:t>di competenza del </a:t>
            </a:r>
            <a:r>
              <a:rPr lang="it-IT" dirty="0" smtClean="0"/>
              <a:t>medesimo</a:t>
            </a:r>
            <a:endParaRPr lang="it-IT" dirty="0"/>
          </a:p>
          <a:p>
            <a:pPr algn="just"/>
            <a:r>
              <a:rPr lang="it-IT" dirty="0"/>
              <a:t>Il valore delle rimanenze costituisce pertanto la rettifica del costo di </a:t>
            </a:r>
            <a:r>
              <a:rPr lang="it-IT" dirty="0" smtClean="0"/>
              <a:t>acquisizione per </a:t>
            </a:r>
            <a:r>
              <a:rPr lang="it-IT" dirty="0"/>
              <a:t>l’anno in corso e, contemporaneamente, il costo da rinviare ed imputare </a:t>
            </a:r>
            <a:r>
              <a:rPr lang="it-IT" dirty="0" smtClean="0"/>
              <a:t>all’esercizio futuro</a:t>
            </a:r>
          </a:p>
          <a:p>
            <a:pPr algn="just"/>
            <a:r>
              <a:rPr lang="it-IT" b="1" dirty="0" smtClean="0"/>
              <a:t>ai </a:t>
            </a:r>
            <a:r>
              <a:rPr lang="it-IT" b="1" dirty="0"/>
              <a:t>fini di una corretta determinazione del risultato economico di periodo è necessario </a:t>
            </a:r>
            <a:r>
              <a:rPr lang="it-IT" b="1" u="sng" dirty="0"/>
              <a:t>sospendere</a:t>
            </a:r>
            <a:r>
              <a:rPr lang="it-IT" b="1" dirty="0"/>
              <a:t> i costi relativi alle materie non utilizzate “rinviandoli” all'esercizio successivo</a:t>
            </a:r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764151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600" dirty="0"/>
              <a:t>Come per gli ammortamenti, il valore da attribuire alle rimanenze scaturisce </a:t>
            </a:r>
            <a:r>
              <a:rPr lang="it-IT" sz="2600" dirty="0" smtClean="0"/>
              <a:t>da un </a:t>
            </a:r>
            <a:r>
              <a:rPr lang="it-IT" sz="2600" dirty="0"/>
              <a:t>processo di stima, da parte dell’imprenditore o </a:t>
            </a:r>
            <a:r>
              <a:rPr lang="it-IT" sz="2600" dirty="0" smtClean="0"/>
              <a:t>dell’amministratore. L’ammortamento riguarda anche le </a:t>
            </a:r>
            <a:r>
              <a:rPr lang="it-IT" sz="2600" dirty="0"/>
              <a:t>“merci” delle aziende </a:t>
            </a:r>
            <a:r>
              <a:rPr lang="it-IT" sz="2600" dirty="0" smtClean="0"/>
              <a:t>commerciali</a:t>
            </a:r>
            <a:endParaRPr lang="it-IT" sz="2600" dirty="0"/>
          </a:p>
          <a:p>
            <a:pPr algn="just"/>
            <a:r>
              <a:rPr lang="it-IT" sz="2600" dirty="0" smtClean="0"/>
              <a:t>Il valore stimato costituisce </a:t>
            </a:r>
            <a:r>
              <a:rPr lang="it-IT" sz="2600" dirty="0"/>
              <a:t>il costo da rinviare al </a:t>
            </a:r>
            <a:r>
              <a:rPr lang="it-IT" sz="2600" dirty="0" smtClean="0"/>
              <a:t>futuro esercizio</a:t>
            </a:r>
          </a:p>
          <a:p>
            <a:pPr algn="just"/>
            <a:r>
              <a:rPr lang="it-IT" sz="2600" dirty="0" smtClean="0"/>
              <a:t>il </a:t>
            </a:r>
            <a:r>
              <a:rPr lang="it-IT" sz="2600" dirty="0"/>
              <a:t>costo di utilizzazione – </a:t>
            </a:r>
            <a:r>
              <a:rPr lang="it-IT" sz="2600" dirty="0" smtClean="0"/>
              <a:t>e cioè il </a:t>
            </a:r>
            <a:r>
              <a:rPr lang="it-IT" sz="2600" dirty="0"/>
              <a:t>costo di competenza </a:t>
            </a:r>
            <a:r>
              <a:rPr lang="it-IT" sz="2600" dirty="0" smtClean="0"/>
              <a:t>da imputare </a:t>
            </a:r>
            <a:r>
              <a:rPr lang="it-IT" sz="2600" dirty="0"/>
              <a:t>all’esercizio </a:t>
            </a:r>
            <a:r>
              <a:rPr lang="it-IT" sz="2600" dirty="0" smtClean="0"/>
              <a:t>sarà dato dalla seguente differenza: </a:t>
            </a:r>
          </a:p>
          <a:p>
            <a:pPr algn="just"/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87" y="5968831"/>
            <a:ext cx="5689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1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30"/>
          </a:xfrm>
        </p:spPr>
        <p:txBody>
          <a:bodyPr/>
          <a:lstStyle/>
          <a:p>
            <a:r>
              <a:rPr lang="it-IT" dirty="0" smtClean="0"/>
              <a:t>Registrazione delle rimanenze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70" y="1123802"/>
            <a:ext cx="9065329" cy="500236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Dal punto di vista contabile, occorre operare, contestualmente, la rettifica </a:t>
            </a:r>
            <a:r>
              <a:rPr lang="it-IT" dirty="0" smtClean="0"/>
              <a:t>bilanciata del costo </a:t>
            </a:r>
            <a:r>
              <a:rPr lang="it-IT" dirty="0"/>
              <a:t>di acquisizione delle materie ed il rinvio delle rimanenze al futuro </a:t>
            </a:r>
            <a:r>
              <a:rPr lang="it-IT" dirty="0" smtClean="0"/>
              <a:t>esercizio 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rettifica </a:t>
            </a:r>
            <a:r>
              <a:rPr lang="it-IT" dirty="0"/>
              <a:t>di </a:t>
            </a:r>
            <a:r>
              <a:rPr lang="it-IT" dirty="0" smtClean="0"/>
              <a:t>costo, da </a:t>
            </a:r>
            <a:r>
              <a:rPr lang="it-IT" dirty="0"/>
              <a:t>iscrivere nel </a:t>
            </a:r>
            <a:r>
              <a:rPr lang="it-IT" dirty="0" smtClean="0"/>
              <a:t>C/E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rilevazione </a:t>
            </a:r>
            <a:r>
              <a:rPr lang="it-IT" dirty="0"/>
              <a:t>di un costo sospeso da </a:t>
            </a:r>
            <a:r>
              <a:rPr lang="it-IT" dirty="0" smtClean="0"/>
              <a:t>rinviare, da iscrivere </a:t>
            </a:r>
            <a:r>
              <a:rPr lang="it-IT" dirty="0"/>
              <a:t>nello 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P</a:t>
            </a:r>
            <a:endParaRPr lang="it-IT" dirty="0"/>
          </a:p>
          <a:p>
            <a:r>
              <a:rPr lang="it-IT" dirty="0"/>
              <a:t>La scrittura contabile di più immediata comprensione consiste </a:t>
            </a:r>
            <a:r>
              <a:rPr lang="it-IT" dirty="0" smtClean="0"/>
              <a:t>nell’operare direttamente </a:t>
            </a:r>
            <a:r>
              <a:rPr lang="it-IT" dirty="0"/>
              <a:t>la rettifica del valore degli acquisti, a fronte della quale viene rilevata </a:t>
            </a:r>
            <a:r>
              <a:rPr lang="it-IT" dirty="0" smtClean="0"/>
              <a:t>la nascita </a:t>
            </a:r>
            <a:r>
              <a:rPr lang="it-IT" dirty="0"/>
              <a:t>del “magazzino materie” che verrà traslato all’esercizio </a:t>
            </a:r>
            <a:r>
              <a:rPr lang="it-IT" dirty="0" smtClean="0"/>
              <a:t>successivo</a:t>
            </a:r>
            <a:endParaRPr lang="it-IT" dirty="0"/>
          </a:p>
          <a:p>
            <a:r>
              <a:rPr lang="it-IT" dirty="0"/>
              <a:t>Ipotizzando, rispetto a costi di acquisto di materie rilevati durante l’esercizio </a:t>
            </a:r>
            <a:r>
              <a:rPr lang="it-IT" dirty="0" smtClean="0"/>
              <a:t>per 50</a:t>
            </a:r>
            <a:r>
              <a:rPr lang="it-IT" dirty="0"/>
              <a:t>, di stimare rimanenze per 10, </a:t>
            </a:r>
            <a:r>
              <a:rPr lang="it-IT" dirty="0" smtClean="0"/>
              <a:t>avremo: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70" y="4847618"/>
            <a:ext cx="2865841" cy="19991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07" y="4847618"/>
            <a:ext cx="5638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6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trasformazione nella produzione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83491" y="1769075"/>
            <a:ext cx="8606508" cy="4357088"/>
          </a:xfrm>
        </p:spPr>
      </p:pic>
    </p:spTree>
    <p:extLst>
      <p:ext uri="{BB962C8B-B14F-4D97-AF65-F5344CB8AC3E}">
        <p14:creationId xmlns:p14="http://schemas.microsoft.com/office/powerpoint/2010/main" val="38051954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33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Rettifica indiretta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886" b="1"/>
          <a:stretch/>
        </p:blipFill>
        <p:spPr>
          <a:xfrm>
            <a:off x="0" y="3476775"/>
            <a:ext cx="4708937" cy="322885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937" y="4927626"/>
            <a:ext cx="4435063" cy="177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10680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dirty="0" smtClean="0"/>
              <a:t>tale </a:t>
            </a:r>
            <a:r>
              <a:rPr lang="it-IT" dirty="0"/>
              <a:t>rappresentazione </a:t>
            </a:r>
            <a:r>
              <a:rPr lang="it-IT" dirty="0" smtClean="0"/>
              <a:t>evidenzia limiti nella </a:t>
            </a:r>
            <a:r>
              <a:rPr lang="it-IT" dirty="0"/>
              <a:t>capacità </a:t>
            </a:r>
            <a:r>
              <a:rPr lang="it-IT" dirty="0" smtClean="0"/>
              <a:t>informativa</a:t>
            </a: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dal C/E si </a:t>
            </a:r>
            <a:r>
              <a:rPr lang="it-IT" dirty="0"/>
              <a:t>desume il valore netto degli acquisti </a:t>
            </a:r>
            <a:r>
              <a:rPr lang="it-IT" dirty="0" smtClean="0"/>
              <a:t>operati durante </a:t>
            </a:r>
            <a:r>
              <a:rPr lang="it-IT" dirty="0"/>
              <a:t>l’esercizio, </a:t>
            </a:r>
            <a:r>
              <a:rPr lang="it-IT" dirty="0" smtClean="0"/>
              <a:t>improprio in </a:t>
            </a:r>
            <a:r>
              <a:rPr lang="it-IT" dirty="0"/>
              <a:t>quanto l’azienda ha sostenuto costi per </a:t>
            </a:r>
            <a:r>
              <a:rPr lang="it-IT" dirty="0" smtClean="0"/>
              <a:t>un importo </a:t>
            </a:r>
            <a:r>
              <a:rPr lang="it-IT" dirty="0"/>
              <a:t>maggiore (comprensivo degli oneri relativi agli elementi in rimanenza</a:t>
            </a:r>
            <a:r>
              <a:rPr lang="it-IT" dirty="0" smtClean="0"/>
              <a:t>)</a:t>
            </a:r>
            <a:endParaRPr lang="it-IT" dirty="0"/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dal </a:t>
            </a:r>
            <a:r>
              <a:rPr lang="it-IT" dirty="0"/>
              <a:t>solo </a:t>
            </a:r>
            <a:r>
              <a:rPr lang="it-IT" dirty="0" smtClean="0"/>
              <a:t>C/E non </a:t>
            </a:r>
            <a:r>
              <a:rPr lang="it-IT" dirty="0"/>
              <a:t>è possibile desumere il valore di tali </a:t>
            </a:r>
            <a:r>
              <a:rPr lang="it-IT" dirty="0" smtClean="0"/>
              <a:t>rimanenze</a:t>
            </a:r>
          </a:p>
          <a:p>
            <a:pPr marL="285750" indent="-285750" algn="just">
              <a:buFont typeface="Arial"/>
              <a:buChar char="•"/>
            </a:pPr>
            <a:r>
              <a:rPr lang="it-IT" dirty="0" smtClean="0"/>
              <a:t>si </a:t>
            </a:r>
            <a:r>
              <a:rPr lang="it-IT" dirty="0"/>
              <a:t>preferisce operare una rettifica </a:t>
            </a:r>
            <a:r>
              <a:rPr lang="it-IT" dirty="0" smtClean="0"/>
              <a:t>indiretta </a:t>
            </a:r>
            <a:r>
              <a:rPr lang="it-IT" dirty="0"/>
              <a:t>nel C/</a:t>
            </a:r>
            <a:r>
              <a:rPr lang="it-IT" dirty="0" smtClean="0"/>
              <a:t>E dei </a:t>
            </a:r>
            <a:r>
              <a:rPr lang="it-IT" dirty="0"/>
              <a:t>costi sostenuti per l’acquisto </a:t>
            </a:r>
            <a:r>
              <a:rPr lang="it-IT" dirty="0" smtClean="0"/>
              <a:t>delle materie (iscrizione delle rimanenze nella colonna dei ricavi), </a:t>
            </a:r>
            <a:r>
              <a:rPr lang="it-IT" dirty="0"/>
              <a:t>onde </a:t>
            </a:r>
            <a:r>
              <a:rPr lang="it-IT" dirty="0" smtClean="0"/>
              <a:t>permettere ai </a:t>
            </a:r>
            <a:r>
              <a:rPr lang="it-IT" dirty="0"/>
              <a:t>documenti di sintesi di fornire la maggiore capacità </a:t>
            </a:r>
            <a:r>
              <a:rPr lang="it-IT" dirty="0" smtClean="0"/>
              <a:t>segnaletica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550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Riapertura dei conti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a</a:t>
            </a:r>
            <a:r>
              <a:rPr lang="it-IT" dirty="0" smtClean="0"/>
              <a:t>lla riapertura </a:t>
            </a:r>
            <a:r>
              <a:rPr lang="it-IT" dirty="0"/>
              <a:t>dei conti, il </a:t>
            </a:r>
            <a:r>
              <a:rPr lang="it-IT" dirty="0" smtClean="0"/>
              <a:t>1° giorno </a:t>
            </a:r>
            <a:r>
              <a:rPr lang="it-IT" dirty="0"/>
              <a:t>dell’esercizio successivo</a:t>
            </a:r>
            <a:r>
              <a:rPr lang="it-IT" dirty="0" smtClean="0"/>
              <a:t>, con un’operazione antitetica, il </a:t>
            </a:r>
            <a:r>
              <a:rPr lang="it-IT" dirty="0"/>
              <a:t>costo </a:t>
            </a:r>
            <a:r>
              <a:rPr lang="it-IT" dirty="0" smtClean="0"/>
              <a:t>sostenuto nell’esercizio precedente </a:t>
            </a:r>
            <a:r>
              <a:rPr lang="it-IT" dirty="0"/>
              <a:t>e sospeso </a:t>
            </a:r>
            <a:r>
              <a:rPr lang="it-IT" dirty="0" smtClean="0"/>
              <a:t>verrà ripreso, trasferito ed imputato </a:t>
            </a:r>
            <a:r>
              <a:rPr lang="it-IT" dirty="0"/>
              <a:t>alla competenza del nuovo </a:t>
            </a:r>
            <a:r>
              <a:rPr lang="it-IT" dirty="0" smtClean="0"/>
              <a:t>anno</a:t>
            </a:r>
          </a:p>
          <a:p>
            <a:pPr algn="just"/>
            <a:r>
              <a:rPr lang="it-IT" dirty="0"/>
              <a:t>tale onere </a:t>
            </a:r>
            <a:r>
              <a:rPr lang="it-IT" dirty="0" smtClean="0"/>
              <a:t>è il 1° costo </a:t>
            </a:r>
            <a:r>
              <a:rPr lang="it-IT" dirty="0"/>
              <a:t>a carico del </a:t>
            </a:r>
            <a:r>
              <a:rPr lang="it-IT" dirty="0" smtClean="0"/>
              <a:t>nuovo esercizio </a:t>
            </a:r>
          </a:p>
          <a:p>
            <a:pPr algn="just"/>
            <a:r>
              <a:rPr lang="it-IT" dirty="0"/>
              <a:t>i</a:t>
            </a:r>
            <a:r>
              <a:rPr lang="it-IT" dirty="0" smtClean="0"/>
              <a:t>n tal modo è rispettato </a:t>
            </a:r>
            <a:r>
              <a:rPr lang="it-IT" dirty="0"/>
              <a:t>il principio della competenza economica</a:t>
            </a:r>
          </a:p>
        </p:txBody>
      </p:sp>
    </p:spTree>
    <p:extLst>
      <p:ext uri="{BB962C8B-B14F-4D97-AF65-F5344CB8AC3E}">
        <p14:creationId xmlns:p14="http://schemas.microsoft.com/office/powerpoint/2010/main" val="701101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8" y="257654"/>
            <a:ext cx="3530600" cy="4368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0" y="694731"/>
            <a:ext cx="5702300" cy="1485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432" y="3191782"/>
            <a:ext cx="5809568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0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300" dirty="0"/>
              <a:t>Le “rimanenze” di semilavorati e prodotti finiti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32899"/>
            <a:ext cx="8229600" cy="543708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Come le materie prime, </a:t>
            </a:r>
            <a:r>
              <a:rPr lang="it-IT" dirty="0"/>
              <a:t>alla fine </a:t>
            </a:r>
            <a:r>
              <a:rPr lang="it-IT" dirty="0" smtClean="0"/>
              <a:t>dell’esercizio possono rinvenirsi rimanenze </a:t>
            </a:r>
            <a:r>
              <a:rPr lang="it-IT" dirty="0"/>
              <a:t>di semilavorati e di prodotti </a:t>
            </a:r>
            <a:r>
              <a:rPr lang="it-IT" dirty="0" smtClean="0"/>
              <a:t>finiti, poiché non </a:t>
            </a:r>
            <a:r>
              <a:rPr lang="it-IT" dirty="0"/>
              <a:t>tutta la produzione allestita risulta terminata all’atto </a:t>
            </a:r>
            <a:r>
              <a:rPr lang="it-IT" dirty="0" smtClean="0"/>
              <a:t>della chiusura </a:t>
            </a:r>
            <a:r>
              <a:rPr lang="it-IT" dirty="0"/>
              <a:t>dell’esercizio oppure collocata nei mercati di sbocco </a:t>
            </a:r>
            <a:endParaRPr lang="it-IT" dirty="0" smtClean="0"/>
          </a:p>
          <a:p>
            <a:pPr lvl="1" algn="just"/>
            <a:r>
              <a:rPr lang="it-IT" dirty="0" smtClean="0"/>
              <a:t>formazione </a:t>
            </a:r>
            <a:r>
              <a:rPr lang="it-IT" dirty="0"/>
              <a:t>di semilavorati o prodotti in corso </a:t>
            </a:r>
            <a:r>
              <a:rPr lang="it-IT" dirty="0" smtClean="0"/>
              <a:t>di lavorazione</a:t>
            </a:r>
          </a:p>
          <a:p>
            <a:pPr lvl="1" algn="just"/>
            <a:r>
              <a:rPr lang="it-IT" dirty="0" smtClean="0"/>
              <a:t>formazione </a:t>
            </a:r>
            <a:r>
              <a:rPr lang="it-IT" dirty="0"/>
              <a:t>di prodotti </a:t>
            </a:r>
            <a:r>
              <a:rPr lang="it-IT" dirty="0" smtClean="0"/>
              <a:t>finiti</a:t>
            </a:r>
          </a:p>
          <a:p>
            <a:pPr algn="just"/>
            <a:r>
              <a:rPr lang="it-IT" dirty="0" smtClean="0"/>
              <a:t>la </a:t>
            </a:r>
            <a:r>
              <a:rPr lang="it-IT" dirty="0"/>
              <a:t>produzione allestita in rimanenza configura un </a:t>
            </a:r>
            <a:r>
              <a:rPr lang="it-IT" dirty="0" smtClean="0"/>
              <a:t>costo sospeso</a:t>
            </a:r>
            <a:r>
              <a:rPr lang="it-IT" dirty="0"/>
              <a:t>, in quanto gli oneri sostenuti a tale fine risultano di competenza del </a:t>
            </a:r>
            <a:r>
              <a:rPr lang="it-IT" dirty="0" smtClean="0"/>
              <a:t>periodo successivo</a:t>
            </a:r>
            <a:r>
              <a:rPr lang="it-IT" dirty="0"/>
              <a:t>, in cui i semilavorati ed i prodotti verranno effettivamente completati </a:t>
            </a:r>
            <a:r>
              <a:rPr lang="it-IT" dirty="0" smtClean="0"/>
              <a:t>e ceduti </a:t>
            </a:r>
            <a:r>
              <a:rPr lang="it-IT" dirty="0"/>
              <a:t>sul </a:t>
            </a:r>
            <a:r>
              <a:rPr lang="it-IT" dirty="0" smtClean="0"/>
              <a:t>mercato</a:t>
            </a:r>
          </a:p>
          <a:p>
            <a:pPr algn="just"/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dirty="0"/>
              <a:t>costi di produzione relativi </a:t>
            </a:r>
            <a:r>
              <a:rPr lang="it-IT" dirty="0" smtClean="0"/>
              <a:t>ai semilavorati </a:t>
            </a:r>
            <a:r>
              <a:rPr lang="it-IT" dirty="0"/>
              <a:t>non terminati ed ai </a:t>
            </a:r>
            <a:r>
              <a:rPr lang="it-IT" dirty="0" smtClean="0"/>
              <a:t>prodotti non </a:t>
            </a:r>
            <a:r>
              <a:rPr lang="it-IT" dirty="0"/>
              <a:t>collocati sul mercato di </a:t>
            </a:r>
            <a:r>
              <a:rPr lang="it-IT" dirty="0" smtClean="0"/>
              <a:t>sbocco saranno rinviati all'esercizio </a:t>
            </a:r>
            <a:r>
              <a:rPr lang="it-IT" dirty="0"/>
              <a:t>successivo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5450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La stima di semilavorati e prodotti finiti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32900"/>
            <a:ext cx="8229600" cy="53014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/>
              <a:t>stima del valore di tali beni in </a:t>
            </a:r>
            <a:r>
              <a:rPr lang="it-IT" dirty="0" smtClean="0"/>
              <a:t>rimanenza</a:t>
            </a:r>
            <a:r>
              <a:rPr lang="it-IT" dirty="0"/>
              <a:t> </a:t>
            </a:r>
            <a:r>
              <a:rPr lang="it-IT" dirty="0" smtClean="0"/>
              <a:t>risulta </a:t>
            </a:r>
            <a:r>
              <a:rPr lang="it-IT" dirty="0"/>
              <a:t>più difficile rispetto a quella delle </a:t>
            </a:r>
            <a:r>
              <a:rPr lang="it-IT" dirty="0" smtClean="0"/>
              <a:t>materie prime</a:t>
            </a:r>
            <a:endParaRPr lang="it-IT" dirty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tratta di determinare il costo di produzione, </a:t>
            </a:r>
            <a:r>
              <a:rPr lang="it-IT" dirty="0" smtClean="0"/>
              <a:t>formato </a:t>
            </a:r>
            <a:r>
              <a:rPr lang="it-IT" dirty="0"/>
              <a:t>da </a:t>
            </a:r>
            <a:r>
              <a:rPr lang="it-IT" dirty="0" smtClean="0"/>
              <a:t>una serie </a:t>
            </a:r>
            <a:r>
              <a:rPr lang="it-IT" dirty="0"/>
              <a:t>di componenti che risultano inglobate all’interno del semilavorato o del prodotto: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costo delle materie </a:t>
            </a:r>
            <a:r>
              <a:rPr lang="it-IT" dirty="0" smtClean="0"/>
              <a:t>prime</a:t>
            </a:r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costo della </a:t>
            </a:r>
            <a:r>
              <a:rPr lang="it-IT" dirty="0" smtClean="0"/>
              <a:t>manodopera</a:t>
            </a:r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costo dei servizi variamente </a:t>
            </a:r>
            <a:r>
              <a:rPr lang="it-IT" dirty="0" smtClean="0"/>
              <a:t>utilizzati</a:t>
            </a:r>
            <a:endParaRPr lang="it-IT" dirty="0"/>
          </a:p>
          <a:p>
            <a:pPr algn="just"/>
            <a:r>
              <a:rPr lang="it-IT" dirty="0" smtClean="0"/>
              <a:t>l’attribuzione di valore a </a:t>
            </a:r>
            <a:r>
              <a:rPr lang="it-IT" dirty="0"/>
              <a:t>tali rimanenze </a:t>
            </a:r>
            <a:r>
              <a:rPr lang="it-IT" dirty="0" smtClean="0"/>
              <a:t>è una </a:t>
            </a:r>
            <a:r>
              <a:rPr lang="it-IT" dirty="0"/>
              <a:t>rettifica </a:t>
            </a:r>
            <a:r>
              <a:rPr lang="it-IT" dirty="0" smtClean="0"/>
              <a:t>indiretta ed </a:t>
            </a:r>
            <a:r>
              <a:rPr lang="it-IT" dirty="0"/>
              <a:t>indistinta dell’onere relativo a tali elementi registrato </a:t>
            </a:r>
            <a:r>
              <a:rPr lang="it-IT" dirty="0" smtClean="0"/>
              <a:t>nell’esercizio</a:t>
            </a:r>
            <a:r>
              <a:rPr lang="it-IT" dirty="0"/>
              <a:t> </a:t>
            </a:r>
            <a:r>
              <a:rPr lang="it-IT" dirty="0" smtClean="0"/>
              <a:t>e rappresenta </a:t>
            </a:r>
            <a:r>
              <a:rPr lang="it-IT" dirty="0"/>
              <a:t>anche un ricavo sperato (futuro), in </a:t>
            </a:r>
            <a:r>
              <a:rPr lang="it-IT" dirty="0" smtClean="0"/>
              <a:t>quanto nell’esercizio </a:t>
            </a:r>
            <a:r>
              <a:rPr lang="it-IT" dirty="0"/>
              <a:t>successivo, con molta probabilità, questi elementi saranno ceduti </a:t>
            </a:r>
            <a:r>
              <a:rPr lang="it-IT" dirty="0" smtClean="0"/>
              <a:t>sul mercato </a:t>
            </a:r>
            <a:r>
              <a:rPr lang="it-IT" dirty="0"/>
              <a:t>di </a:t>
            </a:r>
            <a:r>
              <a:rPr lang="it-IT" dirty="0" smtClean="0"/>
              <a:t>sbocco</a:t>
            </a:r>
            <a:endParaRPr lang="it-IT" dirty="0"/>
          </a:p>
          <a:p>
            <a:pPr algn="just"/>
            <a:r>
              <a:rPr lang="it-IT" dirty="0"/>
              <a:t>Una volta determinato tale valore, contabilmente </a:t>
            </a:r>
            <a:r>
              <a:rPr lang="it-IT" dirty="0" smtClean="0"/>
              <a:t>si devono rettificare i </a:t>
            </a:r>
            <a:r>
              <a:rPr lang="it-IT" dirty="0"/>
              <a:t>diversi costi di produzione che hanno contribuito all’allestimento dei semilavorati e </a:t>
            </a:r>
            <a:r>
              <a:rPr lang="it-IT" dirty="0" smtClean="0"/>
              <a:t>dei prodotti</a:t>
            </a:r>
            <a:endParaRPr lang="it-IT" dirty="0"/>
          </a:p>
          <a:p>
            <a:pPr algn="just"/>
            <a:r>
              <a:rPr lang="it-IT" dirty="0" smtClean="0"/>
              <a:t>Come per le materie</a:t>
            </a:r>
            <a:r>
              <a:rPr lang="it-IT" dirty="0"/>
              <a:t>, si avrà una rettifica di costo (da iscrivere nel </a:t>
            </a:r>
            <a:r>
              <a:rPr lang="it-IT" dirty="0" smtClean="0"/>
              <a:t>CE)</a:t>
            </a:r>
            <a:r>
              <a:rPr lang="it-IT" dirty="0"/>
              <a:t>, </a:t>
            </a:r>
            <a:r>
              <a:rPr lang="it-IT" dirty="0" smtClean="0"/>
              <a:t>contro-bilanciata </a:t>
            </a:r>
            <a:r>
              <a:rPr lang="it-IT" dirty="0"/>
              <a:t>dalla rilevazione di un costo sospeso da rinviare (</a:t>
            </a:r>
            <a:r>
              <a:rPr lang="it-IT" dirty="0" smtClean="0"/>
              <a:t>da iscrivere </a:t>
            </a:r>
            <a:r>
              <a:rPr lang="it-IT" dirty="0"/>
              <a:t>nello </a:t>
            </a:r>
            <a:r>
              <a:rPr lang="it-IT" dirty="0" smtClean="0"/>
              <a:t>SP)</a:t>
            </a:r>
            <a:endParaRPr lang="it-IT" dirty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potrebbe operare la rettifica dei diversi oneri citati in </a:t>
            </a:r>
            <a:r>
              <a:rPr lang="it-IT" dirty="0" smtClean="0"/>
              <a:t>via diretta</a:t>
            </a:r>
            <a:r>
              <a:rPr lang="it-IT" dirty="0"/>
              <a:t>, a fronte della quale si ha la contestuale nascita del “magazzino semilavorati </a:t>
            </a:r>
            <a:r>
              <a:rPr lang="it-IT" dirty="0" smtClean="0"/>
              <a:t>e prodotti</a:t>
            </a:r>
            <a:r>
              <a:rPr lang="it-IT" dirty="0"/>
              <a:t>”, da rimandare all’esercizio </a:t>
            </a:r>
            <a:r>
              <a:rPr lang="it-IT" dirty="0" smtClean="0"/>
              <a:t>successivo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38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07" y="0"/>
            <a:ext cx="547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1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562"/>
          </a:xfrm>
        </p:spPr>
        <p:txBody>
          <a:bodyPr/>
          <a:lstStyle/>
          <a:p>
            <a:r>
              <a:rPr lang="it-IT" dirty="0" smtClean="0"/>
              <a:t>Esiti nei prospetti di bilancio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800" dirty="0" smtClean="0"/>
              <a:t>tale </a:t>
            </a:r>
            <a:r>
              <a:rPr lang="it-IT" sz="2800" dirty="0"/>
              <a:t>rappresentazione </a:t>
            </a:r>
            <a:r>
              <a:rPr lang="it-IT" sz="2800" dirty="0" smtClean="0"/>
              <a:t>è carente poiché il CE non è in grado di </a:t>
            </a:r>
            <a:r>
              <a:rPr lang="it-IT" sz="2800" dirty="0"/>
              <a:t>esporre i </a:t>
            </a:r>
            <a:r>
              <a:rPr lang="it-IT" sz="2800" dirty="0" smtClean="0"/>
              <a:t>costi effettivamente </a:t>
            </a:r>
            <a:r>
              <a:rPr lang="it-IT" sz="2800" dirty="0"/>
              <a:t>sostenuti nel corso dell’anno e di indicare il valore delle </a:t>
            </a:r>
            <a:r>
              <a:rPr lang="it-IT" sz="2800" dirty="0" smtClean="0"/>
              <a:t>rimanenze</a:t>
            </a:r>
            <a:endParaRPr lang="it-IT" sz="2800" dirty="0"/>
          </a:p>
          <a:p>
            <a:r>
              <a:rPr lang="it-IT" sz="2800" dirty="0"/>
              <a:t>Per ovviare a tali inconvenienti, si opera </a:t>
            </a:r>
            <a:r>
              <a:rPr lang="it-IT" sz="2800" dirty="0" smtClean="0"/>
              <a:t>una </a:t>
            </a:r>
            <a:r>
              <a:rPr lang="it-IT" sz="2800" dirty="0"/>
              <a:t>rettifica indiretta </a:t>
            </a:r>
            <a:r>
              <a:rPr lang="it-IT" sz="2800" dirty="0" smtClean="0"/>
              <a:t>ed indistinta </a:t>
            </a:r>
            <a:r>
              <a:rPr lang="it-IT" sz="2800" dirty="0"/>
              <a:t>dei conti </a:t>
            </a:r>
            <a:r>
              <a:rPr lang="it-IT" sz="2800" dirty="0" smtClean="0"/>
              <a:t>interessati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99" y="1007581"/>
            <a:ext cx="5130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0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37100" cy="47220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24" y="4179527"/>
            <a:ext cx="6184876" cy="26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6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1922"/>
            <a:ext cx="8229600" cy="7274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Rilevazioni in chiusura e apertura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6356"/>
            <a:ext cx="8229600" cy="52423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L’iscrizione delle rimanenze di semilavorati e prodotti nella colonna dei </a:t>
            </a:r>
            <a:r>
              <a:rPr lang="it-IT" dirty="0" smtClean="0"/>
              <a:t>ricavi </a:t>
            </a:r>
            <a:r>
              <a:rPr lang="it-IT" dirty="0"/>
              <a:t>del </a:t>
            </a:r>
            <a:r>
              <a:rPr lang="it-IT" dirty="0" smtClean="0"/>
              <a:t>CE consente </a:t>
            </a:r>
            <a:r>
              <a:rPr lang="it-IT" dirty="0"/>
              <a:t>la rettifica indiretta </a:t>
            </a:r>
            <a:r>
              <a:rPr lang="it-IT" dirty="0" smtClean="0"/>
              <a:t>ed indistinta (</a:t>
            </a:r>
            <a:r>
              <a:rPr lang="it-IT" dirty="0"/>
              <a:t>il costo di </a:t>
            </a:r>
            <a:r>
              <a:rPr lang="it-IT" dirty="0" smtClean="0"/>
              <a:t>produzione è infatti formato </a:t>
            </a:r>
            <a:r>
              <a:rPr lang="it-IT" dirty="0"/>
              <a:t>da </a:t>
            </a:r>
            <a:r>
              <a:rPr lang="it-IT" dirty="0" smtClean="0"/>
              <a:t>una serie </a:t>
            </a:r>
            <a:r>
              <a:rPr lang="it-IT" dirty="0"/>
              <a:t>di componenti che risultano inglobate all’interno del semilavorato o del prodotto</a:t>
            </a:r>
            <a:r>
              <a:rPr lang="it-IT" dirty="0" smtClean="0"/>
              <a:t>) dei </a:t>
            </a:r>
            <a:r>
              <a:rPr lang="it-IT" dirty="0"/>
              <a:t>costi sostenuti per la loro </a:t>
            </a:r>
            <a:r>
              <a:rPr lang="it-IT" dirty="0" smtClean="0"/>
              <a:t>produzione</a:t>
            </a:r>
          </a:p>
          <a:p>
            <a:pPr algn="just"/>
            <a:r>
              <a:rPr lang="it-IT" dirty="0"/>
              <a:t>Come per le materie, al momento della riapertura dei conti bisognerà procedere </a:t>
            </a:r>
            <a:r>
              <a:rPr lang="it-IT" dirty="0" smtClean="0"/>
              <a:t>a rilevare </a:t>
            </a:r>
            <a:r>
              <a:rPr lang="it-IT" dirty="0"/>
              <a:t>una scrittura inversa a quella di chiusura, al fine di riprendere il costo </a:t>
            </a:r>
            <a:r>
              <a:rPr lang="it-IT" dirty="0" smtClean="0"/>
              <a:t>sospeso nell’esercizio </a:t>
            </a:r>
            <a:r>
              <a:rPr lang="it-IT" dirty="0"/>
              <a:t>precedente ed imputarlo alla competenza del nuovo </a:t>
            </a:r>
            <a:r>
              <a:rPr lang="it-IT" dirty="0" smtClean="0"/>
              <a:t>esercizio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0506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Rilevazioni in chiusura e apertura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all</a:t>
            </a:r>
            <a:r>
              <a:rPr lang="it-IT" dirty="0"/>
              <a:t>’1/1, dopo la riapertura dei conti, si avrà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1" y="2336800"/>
            <a:ext cx="4089400" cy="4521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94" y="2336800"/>
            <a:ext cx="5075205" cy="1714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498" y="4051300"/>
            <a:ext cx="5198501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La registrazione del </a:t>
            </a:r>
            <a:r>
              <a:rPr lang="it-IT" sz="3200" dirty="0"/>
              <a:t>movimento delle grandezze </a:t>
            </a:r>
            <a:r>
              <a:rPr lang="it-IT" sz="3200" dirty="0" smtClean="0"/>
              <a:t>logiche della trasformazione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80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nell’operazione di trasformazione non </a:t>
            </a:r>
            <a:r>
              <a:rPr lang="it-IT" dirty="0"/>
              <a:t>si origina movimento di </a:t>
            </a:r>
            <a:r>
              <a:rPr lang="it-IT" dirty="0" smtClean="0"/>
              <a:t>liquidità</a:t>
            </a:r>
            <a:endParaRPr lang="it-IT" dirty="0"/>
          </a:p>
          <a:p>
            <a:pPr algn="just"/>
            <a:r>
              <a:rPr lang="it-IT" dirty="0" smtClean="0"/>
              <a:t>nel rispetto </a:t>
            </a:r>
            <a:r>
              <a:rPr lang="it-IT" dirty="0"/>
              <a:t>delle regole imposte dal “sistema del reddito</a:t>
            </a:r>
            <a:r>
              <a:rPr lang="it-IT" dirty="0" smtClean="0"/>
              <a:t>”, </a:t>
            </a:r>
            <a:r>
              <a:rPr lang="it-IT" dirty="0"/>
              <a:t>non </a:t>
            </a:r>
            <a:r>
              <a:rPr lang="it-IT" dirty="0" smtClean="0"/>
              <a:t>si effettua </a:t>
            </a:r>
            <a:r>
              <a:rPr lang="it-IT" dirty="0"/>
              <a:t>alcuna rilevazione contabile nell’ambito della contabilità </a:t>
            </a:r>
            <a:r>
              <a:rPr lang="it-IT" dirty="0" smtClean="0"/>
              <a:t>generale</a:t>
            </a:r>
            <a:endParaRPr lang="it-IT" dirty="0"/>
          </a:p>
          <a:p>
            <a:pPr algn="just"/>
            <a:r>
              <a:rPr lang="it-IT" dirty="0" smtClean="0"/>
              <a:t>Sono movimenti </a:t>
            </a:r>
            <a:r>
              <a:rPr lang="it-IT" dirty="0"/>
              <a:t>relativi ai fattori produttivi ed al </a:t>
            </a:r>
            <a:r>
              <a:rPr lang="it-IT" dirty="0" smtClean="0"/>
              <a:t>prodotto</a:t>
            </a:r>
          </a:p>
          <a:p>
            <a:pPr algn="just"/>
            <a:r>
              <a:rPr lang="it-IT" dirty="0" smtClean="0"/>
              <a:t>le relative variazioni </a:t>
            </a:r>
          </a:p>
          <a:p>
            <a:pPr lvl="1" algn="just"/>
            <a:r>
              <a:rPr lang="it-IT" dirty="0" smtClean="0"/>
              <a:t>possono </a:t>
            </a:r>
            <a:r>
              <a:rPr lang="it-IT" dirty="0"/>
              <a:t>essere rilevate attraverso una contabilità </a:t>
            </a:r>
            <a:r>
              <a:rPr lang="it-IT" dirty="0" smtClean="0"/>
              <a:t>parallela, meramente interna, denominata </a:t>
            </a:r>
            <a:r>
              <a:rPr lang="it-IT" b="1" dirty="0" smtClean="0"/>
              <a:t>contabilità </a:t>
            </a:r>
            <a:r>
              <a:rPr lang="it-IT" b="1" dirty="0"/>
              <a:t>industriale</a:t>
            </a:r>
            <a:r>
              <a:rPr lang="it-IT" dirty="0"/>
              <a:t> o </a:t>
            </a:r>
            <a:r>
              <a:rPr lang="it-IT" b="1" dirty="0"/>
              <a:t>contabilità </a:t>
            </a:r>
            <a:r>
              <a:rPr lang="it-IT" b="1" dirty="0" smtClean="0"/>
              <a:t>analitica </a:t>
            </a:r>
            <a:r>
              <a:rPr lang="it-IT" dirty="0" smtClean="0"/>
              <a:t>o </a:t>
            </a:r>
            <a:r>
              <a:rPr lang="it-IT" b="1" dirty="0" smtClean="0"/>
              <a:t>contabilità dei costi</a:t>
            </a:r>
            <a:endParaRPr lang="it-IT" b="1" dirty="0"/>
          </a:p>
          <a:p>
            <a:pPr lvl="1" algn="just"/>
            <a:r>
              <a:rPr lang="it-IT" dirty="0" smtClean="0"/>
              <a:t>non </a:t>
            </a:r>
            <a:r>
              <a:rPr lang="it-IT" dirty="0"/>
              <a:t>incidono direttamente né sul </a:t>
            </a:r>
            <a:r>
              <a:rPr lang="it-IT" dirty="0" smtClean="0"/>
              <a:t>reddito né sul patrimonio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6748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bilancio di </a:t>
            </a:r>
            <a:r>
              <a:rPr lang="it-IT" dirty="0" smtClean="0"/>
              <a:t>periodo dopo i nuovi movimenti di assestamento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880" r="1880"/>
          <a:stretch>
            <a:fillRect/>
          </a:stretch>
        </p:blipFill>
        <p:spPr>
          <a:xfrm>
            <a:off x="99640" y="1600200"/>
            <a:ext cx="4141770" cy="250535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410" y="1513897"/>
            <a:ext cx="4902590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7097"/>
            <a:ext cx="4796246" cy="2311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246" y="4215886"/>
            <a:ext cx="4347753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935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248"/>
          </a:xfrm>
        </p:spPr>
        <p:txBody>
          <a:bodyPr>
            <a:normAutofit/>
          </a:bodyPr>
          <a:lstStyle/>
          <a:p>
            <a:r>
              <a:rPr lang="it-IT" dirty="0"/>
              <a:t>chiusura generale dei conti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Una </a:t>
            </a:r>
            <a:r>
              <a:rPr lang="it-IT" dirty="0"/>
              <a:t>volta effettuate le scritture di assestamento per la determinazione della competenza economica dei costi e dei ricavi, si procede all'epilogo dei conti al "Conto del Risultato Economico" (o Conto Economico), e alla chiusura dei conti attraverso il conto transitorio "Stato Patrimoniale". </a:t>
            </a:r>
            <a:endParaRPr lang="it-IT" dirty="0" smtClean="0"/>
          </a:p>
          <a:p>
            <a:pPr algn="just"/>
            <a:r>
              <a:rPr lang="it-IT" dirty="0" smtClean="0"/>
              <a:t>Si articola in due fasi</a:t>
            </a:r>
          </a:p>
          <a:p>
            <a:pPr lvl="1" algn="just"/>
            <a:r>
              <a:rPr lang="it-IT" dirty="0" smtClean="0"/>
              <a:t>EPILOGO </a:t>
            </a:r>
            <a:r>
              <a:rPr lang="it-IT" dirty="0"/>
              <a:t>al CONTO </a:t>
            </a:r>
            <a:r>
              <a:rPr lang="it-IT" dirty="0" smtClean="0"/>
              <a:t>ECONOMICO</a:t>
            </a:r>
          </a:p>
          <a:p>
            <a:pPr lvl="1" algn="just"/>
            <a:r>
              <a:rPr lang="it-IT" dirty="0" smtClean="0"/>
              <a:t>CHIUSURA </a:t>
            </a:r>
            <a:r>
              <a:rPr lang="it-IT" dirty="0"/>
              <a:t>a STATO PATRIMONIALE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0849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5932"/>
          </a:xfrm>
        </p:spPr>
        <p:txBody>
          <a:bodyPr/>
          <a:lstStyle/>
          <a:p>
            <a:r>
              <a:rPr lang="it-IT" dirty="0"/>
              <a:t>EPILOGO AL CONTO ECONOMICO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0570"/>
            <a:ext cx="8229600" cy="52274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i</a:t>
            </a:r>
            <a:r>
              <a:rPr lang="it-IT" dirty="0" smtClean="0"/>
              <a:t> </a:t>
            </a:r>
            <a:r>
              <a:rPr lang="it-IT" dirty="0"/>
              <a:t>conti accesi ai componenti positivi e negativi di reddito vengono fatti confluire al conto del risultato economico con il seguente criterio: </a:t>
            </a:r>
          </a:p>
          <a:p>
            <a:pPr algn="just"/>
            <a:r>
              <a:rPr lang="it-IT" b="1" dirty="0"/>
              <a:t>IN DARE</a:t>
            </a:r>
            <a:r>
              <a:rPr lang="it-IT" dirty="0"/>
              <a:t>: si epilogano i conti accesi ai componenti negativi del reddito d'esercizio </a:t>
            </a:r>
            <a:r>
              <a:rPr lang="it-IT" dirty="0" smtClean="0"/>
              <a:t>(costi per acquisto di materie, lavoro, servizi) e </a:t>
            </a:r>
            <a:r>
              <a:rPr lang="it-IT" dirty="0"/>
              <a:t>alle rettifiche di </a:t>
            </a:r>
            <a:r>
              <a:rPr lang="it-IT" dirty="0" smtClean="0"/>
              <a:t>ricavi di vendita; contemporaneamente </a:t>
            </a:r>
            <a:r>
              <a:rPr lang="it-IT" dirty="0"/>
              <a:t>si rileva in avere il </a:t>
            </a:r>
            <a:r>
              <a:rPr lang="it-IT" dirty="0" smtClean="0"/>
              <a:t>saldo di </a:t>
            </a:r>
            <a:r>
              <a:rPr lang="it-IT" dirty="0"/>
              <a:t>ogni singolo conto </a:t>
            </a:r>
            <a:r>
              <a:rPr lang="it-IT" dirty="0" smtClean="0"/>
              <a:t>determinandone </a:t>
            </a:r>
            <a:r>
              <a:rPr lang="it-IT" dirty="0"/>
              <a:t>la </a:t>
            </a:r>
            <a:r>
              <a:rPr lang="it-IT" dirty="0" smtClean="0"/>
              <a:t>chiusura</a:t>
            </a:r>
            <a:endParaRPr lang="it-IT" dirty="0"/>
          </a:p>
          <a:p>
            <a:pPr algn="just"/>
            <a:r>
              <a:rPr lang="it-IT" b="1" dirty="0"/>
              <a:t>IN AVERE</a:t>
            </a:r>
            <a:r>
              <a:rPr lang="it-IT" dirty="0"/>
              <a:t>: si epilogano i conti accesi ai componenti positivi di reddito d'esercizio </a:t>
            </a:r>
            <a:r>
              <a:rPr lang="it-IT" dirty="0" smtClean="0"/>
              <a:t>(ricavi di vendita) e </a:t>
            </a:r>
            <a:r>
              <a:rPr lang="it-IT" dirty="0"/>
              <a:t>alle rettifiche di </a:t>
            </a:r>
            <a:r>
              <a:rPr lang="it-IT" dirty="0" smtClean="0"/>
              <a:t>costi (rimanenze); contemporaneamente </a:t>
            </a:r>
            <a:r>
              <a:rPr lang="it-IT" dirty="0"/>
              <a:t>si rileva in dare il saldo </a:t>
            </a:r>
            <a:r>
              <a:rPr lang="it-IT" dirty="0" smtClean="0"/>
              <a:t>di </a:t>
            </a:r>
            <a:r>
              <a:rPr lang="it-IT" dirty="0"/>
              <a:t>ogni singolo conto </a:t>
            </a:r>
            <a:r>
              <a:rPr lang="it-IT" dirty="0" smtClean="0"/>
              <a:t>determinandone </a:t>
            </a:r>
            <a:r>
              <a:rPr lang="it-IT" dirty="0"/>
              <a:t>la </a:t>
            </a:r>
            <a:r>
              <a:rPr lang="it-IT" dirty="0" smtClean="0"/>
              <a:t>chiusura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806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</p:spPr>
        <p:txBody>
          <a:bodyPr>
            <a:normAutofit/>
          </a:bodyPr>
          <a:lstStyle/>
          <a:p>
            <a:r>
              <a:rPr lang="it-IT" sz="3600" dirty="0"/>
              <a:t>La chiusura </a:t>
            </a:r>
            <a:r>
              <a:rPr lang="it-IT" sz="3600" dirty="0" smtClean="0"/>
              <a:t>generale dei conti di reddito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57557"/>
            <a:ext cx="8229600" cy="5387767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Dopo aver </a:t>
            </a:r>
            <a:r>
              <a:rPr lang="it-IT" dirty="0" smtClean="0"/>
              <a:t>redatto le </a:t>
            </a:r>
            <a:r>
              <a:rPr lang="it-IT" dirty="0"/>
              <a:t>scritture di assestamento, </a:t>
            </a:r>
            <a:r>
              <a:rPr lang="it-IT" dirty="0" smtClean="0"/>
              <a:t>si procede alla chiusura </a:t>
            </a:r>
            <a:r>
              <a:rPr lang="it-IT" dirty="0"/>
              <a:t>generale dei conti, </a:t>
            </a:r>
            <a:r>
              <a:rPr lang="it-IT" dirty="0" smtClean="0"/>
              <a:t>per calcolare il </a:t>
            </a:r>
            <a:r>
              <a:rPr lang="it-IT" dirty="0"/>
              <a:t>reddito ed il patrimonio </a:t>
            </a:r>
            <a:r>
              <a:rPr lang="it-IT" dirty="0" smtClean="0"/>
              <a:t>del periodo</a:t>
            </a:r>
            <a:endParaRPr lang="it-IT" dirty="0"/>
          </a:p>
          <a:p>
            <a:pPr algn="just"/>
            <a:r>
              <a:rPr lang="it-IT" dirty="0" smtClean="0"/>
              <a:t>Si epilogano </a:t>
            </a:r>
            <a:r>
              <a:rPr lang="it-IT" dirty="0"/>
              <a:t>i conti economici di reddito, ovvero i costi ed i ricavi </a:t>
            </a:r>
            <a:r>
              <a:rPr lang="it-IT" dirty="0" smtClean="0"/>
              <a:t>di esercizio del C/E</a:t>
            </a:r>
            <a:endParaRPr lang="it-IT" dirty="0"/>
          </a:p>
          <a:p>
            <a:pPr lvl="1" algn="just"/>
            <a:r>
              <a:rPr lang="it-IT" dirty="0"/>
              <a:t>I costi di esercizio, </a:t>
            </a:r>
            <a:r>
              <a:rPr lang="it-IT" dirty="0" smtClean="0"/>
              <a:t>aperti </a:t>
            </a:r>
            <a:r>
              <a:rPr lang="it-IT" dirty="0"/>
              <a:t>in “dare”, dovranno </a:t>
            </a:r>
            <a:r>
              <a:rPr lang="it-IT" dirty="0" smtClean="0"/>
              <a:t>essere</a:t>
            </a:r>
            <a:r>
              <a:rPr lang="it-IT" dirty="0"/>
              <a:t> </a:t>
            </a:r>
            <a:r>
              <a:rPr lang="it-IT" dirty="0" smtClean="0"/>
              <a:t>chiusi </a:t>
            </a:r>
            <a:r>
              <a:rPr lang="it-IT" dirty="0"/>
              <a:t>in “avere” </a:t>
            </a:r>
            <a:endParaRPr lang="it-IT" dirty="0" smtClean="0"/>
          </a:p>
          <a:p>
            <a:pPr lvl="1" algn="just"/>
            <a:r>
              <a:rPr lang="it-IT" dirty="0" smtClean="0"/>
              <a:t>i </a:t>
            </a:r>
            <a:r>
              <a:rPr lang="it-IT" dirty="0"/>
              <a:t>ricavi di esercizio, </a:t>
            </a:r>
            <a:r>
              <a:rPr lang="it-IT" dirty="0" smtClean="0"/>
              <a:t>aperti </a:t>
            </a:r>
            <a:r>
              <a:rPr lang="it-IT" dirty="0"/>
              <a:t>in “avere”, dovranno </a:t>
            </a:r>
            <a:r>
              <a:rPr lang="it-IT" dirty="0" smtClean="0"/>
              <a:t>essere chiusi </a:t>
            </a:r>
            <a:r>
              <a:rPr lang="it-IT" dirty="0"/>
              <a:t>in “dare</a:t>
            </a:r>
            <a:r>
              <a:rPr lang="it-IT" dirty="0" smtClean="0"/>
              <a:t>”</a:t>
            </a:r>
          </a:p>
          <a:p>
            <a:pPr algn="just"/>
            <a:r>
              <a:rPr lang="it-IT" dirty="0"/>
              <a:t>Dalla loro somma algebrica scaturirà il reddito – utile o perdita – di competenza</a:t>
            </a:r>
          </a:p>
        </p:txBody>
      </p:sp>
    </p:spTree>
    <p:extLst>
      <p:ext uri="{BB962C8B-B14F-4D97-AF65-F5344CB8AC3E}">
        <p14:creationId xmlns:p14="http://schemas.microsoft.com/office/powerpoint/2010/main" val="8395843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Storno a C/E e determinazione del risultato d’esercizio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smtClean="0"/>
              <a:t>				31.12.2015 </a:t>
            </a:r>
          </a:p>
          <a:p>
            <a:pPr marL="0" indent="0">
              <a:buNone/>
            </a:pPr>
            <a:r>
              <a:rPr lang="it-IT" dirty="0"/>
              <a:t>Conto Economico </a:t>
            </a:r>
            <a:r>
              <a:rPr lang="it-IT" dirty="0" smtClean="0"/>
              <a:t>	a 		Diversi 					1.000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							Costi </a:t>
            </a:r>
            <a:r>
              <a:rPr lang="it-IT" dirty="0"/>
              <a:t>d'esercizio </a:t>
            </a:r>
            <a:r>
              <a:rPr lang="it-IT" dirty="0" smtClean="0"/>
              <a:t>					1.000 </a:t>
            </a:r>
          </a:p>
          <a:p>
            <a:pPr marL="0" indent="0">
              <a:buNone/>
            </a:pPr>
            <a:r>
              <a:rPr lang="it-IT" dirty="0" smtClean="0"/>
              <a:t>							……………………….</a:t>
            </a:r>
          </a:p>
          <a:p>
            <a:pPr marL="0" indent="0">
              <a:buNone/>
            </a:pPr>
            <a:r>
              <a:rPr lang="it-IT" dirty="0" smtClean="0"/>
              <a:t>				31.12.2015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Diversi </a:t>
            </a:r>
            <a:r>
              <a:rPr lang="it-IT" dirty="0" smtClean="0"/>
              <a:t>			a 			Conto </a:t>
            </a:r>
            <a:r>
              <a:rPr lang="it-IT" dirty="0"/>
              <a:t>Economico </a:t>
            </a:r>
            <a:r>
              <a:rPr lang="it-IT" dirty="0" smtClean="0"/>
              <a:t>				1.200 </a:t>
            </a:r>
          </a:p>
          <a:p>
            <a:pPr marL="0" indent="0">
              <a:buNone/>
            </a:pPr>
            <a:r>
              <a:rPr lang="it-IT" dirty="0" smtClean="0"/>
              <a:t>Ricavi d'esercizio										1.200 </a:t>
            </a:r>
          </a:p>
          <a:p>
            <a:pPr marL="0" indent="0">
              <a:buNone/>
            </a:pPr>
            <a:r>
              <a:rPr lang="it-IT" dirty="0" smtClean="0"/>
              <a:t>………………………..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				31.12.2015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Conto </a:t>
            </a:r>
            <a:r>
              <a:rPr lang="it-IT" dirty="0"/>
              <a:t>Economico </a:t>
            </a:r>
            <a:r>
              <a:rPr lang="it-IT" dirty="0" smtClean="0"/>
              <a:t>	a 		Utile </a:t>
            </a:r>
            <a:r>
              <a:rPr lang="it-IT" dirty="0"/>
              <a:t>d’esercizio </a:t>
            </a:r>
            <a:r>
              <a:rPr lang="it-IT" dirty="0" smtClean="0"/>
              <a:t>			    200 	   200 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Conto </a:t>
            </a:r>
            <a:r>
              <a:rPr lang="it-IT" dirty="0" smtClean="0"/>
              <a:t>Economico					 </a:t>
            </a:r>
            <a:r>
              <a:rPr lang="it-IT" dirty="0"/>
              <a:t>Utile esercizio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1.000 	1.200 							</a:t>
            </a:r>
            <a:r>
              <a:rPr lang="it-IT" i="1" dirty="0" smtClean="0"/>
              <a:t>200 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200 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54836" y="5202833"/>
            <a:ext cx="18864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241410" y="5202833"/>
            <a:ext cx="1565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4985635" y="5202833"/>
            <a:ext cx="0" cy="770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1336050" y="5202833"/>
            <a:ext cx="0" cy="770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arentesi quadra aperta 13"/>
          <p:cNvSpPr/>
          <p:nvPr/>
        </p:nvSpPr>
        <p:spPr>
          <a:xfrm rot="16200000">
            <a:off x="2657071" y="3914327"/>
            <a:ext cx="764398" cy="454965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9097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023"/>
          </a:xfrm>
        </p:spPr>
        <p:txBody>
          <a:bodyPr>
            <a:normAutofit/>
          </a:bodyPr>
          <a:lstStyle/>
          <a:p>
            <a:r>
              <a:rPr lang="it-IT" sz="3200" dirty="0"/>
              <a:t>Conti economici di reddito (da epilogare a </a:t>
            </a:r>
            <a:r>
              <a:rPr lang="it-IT" sz="3200" dirty="0" smtClean="0"/>
              <a:t>C/E)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1938"/>
            <a:ext cx="8229600" cy="50042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Quelli che erano stati oggetto di imputazione in DARE </a:t>
            </a:r>
          </a:p>
          <a:p>
            <a:r>
              <a:rPr lang="it-IT" dirty="0"/>
              <a:t>COSTI PER ACQUISTO MATERIE</a:t>
            </a:r>
          </a:p>
          <a:p>
            <a:r>
              <a:rPr lang="it-IT" dirty="0" smtClean="0"/>
              <a:t>COSTI </a:t>
            </a:r>
            <a:r>
              <a:rPr lang="it-IT" dirty="0"/>
              <a:t>PER LAVORO</a:t>
            </a:r>
          </a:p>
          <a:p>
            <a:r>
              <a:rPr lang="it-IT" dirty="0" smtClean="0"/>
              <a:t>COSTI </a:t>
            </a:r>
            <a:r>
              <a:rPr lang="it-IT" dirty="0"/>
              <a:t>PER SERVIZI</a:t>
            </a:r>
          </a:p>
          <a:p>
            <a:r>
              <a:rPr lang="it-IT" dirty="0"/>
              <a:t>QUOTA DI AMMORTAMENTO IMPIANTI</a:t>
            </a:r>
          </a:p>
          <a:p>
            <a:pPr marL="0" indent="0">
              <a:buNone/>
            </a:pPr>
            <a:r>
              <a:rPr lang="it-IT" dirty="0" smtClean="0"/>
              <a:t>Quelli che erano stati oggetto </a:t>
            </a:r>
            <a:r>
              <a:rPr lang="it-IT" dirty="0"/>
              <a:t>di imputazione </a:t>
            </a:r>
            <a:r>
              <a:rPr lang="it-IT" dirty="0" smtClean="0"/>
              <a:t>in AVERE </a:t>
            </a:r>
          </a:p>
          <a:p>
            <a:r>
              <a:rPr lang="it-IT" dirty="0" smtClean="0"/>
              <a:t>RICAVI </a:t>
            </a:r>
            <a:r>
              <a:rPr lang="it-IT" dirty="0"/>
              <a:t>DI VENDITA</a:t>
            </a:r>
          </a:p>
          <a:p>
            <a:r>
              <a:rPr lang="it-IT" dirty="0" smtClean="0"/>
              <a:t>RIMANENZE </a:t>
            </a:r>
            <a:r>
              <a:rPr lang="it-IT" dirty="0"/>
              <a:t>FINALI DI MATERIE PRIME</a:t>
            </a:r>
          </a:p>
          <a:p>
            <a:r>
              <a:rPr lang="it-IT" dirty="0" smtClean="0"/>
              <a:t>RIMANENZE </a:t>
            </a:r>
            <a:r>
              <a:rPr lang="it-IT" dirty="0"/>
              <a:t>FINALI DI SEMILAVORATI E </a:t>
            </a:r>
            <a:r>
              <a:rPr lang="it-IT" dirty="0" smtClean="0"/>
              <a:t>PRODOTTI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3086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629"/>
          </a:xfrm>
        </p:spPr>
        <p:txBody>
          <a:bodyPr>
            <a:normAutofit/>
          </a:bodyPr>
          <a:lstStyle/>
          <a:p>
            <a:r>
              <a:rPr lang="it-IT" sz="3600" dirty="0"/>
              <a:t>La chiusura generale dei conti </a:t>
            </a:r>
            <a:r>
              <a:rPr lang="it-IT" sz="3600" dirty="0" smtClean="0"/>
              <a:t>patrimoniali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34268"/>
            <a:ext cx="8229600" cy="47944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Dopo la determinazione del reddito di periodo, </a:t>
            </a:r>
            <a:r>
              <a:rPr lang="it-IT" dirty="0" smtClean="0"/>
              <a:t>vanno chiusi tutti i </a:t>
            </a:r>
            <a:r>
              <a:rPr lang="it-IT" dirty="0"/>
              <a:t>restanti conti ancora accesi, </a:t>
            </a:r>
            <a:r>
              <a:rPr lang="it-IT" dirty="0" smtClean="0"/>
              <a:t>che affluiscono </a:t>
            </a:r>
            <a:r>
              <a:rPr lang="it-IT" dirty="0"/>
              <a:t>a 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P</a:t>
            </a:r>
            <a:r>
              <a:rPr lang="it-IT" dirty="0" smtClean="0"/>
              <a:t>: </a:t>
            </a:r>
          </a:p>
          <a:p>
            <a:pPr algn="just"/>
            <a:r>
              <a:rPr lang="it-IT" dirty="0" smtClean="0"/>
              <a:t>conti numerari (es. cassa, crediti vs clienti, debiti vs fornitori, banca)</a:t>
            </a:r>
            <a:endParaRPr lang="it-IT" dirty="0"/>
          </a:p>
          <a:p>
            <a:pPr algn="just"/>
            <a:r>
              <a:rPr lang="it-IT" dirty="0" smtClean="0"/>
              <a:t>conti finanziari (capitale netto, mutui passivi) </a:t>
            </a:r>
          </a:p>
          <a:p>
            <a:pPr algn="just"/>
            <a:r>
              <a:rPr lang="it-IT" dirty="0" smtClean="0"/>
              <a:t>conti </a:t>
            </a:r>
            <a:r>
              <a:rPr lang="it-IT" dirty="0"/>
              <a:t>economici </a:t>
            </a:r>
            <a:r>
              <a:rPr lang="it-IT" dirty="0" smtClean="0"/>
              <a:t>sospesi (</a:t>
            </a:r>
            <a:r>
              <a:rPr lang="it-IT" dirty="0"/>
              <a:t>magazzino materie prime e magazzino semilavorati e prodotti finiti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conti economici pluriennali </a:t>
            </a:r>
            <a:r>
              <a:rPr lang="it-IT" dirty="0" smtClean="0"/>
              <a:t>e relative rettifiche (impianti, fondo ammortamento impianti)</a:t>
            </a:r>
          </a:p>
          <a:p>
            <a:pPr algn="just"/>
            <a:r>
              <a:rPr lang="it-IT" dirty="0" smtClean="0"/>
              <a:t>risultato </a:t>
            </a:r>
            <a:r>
              <a:rPr lang="it-IT" dirty="0"/>
              <a:t>di periodo</a:t>
            </a:r>
          </a:p>
        </p:txBody>
      </p:sp>
    </p:spTree>
    <p:extLst>
      <p:ext uri="{BB962C8B-B14F-4D97-AF65-F5344CB8AC3E}">
        <p14:creationId xmlns:p14="http://schemas.microsoft.com/office/powerpoint/2010/main" val="465251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chiusura dei conti a stato patrimoniale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0570"/>
            <a:ext cx="8229600" cy="53384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Consiste nella chiusura di tutti i conti che sono ancora accesi, dopo l’epilogo dei costi e dei ricavi al Conto Economico, ovvero: </a:t>
            </a:r>
          </a:p>
          <a:p>
            <a:pPr algn="just"/>
            <a:r>
              <a:rPr lang="it-IT" dirty="0" smtClean="0"/>
              <a:t>Conti </a:t>
            </a:r>
            <a:r>
              <a:rPr lang="it-IT" dirty="0"/>
              <a:t>accesi ai valori finanziari (cassa, banca, crediti e debiti, ratei, fondi rischi, ...) </a:t>
            </a:r>
          </a:p>
          <a:p>
            <a:pPr algn="just"/>
            <a:r>
              <a:rPr lang="it-IT" dirty="0" smtClean="0"/>
              <a:t>Conti </a:t>
            </a:r>
            <a:r>
              <a:rPr lang="it-IT" dirty="0"/>
              <a:t>accesi ai valori economici di reddito sospesi (rimanenze finali, risconti, immobilizzazioni e relativi fondi ammortamento, ...) </a:t>
            </a:r>
          </a:p>
          <a:p>
            <a:pPr algn="just"/>
            <a:r>
              <a:rPr lang="it-IT" dirty="0" smtClean="0"/>
              <a:t>Conti </a:t>
            </a:r>
            <a:r>
              <a:rPr lang="it-IT" dirty="0"/>
              <a:t>accesi a valori economici di capitale (capitale sociale, riserve, utili o perdite) </a:t>
            </a:r>
          </a:p>
          <a:p>
            <a:pPr algn="just"/>
            <a:r>
              <a:rPr lang="it-IT" dirty="0"/>
              <a:t>I conti vengono fatti confluire al conto transitorio "</a:t>
            </a:r>
            <a:r>
              <a:rPr lang="it-IT" dirty="0" smtClean="0"/>
              <a:t>stato patrimoniale</a:t>
            </a:r>
            <a:r>
              <a:rPr lang="it-IT" dirty="0"/>
              <a:t>" con il seguente criterio:</a:t>
            </a:r>
            <a:br>
              <a:rPr lang="it-IT" dirty="0"/>
            </a:br>
            <a:r>
              <a:rPr lang="it-IT" dirty="0"/>
              <a:t>• </a:t>
            </a:r>
            <a:r>
              <a:rPr lang="it-IT" b="1" dirty="0"/>
              <a:t>IN DARE</a:t>
            </a:r>
            <a:r>
              <a:rPr lang="it-IT" dirty="0"/>
              <a:t>: si chiudono le </a:t>
            </a:r>
            <a:r>
              <a:rPr lang="it-IT" dirty="0" smtClean="0"/>
              <a:t>attività;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• </a:t>
            </a:r>
            <a:r>
              <a:rPr lang="it-IT" b="1" dirty="0"/>
              <a:t>IN AVERE</a:t>
            </a:r>
            <a:r>
              <a:rPr lang="it-IT" dirty="0"/>
              <a:t>: si chiudono le </a:t>
            </a:r>
            <a:r>
              <a:rPr lang="it-IT" dirty="0" smtClean="0"/>
              <a:t>passività </a:t>
            </a:r>
            <a:r>
              <a:rPr lang="it-IT" dirty="0"/>
              <a:t>e il capitale netto.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29475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023"/>
          </a:xfrm>
        </p:spPr>
        <p:txBody>
          <a:bodyPr>
            <a:normAutofit/>
          </a:bodyPr>
          <a:lstStyle/>
          <a:p>
            <a:r>
              <a:rPr lang="it-IT" sz="3200" dirty="0"/>
              <a:t>Conti </a:t>
            </a:r>
            <a:r>
              <a:rPr lang="it-IT" sz="3200" dirty="0" smtClean="0"/>
              <a:t>numerari e finanziari (</a:t>
            </a:r>
            <a:r>
              <a:rPr lang="it-IT" sz="3200" dirty="0"/>
              <a:t>da epilogare a </a:t>
            </a:r>
            <a:r>
              <a:rPr lang="it-IT" sz="3200" dirty="0" err="1" smtClean="0"/>
              <a:t>S</a:t>
            </a:r>
            <a:r>
              <a:rPr lang="it-IT" sz="3200" dirty="0" smtClean="0"/>
              <a:t>/</a:t>
            </a:r>
            <a:r>
              <a:rPr lang="it-IT" sz="3200" dirty="0" err="1" smtClean="0"/>
              <a:t>P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1938"/>
            <a:ext cx="8229600" cy="5004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Conti numerari</a:t>
            </a:r>
          </a:p>
          <a:p>
            <a:r>
              <a:rPr lang="it-IT" dirty="0" smtClean="0"/>
              <a:t>CASSA COSTI </a:t>
            </a:r>
            <a:r>
              <a:rPr lang="it-IT" dirty="0"/>
              <a:t>PER LAVORO</a:t>
            </a:r>
          </a:p>
          <a:p>
            <a:r>
              <a:rPr lang="it-IT" dirty="0" smtClean="0"/>
              <a:t>BANCA C/C</a:t>
            </a:r>
            <a:endParaRPr lang="it-IT" dirty="0"/>
          </a:p>
          <a:p>
            <a:r>
              <a:rPr lang="it-IT" dirty="0" smtClean="0"/>
              <a:t>CREDITI VS CLIENTI</a:t>
            </a:r>
          </a:p>
          <a:p>
            <a:r>
              <a:rPr lang="it-IT" dirty="0" smtClean="0"/>
              <a:t>DEBITI VS FORNITORI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Conti di patrimonio</a:t>
            </a:r>
          </a:p>
          <a:p>
            <a:r>
              <a:rPr lang="it-IT" dirty="0" smtClean="0"/>
              <a:t>CAPITALE NETTO</a:t>
            </a:r>
          </a:p>
          <a:p>
            <a:r>
              <a:rPr lang="it-IT" dirty="0" smtClean="0"/>
              <a:t>MUTUI PASSIVI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0302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5525"/>
          </a:xfrm>
        </p:spPr>
        <p:txBody>
          <a:bodyPr>
            <a:noAutofit/>
          </a:bodyPr>
          <a:lstStyle/>
          <a:p>
            <a:r>
              <a:rPr lang="it-IT" sz="3600" dirty="0"/>
              <a:t>Conti economici pluriennali e relative rettifiche </a:t>
            </a:r>
            <a:r>
              <a:rPr lang="it-IT" sz="3600" dirty="0" smtClean="0"/>
              <a:t>(</a:t>
            </a:r>
            <a:r>
              <a:rPr lang="it-IT" sz="3600" dirty="0"/>
              <a:t>da epilogare a </a:t>
            </a:r>
            <a:r>
              <a:rPr lang="it-IT" sz="3600" dirty="0" err="1" smtClean="0"/>
              <a:t>S</a:t>
            </a:r>
            <a:r>
              <a:rPr lang="it-IT" sz="3600" dirty="0" smtClean="0"/>
              <a:t>/</a:t>
            </a:r>
            <a:r>
              <a:rPr lang="it-IT" sz="3600" dirty="0" err="1" smtClean="0"/>
              <a:t>P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6058"/>
            <a:ext cx="8229600" cy="50042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IMPIANTI - </a:t>
            </a:r>
            <a:r>
              <a:rPr lang="it-IT" dirty="0"/>
              <a:t>oggetto di imputazione in </a:t>
            </a:r>
            <a:r>
              <a:rPr lang="it-IT" dirty="0" smtClean="0"/>
              <a:t>DARE</a:t>
            </a:r>
            <a:endParaRPr lang="it-IT" dirty="0"/>
          </a:p>
          <a:p>
            <a:pPr algn="just"/>
            <a:r>
              <a:rPr lang="it-IT" dirty="0" smtClean="0"/>
              <a:t>FONDI AMMORTAMENTO - oggetto </a:t>
            </a:r>
            <a:r>
              <a:rPr lang="it-IT" dirty="0"/>
              <a:t>di imputazione in </a:t>
            </a:r>
            <a:r>
              <a:rPr lang="it-IT" dirty="0" smtClean="0"/>
              <a:t>AVERE</a:t>
            </a:r>
          </a:p>
          <a:p>
            <a:pPr marL="0" indent="0" algn="ctr">
              <a:buNone/>
            </a:pPr>
            <a:r>
              <a:rPr lang="it-IT" dirty="0"/>
              <a:t>Conti economici sospesi (da epilogare a </a:t>
            </a:r>
            <a:r>
              <a:rPr lang="it-IT" dirty="0" err="1" smtClean="0"/>
              <a:t>S</a:t>
            </a:r>
            <a:r>
              <a:rPr lang="it-IT" dirty="0" smtClean="0"/>
              <a:t>/</a:t>
            </a:r>
            <a:r>
              <a:rPr lang="it-IT" dirty="0" err="1" smtClean="0"/>
              <a:t>P</a:t>
            </a:r>
            <a:r>
              <a:rPr lang="it-IT" dirty="0" smtClean="0"/>
              <a:t>)</a:t>
            </a:r>
          </a:p>
          <a:p>
            <a:r>
              <a:rPr lang="it-IT" dirty="0"/>
              <a:t>MAGAZZINO MATERIE PRIME</a:t>
            </a:r>
          </a:p>
          <a:p>
            <a:r>
              <a:rPr lang="it-IT" dirty="0" smtClean="0"/>
              <a:t>MAGAZZINO </a:t>
            </a:r>
            <a:r>
              <a:rPr lang="it-IT" dirty="0"/>
              <a:t>SEMILAVORATI E </a:t>
            </a:r>
            <a:r>
              <a:rPr lang="it-IT" dirty="0" smtClean="0"/>
              <a:t>PRODOTTI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46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Ininfluenza sul bilancio di esercizio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1" b="65"/>
          <a:stretch/>
        </p:blipFill>
        <p:spPr>
          <a:xfrm>
            <a:off x="457200" y="1169688"/>
            <a:ext cx="8229600" cy="5688311"/>
          </a:xfrm>
        </p:spPr>
      </p:pic>
    </p:spTree>
    <p:extLst>
      <p:ext uri="{BB962C8B-B14F-4D97-AF65-F5344CB8AC3E}">
        <p14:creationId xmlns:p14="http://schemas.microsoft.com/office/powerpoint/2010/main" val="26405116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L’epilogo dei conti economici di esercizio e la determinazione del </a:t>
            </a:r>
            <a:r>
              <a:rPr lang="it-IT" sz="3200" dirty="0" smtClean="0"/>
              <a:t>risultato economico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88888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 conti economici “di esercizio” movimentati devono essere chiusi: il </a:t>
            </a:r>
            <a:r>
              <a:rPr lang="it-IT" sz="2800" dirty="0" smtClean="0"/>
              <a:t>relativo saldo </a:t>
            </a:r>
            <a:r>
              <a:rPr lang="it-IT" sz="2800" dirty="0"/>
              <a:t>verrà iscritto nel </a:t>
            </a:r>
            <a:r>
              <a:rPr lang="it-IT" sz="2800" dirty="0" smtClean="0"/>
              <a:t>C/E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16" y="2761692"/>
            <a:ext cx="4313974" cy="39185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90" y="2761692"/>
            <a:ext cx="4038509" cy="39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23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Determinazione del reddito di periodo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68350"/>
          </a:xfrm>
        </p:spPr>
        <p:txBody>
          <a:bodyPr>
            <a:normAutofit/>
          </a:bodyPr>
          <a:lstStyle/>
          <a:p>
            <a:pPr algn="just"/>
            <a:r>
              <a:rPr lang="it-IT" sz="2700" dirty="0"/>
              <a:t>dalla somma algebrica dei componenti positivi e dei </a:t>
            </a:r>
            <a:r>
              <a:rPr lang="it-IT" sz="2700" dirty="0" smtClean="0"/>
              <a:t>componenti negativi dell’esercizio</a:t>
            </a:r>
            <a:r>
              <a:rPr lang="it-IT" sz="2700" dirty="0"/>
              <a:t>, si ottiene il reddito di periodo, il quale </a:t>
            </a:r>
            <a:r>
              <a:rPr lang="it-IT" sz="2700" dirty="0" smtClean="0"/>
              <a:t>rappresenta un </a:t>
            </a:r>
            <a:r>
              <a:rPr lang="it-IT" sz="2700" dirty="0"/>
              <a:t>conto di sintesi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95" y="3008272"/>
            <a:ext cx="6670357" cy="36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6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L’epilogo degli altri conti e la determinazione del patrimonio aziendale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tutto ciò che rimane in azienda al </a:t>
            </a:r>
            <a:r>
              <a:rPr lang="it-IT" dirty="0" smtClean="0"/>
              <a:t>termine dell’esercizio</a:t>
            </a:r>
            <a:r>
              <a:rPr lang="it-IT" dirty="0"/>
              <a:t>, ovvero non risulta essere stato consumato, viene rinviato al </a:t>
            </a:r>
            <a:r>
              <a:rPr lang="it-IT" dirty="0" smtClean="0"/>
              <a:t>futuro mediante </a:t>
            </a:r>
            <a:r>
              <a:rPr lang="it-IT" dirty="0"/>
              <a:t>l’iscrizione nello stato patrimoniale.</a:t>
            </a:r>
          </a:p>
          <a:p>
            <a:r>
              <a:rPr lang="it-IT" dirty="0"/>
              <a:t>Occorre </a:t>
            </a:r>
            <a:r>
              <a:rPr lang="it-IT" dirty="0" smtClean="0"/>
              <a:t>procedere </a:t>
            </a:r>
            <a:r>
              <a:rPr lang="it-IT" dirty="0"/>
              <a:t>alla chiusura dei conti interessati – </a:t>
            </a:r>
            <a:r>
              <a:rPr lang="it-IT" dirty="0" smtClean="0"/>
              <a:t>economici sospesi </a:t>
            </a:r>
            <a:r>
              <a:rPr lang="it-IT" dirty="0"/>
              <a:t>e pluriennali, finanziari e numerari – distinguendo quelli con saldo </a:t>
            </a:r>
            <a:r>
              <a:rPr lang="it-IT" dirty="0" smtClean="0"/>
              <a:t>dare (</a:t>
            </a:r>
            <a:r>
              <a:rPr lang="it-IT" dirty="0"/>
              <a:t>attività) da quelli con saldo avere (passività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673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417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26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426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3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Esito delle voci che non hanno interessato il C/E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73822"/>
          </a:xfrm>
        </p:spPr>
        <p:txBody>
          <a:bodyPr/>
          <a:lstStyle/>
          <a:p>
            <a:pPr algn="just"/>
            <a:r>
              <a:rPr lang="it-IT" dirty="0" smtClean="0"/>
              <a:t>A tali conti va aggiunto</a:t>
            </a:r>
            <a:r>
              <a:rPr lang="it-IT" dirty="0"/>
              <a:t>, a saldo, l’utile, ottenuto come differenza fra costi </a:t>
            </a:r>
            <a:r>
              <a:rPr lang="it-IT" dirty="0" smtClean="0"/>
              <a:t>e ricavi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3" y="2774023"/>
            <a:ext cx="7619742" cy="39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0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Approfondimento sulle scritture di rettifica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Attraverso le scritture di rettifica si rinviano al futuro esercizio componenti positivi e negativi di reddito che si sono manifestati nell’esercizio, e quindi sono stati in precedenza rilevati in contabilità, ma sono di competenza degli esercizio futuri</a:t>
            </a:r>
          </a:p>
          <a:p>
            <a:pPr algn="just"/>
            <a:r>
              <a:rPr lang="it-IT" dirty="0"/>
              <a:t>Si tratta, contabilmente, di un giroconto: togliere dai conti interessati accesi al reddito di esercizio, quegli importi che non sono di competenza dell‘esercizio trascorso e metterli in un conto che accoglie costi o ricavi che riguardano l’esercizio futuro (costi e ricavi sospesi) </a:t>
            </a:r>
          </a:p>
        </p:txBody>
      </p:sp>
    </p:spTree>
    <p:extLst>
      <p:ext uri="{BB962C8B-B14F-4D97-AF65-F5344CB8AC3E}">
        <p14:creationId xmlns:p14="http://schemas.microsoft.com/office/powerpoint/2010/main" val="7310273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023"/>
          </a:xfrm>
        </p:spPr>
        <p:txBody>
          <a:bodyPr>
            <a:noAutofit/>
          </a:bodyPr>
          <a:lstStyle/>
          <a:p>
            <a:r>
              <a:rPr lang="it-IT" sz="3600" dirty="0" smtClean="0"/>
              <a:t>scritture di rettifica le rimanenze di merci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8926"/>
            <a:ext cx="8229600" cy="49672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IL COSTO DI COSTO DI COMPETENZA DELLE MERCI non è costituito dal valore delle merci acquistate, ma solo e soltanto dal costo delle merci vendute</a:t>
            </a:r>
          </a:p>
          <a:p>
            <a:pPr algn="just"/>
            <a:r>
              <a:rPr lang="it-IT" dirty="0"/>
              <a:t>Il costo delle merci vendute è dato:	</a:t>
            </a:r>
          </a:p>
          <a:p>
            <a:pPr marL="0" indent="0" algn="just">
              <a:buNone/>
            </a:pPr>
            <a:r>
              <a:rPr lang="pl-PL" b="1" dirty="0"/>
              <a:t>+	COSTO DELLE MERCI ESISTENTI ALL’INIZIO 	DELL’ESERCIZIO	</a:t>
            </a:r>
          </a:p>
          <a:p>
            <a:pPr marL="0" indent="0" algn="just">
              <a:buNone/>
            </a:pPr>
            <a:r>
              <a:rPr lang="pl-PL" b="1" dirty="0"/>
              <a:t>+	COSTO DELLE MERCI ACQUISTATE	</a:t>
            </a:r>
            <a:endParaRPr lang="pl-PL" b="1" dirty="0" smtClean="0"/>
          </a:p>
          <a:p>
            <a:pPr marL="0" indent="0" algn="just">
              <a:buNone/>
            </a:pPr>
            <a:r>
              <a:rPr lang="pl-PL" sz="3200" b="1" dirty="0" smtClean="0"/>
              <a:t>-	COSTO </a:t>
            </a:r>
            <a:r>
              <a:rPr lang="pl-PL" sz="3200" b="1" dirty="0"/>
              <a:t>DELLE MERCI INVENDUTE IN MAGAZZINO	</a:t>
            </a:r>
          </a:p>
          <a:p>
            <a:pPr marL="0" indent="0" algn="just">
              <a:buNone/>
            </a:pPr>
            <a:r>
              <a:rPr lang="pl-PL" b="1" dirty="0"/>
              <a:t>=	COSTO DELLE MERCI VENDUTE</a:t>
            </a:r>
          </a:p>
          <a:p>
            <a:pPr marL="0" indent="0" algn="just">
              <a:buNone/>
            </a:pPr>
            <a:r>
              <a:rPr lang="pl-PL" b="1" dirty="0"/>
              <a:t>	(</a:t>
            </a:r>
            <a:r>
              <a:rPr lang="pl-PL" b="1" dirty="0" err="1"/>
              <a:t>Costo</a:t>
            </a:r>
            <a:r>
              <a:rPr lang="pl-PL" b="1" dirty="0"/>
              <a:t> di </a:t>
            </a:r>
            <a:r>
              <a:rPr lang="pl-PL" b="1" dirty="0" err="1"/>
              <a:t>competenza</a:t>
            </a:r>
            <a:r>
              <a:rPr lang="pl-PL" b="1" dirty="0"/>
              <a:t> </a:t>
            </a:r>
            <a:r>
              <a:rPr lang="pl-PL" b="1" dirty="0" err="1"/>
              <a:t>delle</a:t>
            </a:r>
            <a:r>
              <a:rPr lang="pl-PL" b="1" dirty="0"/>
              <a:t> </a:t>
            </a:r>
            <a:r>
              <a:rPr lang="pl-PL" b="1" dirty="0" err="1"/>
              <a:t>merci</a:t>
            </a:r>
            <a:r>
              <a:rPr lang="pl-PL" b="1" dirty="0"/>
              <a:t>)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92436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655"/>
          </a:xfrm>
        </p:spPr>
        <p:txBody>
          <a:bodyPr/>
          <a:lstStyle/>
          <a:p>
            <a:r>
              <a:rPr lang="it-IT" dirty="0" smtClean="0"/>
              <a:t>I conti da attivare per le rimanenze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060293"/>
            <a:ext cx="9144000" cy="579770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500" dirty="0"/>
              <a:t>Le merci in rimanenza al 31.12 sono quelle che non sono state vendute durante l’anno, </a:t>
            </a:r>
            <a:r>
              <a:rPr lang="it-IT" sz="3500" dirty="0" smtClean="0"/>
              <a:t>sono </a:t>
            </a:r>
            <a:r>
              <a:rPr lang="it-IT" sz="3500" dirty="0"/>
              <a:t>merci che non sono state utilizzate e non hanno dato ancora la loro utilità; il loro costo </a:t>
            </a:r>
            <a:r>
              <a:rPr lang="it-IT" sz="3500" dirty="0" smtClean="0"/>
              <a:t>deve </a:t>
            </a:r>
            <a:r>
              <a:rPr lang="it-IT" sz="3500" dirty="0"/>
              <a:t>gravare sul reddito di quello futuro (nel quale saranno vendute</a:t>
            </a:r>
            <a:r>
              <a:rPr lang="it-IT" sz="3500" dirty="0" smtClean="0"/>
              <a:t>) e non sul reddito dell’esercizio trascorso</a:t>
            </a:r>
            <a:endParaRPr lang="it-IT" sz="3500" dirty="0"/>
          </a:p>
          <a:p>
            <a:pPr algn="just"/>
            <a:r>
              <a:rPr lang="it-IT" sz="3500" dirty="0"/>
              <a:t>A fine anno sono aperti due conti relativi al costo delle merci: </a:t>
            </a:r>
            <a:endParaRPr lang="it-IT" sz="35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it-IT" sz="3500" dirty="0" smtClean="0"/>
              <a:t>MERCI </a:t>
            </a:r>
            <a:r>
              <a:rPr lang="it-IT" sz="3500" dirty="0"/>
              <a:t>C. ESISTENZE INIZIALI (che accoglie il costo delle merci esistenti in magazzino ad inizio anno)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500" dirty="0" smtClean="0"/>
              <a:t>MERCI </a:t>
            </a:r>
            <a:r>
              <a:rPr lang="it-IT" sz="3500" dirty="0"/>
              <a:t>C/ACQUISTI (che accoglie il costo delle merci acquistate nell’anno</a:t>
            </a:r>
            <a:r>
              <a:rPr lang="it-IT" sz="3500" dirty="0" smtClean="0"/>
              <a:t>)</a:t>
            </a:r>
            <a:endParaRPr lang="it-IT" sz="3500" dirty="0"/>
          </a:p>
          <a:p>
            <a:pPr algn="just"/>
            <a:r>
              <a:rPr lang="it-IT" sz="3500" dirty="0" smtClean="0"/>
              <a:t>Per </a:t>
            </a:r>
            <a:r>
              <a:rPr lang="it-IT" sz="3500" dirty="0"/>
              <a:t>determinare l’esatta competenza economica del costo delle merci bisogna rinviare al futuro esercizio </a:t>
            </a:r>
            <a:r>
              <a:rPr lang="it-IT" sz="3500" dirty="0" smtClean="0"/>
              <a:t>in </a:t>
            </a:r>
            <a:r>
              <a:rPr lang="it-IT" sz="3500" dirty="0"/>
              <a:t>costo delle merci rimaste invendute alla fine dell’esercizio, il costo delle rimanenze di magazzino.</a:t>
            </a:r>
          </a:p>
          <a:p>
            <a:pPr algn="just"/>
            <a:r>
              <a:rPr lang="it-IT" sz="3500" dirty="0"/>
              <a:t>Per far questo bisogna effettuare una scrittura di rettifica con la quale si rinviano al futuro esercizio i costi delle merci in rimanenza. Tale rettifica viene effettuata utilizzando due conti: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500" b="1" dirty="0"/>
              <a:t>MERCI C. RIMANENZE FINALI: </a:t>
            </a:r>
            <a:r>
              <a:rPr lang="it-IT" sz="3500" dirty="0" smtClean="0"/>
              <a:t>rettifica </a:t>
            </a:r>
            <a:r>
              <a:rPr lang="it-IT" sz="3500" dirty="0"/>
              <a:t>di costo: che accoglie nella sezione AVERE il costo delle merci in </a:t>
            </a:r>
            <a:r>
              <a:rPr lang="it-IT" sz="3500" dirty="0" smtClean="0"/>
              <a:t>rimanenza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500" b="1" dirty="0" smtClean="0"/>
              <a:t>MERCI:</a:t>
            </a:r>
            <a:r>
              <a:rPr lang="it-IT" sz="3500" dirty="0"/>
              <a:t> </a:t>
            </a:r>
            <a:r>
              <a:rPr lang="it-IT" sz="3500" dirty="0" smtClean="0"/>
              <a:t>costo </a:t>
            </a:r>
            <a:r>
              <a:rPr lang="it-IT" sz="3500" dirty="0"/>
              <a:t>sospeso, </a:t>
            </a:r>
            <a:r>
              <a:rPr lang="it-IT" sz="3500" dirty="0" smtClean="0"/>
              <a:t>riguarda </a:t>
            </a:r>
            <a:r>
              <a:rPr lang="it-IT" sz="3500" dirty="0"/>
              <a:t>il futuro esercizio e accoglie nella sezione DARE il costo delle merci che saranno vendute nel futuro </a:t>
            </a:r>
            <a:r>
              <a:rPr lang="it-IT" sz="3500" dirty="0" smtClean="0"/>
              <a:t>esercizio</a:t>
            </a:r>
            <a:endParaRPr lang="it-IT" sz="3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331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esempio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5837" y="1230330"/>
            <a:ext cx="8229600" cy="523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Si </a:t>
            </a:r>
            <a:r>
              <a:rPr lang="it-IT" dirty="0"/>
              <a:t>effettua l’inventario di magazzino </a:t>
            </a:r>
            <a:r>
              <a:rPr lang="it-IT" dirty="0" smtClean="0"/>
              <a:t>e risulta </a:t>
            </a:r>
            <a:r>
              <a:rPr lang="it-IT" dirty="0"/>
              <a:t>che le merci in rimanenza hanno un valore di € </a:t>
            </a:r>
            <a:r>
              <a:rPr lang="it-IT" dirty="0" smtClean="0"/>
              <a:t>95.000 e i </a:t>
            </a:r>
            <a:r>
              <a:rPr lang="it-IT" dirty="0"/>
              <a:t>materiali </a:t>
            </a:r>
            <a:r>
              <a:rPr lang="it-IT" dirty="0" smtClean="0"/>
              <a:t>di consumo di € 6.000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MERCI	</a:t>
            </a:r>
            <a:r>
              <a:rPr lang="it-IT" dirty="0" smtClean="0"/>
              <a:t>		   a 	MERCI </a:t>
            </a:r>
            <a:r>
              <a:rPr lang="it-IT" dirty="0"/>
              <a:t>C. RIMANENZE </a:t>
            </a:r>
            <a:r>
              <a:rPr lang="it-IT" dirty="0" smtClean="0"/>
              <a:t>FINALI</a:t>
            </a:r>
          </a:p>
          <a:p>
            <a:pPr marL="0" indent="0">
              <a:buNone/>
            </a:pPr>
            <a:r>
              <a:rPr lang="it-IT" dirty="0" smtClean="0"/>
              <a:t>95.000</a:t>
            </a:r>
            <a:r>
              <a:rPr lang="it-IT" dirty="0"/>
              <a:t>		</a:t>
            </a:r>
            <a:r>
              <a:rPr lang="it-IT" dirty="0" smtClean="0"/>
              <a:t>										95.000</a:t>
            </a: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MATERIE DI </a:t>
            </a:r>
            <a:r>
              <a:rPr lang="it-IT" sz="2800" dirty="0" smtClean="0"/>
              <a:t>CONSUMO</a:t>
            </a:r>
            <a:r>
              <a:rPr lang="it-IT" sz="2800" dirty="0"/>
              <a:t> </a:t>
            </a:r>
            <a:r>
              <a:rPr lang="it-IT" sz="2800" dirty="0" smtClean="0"/>
              <a:t>   a 	MAT</a:t>
            </a:r>
            <a:r>
              <a:rPr lang="it-IT" sz="2800" dirty="0"/>
              <a:t>. CONS. C. RIM. </a:t>
            </a:r>
            <a:r>
              <a:rPr lang="it-IT" sz="2800" dirty="0" smtClean="0"/>
              <a:t>FINALI</a:t>
            </a:r>
            <a:r>
              <a:rPr lang="it-IT" dirty="0"/>
              <a:t> </a:t>
            </a:r>
            <a:r>
              <a:rPr lang="it-IT" dirty="0" smtClean="0"/>
              <a:t>    6.000</a:t>
            </a:r>
            <a:r>
              <a:rPr lang="it-IT" dirty="0"/>
              <a:t>	 	 	 	</a:t>
            </a:r>
            <a:r>
              <a:rPr lang="it-IT" dirty="0" smtClean="0"/>
              <a:t>								    6.000</a:t>
            </a:r>
            <a:r>
              <a:rPr lang="it-IT" b="1" dirty="0"/>
              <a:t>	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55837" y="3466674"/>
            <a:ext cx="22060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3963272" y="3466674"/>
            <a:ext cx="4822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872672" y="3442015"/>
            <a:ext cx="0" cy="809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6443545" y="3513766"/>
            <a:ext cx="0" cy="768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55837" y="5136735"/>
            <a:ext cx="3562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814021" y="5136735"/>
            <a:ext cx="38727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1883562" y="5136735"/>
            <a:ext cx="0" cy="608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6443545" y="5136735"/>
            <a:ext cx="0" cy="592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4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813"/>
          </a:xfrm>
        </p:spPr>
        <p:txBody>
          <a:bodyPr>
            <a:normAutofit fontScale="90000"/>
          </a:bodyPr>
          <a:lstStyle/>
          <a:p>
            <a:r>
              <a:rPr lang="it-IT" dirty="0"/>
              <a:t>L’operazione di disinvestimento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864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quarta ed ultima operazione </a:t>
            </a:r>
            <a:r>
              <a:rPr lang="it-IT" sz="2400" dirty="0" smtClean="0"/>
              <a:t>del ciclo di gestione, che chiude</a:t>
            </a:r>
          </a:p>
          <a:p>
            <a:pPr algn="just"/>
            <a:r>
              <a:rPr lang="it-IT" sz="2400" dirty="0" smtClean="0"/>
              <a:t>chiude </a:t>
            </a:r>
            <a:r>
              <a:rPr lang="it-IT" sz="2400" dirty="0"/>
              <a:t>il ciclo della </a:t>
            </a:r>
            <a:r>
              <a:rPr lang="it-IT" sz="2400" dirty="0" smtClean="0"/>
              <a:t>produzione</a:t>
            </a:r>
            <a:r>
              <a:rPr lang="it-IT" sz="2400" dirty="0"/>
              <a:t> </a:t>
            </a:r>
            <a:r>
              <a:rPr lang="it-IT" sz="2400" dirty="0" smtClean="0"/>
              <a:t>(l’azienda </a:t>
            </a:r>
            <a:r>
              <a:rPr lang="it-IT" sz="2400" dirty="0"/>
              <a:t>procede a collocare </a:t>
            </a:r>
            <a:r>
              <a:rPr lang="it-IT" sz="2400" dirty="0" smtClean="0"/>
              <a:t>sul proprio </a:t>
            </a:r>
            <a:r>
              <a:rPr lang="it-IT" sz="2400" dirty="0"/>
              <a:t>mercato di sbocco il prodotto </a:t>
            </a:r>
            <a:r>
              <a:rPr lang="it-IT" sz="2400" dirty="0" smtClean="0"/>
              <a:t>finito)</a:t>
            </a:r>
            <a:endParaRPr lang="it-IT" sz="2400" dirty="0"/>
          </a:p>
          <a:p>
            <a:pPr algn="just"/>
            <a:r>
              <a:rPr lang="it-IT" sz="2400" dirty="0" smtClean="0"/>
              <a:t>altresì </a:t>
            </a:r>
            <a:r>
              <a:rPr lang="it-IT" sz="2400" dirty="0"/>
              <a:t>denominata </a:t>
            </a:r>
            <a:r>
              <a:rPr lang="it-IT" sz="2400" dirty="0" smtClean="0"/>
              <a:t>vendita (si </a:t>
            </a:r>
            <a:r>
              <a:rPr lang="it-IT" sz="2400" dirty="0"/>
              <a:t>attua mediante la vendita dei prodotti finiti </a:t>
            </a:r>
            <a:r>
              <a:rPr lang="it-IT" sz="2400" dirty="0" smtClean="0"/>
              <a:t>ottenuti mediante </a:t>
            </a:r>
            <a:r>
              <a:rPr lang="it-IT" sz="2400" dirty="0"/>
              <a:t>l’operazione di </a:t>
            </a:r>
            <a:r>
              <a:rPr lang="it-IT" sz="2400" dirty="0" smtClean="0"/>
              <a:t>trasformazione)</a:t>
            </a:r>
            <a:endParaRPr lang="it-IT" sz="2400" dirty="0"/>
          </a:p>
          <a:p>
            <a:pPr marL="742950" indent="-742950" algn="just">
              <a:buFont typeface="+mj-lt"/>
              <a:buAutoNum type="arabicPeriod"/>
            </a:pPr>
            <a:r>
              <a:rPr lang="it-IT" sz="2400" dirty="0" smtClean="0"/>
              <a:t>mediante </a:t>
            </a:r>
            <a:r>
              <a:rPr lang="it-IT" sz="2400" dirty="0"/>
              <a:t>il </a:t>
            </a:r>
            <a:r>
              <a:rPr lang="it-IT" sz="2400" b="1" dirty="0"/>
              <a:t>finanziamento</a:t>
            </a:r>
            <a:r>
              <a:rPr lang="it-IT" sz="2400" dirty="0"/>
              <a:t>, l’azienda ottiene una certa dose di liquidità, a </a:t>
            </a:r>
            <a:r>
              <a:rPr lang="it-IT" sz="2400" dirty="0" smtClean="0"/>
              <a:t>titolo di </a:t>
            </a:r>
            <a:r>
              <a:rPr lang="it-IT" sz="2400" dirty="0"/>
              <a:t>rischio o di </a:t>
            </a:r>
            <a:r>
              <a:rPr lang="it-IT" sz="2400" dirty="0" smtClean="0"/>
              <a:t>credito</a:t>
            </a:r>
            <a:endParaRPr lang="it-IT" sz="2400" dirty="0"/>
          </a:p>
          <a:p>
            <a:pPr marL="742950" indent="-742950" algn="just">
              <a:buFont typeface="+mj-lt"/>
              <a:buAutoNum type="arabicPeriod"/>
            </a:pPr>
            <a:r>
              <a:rPr lang="it-IT" sz="2400" dirty="0"/>
              <a:t>Con </a:t>
            </a:r>
            <a:r>
              <a:rPr lang="it-IT" sz="2400" dirty="0" smtClean="0"/>
              <a:t>l’</a:t>
            </a:r>
            <a:r>
              <a:rPr lang="it-IT" sz="2400" b="1" dirty="0" smtClean="0"/>
              <a:t>investimento</a:t>
            </a:r>
            <a:r>
              <a:rPr lang="it-IT" sz="2400" dirty="0" smtClean="0"/>
              <a:t> </a:t>
            </a:r>
            <a:r>
              <a:rPr lang="it-IT" sz="2400" dirty="0"/>
              <a:t>impiega tale liquidità per l’acquisizione </a:t>
            </a:r>
            <a:r>
              <a:rPr lang="it-IT" sz="2400" dirty="0" smtClean="0"/>
              <a:t>di fattori </a:t>
            </a:r>
            <a:r>
              <a:rPr lang="it-IT" sz="2400" dirty="0"/>
              <a:t>produttivi specifici – pluriennali e d’esercizio – </a:t>
            </a:r>
            <a:endParaRPr lang="it-IT" sz="24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it-IT" sz="2400" dirty="0" smtClean="0"/>
              <a:t>che </a:t>
            </a:r>
            <a:r>
              <a:rPr lang="it-IT" sz="2400" dirty="0"/>
              <a:t>poi utilizza per svolgere </a:t>
            </a:r>
            <a:r>
              <a:rPr lang="it-IT" sz="2400" dirty="0" smtClean="0"/>
              <a:t>la </a:t>
            </a:r>
            <a:r>
              <a:rPr lang="it-IT" sz="2400" b="1" dirty="0" smtClean="0"/>
              <a:t>produzione</a:t>
            </a:r>
            <a:r>
              <a:rPr lang="it-IT" sz="2400" dirty="0" smtClean="0"/>
              <a:t> </a:t>
            </a:r>
            <a:r>
              <a:rPr lang="it-IT" sz="2400" dirty="0"/>
              <a:t>in senso </a:t>
            </a:r>
            <a:r>
              <a:rPr lang="it-IT" sz="2400" dirty="0" smtClean="0"/>
              <a:t>stretto</a:t>
            </a:r>
            <a:endParaRPr lang="it-IT" sz="2400" dirty="0"/>
          </a:p>
          <a:p>
            <a:pPr marL="742950" indent="-742950" algn="just">
              <a:buFont typeface="+mj-lt"/>
              <a:buAutoNum type="arabicPeriod"/>
            </a:pPr>
            <a:r>
              <a:rPr lang="it-IT" sz="2400" dirty="0" smtClean="0"/>
              <a:t>con il </a:t>
            </a:r>
            <a:r>
              <a:rPr lang="it-IT" sz="2400" b="1" dirty="0" smtClean="0"/>
              <a:t>disinvestimento</a:t>
            </a:r>
            <a:r>
              <a:rPr lang="it-IT" sz="2400" dirty="0" smtClean="0"/>
              <a:t> colloca quanto realizzato </a:t>
            </a:r>
            <a:r>
              <a:rPr lang="it-IT" sz="2400" dirty="0"/>
              <a:t>sul mercato di sbocco, ottenendo, in cambio, un’entrata di </a:t>
            </a:r>
            <a:r>
              <a:rPr lang="it-IT" sz="2400" dirty="0" smtClean="0"/>
              <a:t>liquidità</a:t>
            </a:r>
          </a:p>
        </p:txBody>
      </p:sp>
    </p:spTree>
    <p:extLst>
      <p:ext uri="{BB962C8B-B14F-4D97-AF65-F5344CB8AC3E}">
        <p14:creationId xmlns:p14="http://schemas.microsoft.com/office/powerpoint/2010/main" val="24046457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conto </a:t>
            </a:r>
            <a:r>
              <a:rPr lang="it-IT" b="1" dirty="0"/>
              <a:t>MERCI</a:t>
            </a:r>
            <a:r>
              <a:rPr lang="it-IT" dirty="0"/>
              <a:t> </a:t>
            </a:r>
            <a:r>
              <a:rPr lang="it-IT" dirty="0" smtClean="0"/>
              <a:t>(o MATERIALI </a:t>
            </a:r>
            <a:r>
              <a:rPr lang="it-IT" dirty="0"/>
              <a:t>DI CONSUMO) è un </a:t>
            </a:r>
            <a:r>
              <a:rPr lang="it-IT" b="1" dirty="0"/>
              <a:t>conto di patrimonio</a:t>
            </a:r>
            <a:r>
              <a:rPr lang="it-IT" dirty="0"/>
              <a:t> acceso ai costi sospesi e come tale andrà a comporre il patrimonio e sarà voce dell’attivo </a:t>
            </a:r>
            <a:r>
              <a:rPr lang="it-IT" dirty="0" smtClean="0"/>
              <a:t>circolante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conto </a:t>
            </a:r>
            <a:r>
              <a:rPr lang="it-IT" b="1" dirty="0"/>
              <a:t>MERCI C. RIMANENZE FINALI </a:t>
            </a:r>
            <a:r>
              <a:rPr lang="it-IT" dirty="0" smtClean="0"/>
              <a:t>(o MATERIALI </a:t>
            </a:r>
            <a:r>
              <a:rPr lang="it-IT" dirty="0"/>
              <a:t>DI CONSUMO C. RIMANENZE FINALI) è un </a:t>
            </a:r>
            <a:r>
              <a:rPr lang="it-IT" b="1" dirty="0"/>
              <a:t>conto acceso alle rettifiche di </a:t>
            </a:r>
            <a:r>
              <a:rPr lang="it-IT" b="1" dirty="0" smtClean="0"/>
              <a:t>costo</a:t>
            </a:r>
          </a:p>
          <a:p>
            <a:pPr algn="just"/>
            <a:r>
              <a:rPr lang="it-IT" dirty="0" smtClean="0"/>
              <a:t>Il conto </a:t>
            </a:r>
            <a:r>
              <a:rPr lang="it-IT" b="1" dirty="0" smtClean="0"/>
              <a:t>MERCI</a:t>
            </a:r>
            <a:r>
              <a:rPr lang="it-IT" dirty="0" smtClean="0"/>
              <a:t> va messo in relazione ai </a:t>
            </a:r>
            <a:r>
              <a:rPr lang="it-IT" dirty="0"/>
              <a:t>conti </a:t>
            </a:r>
            <a:r>
              <a:rPr lang="it-IT" b="1" dirty="0"/>
              <a:t>MERCI C. ACQUISTI</a:t>
            </a:r>
            <a:r>
              <a:rPr lang="it-IT" dirty="0"/>
              <a:t> e </a:t>
            </a:r>
            <a:r>
              <a:rPr lang="it-IT" b="1" dirty="0"/>
              <a:t>MERCI C. RIMANENZE FINALI </a:t>
            </a:r>
            <a:r>
              <a:rPr lang="it-IT" dirty="0"/>
              <a:t>di cui integra il </a:t>
            </a:r>
            <a:r>
              <a:rPr lang="it-IT" dirty="0" smtClean="0"/>
              <a:t>significato</a:t>
            </a:r>
          </a:p>
        </p:txBody>
      </p:sp>
    </p:spTree>
    <p:extLst>
      <p:ext uri="{BB962C8B-B14F-4D97-AF65-F5344CB8AC3E}">
        <p14:creationId xmlns:p14="http://schemas.microsoft.com/office/powerpoint/2010/main" val="16168183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determinazione del valore delle merci vendute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571"/>
          </a:xfrm>
        </p:spPr>
        <p:txBody>
          <a:bodyPr>
            <a:normAutofit/>
          </a:bodyPr>
          <a:lstStyle/>
          <a:p>
            <a:r>
              <a:rPr lang="it-IT" dirty="0"/>
              <a:t>Alla fine di ogni esercizio in contabilità avremo sempre questi 3 conti complementari fra loro</a:t>
            </a:r>
          </a:p>
          <a:p>
            <a:pPr marL="0" indent="0">
              <a:buNone/>
            </a:pPr>
            <a:r>
              <a:rPr lang="it-IT" sz="2200" dirty="0"/>
              <a:t>MERCI C. </a:t>
            </a:r>
            <a:r>
              <a:rPr lang="it-IT" sz="2200" dirty="0" smtClean="0"/>
              <a:t>ESIST</a:t>
            </a:r>
            <a:r>
              <a:rPr lang="it-IT" sz="2200" dirty="0"/>
              <a:t>. INIZIALI </a:t>
            </a:r>
            <a:r>
              <a:rPr lang="it-IT" sz="2200" dirty="0" smtClean="0"/>
              <a:t>	MERCI </a:t>
            </a:r>
            <a:r>
              <a:rPr lang="it-IT" sz="2200" dirty="0"/>
              <a:t>C. ACQUISTI </a:t>
            </a:r>
            <a:r>
              <a:rPr lang="it-IT" sz="2200" dirty="0" smtClean="0"/>
              <a:t>	  MERCI </a:t>
            </a:r>
            <a:r>
              <a:rPr lang="it-IT" sz="2200" dirty="0"/>
              <a:t>C. RIM. FINALI </a:t>
            </a:r>
          </a:p>
          <a:p>
            <a:pPr marL="0" indent="0">
              <a:buNone/>
            </a:pPr>
            <a:r>
              <a:rPr lang="it-IT" sz="2200" dirty="0"/>
              <a:t>15.000 </a:t>
            </a:r>
            <a:r>
              <a:rPr lang="it-IT" sz="2200" dirty="0" smtClean="0"/>
              <a:t>									85.000 				     30.000</a:t>
            </a:r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/>
              <a:t>La somma algebrica del saldo di questi 3 conti esprime, a fine esercizio il </a:t>
            </a:r>
            <a:r>
              <a:rPr lang="it-IT" dirty="0" smtClean="0"/>
              <a:t>costo </a:t>
            </a:r>
            <a:r>
              <a:rPr lang="it-IT" dirty="0"/>
              <a:t>di competenza delle merci </a:t>
            </a:r>
            <a:r>
              <a:rPr lang="it-IT" dirty="0" smtClean="0"/>
              <a:t>vendute</a:t>
            </a:r>
          </a:p>
          <a:p>
            <a:pPr algn="just"/>
            <a:r>
              <a:rPr lang="it-IT" sz="2200" dirty="0" smtClean="0"/>
              <a:t>Il valore del C/MERCI </a:t>
            </a:r>
            <a:r>
              <a:rPr lang="it-IT" sz="2200" dirty="0"/>
              <a:t>C. ESIST. INIZIALI </a:t>
            </a:r>
            <a:r>
              <a:rPr lang="it-IT" sz="2200" dirty="0" smtClean="0"/>
              <a:t>corrisponde a quello del C/MERCI che al termine dell’eserci</a:t>
            </a:r>
            <a:r>
              <a:rPr lang="it-IT" sz="2200" dirty="0"/>
              <a:t>z</a:t>
            </a:r>
            <a:r>
              <a:rPr lang="it-IT" sz="2200" dirty="0" smtClean="0"/>
              <a:t>io precedente dava evidenza delle rimanenze finali</a:t>
            </a:r>
            <a:endParaRPr lang="it-IT" sz="22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457200" y="3032931"/>
            <a:ext cx="2834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563278" y="3032931"/>
            <a:ext cx="241661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127852" y="3032934"/>
            <a:ext cx="25589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 flipV="1">
            <a:off x="4844563" y="3032934"/>
            <a:ext cx="1002" cy="690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 flipV="1">
            <a:off x="7376592" y="3076456"/>
            <a:ext cx="1002" cy="6468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 flipV="1">
            <a:off x="1815905" y="3032931"/>
            <a:ext cx="1002" cy="690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081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984"/>
          </a:xfrm>
        </p:spPr>
        <p:txBody>
          <a:bodyPr/>
          <a:lstStyle/>
          <a:p>
            <a:r>
              <a:rPr lang="it-IT" dirty="0"/>
              <a:t>La riapertura dei </a:t>
            </a:r>
            <a:r>
              <a:rPr lang="it-IT" dirty="0" smtClean="0"/>
              <a:t>conti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2622"/>
            <a:ext cx="8229600" cy="565900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Con l’operazione di “chiusura</a:t>
            </a:r>
            <a:r>
              <a:rPr lang="it-IT" dirty="0" smtClean="0"/>
              <a:t>”:</a:t>
            </a:r>
            <a:endParaRPr lang="it-IT" dirty="0"/>
          </a:p>
          <a:p>
            <a:pPr lvl="1" algn="just"/>
            <a:r>
              <a:rPr lang="it-IT" dirty="0" smtClean="0"/>
              <a:t>i </a:t>
            </a:r>
            <a:r>
              <a:rPr lang="it-IT" dirty="0"/>
              <a:t>conti economici di esercizio muoiono </a:t>
            </a:r>
            <a:r>
              <a:rPr lang="it-IT" dirty="0" smtClean="0"/>
              <a:t>definitivamente</a:t>
            </a:r>
            <a:endParaRPr lang="it-IT" dirty="0"/>
          </a:p>
          <a:p>
            <a:pPr lvl="1" algn="just"/>
            <a:r>
              <a:rPr lang="it-IT" dirty="0" smtClean="0"/>
              <a:t>gli </a:t>
            </a:r>
            <a:r>
              <a:rPr lang="it-IT" dirty="0"/>
              <a:t>altri conti rappresentano una sorta di “rimanenza” da rinviare </a:t>
            </a:r>
            <a:r>
              <a:rPr lang="it-IT" dirty="0" smtClean="0"/>
              <a:t>all’esercizio successivo</a:t>
            </a:r>
            <a:endParaRPr lang="it-IT" dirty="0"/>
          </a:p>
          <a:p>
            <a:pPr algn="just"/>
            <a:r>
              <a:rPr lang="it-IT" dirty="0"/>
              <a:t>All’atto della riapertura dei conti </a:t>
            </a:r>
            <a:r>
              <a:rPr lang="it-IT" dirty="0" smtClean="0"/>
              <a:t>si riprendono </a:t>
            </a:r>
            <a:r>
              <a:rPr lang="it-IT" dirty="0"/>
              <a:t>e </a:t>
            </a:r>
            <a:r>
              <a:rPr lang="it-IT" dirty="0" smtClean="0"/>
              <a:t>attribuiscono </a:t>
            </a:r>
            <a:r>
              <a:rPr lang="it-IT" dirty="0"/>
              <a:t>al nuovo anno i conti patrimoniali trasferiti dall’esercizio precedente</a:t>
            </a:r>
            <a:r>
              <a:rPr lang="it-IT" dirty="0" smtClean="0"/>
              <a:t>, compreso </a:t>
            </a:r>
            <a:r>
              <a:rPr lang="it-IT" dirty="0"/>
              <a:t>l’utile che la gestione ha </a:t>
            </a:r>
            <a:r>
              <a:rPr lang="it-IT" dirty="0" smtClean="0"/>
              <a:t>generato, con una </a:t>
            </a:r>
            <a:r>
              <a:rPr lang="it-IT" dirty="0"/>
              <a:t>serie di scritture uguali e contrarie a quelle </a:t>
            </a:r>
            <a:r>
              <a:rPr lang="it-IT" dirty="0" smtClean="0"/>
              <a:t>operate in </a:t>
            </a:r>
            <a:r>
              <a:rPr lang="it-IT" dirty="0"/>
              <a:t>sede di </a:t>
            </a:r>
            <a:r>
              <a:rPr lang="it-IT" dirty="0" smtClean="0"/>
              <a:t>chiusura</a:t>
            </a:r>
            <a:endParaRPr lang="it-IT" dirty="0"/>
          </a:p>
          <a:p>
            <a:pPr algn="just"/>
            <a:r>
              <a:rPr lang="it-IT" dirty="0"/>
              <a:t>Più in particolare, occorre:</a:t>
            </a:r>
          </a:p>
          <a:p>
            <a:pPr lvl="1" algn="just"/>
            <a:r>
              <a:rPr lang="it-IT" dirty="0" smtClean="0"/>
              <a:t>riaprire </a:t>
            </a:r>
            <a:r>
              <a:rPr lang="it-IT" dirty="0"/>
              <a:t>le singole attività e le singole passività (compreso l’utile);</a:t>
            </a:r>
          </a:p>
          <a:p>
            <a:pPr lvl="1" algn="just"/>
            <a:r>
              <a:rPr lang="it-IT" dirty="0" smtClean="0"/>
              <a:t>stornare </a:t>
            </a:r>
            <a:r>
              <a:rPr lang="it-IT" dirty="0"/>
              <a:t>i costi (ed i ricavi) sospesi ed imputarli al nuovo esercizio.</a:t>
            </a:r>
          </a:p>
        </p:txBody>
      </p:sp>
    </p:spTree>
    <p:extLst>
      <p:ext uri="{BB962C8B-B14F-4D97-AF65-F5344CB8AC3E}">
        <p14:creationId xmlns:p14="http://schemas.microsoft.com/office/powerpoint/2010/main" val="35081901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4" y="385081"/>
            <a:ext cx="3568700" cy="5803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51" y="452320"/>
            <a:ext cx="3314700" cy="3086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34" y="3748013"/>
            <a:ext cx="3556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08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Storno ed imputazione al nuovo esercizio dei costi (e dei ricavi) </a:t>
            </a:r>
            <a:r>
              <a:rPr lang="it-IT" dirty="0" smtClean="0"/>
              <a:t>sospesi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241" y="1600200"/>
            <a:ext cx="8569129" cy="48971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Dopo </a:t>
            </a:r>
            <a:r>
              <a:rPr lang="it-IT" dirty="0"/>
              <a:t>la riapertura dei singoli conti occorre procedere a riprendere i costi ed </a:t>
            </a:r>
            <a:r>
              <a:rPr lang="it-IT" dirty="0" smtClean="0"/>
              <a:t>i ricavi </a:t>
            </a:r>
            <a:r>
              <a:rPr lang="it-IT" dirty="0"/>
              <a:t>sospesi e ad imputarli al nuovo </a:t>
            </a:r>
            <a:r>
              <a:rPr lang="it-IT" dirty="0" smtClean="0"/>
              <a:t>esercizio</a:t>
            </a:r>
            <a:endParaRPr lang="it-IT" dirty="0"/>
          </a:p>
          <a:p>
            <a:pPr algn="just"/>
            <a:r>
              <a:rPr lang="it-IT" dirty="0" smtClean="0"/>
              <a:t>Ad esempio</a:t>
            </a:r>
            <a:r>
              <a:rPr lang="it-IT" dirty="0"/>
              <a:t>, </a:t>
            </a:r>
            <a:r>
              <a:rPr lang="it-IT" dirty="0" smtClean="0"/>
              <a:t>vanno riprese le </a:t>
            </a:r>
            <a:r>
              <a:rPr lang="it-IT" dirty="0"/>
              <a:t>rimanenze di materie e di semilavorati</a:t>
            </a:r>
          </a:p>
          <a:p>
            <a:pPr algn="just"/>
            <a:r>
              <a:rPr lang="it-IT" dirty="0"/>
              <a:t>e prodotti </a:t>
            </a:r>
            <a:r>
              <a:rPr lang="it-IT" dirty="0" smtClean="0"/>
              <a:t>finiti, che nell’esercizio precedente hanno </a:t>
            </a:r>
            <a:r>
              <a:rPr lang="it-IT" dirty="0"/>
              <a:t>rappresentato dei costi sospesi. </a:t>
            </a:r>
            <a:r>
              <a:rPr lang="it-IT" dirty="0" smtClean="0"/>
              <a:t>Nell’esercizio successivo costituiscono </a:t>
            </a:r>
            <a:r>
              <a:rPr lang="it-IT" dirty="0"/>
              <a:t>costi ripresi, </a:t>
            </a:r>
            <a:r>
              <a:rPr lang="it-IT" dirty="0" smtClean="0"/>
              <a:t>ereditati </a:t>
            </a:r>
            <a:r>
              <a:rPr lang="it-IT" dirty="0"/>
              <a:t>dal </a:t>
            </a:r>
            <a:r>
              <a:rPr lang="it-IT" dirty="0" smtClean="0"/>
              <a:t>precedente esercizio</a:t>
            </a:r>
            <a:endParaRPr lang="it-IT" dirty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chiusura della voce “patrimoniale” intestata alle rimanenze </a:t>
            </a:r>
            <a:r>
              <a:rPr lang="it-IT" dirty="0" smtClean="0"/>
              <a:t>di magazzino è controbilanciata </a:t>
            </a:r>
            <a:r>
              <a:rPr lang="it-IT" dirty="0"/>
              <a:t>dalla rilevazione delle esistenze iniziali, </a:t>
            </a:r>
            <a:r>
              <a:rPr lang="it-IT" dirty="0" smtClean="0"/>
              <a:t>che rappresentano costi </a:t>
            </a:r>
            <a:r>
              <a:rPr lang="it-IT" dirty="0"/>
              <a:t>ripresi dall’esercizio precedente ed imputati </a:t>
            </a:r>
            <a:r>
              <a:rPr lang="it-IT" dirty="0" smtClean="0"/>
              <a:t>a quello </a:t>
            </a:r>
            <a:r>
              <a:rPr lang="it-IT" dirty="0"/>
              <a:t>in </a:t>
            </a:r>
            <a:r>
              <a:rPr lang="it-IT" dirty="0" smtClean="0"/>
              <a:t>corso</a:t>
            </a:r>
            <a:r>
              <a:rPr lang="it-IT" dirty="0"/>
              <a:t> </a:t>
            </a:r>
            <a:r>
              <a:rPr lang="it-IT" dirty="0" smtClean="0"/>
              <a:t>e rappresentano </a:t>
            </a:r>
            <a:r>
              <a:rPr lang="it-IT" dirty="0"/>
              <a:t>i primi costi dell’esercizio, pur non originando </a:t>
            </a:r>
            <a:r>
              <a:rPr lang="it-IT" dirty="0" smtClean="0"/>
              <a:t>alcun esborso</a:t>
            </a:r>
            <a:endParaRPr lang="it-IT" dirty="0"/>
          </a:p>
          <a:p>
            <a:pPr algn="just"/>
            <a:r>
              <a:rPr lang="it-IT" dirty="0"/>
              <a:t>La relativa variazione di </a:t>
            </a:r>
            <a:r>
              <a:rPr lang="it-IT" dirty="0" smtClean="0"/>
              <a:t>liquidità si </a:t>
            </a:r>
            <a:r>
              <a:rPr lang="it-IT" dirty="0"/>
              <a:t>è già manifestata </a:t>
            </a:r>
            <a:r>
              <a:rPr lang="it-IT" dirty="0" smtClean="0"/>
              <a:t>nell’esercizio precedente</a:t>
            </a:r>
            <a:r>
              <a:rPr lang="it-IT" dirty="0"/>
              <a:t> </a:t>
            </a:r>
            <a:r>
              <a:rPr lang="it-IT" dirty="0" smtClean="0"/>
              <a:t>e sono pertanto costi </a:t>
            </a:r>
            <a:r>
              <a:rPr lang="it-IT" dirty="0"/>
              <a:t>puramente </a:t>
            </a:r>
            <a:r>
              <a:rPr lang="it-IT" dirty="0" smtClean="0"/>
              <a:t>contabili</a:t>
            </a:r>
            <a:endParaRPr lang="it-IT" dirty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scrittura è uguale e contraria a quella </a:t>
            </a:r>
            <a:r>
              <a:rPr lang="it-IT" dirty="0" smtClean="0"/>
              <a:t>della fine dello scorso periodo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0107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17" y="1190946"/>
            <a:ext cx="3873500" cy="4495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31" y="1294030"/>
            <a:ext cx="391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73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707"/>
          </a:xfrm>
        </p:spPr>
        <p:txBody>
          <a:bodyPr>
            <a:normAutofit fontScale="90000"/>
          </a:bodyPr>
          <a:lstStyle/>
          <a:p>
            <a:r>
              <a:rPr lang="it-IT" dirty="0"/>
              <a:t>La destinazione dell’utile dell’esercizio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1938"/>
            <a:ext cx="8229600" cy="54617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Una delle scritture dell’esercizio successivo </a:t>
            </a:r>
            <a:r>
              <a:rPr lang="it-IT" dirty="0" smtClean="0"/>
              <a:t>riguarda l’utile, rappresentato in </a:t>
            </a:r>
            <a:r>
              <a:rPr lang="it-IT" dirty="0"/>
              <a:t>un conto di sintesi</a:t>
            </a:r>
            <a:endParaRPr lang="it-IT" dirty="0" smtClean="0"/>
          </a:p>
          <a:p>
            <a:pPr algn="just"/>
            <a:r>
              <a:rPr lang="it-IT" dirty="0" smtClean="0"/>
              <a:t>Contestualmente </a:t>
            </a:r>
            <a:r>
              <a:rPr lang="it-IT" dirty="0"/>
              <a:t>alla sua </a:t>
            </a:r>
            <a:r>
              <a:rPr lang="it-IT" dirty="0" smtClean="0"/>
              <a:t>determinazione</a:t>
            </a:r>
            <a:r>
              <a:rPr lang="it-IT" dirty="0"/>
              <a:t> </a:t>
            </a:r>
            <a:r>
              <a:rPr lang="it-IT" dirty="0" smtClean="0"/>
              <a:t>(differenza </a:t>
            </a:r>
            <a:r>
              <a:rPr lang="it-IT" dirty="0"/>
              <a:t>fra ricavi e </a:t>
            </a:r>
            <a:r>
              <a:rPr lang="it-IT" dirty="0" smtClean="0"/>
              <a:t>costi), l’utile </a:t>
            </a:r>
            <a:r>
              <a:rPr lang="it-IT" dirty="0"/>
              <a:t>dell’esercizio viene iscritto, a saldo, nello </a:t>
            </a:r>
            <a:r>
              <a:rPr lang="it-IT" dirty="0" smtClean="0"/>
              <a:t>SP</a:t>
            </a:r>
            <a:endParaRPr lang="it-IT" dirty="0"/>
          </a:p>
          <a:p>
            <a:pPr algn="just"/>
            <a:r>
              <a:rPr lang="it-IT" dirty="0" smtClean="0"/>
              <a:t>L’utile mantiene </a:t>
            </a:r>
            <a:r>
              <a:rPr lang="it-IT" dirty="0"/>
              <a:t>tale natura e collocazione fino a che non si </a:t>
            </a:r>
            <a:r>
              <a:rPr lang="it-IT" dirty="0" smtClean="0"/>
              <a:t>deciderà la</a:t>
            </a:r>
            <a:r>
              <a:rPr lang="it-IT" dirty="0"/>
              <a:t> </a:t>
            </a:r>
            <a:r>
              <a:rPr lang="it-IT" dirty="0" smtClean="0"/>
              <a:t>sua </a:t>
            </a:r>
            <a:r>
              <a:rPr lang="it-IT" dirty="0"/>
              <a:t>destinazione (solitamente nell’esercizio successivo a quello di determinazione</a:t>
            </a:r>
            <a:r>
              <a:rPr lang="it-IT" dirty="0" smtClean="0"/>
              <a:t>)</a:t>
            </a:r>
          </a:p>
          <a:p>
            <a:pPr algn="just"/>
            <a:r>
              <a:rPr lang="it-IT" dirty="0"/>
              <a:t>l’utile può essere </a:t>
            </a:r>
            <a:r>
              <a:rPr lang="it-IT" dirty="0" smtClean="0"/>
              <a:t>destinato, in tutto o in parte:</a:t>
            </a:r>
            <a:endParaRPr lang="it-IT" dirty="0"/>
          </a:p>
          <a:p>
            <a:pPr lvl="1" algn="just"/>
            <a:r>
              <a:rPr lang="it-IT" dirty="0" smtClean="0"/>
              <a:t>a riserva</a:t>
            </a:r>
            <a:endParaRPr lang="it-IT" dirty="0"/>
          </a:p>
          <a:p>
            <a:pPr lvl="1"/>
            <a:r>
              <a:rPr lang="it-IT" dirty="0" smtClean="0"/>
              <a:t>all’imprenditore </a:t>
            </a:r>
            <a:r>
              <a:rPr lang="it-IT" dirty="0"/>
              <a:t>o ai </a:t>
            </a:r>
            <a:r>
              <a:rPr lang="it-IT" dirty="0" smtClean="0"/>
              <a:t>soci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93829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destinazione dell’utile </a:t>
            </a:r>
            <a:r>
              <a:rPr lang="it-IT" dirty="0"/>
              <a:t>a riserva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si procederà a stornare il </a:t>
            </a:r>
            <a:r>
              <a:rPr lang="it-IT" dirty="0" smtClean="0"/>
              <a:t>relativo importo </a:t>
            </a:r>
            <a:r>
              <a:rPr lang="it-IT" dirty="0"/>
              <a:t>per imputarlo definitivamente nell’area del capitale di </a:t>
            </a:r>
            <a:r>
              <a:rPr lang="it-IT" dirty="0" smtClean="0"/>
              <a:t>rischio</a:t>
            </a:r>
            <a:endParaRPr lang="it-IT" dirty="0"/>
          </a:p>
          <a:p>
            <a:pPr algn="just"/>
            <a:r>
              <a:rPr lang="it-IT" dirty="0"/>
              <a:t>Le tipologie di riserve più frequenti sono rappresentate da:</a:t>
            </a:r>
          </a:p>
          <a:p>
            <a:pPr algn="just"/>
            <a:r>
              <a:rPr lang="it-IT" dirty="0" smtClean="0"/>
              <a:t>riserva </a:t>
            </a:r>
            <a:r>
              <a:rPr lang="it-IT" b="1" dirty="0"/>
              <a:t>legale</a:t>
            </a:r>
            <a:r>
              <a:rPr lang="it-IT" dirty="0"/>
              <a:t>: è prevista dalla legge per le società di capitali (art. 2430 c.c.). </a:t>
            </a:r>
            <a:r>
              <a:rPr lang="it-IT" dirty="0" smtClean="0"/>
              <a:t>Il c.c. obbliga </a:t>
            </a:r>
            <a:r>
              <a:rPr lang="it-IT" dirty="0"/>
              <a:t>all’accantonamento di almeno la ventesima parte degli utili in </a:t>
            </a:r>
            <a:r>
              <a:rPr lang="it-IT" dirty="0" smtClean="0"/>
              <a:t>tale riserva</a:t>
            </a:r>
            <a:r>
              <a:rPr lang="it-IT" dirty="0"/>
              <a:t>. Quest’obbligo persiste fino a che essa non ha raggiunto il valore di </a:t>
            </a:r>
            <a:r>
              <a:rPr lang="it-IT" dirty="0" smtClean="0"/>
              <a:t>1/5 del </a:t>
            </a:r>
            <a:r>
              <a:rPr lang="it-IT" dirty="0"/>
              <a:t>capitale </a:t>
            </a:r>
            <a:r>
              <a:rPr lang="it-IT" dirty="0" smtClean="0"/>
              <a:t>sociale</a:t>
            </a:r>
            <a:endParaRPr lang="it-IT" dirty="0"/>
          </a:p>
          <a:p>
            <a:pPr algn="just"/>
            <a:r>
              <a:rPr lang="it-IT" dirty="0" smtClean="0"/>
              <a:t>riserva </a:t>
            </a:r>
            <a:r>
              <a:rPr lang="it-IT" b="1" dirty="0"/>
              <a:t>statutaria</a:t>
            </a:r>
            <a:r>
              <a:rPr lang="it-IT" dirty="0"/>
              <a:t>: può essere prevista dallo statuto della società, </a:t>
            </a:r>
            <a:r>
              <a:rPr lang="it-IT" dirty="0" smtClean="0"/>
              <a:t>che </a:t>
            </a:r>
            <a:r>
              <a:rPr lang="it-IT" dirty="0"/>
              <a:t>ne disciplina anche la </a:t>
            </a:r>
            <a:r>
              <a:rPr lang="it-IT" dirty="0" smtClean="0"/>
              <a:t>% di accantonamento</a:t>
            </a:r>
            <a:endParaRPr lang="it-IT" dirty="0"/>
          </a:p>
          <a:p>
            <a:pPr algn="just"/>
            <a:r>
              <a:rPr lang="it-IT" dirty="0" smtClean="0"/>
              <a:t>riserva </a:t>
            </a:r>
            <a:r>
              <a:rPr lang="it-IT" b="1" dirty="0"/>
              <a:t>straordinaria</a:t>
            </a:r>
            <a:r>
              <a:rPr lang="it-IT" dirty="0"/>
              <a:t> (o </a:t>
            </a:r>
            <a:r>
              <a:rPr lang="it-IT" dirty="0" smtClean="0"/>
              <a:t>facoltativa o volontaria)</a:t>
            </a:r>
            <a:r>
              <a:rPr lang="it-IT" dirty="0"/>
              <a:t>: non </a:t>
            </a:r>
            <a:r>
              <a:rPr lang="it-IT" dirty="0" smtClean="0"/>
              <a:t>prevista </a:t>
            </a:r>
            <a:r>
              <a:rPr lang="it-IT" dirty="0"/>
              <a:t>né dalla legge né </a:t>
            </a:r>
            <a:r>
              <a:rPr lang="it-IT" dirty="0" smtClean="0"/>
              <a:t>dallo statuto</a:t>
            </a:r>
            <a:r>
              <a:rPr lang="it-IT" dirty="0"/>
              <a:t>, </a:t>
            </a:r>
            <a:r>
              <a:rPr lang="it-IT" dirty="0" smtClean="0"/>
              <a:t>viene </a:t>
            </a:r>
            <a:r>
              <a:rPr lang="it-IT" dirty="0"/>
              <a:t>accantonata volontariamente </a:t>
            </a:r>
            <a:r>
              <a:rPr lang="it-IT" dirty="0" smtClean="0"/>
              <a:t>in </a:t>
            </a:r>
            <a:r>
              <a:rPr lang="it-IT" dirty="0"/>
              <a:t>sede di destinazione degli utili</a:t>
            </a:r>
          </a:p>
        </p:txBody>
      </p:sp>
    </p:spTree>
    <p:extLst>
      <p:ext uri="{BB962C8B-B14F-4D97-AF65-F5344CB8AC3E}">
        <p14:creationId xmlns:p14="http://schemas.microsoft.com/office/powerpoint/2010/main" val="11901823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1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destinazione a riserve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1938"/>
            <a:ext cx="8229600" cy="5400097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Si parla di “autofinanziamento”: l’azienda</a:t>
            </a:r>
            <a:r>
              <a:rPr lang="it-IT" sz="2200" dirty="0"/>
              <a:t>, </a:t>
            </a:r>
            <a:r>
              <a:rPr lang="it-IT" sz="2200" dirty="0" smtClean="0"/>
              <a:t>con il</a:t>
            </a:r>
            <a:r>
              <a:rPr lang="it-IT" sz="2200" dirty="0"/>
              <a:t> </a:t>
            </a:r>
            <a:r>
              <a:rPr lang="it-IT" sz="2200" dirty="0" smtClean="0"/>
              <a:t>trattenimento </a:t>
            </a:r>
            <a:r>
              <a:rPr lang="it-IT" sz="2200" dirty="0"/>
              <a:t>degli utili (o di una parte degli utili) prodotti si finanzia </a:t>
            </a:r>
            <a:r>
              <a:rPr lang="it-IT" sz="2200" dirty="0" smtClean="0"/>
              <a:t>autonomamente</a:t>
            </a:r>
            <a:endParaRPr lang="it-IT" sz="2200" dirty="0"/>
          </a:p>
          <a:p>
            <a:pPr algn="just"/>
            <a:r>
              <a:rPr lang="it-IT" sz="2200" dirty="0" smtClean="0"/>
              <a:t>Con la </a:t>
            </a:r>
            <a:r>
              <a:rPr lang="it-IT" sz="2200" dirty="0" err="1"/>
              <a:t>riservizzazione</a:t>
            </a:r>
            <a:r>
              <a:rPr lang="it-IT" sz="2200" dirty="0"/>
              <a:t> degli utili, si riduce il fabbisogno </a:t>
            </a:r>
            <a:r>
              <a:rPr lang="it-IT" sz="2200" dirty="0" smtClean="0"/>
              <a:t>di finanziamento </a:t>
            </a:r>
            <a:r>
              <a:rPr lang="it-IT" sz="2200" dirty="0"/>
              <a:t>del nuovo esercizio, </a:t>
            </a:r>
            <a:r>
              <a:rPr lang="it-IT" sz="2200" dirty="0" smtClean="0"/>
              <a:t>che in parte </a:t>
            </a:r>
            <a:r>
              <a:rPr lang="it-IT" sz="2200" dirty="0"/>
              <a:t>sarà soddisfatto </a:t>
            </a:r>
            <a:r>
              <a:rPr lang="it-IT" sz="2200" dirty="0" smtClean="0"/>
              <a:t>con le risorse generate </a:t>
            </a:r>
            <a:r>
              <a:rPr lang="it-IT" sz="2200" dirty="0"/>
              <a:t>e trattenute dalla combinazione </a:t>
            </a:r>
            <a:r>
              <a:rPr lang="it-IT" sz="2200" dirty="0" smtClean="0"/>
              <a:t>produttiva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63" y="3291840"/>
            <a:ext cx="521545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50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Destinazione dell’utile ai soci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/>
              <a:t>L’utile può </a:t>
            </a:r>
            <a:r>
              <a:rPr lang="it-IT" sz="2200" dirty="0" smtClean="0"/>
              <a:t>anche essere </a:t>
            </a:r>
            <a:r>
              <a:rPr lang="it-IT" sz="2200" dirty="0"/>
              <a:t>destinato all’imprenditore o ai soci, </a:t>
            </a:r>
            <a:r>
              <a:rPr lang="it-IT" sz="2200" dirty="0" smtClean="0"/>
              <a:t>stornato </a:t>
            </a:r>
            <a:r>
              <a:rPr lang="it-IT" sz="2200" dirty="0"/>
              <a:t>per alimentare un debito verso tali soggetti a titolo di utile o dividendo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11" y="2746282"/>
            <a:ext cx="3987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9955</Words>
  <Application>Microsoft Macintosh PowerPoint</Application>
  <PresentationFormat>Presentazione su schermo (4:3)</PresentationFormat>
  <Paragraphs>579</Paragraphs>
  <Slides>142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142</vt:i4>
      </vt:variant>
    </vt:vector>
  </HeadingPairs>
  <TitlesOfParts>
    <vt:vector size="143" baseType="lpstr">
      <vt:lpstr>Tema di Office</vt:lpstr>
      <vt:lpstr>Lezioni n. 5 e n. 6</vt:lpstr>
      <vt:lpstr>operazione di trasformazione</vt:lpstr>
      <vt:lpstr>Presentazione di PowerPoint</vt:lpstr>
      <vt:lpstr>grandezze logiche della trasformazione</vt:lpstr>
      <vt:lpstr>Come si muovono le grandezze logiche della trasformazione</vt:lpstr>
      <vt:lpstr>La trasformazione nella produzione</vt:lpstr>
      <vt:lpstr>La registrazione del movimento delle grandezze logiche della trasformazione</vt:lpstr>
      <vt:lpstr>Ininfluenza sul bilancio di esercizio</vt:lpstr>
      <vt:lpstr>L’operazione di disinvestimento</vt:lpstr>
      <vt:lpstr>Presentazione di PowerPoint</vt:lpstr>
      <vt:lpstr>Ricerca dell’equilibrio economico</vt:lpstr>
      <vt:lpstr>le grandezze logiche del disinvestimento</vt:lpstr>
      <vt:lpstr>natura contabile delle grandezze logiche</vt:lpstr>
      <vt:lpstr>Registrazione del movimento delle grandezze logiche del disinvestimento</vt:lpstr>
      <vt:lpstr>Il segno del movimento delle grandezze logiche</vt:lpstr>
      <vt:lpstr>le voci contabili e gli aspetti interessati</vt:lpstr>
      <vt:lpstr>Effetti del disinvestimento sul bilancio di periodo</vt:lpstr>
      <vt:lpstr>Costituzione e acquisto beni</vt:lpstr>
      <vt:lpstr>Stato patrimoniale e conto economico</vt:lpstr>
      <vt:lpstr>Presentazione di PowerPoint</vt:lpstr>
      <vt:lpstr>Riflessi sul bilancio di periodo</vt:lpstr>
      <vt:lpstr>La rilevazione di utili e perdite</vt:lpstr>
      <vt:lpstr>Presentazione di PowerPoint</vt:lpstr>
      <vt:lpstr>Presentazione di PowerPoint</vt:lpstr>
      <vt:lpstr>il numerario</vt:lpstr>
      <vt:lpstr>il numerario</vt:lpstr>
      <vt:lpstr>il numerario</vt:lpstr>
      <vt:lpstr>liquidità e operazione di finanziamento</vt:lpstr>
      <vt:lpstr>La liquidità differita </vt:lpstr>
      <vt:lpstr>Presentazione di PowerPoint</vt:lpstr>
      <vt:lpstr>Il differimento</vt:lpstr>
      <vt:lpstr>Estinzione del differimento</vt:lpstr>
      <vt:lpstr>Presentazione di PowerPoint</vt:lpstr>
      <vt:lpstr>Effetti del differimento</vt:lpstr>
      <vt:lpstr>Spegnimento del debito di finanziamento</vt:lpstr>
      <vt:lpstr>Presentazione di PowerPoint</vt:lpstr>
      <vt:lpstr>La liquidità differita con riferimento all’operazione di investimento</vt:lpstr>
      <vt:lpstr>Presentazione di PowerPoint</vt:lpstr>
      <vt:lpstr>liquidità differita con riferimento: operazione di disinvestimento</vt:lpstr>
      <vt:lpstr>Presentazione di PowerPoint</vt:lpstr>
      <vt:lpstr>Presentazione di PowerPoint</vt:lpstr>
      <vt:lpstr>Le diverse classi di numerario</vt:lpstr>
      <vt:lpstr>Presentazione di PowerPoint</vt:lpstr>
      <vt:lpstr>Le categorie del numerario</vt:lpstr>
      <vt:lpstr>Liquidità differita</vt:lpstr>
      <vt:lpstr>Presentazione di PowerPoint</vt:lpstr>
      <vt:lpstr>Assestamenti di fine esercizio</vt:lpstr>
      <vt:lpstr>consumo impianti e rimanenze – scritture di assestamento</vt:lpstr>
      <vt:lpstr>Presentazione di PowerPoint</vt:lpstr>
      <vt:lpstr>Il “consumo” degli impianti</vt:lpstr>
      <vt:lpstr>L’ammortamento</vt:lpstr>
      <vt:lpstr>rettifica del conto intestato agli impianti procedimento diretto (o “in conto”)</vt:lpstr>
      <vt:lpstr>Inconvenienti del procedimento diretto</vt:lpstr>
      <vt:lpstr>metodo indiretto di ammortamento</vt:lpstr>
      <vt:lpstr>Metodo indiretto negli anni</vt:lpstr>
      <vt:lpstr>Metodo indiretto: ulteriore modalità di rappresentazione </vt:lpstr>
      <vt:lpstr>Le “rimanenze” di materie prime</vt:lpstr>
      <vt:lpstr>Presentazione di PowerPoint</vt:lpstr>
      <vt:lpstr>Registrazione delle rimanenze</vt:lpstr>
      <vt:lpstr>Rettifica indiretta</vt:lpstr>
      <vt:lpstr>Riapertura dei conti </vt:lpstr>
      <vt:lpstr>Presentazione di PowerPoint</vt:lpstr>
      <vt:lpstr>Le “rimanenze” di semilavorati e prodotti finiti</vt:lpstr>
      <vt:lpstr>La stima di semilavorati e prodotti finiti</vt:lpstr>
      <vt:lpstr>Presentazione di PowerPoint</vt:lpstr>
      <vt:lpstr>Esiti nei prospetti di bilancio</vt:lpstr>
      <vt:lpstr>Presentazione di PowerPoint</vt:lpstr>
      <vt:lpstr>Rilevazioni in chiusura e apertura</vt:lpstr>
      <vt:lpstr>Rilevazioni in chiusura e apertura</vt:lpstr>
      <vt:lpstr>Il bilancio di periodo dopo i nuovi movimenti di assestamento</vt:lpstr>
      <vt:lpstr>chiusura generale dei conti </vt:lpstr>
      <vt:lpstr>EPILOGO AL CONTO ECONOMICO</vt:lpstr>
      <vt:lpstr>La chiusura generale dei conti di reddito</vt:lpstr>
      <vt:lpstr>Storno a C/E e determinazione del risultato d’esercizio</vt:lpstr>
      <vt:lpstr>Conti economici di reddito (da epilogare a C/E)</vt:lpstr>
      <vt:lpstr>La chiusura generale dei conti patrimoniali</vt:lpstr>
      <vt:lpstr>chiusura dei conti a stato patrimoniale </vt:lpstr>
      <vt:lpstr>Conti numerari e finanziari (da epilogare a S/P)</vt:lpstr>
      <vt:lpstr>Conti economici pluriennali e relative rettifiche (da epilogare a S/P)</vt:lpstr>
      <vt:lpstr>L’epilogo dei conti economici di esercizio e la determinazione del risultato economico</vt:lpstr>
      <vt:lpstr>Determinazione del reddito di periodo</vt:lpstr>
      <vt:lpstr>L’epilogo degli altri conti e la determinazione del patrimonio aziendale</vt:lpstr>
      <vt:lpstr>Presentazione di PowerPoint</vt:lpstr>
      <vt:lpstr>Presentazione di PowerPoint</vt:lpstr>
      <vt:lpstr>Esito delle voci che non hanno interessato il C/E</vt:lpstr>
      <vt:lpstr>Approfondimento sulle scritture di rettifica </vt:lpstr>
      <vt:lpstr>scritture di rettifica le rimanenze di merci</vt:lpstr>
      <vt:lpstr>I conti da attivare per le rimanenze</vt:lpstr>
      <vt:lpstr>esempio</vt:lpstr>
      <vt:lpstr>Presentazione di PowerPoint</vt:lpstr>
      <vt:lpstr>La determinazione del valore delle merci vendute</vt:lpstr>
      <vt:lpstr>La riapertura dei conti</vt:lpstr>
      <vt:lpstr>Presentazione di PowerPoint</vt:lpstr>
      <vt:lpstr>Storno ed imputazione al nuovo esercizio dei costi (e dei ricavi) sospesi</vt:lpstr>
      <vt:lpstr>Presentazione di PowerPoint</vt:lpstr>
      <vt:lpstr>La destinazione dell’utile dell’esercizio</vt:lpstr>
      <vt:lpstr>destinazione dell’utile a riserva</vt:lpstr>
      <vt:lpstr>La destinazione a riserve</vt:lpstr>
      <vt:lpstr>Destinazione dell’utile ai soci</vt:lpstr>
      <vt:lpstr>Il patrimonio apportato alla costituzione</vt:lpstr>
      <vt:lpstr>Sottoscrizione del capitale sociale</vt:lpstr>
      <vt:lpstr>sottoscrizione</vt:lpstr>
      <vt:lpstr>Il capitale di rischio nelle società di capitali: il conferimento di denaro</vt:lpstr>
      <vt:lpstr>Deposito e richiamo</vt:lpstr>
      <vt:lpstr>I conti interessati</vt:lpstr>
      <vt:lpstr>Presentazione di PowerPoint</vt:lpstr>
      <vt:lpstr>Richiamo dei decimi ulteriori</vt:lpstr>
      <vt:lpstr>Iscrizione nel registro delle imprese</vt:lpstr>
      <vt:lpstr>mutui ed i prestiti obbligazionari</vt:lpstr>
      <vt:lpstr>Presentazione di PowerPoint</vt:lpstr>
      <vt:lpstr>Il pagamento degli interessi</vt:lpstr>
      <vt:lpstr>Modalità di rimborso</vt:lpstr>
      <vt:lpstr>Modalità di rimborso</vt:lpstr>
      <vt:lpstr>mutuo con rimborso periodico (a rate)</vt:lpstr>
      <vt:lpstr>L’operazione di investimento</vt:lpstr>
      <vt:lpstr>Credito e debito I.V.A.</vt:lpstr>
      <vt:lpstr>La “rivalsa”</vt:lpstr>
      <vt:lpstr>Rilevazione in PD: l’acquirente</vt:lpstr>
      <vt:lpstr>Presentazione di PowerPoint</vt:lpstr>
      <vt:lpstr>Rilevazione in PD: il venditore</vt:lpstr>
      <vt:lpstr>Il versamento</vt:lpstr>
      <vt:lpstr>Beni e servizi imponibili</vt:lpstr>
      <vt:lpstr>resi, abbuoni (negli acquisti)</vt:lpstr>
      <vt:lpstr>Sconti (negli acquisti)</vt:lpstr>
      <vt:lpstr>Rettifiche contabili</vt:lpstr>
      <vt:lpstr>Presentazione di PowerPoint</vt:lpstr>
      <vt:lpstr>disinvestimento </vt:lpstr>
      <vt:lpstr>resi, abbuoni e sconti (nelle vendite)</vt:lpstr>
      <vt:lpstr>Presentazione di PowerPoint</vt:lpstr>
      <vt:lpstr>Prestazione di servizi</vt:lpstr>
      <vt:lpstr>Presentazione di PowerPoint</vt:lpstr>
      <vt:lpstr>Fitti attivi</vt:lpstr>
      <vt:lpstr>dismissione di fattori pluriennali</vt:lpstr>
      <vt:lpstr>dismissione di fattori pluriennali</vt:lpstr>
      <vt:lpstr>situazione contabile</vt:lpstr>
      <vt:lpstr>dismissione ad un prezzo pari al valore residuo contabile (40)</vt:lpstr>
      <vt:lpstr>dismissione ad un prezzo superiore rispetto al valore residuo contabile (50)</vt:lpstr>
      <vt:lpstr>dismissione ad un prezzo inferiore rispetto al valore residuo contabile (35)</vt:lpstr>
      <vt:lpstr>deficit patrimoniale di accumulo</vt:lpstr>
      <vt:lpstr>esempi</vt:lpstr>
      <vt:lpstr>esempi</vt:lpstr>
      <vt:lpstr>esempi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Lezioni n. 5 e n. 6</dc:title>
  <dc:subject/>
  <dc:creator>giorgio pani</dc:creator>
  <cp:keywords/>
  <dc:description/>
  <cp:lastModifiedBy>giorgio pani</cp:lastModifiedBy>
  <cp:revision>156</cp:revision>
  <dcterms:created xsi:type="dcterms:W3CDTF">2015-11-09T13:06:44Z</dcterms:created>
  <dcterms:modified xsi:type="dcterms:W3CDTF">2015-12-03T15:33:50Z</dcterms:modified>
  <cp:category/>
</cp:coreProperties>
</file>