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49" r:id="rId1"/>
  </p:sldMasterIdLst>
  <p:notesMasterIdLst>
    <p:notesMasterId r:id="rId44"/>
  </p:notesMasterIdLst>
  <p:handoutMasterIdLst>
    <p:handoutMasterId r:id="rId45"/>
  </p:handoutMasterIdLst>
  <p:sldIdLst>
    <p:sldId id="594" r:id="rId2"/>
    <p:sldId id="461" r:id="rId3"/>
    <p:sldId id="484" r:id="rId4"/>
    <p:sldId id="637" r:id="rId5"/>
    <p:sldId id="605" r:id="rId6"/>
    <p:sldId id="498" r:id="rId7"/>
    <p:sldId id="609" r:id="rId8"/>
    <p:sldId id="621" r:id="rId9"/>
    <p:sldId id="610" r:id="rId10"/>
    <p:sldId id="611" r:id="rId11"/>
    <p:sldId id="622" r:id="rId12"/>
    <p:sldId id="638" r:id="rId13"/>
    <p:sldId id="623" r:id="rId14"/>
    <p:sldId id="613" r:id="rId15"/>
    <p:sldId id="639" r:id="rId16"/>
    <p:sldId id="614" r:id="rId17"/>
    <p:sldId id="625" r:id="rId18"/>
    <p:sldId id="626" r:id="rId19"/>
    <p:sldId id="640" r:id="rId20"/>
    <p:sldId id="624" r:id="rId21"/>
    <p:sldId id="627" r:id="rId22"/>
    <p:sldId id="641" r:id="rId23"/>
    <p:sldId id="615" r:id="rId24"/>
    <p:sldId id="642" r:id="rId25"/>
    <p:sldId id="617" r:id="rId26"/>
    <p:sldId id="618" r:id="rId27"/>
    <p:sldId id="643" r:id="rId28"/>
    <p:sldId id="598" r:id="rId29"/>
    <p:sldId id="597" r:id="rId30"/>
    <p:sldId id="599" r:id="rId31"/>
    <p:sldId id="600" r:id="rId32"/>
    <p:sldId id="601" r:id="rId33"/>
    <p:sldId id="602" r:id="rId34"/>
    <p:sldId id="631" r:id="rId35"/>
    <p:sldId id="632" r:id="rId36"/>
    <p:sldId id="633" r:id="rId37"/>
    <p:sldId id="634" r:id="rId38"/>
    <p:sldId id="628" r:id="rId39"/>
    <p:sldId id="644" r:id="rId40"/>
    <p:sldId id="635" r:id="rId41"/>
    <p:sldId id="629" r:id="rId42"/>
    <p:sldId id="636" r:id="rId43"/>
  </p:sldIdLst>
  <p:sldSz cx="9144000" cy="6858000" type="screen4x3"/>
  <p:notesSz cx="9939338" cy="6805613"/>
  <p:defaultTextStyle>
    <a:defPPr>
      <a:defRPr lang="en-GB"/>
    </a:defPPr>
    <a:lvl1pPr algn="ctr" rtl="0" eaLnBrk="0" fontAlgn="base" hangingPunct="0">
      <a:spcBef>
        <a:spcPct val="0"/>
      </a:spcBef>
      <a:spcAft>
        <a:spcPct val="0"/>
      </a:spcAft>
      <a:defRPr sz="2400" b="1" kern="1200">
        <a:solidFill>
          <a:schemeClr val="tx1"/>
        </a:solidFill>
        <a:latin typeface="Times New Roman" pitchFamily="18" charset="0"/>
        <a:ea typeface="ＭＳ Ｐゴシック" pitchFamily="34" charset="-128"/>
        <a:cs typeface="+mn-cs"/>
      </a:defRPr>
    </a:lvl1pPr>
    <a:lvl2pPr marL="457200" algn="ctr" rtl="0" eaLnBrk="0" fontAlgn="base" hangingPunct="0">
      <a:spcBef>
        <a:spcPct val="0"/>
      </a:spcBef>
      <a:spcAft>
        <a:spcPct val="0"/>
      </a:spcAft>
      <a:defRPr sz="2400" b="1" kern="1200">
        <a:solidFill>
          <a:schemeClr val="tx1"/>
        </a:solidFill>
        <a:latin typeface="Times New Roman" pitchFamily="18" charset="0"/>
        <a:ea typeface="ＭＳ Ｐゴシック" pitchFamily="34" charset="-128"/>
        <a:cs typeface="+mn-cs"/>
      </a:defRPr>
    </a:lvl2pPr>
    <a:lvl3pPr marL="914400" algn="ctr" rtl="0" eaLnBrk="0" fontAlgn="base" hangingPunct="0">
      <a:spcBef>
        <a:spcPct val="0"/>
      </a:spcBef>
      <a:spcAft>
        <a:spcPct val="0"/>
      </a:spcAft>
      <a:defRPr sz="2400" b="1" kern="1200">
        <a:solidFill>
          <a:schemeClr val="tx1"/>
        </a:solidFill>
        <a:latin typeface="Times New Roman" pitchFamily="18" charset="0"/>
        <a:ea typeface="ＭＳ Ｐゴシック" pitchFamily="34" charset="-128"/>
        <a:cs typeface="+mn-cs"/>
      </a:defRPr>
    </a:lvl3pPr>
    <a:lvl4pPr marL="1371600" algn="ctr" rtl="0" eaLnBrk="0" fontAlgn="base" hangingPunct="0">
      <a:spcBef>
        <a:spcPct val="0"/>
      </a:spcBef>
      <a:spcAft>
        <a:spcPct val="0"/>
      </a:spcAft>
      <a:defRPr sz="2400" b="1" kern="1200">
        <a:solidFill>
          <a:schemeClr val="tx1"/>
        </a:solidFill>
        <a:latin typeface="Times New Roman" pitchFamily="18" charset="0"/>
        <a:ea typeface="ＭＳ Ｐゴシック" pitchFamily="34" charset="-128"/>
        <a:cs typeface="+mn-cs"/>
      </a:defRPr>
    </a:lvl4pPr>
    <a:lvl5pPr marL="1828800" algn="ctr" rtl="0" eaLnBrk="0" fontAlgn="base" hangingPunct="0">
      <a:spcBef>
        <a:spcPct val="0"/>
      </a:spcBef>
      <a:spcAft>
        <a:spcPct val="0"/>
      </a:spcAft>
      <a:defRPr sz="2400" b="1"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b="1"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b="1"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b="1"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b="1"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52" autoAdjust="0"/>
    <p:restoredTop sz="94628" autoAdjust="0"/>
  </p:normalViewPr>
  <p:slideViewPr>
    <p:cSldViewPr snapToGrid="0">
      <p:cViewPr varScale="1">
        <p:scale>
          <a:sx n="74" d="100"/>
          <a:sy n="74" d="100"/>
        </p:scale>
        <p:origin x="-13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1" y="2"/>
            <a:ext cx="4305969" cy="339368"/>
          </a:xfrm>
          <a:prstGeom prst="rect">
            <a:avLst/>
          </a:prstGeom>
          <a:noFill/>
          <a:ln>
            <a:noFill/>
          </a:ln>
          <a:effectLst/>
          <a:extLst/>
        </p:spPr>
        <p:txBody>
          <a:bodyPr vert="horz" wrap="square" lIns="94810" tIns="47404" rIns="94810" bIns="47404" numCol="1" anchor="t" anchorCtr="0" compatLnSpc="1">
            <a:prstTxWarp prst="textNoShape">
              <a:avLst/>
            </a:prstTxWarp>
          </a:bodyPr>
          <a:lstStyle>
            <a:lvl1pPr algn="l">
              <a:defRPr sz="1300" b="0"/>
            </a:lvl1pPr>
          </a:lstStyle>
          <a:p>
            <a:pPr>
              <a:defRPr/>
            </a:pPr>
            <a:endParaRPr lang="en-US"/>
          </a:p>
        </p:txBody>
      </p:sp>
      <p:sp>
        <p:nvSpPr>
          <p:cNvPr id="53251" name="Rectangle 3"/>
          <p:cNvSpPr>
            <a:spLocks noGrp="1" noChangeArrowheads="1"/>
          </p:cNvSpPr>
          <p:nvPr>
            <p:ph type="dt" sz="quarter" idx="1"/>
          </p:nvPr>
        </p:nvSpPr>
        <p:spPr bwMode="auto">
          <a:xfrm>
            <a:off x="5631830" y="2"/>
            <a:ext cx="4305968" cy="339368"/>
          </a:xfrm>
          <a:prstGeom prst="rect">
            <a:avLst/>
          </a:prstGeom>
          <a:noFill/>
          <a:ln>
            <a:noFill/>
          </a:ln>
          <a:effectLst/>
          <a:extLst/>
        </p:spPr>
        <p:txBody>
          <a:bodyPr vert="horz" wrap="square" lIns="94810" tIns="47404" rIns="94810" bIns="47404" numCol="1" anchor="t" anchorCtr="0" compatLnSpc="1">
            <a:prstTxWarp prst="textNoShape">
              <a:avLst/>
            </a:prstTxWarp>
          </a:bodyPr>
          <a:lstStyle>
            <a:lvl1pPr algn="r">
              <a:defRPr sz="1300" b="0"/>
            </a:lvl1pPr>
          </a:lstStyle>
          <a:p>
            <a:pPr>
              <a:defRPr/>
            </a:pPr>
            <a:endParaRPr lang="en-US"/>
          </a:p>
        </p:txBody>
      </p:sp>
      <p:sp>
        <p:nvSpPr>
          <p:cNvPr id="53252" name="Rectangle 4"/>
          <p:cNvSpPr>
            <a:spLocks noGrp="1" noChangeArrowheads="1"/>
          </p:cNvSpPr>
          <p:nvPr>
            <p:ph type="ftr" sz="quarter" idx="2"/>
          </p:nvPr>
        </p:nvSpPr>
        <p:spPr bwMode="auto">
          <a:xfrm>
            <a:off x="1" y="6463205"/>
            <a:ext cx="4305969" cy="340889"/>
          </a:xfrm>
          <a:prstGeom prst="rect">
            <a:avLst/>
          </a:prstGeom>
          <a:noFill/>
          <a:ln>
            <a:noFill/>
          </a:ln>
          <a:effectLst/>
          <a:extLst/>
        </p:spPr>
        <p:txBody>
          <a:bodyPr vert="horz" wrap="square" lIns="94810" tIns="47404" rIns="94810" bIns="47404" numCol="1" anchor="b" anchorCtr="0" compatLnSpc="1">
            <a:prstTxWarp prst="textNoShape">
              <a:avLst/>
            </a:prstTxWarp>
          </a:bodyPr>
          <a:lstStyle>
            <a:lvl1pPr algn="l">
              <a:defRPr sz="1300" b="0"/>
            </a:lvl1pPr>
          </a:lstStyle>
          <a:p>
            <a:pPr>
              <a:defRPr/>
            </a:pPr>
            <a:endParaRPr lang="en-US"/>
          </a:p>
        </p:txBody>
      </p:sp>
      <p:sp>
        <p:nvSpPr>
          <p:cNvPr id="53253" name="Rectangle 5"/>
          <p:cNvSpPr>
            <a:spLocks noGrp="1" noChangeArrowheads="1"/>
          </p:cNvSpPr>
          <p:nvPr>
            <p:ph type="sldNum" sz="quarter" idx="3"/>
          </p:nvPr>
        </p:nvSpPr>
        <p:spPr bwMode="auto">
          <a:xfrm>
            <a:off x="5631830" y="6463205"/>
            <a:ext cx="4305968" cy="340889"/>
          </a:xfrm>
          <a:prstGeom prst="rect">
            <a:avLst/>
          </a:prstGeom>
          <a:noFill/>
          <a:ln>
            <a:noFill/>
          </a:ln>
          <a:effectLst/>
          <a:extLst/>
        </p:spPr>
        <p:txBody>
          <a:bodyPr vert="horz" wrap="square" lIns="94810" tIns="47404" rIns="94810" bIns="47404" numCol="1" anchor="b" anchorCtr="0" compatLnSpc="1">
            <a:prstTxWarp prst="textNoShape">
              <a:avLst/>
            </a:prstTxWarp>
          </a:bodyPr>
          <a:lstStyle>
            <a:lvl1pPr algn="r">
              <a:defRPr sz="1300" b="0"/>
            </a:lvl1pPr>
          </a:lstStyle>
          <a:p>
            <a:pPr>
              <a:defRPr/>
            </a:pPr>
            <a:fld id="{5AA6F8B2-84C2-45A1-8A10-8BBE253CA750}" type="slidenum">
              <a:rPr lang="en-GB"/>
              <a:pPr>
                <a:defRPr/>
              </a:pPr>
              <a:t>‹#›</a:t>
            </a:fld>
            <a:endParaRPr lang="en-GB"/>
          </a:p>
        </p:txBody>
      </p:sp>
    </p:spTree>
    <p:extLst>
      <p:ext uri="{BB962C8B-B14F-4D97-AF65-F5344CB8AC3E}">
        <p14:creationId xmlns:p14="http://schemas.microsoft.com/office/powerpoint/2010/main" val="78675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1" y="2"/>
            <a:ext cx="4305969" cy="339368"/>
          </a:xfrm>
          <a:prstGeom prst="rect">
            <a:avLst/>
          </a:prstGeom>
          <a:noFill/>
          <a:ln>
            <a:noFill/>
          </a:ln>
          <a:effectLst/>
          <a:extLst/>
        </p:spPr>
        <p:txBody>
          <a:bodyPr vert="horz" wrap="square" lIns="94810" tIns="47404" rIns="94810" bIns="47404" numCol="1" anchor="t" anchorCtr="0" compatLnSpc="1">
            <a:prstTxWarp prst="textNoShape">
              <a:avLst/>
            </a:prstTxWarp>
          </a:bodyPr>
          <a:lstStyle>
            <a:lvl1pPr algn="l">
              <a:defRPr sz="1300" b="0"/>
            </a:lvl1pPr>
          </a:lstStyle>
          <a:p>
            <a:pPr>
              <a:defRPr/>
            </a:pPr>
            <a:endParaRPr lang="en-US"/>
          </a:p>
        </p:txBody>
      </p:sp>
      <p:sp>
        <p:nvSpPr>
          <p:cNvPr id="91139" name="Rectangle 3"/>
          <p:cNvSpPr>
            <a:spLocks noGrp="1" noChangeArrowheads="1"/>
          </p:cNvSpPr>
          <p:nvPr>
            <p:ph type="dt" idx="1"/>
          </p:nvPr>
        </p:nvSpPr>
        <p:spPr bwMode="auto">
          <a:xfrm>
            <a:off x="5631830" y="2"/>
            <a:ext cx="4305968" cy="339368"/>
          </a:xfrm>
          <a:prstGeom prst="rect">
            <a:avLst/>
          </a:prstGeom>
          <a:noFill/>
          <a:ln>
            <a:noFill/>
          </a:ln>
          <a:effectLst/>
          <a:extLst/>
        </p:spPr>
        <p:txBody>
          <a:bodyPr vert="horz" wrap="square" lIns="94810" tIns="47404" rIns="94810" bIns="47404" numCol="1" anchor="t" anchorCtr="0" compatLnSpc="1">
            <a:prstTxWarp prst="textNoShape">
              <a:avLst/>
            </a:prstTxWarp>
          </a:bodyPr>
          <a:lstStyle>
            <a:lvl1pPr algn="r">
              <a:defRPr sz="1300" b="0"/>
            </a:lvl1pPr>
          </a:lstStyle>
          <a:p>
            <a:pPr>
              <a:defRPr/>
            </a:pPr>
            <a:endParaRPr lang="en-US"/>
          </a:p>
        </p:txBody>
      </p:sp>
      <p:sp>
        <p:nvSpPr>
          <p:cNvPr id="44036" name="Rectangle 4"/>
          <p:cNvSpPr>
            <a:spLocks noGrp="1" noRot="1" noChangeAspect="1" noChangeArrowheads="1" noTextEdit="1"/>
          </p:cNvSpPr>
          <p:nvPr>
            <p:ph type="sldImg" idx="2"/>
          </p:nvPr>
        </p:nvSpPr>
        <p:spPr bwMode="auto">
          <a:xfrm>
            <a:off x="3270250" y="512763"/>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1" name="Rectangle 5"/>
          <p:cNvSpPr>
            <a:spLocks noGrp="1" noChangeArrowheads="1"/>
          </p:cNvSpPr>
          <p:nvPr>
            <p:ph type="body" sz="quarter" idx="3"/>
          </p:nvPr>
        </p:nvSpPr>
        <p:spPr bwMode="auto">
          <a:xfrm>
            <a:off x="994399" y="3232363"/>
            <a:ext cx="7950544" cy="3063439"/>
          </a:xfrm>
          <a:prstGeom prst="rect">
            <a:avLst/>
          </a:prstGeom>
          <a:noFill/>
          <a:ln>
            <a:noFill/>
          </a:ln>
          <a:effectLst/>
          <a:extLst/>
        </p:spPr>
        <p:txBody>
          <a:bodyPr vert="horz" wrap="square" lIns="94810" tIns="47404" rIns="94810" bIns="474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1142" name="Rectangle 6"/>
          <p:cNvSpPr>
            <a:spLocks noGrp="1" noChangeArrowheads="1"/>
          </p:cNvSpPr>
          <p:nvPr>
            <p:ph type="ftr" sz="quarter" idx="4"/>
          </p:nvPr>
        </p:nvSpPr>
        <p:spPr bwMode="auto">
          <a:xfrm>
            <a:off x="1" y="6463205"/>
            <a:ext cx="4305969" cy="340889"/>
          </a:xfrm>
          <a:prstGeom prst="rect">
            <a:avLst/>
          </a:prstGeom>
          <a:noFill/>
          <a:ln>
            <a:noFill/>
          </a:ln>
          <a:effectLst/>
          <a:extLst/>
        </p:spPr>
        <p:txBody>
          <a:bodyPr vert="horz" wrap="square" lIns="94810" tIns="47404" rIns="94810" bIns="47404" numCol="1" anchor="b" anchorCtr="0" compatLnSpc="1">
            <a:prstTxWarp prst="textNoShape">
              <a:avLst/>
            </a:prstTxWarp>
          </a:bodyPr>
          <a:lstStyle>
            <a:lvl1pPr algn="l">
              <a:defRPr sz="1300" b="0"/>
            </a:lvl1pPr>
          </a:lstStyle>
          <a:p>
            <a:pPr>
              <a:defRPr/>
            </a:pPr>
            <a:endParaRPr lang="en-US"/>
          </a:p>
        </p:txBody>
      </p:sp>
      <p:sp>
        <p:nvSpPr>
          <p:cNvPr id="91143" name="Rectangle 7"/>
          <p:cNvSpPr>
            <a:spLocks noGrp="1" noChangeArrowheads="1"/>
          </p:cNvSpPr>
          <p:nvPr>
            <p:ph type="sldNum" sz="quarter" idx="5"/>
          </p:nvPr>
        </p:nvSpPr>
        <p:spPr bwMode="auto">
          <a:xfrm>
            <a:off x="5631830" y="6463205"/>
            <a:ext cx="4305968" cy="340889"/>
          </a:xfrm>
          <a:prstGeom prst="rect">
            <a:avLst/>
          </a:prstGeom>
          <a:noFill/>
          <a:ln>
            <a:noFill/>
          </a:ln>
          <a:effectLst/>
          <a:extLst/>
        </p:spPr>
        <p:txBody>
          <a:bodyPr vert="horz" wrap="square" lIns="94810" tIns="47404" rIns="94810" bIns="47404" numCol="1" anchor="b" anchorCtr="0" compatLnSpc="1">
            <a:prstTxWarp prst="textNoShape">
              <a:avLst/>
            </a:prstTxWarp>
          </a:bodyPr>
          <a:lstStyle>
            <a:lvl1pPr algn="r">
              <a:defRPr sz="1300" b="0"/>
            </a:lvl1pPr>
          </a:lstStyle>
          <a:p>
            <a:pPr>
              <a:defRPr/>
            </a:pPr>
            <a:fld id="{53B72765-1E34-4FDB-99E2-051997CCBBCB}" type="slidenum">
              <a:rPr lang="en-GB"/>
              <a:pPr>
                <a:defRPr/>
              </a:pPr>
              <a:t>‹#›</a:t>
            </a:fld>
            <a:endParaRPr lang="en-GB"/>
          </a:p>
        </p:txBody>
      </p:sp>
    </p:spTree>
    <p:extLst>
      <p:ext uri="{BB962C8B-B14F-4D97-AF65-F5344CB8AC3E}">
        <p14:creationId xmlns:p14="http://schemas.microsoft.com/office/powerpoint/2010/main" val="2942658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itchFamily="18" charset="0"/>
                <a:ea typeface="ＭＳ Ｐゴシック" pitchFamily="34" charset="-128"/>
              </a:defRPr>
            </a:lvl1pPr>
            <a:lvl2pPr marL="711201" indent="-273539">
              <a:defRPr sz="2300" b="1">
                <a:solidFill>
                  <a:schemeClr val="tx1"/>
                </a:solidFill>
                <a:latin typeface="Times New Roman" pitchFamily="18" charset="0"/>
                <a:ea typeface="ＭＳ Ｐゴシック" pitchFamily="34" charset="-128"/>
              </a:defRPr>
            </a:lvl2pPr>
            <a:lvl3pPr marL="1094155" indent="-218832">
              <a:defRPr sz="2300" b="1">
                <a:solidFill>
                  <a:schemeClr val="tx1"/>
                </a:solidFill>
                <a:latin typeface="Times New Roman" pitchFamily="18" charset="0"/>
                <a:ea typeface="ＭＳ Ｐゴシック" pitchFamily="34" charset="-128"/>
              </a:defRPr>
            </a:lvl3pPr>
            <a:lvl4pPr marL="1531817" indent="-218832">
              <a:defRPr sz="2300" b="1">
                <a:solidFill>
                  <a:schemeClr val="tx1"/>
                </a:solidFill>
                <a:latin typeface="Times New Roman" pitchFamily="18" charset="0"/>
                <a:ea typeface="ＭＳ Ｐゴシック" pitchFamily="34" charset="-128"/>
              </a:defRPr>
            </a:lvl4pPr>
            <a:lvl5pPr marL="1969480" indent="-218832">
              <a:defRPr sz="2300" b="1">
                <a:solidFill>
                  <a:schemeClr val="tx1"/>
                </a:solidFill>
                <a:latin typeface="Times New Roman" pitchFamily="18" charset="0"/>
                <a:ea typeface="ＭＳ Ｐゴシック" pitchFamily="34" charset="-128"/>
              </a:defRPr>
            </a:lvl5pPr>
            <a:lvl6pPr marL="2407141"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6pPr>
            <a:lvl7pPr marL="2844803"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7pPr>
            <a:lvl8pPr marL="3282465"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8pPr>
            <a:lvl9pPr marL="3720128"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9pPr>
          </a:lstStyle>
          <a:p>
            <a:fld id="{24887CBD-3BEA-4D41-8F6C-86C6072F4656}" type="slidenum">
              <a:rPr lang="en-GB" sz="1300" b="0"/>
              <a:pPr/>
              <a:t>2</a:t>
            </a:fld>
            <a:endParaRPr lang="en-GB" sz="1300"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576738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itchFamily="18" charset="0"/>
                <a:ea typeface="ＭＳ Ｐゴシック" pitchFamily="34" charset="-128"/>
              </a:defRPr>
            </a:lvl1pPr>
            <a:lvl2pPr marL="711201" indent="-273539">
              <a:defRPr sz="2300" b="1">
                <a:solidFill>
                  <a:schemeClr val="tx1"/>
                </a:solidFill>
                <a:latin typeface="Times New Roman" pitchFamily="18" charset="0"/>
                <a:ea typeface="ＭＳ Ｐゴシック" pitchFamily="34" charset="-128"/>
              </a:defRPr>
            </a:lvl2pPr>
            <a:lvl3pPr marL="1094155" indent="-218832">
              <a:defRPr sz="2300" b="1">
                <a:solidFill>
                  <a:schemeClr val="tx1"/>
                </a:solidFill>
                <a:latin typeface="Times New Roman" pitchFamily="18" charset="0"/>
                <a:ea typeface="ＭＳ Ｐゴシック" pitchFamily="34" charset="-128"/>
              </a:defRPr>
            </a:lvl3pPr>
            <a:lvl4pPr marL="1531817" indent="-218832">
              <a:defRPr sz="2300" b="1">
                <a:solidFill>
                  <a:schemeClr val="tx1"/>
                </a:solidFill>
                <a:latin typeface="Times New Roman" pitchFamily="18" charset="0"/>
                <a:ea typeface="ＭＳ Ｐゴシック" pitchFamily="34" charset="-128"/>
              </a:defRPr>
            </a:lvl4pPr>
            <a:lvl5pPr marL="1969480" indent="-218832">
              <a:defRPr sz="2300" b="1">
                <a:solidFill>
                  <a:schemeClr val="tx1"/>
                </a:solidFill>
                <a:latin typeface="Times New Roman" pitchFamily="18" charset="0"/>
                <a:ea typeface="ＭＳ Ｐゴシック" pitchFamily="34" charset="-128"/>
              </a:defRPr>
            </a:lvl5pPr>
            <a:lvl6pPr marL="2407141"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6pPr>
            <a:lvl7pPr marL="2844803"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7pPr>
            <a:lvl8pPr marL="3282465"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8pPr>
            <a:lvl9pPr marL="3720128"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9pPr>
          </a:lstStyle>
          <a:p>
            <a:fld id="{FDDCE45C-DD56-41C0-9FF8-7E46C27E4FED}" type="slidenum">
              <a:rPr lang="en-GB" sz="1300" b="0"/>
              <a:pPr/>
              <a:t>32</a:t>
            </a:fld>
            <a:endParaRPr lang="en-GB" sz="1300"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139971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itchFamily="18" charset="0"/>
                <a:ea typeface="ＭＳ Ｐゴシック" pitchFamily="34" charset="-128"/>
              </a:defRPr>
            </a:lvl1pPr>
            <a:lvl2pPr marL="711201" indent="-273539">
              <a:defRPr sz="2300" b="1">
                <a:solidFill>
                  <a:schemeClr val="tx1"/>
                </a:solidFill>
                <a:latin typeface="Times New Roman" pitchFamily="18" charset="0"/>
                <a:ea typeface="ＭＳ Ｐゴシック" pitchFamily="34" charset="-128"/>
              </a:defRPr>
            </a:lvl2pPr>
            <a:lvl3pPr marL="1094155" indent="-218832">
              <a:defRPr sz="2300" b="1">
                <a:solidFill>
                  <a:schemeClr val="tx1"/>
                </a:solidFill>
                <a:latin typeface="Times New Roman" pitchFamily="18" charset="0"/>
                <a:ea typeface="ＭＳ Ｐゴシック" pitchFamily="34" charset="-128"/>
              </a:defRPr>
            </a:lvl3pPr>
            <a:lvl4pPr marL="1531817" indent="-218832">
              <a:defRPr sz="2300" b="1">
                <a:solidFill>
                  <a:schemeClr val="tx1"/>
                </a:solidFill>
                <a:latin typeface="Times New Roman" pitchFamily="18" charset="0"/>
                <a:ea typeface="ＭＳ Ｐゴシック" pitchFamily="34" charset="-128"/>
              </a:defRPr>
            </a:lvl4pPr>
            <a:lvl5pPr marL="1969480" indent="-218832">
              <a:defRPr sz="2300" b="1">
                <a:solidFill>
                  <a:schemeClr val="tx1"/>
                </a:solidFill>
                <a:latin typeface="Times New Roman" pitchFamily="18" charset="0"/>
                <a:ea typeface="ＭＳ Ｐゴシック" pitchFamily="34" charset="-128"/>
              </a:defRPr>
            </a:lvl5pPr>
            <a:lvl6pPr marL="2407141"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6pPr>
            <a:lvl7pPr marL="2844803"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7pPr>
            <a:lvl8pPr marL="3282465"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8pPr>
            <a:lvl9pPr marL="3720128"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9pPr>
          </a:lstStyle>
          <a:p>
            <a:fld id="{A8967703-46FE-4954-97CE-1D0D41B47740}" type="slidenum">
              <a:rPr lang="en-GB" sz="1300" b="0"/>
              <a:pPr/>
              <a:t>33</a:t>
            </a:fld>
            <a:endParaRPr lang="en-GB" sz="13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07852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itchFamily="18" charset="0"/>
                <a:ea typeface="ＭＳ Ｐゴシック" pitchFamily="34" charset="-128"/>
              </a:defRPr>
            </a:lvl1pPr>
            <a:lvl2pPr marL="711201" indent="-273539">
              <a:defRPr sz="2300" b="1">
                <a:solidFill>
                  <a:schemeClr val="tx1"/>
                </a:solidFill>
                <a:latin typeface="Times New Roman" pitchFamily="18" charset="0"/>
                <a:ea typeface="ＭＳ Ｐゴシック" pitchFamily="34" charset="-128"/>
              </a:defRPr>
            </a:lvl2pPr>
            <a:lvl3pPr marL="1094155" indent="-218832">
              <a:defRPr sz="2300" b="1">
                <a:solidFill>
                  <a:schemeClr val="tx1"/>
                </a:solidFill>
                <a:latin typeface="Times New Roman" pitchFamily="18" charset="0"/>
                <a:ea typeface="ＭＳ Ｐゴシック" pitchFamily="34" charset="-128"/>
              </a:defRPr>
            </a:lvl3pPr>
            <a:lvl4pPr marL="1531817" indent="-218832">
              <a:defRPr sz="2300" b="1">
                <a:solidFill>
                  <a:schemeClr val="tx1"/>
                </a:solidFill>
                <a:latin typeface="Times New Roman" pitchFamily="18" charset="0"/>
                <a:ea typeface="ＭＳ Ｐゴシック" pitchFamily="34" charset="-128"/>
              </a:defRPr>
            </a:lvl4pPr>
            <a:lvl5pPr marL="1969480" indent="-218832">
              <a:defRPr sz="2300" b="1">
                <a:solidFill>
                  <a:schemeClr val="tx1"/>
                </a:solidFill>
                <a:latin typeface="Times New Roman" pitchFamily="18" charset="0"/>
                <a:ea typeface="ＭＳ Ｐゴシック" pitchFamily="34" charset="-128"/>
              </a:defRPr>
            </a:lvl5pPr>
            <a:lvl6pPr marL="2407141"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6pPr>
            <a:lvl7pPr marL="2844803"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7pPr>
            <a:lvl8pPr marL="3282465"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8pPr>
            <a:lvl9pPr marL="3720128"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9pPr>
          </a:lstStyle>
          <a:p>
            <a:fld id="{3390440B-3F43-4561-BD5B-6FF76BA801CE}" type="slidenum">
              <a:rPr lang="en-GB" sz="1300" b="0"/>
              <a:pPr/>
              <a:t>3</a:t>
            </a:fld>
            <a:endParaRPr lang="en-GB" sz="13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13689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itchFamily="18" charset="0"/>
                <a:ea typeface="ＭＳ Ｐゴシック" pitchFamily="34" charset="-128"/>
              </a:defRPr>
            </a:lvl1pPr>
            <a:lvl2pPr marL="711201" indent="-273539">
              <a:defRPr sz="2300" b="1">
                <a:solidFill>
                  <a:schemeClr val="tx1"/>
                </a:solidFill>
                <a:latin typeface="Times New Roman" pitchFamily="18" charset="0"/>
                <a:ea typeface="ＭＳ Ｐゴシック" pitchFamily="34" charset="-128"/>
              </a:defRPr>
            </a:lvl2pPr>
            <a:lvl3pPr marL="1094155" indent="-218832">
              <a:defRPr sz="2300" b="1">
                <a:solidFill>
                  <a:schemeClr val="tx1"/>
                </a:solidFill>
                <a:latin typeface="Times New Roman" pitchFamily="18" charset="0"/>
                <a:ea typeface="ＭＳ Ｐゴシック" pitchFamily="34" charset="-128"/>
              </a:defRPr>
            </a:lvl3pPr>
            <a:lvl4pPr marL="1531817" indent="-218832">
              <a:defRPr sz="2300" b="1">
                <a:solidFill>
                  <a:schemeClr val="tx1"/>
                </a:solidFill>
                <a:latin typeface="Times New Roman" pitchFamily="18" charset="0"/>
                <a:ea typeface="ＭＳ Ｐゴシック" pitchFamily="34" charset="-128"/>
              </a:defRPr>
            </a:lvl4pPr>
            <a:lvl5pPr marL="1969480" indent="-218832">
              <a:defRPr sz="2300" b="1">
                <a:solidFill>
                  <a:schemeClr val="tx1"/>
                </a:solidFill>
                <a:latin typeface="Times New Roman" pitchFamily="18" charset="0"/>
                <a:ea typeface="ＭＳ Ｐゴシック" pitchFamily="34" charset="-128"/>
              </a:defRPr>
            </a:lvl5pPr>
            <a:lvl6pPr marL="2407141"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6pPr>
            <a:lvl7pPr marL="2844803"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7pPr>
            <a:lvl8pPr marL="3282465"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8pPr>
            <a:lvl9pPr marL="3720128"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9pPr>
          </a:lstStyle>
          <a:p>
            <a:fld id="{3390440B-3F43-4561-BD5B-6FF76BA801CE}" type="slidenum">
              <a:rPr lang="en-GB" sz="1300" b="0"/>
              <a:pPr/>
              <a:t>4</a:t>
            </a:fld>
            <a:endParaRPr lang="en-GB" sz="13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785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itchFamily="18" charset="0"/>
                <a:ea typeface="ＭＳ Ｐゴシック" pitchFamily="34" charset="-128"/>
              </a:defRPr>
            </a:lvl1pPr>
            <a:lvl2pPr marL="711201" indent="-273539">
              <a:defRPr sz="2300" b="1">
                <a:solidFill>
                  <a:schemeClr val="tx1"/>
                </a:solidFill>
                <a:latin typeface="Times New Roman" pitchFamily="18" charset="0"/>
                <a:ea typeface="ＭＳ Ｐゴシック" pitchFamily="34" charset="-128"/>
              </a:defRPr>
            </a:lvl2pPr>
            <a:lvl3pPr marL="1094155" indent="-218832">
              <a:defRPr sz="2300" b="1">
                <a:solidFill>
                  <a:schemeClr val="tx1"/>
                </a:solidFill>
                <a:latin typeface="Times New Roman" pitchFamily="18" charset="0"/>
                <a:ea typeface="ＭＳ Ｐゴシック" pitchFamily="34" charset="-128"/>
              </a:defRPr>
            </a:lvl3pPr>
            <a:lvl4pPr marL="1531817" indent="-218832">
              <a:defRPr sz="2300" b="1">
                <a:solidFill>
                  <a:schemeClr val="tx1"/>
                </a:solidFill>
                <a:latin typeface="Times New Roman" pitchFamily="18" charset="0"/>
                <a:ea typeface="ＭＳ Ｐゴシック" pitchFamily="34" charset="-128"/>
              </a:defRPr>
            </a:lvl4pPr>
            <a:lvl5pPr marL="1969480" indent="-218832">
              <a:defRPr sz="2300" b="1">
                <a:solidFill>
                  <a:schemeClr val="tx1"/>
                </a:solidFill>
                <a:latin typeface="Times New Roman" pitchFamily="18" charset="0"/>
                <a:ea typeface="ＭＳ Ｐゴシック" pitchFamily="34" charset="-128"/>
              </a:defRPr>
            </a:lvl5pPr>
            <a:lvl6pPr marL="2407141"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6pPr>
            <a:lvl7pPr marL="2844803"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7pPr>
            <a:lvl8pPr marL="3282465"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8pPr>
            <a:lvl9pPr marL="3720128"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9pPr>
          </a:lstStyle>
          <a:p>
            <a:fld id="{95D23E8F-BE38-49FD-8643-A0BF4CB2FABD}" type="slidenum">
              <a:rPr lang="en-GB" sz="1300" b="0"/>
              <a:pPr/>
              <a:t>5</a:t>
            </a:fld>
            <a:endParaRPr lang="en-GB" sz="1300" b="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11812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itchFamily="18" charset="0"/>
                <a:ea typeface="ＭＳ Ｐゴシック" pitchFamily="34" charset="-128"/>
              </a:defRPr>
            </a:lvl1pPr>
            <a:lvl2pPr marL="711201" indent="-273539">
              <a:defRPr sz="2300" b="1">
                <a:solidFill>
                  <a:schemeClr val="tx1"/>
                </a:solidFill>
                <a:latin typeface="Times New Roman" pitchFamily="18" charset="0"/>
                <a:ea typeface="ＭＳ Ｐゴシック" pitchFamily="34" charset="-128"/>
              </a:defRPr>
            </a:lvl2pPr>
            <a:lvl3pPr marL="1094155" indent="-218832">
              <a:defRPr sz="2300" b="1">
                <a:solidFill>
                  <a:schemeClr val="tx1"/>
                </a:solidFill>
                <a:latin typeface="Times New Roman" pitchFamily="18" charset="0"/>
                <a:ea typeface="ＭＳ Ｐゴシック" pitchFamily="34" charset="-128"/>
              </a:defRPr>
            </a:lvl3pPr>
            <a:lvl4pPr marL="1531817" indent="-218832">
              <a:defRPr sz="2300" b="1">
                <a:solidFill>
                  <a:schemeClr val="tx1"/>
                </a:solidFill>
                <a:latin typeface="Times New Roman" pitchFamily="18" charset="0"/>
                <a:ea typeface="ＭＳ Ｐゴシック" pitchFamily="34" charset="-128"/>
              </a:defRPr>
            </a:lvl4pPr>
            <a:lvl5pPr marL="1969480" indent="-218832">
              <a:defRPr sz="2300" b="1">
                <a:solidFill>
                  <a:schemeClr val="tx1"/>
                </a:solidFill>
                <a:latin typeface="Times New Roman" pitchFamily="18" charset="0"/>
                <a:ea typeface="ＭＳ Ｐゴシック" pitchFamily="34" charset="-128"/>
              </a:defRPr>
            </a:lvl5pPr>
            <a:lvl6pPr marL="2407141"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6pPr>
            <a:lvl7pPr marL="2844803"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7pPr>
            <a:lvl8pPr marL="3282465"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8pPr>
            <a:lvl9pPr marL="3720128"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9pPr>
          </a:lstStyle>
          <a:p>
            <a:fld id="{4DBCEAE7-D930-4EED-AC8E-C9F4AC7EDC8E}" type="slidenum">
              <a:rPr lang="en-GB" sz="1300" b="0">
                <a:solidFill>
                  <a:srgbClr val="000000"/>
                </a:solidFill>
              </a:rPr>
              <a:pPr/>
              <a:t>6</a:t>
            </a:fld>
            <a:endParaRPr lang="en-GB" sz="1300" b="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41607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itchFamily="18" charset="0"/>
                <a:ea typeface="ＭＳ Ｐゴシック" pitchFamily="34" charset="-128"/>
              </a:defRPr>
            </a:lvl1pPr>
            <a:lvl2pPr marL="711201" indent="-273539">
              <a:defRPr sz="2300" b="1">
                <a:solidFill>
                  <a:schemeClr val="tx1"/>
                </a:solidFill>
                <a:latin typeface="Times New Roman" pitchFamily="18" charset="0"/>
                <a:ea typeface="ＭＳ Ｐゴシック" pitchFamily="34" charset="-128"/>
              </a:defRPr>
            </a:lvl2pPr>
            <a:lvl3pPr marL="1094155" indent="-218832">
              <a:defRPr sz="2300" b="1">
                <a:solidFill>
                  <a:schemeClr val="tx1"/>
                </a:solidFill>
                <a:latin typeface="Times New Roman" pitchFamily="18" charset="0"/>
                <a:ea typeface="ＭＳ Ｐゴシック" pitchFamily="34" charset="-128"/>
              </a:defRPr>
            </a:lvl3pPr>
            <a:lvl4pPr marL="1531817" indent="-218832">
              <a:defRPr sz="2300" b="1">
                <a:solidFill>
                  <a:schemeClr val="tx1"/>
                </a:solidFill>
                <a:latin typeface="Times New Roman" pitchFamily="18" charset="0"/>
                <a:ea typeface="ＭＳ Ｐゴシック" pitchFamily="34" charset="-128"/>
              </a:defRPr>
            </a:lvl4pPr>
            <a:lvl5pPr marL="1969480" indent="-218832">
              <a:defRPr sz="2300" b="1">
                <a:solidFill>
                  <a:schemeClr val="tx1"/>
                </a:solidFill>
                <a:latin typeface="Times New Roman" pitchFamily="18" charset="0"/>
                <a:ea typeface="ＭＳ Ｐゴシック" pitchFamily="34" charset="-128"/>
              </a:defRPr>
            </a:lvl5pPr>
            <a:lvl6pPr marL="2407141"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6pPr>
            <a:lvl7pPr marL="2844803"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7pPr>
            <a:lvl8pPr marL="3282465"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8pPr>
            <a:lvl9pPr marL="3720128"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9pPr>
          </a:lstStyle>
          <a:p>
            <a:fld id="{184A5A63-54B2-41FD-9569-AA3C9B46B246}" type="slidenum">
              <a:rPr lang="en-GB" sz="1300" b="0"/>
              <a:pPr/>
              <a:t>28</a:t>
            </a:fld>
            <a:endParaRPr lang="en-GB" sz="13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10599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itchFamily="18" charset="0"/>
                <a:ea typeface="ＭＳ Ｐゴシック" pitchFamily="34" charset="-128"/>
              </a:defRPr>
            </a:lvl1pPr>
            <a:lvl2pPr marL="711201" indent="-273539">
              <a:defRPr sz="2300" b="1">
                <a:solidFill>
                  <a:schemeClr val="tx1"/>
                </a:solidFill>
                <a:latin typeface="Times New Roman" pitchFamily="18" charset="0"/>
                <a:ea typeface="ＭＳ Ｐゴシック" pitchFamily="34" charset="-128"/>
              </a:defRPr>
            </a:lvl2pPr>
            <a:lvl3pPr marL="1094155" indent="-218832">
              <a:defRPr sz="2300" b="1">
                <a:solidFill>
                  <a:schemeClr val="tx1"/>
                </a:solidFill>
                <a:latin typeface="Times New Roman" pitchFamily="18" charset="0"/>
                <a:ea typeface="ＭＳ Ｐゴシック" pitchFamily="34" charset="-128"/>
              </a:defRPr>
            </a:lvl3pPr>
            <a:lvl4pPr marL="1531817" indent="-218832">
              <a:defRPr sz="2300" b="1">
                <a:solidFill>
                  <a:schemeClr val="tx1"/>
                </a:solidFill>
                <a:latin typeface="Times New Roman" pitchFamily="18" charset="0"/>
                <a:ea typeface="ＭＳ Ｐゴシック" pitchFamily="34" charset="-128"/>
              </a:defRPr>
            </a:lvl4pPr>
            <a:lvl5pPr marL="1969480" indent="-218832">
              <a:defRPr sz="2300" b="1">
                <a:solidFill>
                  <a:schemeClr val="tx1"/>
                </a:solidFill>
                <a:latin typeface="Times New Roman" pitchFamily="18" charset="0"/>
                <a:ea typeface="ＭＳ Ｐゴシック" pitchFamily="34" charset="-128"/>
              </a:defRPr>
            </a:lvl5pPr>
            <a:lvl6pPr marL="2407141"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6pPr>
            <a:lvl7pPr marL="2844803"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7pPr>
            <a:lvl8pPr marL="3282465"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8pPr>
            <a:lvl9pPr marL="3720128"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9pPr>
          </a:lstStyle>
          <a:p>
            <a:fld id="{2FB49390-C051-45BE-AB29-C3A914D1FA78}" type="slidenum">
              <a:rPr lang="en-GB" sz="1300" b="0"/>
              <a:pPr/>
              <a:t>29</a:t>
            </a:fld>
            <a:endParaRPr lang="en-GB" sz="13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72006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itchFamily="18" charset="0"/>
                <a:ea typeface="ＭＳ Ｐゴシック" pitchFamily="34" charset="-128"/>
              </a:defRPr>
            </a:lvl1pPr>
            <a:lvl2pPr marL="711201" indent="-273539">
              <a:defRPr sz="2300" b="1">
                <a:solidFill>
                  <a:schemeClr val="tx1"/>
                </a:solidFill>
                <a:latin typeface="Times New Roman" pitchFamily="18" charset="0"/>
                <a:ea typeface="ＭＳ Ｐゴシック" pitchFamily="34" charset="-128"/>
              </a:defRPr>
            </a:lvl2pPr>
            <a:lvl3pPr marL="1094155" indent="-218832">
              <a:defRPr sz="2300" b="1">
                <a:solidFill>
                  <a:schemeClr val="tx1"/>
                </a:solidFill>
                <a:latin typeface="Times New Roman" pitchFamily="18" charset="0"/>
                <a:ea typeface="ＭＳ Ｐゴシック" pitchFamily="34" charset="-128"/>
              </a:defRPr>
            </a:lvl3pPr>
            <a:lvl4pPr marL="1531817" indent="-218832">
              <a:defRPr sz="2300" b="1">
                <a:solidFill>
                  <a:schemeClr val="tx1"/>
                </a:solidFill>
                <a:latin typeface="Times New Roman" pitchFamily="18" charset="0"/>
                <a:ea typeface="ＭＳ Ｐゴシック" pitchFamily="34" charset="-128"/>
              </a:defRPr>
            </a:lvl4pPr>
            <a:lvl5pPr marL="1969480" indent="-218832">
              <a:defRPr sz="2300" b="1">
                <a:solidFill>
                  <a:schemeClr val="tx1"/>
                </a:solidFill>
                <a:latin typeface="Times New Roman" pitchFamily="18" charset="0"/>
                <a:ea typeface="ＭＳ Ｐゴシック" pitchFamily="34" charset="-128"/>
              </a:defRPr>
            </a:lvl5pPr>
            <a:lvl6pPr marL="2407141"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6pPr>
            <a:lvl7pPr marL="2844803"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7pPr>
            <a:lvl8pPr marL="3282465"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8pPr>
            <a:lvl9pPr marL="3720128"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9pPr>
          </a:lstStyle>
          <a:p>
            <a:fld id="{63432296-700A-43BF-83F7-FC1A7E41649F}" type="slidenum">
              <a:rPr lang="en-GB" sz="1300" b="0"/>
              <a:pPr/>
              <a:t>30</a:t>
            </a:fld>
            <a:endParaRPr lang="en-GB" sz="1300" b="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10253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1">
                <a:solidFill>
                  <a:schemeClr val="tx1"/>
                </a:solidFill>
                <a:latin typeface="Times New Roman" pitchFamily="18" charset="0"/>
                <a:ea typeface="ＭＳ Ｐゴシック" pitchFamily="34" charset="-128"/>
              </a:defRPr>
            </a:lvl1pPr>
            <a:lvl2pPr marL="711201" indent="-273539">
              <a:defRPr sz="2300" b="1">
                <a:solidFill>
                  <a:schemeClr val="tx1"/>
                </a:solidFill>
                <a:latin typeface="Times New Roman" pitchFamily="18" charset="0"/>
                <a:ea typeface="ＭＳ Ｐゴシック" pitchFamily="34" charset="-128"/>
              </a:defRPr>
            </a:lvl2pPr>
            <a:lvl3pPr marL="1094155" indent="-218832">
              <a:defRPr sz="2300" b="1">
                <a:solidFill>
                  <a:schemeClr val="tx1"/>
                </a:solidFill>
                <a:latin typeface="Times New Roman" pitchFamily="18" charset="0"/>
                <a:ea typeface="ＭＳ Ｐゴシック" pitchFamily="34" charset="-128"/>
              </a:defRPr>
            </a:lvl3pPr>
            <a:lvl4pPr marL="1531817" indent="-218832">
              <a:defRPr sz="2300" b="1">
                <a:solidFill>
                  <a:schemeClr val="tx1"/>
                </a:solidFill>
                <a:latin typeface="Times New Roman" pitchFamily="18" charset="0"/>
                <a:ea typeface="ＭＳ Ｐゴシック" pitchFamily="34" charset="-128"/>
              </a:defRPr>
            </a:lvl4pPr>
            <a:lvl5pPr marL="1969480" indent="-218832">
              <a:defRPr sz="2300" b="1">
                <a:solidFill>
                  <a:schemeClr val="tx1"/>
                </a:solidFill>
                <a:latin typeface="Times New Roman" pitchFamily="18" charset="0"/>
                <a:ea typeface="ＭＳ Ｐゴシック" pitchFamily="34" charset="-128"/>
              </a:defRPr>
            </a:lvl5pPr>
            <a:lvl6pPr marL="2407141"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6pPr>
            <a:lvl7pPr marL="2844803"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7pPr>
            <a:lvl8pPr marL="3282465"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8pPr>
            <a:lvl9pPr marL="3720128" indent="-218832" algn="ctr" eaLnBrk="0" fontAlgn="base" hangingPunct="0">
              <a:spcBef>
                <a:spcPct val="0"/>
              </a:spcBef>
              <a:spcAft>
                <a:spcPct val="0"/>
              </a:spcAft>
              <a:defRPr sz="2300" b="1">
                <a:solidFill>
                  <a:schemeClr val="tx1"/>
                </a:solidFill>
                <a:latin typeface="Times New Roman" pitchFamily="18" charset="0"/>
                <a:ea typeface="ＭＳ Ｐゴシック" pitchFamily="34" charset="-128"/>
              </a:defRPr>
            </a:lvl9pPr>
          </a:lstStyle>
          <a:p>
            <a:fld id="{98B62BD7-5F67-4557-B64E-A1DC3874246C}" type="slidenum">
              <a:rPr lang="en-GB" sz="1300" b="0"/>
              <a:pPr/>
              <a:t>31</a:t>
            </a:fld>
            <a:endParaRPr lang="en-GB" sz="13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3231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5ACF8-4205-4755-AAA3-6DEBB5AEBD85}" type="slidenum">
              <a:rPr lang="en-US"/>
              <a:pPr>
                <a:defRPr/>
              </a:pPr>
              <a:t>‹#›</a:t>
            </a:fld>
            <a:endParaRPr lang="en-US"/>
          </a:p>
        </p:txBody>
      </p:sp>
    </p:spTree>
    <p:extLst>
      <p:ext uri="{BB962C8B-B14F-4D97-AF65-F5344CB8AC3E}">
        <p14:creationId xmlns:p14="http://schemas.microsoft.com/office/powerpoint/2010/main" val="135181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DCAE22-B2B9-4D08-A0BE-BD04BAE5EF40}" type="slidenum">
              <a:rPr lang="en-US"/>
              <a:pPr>
                <a:defRPr/>
              </a:pPr>
              <a:t>‹#›</a:t>
            </a:fld>
            <a:endParaRPr lang="en-US"/>
          </a:p>
        </p:txBody>
      </p:sp>
    </p:spTree>
    <p:extLst>
      <p:ext uri="{BB962C8B-B14F-4D97-AF65-F5344CB8AC3E}">
        <p14:creationId xmlns:p14="http://schemas.microsoft.com/office/powerpoint/2010/main" val="383147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619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67867D-9773-4AB9-A049-919571C35785}" type="slidenum">
              <a:rPr lang="en-US"/>
              <a:pPr>
                <a:defRPr/>
              </a:pPr>
              <a:t>‹#›</a:t>
            </a:fld>
            <a:endParaRPr lang="en-US"/>
          </a:p>
        </p:txBody>
      </p:sp>
    </p:spTree>
    <p:extLst>
      <p:ext uri="{BB962C8B-B14F-4D97-AF65-F5344CB8AC3E}">
        <p14:creationId xmlns:p14="http://schemas.microsoft.com/office/powerpoint/2010/main" val="54312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191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00150"/>
            <a:ext cx="3810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0"/>
            <a:ext cx="3810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9BE363-CA34-4ED9-9691-6835E4809DBE}" type="slidenum">
              <a:rPr lang="en-US"/>
              <a:pPr>
                <a:defRPr/>
              </a:pPr>
              <a:t>‹#›</a:t>
            </a:fld>
            <a:endParaRPr lang="en-US"/>
          </a:p>
        </p:txBody>
      </p:sp>
    </p:spTree>
    <p:extLst>
      <p:ext uri="{BB962C8B-B14F-4D97-AF65-F5344CB8AC3E}">
        <p14:creationId xmlns:p14="http://schemas.microsoft.com/office/powerpoint/2010/main" val="255075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191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00150"/>
            <a:ext cx="3810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0"/>
            <a:ext cx="3810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90950"/>
            <a:ext cx="3810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A346966-554A-473F-AB9C-AF0BE606F1DF}" type="slidenum">
              <a:rPr lang="en-US"/>
              <a:pPr>
                <a:defRPr/>
              </a:pPr>
              <a:t>‹#›</a:t>
            </a:fld>
            <a:endParaRPr lang="en-US"/>
          </a:p>
        </p:txBody>
      </p:sp>
    </p:spTree>
    <p:extLst>
      <p:ext uri="{BB962C8B-B14F-4D97-AF65-F5344CB8AC3E}">
        <p14:creationId xmlns:p14="http://schemas.microsoft.com/office/powerpoint/2010/main" val="218029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719FBE-0EAA-4C3A-82C6-57A8FB4D37BE}" type="slidenum">
              <a:rPr lang="en-US"/>
              <a:pPr>
                <a:defRPr/>
              </a:pPr>
              <a:t>‹#›</a:t>
            </a:fld>
            <a:endParaRPr lang="en-US"/>
          </a:p>
        </p:txBody>
      </p:sp>
    </p:spTree>
    <p:extLst>
      <p:ext uri="{BB962C8B-B14F-4D97-AF65-F5344CB8AC3E}">
        <p14:creationId xmlns:p14="http://schemas.microsoft.com/office/powerpoint/2010/main" val="198171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4F2719-F33A-4926-A3AB-C40FB739A542}" type="slidenum">
              <a:rPr lang="en-US"/>
              <a:pPr>
                <a:defRPr/>
              </a:pPr>
              <a:t>‹#›</a:t>
            </a:fld>
            <a:endParaRPr lang="en-US"/>
          </a:p>
        </p:txBody>
      </p:sp>
    </p:spTree>
    <p:extLst>
      <p:ext uri="{BB962C8B-B14F-4D97-AF65-F5344CB8AC3E}">
        <p14:creationId xmlns:p14="http://schemas.microsoft.com/office/powerpoint/2010/main" val="184138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0015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4454D0-E996-4BEA-9AC9-61F5B7374BDD}" type="slidenum">
              <a:rPr lang="en-US"/>
              <a:pPr>
                <a:defRPr/>
              </a:pPr>
              <a:t>‹#›</a:t>
            </a:fld>
            <a:endParaRPr lang="en-US"/>
          </a:p>
        </p:txBody>
      </p:sp>
    </p:spTree>
    <p:extLst>
      <p:ext uri="{BB962C8B-B14F-4D97-AF65-F5344CB8AC3E}">
        <p14:creationId xmlns:p14="http://schemas.microsoft.com/office/powerpoint/2010/main" val="328667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FD0125-E150-4B37-8793-6B2D22818933}" type="slidenum">
              <a:rPr lang="en-US"/>
              <a:pPr>
                <a:defRPr/>
              </a:pPr>
              <a:t>‹#›</a:t>
            </a:fld>
            <a:endParaRPr lang="en-US"/>
          </a:p>
        </p:txBody>
      </p:sp>
    </p:spTree>
    <p:extLst>
      <p:ext uri="{BB962C8B-B14F-4D97-AF65-F5344CB8AC3E}">
        <p14:creationId xmlns:p14="http://schemas.microsoft.com/office/powerpoint/2010/main" val="193099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DF33FB-6143-41A3-A8B9-4783125D7E0F}" type="slidenum">
              <a:rPr lang="en-US"/>
              <a:pPr>
                <a:defRPr/>
              </a:pPr>
              <a:t>‹#›</a:t>
            </a:fld>
            <a:endParaRPr lang="en-US"/>
          </a:p>
        </p:txBody>
      </p:sp>
    </p:spTree>
    <p:extLst>
      <p:ext uri="{BB962C8B-B14F-4D97-AF65-F5344CB8AC3E}">
        <p14:creationId xmlns:p14="http://schemas.microsoft.com/office/powerpoint/2010/main" val="403714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534D9B-43EC-44AE-9785-F0F071ED1C0E}" type="slidenum">
              <a:rPr lang="en-US"/>
              <a:pPr>
                <a:defRPr/>
              </a:pPr>
              <a:t>‹#›</a:t>
            </a:fld>
            <a:endParaRPr lang="en-US"/>
          </a:p>
        </p:txBody>
      </p:sp>
    </p:spTree>
    <p:extLst>
      <p:ext uri="{BB962C8B-B14F-4D97-AF65-F5344CB8AC3E}">
        <p14:creationId xmlns:p14="http://schemas.microsoft.com/office/powerpoint/2010/main" val="308328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D74063-6367-4C46-B244-1C6DC672D9C2}" type="slidenum">
              <a:rPr lang="en-US"/>
              <a:pPr>
                <a:defRPr/>
              </a:pPr>
              <a:t>‹#›</a:t>
            </a:fld>
            <a:endParaRPr lang="en-US"/>
          </a:p>
        </p:txBody>
      </p:sp>
    </p:spTree>
    <p:extLst>
      <p:ext uri="{BB962C8B-B14F-4D97-AF65-F5344CB8AC3E}">
        <p14:creationId xmlns:p14="http://schemas.microsoft.com/office/powerpoint/2010/main" val="123342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3BB35-2B4C-4F92-9D77-56FE0797B6BB}" type="slidenum">
              <a:rPr lang="en-US"/>
              <a:pPr>
                <a:defRPr/>
              </a:pPr>
              <a:t>‹#›</a:t>
            </a:fld>
            <a:endParaRPr lang="en-US"/>
          </a:p>
        </p:txBody>
      </p:sp>
    </p:spTree>
    <p:extLst>
      <p:ext uri="{BB962C8B-B14F-4D97-AF65-F5344CB8AC3E}">
        <p14:creationId xmlns:p14="http://schemas.microsoft.com/office/powerpoint/2010/main" val="222401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7AF">
            <a:alpha val="0"/>
          </a:srgb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20015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lvl1pPr>
          </a:lstStyle>
          <a:p>
            <a:pPr>
              <a:defRPr/>
            </a:pPr>
            <a:endParaRPr lang="en-US"/>
          </a:p>
        </p:txBody>
      </p:sp>
      <p:sp>
        <p:nvSpPr>
          <p:cNvPr id="2970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2970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vl1pPr>
          </a:lstStyle>
          <a:p>
            <a:pPr>
              <a:defRPr/>
            </a:pPr>
            <a:fld id="{DB201A07-8544-4185-A49A-48946C7D14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2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2400">
          <a:solidFill>
            <a:schemeClr val="tx2"/>
          </a:solidFill>
          <a:latin typeface="Arial" charset="0"/>
        </a:defRPr>
      </a:lvl6pPr>
      <a:lvl7pPr marL="914400" algn="ctr" rtl="0" eaLnBrk="0" fontAlgn="base" hangingPunct="0">
        <a:spcBef>
          <a:spcPct val="0"/>
        </a:spcBef>
        <a:spcAft>
          <a:spcPct val="0"/>
        </a:spcAft>
        <a:defRPr sz="2400">
          <a:solidFill>
            <a:schemeClr val="tx2"/>
          </a:solidFill>
          <a:latin typeface="Arial" charset="0"/>
        </a:defRPr>
      </a:lvl7pPr>
      <a:lvl8pPr marL="1371600" algn="ctr" rtl="0" eaLnBrk="0" fontAlgn="base" hangingPunct="0">
        <a:spcBef>
          <a:spcPct val="0"/>
        </a:spcBef>
        <a:spcAft>
          <a:spcPct val="0"/>
        </a:spcAft>
        <a:defRPr sz="2400">
          <a:solidFill>
            <a:schemeClr val="tx2"/>
          </a:solidFill>
          <a:latin typeface="Arial" charset="0"/>
        </a:defRPr>
      </a:lvl8pPr>
      <a:lvl9pPr marL="1828800" algn="ctr"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w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wmf"/><Relationship Id="rId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ubtitle 2"/>
          <p:cNvSpPr>
            <a:spLocks noGrp="1"/>
          </p:cNvSpPr>
          <p:nvPr>
            <p:ph type="subTitle" idx="1"/>
          </p:nvPr>
        </p:nvSpPr>
        <p:spPr>
          <a:xfrm>
            <a:off x="463639" y="2533930"/>
            <a:ext cx="8371268" cy="1752600"/>
          </a:xfrm>
        </p:spPr>
        <p:txBody>
          <a:bodyPr/>
          <a:lstStyle/>
          <a:p>
            <a:r>
              <a:rPr lang="en-GB" sz="2400" b="1" dirty="0" smtClean="0">
                <a:ea typeface="ＭＳ Ｐゴシック" pitchFamily="34" charset="-128"/>
              </a:rPr>
              <a:t>Lecture 5 – Optimization with equality constraints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385" name="Rectangle 1"/>
              <p:cNvSpPr>
                <a:spLocks noChangeArrowheads="1"/>
              </p:cNvSpPr>
              <p:nvPr/>
            </p:nvSpPr>
            <p:spPr bwMode="auto">
              <a:xfrm>
                <a:off x="270456" y="-4748"/>
                <a:ext cx="8731876" cy="6879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14000"/>
                  </a:lnSpc>
                  <a:spcBef>
                    <a:spcPts val="0"/>
                  </a:spcBef>
                  <a:spcAft>
                    <a:spcPts val="0"/>
                  </a:spcAft>
                  <a:buClrTx/>
                  <a:buSzTx/>
                  <a:buFontTx/>
                  <a:buNone/>
                  <a:tabLst/>
                </a:pPr>
                <a:r>
                  <a:rPr kumimoji="0" lang="en-US" b="0" i="0" u="none" strike="noStrike" cap="none" normalizeH="0" baseline="0" dirty="0" smtClean="0">
                    <a:ln>
                      <a:noFill/>
                    </a:ln>
                    <a:solidFill>
                      <a:schemeClr val="tx1"/>
                    </a:solidFill>
                    <a:effectLst/>
                    <a:latin typeface="+mn-lt"/>
                  </a:rPr>
                  <a:t>Let</a:t>
                </a:r>
                <a14:m>
                  <m:oMath xmlns:m="http://schemas.openxmlformats.org/officeDocument/2006/math">
                    <m:r>
                      <a:rPr kumimoji="0" lang="en-GB" b="0" i="0" u="none" strike="noStrike" cap="none" normalizeH="0" baseline="0" dirty="0" smtClean="0">
                        <a:ln>
                          <a:noFill/>
                        </a:ln>
                        <a:solidFill>
                          <a:schemeClr val="tx1"/>
                        </a:solidFill>
                        <a:effectLst/>
                        <a:latin typeface="Cambria Math"/>
                      </a:rPr>
                      <m:t> </m:t>
                    </m:r>
                    <m:r>
                      <a:rPr kumimoji="0" lang="en-US" b="0" i="1" u="none" strike="noStrike" cap="none" normalizeH="0" baseline="0" dirty="0" smtClean="0">
                        <a:ln>
                          <a:noFill/>
                        </a:ln>
                        <a:solidFill>
                          <a:schemeClr val="tx1"/>
                        </a:solidFill>
                        <a:effectLst/>
                        <a:latin typeface="Cambria Math"/>
                      </a:rPr>
                      <m:t>𝑓</m:t>
                    </m:r>
                    <m:r>
                      <a:rPr kumimoji="0" lang="en-GB" b="0" i="0" u="none" strike="noStrike" cap="none" normalizeH="0" baseline="0" dirty="0" smtClean="0">
                        <a:ln>
                          <a:noFill/>
                        </a:ln>
                        <a:solidFill>
                          <a:schemeClr val="tx1"/>
                        </a:solidFill>
                        <a:effectLst/>
                        <a:latin typeface="Cambria Math"/>
                      </a:rPr>
                      <m:t> </m:t>
                    </m:r>
                  </m:oMath>
                </a14:m>
                <a:r>
                  <a:rPr kumimoji="0" lang="en-US" b="0" i="0" u="none" strike="noStrike" cap="none" normalizeH="0" baseline="0" dirty="0" smtClean="0">
                    <a:ln>
                      <a:noFill/>
                    </a:ln>
                    <a:solidFill>
                      <a:schemeClr val="tx1"/>
                    </a:solidFill>
                    <a:effectLst/>
                    <a:latin typeface="+mn-lt"/>
                  </a:rPr>
                  <a:t>and</a:t>
                </a:r>
                <a:r>
                  <a:rPr kumimoji="0" lang="en-US" b="0" i="0" u="none" strike="noStrike" cap="none" normalizeH="0" dirty="0" smtClean="0">
                    <a:ln>
                      <a:noFill/>
                    </a:ln>
                    <a:solidFill>
                      <a:schemeClr val="tx1"/>
                    </a:solidFill>
                    <a:effectLst/>
                    <a:latin typeface="+mn-lt"/>
                  </a:rPr>
                  <a:t> </a:t>
                </a:r>
                <a14:m>
                  <m:oMath xmlns:m="http://schemas.openxmlformats.org/officeDocument/2006/math">
                    <m:r>
                      <a:rPr kumimoji="0" lang="en-US" b="0" i="1" u="none" strike="noStrike" cap="none" normalizeH="0" baseline="0" dirty="0" smtClean="0">
                        <a:ln>
                          <a:noFill/>
                        </a:ln>
                        <a:solidFill>
                          <a:schemeClr val="tx1"/>
                        </a:solidFill>
                        <a:effectLst/>
                        <a:latin typeface="Cambria Math"/>
                      </a:rPr>
                      <m:t>𝑔</m:t>
                    </m:r>
                    <m:r>
                      <a:rPr kumimoji="0" lang="en-GB" b="0" i="0" u="none" strike="noStrike" cap="none" normalizeH="0" baseline="0" dirty="0" smtClean="0">
                        <a:ln>
                          <a:noFill/>
                        </a:ln>
                        <a:solidFill>
                          <a:schemeClr val="tx1"/>
                        </a:solidFill>
                        <a:effectLst/>
                        <a:latin typeface="Cambria Math"/>
                      </a:rPr>
                      <m:t> </m:t>
                    </m:r>
                  </m:oMath>
                </a14:m>
                <a:r>
                  <a:rPr kumimoji="0" lang="en-US" b="0" i="0" u="none" strike="noStrike" cap="none" normalizeH="0" baseline="0" dirty="0" smtClean="0">
                    <a:ln>
                      <a:noFill/>
                    </a:ln>
                    <a:solidFill>
                      <a:schemeClr val="tx1"/>
                    </a:solidFill>
                    <a:effectLst/>
                    <a:latin typeface="+mn-lt"/>
                  </a:rPr>
                  <a:t>be continuously differentiable functions of two variables defined on the</a:t>
                </a:r>
                <a:r>
                  <a:rPr kumimoji="0" lang="en-US" b="0" i="0" u="none" strike="noStrike" cap="none" normalizeH="0" dirty="0" smtClean="0">
                    <a:ln>
                      <a:noFill/>
                    </a:ln>
                    <a:solidFill>
                      <a:schemeClr val="tx1"/>
                    </a:solidFill>
                    <a:effectLst/>
                    <a:latin typeface="+mn-lt"/>
                  </a:rPr>
                  <a:t> </a:t>
                </a:r>
                <a:r>
                  <a:rPr kumimoji="0" lang="en-US" b="0" i="0" u="none" strike="noStrike" cap="none" normalizeH="0" baseline="0" dirty="0" smtClean="0">
                    <a:ln>
                      <a:noFill/>
                    </a:ln>
                    <a:solidFill>
                      <a:schemeClr val="tx1"/>
                    </a:solidFill>
                    <a:effectLst/>
                    <a:latin typeface="+mn-lt"/>
                  </a:rPr>
                  <a:t>set </a:t>
                </a:r>
                <a:r>
                  <a:rPr kumimoji="0" lang="en-US" b="0" i="1" u="none" strike="noStrike" cap="none" normalizeH="0" baseline="0" dirty="0" smtClean="0">
                    <a:ln>
                      <a:noFill/>
                    </a:ln>
                    <a:solidFill>
                      <a:schemeClr val="tx1"/>
                    </a:solidFill>
                    <a:effectLst/>
                    <a:latin typeface="+mn-lt"/>
                  </a:rPr>
                  <a:t>S</a:t>
                </a:r>
                <a:r>
                  <a:rPr kumimoji="0" lang="en-US" b="0" i="0" u="none" strike="noStrike" cap="none" normalizeH="0" baseline="0" dirty="0" smtClean="0">
                    <a:ln>
                      <a:noFill/>
                    </a:ln>
                    <a:solidFill>
                      <a:schemeClr val="tx1"/>
                    </a:solidFill>
                    <a:effectLst/>
                    <a:latin typeface="+mn-lt"/>
                  </a:rPr>
                  <a:t>, </a:t>
                </a:r>
              </a:p>
              <a:p>
                <a:pPr marL="0" marR="0" lvl="0" indent="0" algn="just" defTabSz="914400" rtl="0" eaLnBrk="0" fontAlgn="base" latinLnBrk="0" hangingPunct="0">
                  <a:lnSpc>
                    <a:spcPct val="114000"/>
                  </a:lnSpc>
                  <a:spcBef>
                    <a:spcPts val="0"/>
                  </a:spcBef>
                  <a:spcAft>
                    <a:spcPts val="0"/>
                  </a:spcAft>
                  <a:buClrTx/>
                  <a:buSzTx/>
                  <a:buFontTx/>
                  <a:buNone/>
                  <a:tabLst/>
                </a:pPr>
                <a14:m>
                  <m:oMath xmlns:m="http://schemas.openxmlformats.org/officeDocument/2006/math">
                    <m:r>
                      <a:rPr kumimoji="0" lang="en-US" b="0" i="1" u="none" strike="noStrike" cap="none" normalizeH="0" baseline="0" dirty="0" smtClean="0">
                        <a:ln>
                          <a:noFill/>
                        </a:ln>
                        <a:solidFill>
                          <a:schemeClr val="tx1"/>
                        </a:solidFill>
                        <a:effectLst/>
                        <a:latin typeface="Cambria Math"/>
                      </a:rPr>
                      <m:t>𝑐</m:t>
                    </m:r>
                  </m:oMath>
                </a14:m>
                <a:r>
                  <a:rPr kumimoji="0" lang="en-US" b="0" i="0" u="none" strike="noStrike" cap="none" normalizeH="0" baseline="0" dirty="0" smtClean="0">
                    <a:ln>
                      <a:noFill/>
                    </a:ln>
                    <a:solidFill>
                      <a:schemeClr val="tx1"/>
                    </a:solidFill>
                    <a:effectLst/>
                    <a:latin typeface="+mn-lt"/>
                  </a:rPr>
                  <a:t> be a number.</a:t>
                </a:r>
                <a:r>
                  <a:rPr kumimoji="0" lang="en-US" b="0" i="0" u="none" strike="noStrike" cap="none" normalizeH="0" dirty="0" smtClean="0">
                    <a:ln>
                      <a:noFill/>
                    </a:ln>
                    <a:solidFill>
                      <a:schemeClr val="tx1"/>
                    </a:solidFill>
                    <a:effectLst/>
                    <a:latin typeface="+mn-lt"/>
                  </a:rPr>
                  <a:t> </a:t>
                </a:r>
              </a:p>
              <a:p>
                <a:pPr marL="0" marR="0" lvl="0" indent="0" algn="just" defTabSz="914400" rtl="0" eaLnBrk="0" fontAlgn="base" latinLnBrk="0" hangingPunct="0">
                  <a:lnSpc>
                    <a:spcPct val="114000"/>
                  </a:lnSpc>
                  <a:spcBef>
                    <a:spcPts val="0"/>
                  </a:spcBef>
                  <a:spcAft>
                    <a:spcPts val="0"/>
                  </a:spcAft>
                  <a:buClrTx/>
                  <a:buSzTx/>
                  <a:buFontTx/>
                  <a:buNone/>
                  <a:tabLst/>
                </a:pPr>
                <a:r>
                  <a:rPr kumimoji="0" lang="en-US" b="0" i="0" u="none" strike="noStrike" cap="none" normalizeH="0" dirty="0" smtClean="0">
                    <a:ln>
                      <a:noFill/>
                    </a:ln>
                    <a:solidFill>
                      <a:schemeClr val="tx1"/>
                    </a:solidFill>
                    <a:effectLst/>
                    <a:latin typeface="+mn-lt"/>
                  </a:rPr>
                  <a:t>S</a:t>
                </a:r>
                <a:r>
                  <a:rPr kumimoji="0" lang="en-US" b="0" i="0" u="none" strike="noStrike" cap="none" normalizeH="0" baseline="0" dirty="0" smtClean="0">
                    <a:ln>
                      <a:noFill/>
                    </a:ln>
                    <a:solidFill>
                      <a:schemeClr val="tx1"/>
                    </a:solidFill>
                    <a:effectLst/>
                    <a:latin typeface="+mn-lt"/>
                  </a:rPr>
                  <a:t>uppose that </a:t>
                </a:r>
                <a14:m>
                  <m:oMath xmlns:m="http://schemas.openxmlformats.org/officeDocument/2006/math">
                    <m:r>
                      <a:rPr kumimoji="0" lang="en-US" b="0" i="1" u="none" strike="noStrike" cap="none" normalizeH="0" baseline="0" dirty="0" smtClean="0">
                        <a:ln>
                          <a:noFill/>
                        </a:ln>
                        <a:solidFill>
                          <a:schemeClr val="tx1"/>
                        </a:solidFill>
                        <a:effectLst/>
                        <a:latin typeface="Cambria Math"/>
                      </a:rPr>
                      <m:t>(</m:t>
                    </m:r>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r>
                      <a:rPr kumimoji="0" lang="en-US" b="0" i="1" u="none" strike="noStrike" cap="none" normalizeH="0" baseline="0" dirty="0" smtClean="0">
                        <a:ln>
                          <a:noFill/>
                        </a:ln>
                        <a:solidFill>
                          <a:schemeClr val="tx1"/>
                        </a:solidFill>
                        <a:effectLst/>
                        <a:latin typeface="Cambria Math"/>
                      </a:rPr>
                      <m:t>)</m:t>
                    </m:r>
                  </m:oMath>
                </a14:m>
                <a:r>
                  <a:rPr kumimoji="0" lang="en-US" b="0" i="0" u="none" strike="noStrike" cap="none" normalizeH="0" baseline="0" dirty="0" smtClean="0">
                    <a:ln>
                      <a:noFill/>
                    </a:ln>
                    <a:solidFill>
                      <a:schemeClr val="tx1"/>
                    </a:solidFill>
                    <a:effectLst/>
                    <a:latin typeface="+mn-lt"/>
                  </a:rPr>
                  <a:t> is an interior point of </a:t>
                </a:r>
                <a:r>
                  <a:rPr kumimoji="0" lang="en-US" b="0" i="1" u="none" strike="noStrike" cap="none" normalizeH="0" baseline="0" dirty="0" smtClean="0">
                    <a:ln>
                      <a:noFill/>
                    </a:ln>
                    <a:solidFill>
                      <a:schemeClr val="tx1"/>
                    </a:solidFill>
                    <a:effectLst/>
                    <a:latin typeface="+mn-lt"/>
                  </a:rPr>
                  <a:t>S</a:t>
                </a:r>
                <a:r>
                  <a:rPr kumimoji="0" lang="en-US" b="0" i="0" u="none" strike="noStrike" cap="none" normalizeH="0" baseline="0" dirty="0" smtClean="0">
                    <a:ln>
                      <a:noFill/>
                    </a:ln>
                    <a:solidFill>
                      <a:schemeClr val="tx1"/>
                    </a:solidFill>
                    <a:effectLst/>
                    <a:latin typeface="+mn-lt"/>
                  </a:rPr>
                  <a:t> that solves the problem </a:t>
                </a:r>
              </a:p>
              <a:p>
                <a:pPr marL="0" marR="0" lvl="0" indent="0" algn="ctr" defTabSz="914400" rtl="0" eaLnBrk="0" fontAlgn="base" latinLnBrk="0" hangingPunct="0">
                  <a:lnSpc>
                    <a:spcPct val="114000"/>
                  </a:lnSpc>
                  <a:spcBef>
                    <a:spcPts val="600"/>
                  </a:spcBef>
                  <a:spcAft>
                    <a:spcPts val="600"/>
                  </a:spcAft>
                  <a:buClrTx/>
                  <a:buSzTx/>
                  <a:buFontTx/>
                  <a:buNone/>
                  <a:tabLst/>
                </a:pPr>
                <a14:m>
                  <m:oMath xmlns:m="http://schemas.openxmlformats.org/officeDocument/2006/math">
                    <m:r>
                      <a:rPr kumimoji="0" lang="en-US" b="0" i="1" u="none" strike="noStrike" cap="none" normalizeH="0" baseline="0" dirty="0" smtClean="0">
                        <a:ln>
                          <a:noFill/>
                        </a:ln>
                        <a:solidFill>
                          <a:schemeClr val="tx1"/>
                        </a:solidFill>
                        <a:effectLst/>
                        <a:latin typeface="Cambria Math"/>
                      </a:rPr>
                      <m:t>𝑚𝑎𝑥</m:t>
                    </m:r>
                    <m:r>
                      <a:rPr kumimoji="0" lang="en-US" b="0" i="1" u="none" strike="noStrike" cap="none" normalizeH="0" baseline="-30000" dirty="0" smtClean="0">
                        <a:ln>
                          <a:noFill/>
                        </a:ln>
                        <a:solidFill>
                          <a:schemeClr val="tx1"/>
                        </a:solidFill>
                        <a:effectLst/>
                        <a:latin typeface="Cambria Math"/>
                      </a:rPr>
                      <m:t>𝑥</m:t>
                    </m:r>
                    <m:r>
                      <a:rPr kumimoji="0" lang="en-GB" b="0" i="1" u="none" strike="noStrike" cap="none" normalizeH="0" baseline="-30000" dirty="0" smtClean="0">
                        <a:ln>
                          <a:noFill/>
                        </a:ln>
                        <a:solidFill>
                          <a:schemeClr val="tx1"/>
                        </a:solidFill>
                        <a:effectLst/>
                        <a:latin typeface="Cambria Math"/>
                      </a:rPr>
                      <m:t>,</m:t>
                    </m:r>
                    <m:r>
                      <a:rPr kumimoji="0" lang="en-US" b="0" i="1" u="none" strike="noStrike" cap="none" normalizeH="0" baseline="-30000" dirty="0" smtClean="0">
                        <a:ln>
                          <a:noFill/>
                        </a:ln>
                        <a:solidFill>
                          <a:schemeClr val="tx1"/>
                        </a:solidFill>
                        <a:effectLst/>
                        <a:latin typeface="Cambria Math"/>
                      </a:rPr>
                      <m:t>𝑦</m:t>
                    </m:r>
                    <m:r>
                      <a:rPr kumimoji="0" lang="en-US" b="0" i="1" u="none" strike="noStrike" cap="none" normalizeH="0" baseline="0" dirty="0" smtClean="0">
                        <a:ln>
                          <a:noFill/>
                        </a:ln>
                        <a:solidFill>
                          <a:schemeClr val="tx1"/>
                        </a:solidFill>
                        <a:effectLst/>
                        <a:latin typeface="Cambria Math"/>
                      </a:rPr>
                      <m:t>  </m:t>
                    </m:r>
                    <m:r>
                      <a:rPr kumimoji="0" lang="en-US" b="0" i="1" u="none" strike="noStrike" cap="none" normalizeH="0" baseline="0" dirty="0" smtClean="0">
                        <a:ln>
                          <a:noFill/>
                        </a:ln>
                        <a:solidFill>
                          <a:schemeClr val="tx1"/>
                        </a:solidFill>
                        <a:effectLst/>
                        <a:latin typeface="Cambria Math"/>
                      </a:rPr>
                      <m:t>𝑓</m:t>
                    </m:r>
                    <m:r>
                      <a:rPr kumimoji="0" lang="en-US" b="0" i="1" u="none" strike="noStrike" cap="none" normalizeH="0" baseline="0" dirty="0" smtClean="0">
                        <a:ln>
                          <a:noFill/>
                        </a:ln>
                        <a:solidFill>
                          <a:schemeClr val="tx1"/>
                        </a:solidFill>
                        <a:effectLst/>
                        <a:latin typeface="Cambria Math"/>
                      </a:rPr>
                      <m:t> (</m:t>
                    </m:r>
                    <m:r>
                      <a:rPr kumimoji="0" lang="en-US" b="0" i="1" u="none" strike="noStrike" cap="none" normalizeH="0" baseline="0" dirty="0" smtClean="0">
                        <a:ln>
                          <a:noFill/>
                        </a:ln>
                        <a:solidFill>
                          <a:schemeClr val="tx1"/>
                        </a:solidFill>
                        <a:effectLst/>
                        <a:latin typeface="Cambria Math"/>
                      </a:rPr>
                      <m:t>𝑥</m:t>
                    </m:r>
                    <m:r>
                      <a:rPr kumimoji="0" lang="en-US" b="0" i="1" u="none" strike="noStrike" cap="none" normalizeH="0" baseline="0" dirty="0" smtClean="0">
                        <a:ln>
                          <a:noFill/>
                        </a:ln>
                        <a:solidFill>
                          <a:schemeClr val="tx1"/>
                        </a:solidFill>
                        <a:effectLst/>
                        <a:latin typeface="Cambria Math"/>
                      </a:rPr>
                      <m:t>, </m:t>
                    </m:r>
                    <m:r>
                      <a:rPr kumimoji="0" lang="en-US" b="0" i="1" u="none" strike="noStrike" cap="none" normalizeH="0" baseline="0" dirty="0" smtClean="0">
                        <a:ln>
                          <a:noFill/>
                        </a:ln>
                        <a:solidFill>
                          <a:schemeClr val="tx1"/>
                        </a:solidFill>
                        <a:effectLst/>
                        <a:latin typeface="Cambria Math"/>
                      </a:rPr>
                      <m:t>𝑦</m:t>
                    </m:r>
                    <m:r>
                      <a:rPr kumimoji="0" lang="en-US" b="0" i="1" u="none" strike="noStrike" cap="none" normalizeH="0" baseline="0" dirty="0" smtClean="0">
                        <a:ln>
                          <a:noFill/>
                        </a:ln>
                        <a:solidFill>
                          <a:schemeClr val="tx1"/>
                        </a:solidFill>
                        <a:effectLst/>
                        <a:latin typeface="Cambria Math"/>
                      </a:rPr>
                      <m:t>)</m:t>
                    </m:r>
                  </m:oMath>
                </a14:m>
                <a:r>
                  <a:rPr kumimoji="0" lang="en-US" b="0" i="0" u="none" strike="noStrike" cap="none" normalizeH="0" baseline="0" dirty="0" smtClean="0">
                    <a:ln>
                      <a:noFill/>
                    </a:ln>
                    <a:solidFill>
                      <a:schemeClr val="tx1"/>
                    </a:solidFill>
                    <a:effectLst/>
                    <a:latin typeface="+mn-lt"/>
                  </a:rPr>
                  <a:t> subject to </a:t>
                </a:r>
                <a14:m>
                  <m:oMath xmlns:m="http://schemas.openxmlformats.org/officeDocument/2006/math">
                    <m:r>
                      <a:rPr kumimoji="0" lang="en-US" b="0" i="1" u="none" strike="noStrike" cap="none" normalizeH="0" baseline="0" dirty="0" smtClean="0">
                        <a:ln>
                          <a:noFill/>
                        </a:ln>
                        <a:solidFill>
                          <a:schemeClr val="tx1"/>
                        </a:solidFill>
                        <a:effectLst/>
                        <a:latin typeface="Cambria Math"/>
                      </a:rPr>
                      <m:t>𝑔</m:t>
                    </m:r>
                    <m:r>
                      <a:rPr kumimoji="0" lang="en-US" b="0" i="1" u="none" strike="noStrike" cap="none" normalizeH="0" baseline="0" dirty="0" smtClean="0">
                        <a:ln>
                          <a:noFill/>
                        </a:ln>
                        <a:solidFill>
                          <a:schemeClr val="tx1"/>
                        </a:solidFill>
                        <a:effectLst/>
                        <a:latin typeface="Cambria Math"/>
                      </a:rPr>
                      <m:t>(</m:t>
                    </m:r>
                    <m:r>
                      <a:rPr kumimoji="0" lang="en-US" b="0" i="1" u="none" strike="noStrike" cap="none" normalizeH="0" baseline="0" dirty="0" smtClean="0">
                        <a:ln>
                          <a:noFill/>
                        </a:ln>
                        <a:solidFill>
                          <a:schemeClr val="tx1"/>
                        </a:solidFill>
                        <a:effectLst/>
                        <a:latin typeface="Cambria Math"/>
                      </a:rPr>
                      <m:t>𝑥</m:t>
                    </m:r>
                    <m:r>
                      <a:rPr kumimoji="0" lang="en-US" b="0" i="1" u="none" strike="noStrike" cap="none" normalizeH="0" baseline="0" dirty="0" smtClean="0">
                        <a:ln>
                          <a:noFill/>
                        </a:ln>
                        <a:solidFill>
                          <a:schemeClr val="tx1"/>
                        </a:solidFill>
                        <a:effectLst/>
                        <a:latin typeface="Cambria Math"/>
                      </a:rPr>
                      <m:t>, </m:t>
                    </m:r>
                    <m:r>
                      <a:rPr kumimoji="0" lang="en-US" b="0" i="1" u="none" strike="noStrike" cap="none" normalizeH="0" baseline="0" dirty="0" smtClean="0">
                        <a:ln>
                          <a:noFill/>
                        </a:ln>
                        <a:solidFill>
                          <a:schemeClr val="tx1"/>
                        </a:solidFill>
                        <a:effectLst/>
                        <a:latin typeface="Cambria Math"/>
                      </a:rPr>
                      <m:t>𝑦</m:t>
                    </m:r>
                    <m:r>
                      <a:rPr kumimoji="0" lang="en-US" b="0" i="1" u="none" strike="noStrike" cap="none" normalizeH="0" baseline="0" dirty="0" smtClean="0">
                        <a:ln>
                          <a:noFill/>
                        </a:ln>
                        <a:solidFill>
                          <a:schemeClr val="tx1"/>
                        </a:solidFill>
                        <a:effectLst/>
                        <a:latin typeface="Cambria Math"/>
                      </a:rPr>
                      <m:t>) = </m:t>
                    </m:r>
                    <m:r>
                      <a:rPr kumimoji="0" lang="en-US" b="0" i="1" u="none" strike="noStrike" cap="none" normalizeH="0" baseline="0" dirty="0" smtClean="0">
                        <a:ln>
                          <a:noFill/>
                        </a:ln>
                        <a:solidFill>
                          <a:schemeClr val="tx1"/>
                        </a:solidFill>
                        <a:effectLst/>
                        <a:latin typeface="Cambria Math"/>
                      </a:rPr>
                      <m:t>𝑐</m:t>
                    </m:r>
                    <m:r>
                      <a:rPr kumimoji="0" lang="en-US" b="0" i="1" u="none" strike="noStrike" cap="none" normalizeH="0" baseline="0" dirty="0" smtClean="0">
                        <a:ln>
                          <a:noFill/>
                        </a:ln>
                        <a:solidFill>
                          <a:schemeClr val="tx1"/>
                        </a:solidFill>
                        <a:effectLst/>
                        <a:latin typeface="Cambria Math"/>
                      </a:rPr>
                      <m:t> </m:t>
                    </m:r>
                  </m:oMath>
                </a14:m>
                <a:endParaRPr kumimoji="0" lang="en-US"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14000"/>
                  </a:lnSpc>
                  <a:spcBef>
                    <a:spcPts val="0"/>
                  </a:spcBef>
                  <a:spcAft>
                    <a:spcPts val="0"/>
                  </a:spcAft>
                  <a:buClrTx/>
                  <a:buSzTx/>
                  <a:buFontTx/>
                  <a:buNone/>
                  <a:tabLst/>
                </a:pPr>
                <a:r>
                  <a:rPr kumimoji="0" lang="en-US" b="0" i="0" u="none" strike="noStrike" cap="none" normalizeH="0" baseline="0" dirty="0" smtClean="0">
                    <a:ln>
                      <a:noFill/>
                    </a:ln>
                    <a:solidFill>
                      <a:schemeClr val="tx1"/>
                    </a:solidFill>
                    <a:effectLst/>
                    <a:latin typeface="+mn-lt"/>
                  </a:rPr>
                  <a:t>Suppose also that</a:t>
                </a:r>
              </a:p>
              <a:p>
                <a:pPr lvl="0">
                  <a:lnSpc>
                    <a:spcPct val="114000"/>
                  </a:lnSpc>
                  <a:spcBef>
                    <a:spcPts val="600"/>
                  </a:spcBef>
                  <a:spcAft>
                    <a:spcPts val="600"/>
                  </a:spcAft>
                </a:pPr>
                <a14:m>
                  <m:oMathPara xmlns:m="http://schemas.openxmlformats.org/officeDocument/2006/math">
                    <m:oMathParaPr>
                      <m:jc m:val="centerGroup"/>
                    </m:oMathParaPr>
                    <m:oMath xmlns:m="http://schemas.openxmlformats.org/officeDocument/2006/math">
                      <m:r>
                        <a:rPr kumimoji="0" lang="en-GB" b="0" i="1" u="none" strike="noStrike" cap="none" normalizeH="0" baseline="0" dirty="0" smtClean="0">
                          <a:ln>
                            <a:noFill/>
                          </a:ln>
                          <a:solidFill>
                            <a:schemeClr val="tx1"/>
                          </a:solidFill>
                          <a:effectLst/>
                          <a:latin typeface="Cambria Math"/>
                        </a:rPr>
                        <m:t>𝑒𝑖𝑡h𝑒𝑟</m:t>
                      </m:r>
                      <m:r>
                        <a:rPr kumimoji="0" lang="en-GB" b="0" i="1" u="none" strike="noStrike" cap="none" normalizeH="0" baseline="0" dirty="0" smtClean="0">
                          <a:ln>
                            <a:noFill/>
                          </a:ln>
                          <a:solidFill>
                            <a:schemeClr val="tx1"/>
                          </a:solidFill>
                          <a:effectLst/>
                          <a:latin typeface="Cambria Math"/>
                        </a:rPr>
                        <m:t> </m:t>
                      </m:r>
                      <m:r>
                        <a:rPr kumimoji="0" lang="en-US" b="0" i="1" u="none" strike="noStrike" cap="none" normalizeH="0" baseline="0" dirty="0" smtClean="0">
                          <a:ln>
                            <a:noFill/>
                          </a:ln>
                          <a:solidFill>
                            <a:schemeClr val="tx1"/>
                          </a:solidFill>
                          <a:effectLst/>
                          <a:latin typeface="Cambria Math"/>
                        </a:rPr>
                        <m:t>𝑔</m:t>
                      </m:r>
                      <m:r>
                        <a:rPr kumimoji="0" lang="en-US" b="0" i="1" u="none" strike="noStrike" cap="none" normalizeH="0" baseline="-30000" dirty="0" smtClean="0">
                          <a:ln>
                            <a:noFill/>
                          </a:ln>
                          <a:solidFill>
                            <a:schemeClr val="tx1"/>
                          </a:solidFill>
                          <a:effectLst/>
                          <a:latin typeface="Cambria Math"/>
                        </a:rPr>
                        <m:t>1</m:t>
                      </m:r>
                      <m:d>
                        <m:dPr>
                          <m:ctrlPr>
                            <a:rPr kumimoji="0" lang="en-US" b="0" i="1" u="none" strike="noStrike" cap="none" normalizeH="0" baseline="0" dirty="0" smtClean="0">
                              <a:ln>
                                <a:noFill/>
                              </a:ln>
                              <a:solidFill>
                                <a:schemeClr val="tx1"/>
                              </a:solidFill>
                              <a:effectLst/>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r>
                        <a:rPr kumimoji="0" lang="en-US" b="0" i="1" u="none" strike="noStrike" cap="none" normalizeH="0" baseline="0" dirty="0" smtClean="0">
                          <a:ln>
                            <a:noFill/>
                          </a:ln>
                          <a:solidFill>
                            <a:schemeClr val="tx1"/>
                          </a:solidFill>
                          <a:effectLst/>
                          <a:latin typeface="Cambria Math"/>
                        </a:rPr>
                        <m:t>≠ 0 </m:t>
                      </m:r>
                      <m:r>
                        <a:rPr kumimoji="0" lang="en-US" b="0" i="1" u="none" strike="noStrike" cap="none" normalizeH="0" baseline="0" dirty="0" smtClean="0">
                          <a:ln>
                            <a:noFill/>
                          </a:ln>
                          <a:solidFill>
                            <a:schemeClr val="tx1"/>
                          </a:solidFill>
                          <a:effectLst/>
                          <a:latin typeface="Cambria Math"/>
                        </a:rPr>
                        <m:t>𝑜𝑟</m:t>
                      </m:r>
                      <m:r>
                        <a:rPr kumimoji="0" lang="en-GB" b="0" i="1" u="none" strike="noStrike" cap="none" normalizeH="0" baseline="0" dirty="0" smtClean="0">
                          <a:ln>
                            <a:noFill/>
                          </a:ln>
                          <a:solidFill>
                            <a:schemeClr val="tx1"/>
                          </a:solidFill>
                          <a:effectLst/>
                          <a:latin typeface="Cambria Math"/>
                        </a:rPr>
                        <m:t> </m:t>
                      </m:r>
                      <m:r>
                        <a:rPr lang="en-US" b="0" i="1" dirty="0">
                          <a:latin typeface="Cambria Math"/>
                        </a:rPr>
                        <m:t>𝑔</m:t>
                      </m:r>
                      <m:r>
                        <a:rPr lang="en-GB" b="0" i="1" baseline="-30000" dirty="0" smtClean="0">
                          <a:latin typeface="Cambria Math"/>
                        </a:rPr>
                        <m:t>2</m:t>
                      </m:r>
                      <m:r>
                        <a:rPr kumimoji="0" lang="en-US" b="0" i="1" u="none" strike="noStrike" cap="none" normalizeH="0" baseline="0" dirty="0" smtClean="0">
                          <a:ln>
                            <a:noFill/>
                          </a:ln>
                          <a:solidFill>
                            <a:schemeClr val="tx1"/>
                          </a:solidFill>
                          <a:effectLst/>
                          <a:latin typeface="Cambria Math"/>
                        </a:rPr>
                        <m:t>(</m:t>
                      </m:r>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r>
                        <a:rPr kumimoji="0" lang="en-US" b="0" i="1" u="none" strike="noStrike" cap="none" normalizeH="0" baseline="0" dirty="0" smtClean="0">
                          <a:ln>
                            <a:noFill/>
                          </a:ln>
                          <a:solidFill>
                            <a:schemeClr val="tx1"/>
                          </a:solidFill>
                          <a:effectLst/>
                          <a:latin typeface="Cambria Math"/>
                        </a:rPr>
                        <m:t>) ≠ 0. </m:t>
                      </m:r>
                    </m:oMath>
                  </m:oMathPara>
                </a14:m>
                <a:endParaRPr kumimoji="0" lang="en-US" b="0" i="0" u="none" strike="noStrike" cap="none" normalizeH="0" baseline="0" dirty="0" smtClean="0">
                  <a:ln>
                    <a:noFill/>
                  </a:ln>
                  <a:solidFill>
                    <a:schemeClr val="tx1"/>
                  </a:solidFill>
                  <a:effectLst/>
                  <a:latin typeface="+mn-lt"/>
                </a:endParaRPr>
              </a:p>
              <a:p>
                <a:pPr lvl="0" algn="just">
                  <a:lnSpc>
                    <a:spcPct val="114000"/>
                  </a:lnSpc>
                  <a:spcBef>
                    <a:spcPts val="0"/>
                  </a:spcBef>
                  <a:spcAft>
                    <a:spcPts val="0"/>
                  </a:spcAft>
                </a:pPr>
                <a:r>
                  <a:rPr lang="en-US" b="0" dirty="0">
                    <a:latin typeface="+mn-lt"/>
                  </a:rPr>
                  <a:t>Then there is a unique number </a:t>
                </a:r>
                <a14:m>
                  <m:oMath xmlns:m="http://schemas.openxmlformats.org/officeDocument/2006/math">
                    <m:r>
                      <a:rPr lang="en-US" b="0" i="1" dirty="0">
                        <a:latin typeface="Cambria Math"/>
                      </a:rPr>
                      <m:t>𝜆</m:t>
                    </m:r>
                  </m:oMath>
                </a14:m>
                <a:r>
                  <a:rPr lang="en-US" b="0" dirty="0">
                    <a:latin typeface="+mn-lt"/>
                  </a:rPr>
                  <a:t> such that</a:t>
                </a:r>
                <a14:m>
                  <m:oMath xmlns:m="http://schemas.openxmlformats.org/officeDocument/2006/math">
                    <m:r>
                      <a:rPr lang="en-GB" b="0" i="0" dirty="0" smtClean="0">
                        <a:latin typeface="Cambria Math"/>
                      </a:rPr>
                      <m:t> </m:t>
                    </m:r>
                    <m:r>
                      <a:rPr lang="en-US" b="0" i="1" dirty="0">
                        <a:latin typeface="Cambria Math"/>
                      </a:rPr>
                      <m:t>(</m:t>
                    </m:r>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r>
                      <a:rPr lang="en-US" b="0" i="1" dirty="0">
                        <a:latin typeface="Cambria Math"/>
                      </a:rPr>
                      <m:t>)</m:t>
                    </m:r>
                  </m:oMath>
                </a14:m>
                <a:r>
                  <a:rPr lang="en-US" b="0" dirty="0">
                    <a:latin typeface="+mn-lt"/>
                  </a:rPr>
                  <a:t>is a stationary point of the </a:t>
                </a:r>
                <a:r>
                  <a:rPr lang="en-US" b="0" dirty="0" err="1">
                    <a:latin typeface="+mn-lt"/>
                  </a:rPr>
                  <a:t>Lagrangean</a:t>
                </a:r>
                <a:r>
                  <a:rPr lang="en-US" b="0" dirty="0">
                    <a:latin typeface="+mn-lt"/>
                  </a:rPr>
                  <a:t> </a:t>
                </a:r>
              </a:p>
              <a:p>
                <a:pPr lvl="0">
                  <a:lnSpc>
                    <a:spcPct val="114000"/>
                  </a:lnSpc>
                  <a:spcBef>
                    <a:spcPts val="600"/>
                  </a:spcBef>
                  <a:spcAft>
                    <a:spcPts val="600"/>
                  </a:spcAft>
                </a:pPr>
                <a14:m>
                  <m:oMathPara xmlns:m="http://schemas.openxmlformats.org/officeDocument/2006/math">
                    <m:oMathParaPr>
                      <m:jc m:val="centerGroup"/>
                    </m:oMathParaPr>
                    <m:oMath xmlns:m="http://schemas.openxmlformats.org/officeDocument/2006/math">
                      <m:r>
                        <a:rPr lang="en-US" b="0" i="1" dirty="0">
                          <a:latin typeface="Cambria Math"/>
                        </a:rPr>
                        <m:t>𝐿</m:t>
                      </m:r>
                      <m:r>
                        <a:rPr lang="en-US" b="0" i="1" dirty="0">
                          <a:latin typeface="Cambria Math"/>
                        </a:rPr>
                        <m:t>(</m:t>
                      </m:r>
                      <m:r>
                        <a:rPr lang="en-US" b="0" i="1" dirty="0">
                          <a:latin typeface="Cambria Math"/>
                        </a:rPr>
                        <m:t>𝑥</m:t>
                      </m:r>
                      <m:r>
                        <a:rPr lang="en-US" b="0" i="1" dirty="0">
                          <a:latin typeface="Cambria Math"/>
                        </a:rPr>
                        <m:t>, </m:t>
                      </m:r>
                      <m:r>
                        <a:rPr lang="en-US" b="0" i="1" dirty="0">
                          <a:latin typeface="Cambria Math"/>
                        </a:rPr>
                        <m:t>𝑦</m:t>
                      </m:r>
                      <m:r>
                        <a:rPr lang="en-US" b="0" i="1" dirty="0">
                          <a:latin typeface="Cambria Math"/>
                        </a:rPr>
                        <m:t>) =  </m:t>
                      </m:r>
                      <m:r>
                        <a:rPr lang="en-US" b="0" i="1" dirty="0">
                          <a:latin typeface="Cambria Math"/>
                        </a:rPr>
                        <m:t>𝑓</m:t>
                      </m:r>
                      <m:r>
                        <a:rPr lang="en-US" b="0" i="1" dirty="0">
                          <a:latin typeface="Cambria Math"/>
                        </a:rPr>
                        <m:t> (</m:t>
                      </m:r>
                      <m:r>
                        <a:rPr lang="en-US" b="0" i="1" dirty="0">
                          <a:latin typeface="Cambria Math"/>
                        </a:rPr>
                        <m:t>𝑥</m:t>
                      </m:r>
                      <m:r>
                        <a:rPr lang="en-US" b="0" i="1" dirty="0">
                          <a:latin typeface="Cambria Math"/>
                        </a:rPr>
                        <m:t>, </m:t>
                      </m:r>
                      <m:r>
                        <a:rPr lang="en-US" b="0" i="1" dirty="0">
                          <a:latin typeface="Cambria Math"/>
                        </a:rPr>
                        <m:t>𝑦</m:t>
                      </m:r>
                      <m:r>
                        <a:rPr lang="en-US" b="0" i="1" dirty="0">
                          <a:latin typeface="Cambria Math"/>
                        </a:rPr>
                        <m:t>) − </m:t>
                      </m:r>
                      <m:r>
                        <a:rPr lang="en-US" b="0" i="1" dirty="0">
                          <a:latin typeface="Cambria Math"/>
                        </a:rPr>
                        <m:t>𝜆</m:t>
                      </m:r>
                      <m:r>
                        <a:rPr lang="en-US" b="0" i="1" dirty="0">
                          <a:latin typeface="Cambria Math"/>
                        </a:rPr>
                        <m:t>(</m:t>
                      </m:r>
                      <m:r>
                        <a:rPr lang="en-US" b="0" i="1" dirty="0">
                          <a:latin typeface="Cambria Math"/>
                        </a:rPr>
                        <m:t>𝑔</m:t>
                      </m:r>
                      <m:r>
                        <a:rPr lang="en-US" b="0" i="1" dirty="0">
                          <a:latin typeface="Cambria Math"/>
                        </a:rPr>
                        <m:t>(</m:t>
                      </m:r>
                      <m:r>
                        <a:rPr lang="en-US" b="0" i="1" dirty="0">
                          <a:latin typeface="Cambria Math"/>
                        </a:rPr>
                        <m:t>𝑥</m:t>
                      </m:r>
                      <m:r>
                        <a:rPr lang="en-US" b="0" i="1" dirty="0">
                          <a:latin typeface="Cambria Math"/>
                        </a:rPr>
                        <m:t>, </m:t>
                      </m:r>
                      <m:r>
                        <a:rPr lang="en-US" b="0" i="1" dirty="0">
                          <a:latin typeface="Cambria Math"/>
                        </a:rPr>
                        <m:t>𝑦</m:t>
                      </m:r>
                      <m:r>
                        <a:rPr lang="en-US" b="0" i="1" dirty="0">
                          <a:latin typeface="Cambria Math"/>
                        </a:rPr>
                        <m:t>) − </m:t>
                      </m:r>
                      <m:r>
                        <a:rPr lang="en-US" b="0" i="1" dirty="0">
                          <a:latin typeface="Cambria Math"/>
                        </a:rPr>
                        <m:t>𝑐</m:t>
                      </m:r>
                      <m:r>
                        <a:rPr lang="en-US" b="0" i="1" dirty="0">
                          <a:latin typeface="Cambria Math"/>
                        </a:rPr>
                        <m:t>)</m:t>
                      </m:r>
                    </m:oMath>
                  </m:oMathPara>
                </a14:m>
                <a:endParaRPr lang="en-US" dirty="0">
                  <a:latin typeface="+mn-lt"/>
                </a:endParaRPr>
              </a:p>
              <a:p>
                <a:pPr lvl="0" algn="l">
                  <a:lnSpc>
                    <a:spcPct val="114000"/>
                  </a:lnSpc>
                  <a:spcBef>
                    <a:spcPts val="0"/>
                  </a:spcBef>
                  <a:spcAft>
                    <a:spcPts val="600"/>
                  </a:spcAft>
                </a:pPr>
                <a:r>
                  <a:rPr lang="en-US" b="0" dirty="0">
                    <a:latin typeface="+mn-lt"/>
                  </a:rPr>
                  <a:t>That is, </a:t>
                </a:r>
                <a14:m>
                  <m:oMath xmlns:m="http://schemas.openxmlformats.org/officeDocument/2006/math">
                    <m:r>
                      <a:rPr lang="en-US" b="0" i="1" dirty="0">
                        <a:latin typeface="Cambria Math"/>
                      </a:rPr>
                      <m:t>(</m:t>
                    </m:r>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r>
                      <a:rPr lang="en-US" b="0" i="1" dirty="0">
                        <a:latin typeface="Cambria Math"/>
                      </a:rPr>
                      <m:t>) </m:t>
                    </m:r>
                  </m:oMath>
                </a14:m>
                <a:r>
                  <a:rPr lang="en-US" b="0" dirty="0" smtClean="0">
                    <a:latin typeface="+mn-lt"/>
                  </a:rPr>
                  <a:t>satisfies </a:t>
                </a:r>
                <a:r>
                  <a:rPr lang="en-US" b="0" dirty="0">
                    <a:latin typeface="+mn-lt"/>
                  </a:rPr>
                  <a:t>the first-order conditions. </a:t>
                </a:r>
                <a:endParaRPr lang="en-US" dirty="0">
                  <a:latin typeface="+mn-lt"/>
                </a:endParaRPr>
              </a:p>
              <a:p>
                <a:pPr lvl="0">
                  <a:lnSpc>
                    <a:spcPct val="114000"/>
                  </a:lnSpc>
                  <a:spcBef>
                    <a:spcPts val="600"/>
                  </a:spcBef>
                  <a:spcAft>
                    <a:spcPts val="0"/>
                  </a:spcAft>
                </a:pPr>
                <a14:m>
                  <m:oMathPara xmlns:m="http://schemas.openxmlformats.org/officeDocument/2006/math">
                    <m:oMathParaPr>
                      <m:jc m:val="centerGroup"/>
                    </m:oMathParaPr>
                    <m:oMath xmlns:m="http://schemas.openxmlformats.org/officeDocument/2006/math">
                      <m:r>
                        <a:rPr lang="es-ES" i="1" dirty="0">
                          <a:latin typeface="Cambria Math"/>
                          <a:cs typeface="Arial" pitchFamily="34" charset="0"/>
                        </a:rPr>
                        <m:t>𝐿</m:t>
                      </m:r>
                      <m:r>
                        <a:rPr lang="es-ES" i="1" baseline="-25000" dirty="0">
                          <a:latin typeface="Cambria Math"/>
                          <a:cs typeface="Arial" pitchFamily="34" charset="0"/>
                        </a:rPr>
                        <m:t>1</m:t>
                      </m:r>
                      <m:r>
                        <a:rPr lang="en-US" b="0" i="1" dirty="0">
                          <a:latin typeface="Cambria Math"/>
                        </a:rPr>
                        <m:t>(</m:t>
                      </m:r>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r>
                        <a:rPr lang="en-US" b="0" i="1" dirty="0">
                          <a:latin typeface="Cambria Math"/>
                        </a:rPr>
                        <m:t>)</m:t>
                      </m:r>
                      <m:r>
                        <a:rPr lang="es-ES" i="1" dirty="0">
                          <a:latin typeface="Cambria Math"/>
                          <a:cs typeface="Arial" pitchFamily="34" charset="0"/>
                        </a:rPr>
                        <m:t>=  </m:t>
                      </m:r>
                      <m:sSub>
                        <m:sSubPr>
                          <m:ctrlPr>
                            <a:rPr lang="es-ES" b="0" i="1" dirty="0" smtClean="0">
                              <a:latin typeface="Cambria Math"/>
                              <a:cs typeface="Arial" pitchFamily="34" charset="0"/>
                            </a:rPr>
                          </m:ctrlPr>
                        </m:sSubPr>
                        <m:e>
                          <m:r>
                            <a:rPr lang="en-GB" b="0" i="1" dirty="0" smtClean="0">
                              <a:latin typeface="Cambria Math"/>
                              <a:cs typeface="Arial" pitchFamily="34" charset="0"/>
                            </a:rPr>
                            <m:t>𝑓</m:t>
                          </m:r>
                        </m:e>
                        <m:sub>
                          <m:r>
                            <a:rPr lang="en-GB" b="0" i="1" dirty="0" smtClean="0">
                              <a:latin typeface="Cambria Math"/>
                              <a:cs typeface="Arial" pitchFamily="34" charset="0"/>
                            </a:rPr>
                            <m:t>1</m:t>
                          </m:r>
                        </m:sub>
                      </m:sSub>
                      <m:r>
                        <a:rPr lang="en-US" b="0" i="1" dirty="0">
                          <a:latin typeface="Cambria Math"/>
                        </a:rPr>
                        <m:t>(</m:t>
                      </m:r>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r>
                        <a:rPr lang="en-US" b="0" i="1" dirty="0">
                          <a:latin typeface="Cambria Math"/>
                        </a:rPr>
                        <m:t>)</m:t>
                      </m:r>
                      <m:r>
                        <a:rPr lang="es-ES" i="1" dirty="0">
                          <a:latin typeface="Cambria Math"/>
                          <a:cs typeface="Arial" pitchFamily="34" charset="0"/>
                        </a:rPr>
                        <m:t>− </m:t>
                      </m:r>
                      <m:r>
                        <a:rPr lang="es-ES" i="1" dirty="0">
                          <a:latin typeface="Cambria Math"/>
                          <a:cs typeface="Arial" pitchFamily="34" charset="0"/>
                        </a:rPr>
                        <m:t>𝜆</m:t>
                      </m:r>
                      <m:r>
                        <a:rPr lang="es-ES" i="1" dirty="0">
                          <a:latin typeface="Cambria Math"/>
                          <a:cs typeface="Arial" pitchFamily="34" charset="0"/>
                        </a:rPr>
                        <m:t>𝑔</m:t>
                      </m:r>
                      <m:r>
                        <a:rPr lang="es-ES" i="1" baseline="-25000" dirty="0">
                          <a:latin typeface="Cambria Math"/>
                          <a:cs typeface="Arial" pitchFamily="34" charset="0"/>
                        </a:rPr>
                        <m:t>1</m:t>
                      </m:r>
                      <m:r>
                        <a:rPr lang="en-US" b="0" i="1" dirty="0">
                          <a:latin typeface="Cambria Math"/>
                        </a:rPr>
                        <m:t>(</m:t>
                      </m:r>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r>
                        <a:rPr lang="en-US" b="0" i="1" dirty="0">
                          <a:latin typeface="Cambria Math"/>
                        </a:rPr>
                        <m:t>)</m:t>
                      </m:r>
                      <m:r>
                        <a:rPr lang="es-ES" i="1" dirty="0">
                          <a:latin typeface="Cambria Math"/>
                          <a:cs typeface="Arial" pitchFamily="34" charset="0"/>
                        </a:rPr>
                        <m:t>= 0 </m:t>
                      </m:r>
                    </m:oMath>
                  </m:oMathPara>
                </a14:m>
                <a:endParaRPr lang="es-ES" dirty="0">
                  <a:latin typeface="+mn-lt"/>
                  <a:cs typeface="Arial" pitchFamily="34" charset="0"/>
                </a:endParaRPr>
              </a:p>
              <a:p>
                <a:pPr lvl="0">
                  <a:lnSpc>
                    <a:spcPct val="114000"/>
                  </a:lnSpc>
                  <a:spcBef>
                    <a:spcPts val="0"/>
                  </a:spcBef>
                  <a:spcAft>
                    <a:spcPts val="0"/>
                  </a:spcAft>
                </a:pPr>
                <a14:m>
                  <m:oMathPara xmlns:m="http://schemas.openxmlformats.org/officeDocument/2006/math">
                    <m:oMathParaPr>
                      <m:jc m:val="centerGroup"/>
                    </m:oMathParaPr>
                    <m:oMath xmlns:m="http://schemas.openxmlformats.org/officeDocument/2006/math">
                      <m:r>
                        <a:rPr lang="es-ES" i="1" dirty="0">
                          <a:latin typeface="Cambria Math"/>
                          <a:cs typeface="Arial" pitchFamily="34" charset="0"/>
                        </a:rPr>
                        <m:t>𝐿</m:t>
                      </m:r>
                      <m:r>
                        <a:rPr lang="es-ES" i="1" baseline="-25000" dirty="0">
                          <a:latin typeface="Cambria Math"/>
                          <a:cs typeface="Arial" pitchFamily="34" charset="0"/>
                        </a:rPr>
                        <m:t>2</m:t>
                      </m:r>
                      <m:r>
                        <a:rPr lang="en-US" b="0" i="1" dirty="0">
                          <a:latin typeface="Cambria Math"/>
                        </a:rPr>
                        <m:t>(</m:t>
                      </m:r>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r>
                        <a:rPr lang="en-US" b="0" i="1" dirty="0">
                          <a:latin typeface="Cambria Math"/>
                        </a:rPr>
                        <m:t>)</m:t>
                      </m:r>
                      <m:r>
                        <a:rPr lang="es-ES" i="1" dirty="0">
                          <a:latin typeface="Cambria Math"/>
                          <a:cs typeface="Arial" pitchFamily="34" charset="0"/>
                        </a:rPr>
                        <m:t>=</m:t>
                      </m:r>
                      <m:sSub>
                        <m:sSubPr>
                          <m:ctrlPr>
                            <a:rPr lang="es-ES" b="0" i="1" dirty="0">
                              <a:latin typeface="Cambria Math"/>
                              <a:cs typeface="Arial" pitchFamily="34" charset="0"/>
                            </a:rPr>
                          </m:ctrlPr>
                        </m:sSubPr>
                        <m:e>
                          <m:r>
                            <a:rPr lang="en-GB" b="0" i="1" dirty="0">
                              <a:latin typeface="Cambria Math"/>
                              <a:cs typeface="Arial" pitchFamily="34" charset="0"/>
                            </a:rPr>
                            <m:t>𝑓</m:t>
                          </m:r>
                        </m:e>
                        <m:sub>
                          <m:r>
                            <a:rPr lang="en-GB" b="0" i="1" dirty="0" smtClean="0">
                              <a:latin typeface="Cambria Math"/>
                              <a:cs typeface="Arial" pitchFamily="34" charset="0"/>
                            </a:rPr>
                            <m:t>2</m:t>
                          </m:r>
                        </m:sub>
                      </m:sSub>
                      <m:r>
                        <a:rPr lang="en-US" b="0" i="1" dirty="0">
                          <a:latin typeface="Cambria Math"/>
                        </a:rPr>
                        <m:t>(</m:t>
                      </m:r>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r>
                        <a:rPr lang="en-US" b="0" i="1" dirty="0">
                          <a:latin typeface="Cambria Math"/>
                        </a:rPr>
                        <m:t>)</m:t>
                      </m:r>
                      <m:r>
                        <a:rPr lang="es-ES" i="1" dirty="0">
                          <a:latin typeface="Cambria Math"/>
                          <a:cs typeface="Arial" pitchFamily="34" charset="0"/>
                        </a:rPr>
                        <m:t>− </m:t>
                      </m:r>
                      <m:r>
                        <a:rPr lang="es-ES" i="1" dirty="0">
                          <a:latin typeface="Cambria Math"/>
                          <a:cs typeface="Arial" pitchFamily="34" charset="0"/>
                        </a:rPr>
                        <m:t>𝜆</m:t>
                      </m:r>
                      <m:r>
                        <a:rPr lang="es-ES" i="1" dirty="0">
                          <a:latin typeface="Cambria Math"/>
                          <a:cs typeface="Arial" pitchFamily="34" charset="0"/>
                        </a:rPr>
                        <m:t>𝑔</m:t>
                      </m:r>
                      <m:r>
                        <a:rPr lang="es-ES" i="1" baseline="-25000" dirty="0">
                          <a:latin typeface="Cambria Math"/>
                          <a:cs typeface="Arial" pitchFamily="34" charset="0"/>
                        </a:rPr>
                        <m:t>2</m:t>
                      </m:r>
                      <m:r>
                        <a:rPr lang="en-US" b="0" i="1" dirty="0">
                          <a:latin typeface="Cambria Math"/>
                        </a:rPr>
                        <m:t>(</m:t>
                      </m:r>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r>
                        <a:rPr lang="en-US" b="0" i="1" dirty="0">
                          <a:latin typeface="Cambria Math"/>
                        </a:rPr>
                        <m:t>)</m:t>
                      </m:r>
                      <m:r>
                        <a:rPr lang="es-ES" i="1" dirty="0">
                          <a:latin typeface="Cambria Math"/>
                          <a:cs typeface="Arial" pitchFamily="34" charset="0"/>
                        </a:rPr>
                        <m:t>= 0.</m:t>
                      </m:r>
                    </m:oMath>
                  </m:oMathPara>
                </a14:m>
                <a:endParaRPr lang="en-US" b="0" dirty="0">
                  <a:latin typeface="+mn-lt"/>
                  <a:cs typeface="Arial" pitchFamily="34" charset="0"/>
                </a:endParaRPr>
              </a:p>
              <a:p>
                <a:pPr lvl="0">
                  <a:lnSpc>
                    <a:spcPct val="114000"/>
                  </a:lnSpc>
                  <a:spcBef>
                    <a:spcPts val="0"/>
                  </a:spcBef>
                  <a:spcAft>
                    <a:spcPts val="0"/>
                  </a:spcAft>
                </a:pPr>
                <a:r>
                  <a:rPr lang="en-US" b="0" dirty="0" smtClean="0">
                    <a:latin typeface="+mn-lt"/>
                  </a:rPr>
                  <a:t>and </a:t>
                </a:r>
                <a14:m>
                  <m:oMath xmlns:m="http://schemas.openxmlformats.org/officeDocument/2006/math">
                    <m:r>
                      <a:rPr lang="en-US" b="0" i="1" dirty="0">
                        <a:latin typeface="Cambria Math"/>
                      </a:rPr>
                      <m:t>𝑔</m:t>
                    </m:r>
                    <m:r>
                      <a:rPr lang="en-US" b="0" i="1" dirty="0">
                        <a:latin typeface="Cambria Math"/>
                      </a:rPr>
                      <m:t>(</m:t>
                    </m:r>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r>
                      <a:rPr lang="en-US" b="0" i="1" dirty="0">
                        <a:latin typeface="Cambria Math"/>
                      </a:rPr>
                      <m:t>)= </m:t>
                    </m:r>
                    <m:r>
                      <a:rPr lang="en-US" b="0" i="1" dirty="0">
                        <a:latin typeface="Cambria Math"/>
                      </a:rPr>
                      <m:t>𝑐</m:t>
                    </m:r>
                  </m:oMath>
                </a14:m>
                <a:r>
                  <a:rPr lang="en-US" b="0" dirty="0">
                    <a:latin typeface="+mn-lt"/>
                  </a:rPr>
                  <a:t>. </a:t>
                </a:r>
              </a:p>
            </p:txBody>
          </p:sp>
        </mc:Choice>
        <mc:Fallback xmlns="">
          <p:sp>
            <p:nvSpPr>
              <p:cNvPr id="16385" name="Rectangle 1"/>
              <p:cNvSpPr>
                <a:spLocks noRot="1" noChangeAspect="1" noMove="1" noResize="1" noEditPoints="1" noAdjustHandles="1" noChangeArrowheads="1" noChangeShapeType="1" noTextEdit="1"/>
              </p:cNvSpPr>
              <p:nvPr/>
            </p:nvSpPr>
            <p:spPr bwMode="auto">
              <a:xfrm>
                <a:off x="270456" y="-4748"/>
                <a:ext cx="8731876" cy="6879704"/>
              </a:xfrm>
              <a:prstGeom prst="rect">
                <a:avLst/>
              </a:prstGeom>
              <a:blipFill rotWithShape="1">
                <a:blip r:embed="rId2"/>
                <a:stretch>
                  <a:fillRect l="-1047" r="-1047" b="-1151"/>
                </a:stretch>
              </a:blipFill>
              <a:ln w="9525">
                <a:noFill/>
                <a:miter lim="800000"/>
                <a:headEnd/>
                <a:tailEnd/>
              </a:ln>
              <a:effectLst/>
            </p:spPr>
            <p:txBody>
              <a:bodyPr/>
              <a:lstStyle/>
              <a:p>
                <a:r>
                  <a:rPr lang="en-GB">
                    <a:noFill/>
                  </a:rPr>
                  <a:t> </a:t>
                </a:r>
              </a:p>
            </p:txBody>
          </p:sp>
        </mc:Fallback>
      </mc:AlternateContent>
    </p:spTree>
    <p:extLst>
      <p:ext uri="{BB962C8B-B14F-4D97-AF65-F5344CB8AC3E}">
        <p14:creationId xmlns:p14="http://schemas.microsoft.com/office/powerpoint/2010/main" val="66949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85">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385">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33082"/>
            <a:ext cx="7772400" cy="419100"/>
          </a:xfrm>
        </p:spPr>
        <p:txBody>
          <a:bodyPr/>
          <a:lstStyle/>
          <a:p>
            <a:r>
              <a:rPr lang="en-GB" b="1" dirty="0" smtClean="0"/>
              <a:t>Procedure for the solution</a:t>
            </a:r>
            <a:endParaRPr lang="en-GB" b="1"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12124" y="785613"/>
                <a:ext cx="8577330" cy="4340179"/>
              </a:xfrm>
            </p:spPr>
            <p:txBody>
              <a:bodyPr/>
              <a:lstStyle/>
              <a:p>
                <a:pPr>
                  <a:lnSpc>
                    <a:spcPct val="120000"/>
                  </a:lnSpc>
                  <a:buAutoNum type="arabicPeriod"/>
                </a:pPr>
                <a:r>
                  <a:rPr lang="en-GB" sz="2400" dirty="0" smtClean="0"/>
                  <a:t>Find all stationary points of the </a:t>
                </a:r>
                <a:r>
                  <a:rPr lang="en-GB" sz="2400" dirty="0" err="1" smtClean="0"/>
                  <a:t>Lagrangean</a:t>
                </a:r>
                <a:endParaRPr lang="en-GB" sz="2400" dirty="0" smtClean="0"/>
              </a:p>
              <a:p>
                <a:pPr>
                  <a:lnSpc>
                    <a:spcPct val="120000"/>
                  </a:lnSpc>
                  <a:buAutoNum type="arabicPeriod"/>
                </a:pPr>
                <a:r>
                  <a:rPr lang="en-GB" sz="2400" dirty="0" smtClean="0"/>
                  <a:t>Find all points (x, y) that satisfy </a:t>
                </a:r>
                <a14:m>
                  <m:oMath xmlns:m="http://schemas.openxmlformats.org/officeDocument/2006/math">
                    <m:r>
                      <a:rPr lang="en-US" sz="2400" i="1" dirty="0">
                        <a:latin typeface="Cambria Math"/>
                      </a:rPr>
                      <m:t>𝑔</m:t>
                    </m:r>
                    <m:r>
                      <a:rPr lang="en-US" sz="2400" i="1" baseline="-30000" dirty="0">
                        <a:latin typeface="Cambria Math"/>
                      </a:rPr>
                      <m:t>1</m:t>
                    </m:r>
                    <m:d>
                      <m:dPr>
                        <m:ctrlPr>
                          <a:rPr lang="en-US" sz="2400" i="1" dirty="0">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b="0" i="1" dirty="0" smtClean="0">
                        <a:latin typeface="Cambria Math"/>
                      </a:rPr>
                      <m:t>=</m:t>
                    </m:r>
                    <m:r>
                      <a:rPr lang="en-US" sz="2400" i="1" dirty="0">
                        <a:latin typeface="Cambria Math"/>
                      </a:rPr>
                      <m:t> 0 </m:t>
                    </m:r>
                    <m:r>
                      <a:rPr lang="en-GB" sz="2400" b="0" i="1" dirty="0" smtClean="0">
                        <a:latin typeface="Cambria Math"/>
                      </a:rPr>
                      <m:t>, </m:t>
                    </m:r>
                    <m:r>
                      <a:rPr lang="en-US" sz="2400" i="1" dirty="0">
                        <a:latin typeface="Cambria Math"/>
                      </a:rPr>
                      <m:t>𝑔</m:t>
                    </m:r>
                    <m:r>
                      <a:rPr lang="en-GB" sz="2400" i="1" baseline="-30000" dirty="0">
                        <a:latin typeface="Cambria Math"/>
                      </a:rPr>
                      <m:t>2</m:t>
                    </m:r>
                    <m:d>
                      <m:dPr>
                        <m:ctrlPr>
                          <a:rPr lang="en-US" sz="2400" i="1" dirty="0">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b="0" i="1" smtClean="0">
                        <a:latin typeface="Cambria Math"/>
                      </a:rPr>
                      <m:t>=</m:t>
                    </m:r>
                    <m:r>
                      <a:rPr lang="en-US" sz="2400" i="1" dirty="0">
                        <a:latin typeface="Cambria Math"/>
                      </a:rPr>
                      <m:t>0</m:t>
                    </m:r>
                  </m:oMath>
                </a14:m>
                <a:r>
                  <a:rPr lang="en-GB" sz="2400" dirty="0" smtClean="0"/>
                  <a:t> and </a:t>
                </a:r>
                <a14:m>
                  <m:oMath xmlns:m="http://schemas.openxmlformats.org/officeDocument/2006/math">
                    <m:r>
                      <a:rPr lang="en-GB" sz="2400" b="0" i="1" smtClean="0">
                        <a:latin typeface="Cambria Math"/>
                      </a:rPr>
                      <m:t>𝑔</m:t>
                    </m:r>
                    <m:d>
                      <m:dPr>
                        <m:ctrlPr>
                          <a:rPr lang="en-US" sz="2400" i="1" dirty="0">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b="0" i="1" smtClean="0">
                        <a:latin typeface="Cambria Math"/>
                      </a:rPr>
                      <m:t>=</m:t>
                    </m:r>
                    <m:r>
                      <a:rPr lang="en-GB" sz="2400" b="0" i="1" smtClean="0">
                        <a:latin typeface="Cambria Math"/>
                      </a:rPr>
                      <m:t>𝑐</m:t>
                    </m:r>
                  </m:oMath>
                </a14:m>
                <a:endParaRPr lang="en-GB" sz="2400" dirty="0" smtClean="0"/>
              </a:p>
              <a:p>
                <a:pPr>
                  <a:lnSpc>
                    <a:spcPct val="120000"/>
                  </a:lnSpc>
                  <a:buAutoNum type="arabicPeriod"/>
                </a:pPr>
                <a:r>
                  <a:rPr lang="en-GB" sz="2400" dirty="0" smtClean="0"/>
                  <a:t>If the set S has boundary points, find all boundary points </a:t>
                </a:r>
                <a14:m>
                  <m:oMath xmlns:m="http://schemas.openxmlformats.org/officeDocument/2006/math">
                    <m:d>
                      <m:dPr>
                        <m:ctrlPr>
                          <a:rPr lang="en-US" sz="2400" i="1" dirty="0">
                            <a:latin typeface="Cambria Math"/>
                          </a:rPr>
                        </m:ctrlPr>
                      </m:dPr>
                      <m:e>
                        <m:r>
                          <a:rPr lang="en-GB" sz="2400" i="1">
                            <a:latin typeface="Cambria Math"/>
                          </a:rPr>
                          <m:t>𝑥</m:t>
                        </m:r>
                        <m:r>
                          <a:rPr lang="en-GB" sz="2400" i="1">
                            <a:latin typeface="Cambria Math"/>
                          </a:rPr>
                          <m:t>, </m:t>
                        </m:r>
                        <m:r>
                          <a:rPr lang="en-GB" sz="2400" i="1">
                            <a:latin typeface="Cambria Math"/>
                          </a:rPr>
                          <m:t>𝑦</m:t>
                        </m:r>
                      </m:e>
                    </m:d>
                  </m:oMath>
                </a14:m>
                <a:r>
                  <a:rPr lang="en-GB" sz="2400" dirty="0" smtClean="0"/>
                  <a:t> that satisfy </a:t>
                </a:r>
                <a14:m>
                  <m:oMath xmlns:m="http://schemas.openxmlformats.org/officeDocument/2006/math">
                    <m:r>
                      <a:rPr lang="en-GB" sz="2400" b="0" i="1" smtClean="0">
                        <a:latin typeface="Cambria Math"/>
                      </a:rPr>
                      <m:t>𝑔</m:t>
                    </m:r>
                    <m:d>
                      <m:dPr>
                        <m:ctrlPr>
                          <a:rPr lang="en-US" sz="2400" i="1" dirty="0">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b="0" i="1" smtClean="0">
                        <a:latin typeface="Cambria Math"/>
                      </a:rPr>
                      <m:t>=</m:t>
                    </m:r>
                    <m:r>
                      <a:rPr lang="en-GB" sz="2400" b="0" i="1" smtClean="0">
                        <a:latin typeface="Cambria Math"/>
                      </a:rPr>
                      <m:t>𝑐</m:t>
                    </m:r>
                  </m:oMath>
                </a14:m>
                <a:endParaRPr lang="en-GB" sz="2400" dirty="0" smtClean="0"/>
              </a:p>
              <a:p>
                <a:pPr>
                  <a:lnSpc>
                    <a:spcPct val="120000"/>
                  </a:lnSpc>
                  <a:buAutoNum type="arabicPeriod"/>
                </a:pPr>
                <a:r>
                  <a:rPr lang="en-GB" sz="2400" dirty="0" smtClean="0"/>
                  <a:t>The points you have found at which </a:t>
                </a:r>
                <a14:m>
                  <m:oMath xmlns:m="http://schemas.openxmlformats.org/officeDocument/2006/math">
                    <m:r>
                      <a:rPr lang="en-GB" sz="2400" b="0" i="1" smtClean="0">
                        <a:latin typeface="Cambria Math"/>
                      </a:rPr>
                      <m:t>𝑓</m:t>
                    </m:r>
                    <m:d>
                      <m:dPr>
                        <m:ctrlPr>
                          <a:rPr lang="en-GB" sz="2400" b="0" i="1" smtClean="0">
                            <a:latin typeface="Cambria Math"/>
                          </a:rPr>
                        </m:ctrlPr>
                      </m:dPr>
                      <m:e>
                        <m:r>
                          <a:rPr lang="en-GB" sz="2400" b="0" i="1" smtClean="0">
                            <a:latin typeface="Cambria Math"/>
                          </a:rPr>
                          <m:t>𝑥</m:t>
                        </m:r>
                        <m:r>
                          <a:rPr lang="en-GB" sz="2400" b="0" i="1" smtClean="0">
                            <a:latin typeface="Cambria Math"/>
                          </a:rPr>
                          <m:t>,</m:t>
                        </m:r>
                        <m:r>
                          <a:rPr lang="en-GB" sz="2400" b="0" i="1" smtClean="0">
                            <a:latin typeface="Cambria Math"/>
                          </a:rPr>
                          <m:t>𝑦</m:t>
                        </m:r>
                      </m:e>
                    </m:d>
                  </m:oMath>
                </a14:m>
                <a:r>
                  <a:rPr lang="en-GB" sz="2400" dirty="0" smtClean="0"/>
                  <a:t> is largest are the </a:t>
                </a:r>
                <a:r>
                  <a:rPr lang="en-GB" sz="2400" dirty="0" err="1" smtClean="0"/>
                  <a:t>maximizers</a:t>
                </a:r>
                <a:r>
                  <a:rPr lang="en-GB" sz="2400" dirty="0" smtClean="0"/>
                  <a:t> of </a:t>
                </a:r>
                <a14:m>
                  <m:oMath xmlns:m="http://schemas.openxmlformats.org/officeDocument/2006/math">
                    <m:r>
                      <a:rPr lang="en-GB" sz="2400" b="0" i="1" smtClean="0">
                        <a:latin typeface="Cambria Math"/>
                      </a:rPr>
                      <m:t>𝑓</m:t>
                    </m:r>
                    <m:r>
                      <a:rPr lang="en-GB" sz="2400" b="0" i="1" smtClean="0">
                        <a:latin typeface="Cambria Math"/>
                      </a:rPr>
                      <m:t>(</m:t>
                    </m:r>
                    <m:r>
                      <a:rPr lang="en-GB" sz="2400" b="0" i="1" smtClean="0">
                        <a:latin typeface="Cambria Math"/>
                      </a:rPr>
                      <m:t>𝑥</m:t>
                    </m:r>
                    <m:r>
                      <a:rPr lang="en-GB" sz="2400" b="0" i="1" smtClean="0">
                        <a:latin typeface="Cambria Math"/>
                      </a:rPr>
                      <m:t>,</m:t>
                    </m:r>
                    <m:r>
                      <a:rPr lang="en-GB" sz="2400" b="0" i="1" smtClean="0">
                        <a:latin typeface="Cambria Math"/>
                      </a:rPr>
                      <m:t>𝑦</m:t>
                    </m:r>
                    <m:r>
                      <a:rPr lang="en-GB" sz="2400" b="0" i="1" smtClean="0">
                        <a:latin typeface="Cambria Math"/>
                      </a:rPr>
                      <m:t>)</m:t>
                    </m:r>
                  </m:oMath>
                </a14:m>
                <a:endParaRPr lang="en-GB"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12124" y="785613"/>
                <a:ext cx="8577330" cy="4340179"/>
              </a:xfrm>
              <a:blipFill rotWithShape="1">
                <a:blip r:embed="rId2"/>
                <a:stretch>
                  <a:fillRect l="-995" t="-281"/>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pPr>
              <a:defRPr/>
            </a:pPr>
            <a:fld id="{FA534D9B-43EC-44AE-9785-F0F071ED1C0E}" type="slidenum">
              <a:rPr lang="en-US" smtClean="0"/>
              <a:pPr>
                <a:defRPr/>
              </a:pPr>
              <a:t>11</a:t>
            </a:fld>
            <a:endParaRPr lang="en-US" dirty="0"/>
          </a:p>
        </p:txBody>
      </p:sp>
    </p:spTree>
    <p:extLst>
      <p:ext uri="{BB962C8B-B14F-4D97-AF65-F5344CB8AC3E}">
        <p14:creationId xmlns:p14="http://schemas.microsoft.com/office/powerpoint/2010/main" val="30902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0"/>
                <a:ext cx="9002332" cy="6503831"/>
              </a:xfrm>
            </p:spPr>
            <p:txBody>
              <a:bodyPr/>
              <a:lstStyle/>
              <a:p>
                <a:pPr marL="0" indent="0" algn="ctr">
                  <a:spcBef>
                    <a:spcPts val="0"/>
                  </a:spcBef>
                  <a:spcAft>
                    <a:spcPts val="1200"/>
                  </a:spcAft>
                  <a:buNone/>
                </a:pPr>
                <a:r>
                  <a:rPr lang="en-GB" sz="2400" b="1" dirty="0" smtClean="0"/>
                  <a:t>Example</a:t>
                </a:r>
              </a:p>
              <a:p>
                <a:pPr marL="0" indent="0" algn="ctr">
                  <a:spcBef>
                    <a:spcPts val="0"/>
                  </a:spcBef>
                  <a:spcAft>
                    <a:spcPts val="1200"/>
                  </a:spcAft>
                  <a:buNone/>
                </a:pPr>
                <a14:m>
                  <m:oMathPara xmlns:m="http://schemas.openxmlformats.org/officeDocument/2006/math">
                    <m:oMathParaPr>
                      <m:jc m:val="centerGroup"/>
                    </m:oMathParaPr>
                    <m:oMath xmlns:m="http://schemas.openxmlformats.org/officeDocument/2006/math">
                      <m:func>
                        <m:funcPr>
                          <m:ctrlPr>
                            <a:rPr lang="en-GB" sz="2400" i="1" smtClean="0">
                              <a:latin typeface="Cambria Math"/>
                            </a:rPr>
                          </m:ctrlPr>
                        </m:funcPr>
                        <m:fName>
                          <m:limLow>
                            <m:limLowPr>
                              <m:ctrlPr>
                                <a:rPr lang="en-GB" sz="2400" i="1" smtClean="0">
                                  <a:latin typeface="Cambria Math"/>
                                </a:rPr>
                              </m:ctrlPr>
                            </m:limLowPr>
                            <m:e>
                              <m:r>
                                <m:rPr>
                                  <m:sty m:val="p"/>
                                </m:rPr>
                                <a:rPr lang="en-GB" sz="2400" i="0" smtClean="0">
                                  <a:latin typeface="Cambria Math"/>
                                </a:rPr>
                                <m:t>max</m:t>
                              </m:r>
                            </m:e>
                            <m:lim>
                              <m:d>
                                <m:dPr>
                                  <m:begChr m:val="{"/>
                                  <m:endChr m:val="}"/>
                                  <m:ctrlPr>
                                    <a:rPr lang="en-GB" sz="2400" i="1" smtClean="0">
                                      <a:latin typeface="Cambria Math"/>
                                    </a:rPr>
                                  </m:ctrlPr>
                                </m:dPr>
                                <m:e>
                                  <m:r>
                                    <a:rPr lang="en-GB" sz="2400" b="0" i="1" smtClean="0">
                                      <a:latin typeface="Cambria Math"/>
                                    </a:rPr>
                                    <m:t>𝑥</m:t>
                                  </m:r>
                                  <m:r>
                                    <a:rPr lang="en-GB" sz="2400" b="0" i="1" smtClean="0">
                                      <a:latin typeface="Cambria Math"/>
                                    </a:rPr>
                                    <m:t>,</m:t>
                                  </m:r>
                                  <m:r>
                                    <a:rPr lang="en-GB" sz="2400" b="0" i="1" smtClean="0">
                                      <a:latin typeface="Cambria Math"/>
                                    </a:rPr>
                                    <m:t>𝑦</m:t>
                                  </m:r>
                                </m:e>
                              </m:d>
                            </m:lim>
                          </m:limLow>
                        </m:fName>
                        <m:e>
                          <m:sSup>
                            <m:sSupPr>
                              <m:ctrlPr>
                                <a:rPr lang="en-GB" sz="2400" i="1" smtClean="0">
                                  <a:latin typeface="Cambria Math"/>
                                </a:rPr>
                              </m:ctrlPr>
                            </m:sSupPr>
                            <m:e>
                              <m:r>
                                <a:rPr lang="en-GB" sz="2400" b="0" i="1" smtClean="0">
                                  <a:latin typeface="Cambria Math"/>
                                </a:rPr>
                                <m:t>𝑥</m:t>
                              </m:r>
                            </m:e>
                            <m:sup>
                              <m:r>
                                <a:rPr lang="en-GB" sz="2400" b="0" i="1" smtClean="0">
                                  <a:latin typeface="Cambria Math"/>
                                </a:rPr>
                                <m:t>𝑎</m:t>
                              </m:r>
                            </m:sup>
                          </m:sSup>
                          <m:sSup>
                            <m:sSupPr>
                              <m:ctrlPr>
                                <a:rPr lang="en-GB" sz="2400" i="1" smtClean="0">
                                  <a:latin typeface="Cambria Math"/>
                                </a:rPr>
                              </m:ctrlPr>
                            </m:sSupPr>
                            <m:e>
                              <m:r>
                                <a:rPr lang="en-GB" sz="2400" b="0" i="1" smtClean="0">
                                  <a:latin typeface="Cambria Math"/>
                                </a:rPr>
                                <m:t>𝑦</m:t>
                              </m:r>
                            </m:e>
                            <m:sup>
                              <m:r>
                                <a:rPr lang="en-GB" sz="2400" b="0" i="1" smtClean="0">
                                  <a:latin typeface="Cambria Math"/>
                                </a:rPr>
                                <m:t>𝑏</m:t>
                              </m:r>
                            </m:sup>
                          </m:sSup>
                        </m:e>
                      </m:func>
                      <m:r>
                        <a:rPr lang="en-GB" sz="2400" b="0" i="1" smtClean="0">
                          <a:latin typeface="Cambria Math"/>
                        </a:rPr>
                        <m:t> </m:t>
                      </m:r>
                      <m:r>
                        <a:rPr lang="en-GB" sz="2400" b="0" i="1" smtClean="0">
                          <a:latin typeface="Cambria Math"/>
                        </a:rPr>
                        <m:t>𝑠</m:t>
                      </m:r>
                      <m:r>
                        <a:rPr lang="en-GB" sz="2400" b="0" i="1" smtClean="0">
                          <a:latin typeface="Cambria Math"/>
                        </a:rPr>
                        <m:t>.</m:t>
                      </m:r>
                      <m:r>
                        <a:rPr lang="en-GB" sz="2400" b="0" i="1" smtClean="0">
                          <a:latin typeface="Cambria Math"/>
                        </a:rPr>
                        <m:t>𝑡</m:t>
                      </m:r>
                      <m:r>
                        <a:rPr lang="en-GB" sz="2400" b="0" i="1" smtClean="0">
                          <a:latin typeface="Cambria Math"/>
                        </a:rPr>
                        <m:t> </m:t>
                      </m:r>
                      <m:r>
                        <a:rPr lang="en-GB" sz="2400" b="0" i="1" smtClean="0">
                          <a:latin typeface="Cambria Math"/>
                        </a:rPr>
                        <m:t>𝑥</m:t>
                      </m:r>
                      <m:r>
                        <a:rPr lang="en-GB" sz="2400" b="0" i="1" smtClean="0">
                          <a:latin typeface="Cambria Math"/>
                        </a:rPr>
                        <m:t>+</m:t>
                      </m:r>
                      <m:r>
                        <a:rPr lang="en-GB" sz="2400" b="0" i="1" smtClean="0">
                          <a:latin typeface="Cambria Math"/>
                        </a:rPr>
                        <m:t>𝑦</m:t>
                      </m:r>
                      <m:r>
                        <a:rPr lang="en-GB" sz="2400" b="0" i="1" smtClean="0">
                          <a:latin typeface="Cambria Math"/>
                        </a:rPr>
                        <m:t>=10</m:t>
                      </m:r>
                    </m:oMath>
                  </m:oMathPara>
                </a14:m>
                <a:endParaRPr lang="en-GB" sz="2400" i="1" dirty="0" smtClean="0"/>
              </a:p>
              <a:p>
                <a:pPr marL="0" indent="0">
                  <a:spcBef>
                    <a:spcPts val="0"/>
                  </a:spcBef>
                  <a:spcAft>
                    <a:spcPts val="1200"/>
                  </a:spcAft>
                  <a:buNone/>
                </a:pPr>
                <a:r>
                  <a:rPr lang="en-GB" sz="2400" dirty="0"/>
                  <a:t>where </a:t>
                </a:r>
                <a14:m>
                  <m:oMath xmlns:m="http://schemas.openxmlformats.org/officeDocument/2006/math">
                    <m:r>
                      <a:rPr lang="en-GB" sz="2400" i="1">
                        <a:latin typeface="Cambria Math"/>
                      </a:rPr>
                      <m:t>𝑎</m:t>
                    </m:r>
                    <m:r>
                      <a:rPr lang="en-GB" sz="2400" i="1">
                        <a:latin typeface="Cambria Math"/>
                      </a:rPr>
                      <m:t>, </m:t>
                    </m:r>
                    <m:r>
                      <a:rPr lang="en-GB" sz="2400" i="1">
                        <a:latin typeface="Cambria Math"/>
                      </a:rPr>
                      <m:t>𝑏</m:t>
                    </m:r>
                    <m:r>
                      <a:rPr lang="en-GB" sz="2400" i="1">
                        <a:latin typeface="Cambria Math"/>
                      </a:rPr>
                      <m:t>&gt;0</m:t>
                    </m:r>
                  </m:oMath>
                </a14:m>
                <a:r>
                  <a:rPr lang="en-GB" sz="2400" dirty="0"/>
                  <a:t> and </a:t>
                </a:r>
                <a14:m>
                  <m:oMath xmlns:m="http://schemas.openxmlformats.org/officeDocument/2006/math">
                    <m:sSup>
                      <m:sSupPr>
                        <m:ctrlPr>
                          <a:rPr lang="en-GB" sz="2400" i="1">
                            <a:latin typeface="Cambria Math"/>
                          </a:rPr>
                        </m:ctrlPr>
                      </m:sSupPr>
                      <m:e>
                        <m:r>
                          <a:rPr lang="en-GB" sz="2400" i="1">
                            <a:latin typeface="Cambria Math"/>
                          </a:rPr>
                          <m:t>𝑥</m:t>
                        </m:r>
                      </m:e>
                      <m:sup>
                        <m:r>
                          <a:rPr lang="en-GB" sz="2400" i="1">
                            <a:latin typeface="Cambria Math"/>
                          </a:rPr>
                          <m:t>𝑎</m:t>
                        </m:r>
                      </m:sup>
                    </m:sSup>
                    <m:sSup>
                      <m:sSupPr>
                        <m:ctrlPr>
                          <a:rPr lang="en-GB" sz="2400" i="1">
                            <a:latin typeface="Cambria Math"/>
                          </a:rPr>
                        </m:ctrlPr>
                      </m:sSupPr>
                      <m:e>
                        <m:r>
                          <a:rPr lang="en-GB" sz="2400" i="1">
                            <a:latin typeface="Cambria Math"/>
                          </a:rPr>
                          <m:t>𝑦</m:t>
                        </m:r>
                      </m:e>
                      <m:sup>
                        <m:r>
                          <a:rPr lang="en-GB" sz="2400" i="1">
                            <a:latin typeface="Cambria Math"/>
                          </a:rPr>
                          <m:t>𝑏</m:t>
                        </m:r>
                      </m:sup>
                    </m:sSup>
                  </m:oMath>
                </a14:m>
                <a:r>
                  <a:rPr lang="en-GB" sz="2400" dirty="0"/>
                  <a:t> is defined </a:t>
                </a:r>
                <a:r>
                  <a:rPr lang="en-GB" sz="2400" dirty="0" smtClean="0"/>
                  <a:t>for </a:t>
                </a:r>
                <a14:m>
                  <m:oMath xmlns:m="http://schemas.openxmlformats.org/officeDocument/2006/math">
                    <m:r>
                      <a:rPr lang="en-GB" sz="2400" i="1">
                        <a:latin typeface="Cambria Math"/>
                      </a:rPr>
                      <m:t>𝑥</m:t>
                    </m:r>
                    <m:r>
                      <a:rPr lang="en-GB" sz="2400" i="1">
                        <a:latin typeface="Cambria Math"/>
                        <a:ea typeface="Cambria Math"/>
                      </a:rPr>
                      <m:t>≥0 </m:t>
                    </m:r>
                    <m:r>
                      <a:rPr lang="en-GB" sz="2400" i="1">
                        <a:latin typeface="Cambria Math"/>
                        <a:ea typeface="Cambria Math"/>
                      </a:rPr>
                      <m:t>𝑦</m:t>
                    </m:r>
                    <m:r>
                      <a:rPr lang="en-GB" sz="2400" i="1">
                        <a:latin typeface="Cambria Math"/>
                        <a:ea typeface="Cambria Math"/>
                      </a:rPr>
                      <m:t>≥0.</m:t>
                    </m:r>
                  </m:oMath>
                </a14:m>
                <a:endParaRPr lang="en-GB" sz="2400" dirty="0"/>
              </a:p>
              <a:p>
                <a:pPr marL="0" indent="0" algn="just">
                  <a:spcBef>
                    <a:spcPts val="0"/>
                  </a:spcBef>
                  <a:spcAft>
                    <a:spcPts val="1200"/>
                  </a:spcAft>
                  <a:buNone/>
                </a:pPr>
                <a:r>
                  <a:rPr lang="en-GB" sz="2400" b="1" dirty="0" smtClean="0"/>
                  <a:t>1.</a:t>
                </a:r>
                <a:r>
                  <a:rPr lang="en-GB" sz="2400" b="0" dirty="0" smtClean="0"/>
                  <a:t>		 </a:t>
                </a:r>
                <a14:m>
                  <m:oMath xmlns:m="http://schemas.openxmlformats.org/officeDocument/2006/math">
                    <m:r>
                      <a:rPr lang="en-GB" sz="2400" b="0" i="1" smtClean="0">
                        <a:latin typeface="Cambria Math"/>
                      </a:rPr>
                      <m:t>𝐿</m:t>
                    </m:r>
                    <m:d>
                      <m:dPr>
                        <m:ctrlPr>
                          <a:rPr lang="en-GB" sz="2400" b="0" i="1" smtClean="0">
                            <a:latin typeface="Cambria Math"/>
                          </a:rPr>
                        </m:ctrlPr>
                      </m:dPr>
                      <m:e>
                        <m:r>
                          <a:rPr lang="en-GB" sz="2400" b="0" i="1" smtClean="0">
                            <a:latin typeface="Cambria Math"/>
                          </a:rPr>
                          <m:t>𝑥</m:t>
                        </m:r>
                        <m:r>
                          <a:rPr lang="en-GB" sz="2400" b="0" i="1" smtClean="0">
                            <a:latin typeface="Cambria Math"/>
                          </a:rPr>
                          <m:t>,</m:t>
                        </m:r>
                        <m:r>
                          <a:rPr lang="en-GB" sz="2400" b="0" i="1" smtClean="0">
                            <a:latin typeface="Cambria Math"/>
                          </a:rPr>
                          <m:t>𝑦</m:t>
                        </m:r>
                        <m:r>
                          <a:rPr lang="en-GB" sz="2400" b="0" i="1" smtClean="0">
                            <a:latin typeface="Cambria Math"/>
                          </a:rPr>
                          <m:t>,</m:t>
                        </m:r>
                        <m:r>
                          <a:rPr lang="en-GB" sz="2400" b="0" i="1" smtClean="0">
                            <a:latin typeface="Cambria Math"/>
                            <a:ea typeface="Cambria Math"/>
                          </a:rPr>
                          <m:t>𝜆</m:t>
                        </m:r>
                      </m:e>
                    </m:d>
                    <m:r>
                      <a:rPr lang="en-GB" sz="2400" b="0" i="1" smtClean="0">
                        <a:latin typeface="Cambria Math"/>
                        <a:ea typeface="Cambria Math"/>
                      </a:rPr>
                      <m:t>=</m:t>
                    </m:r>
                    <m:sSup>
                      <m:sSupPr>
                        <m:ctrlPr>
                          <a:rPr lang="en-GB" sz="2400" i="1">
                            <a:latin typeface="Cambria Math"/>
                          </a:rPr>
                        </m:ctrlPr>
                      </m:sSupPr>
                      <m:e>
                        <m:r>
                          <a:rPr lang="en-GB" sz="2400" i="1">
                            <a:latin typeface="Cambria Math"/>
                          </a:rPr>
                          <m:t>𝑥</m:t>
                        </m:r>
                      </m:e>
                      <m:sup>
                        <m:r>
                          <a:rPr lang="en-GB" sz="2400" i="1">
                            <a:latin typeface="Cambria Math"/>
                          </a:rPr>
                          <m:t>𝑎</m:t>
                        </m:r>
                      </m:sup>
                    </m:sSup>
                    <m:sSup>
                      <m:sSupPr>
                        <m:ctrlPr>
                          <a:rPr lang="en-GB" sz="2400" i="1">
                            <a:latin typeface="Cambria Math"/>
                          </a:rPr>
                        </m:ctrlPr>
                      </m:sSupPr>
                      <m:e>
                        <m:r>
                          <a:rPr lang="en-GB" sz="2400" i="1">
                            <a:latin typeface="Cambria Math"/>
                          </a:rPr>
                          <m:t>𝑦</m:t>
                        </m:r>
                      </m:e>
                      <m:sup>
                        <m:r>
                          <a:rPr lang="en-GB" sz="2400" i="1">
                            <a:latin typeface="Cambria Math"/>
                          </a:rPr>
                          <m:t>𝑏</m:t>
                        </m:r>
                      </m:sup>
                    </m:sSup>
                    <m:r>
                      <a:rPr lang="en-GB" sz="2400" b="0" i="1" smtClean="0">
                        <a:latin typeface="Cambria Math"/>
                      </a:rPr>
                      <m:t>−</m:t>
                    </m:r>
                    <m:r>
                      <a:rPr lang="en-GB" sz="2400" i="1">
                        <a:latin typeface="Cambria Math"/>
                        <a:ea typeface="Cambria Math"/>
                      </a:rPr>
                      <m:t>𝜆</m:t>
                    </m:r>
                    <m:d>
                      <m:dPr>
                        <m:ctrlPr>
                          <a:rPr lang="en-GB" sz="2400" i="1" smtClean="0">
                            <a:latin typeface="Cambria Math"/>
                            <a:ea typeface="Cambria Math"/>
                          </a:rPr>
                        </m:ctrlPr>
                      </m:dPr>
                      <m:e>
                        <m:r>
                          <a:rPr lang="en-GB" sz="2400" b="0" i="1" smtClean="0">
                            <a:latin typeface="Cambria Math"/>
                            <a:ea typeface="Cambria Math"/>
                          </a:rPr>
                          <m:t>𝑥</m:t>
                        </m:r>
                        <m:r>
                          <a:rPr lang="en-GB" sz="2400" b="0" i="1" smtClean="0">
                            <a:latin typeface="Cambria Math"/>
                            <a:ea typeface="Cambria Math"/>
                          </a:rPr>
                          <m:t>+</m:t>
                        </m:r>
                        <m:r>
                          <a:rPr lang="en-GB" sz="2400" b="0" i="1" smtClean="0">
                            <a:latin typeface="Cambria Math"/>
                            <a:ea typeface="Cambria Math"/>
                          </a:rPr>
                          <m:t>𝑦</m:t>
                        </m:r>
                        <m:r>
                          <a:rPr lang="en-GB" sz="2400" b="0" i="1" smtClean="0">
                            <a:latin typeface="Cambria Math"/>
                            <a:ea typeface="Cambria Math"/>
                          </a:rPr>
                          <m:t>−10</m:t>
                        </m:r>
                      </m:e>
                    </m:d>
                  </m:oMath>
                </a14:m>
                <a:endParaRPr lang="en-GB" sz="2400" b="0" dirty="0" smtClean="0">
                  <a:ea typeface="Cambria Math"/>
                </a:endParaRPr>
              </a:p>
              <a:p>
                <a:pPr marL="0" indent="0" algn="just">
                  <a:spcBef>
                    <a:spcPts val="0"/>
                  </a:spcBef>
                  <a:spcAft>
                    <a:spcPts val="1200"/>
                  </a:spcAft>
                  <a:buNone/>
                </a:pPr>
                <a:r>
                  <a:rPr lang="en-GB" sz="2400" dirty="0" smtClean="0"/>
                  <a:t>We solve: 	</a:t>
                </a:r>
                <a14:m>
                  <m:oMath xmlns:m="http://schemas.openxmlformats.org/officeDocument/2006/math">
                    <m:r>
                      <a:rPr lang="en-GB" sz="2400" b="0" i="1" smtClean="0">
                        <a:latin typeface="Cambria Math"/>
                      </a:rPr>
                      <m:t>𝑎</m:t>
                    </m:r>
                    <m:sSup>
                      <m:sSupPr>
                        <m:ctrlPr>
                          <a:rPr lang="en-GB" sz="2400" b="0" i="1" smtClean="0">
                            <a:latin typeface="Cambria Math"/>
                          </a:rPr>
                        </m:ctrlPr>
                      </m:sSupPr>
                      <m:e>
                        <m:r>
                          <a:rPr lang="en-GB" sz="2400" b="0" i="1" smtClean="0">
                            <a:latin typeface="Cambria Math"/>
                          </a:rPr>
                          <m:t>𝑥</m:t>
                        </m:r>
                      </m:e>
                      <m:sup>
                        <m:r>
                          <a:rPr lang="en-GB" sz="2400" b="0" i="1" smtClean="0">
                            <a:latin typeface="Cambria Math"/>
                          </a:rPr>
                          <m:t>𝑎</m:t>
                        </m:r>
                        <m:r>
                          <a:rPr lang="en-GB" sz="2400" b="0" i="1" smtClean="0">
                            <a:latin typeface="Cambria Math"/>
                          </a:rPr>
                          <m:t>−1</m:t>
                        </m:r>
                      </m:sup>
                    </m:sSup>
                    <m:sSup>
                      <m:sSupPr>
                        <m:ctrlPr>
                          <a:rPr lang="en-GB" sz="2400" b="0" i="1" smtClean="0">
                            <a:latin typeface="Cambria Math"/>
                          </a:rPr>
                        </m:ctrlPr>
                      </m:sSupPr>
                      <m:e>
                        <m:r>
                          <a:rPr lang="en-GB" sz="2400" b="0" i="1" smtClean="0">
                            <a:latin typeface="Cambria Math"/>
                          </a:rPr>
                          <m:t>𝑦</m:t>
                        </m:r>
                      </m:e>
                      <m:sup>
                        <m:r>
                          <a:rPr lang="en-GB" sz="2400" b="0" i="1" smtClean="0">
                            <a:latin typeface="Cambria Math"/>
                          </a:rPr>
                          <m:t>𝑏</m:t>
                        </m:r>
                      </m:sup>
                    </m:sSup>
                    <m:r>
                      <a:rPr lang="en-GB" sz="2400" b="0" i="1" smtClean="0">
                        <a:latin typeface="Cambria Math"/>
                      </a:rPr>
                      <m:t>−</m:t>
                    </m:r>
                    <m:r>
                      <a:rPr lang="en-GB" sz="2400" b="0" i="1" smtClean="0">
                        <a:latin typeface="Cambria Math"/>
                        <a:ea typeface="Cambria Math"/>
                      </a:rPr>
                      <m:t>𝜆</m:t>
                    </m:r>
                    <m:r>
                      <a:rPr lang="en-GB" sz="2400" b="0" i="1" smtClean="0">
                        <a:latin typeface="Cambria Math"/>
                        <a:ea typeface="Cambria Math"/>
                      </a:rPr>
                      <m:t>=0</m:t>
                    </m:r>
                  </m:oMath>
                </a14:m>
                <a:r>
                  <a:rPr lang="en-GB" sz="2400" dirty="0" smtClean="0"/>
                  <a:t> </a:t>
                </a:r>
                <a:endParaRPr lang="en-GB" sz="2400" i="1" dirty="0" smtClean="0">
                  <a:latin typeface="Cambria Math"/>
                </a:endParaRPr>
              </a:p>
              <a:p>
                <a:pPr marL="0" indent="0" algn="just">
                  <a:spcBef>
                    <a:spcPts val="0"/>
                  </a:spcBef>
                  <a:spcAft>
                    <a:spcPts val="1200"/>
                  </a:spcAft>
                  <a:buNone/>
                </a:pPr>
                <a:r>
                  <a:rPr lang="en-GB" sz="2400" i="1" dirty="0">
                    <a:latin typeface="Cambria Math"/>
                  </a:rPr>
                  <a:t>	</a:t>
                </a:r>
                <a:r>
                  <a:rPr lang="en-GB" sz="2400" i="1" dirty="0" smtClean="0">
                    <a:latin typeface="Cambria Math"/>
                  </a:rPr>
                  <a:t>	</a:t>
                </a:r>
                <a14:m>
                  <m:oMath xmlns:m="http://schemas.openxmlformats.org/officeDocument/2006/math">
                    <m:r>
                      <a:rPr lang="en-GB" sz="2400" b="0" i="1" smtClean="0">
                        <a:latin typeface="Cambria Math"/>
                      </a:rPr>
                      <m:t>𝑏</m:t>
                    </m:r>
                    <m:sSup>
                      <m:sSupPr>
                        <m:ctrlPr>
                          <a:rPr lang="en-GB" sz="2400" i="1">
                            <a:latin typeface="Cambria Math"/>
                          </a:rPr>
                        </m:ctrlPr>
                      </m:sSupPr>
                      <m:e>
                        <m:r>
                          <a:rPr lang="en-GB" sz="2400" i="1">
                            <a:latin typeface="Cambria Math"/>
                          </a:rPr>
                          <m:t>𝑥</m:t>
                        </m:r>
                      </m:e>
                      <m:sup>
                        <m:r>
                          <a:rPr lang="en-GB" sz="2400" i="1">
                            <a:latin typeface="Cambria Math"/>
                          </a:rPr>
                          <m:t>𝑎</m:t>
                        </m:r>
                      </m:sup>
                    </m:sSup>
                    <m:sSup>
                      <m:sSupPr>
                        <m:ctrlPr>
                          <a:rPr lang="en-GB" sz="2400" i="1">
                            <a:latin typeface="Cambria Math"/>
                          </a:rPr>
                        </m:ctrlPr>
                      </m:sSupPr>
                      <m:e>
                        <m:r>
                          <a:rPr lang="en-GB" sz="2400" i="1">
                            <a:latin typeface="Cambria Math"/>
                          </a:rPr>
                          <m:t>𝑦</m:t>
                        </m:r>
                      </m:e>
                      <m:sup>
                        <m:r>
                          <a:rPr lang="en-GB" sz="2400" i="1">
                            <a:latin typeface="Cambria Math"/>
                          </a:rPr>
                          <m:t>𝑏</m:t>
                        </m:r>
                        <m:r>
                          <a:rPr lang="en-GB" sz="2400" b="0" i="1" smtClean="0">
                            <a:latin typeface="Cambria Math"/>
                          </a:rPr>
                          <m:t>−1</m:t>
                        </m:r>
                      </m:sup>
                    </m:sSup>
                    <m:r>
                      <a:rPr lang="en-GB" sz="2400" i="1">
                        <a:latin typeface="Cambria Math"/>
                      </a:rPr>
                      <m:t>−</m:t>
                    </m:r>
                    <m:r>
                      <a:rPr lang="en-GB" sz="2400" i="1">
                        <a:latin typeface="Cambria Math"/>
                        <a:ea typeface="Cambria Math"/>
                      </a:rPr>
                      <m:t>𝜆</m:t>
                    </m:r>
                    <m:r>
                      <a:rPr lang="en-GB" sz="2400" i="1">
                        <a:latin typeface="Cambria Math"/>
                        <a:ea typeface="Cambria Math"/>
                      </a:rPr>
                      <m:t>=0</m:t>
                    </m:r>
                  </m:oMath>
                </a14:m>
                <a:endParaRPr lang="en-GB" sz="2400" dirty="0" smtClean="0"/>
              </a:p>
              <a:p>
                <a:pPr marL="0" indent="0" algn="just">
                  <a:spcBef>
                    <a:spcPts val="0"/>
                  </a:spcBef>
                  <a:spcAft>
                    <a:spcPts val="1200"/>
                  </a:spcAft>
                  <a:buNone/>
                </a:pPr>
                <a:r>
                  <a:rPr lang="en-GB" sz="2400" dirty="0" smtClean="0"/>
                  <a:t>		</a:t>
                </a:r>
                <a14:m>
                  <m:oMath xmlns:m="http://schemas.openxmlformats.org/officeDocument/2006/math">
                    <m:r>
                      <a:rPr lang="en-GB" sz="2400" i="1">
                        <a:latin typeface="Cambria Math"/>
                      </a:rPr>
                      <m:t>𝑥</m:t>
                    </m:r>
                    <m:r>
                      <a:rPr lang="en-GB" sz="2400" i="1">
                        <a:latin typeface="Cambria Math"/>
                      </a:rPr>
                      <m:t>+</m:t>
                    </m:r>
                    <m:r>
                      <a:rPr lang="en-GB" sz="2400" i="1">
                        <a:latin typeface="Cambria Math"/>
                      </a:rPr>
                      <m:t>𝑦</m:t>
                    </m:r>
                    <m:r>
                      <a:rPr lang="en-GB" sz="2400" i="1">
                        <a:latin typeface="Cambria Math"/>
                      </a:rPr>
                      <m:t>=10</m:t>
                    </m:r>
                  </m:oMath>
                </a14:m>
                <a:endParaRPr lang="en-GB" sz="2400" dirty="0"/>
              </a:p>
              <a:p>
                <a:pPr marL="0" indent="0" algn="just">
                  <a:spcBef>
                    <a:spcPts val="0"/>
                  </a:spcBef>
                  <a:spcAft>
                    <a:spcPts val="1200"/>
                  </a:spcAft>
                  <a:buNone/>
                </a:pPr>
                <a:r>
                  <a:rPr lang="en-GB" sz="2400" dirty="0" smtClean="0"/>
                  <a:t>	</a:t>
                </a:r>
                <a14:m>
                  <m:oMath xmlns:m="http://schemas.openxmlformats.org/officeDocument/2006/math">
                    <m:r>
                      <a:rPr lang="en-GB" sz="2400" b="0" i="1" smtClean="0">
                        <a:latin typeface="Cambria Math"/>
                      </a:rPr>
                      <m:t>𝑥</m:t>
                    </m:r>
                    <m:r>
                      <a:rPr lang="en-GB" sz="2400" b="0" i="1" smtClean="0">
                        <a:latin typeface="Cambria Math"/>
                      </a:rPr>
                      <m:t>=</m:t>
                    </m:r>
                    <m:f>
                      <m:fPr>
                        <m:ctrlPr>
                          <a:rPr lang="en-GB" sz="2400" b="0" i="1" smtClean="0">
                            <a:latin typeface="Cambria Math"/>
                          </a:rPr>
                        </m:ctrlPr>
                      </m:fPr>
                      <m:num>
                        <m:r>
                          <a:rPr lang="en-GB" sz="2400" b="0" i="1" smtClean="0">
                            <a:latin typeface="Cambria Math"/>
                          </a:rPr>
                          <m:t>10</m:t>
                        </m:r>
                        <m:r>
                          <a:rPr lang="en-GB" sz="2400" b="0" i="1" smtClean="0">
                            <a:latin typeface="Cambria Math"/>
                          </a:rPr>
                          <m:t>𝑎</m:t>
                        </m:r>
                      </m:num>
                      <m:den>
                        <m:r>
                          <a:rPr lang="en-GB" sz="2400" b="0" i="1" smtClean="0">
                            <a:latin typeface="Cambria Math"/>
                          </a:rPr>
                          <m:t>𝑎</m:t>
                        </m:r>
                        <m:r>
                          <a:rPr lang="en-GB" sz="2400" b="0" i="1" smtClean="0">
                            <a:latin typeface="Cambria Math"/>
                          </a:rPr>
                          <m:t>+</m:t>
                        </m:r>
                        <m:r>
                          <a:rPr lang="en-GB" sz="2400" b="0" i="1" smtClean="0">
                            <a:latin typeface="Cambria Math"/>
                          </a:rPr>
                          <m:t>𝑏</m:t>
                        </m:r>
                      </m:den>
                    </m:f>
                    <m:r>
                      <a:rPr lang="en-GB" sz="2400" b="0" i="1" smtClean="0">
                        <a:latin typeface="Cambria Math"/>
                      </a:rPr>
                      <m:t>     </m:t>
                    </m:r>
                    <m:r>
                      <a:rPr lang="en-GB" sz="2400" b="0" i="1" smtClean="0">
                        <a:latin typeface="Cambria Math"/>
                      </a:rPr>
                      <m:t>𝑦</m:t>
                    </m:r>
                    <m:r>
                      <a:rPr lang="en-GB" sz="2400" i="1">
                        <a:latin typeface="Cambria Math"/>
                      </a:rPr>
                      <m:t>=</m:t>
                    </m:r>
                    <m:f>
                      <m:fPr>
                        <m:ctrlPr>
                          <a:rPr lang="en-GB" sz="2400" i="1">
                            <a:latin typeface="Cambria Math"/>
                          </a:rPr>
                        </m:ctrlPr>
                      </m:fPr>
                      <m:num>
                        <m:r>
                          <a:rPr lang="en-GB" sz="2400" i="1">
                            <a:latin typeface="Cambria Math"/>
                          </a:rPr>
                          <m:t>10</m:t>
                        </m:r>
                        <m:r>
                          <a:rPr lang="en-GB" sz="2400" b="0" i="1" smtClean="0">
                            <a:latin typeface="Cambria Math"/>
                          </a:rPr>
                          <m:t>𝑏</m:t>
                        </m:r>
                      </m:num>
                      <m:den>
                        <m:r>
                          <a:rPr lang="en-GB" sz="2400" i="1">
                            <a:latin typeface="Cambria Math"/>
                          </a:rPr>
                          <m:t>𝑎</m:t>
                        </m:r>
                        <m:r>
                          <a:rPr lang="en-GB" sz="2400" i="1">
                            <a:latin typeface="Cambria Math"/>
                          </a:rPr>
                          <m:t>+</m:t>
                        </m:r>
                        <m:r>
                          <a:rPr lang="en-GB" sz="2400" i="1">
                            <a:latin typeface="Cambria Math"/>
                          </a:rPr>
                          <m:t>𝑏</m:t>
                        </m:r>
                      </m:den>
                    </m:f>
                  </m:oMath>
                </a14:m>
                <a:r>
                  <a:rPr lang="en-GB" sz="2400" dirty="0" smtClean="0"/>
                  <a:t>    </a:t>
                </a:r>
                <a14:m>
                  <m:oMath xmlns:m="http://schemas.openxmlformats.org/officeDocument/2006/math">
                    <m:r>
                      <a:rPr lang="en-GB" sz="2400" i="1" dirty="0" smtClean="0">
                        <a:latin typeface="Cambria Math"/>
                        <a:ea typeface="Cambria Math"/>
                      </a:rPr>
                      <m:t>𝜆</m:t>
                    </m:r>
                    <m:r>
                      <a:rPr lang="en-GB" sz="2400" b="0" i="1" dirty="0" smtClean="0">
                        <a:latin typeface="Cambria Math"/>
                        <a:ea typeface="Cambria Math"/>
                      </a:rPr>
                      <m:t>=</m:t>
                    </m:r>
                    <m:f>
                      <m:fPr>
                        <m:ctrlPr>
                          <a:rPr lang="en-GB" sz="2400" i="1" dirty="0">
                            <a:latin typeface="Cambria Math"/>
                            <a:ea typeface="Cambria Math"/>
                          </a:rPr>
                        </m:ctrlPr>
                      </m:fPr>
                      <m:num>
                        <m:sSup>
                          <m:sSupPr>
                            <m:ctrlPr>
                              <a:rPr lang="en-GB" sz="2400" i="1" dirty="0">
                                <a:latin typeface="Cambria Math"/>
                                <a:ea typeface="Cambria Math"/>
                              </a:rPr>
                            </m:ctrlPr>
                          </m:sSupPr>
                          <m:e>
                            <m:r>
                              <a:rPr lang="en-GB" sz="2400" i="1" dirty="0">
                                <a:latin typeface="Cambria Math"/>
                                <a:ea typeface="Cambria Math"/>
                              </a:rPr>
                              <m:t>𝑎</m:t>
                            </m:r>
                          </m:e>
                          <m:sup>
                            <m:r>
                              <a:rPr lang="en-GB" sz="2400" i="1" dirty="0">
                                <a:latin typeface="Cambria Math"/>
                                <a:ea typeface="Cambria Math"/>
                              </a:rPr>
                              <m:t>𝑎</m:t>
                            </m:r>
                          </m:sup>
                        </m:sSup>
                        <m:sSup>
                          <m:sSupPr>
                            <m:ctrlPr>
                              <a:rPr lang="en-GB" sz="2400" i="1" dirty="0">
                                <a:latin typeface="Cambria Math"/>
                                <a:ea typeface="Cambria Math"/>
                              </a:rPr>
                            </m:ctrlPr>
                          </m:sSupPr>
                          <m:e>
                            <m:r>
                              <a:rPr lang="en-GB" sz="2400" i="1" dirty="0">
                                <a:latin typeface="Cambria Math"/>
                                <a:ea typeface="Cambria Math"/>
                              </a:rPr>
                              <m:t>𝑏</m:t>
                            </m:r>
                          </m:e>
                          <m:sup>
                            <m:r>
                              <a:rPr lang="en-GB" sz="2400" i="1" dirty="0">
                                <a:latin typeface="Cambria Math"/>
                                <a:ea typeface="Cambria Math"/>
                              </a:rPr>
                              <m:t>𝑏</m:t>
                            </m:r>
                          </m:sup>
                        </m:sSup>
                      </m:num>
                      <m:den>
                        <m:sSup>
                          <m:sSupPr>
                            <m:ctrlPr>
                              <a:rPr lang="en-GB" sz="2400" i="1" dirty="0">
                                <a:latin typeface="Cambria Math"/>
                                <a:ea typeface="Cambria Math"/>
                              </a:rPr>
                            </m:ctrlPr>
                          </m:sSupPr>
                          <m:e>
                            <m:d>
                              <m:dPr>
                                <m:ctrlPr>
                                  <a:rPr lang="en-GB" sz="2400" i="1" dirty="0">
                                    <a:latin typeface="Cambria Math"/>
                                    <a:ea typeface="Cambria Math"/>
                                  </a:rPr>
                                </m:ctrlPr>
                              </m:dPr>
                              <m:e>
                                <m:r>
                                  <a:rPr lang="en-GB" sz="2400" i="1" dirty="0">
                                    <a:latin typeface="Cambria Math"/>
                                    <a:ea typeface="Cambria Math"/>
                                  </a:rPr>
                                  <m:t>𝑎</m:t>
                                </m:r>
                                <m:r>
                                  <a:rPr lang="en-GB" sz="2400" i="1" dirty="0">
                                    <a:latin typeface="Cambria Math"/>
                                    <a:ea typeface="Cambria Math"/>
                                  </a:rPr>
                                  <m:t>+</m:t>
                                </m:r>
                                <m:r>
                                  <a:rPr lang="en-GB" sz="2400" i="1" dirty="0">
                                    <a:latin typeface="Cambria Math"/>
                                    <a:ea typeface="Cambria Math"/>
                                  </a:rPr>
                                  <m:t>𝑏</m:t>
                                </m:r>
                              </m:e>
                            </m:d>
                          </m:e>
                          <m:sup>
                            <m:r>
                              <a:rPr lang="en-GB" sz="2400" i="1" dirty="0">
                                <a:latin typeface="Cambria Math"/>
                                <a:ea typeface="Cambria Math"/>
                              </a:rPr>
                              <m:t>𝑎</m:t>
                            </m:r>
                            <m:r>
                              <a:rPr lang="en-GB" sz="2400" i="1" dirty="0">
                                <a:latin typeface="Cambria Math"/>
                                <a:ea typeface="Cambria Math"/>
                              </a:rPr>
                              <m:t>+</m:t>
                            </m:r>
                            <m:r>
                              <a:rPr lang="en-GB" sz="2400" i="1" dirty="0">
                                <a:latin typeface="Cambria Math"/>
                                <a:ea typeface="Cambria Math"/>
                              </a:rPr>
                              <m:t>𝑏</m:t>
                            </m:r>
                            <m:r>
                              <a:rPr lang="en-GB" sz="2400" i="1" dirty="0">
                                <a:latin typeface="Cambria Math"/>
                                <a:ea typeface="Cambria Math"/>
                              </a:rPr>
                              <m:t>−1</m:t>
                            </m:r>
                          </m:sup>
                        </m:sSup>
                      </m:den>
                    </m:f>
                    <m:r>
                      <a:rPr lang="en-GB" sz="2400" i="1" dirty="0" smtClean="0">
                        <a:latin typeface="Cambria Math"/>
                        <a:ea typeface="Cambria Math"/>
                      </a:rPr>
                      <m:t>∙</m:t>
                    </m:r>
                    <m:sSup>
                      <m:sSupPr>
                        <m:ctrlPr>
                          <a:rPr lang="en-GB" sz="2400" i="1" dirty="0">
                            <a:latin typeface="Cambria Math"/>
                            <a:ea typeface="Cambria Math"/>
                          </a:rPr>
                        </m:ctrlPr>
                      </m:sSupPr>
                      <m:e>
                        <m:r>
                          <a:rPr lang="en-GB" sz="2400" i="1" dirty="0">
                            <a:latin typeface="Cambria Math"/>
                            <a:ea typeface="Cambria Math"/>
                          </a:rPr>
                          <m:t>10</m:t>
                        </m:r>
                      </m:e>
                      <m:sup>
                        <m:r>
                          <a:rPr lang="en-GB" sz="2400" i="1" dirty="0">
                            <a:latin typeface="Cambria Math"/>
                            <a:ea typeface="Cambria Math"/>
                          </a:rPr>
                          <m:t>𝑎</m:t>
                        </m:r>
                        <m:r>
                          <a:rPr lang="en-GB" sz="2400" i="1" dirty="0">
                            <a:latin typeface="Cambria Math"/>
                            <a:ea typeface="Cambria Math"/>
                          </a:rPr>
                          <m:t>+</m:t>
                        </m:r>
                        <m:r>
                          <a:rPr lang="en-GB" sz="2400" i="1" dirty="0">
                            <a:latin typeface="Cambria Math"/>
                            <a:ea typeface="Cambria Math"/>
                          </a:rPr>
                          <m:t>𝑏</m:t>
                        </m:r>
                        <m:r>
                          <a:rPr lang="en-GB" sz="2400" i="1" dirty="0">
                            <a:latin typeface="Cambria Math"/>
                            <a:ea typeface="Cambria Math"/>
                          </a:rPr>
                          <m:t>−1</m:t>
                        </m:r>
                      </m:sup>
                    </m:sSup>
                  </m:oMath>
                </a14:m>
                <a:endParaRPr lang="en-GB" sz="2400" dirty="0" smtClean="0"/>
              </a:p>
              <a:p>
                <a:pPr marL="0" indent="0" algn="just">
                  <a:spcBef>
                    <a:spcPts val="0"/>
                  </a:spcBef>
                  <a:spcAft>
                    <a:spcPts val="1200"/>
                  </a:spcAft>
                  <a:buNone/>
                </a:pPr>
                <a:r>
                  <a:rPr lang="en-GB" sz="2400" dirty="0" smtClean="0"/>
                  <a:t>The value of the objective function at the stationary point is:</a:t>
                </a:r>
              </a:p>
              <a:p>
                <a:pPr marL="0" indent="0" algn="ctr">
                  <a:spcBef>
                    <a:spcPts val="0"/>
                  </a:spcBef>
                  <a:spcAft>
                    <a:spcPts val="1200"/>
                  </a:spcAft>
                  <a:buNone/>
                </a:pPr>
                <a:r>
                  <a:rPr lang="en-GB" sz="2400" dirty="0" smtClean="0"/>
                  <a:t>  </a:t>
                </a:r>
                <a14:m>
                  <m:oMath xmlns:m="http://schemas.openxmlformats.org/officeDocument/2006/math">
                    <m:sSup>
                      <m:sSupPr>
                        <m:ctrlPr>
                          <a:rPr lang="en-GB" sz="2400" i="1">
                            <a:latin typeface="Cambria Math"/>
                          </a:rPr>
                        </m:ctrlPr>
                      </m:sSupPr>
                      <m:e>
                        <m:r>
                          <a:rPr lang="en-GB" sz="2400" i="1">
                            <a:latin typeface="Cambria Math"/>
                          </a:rPr>
                          <m:t>𝑥</m:t>
                        </m:r>
                      </m:e>
                      <m:sup>
                        <m:r>
                          <a:rPr lang="en-GB" sz="2400" i="1">
                            <a:latin typeface="Cambria Math"/>
                          </a:rPr>
                          <m:t>𝑎</m:t>
                        </m:r>
                      </m:sup>
                    </m:sSup>
                    <m:sSup>
                      <m:sSupPr>
                        <m:ctrlPr>
                          <a:rPr lang="en-GB" sz="2400" i="1">
                            <a:latin typeface="Cambria Math"/>
                          </a:rPr>
                        </m:ctrlPr>
                      </m:sSupPr>
                      <m:e>
                        <m:r>
                          <a:rPr lang="en-GB" sz="2400" i="1">
                            <a:latin typeface="Cambria Math"/>
                          </a:rPr>
                          <m:t>𝑦</m:t>
                        </m:r>
                      </m:e>
                      <m:sup>
                        <m:r>
                          <a:rPr lang="en-GB" sz="2400" i="1">
                            <a:latin typeface="Cambria Math"/>
                          </a:rPr>
                          <m:t>𝑏</m:t>
                        </m:r>
                      </m:sup>
                    </m:sSup>
                    <m:r>
                      <a:rPr lang="en-GB" sz="2400" i="1">
                        <a:latin typeface="Cambria Math"/>
                      </a:rPr>
                      <m:t>=</m:t>
                    </m:r>
                    <m:sSup>
                      <m:sSupPr>
                        <m:ctrlPr>
                          <a:rPr lang="en-GB" sz="2400" i="1">
                            <a:latin typeface="Cambria Math"/>
                          </a:rPr>
                        </m:ctrlPr>
                      </m:sSupPr>
                      <m:e>
                        <m:d>
                          <m:dPr>
                            <m:ctrlPr>
                              <a:rPr lang="en-GB" sz="2400" i="1">
                                <a:latin typeface="Cambria Math"/>
                              </a:rPr>
                            </m:ctrlPr>
                          </m:dPr>
                          <m:e>
                            <m:f>
                              <m:fPr>
                                <m:ctrlPr>
                                  <a:rPr lang="en-GB" sz="2400" i="1">
                                    <a:latin typeface="Cambria Math"/>
                                  </a:rPr>
                                </m:ctrlPr>
                              </m:fPr>
                              <m:num>
                                <m:r>
                                  <a:rPr lang="en-GB" sz="2400" i="1">
                                    <a:latin typeface="Cambria Math"/>
                                  </a:rPr>
                                  <m:t>10</m:t>
                                </m:r>
                                <m:r>
                                  <a:rPr lang="en-GB" sz="2400" i="1">
                                    <a:latin typeface="Cambria Math"/>
                                  </a:rPr>
                                  <m:t>𝑎</m:t>
                                </m:r>
                              </m:num>
                              <m:den>
                                <m:r>
                                  <a:rPr lang="en-GB" sz="2400" i="1">
                                    <a:latin typeface="Cambria Math"/>
                                  </a:rPr>
                                  <m:t>𝑎</m:t>
                                </m:r>
                                <m:r>
                                  <a:rPr lang="en-GB" sz="2400" i="1">
                                    <a:latin typeface="Cambria Math"/>
                                  </a:rPr>
                                  <m:t>+</m:t>
                                </m:r>
                                <m:r>
                                  <a:rPr lang="en-GB" sz="2400" i="1">
                                    <a:latin typeface="Cambria Math"/>
                                  </a:rPr>
                                  <m:t>𝑏</m:t>
                                </m:r>
                              </m:den>
                            </m:f>
                          </m:e>
                        </m:d>
                      </m:e>
                      <m:sup>
                        <m:r>
                          <a:rPr lang="en-GB" sz="2400" i="1">
                            <a:latin typeface="Cambria Math"/>
                          </a:rPr>
                          <m:t>𝑎</m:t>
                        </m:r>
                      </m:sup>
                    </m:sSup>
                    <m:sSup>
                      <m:sSupPr>
                        <m:ctrlPr>
                          <a:rPr lang="en-GB" sz="2400" i="1">
                            <a:latin typeface="Cambria Math"/>
                          </a:rPr>
                        </m:ctrlPr>
                      </m:sSupPr>
                      <m:e>
                        <m:d>
                          <m:dPr>
                            <m:ctrlPr>
                              <a:rPr lang="en-GB" sz="2400" i="1">
                                <a:latin typeface="Cambria Math"/>
                              </a:rPr>
                            </m:ctrlPr>
                          </m:dPr>
                          <m:e>
                            <m:f>
                              <m:fPr>
                                <m:ctrlPr>
                                  <a:rPr lang="en-GB" sz="2400" i="1">
                                    <a:latin typeface="Cambria Math"/>
                                  </a:rPr>
                                </m:ctrlPr>
                              </m:fPr>
                              <m:num>
                                <m:r>
                                  <a:rPr lang="en-GB" sz="2400" i="1">
                                    <a:latin typeface="Cambria Math"/>
                                  </a:rPr>
                                  <m:t>10</m:t>
                                </m:r>
                                <m:r>
                                  <a:rPr lang="en-GB" sz="2400" i="1">
                                    <a:latin typeface="Cambria Math"/>
                                  </a:rPr>
                                  <m:t>𝑏</m:t>
                                </m:r>
                              </m:num>
                              <m:den>
                                <m:r>
                                  <a:rPr lang="en-GB" sz="2400" i="1">
                                    <a:latin typeface="Cambria Math"/>
                                  </a:rPr>
                                  <m:t>𝑎</m:t>
                                </m:r>
                                <m:r>
                                  <a:rPr lang="en-GB" sz="2400" i="1">
                                    <a:latin typeface="Cambria Math"/>
                                  </a:rPr>
                                  <m:t>+</m:t>
                                </m:r>
                                <m:r>
                                  <a:rPr lang="en-GB" sz="2400" i="1">
                                    <a:latin typeface="Cambria Math"/>
                                  </a:rPr>
                                  <m:t>𝑏</m:t>
                                </m:r>
                              </m:den>
                            </m:f>
                          </m:e>
                        </m:d>
                      </m:e>
                      <m:sup>
                        <m:r>
                          <a:rPr lang="en-GB" sz="2400" i="1">
                            <a:latin typeface="Cambria Math"/>
                          </a:rPr>
                          <m:t>𝑏</m:t>
                        </m:r>
                      </m:sup>
                    </m:sSup>
                    <m:r>
                      <a:rPr lang="en-GB" sz="2400" i="1">
                        <a:latin typeface="Cambria Math"/>
                      </a:rPr>
                      <m:t>&gt;0</m:t>
                    </m:r>
                  </m:oMath>
                </a14:m>
                <a:r>
                  <a:rPr lang="en-GB" sz="2400" dirty="0" smtClean="0"/>
                  <a:t> </a:t>
                </a:r>
                <a:endParaRPr lang="en-GB" sz="2400" dirty="0"/>
              </a:p>
              <a:p>
                <a:pPr marL="0" indent="0" algn="just">
                  <a:spcBef>
                    <a:spcPts val="0"/>
                  </a:spcBef>
                  <a:spcAft>
                    <a:spcPts val="1200"/>
                  </a:spcAft>
                  <a:buNone/>
                </a:pPr>
                <a:r>
                  <a:rPr lang="en-GB" sz="2400" dirty="0" smtClean="0"/>
                  <a:t> </a:t>
                </a:r>
                <a:endParaRPr lang="en-GB"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0"/>
                <a:ext cx="9002332" cy="6503831"/>
              </a:xfrm>
              <a:blipFill rotWithShape="1">
                <a:blip r:embed="rId2"/>
                <a:stretch>
                  <a:fillRect l="-1016" t="-656"/>
                </a:stretch>
              </a:blipFill>
            </p:spPr>
            <p:txBody>
              <a:bodyPr/>
              <a:lstStyle/>
              <a:p>
                <a:r>
                  <a:rPr lang="en-GB">
                    <a:noFill/>
                  </a:rPr>
                  <a:t> </a:t>
                </a:r>
              </a:p>
            </p:txBody>
          </p:sp>
        </mc:Fallback>
      </mc:AlternateContent>
    </p:spTree>
    <p:extLst>
      <p:ext uri="{BB962C8B-B14F-4D97-AF65-F5344CB8AC3E}">
        <p14:creationId xmlns:p14="http://schemas.microsoft.com/office/powerpoint/2010/main" val="1410821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373487"/>
                <a:ext cx="7772400" cy="5855863"/>
              </a:xfrm>
            </p:spPr>
            <p:txBody>
              <a:bodyPr/>
              <a:lstStyle/>
              <a:p>
                <a:pPr marL="0" indent="0">
                  <a:lnSpc>
                    <a:spcPct val="120000"/>
                  </a:lnSpc>
                  <a:buNone/>
                </a:pPr>
                <a:r>
                  <a:rPr lang="en-GB" sz="2400" b="1" dirty="0" smtClean="0"/>
                  <a:t>2.</a:t>
                </a:r>
                <a:r>
                  <a:rPr lang="en-GB" sz="2400" dirty="0" smtClean="0"/>
                  <a:t> </a:t>
                </a:r>
                <a14:m>
                  <m:oMath xmlns:m="http://schemas.openxmlformats.org/officeDocument/2006/math">
                    <m:r>
                      <a:rPr lang="en-US" sz="2400" i="1" dirty="0">
                        <a:latin typeface="Cambria Math"/>
                      </a:rPr>
                      <m:t>𝑔</m:t>
                    </m:r>
                    <m:r>
                      <a:rPr lang="en-US" sz="2400" i="1" baseline="-30000" dirty="0">
                        <a:latin typeface="Cambria Math"/>
                      </a:rPr>
                      <m:t>1</m:t>
                    </m:r>
                    <m:d>
                      <m:dPr>
                        <m:ctrlPr>
                          <a:rPr lang="en-US" sz="2400" i="1" dirty="0">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i="1" dirty="0">
                        <a:latin typeface="Cambria Math"/>
                      </a:rPr>
                      <m:t>=</m:t>
                    </m:r>
                    <m:r>
                      <a:rPr lang="en-GB" sz="2400" b="0" i="1" dirty="0" smtClean="0">
                        <a:latin typeface="Cambria Math"/>
                      </a:rPr>
                      <m:t>1</m:t>
                    </m:r>
                    <m:r>
                      <a:rPr lang="en-US" sz="2400" i="1" dirty="0">
                        <a:latin typeface="Cambria Math"/>
                      </a:rPr>
                      <m:t> </m:t>
                    </m:r>
                    <m:r>
                      <a:rPr lang="en-GB" sz="2400" i="1" dirty="0">
                        <a:latin typeface="Cambria Math"/>
                      </a:rPr>
                      <m:t>, </m:t>
                    </m:r>
                    <m:r>
                      <a:rPr lang="en-US" sz="2400" i="1" dirty="0">
                        <a:latin typeface="Cambria Math"/>
                      </a:rPr>
                      <m:t>𝑔</m:t>
                    </m:r>
                    <m:r>
                      <a:rPr lang="en-GB" sz="2400" i="1" baseline="-30000" dirty="0">
                        <a:latin typeface="Cambria Math"/>
                      </a:rPr>
                      <m:t>2</m:t>
                    </m:r>
                    <m:d>
                      <m:dPr>
                        <m:ctrlPr>
                          <a:rPr lang="en-US" sz="2400" i="1" dirty="0">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i="1">
                        <a:latin typeface="Cambria Math"/>
                      </a:rPr>
                      <m:t>=</m:t>
                    </m:r>
                    <m:r>
                      <a:rPr lang="en-GB" sz="2400" b="0" i="1" dirty="0" smtClean="0">
                        <a:latin typeface="Cambria Math"/>
                      </a:rPr>
                      <m:t>1</m:t>
                    </m:r>
                  </m:oMath>
                </a14:m>
                <a:r>
                  <a:rPr lang="en-GB" sz="2400" dirty="0" smtClean="0"/>
                  <a:t> then no values </a:t>
                </a:r>
                <a:r>
                  <a:rPr lang="en-GB" sz="2400" dirty="0" err="1" smtClean="0"/>
                  <a:t>s.t.</a:t>
                </a:r>
                <a:r>
                  <a:rPr lang="en-GB" sz="2400" dirty="0" smtClean="0"/>
                  <a:t> </a:t>
                </a:r>
                <a14:m>
                  <m:oMath xmlns:m="http://schemas.openxmlformats.org/officeDocument/2006/math">
                    <m:r>
                      <a:rPr lang="en-US" sz="2400" i="1" dirty="0">
                        <a:latin typeface="Cambria Math"/>
                      </a:rPr>
                      <m:t>𝑔</m:t>
                    </m:r>
                    <m:r>
                      <a:rPr lang="en-US" sz="2400" i="1" baseline="-30000" dirty="0">
                        <a:latin typeface="Cambria Math"/>
                      </a:rPr>
                      <m:t>1</m:t>
                    </m:r>
                    <m:d>
                      <m:dPr>
                        <m:ctrlPr>
                          <a:rPr lang="en-US" sz="2400" i="1" dirty="0">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i="1" dirty="0">
                        <a:latin typeface="Cambria Math"/>
                      </a:rPr>
                      <m:t>=</m:t>
                    </m:r>
                    <m:r>
                      <a:rPr lang="en-US" sz="2400" i="1" dirty="0">
                        <a:latin typeface="Cambria Math"/>
                      </a:rPr>
                      <m:t> 0 </m:t>
                    </m:r>
                    <m:r>
                      <a:rPr lang="en-GB" sz="2400" i="1" dirty="0">
                        <a:latin typeface="Cambria Math"/>
                      </a:rPr>
                      <m:t>, </m:t>
                    </m:r>
                    <m:r>
                      <a:rPr lang="en-US" sz="2400" i="1" dirty="0">
                        <a:latin typeface="Cambria Math"/>
                      </a:rPr>
                      <m:t>𝑔</m:t>
                    </m:r>
                    <m:r>
                      <a:rPr lang="en-GB" sz="2400" i="1" baseline="-30000" dirty="0">
                        <a:latin typeface="Cambria Math"/>
                      </a:rPr>
                      <m:t>2</m:t>
                    </m:r>
                    <m:d>
                      <m:dPr>
                        <m:ctrlPr>
                          <a:rPr lang="en-US" sz="2400" i="1" dirty="0">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i="1">
                        <a:latin typeface="Cambria Math"/>
                      </a:rPr>
                      <m:t>=</m:t>
                    </m:r>
                    <m:r>
                      <a:rPr lang="en-US" sz="2400" i="1" dirty="0">
                        <a:latin typeface="Cambria Math"/>
                      </a:rPr>
                      <m:t>0</m:t>
                    </m:r>
                  </m:oMath>
                </a14:m>
                <a:endParaRPr lang="en-GB" sz="2400" dirty="0" smtClean="0"/>
              </a:p>
              <a:p>
                <a:pPr marL="0" indent="0">
                  <a:lnSpc>
                    <a:spcPct val="120000"/>
                  </a:lnSpc>
                  <a:buNone/>
                </a:pPr>
                <a:endParaRPr lang="en-GB" sz="2400" dirty="0" smtClean="0"/>
              </a:p>
              <a:p>
                <a:pPr marL="0" indent="0">
                  <a:lnSpc>
                    <a:spcPct val="120000"/>
                  </a:lnSpc>
                  <a:buNone/>
                </a:pPr>
                <a:r>
                  <a:rPr lang="en-GB" sz="2400" b="1" dirty="0" smtClean="0"/>
                  <a:t>3. </a:t>
                </a:r>
                <a:r>
                  <a:rPr lang="en-GB" sz="2400" dirty="0" smtClean="0"/>
                  <a:t>The boundary points of the set on which the objective function is defined is the set of points </a:t>
                </a:r>
                <a14:m>
                  <m:oMath xmlns:m="http://schemas.openxmlformats.org/officeDocument/2006/math">
                    <m:r>
                      <a:rPr lang="en-GB" sz="2400" i="1" dirty="0" smtClean="0">
                        <a:latin typeface="Cambria Math"/>
                      </a:rPr>
                      <m:t>(</m:t>
                    </m:r>
                    <m:r>
                      <a:rPr lang="en-GB" sz="2400" i="1" dirty="0" smtClean="0">
                        <a:latin typeface="Cambria Math"/>
                      </a:rPr>
                      <m:t>𝑥</m:t>
                    </m:r>
                    <m:r>
                      <a:rPr lang="en-GB" sz="2400" i="1" dirty="0" smtClean="0">
                        <a:latin typeface="Cambria Math"/>
                      </a:rPr>
                      <m:t>, </m:t>
                    </m:r>
                    <m:r>
                      <a:rPr lang="en-GB" sz="2400" i="1" dirty="0" smtClean="0">
                        <a:latin typeface="Cambria Math"/>
                      </a:rPr>
                      <m:t>𝑦</m:t>
                    </m:r>
                    <m:r>
                      <a:rPr lang="en-GB" sz="2400" i="1" dirty="0" smtClean="0">
                        <a:latin typeface="Cambria Math"/>
                      </a:rPr>
                      <m:t>) </m:t>
                    </m:r>
                  </m:oMath>
                </a14:m>
                <a:r>
                  <a:rPr lang="en-GB" sz="2400" dirty="0" smtClean="0"/>
                  <a:t>with either </a:t>
                </a:r>
                <a14:m>
                  <m:oMath xmlns:m="http://schemas.openxmlformats.org/officeDocument/2006/math">
                    <m:r>
                      <a:rPr lang="en-GB" sz="2400" i="1" dirty="0" smtClean="0">
                        <a:latin typeface="Cambria Math"/>
                      </a:rPr>
                      <m:t>𝑥</m:t>
                    </m:r>
                    <m:r>
                      <a:rPr lang="en-GB" sz="2400" i="1" dirty="0" smtClean="0">
                        <a:latin typeface="Cambria Math"/>
                      </a:rPr>
                      <m:t>=0 </m:t>
                    </m:r>
                  </m:oMath>
                </a14:m>
                <a:r>
                  <a:rPr lang="en-GB" sz="2400" dirty="0" smtClean="0"/>
                  <a:t> or </a:t>
                </a:r>
                <a14:m>
                  <m:oMath xmlns:m="http://schemas.openxmlformats.org/officeDocument/2006/math">
                    <m:r>
                      <a:rPr lang="en-GB" sz="2400" i="1" dirty="0" smtClean="0">
                        <a:latin typeface="Cambria Math"/>
                      </a:rPr>
                      <m:t>𝑦</m:t>
                    </m:r>
                    <m:r>
                      <a:rPr lang="en-GB" sz="2400" i="1" dirty="0" smtClean="0">
                        <a:latin typeface="Cambria Math"/>
                      </a:rPr>
                      <m:t>=0</m:t>
                    </m:r>
                  </m:oMath>
                </a14:m>
                <a:r>
                  <a:rPr lang="en-GB" sz="2400" dirty="0" smtClean="0"/>
                  <a:t>.  At every such point the value of </a:t>
                </a:r>
                <a:r>
                  <a:rPr lang="en-GB" sz="2400" dirty="0" err="1" smtClean="0"/>
                  <a:t>objectve</a:t>
                </a:r>
                <a:r>
                  <a:rPr lang="en-GB" sz="2400" dirty="0" smtClean="0"/>
                  <a:t> function is 0</a:t>
                </a:r>
              </a:p>
              <a:p>
                <a:pPr marL="0" indent="0">
                  <a:lnSpc>
                    <a:spcPct val="120000"/>
                  </a:lnSpc>
                  <a:buNone/>
                </a:pPr>
                <a:endParaRPr lang="en-GB" sz="2400" dirty="0" smtClean="0"/>
              </a:p>
              <a:p>
                <a:pPr marL="0" indent="0">
                  <a:lnSpc>
                    <a:spcPct val="120000"/>
                  </a:lnSpc>
                  <a:buNone/>
                </a:pPr>
                <a:r>
                  <a:rPr lang="en-GB" sz="2400" b="1" dirty="0" smtClean="0"/>
                  <a:t>4.</a:t>
                </a:r>
                <a:r>
                  <a:rPr lang="en-GB" sz="2400" dirty="0" smtClean="0"/>
                  <a:t> Then the solution of the problem is </a:t>
                </a:r>
                <a14:m>
                  <m:oMath xmlns:m="http://schemas.openxmlformats.org/officeDocument/2006/math">
                    <m:r>
                      <a:rPr lang="en-GB" sz="2400" i="1">
                        <a:latin typeface="Cambria Math"/>
                      </a:rPr>
                      <m:t>𝑥</m:t>
                    </m:r>
                    <m:r>
                      <a:rPr lang="en-GB" sz="2400" i="1">
                        <a:latin typeface="Cambria Math"/>
                      </a:rPr>
                      <m:t>=</m:t>
                    </m:r>
                    <m:f>
                      <m:fPr>
                        <m:ctrlPr>
                          <a:rPr lang="en-GB" sz="2400" i="1">
                            <a:latin typeface="Cambria Math"/>
                          </a:rPr>
                        </m:ctrlPr>
                      </m:fPr>
                      <m:num>
                        <m:r>
                          <a:rPr lang="en-GB" sz="2400" i="1">
                            <a:latin typeface="Cambria Math"/>
                          </a:rPr>
                          <m:t>10</m:t>
                        </m:r>
                        <m:r>
                          <a:rPr lang="en-GB" sz="2400" i="1">
                            <a:latin typeface="Cambria Math"/>
                          </a:rPr>
                          <m:t>𝑎</m:t>
                        </m:r>
                      </m:num>
                      <m:den>
                        <m:r>
                          <a:rPr lang="en-GB" sz="2400" i="1">
                            <a:latin typeface="Cambria Math"/>
                          </a:rPr>
                          <m:t>𝑎</m:t>
                        </m:r>
                        <m:r>
                          <a:rPr lang="en-GB" sz="2400" i="1">
                            <a:latin typeface="Cambria Math"/>
                          </a:rPr>
                          <m:t>+</m:t>
                        </m:r>
                        <m:r>
                          <a:rPr lang="en-GB" sz="2400" i="1">
                            <a:latin typeface="Cambria Math"/>
                          </a:rPr>
                          <m:t>𝑏</m:t>
                        </m:r>
                      </m:den>
                    </m:f>
                    <m:r>
                      <a:rPr lang="en-GB" sz="2400" i="1">
                        <a:latin typeface="Cambria Math"/>
                      </a:rPr>
                      <m:t>     </m:t>
                    </m:r>
                    <m:r>
                      <a:rPr lang="en-GB" sz="2400" i="1">
                        <a:latin typeface="Cambria Math"/>
                      </a:rPr>
                      <m:t>𝑦</m:t>
                    </m:r>
                    <m:r>
                      <a:rPr lang="en-GB" sz="2400" i="1">
                        <a:latin typeface="Cambria Math"/>
                      </a:rPr>
                      <m:t>=</m:t>
                    </m:r>
                    <m:f>
                      <m:fPr>
                        <m:ctrlPr>
                          <a:rPr lang="en-GB" sz="2400" i="1">
                            <a:latin typeface="Cambria Math"/>
                          </a:rPr>
                        </m:ctrlPr>
                      </m:fPr>
                      <m:num>
                        <m:r>
                          <a:rPr lang="en-GB" sz="2400" i="1">
                            <a:latin typeface="Cambria Math"/>
                          </a:rPr>
                          <m:t>10</m:t>
                        </m:r>
                        <m:r>
                          <a:rPr lang="en-GB" sz="2400" i="1">
                            <a:latin typeface="Cambria Math"/>
                          </a:rPr>
                          <m:t>𝑏</m:t>
                        </m:r>
                      </m:num>
                      <m:den>
                        <m:r>
                          <a:rPr lang="en-GB" sz="2400" i="1">
                            <a:latin typeface="Cambria Math"/>
                          </a:rPr>
                          <m:t>𝑎</m:t>
                        </m:r>
                        <m:r>
                          <a:rPr lang="en-GB" sz="2400" i="1">
                            <a:latin typeface="Cambria Math"/>
                          </a:rPr>
                          <m:t>+</m:t>
                        </m:r>
                        <m:r>
                          <a:rPr lang="en-GB" sz="2400" i="1">
                            <a:latin typeface="Cambria Math"/>
                          </a:rPr>
                          <m:t>𝑏</m:t>
                        </m:r>
                      </m:den>
                    </m:f>
                  </m:oMath>
                </a14:m>
                <a:endParaRPr lang="en-GB" sz="2400" dirty="0" smtClean="0"/>
              </a:p>
              <a:p>
                <a:pPr marL="0" indent="0">
                  <a:lnSpc>
                    <a:spcPct val="120000"/>
                  </a:lnSpc>
                  <a:buNone/>
                </a:pP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373487"/>
                <a:ext cx="7772400" cy="5855863"/>
              </a:xfrm>
              <a:blipFill rotWithShape="1">
                <a:blip r:embed="rId2"/>
                <a:stretch>
                  <a:fillRect l="-1255" t="-208" r="-164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pPr>
              <a:defRPr/>
            </a:pPr>
            <a:fld id="{E6719FBE-0EAA-4C3A-82C6-57A8FB4D37BE}" type="slidenum">
              <a:rPr lang="en-US" smtClean="0"/>
              <a:pPr>
                <a:defRPr/>
              </a:pPr>
              <a:t>13</a:t>
            </a:fld>
            <a:endParaRPr lang="en-US"/>
          </a:p>
        </p:txBody>
      </p:sp>
    </p:spTree>
    <p:extLst>
      <p:ext uri="{BB962C8B-B14F-4D97-AF65-F5344CB8AC3E}">
        <p14:creationId xmlns:p14="http://schemas.microsoft.com/office/powerpoint/2010/main" val="4230667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557" y="570959"/>
            <a:ext cx="7772400" cy="419100"/>
          </a:xfrm>
        </p:spPr>
        <p:txBody>
          <a:bodyPr/>
          <a:lstStyle/>
          <a:p>
            <a:r>
              <a:rPr lang="en-US" b="1" dirty="0" smtClean="0"/>
              <a:t>Interpretation of </a:t>
            </a:r>
            <a:r>
              <a:rPr lang="en-GB" b="1" dirty="0" smtClean="0"/>
              <a:t>λ</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6215" y="1354691"/>
                <a:ext cx="8731876" cy="2315788"/>
              </a:xfrm>
            </p:spPr>
            <p:txBody>
              <a:bodyPr/>
              <a:lstStyle/>
              <a:p>
                <a:pPr marL="0" indent="0" algn="ctr">
                  <a:lnSpc>
                    <a:spcPct val="120000"/>
                  </a:lnSpc>
                  <a:buNone/>
                </a:pPr>
                <a14:m>
                  <m:oMath xmlns:m="http://schemas.openxmlformats.org/officeDocument/2006/math">
                    <m:r>
                      <a:rPr lang="en-GB" sz="2400" i="1" dirty="0" smtClean="0">
                        <a:latin typeface="Cambria Math"/>
                      </a:rPr>
                      <m:t> </m:t>
                    </m:r>
                    <m:sSup>
                      <m:sSupPr>
                        <m:ctrlPr>
                          <a:rPr lang="en-GB" sz="2400" i="1" dirty="0" smtClean="0">
                            <a:latin typeface="Cambria Math"/>
                          </a:rPr>
                        </m:ctrlPr>
                      </m:sSupPr>
                      <m:e>
                        <m:r>
                          <a:rPr lang="en-GB" sz="2400" b="0" i="1" dirty="0" smtClean="0">
                            <a:latin typeface="Cambria Math"/>
                          </a:rPr>
                          <m:t>𝑓</m:t>
                        </m:r>
                      </m:e>
                      <m:sup>
                        <m:r>
                          <a:rPr lang="en-GB" sz="2400" b="0" i="1" dirty="0" smtClean="0">
                            <a:latin typeface="Cambria Math"/>
                          </a:rPr>
                          <m:t>∗</m:t>
                        </m:r>
                      </m:sup>
                    </m:sSup>
                    <m:r>
                      <a:rPr lang="en-GB" sz="2400" i="1" dirty="0" smtClean="0">
                        <a:latin typeface="Cambria Math"/>
                      </a:rPr>
                      <m:t>′(</m:t>
                    </m:r>
                    <m:r>
                      <a:rPr lang="en-GB" sz="2400" i="1" dirty="0" smtClean="0">
                        <a:latin typeface="Cambria Math"/>
                      </a:rPr>
                      <m:t>𝑐</m:t>
                    </m:r>
                    <m:r>
                      <a:rPr lang="en-GB" sz="2400" i="1" dirty="0" smtClean="0">
                        <a:latin typeface="Cambria Math"/>
                      </a:rPr>
                      <m:t>) = </m:t>
                    </m:r>
                    <m:sSup>
                      <m:sSupPr>
                        <m:ctrlPr>
                          <a:rPr lang="en-GB" sz="2400" i="1" dirty="0" smtClean="0">
                            <a:latin typeface="Cambria Math"/>
                          </a:rPr>
                        </m:ctrlPr>
                      </m:sSupPr>
                      <m:e>
                        <m:r>
                          <a:rPr lang="en-GB" sz="2400" i="1" dirty="0" smtClean="0">
                            <a:latin typeface="Cambria Math"/>
                            <a:ea typeface="Cambria Math"/>
                          </a:rPr>
                          <m:t>𝜆</m:t>
                        </m:r>
                      </m:e>
                      <m:sup>
                        <m:r>
                          <a:rPr lang="en-GB" sz="2400" b="0" i="1" dirty="0" smtClean="0">
                            <a:latin typeface="Cambria Math"/>
                          </a:rPr>
                          <m:t>∗</m:t>
                        </m:r>
                      </m:sup>
                    </m:sSup>
                    <m:r>
                      <a:rPr lang="en-GB" sz="2400" i="1" dirty="0" smtClean="0">
                        <a:latin typeface="Cambria Math"/>
                      </a:rPr>
                      <m:t>(</m:t>
                    </m:r>
                    <m:r>
                      <a:rPr lang="en-GB" sz="2400" i="1" dirty="0" smtClean="0">
                        <a:latin typeface="Cambria Math"/>
                      </a:rPr>
                      <m:t>𝑐</m:t>
                    </m:r>
                    <m:r>
                      <a:rPr lang="en-GB" sz="2400" i="1" dirty="0" smtClean="0">
                        <a:latin typeface="Cambria Math"/>
                      </a:rPr>
                      <m:t>)</m:t>
                    </m:r>
                  </m:oMath>
                </a14:m>
                <a:r>
                  <a:rPr lang="en-GB" sz="2400" dirty="0" smtClean="0"/>
                  <a:t> </a:t>
                </a:r>
              </a:p>
              <a:p>
                <a:pPr marL="0" indent="0" algn="just">
                  <a:lnSpc>
                    <a:spcPct val="120000"/>
                  </a:lnSpc>
                  <a:buNone/>
                </a:pPr>
                <a:r>
                  <a:rPr lang="en-GB" sz="2400" dirty="0" smtClean="0"/>
                  <a:t>the value of the Lagrange multiplier at the solution of the problem is equal to the rate of change in the maximal value of the objective function as the constraint is relaxed</a:t>
                </a:r>
                <a:r>
                  <a:rPr lang="en-GB" sz="2400" b="1" dirty="0" smtClean="0"/>
                  <a:t>.</a:t>
                </a:r>
                <a:r>
                  <a:rPr lang="en-GB" sz="2400"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6215" y="1354691"/>
                <a:ext cx="8731876" cy="2315788"/>
              </a:xfrm>
              <a:blipFill rotWithShape="1">
                <a:blip r:embed="rId2"/>
                <a:stretch>
                  <a:fillRect l="-1117" r="-1047"/>
                </a:stretch>
              </a:blipFill>
            </p:spPr>
            <p:txBody>
              <a:bodyPr/>
              <a:lstStyle/>
              <a:p>
                <a:r>
                  <a:rPr lang="en-GB">
                    <a:noFill/>
                  </a:rPr>
                  <a:t> </a:t>
                </a:r>
              </a:p>
            </p:txBody>
          </p:sp>
        </mc:Fallback>
      </mc:AlternateContent>
    </p:spTree>
    <p:extLst>
      <p:ext uri="{BB962C8B-B14F-4D97-AF65-F5344CB8AC3E}">
        <p14:creationId xmlns:p14="http://schemas.microsoft.com/office/powerpoint/2010/main" val="2087629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4699" y="324381"/>
                <a:ext cx="8731876" cy="5029200"/>
              </a:xfrm>
            </p:spPr>
            <p:txBody>
              <a:bodyPr/>
              <a:lstStyle/>
              <a:p>
                <a:pPr marL="0" indent="0" algn="just">
                  <a:lnSpc>
                    <a:spcPct val="120000"/>
                  </a:lnSpc>
                  <a:buNone/>
                </a:pPr>
                <a:r>
                  <a:rPr lang="en-US" sz="2400" b="1" dirty="0" smtClean="0"/>
                  <a:t>Example: </a:t>
                </a:r>
                <a:endParaRPr lang="en-GB" sz="2400" b="1" i="1" dirty="0" smtClean="0">
                  <a:latin typeface="Cambria Math"/>
                </a:endParaRPr>
              </a:p>
              <a:p>
                <a:pPr marL="0" indent="0" algn="just">
                  <a:lnSpc>
                    <a:spcPct val="120000"/>
                  </a:lnSpc>
                  <a:buNone/>
                </a:pPr>
                <a14:m>
                  <m:oMathPara xmlns:m="http://schemas.openxmlformats.org/officeDocument/2006/math">
                    <m:oMathParaPr>
                      <m:jc m:val="centerGroup"/>
                    </m:oMathParaPr>
                    <m:oMath xmlns:m="http://schemas.openxmlformats.org/officeDocument/2006/math">
                      <m:func>
                        <m:funcPr>
                          <m:ctrlPr>
                            <a:rPr lang="en-US" sz="2400" i="1" dirty="0" smtClean="0">
                              <a:latin typeface="Cambria Math"/>
                            </a:rPr>
                          </m:ctrlPr>
                        </m:funcPr>
                        <m:fName>
                          <m:limLow>
                            <m:limLowPr>
                              <m:ctrlPr>
                                <a:rPr lang="en-US" sz="2400" i="1" dirty="0" smtClean="0">
                                  <a:latin typeface="Cambria Math"/>
                                </a:rPr>
                              </m:ctrlPr>
                            </m:limLowPr>
                            <m:e>
                              <m:r>
                                <m:rPr>
                                  <m:sty m:val="p"/>
                                </m:rPr>
                                <a:rPr lang="en-US" sz="2400" i="0" dirty="0" smtClean="0">
                                  <a:latin typeface="Cambria Math"/>
                                </a:rPr>
                                <m:t>max</m:t>
                              </m:r>
                            </m:e>
                            <m:lim>
                              <m:d>
                                <m:dPr>
                                  <m:begChr m:val="{"/>
                                  <m:endChr m:val="}"/>
                                  <m:ctrlPr>
                                    <a:rPr lang="en-US" sz="2400" i="1" dirty="0" smtClean="0">
                                      <a:latin typeface="Cambria Math"/>
                                    </a:rPr>
                                  </m:ctrlPr>
                                </m:dPr>
                                <m:e>
                                  <m:r>
                                    <a:rPr lang="en-GB" sz="2400" b="0" i="1" dirty="0" smtClean="0">
                                      <a:latin typeface="Cambria Math"/>
                                    </a:rPr>
                                    <m:t>𝑥</m:t>
                                  </m:r>
                                </m:e>
                              </m:d>
                            </m:lim>
                          </m:limLow>
                        </m:fName>
                        <m:e>
                          <m:r>
                            <a:rPr lang="en-US" sz="2400" i="1" dirty="0">
                              <a:latin typeface="Cambria Math"/>
                            </a:rPr>
                            <m:t>𝑥</m:t>
                          </m:r>
                          <m:r>
                            <a:rPr lang="en-US" sz="2400" i="1" baseline="30000" dirty="0">
                              <a:latin typeface="Cambria Math"/>
                            </a:rPr>
                            <m:t>2</m:t>
                          </m:r>
                        </m:e>
                      </m:func>
                    </m:oMath>
                  </m:oMathPara>
                </a14:m>
                <a:endParaRPr lang="en-GB" sz="2400" i="1" baseline="30000" dirty="0" smtClean="0">
                  <a:latin typeface="Cambria Math"/>
                </a:endParaRPr>
              </a:p>
              <a:p>
                <a:pPr marL="0" indent="0" algn="just">
                  <a:lnSpc>
                    <a:spcPct val="120000"/>
                  </a:lnSpc>
                  <a:buNone/>
                </a:pPr>
                <a14:m>
                  <m:oMathPara xmlns:m="http://schemas.openxmlformats.org/officeDocument/2006/math">
                    <m:oMathParaPr>
                      <m:jc m:val="centerGroup"/>
                    </m:oMathParaPr>
                    <m:oMath xmlns:m="http://schemas.openxmlformats.org/officeDocument/2006/math">
                      <m:r>
                        <a:rPr lang="en-US" sz="2400" i="1" dirty="0" err="1" smtClean="0">
                          <a:latin typeface="Cambria Math"/>
                        </a:rPr>
                        <m:t>𝑠</m:t>
                      </m:r>
                      <m:r>
                        <a:rPr lang="en-US" sz="2400" i="1" dirty="0" err="1" smtClean="0">
                          <a:latin typeface="Cambria Math"/>
                        </a:rPr>
                        <m:t>.</m:t>
                      </m:r>
                      <m:r>
                        <a:rPr lang="en-US" sz="2400" i="1" dirty="0" err="1" smtClean="0">
                          <a:latin typeface="Cambria Math"/>
                        </a:rPr>
                        <m:t>𝑡</m:t>
                      </m:r>
                      <m:r>
                        <a:rPr lang="en-GB" sz="2400" b="0" i="1" dirty="0" smtClean="0">
                          <a:latin typeface="Cambria Math"/>
                        </a:rPr>
                        <m:t>.    </m:t>
                      </m:r>
                      <m:r>
                        <a:rPr lang="en-US" sz="2400" i="1" dirty="0" smtClean="0">
                          <a:latin typeface="Cambria Math"/>
                        </a:rPr>
                        <m:t> </m:t>
                      </m:r>
                      <m:r>
                        <a:rPr lang="en-US" sz="2400" i="1" dirty="0" smtClean="0">
                          <a:latin typeface="Cambria Math"/>
                        </a:rPr>
                        <m:t>𝑥</m:t>
                      </m:r>
                      <m:r>
                        <a:rPr lang="en-US" sz="2400" i="1" dirty="0" smtClean="0">
                          <a:latin typeface="Cambria Math"/>
                        </a:rPr>
                        <m:t>=</m:t>
                      </m:r>
                      <m:r>
                        <a:rPr lang="en-US" sz="2400" i="1" dirty="0" smtClean="0">
                          <a:latin typeface="Cambria Math"/>
                        </a:rPr>
                        <m:t>𝑐</m:t>
                      </m:r>
                    </m:oMath>
                  </m:oMathPara>
                </a14:m>
                <a:endParaRPr lang="en-US" sz="2400" dirty="0" smtClean="0"/>
              </a:p>
              <a:p>
                <a:pPr marL="0" indent="0" algn="just">
                  <a:lnSpc>
                    <a:spcPct val="120000"/>
                  </a:lnSpc>
                  <a:buNone/>
                </a:pPr>
                <a:r>
                  <a:rPr lang="en-US" sz="2400" dirty="0" smtClean="0"/>
                  <a:t>solution is </a:t>
                </a:r>
                <a14:m>
                  <m:oMath xmlns:m="http://schemas.openxmlformats.org/officeDocument/2006/math">
                    <m:r>
                      <a:rPr lang="en-GB" sz="2400" b="0" i="1" smtClean="0">
                        <a:latin typeface="Cambria Math"/>
                      </a:rPr>
                      <m:t>𝑥</m:t>
                    </m:r>
                    <m:r>
                      <a:rPr lang="en-GB" sz="2400" b="0" i="1" smtClean="0">
                        <a:latin typeface="Cambria Math"/>
                      </a:rPr>
                      <m:t>=</m:t>
                    </m:r>
                    <m:r>
                      <a:rPr lang="en-GB" sz="2400" b="0" i="1" smtClean="0">
                        <a:latin typeface="Cambria Math"/>
                      </a:rPr>
                      <m:t>𝑐</m:t>
                    </m:r>
                    <m:r>
                      <a:rPr lang="en-GB" sz="2400" b="0" i="1" smtClean="0">
                        <a:latin typeface="Cambria Math"/>
                      </a:rPr>
                      <m:t> </m:t>
                    </m:r>
                  </m:oMath>
                </a14:m>
                <a:r>
                  <a:rPr lang="en-US" sz="2400" dirty="0" smtClean="0"/>
                  <a:t>so the maximized value of the objective function is </a:t>
                </a:r>
                <a14:m>
                  <m:oMath xmlns:m="http://schemas.openxmlformats.org/officeDocument/2006/math">
                    <m:r>
                      <a:rPr lang="en-GB" sz="2400" b="0" i="1" dirty="0" smtClean="0">
                        <a:latin typeface="Cambria Math"/>
                      </a:rPr>
                      <m:t>𝑐</m:t>
                    </m:r>
                    <m:r>
                      <a:rPr lang="en-US" sz="2400" i="1" baseline="30000" dirty="0">
                        <a:latin typeface="Cambria Math"/>
                      </a:rPr>
                      <m:t>2</m:t>
                    </m:r>
                  </m:oMath>
                </a14:m>
                <a:r>
                  <a:rPr lang="en-US" sz="2400" dirty="0" smtClean="0"/>
                  <a:t>.</a:t>
                </a:r>
              </a:p>
              <a:p>
                <a:pPr marL="0" indent="0" algn="just">
                  <a:lnSpc>
                    <a:spcPct val="120000"/>
                  </a:lnSpc>
                  <a:buNone/>
                </a:pPr>
                <a:r>
                  <a:rPr lang="en-US" sz="2400" dirty="0" smtClean="0"/>
                  <a:t>Its derivative respect to </a:t>
                </a:r>
                <a14:m>
                  <m:oMath xmlns:m="http://schemas.openxmlformats.org/officeDocument/2006/math">
                    <m:r>
                      <a:rPr lang="en-US" sz="2400" i="1" dirty="0" smtClean="0">
                        <a:latin typeface="Cambria Math"/>
                      </a:rPr>
                      <m:t>𝑐</m:t>
                    </m:r>
                  </m:oMath>
                </a14:m>
                <a:r>
                  <a:rPr lang="en-US" sz="2400" dirty="0" smtClean="0"/>
                  <a:t> is</a:t>
                </a:r>
                <a14:m>
                  <m:oMath xmlns:m="http://schemas.openxmlformats.org/officeDocument/2006/math">
                    <m:r>
                      <a:rPr lang="en-US" sz="2400" i="1" dirty="0" smtClean="0">
                        <a:latin typeface="Cambria Math"/>
                      </a:rPr>
                      <m:t> 2</m:t>
                    </m:r>
                    <m:r>
                      <a:rPr lang="en-US" sz="2400" i="1" dirty="0" smtClean="0">
                        <a:latin typeface="Cambria Math"/>
                      </a:rPr>
                      <m:t>𝑐</m:t>
                    </m:r>
                  </m:oMath>
                </a14:m>
                <a:endParaRPr lang="en-US" sz="2400" dirty="0"/>
              </a:p>
              <a:p>
                <a:pPr marL="0" indent="0" algn="just">
                  <a:lnSpc>
                    <a:spcPct val="120000"/>
                  </a:lnSpc>
                  <a:buNone/>
                </a:pPr>
                <a:r>
                  <a:rPr lang="en-US" sz="2400" dirty="0" smtClean="0"/>
                  <a:t>Now consider the </a:t>
                </a:r>
                <a:r>
                  <a:rPr lang="en-US" sz="2400" dirty="0" err="1" smtClean="0"/>
                  <a:t>Lagrangean</a:t>
                </a:r>
                <a:endParaRPr lang="en-US" sz="2400" dirty="0" smtClean="0"/>
              </a:p>
              <a:p>
                <a:pPr marL="0" indent="0" algn="just">
                  <a:lnSpc>
                    <a:spcPct val="120000"/>
                  </a:lnSpc>
                  <a:buNone/>
                </a:pPr>
                <a14:m>
                  <m:oMathPara xmlns:m="http://schemas.openxmlformats.org/officeDocument/2006/math">
                    <m:oMathParaPr>
                      <m:jc m:val="centerGroup"/>
                    </m:oMathParaPr>
                    <m:oMath xmlns:m="http://schemas.openxmlformats.org/officeDocument/2006/math">
                      <m:r>
                        <a:rPr lang="en-GB" sz="2400" b="0" i="1" smtClean="0">
                          <a:latin typeface="Cambria Math"/>
                        </a:rPr>
                        <m:t>𝐿</m:t>
                      </m:r>
                      <m:d>
                        <m:dPr>
                          <m:ctrlPr>
                            <a:rPr lang="en-GB" sz="2400" b="0" i="1" smtClean="0">
                              <a:latin typeface="Cambria Math"/>
                            </a:rPr>
                          </m:ctrlPr>
                        </m:dPr>
                        <m:e>
                          <m:r>
                            <a:rPr lang="en-GB" sz="2400" b="0" i="1" smtClean="0">
                              <a:latin typeface="Cambria Math"/>
                            </a:rPr>
                            <m:t>𝑥</m:t>
                          </m:r>
                        </m:e>
                      </m:d>
                      <m:r>
                        <a:rPr lang="en-GB" sz="2400" b="0" i="1" smtClean="0">
                          <a:latin typeface="Cambria Math"/>
                        </a:rPr>
                        <m:t>=</m:t>
                      </m:r>
                      <m:r>
                        <a:rPr lang="en-US" sz="2400" i="1" dirty="0">
                          <a:latin typeface="Cambria Math"/>
                        </a:rPr>
                        <m:t>𝑥</m:t>
                      </m:r>
                      <m:r>
                        <a:rPr lang="en-US" sz="2400" i="1" baseline="30000" dirty="0">
                          <a:latin typeface="Cambria Math"/>
                        </a:rPr>
                        <m:t>2</m:t>
                      </m:r>
                      <m:r>
                        <a:rPr lang="en-US" sz="2400" i="1" dirty="0" smtClean="0">
                          <a:latin typeface="Cambria Math"/>
                        </a:rPr>
                        <m:t>−</m:t>
                      </m:r>
                      <m:r>
                        <a:rPr lang="en-US" sz="2400" i="1" dirty="0" smtClean="0">
                          <a:latin typeface="Cambria Math"/>
                          <a:ea typeface="Cambria Math"/>
                        </a:rPr>
                        <m:t>𝜆</m:t>
                      </m:r>
                      <m:r>
                        <a:rPr lang="en-GB" sz="2400" b="0" i="1" dirty="0" smtClean="0">
                          <a:latin typeface="Cambria Math"/>
                          <a:ea typeface="Cambria Math"/>
                        </a:rPr>
                        <m:t>(</m:t>
                      </m:r>
                      <m:r>
                        <a:rPr lang="en-GB" sz="2400" b="0" i="1" dirty="0" smtClean="0">
                          <a:latin typeface="Cambria Math"/>
                          <a:ea typeface="Cambria Math"/>
                        </a:rPr>
                        <m:t>𝑥</m:t>
                      </m:r>
                      <m:r>
                        <a:rPr lang="en-GB" sz="2400" b="0" i="1" dirty="0" smtClean="0">
                          <a:latin typeface="Cambria Math"/>
                          <a:ea typeface="Cambria Math"/>
                        </a:rPr>
                        <m:t>−</m:t>
                      </m:r>
                      <m:r>
                        <a:rPr lang="en-GB" sz="2400" b="0" i="1" dirty="0" smtClean="0">
                          <a:latin typeface="Cambria Math"/>
                          <a:ea typeface="Cambria Math"/>
                        </a:rPr>
                        <m:t>𝑐</m:t>
                      </m:r>
                      <m:r>
                        <a:rPr lang="en-GB" sz="2400" b="0" i="1" dirty="0" smtClean="0">
                          <a:latin typeface="Cambria Math"/>
                          <a:ea typeface="Cambria Math"/>
                        </a:rPr>
                        <m:t>)</m:t>
                      </m:r>
                    </m:oMath>
                  </m:oMathPara>
                </a14:m>
                <a:endParaRPr lang="en-US" sz="2400" dirty="0" smtClean="0"/>
              </a:p>
              <a:p>
                <a:pPr marL="0" indent="0" algn="just">
                  <a:lnSpc>
                    <a:spcPct val="120000"/>
                  </a:lnSpc>
                  <a:buNone/>
                </a:pPr>
                <a:r>
                  <a:rPr lang="en-US" sz="2400" dirty="0" smtClean="0"/>
                  <a:t>The FOC is </a:t>
                </a:r>
                <a14:m>
                  <m:oMath xmlns:m="http://schemas.openxmlformats.org/officeDocument/2006/math">
                    <m:r>
                      <a:rPr lang="en-GB" sz="2400" b="0" i="0" dirty="0" smtClean="0">
                        <a:latin typeface="Cambria Math"/>
                      </a:rPr>
                      <m:t>2</m:t>
                    </m:r>
                    <m:r>
                      <a:rPr lang="en-US" sz="2400" i="1" dirty="0">
                        <a:latin typeface="Cambria Math"/>
                      </a:rPr>
                      <m:t>𝑥</m:t>
                    </m:r>
                    <m:r>
                      <a:rPr lang="en-US" sz="2400" i="1" dirty="0">
                        <a:latin typeface="Cambria Math"/>
                      </a:rPr>
                      <m:t>−</m:t>
                    </m:r>
                    <m:r>
                      <a:rPr lang="en-US" sz="2400" i="1" dirty="0">
                        <a:latin typeface="Cambria Math"/>
                        <a:ea typeface="Cambria Math"/>
                      </a:rPr>
                      <m:t>𝜆</m:t>
                    </m:r>
                    <m:r>
                      <a:rPr lang="en-GB" sz="2400" b="0" i="1" dirty="0" smtClean="0">
                        <a:latin typeface="Cambria Math"/>
                        <a:ea typeface="Cambria Math"/>
                      </a:rPr>
                      <m:t>=0</m:t>
                    </m:r>
                  </m:oMath>
                </a14:m>
                <a:r>
                  <a:rPr lang="en-US" sz="2400" dirty="0" smtClean="0"/>
                  <a:t>.</a:t>
                </a:r>
              </a:p>
              <a:p>
                <a:pPr marL="0" indent="0" algn="just">
                  <a:lnSpc>
                    <a:spcPct val="120000"/>
                  </a:lnSpc>
                  <a:buNone/>
                </a:pPr>
                <a:r>
                  <a:rPr lang="en-US" sz="2400" dirty="0" smtClean="0"/>
                  <a:t>Then </a:t>
                </a:r>
                <a14:m>
                  <m:oMath xmlns:m="http://schemas.openxmlformats.org/officeDocument/2006/math">
                    <m:r>
                      <a:rPr lang="en-GB" sz="2400" b="0" i="1" smtClean="0">
                        <a:latin typeface="Cambria Math"/>
                      </a:rPr>
                      <m:t>𝑥</m:t>
                    </m:r>
                    <m:r>
                      <a:rPr lang="en-GB" sz="2400" b="0" i="1" smtClean="0">
                        <a:latin typeface="Cambria Math"/>
                      </a:rPr>
                      <m:t>=</m:t>
                    </m:r>
                    <m:r>
                      <a:rPr lang="en-GB" sz="2400" b="0" i="1" smtClean="0">
                        <a:latin typeface="Cambria Math"/>
                      </a:rPr>
                      <m:t>𝑐</m:t>
                    </m:r>
                  </m:oMath>
                </a14:m>
                <a:r>
                  <a:rPr lang="en-US" sz="2400" dirty="0" smtClean="0"/>
                  <a:t> and </a:t>
                </a:r>
                <a14:m>
                  <m:oMath xmlns:m="http://schemas.openxmlformats.org/officeDocument/2006/math">
                    <m:r>
                      <a:rPr lang="en-US" sz="2400" i="1" smtClean="0">
                        <a:latin typeface="Cambria Math"/>
                        <a:ea typeface="Cambria Math"/>
                      </a:rPr>
                      <m:t>𝜆</m:t>
                    </m:r>
                    <m:r>
                      <a:rPr lang="en-GB" sz="2400" b="0" i="1" smtClean="0">
                        <a:latin typeface="Cambria Math"/>
                        <a:ea typeface="Cambria Math"/>
                      </a:rPr>
                      <m:t>=2</m:t>
                    </m:r>
                    <m:r>
                      <a:rPr lang="en-GB" sz="2400" b="0" i="1" smtClean="0">
                        <a:latin typeface="Cambria Math"/>
                        <a:ea typeface="Cambria Math"/>
                      </a:rPr>
                      <m:t>𝑐</m:t>
                    </m:r>
                  </m:oMath>
                </a14:m>
                <a:r>
                  <a:rPr lang="en-US" sz="2400" dirty="0" smtClean="0"/>
                  <a:t> satisfy FOC and the constraint.  Note that </a:t>
                </a:r>
                <a14:m>
                  <m:oMath xmlns:m="http://schemas.openxmlformats.org/officeDocument/2006/math">
                    <m:r>
                      <a:rPr lang="en-US" sz="2400" i="1" smtClean="0">
                        <a:latin typeface="Cambria Math"/>
                        <a:ea typeface="Cambria Math"/>
                      </a:rPr>
                      <m:t>𝜆</m:t>
                    </m:r>
                    <m:r>
                      <a:rPr lang="en-GB" sz="2400" b="0" i="1" smtClean="0">
                        <a:latin typeface="Cambria Math"/>
                        <a:ea typeface="Cambria Math"/>
                      </a:rPr>
                      <m:t> </m:t>
                    </m:r>
                  </m:oMath>
                </a14:m>
                <a:r>
                  <a:rPr lang="en-US" sz="2400" dirty="0" smtClean="0"/>
                  <a:t>is equal to the derivative of the maximized value of the </a:t>
                </a:r>
                <a:r>
                  <a:rPr lang="en-US" sz="2400" dirty="0" err="1" smtClean="0"/>
                  <a:t>fct</a:t>
                </a:r>
                <a:r>
                  <a:rPr lang="en-US" sz="2400" dirty="0" smtClean="0"/>
                  <a:t> w.r.t. </a:t>
                </a:r>
                <a14:m>
                  <m:oMath xmlns:m="http://schemas.openxmlformats.org/officeDocument/2006/math">
                    <m:r>
                      <a:rPr lang="en-US" sz="2400" i="1" dirty="0" smtClean="0">
                        <a:latin typeface="Cambria Math"/>
                      </a:rPr>
                      <m:t>𝑐</m:t>
                    </m:r>
                  </m:oMath>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4699" y="324381"/>
                <a:ext cx="8731876" cy="5029200"/>
              </a:xfrm>
              <a:blipFill rotWithShape="1">
                <a:blip r:embed="rId2"/>
                <a:stretch>
                  <a:fillRect l="-1047" t="-242" r="-1047" b="-19515"/>
                </a:stretch>
              </a:blipFill>
            </p:spPr>
            <p:txBody>
              <a:bodyPr/>
              <a:lstStyle/>
              <a:p>
                <a:r>
                  <a:rPr lang="en-GB">
                    <a:noFill/>
                  </a:rPr>
                  <a:t> </a:t>
                </a:r>
              </a:p>
            </p:txBody>
          </p:sp>
        </mc:Fallback>
      </mc:AlternateContent>
    </p:spTree>
    <p:extLst>
      <p:ext uri="{BB962C8B-B14F-4D97-AF65-F5344CB8AC3E}">
        <p14:creationId xmlns:p14="http://schemas.microsoft.com/office/powerpoint/2010/main" val="661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351"/>
            <a:ext cx="9143999" cy="419100"/>
          </a:xfrm>
        </p:spPr>
        <p:txBody>
          <a:bodyPr>
            <a:noAutofit/>
          </a:bodyPr>
          <a:lstStyle/>
          <a:p>
            <a:r>
              <a:rPr lang="en-GB" b="1" dirty="0" smtClean="0"/>
              <a:t>Conditions under which a stationary point is a local optimum</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4546" y="1017434"/>
                <a:ext cx="8770513" cy="4962304"/>
              </a:xfrm>
            </p:spPr>
            <p:txBody>
              <a:bodyPr>
                <a:noAutofit/>
              </a:bodyPr>
              <a:lstStyle/>
              <a:p>
                <a:pPr marL="0" indent="0">
                  <a:buNone/>
                </a:pPr>
                <a14:m>
                  <m:oMathPara xmlns:m="http://schemas.openxmlformats.org/officeDocument/2006/math">
                    <m:oMathParaPr>
                      <m:jc m:val="centerGroup"/>
                    </m:oMathParaPr>
                    <m:oMath xmlns:m="http://schemas.openxmlformats.org/officeDocument/2006/math">
                      <m:func>
                        <m:funcPr>
                          <m:ctrlPr>
                            <a:rPr lang="en-GB" sz="2400" i="1" smtClean="0">
                              <a:latin typeface="Cambria Math"/>
                            </a:rPr>
                          </m:ctrlPr>
                        </m:funcPr>
                        <m:fName>
                          <m:limLow>
                            <m:limLowPr>
                              <m:ctrlPr>
                                <a:rPr lang="en-GB" sz="2400" i="1">
                                  <a:latin typeface="Cambria Math"/>
                                </a:rPr>
                              </m:ctrlPr>
                            </m:limLowPr>
                            <m:e>
                              <m:r>
                                <m:rPr>
                                  <m:sty m:val="p"/>
                                </m:rPr>
                                <a:rPr lang="en-GB" sz="2400">
                                  <a:latin typeface="Cambria Math"/>
                                </a:rPr>
                                <m:t>max</m:t>
                              </m:r>
                            </m:e>
                            <m:lim>
                              <m:d>
                                <m:dPr>
                                  <m:begChr m:val="{"/>
                                  <m:endChr m:val="}"/>
                                  <m:ctrlPr>
                                    <a:rPr lang="en-GB" sz="2400" i="1">
                                      <a:latin typeface="Cambria Math"/>
                                    </a:rPr>
                                  </m:ctrlPr>
                                </m:dPr>
                                <m:e>
                                  <m:r>
                                    <a:rPr lang="en-GB" sz="2400" i="1">
                                      <a:latin typeface="Cambria Math"/>
                                    </a:rPr>
                                    <m:t>𝑥</m:t>
                                  </m:r>
                                  <m:r>
                                    <a:rPr lang="en-GB" sz="2400" i="1">
                                      <a:latin typeface="Cambria Math"/>
                                    </a:rPr>
                                    <m:t>,</m:t>
                                  </m:r>
                                  <m:r>
                                    <a:rPr lang="en-GB" sz="2400" i="1">
                                      <a:latin typeface="Cambria Math"/>
                                    </a:rPr>
                                    <m:t>𝑦</m:t>
                                  </m:r>
                                </m:e>
                              </m:d>
                            </m:lim>
                          </m:limLow>
                        </m:fName>
                        <m:e>
                          <m:r>
                            <a:rPr lang="en-GB" sz="2400" i="1">
                              <a:latin typeface="Cambria Math"/>
                            </a:rPr>
                            <m:t>𝑓</m:t>
                          </m:r>
                          <m:r>
                            <a:rPr lang="en-GB" sz="2400" i="1">
                              <a:latin typeface="Cambria Math"/>
                            </a:rPr>
                            <m:t>(</m:t>
                          </m:r>
                          <m:r>
                            <a:rPr lang="en-GB" sz="2400" i="1">
                              <a:latin typeface="Cambria Math"/>
                            </a:rPr>
                            <m:t>𝑥</m:t>
                          </m:r>
                          <m:r>
                            <a:rPr lang="en-GB" sz="2400" i="1">
                              <a:latin typeface="Cambria Math"/>
                            </a:rPr>
                            <m:t>,</m:t>
                          </m:r>
                          <m:r>
                            <a:rPr lang="en-GB" sz="2400" i="1">
                              <a:latin typeface="Cambria Math"/>
                            </a:rPr>
                            <m:t>𝑦</m:t>
                          </m:r>
                        </m:e>
                      </m:func>
                      <m:r>
                        <a:rPr lang="en-GB" sz="2400" i="1">
                          <a:latin typeface="Cambria Math"/>
                        </a:rPr>
                        <m:t>)</m:t>
                      </m:r>
                    </m:oMath>
                  </m:oMathPara>
                </a14:m>
                <a:endParaRPr lang="en-GB" sz="2400" dirty="0"/>
              </a:p>
              <a:p>
                <a:pPr marL="0" indent="0">
                  <a:buNone/>
                </a:pPr>
                <a14:m>
                  <m:oMathPara xmlns:m="http://schemas.openxmlformats.org/officeDocument/2006/math">
                    <m:oMathParaPr>
                      <m:jc m:val="centerGroup"/>
                    </m:oMathParaPr>
                    <m:oMath xmlns:m="http://schemas.openxmlformats.org/officeDocument/2006/math">
                      <m:r>
                        <a:rPr lang="en-GB" sz="2400" i="1">
                          <a:latin typeface="Cambria Math"/>
                        </a:rPr>
                        <m:t>𝑠</m:t>
                      </m:r>
                      <m:r>
                        <a:rPr lang="en-GB" sz="2400" i="1">
                          <a:latin typeface="Cambria Math"/>
                        </a:rPr>
                        <m:t>.</m:t>
                      </m:r>
                      <m:r>
                        <a:rPr lang="en-GB" sz="2400" i="1">
                          <a:latin typeface="Cambria Math"/>
                        </a:rPr>
                        <m:t>𝑡</m:t>
                      </m:r>
                      <m:r>
                        <a:rPr lang="en-GB" sz="2400" i="1">
                          <a:latin typeface="Cambria Math"/>
                        </a:rPr>
                        <m:t> </m:t>
                      </m:r>
                      <m:r>
                        <a:rPr lang="en-GB" sz="2400" i="1">
                          <a:latin typeface="Cambria Math"/>
                        </a:rPr>
                        <m:t>𝑔</m:t>
                      </m:r>
                      <m:d>
                        <m:dPr>
                          <m:ctrlPr>
                            <a:rPr lang="en-GB" sz="2400" i="1">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i="1">
                          <a:latin typeface="Cambria Math"/>
                        </a:rPr>
                        <m:t>=</m:t>
                      </m:r>
                      <m:r>
                        <a:rPr lang="en-GB" sz="2400" i="1">
                          <a:latin typeface="Cambria Math"/>
                        </a:rPr>
                        <m:t>𝑐</m:t>
                      </m:r>
                    </m:oMath>
                  </m:oMathPara>
                </a14:m>
                <a:endParaRPr lang="en-US" sz="2400" dirty="0" smtClean="0"/>
              </a:p>
              <a:p>
                <a:pPr marL="0" lvl="0" indent="0">
                  <a:buNone/>
                </a:pPr>
                <a:endParaRPr lang="en-US" sz="2400" i="1" dirty="0" smtClean="0">
                  <a:latin typeface="Cambria Math"/>
                </a:endParaRPr>
              </a:p>
              <a:p>
                <a:pPr marL="0" lvl="0" indent="0">
                  <a:buNone/>
                </a:pPr>
                <a14:m>
                  <m:oMathPara xmlns:m="http://schemas.openxmlformats.org/officeDocument/2006/math">
                    <m:oMathParaPr>
                      <m:jc m:val="centerGroup"/>
                    </m:oMathParaPr>
                    <m:oMath xmlns:m="http://schemas.openxmlformats.org/officeDocument/2006/math">
                      <m:r>
                        <a:rPr lang="en-US" sz="2400" i="1" dirty="0">
                          <a:latin typeface="Cambria Math"/>
                        </a:rPr>
                        <m:t>𝐿</m:t>
                      </m:r>
                      <m:r>
                        <a:rPr lang="en-US" sz="2400" i="1" dirty="0">
                          <a:latin typeface="Cambria Math"/>
                        </a:rPr>
                        <m:t>(</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 =  </m:t>
                      </m:r>
                      <m:r>
                        <a:rPr lang="en-US" sz="2400" i="1" dirty="0">
                          <a:latin typeface="Cambria Math"/>
                        </a:rPr>
                        <m:t>𝑓</m:t>
                      </m:r>
                      <m:r>
                        <a:rPr lang="en-US" sz="2400" i="1" dirty="0">
                          <a:latin typeface="Cambria Math"/>
                        </a:rPr>
                        <m:t> (</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 − </m:t>
                      </m:r>
                      <m:r>
                        <a:rPr lang="en-US" sz="2400" i="1" dirty="0">
                          <a:latin typeface="Cambria Math"/>
                        </a:rPr>
                        <m:t>𝜆</m:t>
                      </m:r>
                      <m:r>
                        <a:rPr lang="en-US" sz="2400" i="1" dirty="0">
                          <a:latin typeface="Cambria Math"/>
                        </a:rPr>
                        <m:t>(</m:t>
                      </m:r>
                      <m:r>
                        <a:rPr lang="en-US" sz="2400" i="1" dirty="0">
                          <a:latin typeface="Cambria Math"/>
                        </a:rPr>
                        <m:t>𝑔</m:t>
                      </m:r>
                      <m:r>
                        <a:rPr lang="en-US" sz="2400" i="1" dirty="0">
                          <a:latin typeface="Cambria Math"/>
                        </a:rPr>
                        <m:t>(</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 − </m:t>
                      </m:r>
                      <m:r>
                        <a:rPr lang="en-US" sz="2400" i="1" dirty="0">
                          <a:latin typeface="Cambria Math"/>
                        </a:rPr>
                        <m:t>𝑐</m:t>
                      </m:r>
                      <m:r>
                        <a:rPr lang="en-US" sz="2400" i="1" dirty="0">
                          <a:latin typeface="Cambria Math"/>
                        </a:rPr>
                        <m:t>)</m:t>
                      </m:r>
                    </m:oMath>
                  </m:oMathPara>
                </a14:m>
                <a:endParaRPr lang="en-US" sz="2400" dirty="0"/>
              </a:p>
              <a:p>
                <a:pPr marL="0" indent="0">
                  <a:buNone/>
                </a:pPr>
                <a:endParaRPr lang="en-US" sz="2400" dirty="0" smtClean="0"/>
              </a:p>
              <a:p>
                <a:pPr marL="0" indent="0" algn="just">
                  <a:lnSpc>
                    <a:spcPct val="120000"/>
                  </a:lnSpc>
                  <a:spcAft>
                    <a:spcPts val="1200"/>
                  </a:spcAft>
                  <a:buNone/>
                </a:pPr>
                <a:r>
                  <a:rPr lang="en-US" sz="2400" dirty="0" err="1" smtClean="0"/>
                  <a:t>Borderd</a:t>
                </a:r>
                <a:r>
                  <a:rPr lang="en-US" sz="2400" dirty="0" smtClean="0"/>
                  <a:t> Hessian of the </a:t>
                </a:r>
                <a:r>
                  <a:rPr lang="en-US" sz="2400" dirty="0" err="1" smtClean="0"/>
                  <a:t>Lagrangean</a:t>
                </a:r>
                <a:endParaRPr lang="en-US" sz="2400" dirty="0" smtClean="0"/>
              </a:p>
              <a:p>
                <a:pPr marL="0" indent="0" algn="just">
                  <a:lnSpc>
                    <a:spcPct val="120000"/>
                  </a:lnSpc>
                  <a:spcAft>
                    <a:spcPts val="1200"/>
                  </a:spcAft>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GB" sz="2400" b="0" i="1" smtClean="0">
                              <a:latin typeface="Cambria Math"/>
                            </a:rPr>
                            <m:t>𝐻</m:t>
                          </m:r>
                        </m:e>
                        <m:sub>
                          <m:r>
                            <a:rPr lang="en-GB" sz="2400" b="0" i="1" smtClean="0">
                              <a:latin typeface="Cambria Math"/>
                            </a:rPr>
                            <m:t>𝑏</m:t>
                          </m:r>
                        </m:sub>
                      </m:sSub>
                      <m:d>
                        <m:dPr>
                          <m:ctrlPr>
                            <a:rPr lang="en-US" sz="2400" i="1" smtClean="0">
                              <a:latin typeface="Cambria Math"/>
                            </a:rPr>
                          </m:ctrlPr>
                        </m:dPr>
                        <m:e>
                          <m:r>
                            <a:rPr lang="en-GB" sz="2400" b="0" i="1" smtClean="0">
                              <a:latin typeface="Cambria Math"/>
                            </a:rPr>
                            <m:t>𝑥</m:t>
                          </m:r>
                          <m:r>
                            <a:rPr lang="en-GB" sz="2400" b="0" i="1" smtClean="0">
                              <a:latin typeface="Cambria Math"/>
                            </a:rPr>
                            <m:t>,</m:t>
                          </m:r>
                          <m:r>
                            <a:rPr lang="en-GB" sz="2400" b="0" i="1" smtClean="0">
                              <a:latin typeface="Cambria Math"/>
                            </a:rPr>
                            <m:t>𝑦</m:t>
                          </m:r>
                          <m:r>
                            <a:rPr lang="en-GB" sz="2400" b="0" i="1" smtClean="0">
                              <a:latin typeface="Cambria Math"/>
                            </a:rPr>
                            <m:t>,</m:t>
                          </m:r>
                          <m:r>
                            <a:rPr lang="en-GB" sz="2400" b="0" i="1" smtClean="0">
                              <a:latin typeface="Cambria Math"/>
                              <a:ea typeface="Cambria Math"/>
                            </a:rPr>
                            <m:t>𝜆</m:t>
                          </m:r>
                        </m:e>
                      </m:d>
                      <m:r>
                        <a:rPr lang="en-GB" sz="2400" b="0" i="1" smtClean="0">
                          <a:latin typeface="Cambria Math"/>
                          <a:ea typeface="Cambria Math"/>
                        </a:rPr>
                        <m:t>=</m:t>
                      </m:r>
                    </m:oMath>
                  </m:oMathPara>
                </a14:m>
                <a:endParaRPr lang="en-GB" sz="2400" b="0" i="1" dirty="0" smtClean="0">
                  <a:latin typeface="Cambria Math"/>
                  <a:ea typeface="Cambria Math"/>
                </a:endParaRPr>
              </a:p>
              <a:p>
                <a:pPr marL="0" indent="0" algn="just">
                  <a:lnSpc>
                    <a:spcPct val="120000"/>
                  </a:lnSpc>
                  <a:buNone/>
                </a:pPr>
                <a14:m>
                  <m:oMathPara xmlns:m="http://schemas.openxmlformats.org/officeDocument/2006/math">
                    <m:oMathParaPr>
                      <m:jc m:val="centerGroup"/>
                    </m:oMathParaPr>
                    <m:oMath xmlns:m="http://schemas.openxmlformats.org/officeDocument/2006/math">
                      <m:r>
                        <a:rPr lang="en-GB" sz="2400" b="0" i="1" smtClean="0">
                          <a:latin typeface="Cambria Math"/>
                        </a:rPr>
                        <m:t>=</m:t>
                      </m:r>
                      <m:m>
                        <m:mPr>
                          <m:mcs>
                            <m:mc>
                              <m:mcPr>
                                <m:count m:val="3"/>
                                <m:mcJc m:val="center"/>
                              </m:mcPr>
                            </m:mc>
                          </m:mcs>
                          <m:ctrlPr>
                            <a:rPr lang="en-US" sz="2400" i="1" smtClean="0">
                              <a:latin typeface="Cambria Math"/>
                            </a:rPr>
                          </m:ctrlPr>
                        </m:mPr>
                        <m:mr>
                          <m:e>
                            <m:r>
                              <m:rPr>
                                <m:brk m:alnAt="7"/>
                              </m:rPr>
                              <a:rPr lang="en-GB" sz="2400" b="0" i="1" smtClean="0">
                                <a:latin typeface="Cambria Math"/>
                              </a:rPr>
                              <m:t>0</m:t>
                            </m:r>
                          </m:e>
                          <m:e>
                            <m:sSub>
                              <m:sSubPr>
                                <m:ctrlPr>
                                  <a:rPr lang="en-US" sz="2400" i="1" smtClean="0">
                                    <a:latin typeface="Cambria Math"/>
                                  </a:rPr>
                                </m:ctrlPr>
                              </m:sSubPr>
                              <m:e>
                                <m:r>
                                  <a:rPr lang="en-GB" sz="2400" b="0" i="1" smtClean="0">
                                    <a:latin typeface="Cambria Math"/>
                                  </a:rPr>
                                  <m:t>𝑔</m:t>
                                </m:r>
                              </m:e>
                              <m:sub>
                                <m:r>
                                  <a:rPr lang="en-GB" sz="2400" b="0" i="1" smtClean="0">
                                    <a:latin typeface="Cambria Math"/>
                                  </a:rPr>
                                  <m:t>1</m:t>
                                </m:r>
                              </m:sub>
                            </m:sSub>
                            <m:r>
                              <a:rPr lang="en-US" sz="2400" i="1" dirty="0" smtClean="0">
                                <a:latin typeface="Cambria Math"/>
                              </a:rPr>
                              <m:t> </m:t>
                            </m:r>
                            <m:r>
                              <a:rPr lang="en-US" sz="2400" i="1" dirty="0">
                                <a:latin typeface="Cambria Math"/>
                              </a:rPr>
                              <m:t>(</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m:t>
                            </m:r>
                          </m:e>
                          <m:e>
                            <m:sSub>
                              <m:sSubPr>
                                <m:ctrlPr>
                                  <a:rPr lang="en-US" sz="2400" i="1">
                                    <a:latin typeface="Cambria Math"/>
                                  </a:rPr>
                                </m:ctrlPr>
                              </m:sSubPr>
                              <m:e>
                                <m:r>
                                  <a:rPr lang="en-GB" sz="2400" i="1">
                                    <a:latin typeface="Cambria Math"/>
                                  </a:rPr>
                                  <m:t>𝑔</m:t>
                                </m:r>
                              </m:e>
                              <m:sub>
                                <m:r>
                                  <a:rPr lang="en-GB" sz="2400" b="0" i="1" smtClean="0">
                                    <a:latin typeface="Cambria Math"/>
                                  </a:rPr>
                                  <m:t>2</m:t>
                                </m:r>
                              </m:sub>
                            </m:sSub>
                            <m:r>
                              <a:rPr lang="en-US" sz="2400" i="1" dirty="0">
                                <a:latin typeface="Cambria Math"/>
                              </a:rPr>
                              <m:t> (</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m:t>
                            </m:r>
                          </m:e>
                        </m:mr>
                        <m:mr>
                          <m:e>
                            <m:sSub>
                              <m:sSubPr>
                                <m:ctrlPr>
                                  <a:rPr lang="en-US" sz="2400" i="1">
                                    <a:latin typeface="Cambria Math"/>
                                  </a:rPr>
                                </m:ctrlPr>
                              </m:sSubPr>
                              <m:e>
                                <m:r>
                                  <a:rPr lang="en-GB" sz="2400" i="1">
                                    <a:latin typeface="Cambria Math"/>
                                  </a:rPr>
                                  <m:t>𝑔</m:t>
                                </m:r>
                              </m:e>
                              <m:sub>
                                <m:r>
                                  <a:rPr lang="en-GB" sz="2400" i="1">
                                    <a:latin typeface="Cambria Math"/>
                                  </a:rPr>
                                  <m:t>1</m:t>
                                </m:r>
                              </m:sub>
                            </m:sSub>
                            <m:r>
                              <a:rPr lang="en-US" sz="2400" i="1" dirty="0">
                                <a:latin typeface="Cambria Math"/>
                              </a:rPr>
                              <m:t> (</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m:t>
                            </m:r>
                          </m:e>
                          <m:e>
                            <m:sSub>
                              <m:sSubPr>
                                <m:ctrlPr>
                                  <a:rPr lang="en-US" sz="2400" i="1">
                                    <a:latin typeface="Cambria Math"/>
                                  </a:rPr>
                                </m:ctrlPr>
                              </m:sSubPr>
                              <m:e>
                                <m:sSub>
                                  <m:sSubPr>
                                    <m:ctrlPr>
                                      <a:rPr lang="en-US" sz="2400" i="1">
                                        <a:latin typeface="Cambria Math"/>
                                      </a:rPr>
                                    </m:ctrlPr>
                                  </m:sSubPr>
                                  <m:e>
                                    <m:r>
                                      <a:rPr lang="en-GB" sz="2400" b="0" i="1" smtClean="0">
                                        <a:latin typeface="Cambria Math"/>
                                      </a:rPr>
                                      <m:t>𝑓</m:t>
                                    </m:r>
                                  </m:e>
                                  <m:sub>
                                    <m:r>
                                      <a:rPr lang="en-GB" sz="2400" i="1">
                                        <a:latin typeface="Cambria Math"/>
                                      </a:rPr>
                                      <m:t>1</m:t>
                                    </m:r>
                                    <m:r>
                                      <a:rPr lang="en-GB" sz="2400" b="0" i="1" smtClean="0">
                                        <a:latin typeface="Cambria Math"/>
                                      </a:rPr>
                                      <m:t>1</m:t>
                                    </m:r>
                                  </m:sub>
                                </m:sSub>
                                <m:r>
                                  <a:rPr lang="en-US" sz="2400" i="1" dirty="0">
                                    <a:latin typeface="Cambria Math"/>
                                  </a:rPr>
                                  <m:t> </m:t>
                                </m:r>
                                <m:d>
                                  <m:dPr>
                                    <m:ctrlPr>
                                      <a:rPr lang="en-US" sz="2400" i="1" dirty="0">
                                        <a:latin typeface="Cambria Math"/>
                                      </a:rPr>
                                    </m:ctrlPr>
                                  </m:dPr>
                                  <m:e>
                                    <m:r>
                                      <a:rPr lang="en-US" sz="2400" i="1" dirty="0">
                                        <a:latin typeface="Cambria Math"/>
                                      </a:rPr>
                                      <m:t>𝑥</m:t>
                                    </m:r>
                                    <m:r>
                                      <a:rPr lang="en-US" sz="2400" i="1" dirty="0">
                                        <a:latin typeface="Cambria Math"/>
                                      </a:rPr>
                                      <m:t>, </m:t>
                                    </m:r>
                                    <m:r>
                                      <a:rPr lang="en-US" sz="2400" i="1" dirty="0">
                                        <a:latin typeface="Cambria Math"/>
                                      </a:rPr>
                                      <m:t>𝑦</m:t>
                                    </m:r>
                                  </m:e>
                                </m:d>
                                <m:r>
                                  <a:rPr lang="en-GB" sz="2400" b="0" i="1" dirty="0" smtClean="0">
                                    <a:latin typeface="Cambria Math"/>
                                  </a:rPr>
                                  <m:t>−</m:t>
                                </m:r>
                                <m:r>
                                  <a:rPr lang="en-GB" sz="2400" b="0" i="1" dirty="0" smtClean="0">
                                    <a:latin typeface="Cambria Math"/>
                                    <a:ea typeface="Cambria Math"/>
                                  </a:rPr>
                                  <m:t>𝜆</m:t>
                                </m:r>
                                <m:r>
                                  <a:rPr lang="en-GB" sz="2400" i="1">
                                    <a:latin typeface="Cambria Math"/>
                                  </a:rPr>
                                  <m:t>𝑔</m:t>
                                </m:r>
                              </m:e>
                              <m:sub>
                                <m:r>
                                  <a:rPr lang="en-GB" sz="2400" b="0" i="1" smtClean="0">
                                    <a:latin typeface="Cambria Math"/>
                                  </a:rPr>
                                  <m:t>1</m:t>
                                </m:r>
                                <m:r>
                                  <a:rPr lang="en-GB" sz="2400" i="1">
                                    <a:latin typeface="Cambria Math"/>
                                  </a:rPr>
                                  <m:t>1</m:t>
                                </m:r>
                              </m:sub>
                            </m:sSub>
                            <m:r>
                              <a:rPr lang="en-US" sz="2400" i="1" dirty="0">
                                <a:latin typeface="Cambria Math"/>
                              </a:rPr>
                              <m:t> (</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m:t>
                            </m:r>
                          </m:e>
                          <m:e>
                            <m:sSub>
                              <m:sSubPr>
                                <m:ctrlPr>
                                  <a:rPr lang="en-US" sz="2400" i="1">
                                    <a:latin typeface="Cambria Math"/>
                                  </a:rPr>
                                </m:ctrlPr>
                              </m:sSubPr>
                              <m:e>
                                <m:sSub>
                                  <m:sSubPr>
                                    <m:ctrlPr>
                                      <a:rPr lang="en-US" sz="2400" i="1">
                                        <a:latin typeface="Cambria Math"/>
                                      </a:rPr>
                                    </m:ctrlPr>
                                  </m:sSubPr>
                                  <m:e>
                                    <m:r>
                                      <a:rPr lang="en-GB" sz="2400" i="1">
                                        <a:latin typeface="Cambria Math"/>
                                      </a:rPr>
                                      <m:t>𝑓</m:t>
                                    </m:r>
                                  </m:e>
                                  <m:sub>
                                    <m:r>
                                      <a:rPr lang="en-GB" sz="2400" i="1">
                                        <a:latin typeface="Cambria Math"/>
                                      </a:rPr>
                                      <m:t>1</m:t>
                                    </m:r>
                                    <m:r>
                                      <a:rPr lang="en-GB" sz="2400" b="0" i="1" smtClean="0">
                                        <a:latin typeface="Cambria Math"/>
                                      </a:rPr>
                                      <m:t>2</m:t>
                                    </m:r>
                                  </m:sub>
                                </m:sSub>
                                <m:r>
                                  <a:rPr lang="en-US" sz="2400" i="1" dirty="0">
                                    <a:latin typeface="Cambria Math"/>
                                  </a:rPr>
                                  <m:t> </m:t>
                                </m:r>
                                <m:d>
                                  <m:dPr>
                                    <m:ctrlPr>
                                      <a:rPr lang="en-US" sz="2400" i="1" dirty="0">
                                        <a:latin typeface="Cambria Math"/>
                                      </a:rPr>
                                    </m:ctrlPr>
                                  </m:dPr>
                                  <m:e>
                                    <m:r>
                                      <a:rPr lang="en-US" sz="2400" i="1" dirty="0">
                                        <a:latin typeface="Cambria Math"/>
                                      </a:rPr>
                                      <m:t>𝑥</m:t>
                                    </m:r>
                                    <m:r>
                                      <a:rPr lang="en-US" sz="2400" i="1" dirty="0">
                                        <a:latin typeface="Cambria Math"/>
                                      </a:rPr>
                                      <m:t>, </m:t>
                                    </m:r>
                                    <m:r>
                                      <a:rPr lang="en-US" sz="2400" i="1" dirty="0">
                                        <a:latin typeface="Cambria Math"/>
                                      </a:rPr>
                                      <m:t>𝑦</m:t>
                                    </m:r>
                                  </m:e>
                                </m:d>
                                <m:r>
                                  <a:rPr lang="en-GB" sz="2400" i="1" dirty="0">
                                    <a:latin typeface="Cambria Math"/>
                                  </a:rPr>
                                  <m:t>−</m:t>
                                </m:r>
                                <m:r>
                                  <a:rPr lang="en-GB" sz="2400" i="1" dirty="0">
                                    <a:latin typeface="Cambria Math"/>
                                    <a:ea typeface="Cambria Math"/>
                                  </a:rPr>
                                  <m:t>𝜆</m:t>
                                </m:r>
                                <m:r>
                                  <a:rPr lang="en-GB" sz="2400" i="1">
                                    <a:latin typeface="Cambria Math"/>
                                  </a:rPr>
                                  <m:t>𝑔</m:t>
                                </m:r>
                              </m:e>
                              <m:sub>
                                <m:r>
                                  <a:rPr lang="en-GB" sz="2400" i="1">
                                    <a:latin typeface="Cambria Math"/>
                                  </a:rPr>
                                  <m:t>1</m:t>
                                </m:r>
                                <m:r>
                                  <a:rPr lang="en-GB" sz="2400" b="0" i="1" smtClean="0">
                                    <a:latin typeface="Cambria Math"/>
                                  </a:rPr>
                                  <m:t>2</m:t>
                                </m:r>
                              </m:sub>
                            </m:sSub>
                            <m:r>
                              <a:rPr lang="en-US" sz="2400" i="1" dirty="0">
                                <a:latin typeface="Cambria Math"/>
                              </a:rPr>
                              <m:t> (</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m:t>
                            </m:r>
                          </m:e>
                        </m:mr>
                        <m:mr>
                          <m:e>
                            <m:sSub>
                              <m:sSubPr>
                                <m:ctrlPr>
                                  <a:rPr lang="en-US" sz="2400" i="1">
                                    <a:latin typeface="Cambria Math"/>
                                  </a:rPr>
                                </m:ctrlPr>
                              </m:sSubPr>
                              <m:e>
                                <m:r>
                                  <a:rPr lang="en-GB" sz="2400" i="1">
                                    <a:latin typeface="Cambria Math"/>
                                  </a:rPr>
                                  <m:t>𝑔</m:t>
                                </m:r>
                              </m:e>
                              <m:sub>
                                <m:r>
                                  <a:rPr lang="en-GB" sz="2400" b="0" i="1" smtClean="0">
                                    <a:latin typeface="Cambria Math"/>
                                  </a:rPr>
                                  <m:t>2</m:t>
                                </m:r>
                              </m:sub>
                            </m:sSub>
                            <m:r>
                              <a:rPr lang="en-US" sz="2400" i="1" dirty="0">
                                <a:latin typeface="Cambria Math"/>
                              </a:rPr>
                              <m:t> (</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m:t>
                            </m:r>
                          </m:e>
                          <m:e>
                            <m:sSub>
                              <m:sSubPr>
                                <m:ctrlPr>
                                  <a:rPr lang="en-US" sz="2400" i="1">
                                    <a:latin typeface="Cambria Math"/>
                                  </a:rPr>
                                </m:ctrlPr>
                              </m:sSubPr>
                              <m:e>
                                <m:sSub>
                                  <m:sSubPr>
                                    <m:ctrlPr>
                                      <a:rPr lang="en-US" sz="2400" i="1">
                                        <a:latin typeface="Cambria Math"/>
                                      </a:rPr>
                                    </m:ctrlPr>
                                  </m:sSubPr>
                                  <m:e>
                                    <m:r>
                                      <a:rPr lang="en-GB" sz="2400" i="1">
                                        <a:latin typeface="Cambria Math"/>
                                      </a:rPr>
                                      <m:t>𝑓</m:t>
                                    </m:r>
                                  </m:e>
                                  <m:sub>
                                    <m:r>
                                      <a:rPr lang="en-GB" sz="2400" b="0" i="1" smtClean="0">
                                        <a:latin typeface="Cambria Math"/>
                                      </a:rPr>
                                      <m:t>2</m:t>
                                    </m:r>
                                    <m:r>
                                      <a:rPr lang="en-GB" sz="2400" i="1">
                                        <a:latin typeface="Cambria Math"/>
                                      </a:rPr>
                                      <m:t>1</m:t>
                                    </m:r>
                                  </m:sub>
                                </m:sSub>
                                <m:r>
                                  <a:rPr lang="en-US" sz="2400" i="1" dirty="0">
                                    <a:latin typeface="Cambria Math"/>
                                  </a:rPr>
                                  <m:t> </m:t>
                                </m:r>
                                <m:d>
                                  <m:dPr>
                                    <m:ctrlPr>
                                      <a:rPr lang="en-US" sz="2400" i="1" dirty="0">
                                        <a:latin typeface="Cambria Math"/>
                                      </a:rPr>
                                    </m:ctrlPr>
                                  </m:dPr>
                                  <m:e>
                                    <m:r>
                                      <a:rPr lang="en-US" sz="2400" i="1" dirty="0">
                                        <a:latin typeface="Cambria Math"/>
                                      </a:rPr>
                                      <m:t>𝑥</m:t>
                                    </m:r>
                                    <m:r>
                                      <a:rPr lang="en-US" sz="2400" i="1" dirty="0">
                                        <a:latin typeface="Cambria Math"/>
                                      </a:rPr>
                                      <m:t>, </m:t>
                                    </m:r>
                                    <m:r>
                                      <a:rPr lang="en-US" sz="2400" i="1" dirty="0">
                                        <a:latin typeface="Cambria Math"/>
                                      </a:rPr>
                                      <m:t>𝑦</m:t>
                                    </m:r>
                                  </m:e>
                                </m:d>
                                <m:r>
                                  <a:rPr lang="en-GB" sz="2400" i="1" dirty="0">
                                    <a:latin typeface="Cambria Math"/>
                                  </a:rPr>
                                  <m:t>−</m:t>
                                </m:r>
                                <m:r>
                                  <a:rPr lang="en-GB" sz="2400" i="1" dirty="0">
                                    <a:latin typeface="Cambria Math"/>
                                    <a:ea typeface="Cambria Math"/>
                                  </a:rPr>
                                  <m:t>𝜆</m:t>
                                </m:r>
                                <m:r>
                                  <a:rPr lang="en-GB" sz="2400" i="1">
                                    <a:latin typeface="Cambria Math"/>
                                  </a:rPr>
                                  <m:t>𝑔</m:t>
                                </m:r>
                              </m:e>
                              <m:sub>
                                <m:r>
                                  <a:rPr lang="en-GB" sz="2400" b="0" i="1" smtClean="0">
                                    <a:latin typeface="Cambria Math"/>
                                  </a:rPr>
                                  <m:t>2</m:t>
                                </m:r>
                                <m:r>
                                  <a:rPr lang="en-GB" sz="2400" i="1">
                                    <a:latin typeface="Cambria Math"/>
                                  </a:rPr>
                                  <m:t>1</m:t>
                                </m:r>
                              </m:sub>
                            </m:sSub>
                            <m:r>
                              <a:rPr lang="en-US" sz="2400" i="1" dirty="0">
                                <a:latin typeface="Cambria Math"/>
                              </a:rPr>
                              <m:t> (</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m:t>
                            </m:r>
                          </m:e>
                          <m:e>
                            <m:sSub>
                              <m:sSubPr>
                                <m:ctrlPr>
                                  <a:rPr lang="en-US" sz="2400" i="1">
                                    <a:latin typeface="Cambria Math"/>
                                  </a:rPr>
                                </m:ctrlPr>
                              </m:sSubPr>
                              <m:e>
                                <m:sSub>
                                  <m:sSubPr>
                                    <m:ctrlPr>
                                      <a:rPr lang="en-US" sz="2400" i="1">
                                        <a:latin typeface="Cambria Math"/>
                                      </a:rPr>
                                    </m:ctrlPr>
                                  </m:sSubPr>
                                  <m:e>
                                    <m:r>
                                      <a:rPr lang="en-GB" sz="2400" i="1">
                                        <a:latin typeface="Cambria Math"/>
                                      </a:rPr>
                                      <m:t>𝑓</m:t>
                                    </m:r>
                                  </m:e>
                                  <m:sub>
                                    <m:r>
                                      <a:rPr lang="en-GB" sz="2400" b="0" i="1" smtClean="0">
                                        <a:latin typeface="Cambria Math"/>
                                      </a:rPr>
                                      <m:t>22</m:t>
                                    </m:r>
                                  </m:sub>
                                </m:sSub>
                                <m:r>
                                  <a:rPr lang="en-US" sz="2400" i="1" dirty="0">
                                    <a:latin typeface="Cambria Math"/>
                                  </a:rPr>
                                  <m:t> </m:t>
                                </m:r>
                                <m:d>
                                  <m:dPr>
                                    <m:ctrlPr>
                                      <a:rPr lang="en-US" sz="2400" i="1" dirty="0">
                                        <a:latin typeface="Cambria Math"/>
                                      </a:rPr>
                                    </m:ctrlPr>
                                  </m:dPr>
                                  <m:e>
                                    <m:r>
                                      <a:rPr lang="en-US" sz="2400" i="1" dirty="0">
                                        <a:latin typeface="Cambria Math"/>
                                      </a:rPr>
                                      <m:t>𝑥</m:t>
                                    </m:r>
                                    <m:r>
                                      <a:rPr lang="en-US" sz="2400" i="1" dirty="0">
                                        <a:latin typeface="Cambria Math"/>
                                      </a:rPr>
                                      <m:t>, </m:t>
                                    </m:r>
                                    <m:r>
                                      <a:rPr lang="en-US" sz="2400" i="1" dirty="0">
                                        <a:latin typeface="Cambria Math"/>
                                      </a:rPr>
                                      <m:t>𝑦</m:t>
                                    </m:r>
                                  </m:e>
                                </m:d>
                                <m:r>
                                  <a:rPr lang="en-GB" sz="2400" i="1" dirty="0">
                                    <a:latin typeface="Cambria Math"/>
                                  </a:rPr>
                                  <m:t>−</m:t>
                                </m:r>
                                <m:r>
                                  <a:rPr lang="en-GB" sz="2400" i="1" dirty="0">
                                    <a:latin typeface="Cambria Math"/>
                                    <a:ea typeface="Cambria Math"/>
                                  </a:rPr>
                                  <m:t>𝜆</m:t>
                                </m:r>
                                <m:r>
                                  <a:rPr lang="en-GB" sz="2400" i="1">
                                    <a:latin typeface="Cambria Math"/>
                                  </a:rPr>
                                  <m:t>𝑔</m:t>
                                </m:r>
                              </m:e>
                              <m:sub>
                                <m:r>
                                  <a:rPr lang="en-GB" sz="2400" b="0" i="1" smtClean="0">
                                    <a:latin typeface="Cambria Math"/>
                                  </a:rPr>
                                  <m:t>22</m:t>
                                </m:r>
                              </m:sub>
                            </m:sSub>
                            <m:r>
                              <a:rPr lang="en-US" sz="2400" i="1" dirty="0">
                                <a:latin typeface="Cambria Math"/>
                              </a:rPr>
                              <m:t> (</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m:t>
                            </m:r>
                          </m:e>
                        </m:mr>
                      </m:m>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4546" y="1017434"/>
                <a:ext cx="8770513" cy="4962304"/>
              </a:xfrm>
              <a:blipFill rotWithShape="1">
                <a:blip r:embed="rId2"/>
                <a:stretch>
                  <a:fillRect l="-1042"/>
                </a:stretch>
              </a:blipFill>
            </p:spPr>
            <p:txBody>
              <a:bodyPr/>
              <a:lstStyle/>
              <a:p>
                <a:r>
                  <a:rPr lang="en-GB">
                    <a:noFill/>
                  </a:rPr>
                  <a:t> </a:t>
                </a:r>
              </a:p>
            </p:txBody>
          </p:sp>
        </mc:Fallback>
      </mc:AlternateContent>
    </p:spTree>
    <p:extLst>
      <p:ext uri="{BB962C8B-B14F-4D97-AF65-F5344CB8AC3E}">
        <p14:creationId xmlns:p14="http://schemas.microsoft.com/office/powerpoint/2010/main" val="408880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3824" y="373487"/>
                <a:ext cx="8110471" cy="5855863"/>
              </a:xfrm>
            </p:spPr>
            <p:txBody>
              <a:bodyPr/>
              <a:lstStyle/>
              <a:p>
                <a:pPr marL="0" indent="0">
                  <a:lnSpc>
                    <a:spcPct val="120000"/>
                  </a:lnSpc>
                  <a:buNone/>
                </a:pPr>
                <a:r>
                  <a:rPr lang="en-GB" sz="2400" dirty="0" smtClean="0"/>
                  <a:t>Suppose that it exists a value </a:t>
                </a:r>
                <a14:m>
                  <m:oMath xmlns:m="http://schemas.openxmlformats.org/officeDocument/2006/math">
                    <m:sSup>
                      <m:sSupPr>
                        <m:ctrlPr>
                          <a:rPr lang="en-GB" sz="2400" i="1" smtClean="0">
                            <a:latin typeface="Cambria Math"/>
                          </a:rPr>
                        </m:ctrlPr>
                      </m:sSupPr>
                      <m:e>
                        <m:r>
                          <a:rPr lang="en-GB" sz="2400" i="1" smtClean="0">
                            <a:latin typeface="Cambria Math"/>
                            <a:ea typeface="Cambria Math"/>
                          </a:rPr>
                          <m:t>𝜆</m:t>
                        </m:r>
                      </m:e>
                      <m:sup>
                        <m:r>
                          <a:rPr lang="en-GB" sz="2400" b="0" i="1" smtClean="0">
                            <a:latin typeface="Cambria Math"/>
                          </a:rPr>
                          <m:t>∗</m:t>
                        </m:r>
                      </m:sup>
                    </m:sSup>
                  </m:oMath>
                </a14:m>
                <a:r>
                  <a:rPr lang="en-GB" sz="2400" dirty="0" smtClean="0"/>
                  <a:t> such that </a:t>
                </a:r>
                <a14:m>
                  <m:oMath xmlns:m="http://schemas.openxmlformats.org/officeDocument/2006/math">
                    <m:d>
                      <m:dPr>
                        <m:ctrlPr>
                          <a:rPr lang="en-GB" sz="2400" i="1" smtClean="0">
                            <a:latin typeface="Cambria Math"/>
                          </a:rPr>
                        </m:ctrlPr>
                      </m:dPr>
                      <m:e>
                        <m:sSup>
                          <m:sSupPr>
                            <m:ctrlPr>
                              <a:rPr lang="en-GB" sz="2400" i="1" smtClean="0">
                                <a:latin typeface="Cambria Math"/>
                              </a:rPr>
                            </m:ctrlPr>
                          </m:sSupPr>
                          <m:e>
                            <m:r>
                              <a:rPr lang="en-GB" sz="2400" b="0" i="1" smtClean="0">
                                <a:latin typeface="Cambria Math"/>
                              </a:rPr>
                              <m:t>𝑥</m:t>
                            </m:r>
                          </m:e>
                          <m:sup>
                            <m:r>
                              <a:rPr lang="en-GB" sz="2400" b="0" i="1" smtClean="0">
                                <a:latin typeface="Cambria Math"/>
                              </a:rPr>
                              <m:t>∗</m:t>
                            </m:r>
                          </m:sup>
                        </m:sSup>
                        <m:r>
                          <a:rPr lang="en-GB" sz="2400" b="0" i="1" smtClean="0">
                            <a:latin typeface="Cambria Math"/>
                          </a:rPr>
                          <m:t>,</m:t>
                        </m:r>
                        <m:sSup>
                          <m:sSupPr>
                            <m:ctrlPr>
                              <a:rPr lang="en-GB" sz="2400" i="1">
                                <a:latin typeface="Cambria Math"/>
                              </a:rPr>
                            </m:ctrlPr>
                          </m:sSupPr>
                          <m:e>
                            <m:r>
                              <a:rPr lang="en-GB" sz="2400" b="0" i="1" smtClean="0">
                                <a:latin typeface="Cambria Math"/>
                              </a:rPr>
                              <m:t>𝑦</m:t>
                            </m:r>
                          </m:e>
                          <m:sup>
                            <m:r>
                              <a:rPr lang="en-GB" sz="2400" i="1">
                                <a:latin typeface="Cambria Math"/>
                              </a:rPr>
                              <m:t>∗</m:t>
                            </m:r>
                          </m:sup>
                        </m:sSup>
                      </m:e>
                    </m:d>
                  </m:oMath>
                </a14:m>
                <a:r>
                  <a:rPr lang="en-GB" sz="2400" dirty="0" smtClean="0"/>
                  <a:t> is a stationary point of the </a:t>
                </a:r>
                <a:r>
                  <a:rPr lang="en-GB" sz="2400" dirty="0" err="1" smtClean="0"/>
                  <a:t>Lagrangean</a:t>
                </a:r>
                <a:r>
                  <a:rPr lang="en-GB" sz="2400" dirty="0" smtClean="0"/>
                  <a:t>.</a:t>
                </a:r>
              </a:p>
              <a:p>
                <a:pPr marL="0" indent="0">
                  <a:lnSpc>
                    <a:spcPct val="120000"/>
                  </a:lnSpc>
                  <a:buNone/>
                </a:pPr>
                <a:r>
                  <a:rPr lang="en-GB" sz="2400" dirty="0" smtClean="0"/>
                  <a:t>To check if it is a local maximum</a:t>
                </a:r>
              </a:p>
              <a:p>
                <a:pPr>
                  <a:lnSpc>
                    <a:spcPct val="120000"/>
                  </a:lnSpc>
                  <a:buAutoNum type="arabicParenR"/>
                </a:pPr>
                <a:r>
                  <a:rPr lang="en-GB" sz="2400" dirty="0" smtClean="0"/>
                  <a:t>Compute the bordered Hessian at the values </a:t>
                </a:r>
                <a14:m>
                  <m:oMath xmlns:m="http://schemas.openxmlformats.org/officeDocument/2006/math">
                    <m:d>
                      <m:dPr>
                        <m:ctrlPr>
                          <a:rPr lang="en-GB" sz="2400" i="1">
                            <a:latin typeface="Cambria Math"/>
                          </a:rPr>
                        </m:ctrlPr>
                      </m:dPr>
                      <m:e>
                        <m:sSup>
                          <m:sSupPr>
                            <m:ctrlPr>
                              <a:rPr lang="en-GB" sz="2400" i="1">
                                <a:latin typeface="Cambria Math"/>
                              </a:rPr>
                            </m:ctrlPr>
                          </m:sSupPr>
                          <m:e>
                            <m:r>
                              <a:rPr lang="en-GB" sz="2400" i="1">
                                <a:latin typeface="Cambria Math"/>
                              </a:rPr>
                              <m:t>𝑥</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rPr>
                              <m:t>𝑦</m:t>
                            </m:r>
                          </m:e>
                          <m:sup>
                            <m:r>
                              <a:rPr lang="en-GB" sz="2400" i="1">
                                <a:latin typeface="Cambria Math"/>
                              </a:rPr>
                              <m:t>∗</m:t>
                            </m:r>
                          </m:sup>
                        </m:sSup>
                        <m:r>
                          <a:rPr lang="en-GB" sz="2400" b="0" i="1" smtClean="0">
                            <a:latin typeface="Cambria Math"/>
                          </a:rPr>
                          <m:t>,</m:t>
                        </m:r>
                        <m:sSup>
                          <m:sSupPr>
                            <m:ctrlPr>
                              <a:rPr lang="en-GB" sz="2400" i="1">
                                <a:latin typeface="Cambria Math"/>
                              </a:rPr>
                            </m:ctrlPr>
                          </m:sSupPr>
                          <m:e>
                            <m:r>
                              <a:rPr lang="en-GB" sz="2400" i="1">
                                <a:latin typeface="Cambria Math"/>
                                <a:ea typeface="Cambria Math"/>
                              </a:rPr>
                              <m:t>𝜆</m:t>
                            </m:r>
                          </m:e>
                          <m:sup>
                            <m:r>
                              <a:rPr lang="en-GB" sz="2400" i="1">
                                <a:latin typeface="Cambria Math"/>
                              </a:rPr>
                              <m:t>∗</m:t>
                            </m:r>
                          </m:sup>
                        </m:sSup>
                      </m:e>
                    </m:d>
                  </m:oMath>
                </a14:m>
                <a:r>
                  <a:rPr lang="en-GB" sz="2400" dirty="0"/>
                  <a:t> </a:t>
                </a:r>
                <a:r>
                  <a:rPr lang="en-GB" sz="2400" dirty="0" smtClean="0"/>
                  <a:t>, i.e. </a:t>
                </a:r>
                <a14:m>
                  <m:oMath xmlns:m="http://schemas.openxmlformats.org/officeDocument/2006/math">
                    <m:sSub>
                      <m:sSubPr>
                        <m:ctrlPr>
                          <a:rPr lang="en-US" sz="2400" i="1">
                            <a:latin typeface="Cambria Math"/>
                          </a:rPr>
                        </m:ctrlPr>
                      </m:sSubPr>
                      <m:e>
                        <m:r>
                          <a:rPr lang="en-GB" sz="2400" i="1">
                            <a:latin typeface="Cambria Math"/>
                          </a:rPr>
                          <m:t>𝐻</m:t>
                        </m:r>
                      </m:e>
                      <m:sub>
                        <m:r>
                          <a:rPr lang="en-GB" sz="2400" i="1">
                            <a:latin typeface="Cambria Math"/>
                          </a:rPr>
                          <m:t>𝑏</m:t>
                        </m:r>
                      </m:sub>
                    </m:sSub>
                    <m:d>
                      <m:dPr>
                        <m:ctrlPr>
                          <a:rPr lang="en-US" sz="2400" i="1">
                            <a:latin typeface="Cambria Math"/>
                          </a:rPr>
                        </m:ctrlPr>
                      </m:dPr>
                      <m:e>
                        <m:sSup>
                          <m:sSupPr>
                            <m:ctrlPr>
                              <a:rPr lang="en-GB" sz="2400" i="1">
                                <a:latin typeface="Cambria Math"/>
                              </a:rPr>
                            </m:ctrlPr>
                          </m:sSupPr>
                          <m:e>
                            <m:r>
                              <a:rPr lang="en-GB" sz="2400" i="1">
                                <a:latin typeface="Cambria Math"/>
                              </a:rPr>
                              <m:t>𝑥</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rPr>
                              <m:t>𝑦</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ea typeface="Cambria Math"/>
                              </a:rPr>
                              <m:t>𝜆</m:t>
                            </m:r>
                          </m:e>
                          <m:sup>
                            <m:r>
                              <a:rPr lang="en-GB" sz="2400" i="1">
                                <a:latin typeface="Cambria Math"/>
                              </a:rPr>
                              <m:t>∗</m:t>
                            </m:r>
                          </m:sup>
                        </m:sSup>
                      </m:e>
                    </m:d>
                  </m:oMath>
                </a14:m>
                <a:endParaRPr lang="en-GB" sz="2400" dirty="0" smtClean="0"/>
              </a:p>
              <a:p>
                <a:pPr>
                  <a:lnSpc>
                    <a:spcPct val="120000"/>
                  </a:lnSpc>
                  <a:buAutoNum type="arabicParenR"/>
                </a:pPr>
                <a:r>
                  <a:rPr lang="en-GB" sz="2400" dirty="0" smtClean="0"/>
                  <a:t>Compute its determinant, i.e.  </a:t>
                </a:r>
                <a14:m>
                  <m:oMath xmlns:m="http://schemas.openxmlformats.org/officeDocument/2006/math">
                    <m:r>
                      <a:rPr lang="en-GB" sz="2400" b="0" i="1" smtClean="0">
                        <a:latin typeface="Cambria Math"/>
                      </a:rPr>
                      <m:t>𝐷</m:t>
                    </m:r>
                    <m:d>
                      <m:dPr>
                        <m:ctrlPr>
                          <a:rPr lang="en-US" sz="2400" i="1">
                            <a:latin typeface="Cambria Math"/>
                          </a:rPr>
                        </m:ctrlPr>
                      </m:dPr>
                      <m:e>
                        <m:sSup>
                          <m:sSupPr>
                            <m:ctrlPr>
                              <a:rPr lang="en-GB" sz="2400" i="1">
                                <a:latin typeface="Cambria Math"/>
                              </a:rPr>
                            </m:ctrlPr>
                          </m:sSupPr>
                          <m:e>
                            <m:r>
                              <a:rPr lang="en-GB" sz="2400" i="1">
                                <a:latin typeface="Cambria Math"/>
                              </a:rPr>
                              <m:t>𝑥</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rPr>
                              <m:t>𝑦</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ea typeface="Cambria Math"/>
                              </a:rPr>
                              <m:t>𝜆</m:t>
                            </m:r>
                          </m:e>
                          <m:sup>
                            <m:r>
                              <a:rPr lang="en-GB" sz="2400" i="1">
                                <a:latin typeface="Cambria Math"/>
                              </a:rPr>
                              <m:t>∗</m:t>
                            </m:r>
                          </m:sup>
                        </m:sSup>
                      </m:e>
                    </m:d>
                    <m:r>
                      <a:rPr lang="en-GB" sz="2400" b="0" i="1" smtClean="0">
                        <a:latin typeface="Cambria Math"/>
                      </a:rPr>
                      <m:t>=|</m:t>
                    </m:r>
                    <m:sSub>
                      <m:sSubPr>
                        <m:ctrlPr>
                          <a:rPr lang="en-US" sz="2400" i="1">
                            <a:latin typeface="Cambria Math"/>
                          </a:rPr>
                        </m:ctrlPr>
                      </m:sSubPr>
                      <m:e>
                        <m:r>
                          <a:rPr lang="en-GB" sz="2400" i="1">
                            <a:latin typeface="Cambria Math"/>
                          </a:rPr>
                          <m:t>𝐻</m:t>
                        </m:r>
                      </m:e>
                      <m:sub>
                        <m:r>
                          <a:rPr lang="en-GB" sz="2400" i="1">
                            <a:latin typeface="Cambria Math"/>
                          </a:rPr>
                          <m:t>𝑏</m:t>
                        </m:r>
                      </m:sub>
                    </m:sSub>
                    <m:d>
                      <m:dPr>
                        <m:ctrlPr>
                          <a:rPr lang="en-US" sz="2400" i="1">
                            <a:latin typeface="Cambria Math"/>
                          </a:rPr>
                        </m:ctrlPr>
                      </m:dPr>
                      <m:e>
                        <m:sSup>
                          <m:sSupPr>
                            <m:ctrlPr>
                              <a:rPr lang="en-GB" sz="2400" i="1">
                                <a:latin typeface="Cambria Math"/>
                              </a:rPr>
                            </m:ctrlPr>
                          </m:sSupPr>
                          <m:e>
                            <m:r>
                              <a:rPr lang="en-GB" sz="2400" i="1">
                                <a:latin typeface="Cambria Math"/>
                              </a:rPr>
                              <m:t>𝑥</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rPr>
                              <m:t>𝑦</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ea typeface="Cambria Math"/>
                              </a:rPr>
                              <m:t>𝜆</m:t>
                            </m:r>
                          </m:e>
                          <m:sup>
                            <m:r>
                              <a:rPr lang="en-GB" sz="2400" i="1">
                                <a:latin typeface="Cambria Math"/>
                              </a:rPr>
                              <m:t>∗</m:t>
                            </m:r>
                          </m:sup>
                        </m:sSup>
                      </m:e>
                    </m:d>
                    <m:r>
                      <a:rPr lang="en-GB" sz="2400" b="0" i="1" smtClean="0">
                        <a:latin typeface="Cambria Math"/>
                      </a:rPr>
                      <m:t>|</m:t>
                    </m:r>
                  </m:oMath>
                </a14:m>
                <a:endParaRPr lang="en-GB" sz="2400" dirty="0" smtClean="0"/>
              </a:p>
              <a:p>
                <a:pPr>
                  <a:lnSpc>
                    <a:spcPct val="120000"/>
                  </a:lnSpc>
                  <a:buAutoNum type="arabicParenR"/>
                </a:pPr>
                <a:r>
                  <a:rPr lang="en-GB" sz="2400" dirty="0" smtClean="0"/>
                  <a:t>If </a:t>
                </a:r>
                <a14:m>
                  <m:oMath xmlns:m="http://schemas.openxmlformats.org/officeDocument/2006/math">
                    <m:r>
                      <a:rPr lang="en-GB" sz="2400" i="1">
                        <a:latin typeface="Cambria Math"/>
                      </a:rPr>
                      <m:t>𝐷</m:t>
                    </m:r>
                    <m:d>
                      <m:dPr>
                        <m:ctrlPr>
                          <a:rPr lang="en-US" sz="2400" i="1">
                            <a:latin typeface="Cambria Math"/>
                          </a:rPr>
                        </m:ctrlPr>
                      </m:dPr>
                      <m:e>
                        <m:sSup>
                          <m:sSupPr>
                            <m:ctrlPr>
                              <a:rPr lang="en-GB" sz="2400" i="1">
                                <a:latin typeface="Cambria Math"/>
                              </a:rPr>
                            </m:ctrlPr>
                          </m:sSupPr>
                          <m:e>
                            <m:r>
                              <a:rPr lang="en-GB" sz="2400" i="1">
                                <a:latin typeface="Cambria Math"/>
                              </a:rPr>
                              <m:t>𝑥</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rPr>
                              <m:t>𝑦</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ea typeface="Cambria Math"/>
                              </a:rPr>
                              <m:t>𝜆</m:t>
                            </m:r>
                          </m:e>
                          <m:sup>
                            <m:r>
                              <a:rPr lang="en-GB" sz="2400" i="1">
                                <a:latin typeface="Cambria Math"/>
                              </a:rPr>
                              <m:t>∗</m:t>
                            </m:r>
                          </m:sup>
                        </m:sSup>
                      </m:e>
                    </m:d>
                    <m:r>
                      <a:rPr lang="en-GB" sz="2400" i="1" dirty="0" smtClean="0">
                        <a:latin typeface="Cambria Math"/>
                      </a:rPr>
                      <m:t>&gt;0</m:t>
                    </m:r>
                    <m:r>
                      <a:rPr lang="en-GB" sz="2400" b="0" i="1" dirty="0" smtClean="0">
                        <a:latin typeface="Cambria Math"/>
                      </a:rPr>
                      <m:t> </m:t>
                    </m:r>
                    <m:r>
                      <a:rPr lang="en-GB" sz="2400" b="0" i="1" dirty="0" smtClean="0">
                        <a:latin typeface="Cambria Math"/>
                      </a:rPr>
                      <m:t>𝑡h𝑒𝑛</m:t>
                    </m:r>
                    <m:r>
                      <a:rPr lang="en-GB" sz="2400" b="0" i="1" dirty="0" smtClean="0">
                        <a:latin typeface="Cambria Math"/>
                      </a:rPr>
                      <m:t>  </m:t>
                    </m:r>
                    <m:d>
                      <m:dPr>
                        <m:ctrlPr>
                          <a:rPr lang="en-GB" sz="2400" i="1">
                            <a:latin typeface="Cambria Math"/>
                          </a:rPr>
                        </m:ctrlPr>
                      </m:dPr>
                      <m:e>
                        <m:sSup>
                          <m:sSupPr>
                            <m:ctrlPr>
                              <a:rPr lang="en-GB" sz="2400" i="1">
                                <a:latin typeface="Cambria Math"/>
                              </a:rPr>
                            </m:ctrlPr>
                          </m:sSupPr>
                          <m:e>
                            <m:r>
                              <a:rPr lang="en-GB" sz="2400" i="1">
                                <a:latin typeface="Cambria Math"/>
                              </a:rPr>
                              <m:t>𝑥</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rPr>
                              <m:t>𝑦</m:t>
                            </m:r>
                          </m:e>
                          <m:sup>
                            <m:r>
                              <a:rPr lang="en-GB" sz="2400" i="1">
                                <a:latin typeface="Cambria Math"/>
                              </a:rPr>
                              <m:t>∗</m:t>
                            </m:r>
                          </m:sup>
                        </m:sSup>
                      </m:e>
                    </m:d>
                  </m:oMath>
                </a14:m>
                <a:r>
                  <a:rPr lang="en-GB" sz="2400" dirty="0" smtClean="0"/>
                  <a:t> is a local </a:t>
                </a:r>
                <a:r>
                  <a:rPr lang="en-GB" sz="2400" dirty="0" err="1" smtClean="0"/>
                  <a:t>maximizer</a:t>
                </a:r>
                <a:endParaRPr lang="en-GB" sz="2400" dirty="0" smtClean="0"/>
              </a:p>
              <a:p>
                <a:pPr>
                  <a:lnSpc>
                    <a:spcPct val="120000"/>
                  </a:lnSpc>
                  <a:buAutoNum type="arabicParenR"/>
                </a:pPr>
                <a:endParaRPr lang="en-GB" sz="2400" dirty="0"/>
              </a:p>
              <a:p>
                <a:pPr marL="0" indent="0">
                  <a:lnSpc>
                    <a:spcPct val="120000"/>
                  </a:lnSpc>
                  <a:buNone/>
                </a:pPr>
                <a:r>
                  <a:rPr lang="en-GB" sz="2400" dirty="0" smtClean="0"/>
                  <a:t>Note,</a:t>
                </a:r>
                <a:r>
                  <a:rPr lang="en-GB" sz="2400" dirty="0"/>
                  <a:t> </a:t>
                </a:r>
                <a:r>
                  <a:rPr lang="en-GB" sz="2400" dirty="0" smtClean="0"/>
                  <a:t>if </a:t>
                </a:r>
                <a14:m>
                  <m:oMath xmlns:m="http://schemas.openxmlformats.org/officeDocument/2006/math">
                    <m:r>
                      <a:rPr lang="en-GB" sz="2400" i="1">
                        <a:latin typeface="Cambria Math"/>
                      </a:rPr>
                      <m:t>𝐷</m:t>
                    </m:r>
                    <m:d>
                      <m:dPr>
                        <m:ctrlPr>
                          <a:rPr lang="en-US" sz="2400" i="1">
                            <a:latin typeface="Cambria Math"/>
                          </a:rPr>
                        </m:ctrlPr>
                      </m:dPr>
                      <m:e>
                        <m:sSup>
                          <m:sSupPr>
                            <m:ctrlPr>
                              <a:rPr lang="en-GB" sz="2400" i="1">
                                <a:latin typeface="Cambria Math"/>
                              </a:rPr>
                            </m:ctrlPr>
                          </m:sSupPr>
                          <m:e>
                            <m:r>
                              <a:rPr lang="en-GB" sz="2400" i="1">
                                <a:latin typeface="Cambria Math"/>
                              </a:rPr>
                              <m:t>𝑥</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rPr>
                              <m:t>𝑦</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ea typeface="Cambria Math"/>
                              </a:rPr>
                              <m:t>𝜆</m:t>
                            </m:r>
                          </m:e>
                          <m:sup>
                            <m:r>
                              <a:rPr lang="en-GB" sz="2400" i="1">
                                <a:latin typeface="Cambria Math"/>
                              </a:rPr>
                              <m:t>∗</m:t>
                            </m:r>
                          </m:sup>
                        </m:sSup>
                      </m:e>
                    </m:d>
                    <m:r>
                      <a:rPr lang="en-GB" sz="2400" b="0" i="1" dirty="0" smtClean="0">
                        <a:latin typeface="Cambria Math"/>
                      </a:rPr>
                      <m:t>&lt;</m:t>
                    </m:r>
                    <m:r>
                      <a:rPr lang="en-GB" sz="2400" i="1" dirty="0">
                        <a:latin typeface="Cambria Math"/>
                      </a:rPr>
                      <m:t>0 </m:t>
                    </m:r>
                    <m:r>
                      <a:rPr lang="en-GB" sz="2400" i="1" dirty="0">
                        <a:latin typeface="Cambria Math"/>
                      </a:rPr>
                      <m:t>𝑡h𝑒𝑛</m:t>
                    </m:r>
                    <m:r>
                      <a:rPr lang="en-GB" sz="2400" i="1" dirty="0">
                        <a:latin typeface="Cambria Math"/>
                      </a:rPr>
                      <m:t>  </m:t>
                    </m:r>
                    <m:d>
                      <m:dPr>
                        <m:ctrlPr>
                          <a:rPr lang="en-GB" sz="2400" i="1">
                            <a:latin typeface="Cambria Math"/>
                          </a:rPr>
                        </m:ctrlPr>
                      </m:dPr>
                      <m:e>
                        <m:sSup>
                          <m:sSupPr>
                            <m:ctrlPr>
                              <a:rPr lang="en-GB" sz="2400" i="1">
                                <a:latin typeface="Cambria Math"/>
                              </a:rPr>
                            </m:ctrlPr>
                          </m:sSupPr>
                          <m:e>
                            <m:r>
                              <a:rPr lang="en-GB" sz="2400" i="1">
                                <a:latin typeface="Cambria Math"/>
                              </a:rPr>
                              <m:t>𝑥</m:t>
                            </m:r>
                          </m:e>
                          <m:sup>
                            <m:r>
                              <a:rPr lang="en-GB" sz="2400" i="1">
                                <a:latin typeface="Cambria Math"/>
                              </a:rPr>
                              <m:t>∗</m:t>
                            </m:r>
                          </m:sup>
                        </m:sSup>
                        <m:r>
                          <a:rPr lang="en-GB" sz="2400" i="1">
                            <a:latin typeface="Cambria Math"/>
                          </a:rPr>
                          <m:t>,</m:t>
                        </m:r>
                        <m:sSup>
                          <m:sSupPr>
                            <m:ctrlPr>
                              <a:rPr lang="en-GB" sz="2400" i="1">
                                <a:latin typeface="Cambria Math"/>
                              </a:rPr>
                            </m:ctrlPr>
                          </m:sSupPr>
                          <m:e>
                            <m:r>
                              <a:rPr lang="en-GB" sz="2400" i="1">
                                <a:latin typeface="Cambria Math"/>
                              </a:rPr>
                              <m:t>𝑦</m:t>
                            </m:r>
                          </m:e>
                          <m:sup>
                            <m:r>
                              <a:rPr lang="en-GB" sz="2400" i="1">
                                <a:latin typeface="Cambria Math"/>
                              </a:rPr>
                              <m:t>∗</m:t>
                            </m:r>
                          </m:sup>
                        </m:sSup>
                      </m:e>
                    </m:d>
                  </m:oMath>
                </a14:m>
                <a:r>
                  <a:rPr lang="en-GB" sz="2400" dirty="0"/>
                  <a:t> is a local </a:t>
                </a:r>
                <a:r>
                  <a:rPr lang="en-GB" sz="2400" dirty="0" smtClean="0"/>
                  <a:t>minimizer</a:t>
                </a:r>
                <a:endParaRPr lang="en-GB" sz="2400" dirty="0"/>
              </a:p>
              <a:p>
                <a:pPr marL="0" indent="0">
                  <a:lnSpc>
                    <a:spcPct val="120000"/>
                  </a:lnSpc>
                  <a:buNone/>
                </a:pPr>
                <a:r>
                  <a:rPr lang="en-GB" sz="2400" dirty="0" smtClean="0"/>
                  <a:t> </a:t>
                </a: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3824" y="373487"/>
                <a:ext cx="8110471" cy="5855863"/>
              </a:xfrm>
              <a:blipFill rotWithShape="1">
                <a:blip r:embed="rId2"/>
                <a:stretch>
                  <a:fillRect l="-1203" t="-208"/>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pPr>
              <a:defRPr/>
            </a:pPr>
            <a:fld id="{E6719FBE-0EAA-4C3A-82C6-57A8FB4D37BE}" type="slidenum">
              <a:rPr lang="en-US" smtClean="0"/>
              <a:pPr>
                <a:defRPr/>
              </a:pPr>
              <a:t>17</a:t>
            </a:fld>
            <a:endParaRPr lang="en-US"/>
          </a:p>
        </p:txBody>
      </p:sp>
    </p:spTree>
    <p:extLst>
      <p:ext uri="{BB962C8B-B14F-4D97-AF65-F5344CB8AC3E}">
        <p14:creationId xmlns:p14="http://schemas.microsoft.com/office/powerpoint/2010/main" val="223162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686"/>
            <a:ext cx="7772400" cy="419100"/>
          </a:xfrm>
        </p:spPr>
        <p:txBody>
          <a:bodyPr/>
          <a:lstStyle/>
          <a:p>
            <a:r>
              <a:rPr lang="en-GB" b="1" dirty="0" smtClean="0"/>
              <a:t>Example</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6213" y="566670"/>
                <a:ext cx="8628845" cy="5662680"/>
              </a:xfrm>
            </p:spPr>
            <p:txBody>
              <a:bodyPr/>
              <a:lstStyle/>
              <a:p>
                <a:pPr marL="0" indent="0">
                  <a:buNone/>
                </a:pPr>
                <a14:m>
                  <m:oMathPara xmlns:m="http://schemas.openxmlformats.org/officeDocument/2006/math">
                    <m:oMathParaPr>
                      <m:jc m:val="centerGroup"/>
                    </m:oMathParaPr>
                    <m:oMath xmlns:m="http://schemas.openxmlformats.org/officeDocument/2006/math">
                      <m:func>
                        <m:funcPr>
                          <m:ctrlPr>
                            <a:rPr lang="en-GB" sz="2400" i="1" dirty="0" smtClean="0">
                              <a:latin typeface="Cambria Math"/>
                            </a:rPr>
                          </m:ctrlPr>
                        </m:funcPr>
                        <m:fName>
                          <m:limLow>
                            <m:limLowPr>
                              <m:ctrlPr>
                                <a:rPr lang="en-GB" sz="2400" i="1" dirty="0" smtClean="0">
                                  <a:latin typeface="Cambria Math"/>
                                </a:rPr>
                              </m:ctrlPr>
                            </m:limLowPr>
                            <m:e>
                              <m:r>
                                <m:rPr>
                                  <m:sty m:val="p"/>
                                </m:rPr>
                                <a:rPr lang="en-GB" sz="2400" i="0" dirty="0" smtClean="0">
                                  <a:latin typeface="Cambria Math"/>
                                </a:rPr>
                                <m:t>max</m:t>
                              </m:r>
                            </m:e>
                            <m:lim>
                              <m:d>
                                <m:dPr>
                                  <m:begChr m:val="{"/>
                                  <m:endChr m:val="}"/>
                                  <m:ctrlPr>
                                    <a:rPr lang="en-GB" sz="2400" i="1" dirty="0" smtClean="0">
                                      <a:latin typeface="Cambria Math"/>
                                    </a:rPr>
                                  </m:ctrlPr>
                                </m:dPr>
                                <m:e>
                                  <m:r>
                                    <a:rPr lang="en-GB" sz="2400" b="0" i="1" dirty="0" smtClean="0">
                                      <a:latin typeface="Cambria Math"/>
                                    </a:rPr>
                                    <m:t>𝑥</m:t>
                                  </m:r>
                                  <m:r>
                                    <a:rPr lang="en-GB" sz="2400" b="0" i="1" dirty="0" smtClean="0">
                                      <a:latin typeface="Cambria Math"/>
                                    </a:rPr>
                                    <m:t>,</m:t>
                                  </m:r>
                                  <m:r>
                                    <a:rPr lang="en-GB" sz="2400" b="0" i="1" dirty="0" smtClean="0">
                                      <a:latin typeface="Cambria Math"/>
                                    </a:rPr>
                                    <m:t>𝑦</m:t>
                                  </m:r>
                                </m:e>
                              </m:d>
                            </m:lim>
                          </m:limLow>
                        </m:fName>
                        <m:e>
                          <m:sSup>
                            <m:sSupPr>
                              <m:ctrlPr>
                                <a:rPr lang="en-GB" sz="2400" i="1" dirty="0">
                                  <a:latin typeface="Cambria Math"/>
                                </a:rPr>
                              </m:ctrlPr>
                            </m:sSupPr>
                            <m:e>
                              <m:r>
                                <a:rPr lang="en-GB" sz="2400" i="1" dirty="0">
                                  <a:latin typeface="Cambria Math"/>
                                </a:rPr>
                                <m:t>𝑥</m:t>
                              </m:r>
                            </m:e>
                            <m:sup>
                              <m:r>
                                <a:rPr lang="en-GB" sz="2400" i="1" dirty="0">
                                  <a:latin typeface="Cambria Math"/>
                                </a:rPr>
                                <m:t>3</m:t>
                              </m:r>
                            </m:sup>
                          </m:sSup>
                          <m:r>
                            <a:rPr lang="en-GB" sz="2400" b="0" i="1" dirty="0" smtClean="0">
                              <a:latin typeface="Cambria Math"/>
                            </a:rPr>
                            <m:t>𝑦</m:t>
                          </m:r>
                        </m:e>
                      </m:func>
                      <m:r>
                        <a:rPr lang="en-GB" sz="2400" i="1" dirty="0">
                          <a:latin typeface="Cambria Math"/>
                        </a:rPr>
                        <m:t> </m:t>
                      </m:r>
                      <m:r>
                        <a:rPr lang="en-GB" sz="2400" i="1" dirty="0">
                          <a:latin typeface="Cambria Math"/>
                        </a:rPr>
                        <m:t>𝑠𝑢𝑏𝑗𝑒𝑐𝑡</m:t>
                      </m:r>
                      <m:r>
                        <a:rPr lang="en-GB" sz="2400" i="1" dirty="0">
                          <a:latin typeface="Cambria Math"/>
                        </a:rPr>
                        <m:t> </m:t>
                      </m:r>
                      <m:r>
                        <a:rPr lang="en-GB" sz="2400" i="1" dirty="0">
                          <a:latin typeface="Cambria Math"/>
                        </a:rPr>
                        <m:t>𝑡𝑜</m:t>
                      </m:r>
                      <m:r>
                        <a:rPr lang="en-GB" sz="2400" i="1" dirty="0">
                          <a:latin typeface="Cambria Math"/>
                        </a:rPr>
                        <m:t> </m:t>
                      </m:r>
                      <m:r>
                        <a:rPr lang="en-GB" sz="2400" i="1" dirty="0" smtClean="0">
                          <a:latin typeface="Cambria Math"/>
                        </a:rPr>
                        <m:t>𝑥</m:t>
                      </m:r>
                      <m:r>
                        <a:rPr lang="en-GB" sz="2400" i="1" dirty="0">
                          <a:latin typeface="Cambria Math"/>
                        </a:rPr>
                        <m:t> + </m:t>
                      </m:r>
                      <m:r>
                        <a:rPr lang="en-GB" sz="2400" i="1" dirty="0">
                          <a:latin typeface="Cambria Math"/>
                        </a:rPr>
                        <m:t>𝑦</m:t>
                      </m:r>
                      <m:r>
                        <a:rPr lang="en-GB" sz="2400" i="1" dirty="0">
                          <a:latin typeface="Cambria Math"/>
                        </a:rPr>
                        <m:t> = 6.</m:t>
                      </m:r>
                    </m:oMath>
                  </m:oMathPara>
                </a14:m>
                <a:endParaRPr lang="en-GB" sz="2400" dirty="0" smtClean="0"/>
              </a:p>
              <a:p>
                <a:pPr marL="0" indent="0">
                  <a:spcBef>
                    <a:spcPts val="1200"/>
                  </a:spcBef>
                  <a:spcAft>
                    <a:spcPts val="1200"/>
                  </a:spcAft>
                  <a:buNone/>
                </a:pPr>
                <a:r>
                  <a:rPr lang="en-GB" sz="2400" dirty="0" smtClean="0"/>
                  <a:t>We simplify the problem using a log transformation</a:t>
                </a:r>
              </a:p>
              <a:p>
                <a:pPr marL="0" indent="0">
                  <a:spcBef>
                    <a:spcPts val="1200"/>
                  </a:spcBef>
                  <a:spcAft>
                    <a:spcPts val="1200"/>
                  </a:spcAft>
                  <a:buNone/>
                </a:pPr>
                <a14:m>
                  <m:oMathPara xmlns:m="http://schemas.openxmlformats.org/officeDocument/2006/math">
                    <m:oMathParaPr>
                      <m:jc m:val="centerGroup"/>
                    </m:oMathParaPr>
                    <m:oMath xmlns:m="http://schemas.openxmlformats.org/officeDocument/2006/math">
                      <m:func>
                        <m:funcPr>
                          <m:ctrlPr>
                            <a:rPr lang="en-GB" sz="2400" i="1" dirty="0">
                              <a:latin typeface="Cambria Math"/>
                            </a:rPr>
                          </m:ctrlPr>
                        </m:funcPr>
                        <m:fName>
                          <m:limLow>
                            <m:limLowPr>
                              <m:ctrlPr>
                                <a:rPr lang="en-GB" sz="2400" i="1" dirty="0">
                                  <a:latin typeface="Cambria Math"/>
                                </a:rPr>
                              </m:ctrlPr>
                            </m:limLowPr>
                            <m:e>
                              <m:r>
                                <m:rPr>
                                  <m:sty m:val="p"/>
                                </m:rPr>
                                <a:rPr lang="en-GB" sz="2400" dirty="0">
                                  <a:latin typeface="Cambria Math"/>
                                </a:rPr>
                                <m:t>max</m:t>
                              </m:r>
                            </m:e>
                            <m:lim>
                              <m:d>
                                <m:dPr>
                                  <m:begChr m:val="{"/>
                                  <m:endChr m:val="}"/>
                                  <m:ctrlPr>
                                    <a:rPr lang="en-GB" sz="2400" i="1" dirty="0">
                                      <a:latin typeface="Cambria Math"/>
                                    </a:rPr>
                                  </m:ctrlPr>
                                </m:dPr>
                                <m:e>
                                  <m:r>
                                    <a:rPr lang="en-GB" sz="2400" i="1" dirty="0">
                                      <a:latin typeface="Cambria Math"/>
                                    </a:rPr>
                                    <m:t>𝑥</m:t>
                                  </m:r>
                                  <m:r>
                                    <a:rPr lang="en-GB" sz="2400" i="1" dirty="0">
                                      <a:latin typeface="Cambria Math"/>
                                    </a:rPr>
                                    <m:t>,</m:t>
                                  </m:r>
                                  <m:r>
                                    <a:rPr lang="en-GB" sz="2400" i="1" dirty="0">
                                      <a:latin typeface="Cambria Math"/>
                                    </a:rPr>
                                    <m:t>𝑦</m:t>
                                  </m:r>
                                </m:e>
                              </m:d>
                            </m:lim>
                          </m:limLow>
                        </m:fName>
                        <m:e>
                          <m:r>
                            <a:rPr lang="en-GB" sz="2400" b="0" i="1" dirty="0" smtClean="0">
                              <a:latin typeface="Cambria Math"/>
                            </a:rPr>
                            <m:t> 3</m:t>
                          </m:r>
                          <m:func>
                            <m:funcPr>
                              <m:ctrlPr>
                                <a:rPr lang="en-GB" sz="2400" b="0" i="1" dirty="0" smtClean="0">
                                  <a:latin typeface="Cambria Math"/>
                                </a:rPr>
                              </m:ctrlPr>
                            </m:funcPr>
                            <m:fName>
                              <m:r>
                                <m:rPr>
                                  <m:sty m:val="p"/>
                                </m:rPr>
                                <a:rPr lang="en-GB" sz="2400" b="0" i="0" dirty="0" smtClean="0">
                                  <a:latin typeface="Cambria Math"/>
                                </a:rPr>
                                <m:t>ln</m:t>
                              </m:r>
                            </m:fName>
                            <m:e>
                              <m:r>
                                <a:rPr lang="en-GB" sz="2400" b="0" i="1" dirty="0" smtClean="0">
                                  <a:latin typeface="Cambria Math"/>
                                </a:rPr>
                                <m:t>𝑥</m:t>
                              </m:r>
                            </m:e>
                          </m:func>
                          <m:r>
                            <a:rPr lang="en-GB" sz="2400" b="0" i="1" dirty="0" smtClean="0">
                              <a:latin typeface="Cambria Math"/>
                            </a:rPr>
                            <m:t>+</m:t>
                          </m:r>
                          <m:func>
                            <m:funcPr>
                              <m:ctrlPr>
                                <a:rPr lang="en-GB" sz="2400" b="0" i="1" dirty="0" smtClean="0">
                                  <a:latin typeface="Cambria Math"/>
                                </a:rPr>
                              </m:ctrlPr>
                            </m:funcPr>
                            <m:fName>
                              <m:r>
                                <m:rPr>
                                  <m:sty m:val="p"/>
                                </m:rPr>
                                <a:rPr lang="en-GB" sz="2400" b="0" i="0" dirty="0" smtClean="0">
                                  <a:latin typeface="Cambria Math"/>
                                </a:rPr>
                                <m:t>ln</m:t>
                              </m:r>
                            </m:fName>
                            <m:e>
                              <m:r>
                                <a:rPr lang="en-GB" sz="2400" b="0" i="1" dirty="0" smtClean="0">
                                  <a:latin typeface="Cambria Math"/>
                                </a:rPr>
                                <m:t>𝑦</m:t>
                              </m:r>
                            </m:e>
                          </m:func>
                        </m:e>
                      </m:func>
                      <m:r>
                        <a:rPr lang="en-GB" sz="2400" i="1" dirty="0">
                          <a:latin typeface="Cambria Math"/>
                        </a:rPr>
                        <m:t> </m:t>
                      </m:r>
                      <m:r>
                        <a:rPr lang="en-GB" sz="2400" i="1" dirty="0">
                          <a:latin typeface="Cambria Math"/>
                        </a:rPr>
                        <m:t>𝑠𝑢𝑏𝑗𝑒𝑐𝑡</m:t>
                      </m:r>
                      <m:r>
                        <a:rPr lang="en-GB" sz="2400" i="1" dirty="0">
                          <a:latin typeface="Cambria Math"/>
                        </a:rPr>
                        <m:t> </m:t>
                      </m:r>
                      <m:r>
                        <a:rPr lang="en-GB" sz="2400" i="1" dirty="0">
                          <a:latin typeface="Cambria Math"/>
                        </a:rPr>
                        <m:t>𝑡𝑜</m:t>
                      </m:r>
                      <m:r>
                        <a:rPr lang="en-GB" sz="2400" i="1" dirty="0">
                          <a:latin typeface="Cambria Math"/>
                        </a:rPr>
                        <m:t> </m:t>
                      </m:r>
                      <m:r>
                        <a:rPr lang="en-GB" sz="2400" i="1" dirty="0">
                          <a:latin typeface="Cambria Math"/>
                        </a:rPr>
                        <m:t>𝑥</m:t>
                      </m:r>
                      <m:r>
                        <a:rPr lang="en-GB" sz="2400" i="1" dirty="0">
                          <a:latin typeface="Cambria Math"/>
                        </a:rPr>
                        <m:t> + </m:t>
                      </m:r>
                      <m:r>
                        <a:rPr lang="en-GB" sz="2400" i="1" dirty="0">
                          <a:latin typeface="Cambria Math"/>
                        </a:rPr>
                        <m:t>𝑦</m:t>
                      </m:r>
                      <m:r>
                        <a:rPr lang="en-GB" sz="2400" i="1" dirty="0">
                          <a:latin typeface="Cambria Math"/>
                        </a:rPr>
                        <m:t> = 6.</m:t>
                      </m:r>
                    </m:oMath>
                  </m:oMathPara>
                </a14:m>
                <a:endParaRPr lang="en-GB" sz="2400" dirty="0" smtClean="0"/>
              </a:p>
              <a:p>
                <a:pPr marL="0" indent="0">
                  <a:buNone/>
                </a:pPr>
                <a14:m>
                  <m:oMathPara xmlns:m="http://schemas.openxmlformats.org/officeDocument/2006/math">
                    <m:oMathParaPr>
                      <m:jc m:val="centerGroup"/>
                    </m:oMathParaPr>
                    <m:oMath xmlns:m="http://schemas.openxmlformats.org/officeDocument/2006/math">
                      <m:r>
                        <a:rPr lang="es-ES" sz="2400" i="1" dirty="0" smtClean="0">
                          <a:latin typeface="Cambria Math"/>
                        </a:rPr>
                        <m:t>𝐿</m:t>
                      </m:r>
                      <m:d>
                        <m:dPr>
                          <m:ctrlPr>
                            <a:rPr lang="es-ES" sz="2400" i="1" dirty="0" smtClean="0">
                              <a:latin typeface="Cambria Math"/>
                            </a:rPr>
                          </m:ctrlPr>
                        </m:dPr>
                        <m:e>
                          <m:r>
                            <a:rPr lang="es-ES" sz="2400" i="1" dirty="0" smtClean="0">
                              <a:latin typeface="Cambria Math"/>
                            </a:rPr>
                            <m:t>𝑥</m:t>
                          </m:r>
                          <m:r>
                            <a:rPr lang="es-ES" sz="2400" i="1" dirty="0" smtClean="0">
                              <a:latin typeface="Cambria Math"/>
                            </a:rPr>
                            <m:t>, </m:t>
                          </m:r>
                          <m:r>
                            <a:rPr lang="es-ES" sz="2400" i="1" dirty="0" smtClean="0">
                              <a:latin typeface="Cambria Math"/>
                            </a:rPr>
                            <m:t>𝑦</m:t>
                          </m:r>
                        </m:e>
                      </m:d>
                      <m:r>
                        <a:rPr lang="es-ES" sz="2400" i="1" dirty="0" smtClean="0">
                          <a:latin typeface="Cambria Math"/>
                        </a:rPr>
                        <m:t>=</m:t>
                      </m:r>
                      <m:r>
                        <a:rPr lang="en-GB" sz="2400" i="1" dirty="0">
                          <a:latin typeface="Cambria Math"/>
                        </a:rPr>
                        <m:t>3</m:t>
                      </m:r>
                      <m:func>
                        <m:funcPr>
                          <m:ctrlPr>
                            <a:rPr lang="en-GB" sz="2400" i="1" dirty="0">
                              <a:latin typeface="Cambria Math"/>
                            </a:rPr>
                          </m:ctrlPr>
                        </m:funcPr>
                        <m:fName>
                          <m:r>
                            <m:rPr>
                              <m:sty m:val="p"/>
                            </m:rPr>
                            <a:rPr lang="en-GB" sz="2400" dirty="0">
                              <a:latin typeface="Cambria Math"/>
                            </a:rPr>
                            <m:t>ln</m:t>
                          </m:r>
                        </m:fName>
                        <m:e>
                          <m:r>
                            <a:rPr lang="en-GB" sz="2400" i="1" dirty="0">
                              <a:latin typeface="Cambria Math"/>
                            </a:rPr>
                            <m:t>𝑥</m:t>
                          </m:r>
                        </m:e>
                      </m:func>
                      <m:r>
                        <a:rPr lang="en-GB" sz="2400" i="1" dirty="0">
                          <a:latin typeface="Cambria Math"/>
                        </a:rPr>
                        <m:t>+</m:t>
                      </m:r>
                      <m:func>
                        <m:funcPr>
                          <m:ctrlPr>
                            <a:rPr lang="en-GB" sz="2400" i="1" dirty="0">
                              <a:latin typeface="Cambria Math"/>
                            </a:rPr>
                          </m:ctrlPr>
                        </m:funcPr>
                        <m:fName>
                          <m:r>
                            <m:rPr>
                              <m:sty m:val="p"/>
                            </m:rPr>
                            <a:rPr lang="en-GB" sz="2400" dirty="0">
                              <a:latin typeface="Cambria Math"/>
                            </a:rPr>
                            <m:t>ln</m:t>
                          </m:r>
                        </m:fName>
                        <m:e>
                          <m:r>
                            <a:rPr lang="en-GB" sz="2400" i="1" dirty="0">
                              <a:latin typeface="Cambria Math"/>
                            </a:rPr>
                            <m:t>𝑦</m:t>
                          </m:r>
                        </m:e>
                      </m:func>
                      <m:r>
                        <a:rPr lang="en-GB" sz="2400" b="0" i="1" dirty="0" smtClean="0">
                          <a:latin typeface="Cambria Math"/>
                        </a:rPr>
                        <m:t>−</m:t>
                      </m:r>
                      <m:r>
                        <a:rPr lang="es-ES" sz="2400" i="1" dirty="0">
                          <a:latin typeface="Cambria Math"/>
                        </a:rPr>
                        <m:t> </m:t>
                      </m:r>
                      <m:r>
                        <a:rPr lang="es-ES" sz="2400" i="1" dirty="0">
                          <a:latin typeface="Cambria Math"/>
                        </a:rPr>
                        <m:t>𝜆</m:t>
                      </m:r>
                      <m:r>
                        <a:rPr lang="es-ES" sz="2400" i="1" dirty="0">
                          <a:latin typeface="Cambria Math"/>
                        </a:rPr>
                        <m:t>(</m:t>
                      </m:r>
                      <m:r>
                        <a:rPr lang="en-GB" sz="2400" b="0" i="1" dirty="0" smtClean="0">
                          <a:latin typeface="Cambria Math"/>
                        </a:rPr>
                        <m:t>𝑥</m:t>
                      </m:r>
                      <m:r>
                        <a:rPr lang="en-GB" sz="2400" b="0" i="1" dirty="0" smtClean="0">
                          <a:latin typeface="Cambria Math"/>
                        </a:rPr>
                        <m:t>+</m:t>
                      </m:r>
                      <m:r>
                        <a:rPr lang="en-GB" sz="2400" b="0" i="1" dirty="0" smtClean="0">
                          <a:latin typeface="Cambria Math"/>
                        </a:rPr>
                        <m:t>𝑦</m:t>
                      </m:r>
                      <m:r>
                        <a:rPr lang="en-GB" sz="2400" b="0" i="1" dirty="0" smtClean="0">
                          <a:latin typeface="Cambria Math"/>
                        </a:rPr>
                        <m:t>−6)</m:t>
                      </m:r>
                    </m:oMath>
                  </m:oMathPara>
                </a14:m>
                <a:endParaRPr lang="en-GB" sz="2400" dirty="0" smtClean="0"/>
              </a:p>
              <a:p>
                <a:pPr marL="0" indent="0">
                  <a:buNone/>
                </a:pPr>
                <a:r>
                  <a:rPr lang="en-GB" sz="2400" dirty="0" smtClean="0"/>
                  <a:t>FOC are  </a:t>
                </a:r>
              </a:p>
              <a:p>
                <a:pPr marL="0" indent="0">
                  <a:buNone/>
                </a:pPr>
                <a14:m>
                  <m:oMathPara xmlns:m="http://schemas.openxmlformats.org/officeDocument/2006/math">
                    <m:oMathParaPr>
                      <m:jc m:val="centerGroup"/>
                    </m:oMathParaPr>
                    <m:oMath xmlns:m="http://schemas.openxmlformats.org/officeDocument/2006/math">
                      <m:f>
                        <m:fPr>
                          <m:ctrlPr>
                            <a:rPr lang="en-GB" sz="2400" i="1" smtClean="0">
                              <a:latin typeface="Cambria Math"/>
                            </a:rPr>
                          </m:ctrlPr>
                        </m:fPr>
                        <m:num>
                          <m:r>
                            <a:rPr lang="en-GB" sz="2400" b="0" i="1" smtClean="0">
                              <a:latin typeface="Cambria Math"/>
                            </a:rPr>
                            <m:t>3</m:t>
                          </m:r>
                        </m:num>
                        <m:den>
                          <m:r>
                            <a:rPr lang="en-GB" sz="2400" b="0" i="1" smtClean="0">
                              <a:latin typeface="Cambria Math"/>
                            </a:rPr>
                            <m:t>𝑥</m:t>
                          </m:r>
                        </m:den>
                      </m:f>
                      <m:r>
                        <a:rPr lang="en-GB" sz="2400" b="0" i="1" smtClean="0">
                          <a:latin typeface="Cambria Math"/>
                        </a:rPr>
                        <m:t>−</m:t>
                      </m:r>
                      <m:r>
                        <a:rPr lang="en-GB" sz="2400" b="0" i="1" smtClean="0">
                          <a:latin typeface="Cambria Math"/>
                          <a:ea typeface="Cambria Math"/>
                        </a:rPr>
                        <m:t>𝜆</m:t>
                      </m:r>
                      <m:r>
                        <a:rPr lang="en-GB" sz="2400" b="0" i="1" smtClean="0">
                          <a:latin typeface="Cambria Math"/>
                          <a:ea typeface="Cambria Math"/>
                        </a:rPr>
                        <m:t>=0,                   </m:t>
                      </m:r>
                      <m:f>
                        <m:fPr>
                          <m:ctrlPr>
                            <a:rPr lang="en-GB" sz="2400" b="0" i="1" smtClean="0">
                              <a:latin typeface="Cambria Math"/>
                              <a:ea typeface="Cambria Math"/>
                            </a:rPr>
                          </m:ctrlPr>
                        </m:fPr>
                        <m:num>
                          <m:r>
                            <a:rPr lang="en-GB" sz="2400" b="0" i="1" smtClean="0">
                              <a:latin typeface="Cambria Math"/>
                              <a:ea typeface="Cambria Math"/>
                            </a:rPr>
                            <m:t>1</m:t>
                          </m:r>
                        </m:num>
                        <m:den>
                          <m:r>
                            <a:rPr lang="en-GB" sz="2400" b="0" i="1" smtClean="0">
                              <a:latin typeface="Cambria Math"/>
                              <a:ea typeface="Cambria Math"/>
                            </a:rPr>
                            <m:t>𝑦</m:t>
                          </m:r>
                        </m:den>
                      </m:f>
                      <m:r>
                        <a:rPr lang="en-GB" sz="2400" b="0" i="1" smtClean="0">
                          <a:latin typeface="Cambria Math"/>
                          <a:ea typeface="Cambria Math"/>
                        </a:rPr>
                        <m:t>−</m:t>
                      </m:r>
                      <m:r>
                        <a:rPr lang="en-GB" sz="2400" b="0" i="1" smtClean="0">
                          <a:latin typeface="Cambria Math"/>
                          <a:ea typeface="Cambria Math"/>
                        </a:rPr>
                        <m:t>𝜆</m:t>
                      </m:r>
                      <m:r>
                        <a:rPr lang="en-GB" sz="2400" b="0" i="1" smtClean="0">
                          <a:latin typeface="Cambria Math"/>
                          <a:ea typeface="Cambria Math"/>
                        </a:rPr>
                        <m:t>=0</m:t>
                      </m:r>
                      <m:r>
                        <a:rPr lang="en-GB" sz="2400" b="0" i="0" smtClean="0">
                          <a:latin typeface="Cambria Math"/>
                          <a:ea typeface="Cambria Math"/>
                        </a:rPr>
                        <m:t>                 </m:t>
                      </m:r>
                      <m:r>
                        <a:rPr lang="en-GB" sz="2400" i="1" dirty="0">
                          <a:latin typeface="Cambria Math"/>
                        </a:rPr>
                        <m:t>𝑥</m:t>
                      </m:r>
                      <m:r>
                        <a:rPr lang="en-GB" sz="2400" i="1" dirty="0">
                          <a:latin typeface="Cambria Math"/>
                        </a:rPr>
                        <m:t> + </m:t>
                      </m:r>
                      <m:r>
                        <a:rPr lang="en-GB" sz="2400" i="1" dirty="0">
                          <a:latin typeface="Cambria Math"/>
                        </a:rPr>
                        <m:t>𝑦</m:t>
                      </m:r>
                      <m:r>
                        <a:rPr lang="en-GB" sz="2400" i="1" dirty="0">
                          <a:latin typeface="Cambria Math"/>
                        </a:rPr>
                        <m:t> = 6</m:t>
                      </m:r>
                    </m:oMath>
                  </m:oMathPara>
                </a14:m>
                <a:endParaRPr lang="en-GB" sz="2400" dirty="0" smtClean="0"/>
              </a:p>
              <a:p>
                <a:pPr marL="0" indent="0">
                  <a:buNone/>
                </a:pPr>
                <a:r>
                  <a:rPr lang="en-GB" sz="2400" dirty="0" smtClean="0"/>
                  <a:t>The solution is </a:t>
                </a:r>
                <a14:m>
                  <m:oMath xmlns:m="http://schemas.openxmlformats.org/officeDocument/2006/math">
                    <m:r>
                      <a:rPr lang="en-GB" sz="2400" b="0" i="1" smtClean="0">
                        <a:latin typeface="Cambria Math"/>
                      </a:rPr>
                      <m:t>𝑥</m:t>
                    </m:r>
                    <m:r>
                      <a:rPr lang="en-GB" sz="2400" b="0" i="1" smtClean="0">
                        <a:latin typeface="Cambria Math"/>
                      </a:rPr>
                      <m:t>=4.5, </m:t>
                    </m:r>
                    <m:r>
                      <a:rPr lang="en-GB" sz="2400" b="0" i="1" smtClean="0">
                        <a:latin typeface="Cambria Math"/>
                      </a:rPr>
                      <m:t>𝑦</m:t>
                    </m:r>
                    <m:r>
                      <a:rPr lang="en-GB" sz="2400" b="0" i="1" smtClean="0">
                        <a:latin typeface="Cambria Math"/>
                      </a:rPr>
                      <m:t>=1.5,  </m:t>
                    </m:r>
                    <m:r>
                      <a:rPr lang="en-GB" sz="2400" b="0" i="1" smtClean="0">
                        <a:latin typeface="Cambria Math"/>
                        <a:ea typeface="Cambria Math"/>
                      </a:rPr>
                      <m:t>𝜆</m:t>
                    </m:r>
                    <m:r>
                      <a:rPr lang="en-GB" sz="2400" b="0" i="1" smtClean="0">
                        <a:latin typeface="Cambria Math"/>
                        <a:ea typeface="Cambria Math"/>
                      </a:rPr>
                      <m:t>=</m:t>
                    </m:r>
                    <m:f>
                      <m:fPr>
                        <m:ctrlPr>
                          <a:rPr lang="en-GB" sz="2400" b="0" i="1" smtClean="0">
                            <a:latin typeface="Cambria Math"/>
                            <a:ea typeface="Cambria Math"/>
                          </a:rPr>
                        </m:ctrlPr>
                      </m:fPr>
                      <m:num>
                        <m:r>
                          <a:rPr lang="en-GB" sz="2400" b="0" i="1" smtClean="0">
                            <a:latin typeface="Cambria Math"/>
                            <a:ea typeface="Cambria Math"/>
                          </a:rPr>
                          <m:t>2</m:t>
                        </m:r>
                      </m:num>
                      <m:den>
                        <m:r>
                          <a:rPr lang="en-GB" sz="2400" b="0" i="1" smtClean="0">
                            <a:latin typeface="Cambria Math"/>
                            <a:ea typeface="Cambria Math"/>
                          </a:rPr>
                          <m:t>3</m:t>
                        </m:r>
                      </m:den>
                    </m:f>
                  </m:oMath>
                </a14:m>
                <a:endParaRPr lang="en-GB"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6213" y="566670"/>
                <a:ext cx="8628845" cy="5662680"/>
              </a:xfrm>
              <a:blipFill rotWithShape="1">
                <a:blip r:embed="rId2"/>
                <a:stretch>
                  <a:fillRect l="-113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a:xfrm>
            <a:off x="8577329" y="6248400"/>
            <a:ext cx="434667" cy="457200"/>
          </a:xfrm>
        </p:spPr>
        <p:txBody>
          <a:bodyPr/>
          <a:lstStyle/>
          <a:p>
            <a:pPr>
              <a:defRPr/>
            </a:pPr>
            <a:fld id="{E6719FBE-0EAA-4C3A-82C6-57A8FB4D37BE}" type="slidenum">
              <a:rPr lang="en-US" smtClean="0"/>
              <a:pPr>
                <a:defRPr/>
              </a:pPr>
              <a:t>18</a:t>
            </a:fld>
            <a:endParaRPr lang="en-US" dirty="0"/>
          </a:p>
        </p:txBody>
      </p:sp>
    </p:spTree>
    <p:extLst>
      <p:ext uri="{BB962C8B-B14F-4D97-AF65-F5344CB8AC3E}">
        <p14:creationId xmlns:p14="http://schemas.microsoft.com/office/powerpoint/2010/main" val="395271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6213" y="566670"/>
                <a:ext cx="8628845" cy="5662680"/>
              </a:xfrm>
            </p:spPr>
            <p:txBody>
              <a:bodyPr/>
              <a:lstStyle/>
              <a:p>
                <a:pPr marL="0" indent="0" algn="just">
                  <a:lnSpc>
                    <a:spcPct val="120000"/>
                  </a:lnSpc>
                  <a:buNone/>
                </a:pPr>
                <a:r>
                  <a:rPr lang="en-US" sz="2400" dirty="0" err="1" smtClean="0"/>
                  <a:t>Borderd</a:t>
                </a:r>
                <a:r>
                  <a:rPr lang="en-US" sz="2400" dirty="0" smtClean="0"/>
                  <a:t> </a:t>
                </a:r>
                <a:r>
                  <a:rPr lang="en-US" sz="2400" dirty="0"/>
                  <a:t>Hessian of the </a:t>
                </a:r>
                <a:r>
                  <a:rPr lang="en-US" sz="2400" dirty="0" err="1" smtClean="0"/>
                  <a:t>Lagrangean</a:t>
                </a:r>
                <a:r>
                  <a:rPr lang="en-US" sz="2400" dirty="0" smtClean="0"/>
                  <a:t> is</a:t>
                </a:r>
              </a:p>
              <a:p>
                <a:pPr marL="0" indent="0" algn="just">
                  <a:lnSpc>
                    <a:spcPct val="120000"/>
                  </a:lnSpc>
                  <a:buNone/>
                </a:pPr>
                <a:r>
                  <a:rPr lang="en-US" sz="2400" dirty="0" smtClean="0"/>
                  <a:t>  </a:t>
                </a:r>
                <a14:m>
                  <m:oMath xmlns:m="http://schemas.openxmlformats.org/officeDocument/2006/math">
                    <m:sSub>
                      <m:sSubPr>
                        <m:ctrlPr>
                          <a:rPr lang="en-US" sz="2400" i="1">
                            <a:latin typeface="Cambria Math"/>
                          </a:rPr>
                        </m:ctrlPr>
                      </m:sSubPr>
                      <m:e>
                        <m:r>
                          <a:rPr lang="en-GB" sz="2400" i="1">
                            <a:latin typeface="Cambria Math"/>
                          </a:rPr>
                          <m:t>𝐻</m:t>
                        </m:r>
                      </m:e>
                      <m:sub>
                        <m:r>
                          <a:rPr lang="en-GB" sz="2400" i="1">
                            <a:latin typeface="Cambria Math"/>
                          </a:rPr>
                          <m:t>𝑏</m:t>
                        </m:r>
                      </m:sub>
                    </m:sSub>
                    <m:d>
                      <m:dPr>
                        <m:ctrlPr>
                          <a:rPr lang="en-US" sz="2400" i="1">
                            <a:latin typeface="Cambria Math"/>
                          </a:rPr>
                        </m:ctrlPr>
                      </m:dPr>
                      <m:e>
                        <m:r>
                          <a:rPr lang="en-GB" sz="2400" i="1">
                            <a:latin typeface="Cambria Math"/>
                          </a:rPr>
                          <m:t>𝑥</m:t>
                        </m:r>
                        <m:r>
                          <a:rPr lang="en-GB" sz="2400" i="1">
                            <a:latin typeface="Cambria Math"/>
                          </a:rPr>
                          <m:t>,</m:t>
                        </m:r>
                        <m:r>
                          <a:rPr lang="en-GB" sz="2400" i="1">
                            <a:latin typeface="Cambria Math"/>
                          </a:rPr>
                          <m:t>𝑦</m:t>
                        </m:r>
                        <m:r>
                          <a:rPr lang="en-GB" sz="2400" i="1">
                            <a:latin typeface="Cambria Math"/>
                          </a:rPr>
                          <m:t>,</m:t>
                        </m:r>
                        <m:r>
                          <a:rPr lang="en-GB" sz="2400" i="1">
                            <a:latin typeface="Cambria Math"/>
                            <a:ea typeface="Cambria Math"/>
                          </a:rPr>
                          <m:t>𝜆</m:t>
                        </m:r>
                      </m:e>
                    </m:d>
                    <m:r>
                      <a:rPr lang="en-GB" sz="2400" i="1">
                        <a:latin typeface="Cambria Math"/>
                      </a:rPr>
                      <m:t>=</m:t>
                    </m:r>
                    <m:m>
                      <m:mPr>
                        <m:mcs>
                          <m:mc>
                            <m:mcPr>
                              <m:count m:val="3"/>
                              <m:mcJc m:val="center"/>
                            </m:mcPr>
                          </m:mc>
                        </m:mcs>
                        <m:ctrlPr>
                          <a:rPr lang="en-US" sz="2400" i="1" smtClean="0">
                            <a:latin typeface="Cambria Math"/>
                          </a:rPr>
                        </m:ctrlPr>
                      </m:mPr>
                      <m:mr>
                        <m:e>
                          <m:r>
                            <m:rPr>
                              <m:brk m:alnAt="7"/>
                            </m:rPr>
                            <a:rPr lang="en-GB" sz="2400" i="1">
                              <a:latin typeface="Cambria Math"/>
                            </a:rPr>
                            <m:t>0</m:t>
                          </m:r>
                        </m:e>
                        <m:e>
                          <m:r>
                            <a:rPr lang="en-GB" sz="2400" b="0" i="1" smtClean="0">
                              <a:latin typeface="Cambria Math"/>
                            </a:rPr>
                            <m:t>1</m:t>
                          </m:r>
                        </m:e>
                        <m:e>
                          <m:r>
                            <a:rPr lang="en-GB" sz="2400" b="0" i="1" smtClean="0">
                              <a:latin typeface="Cambria Math"/>
                            </a:rPr>
                            <m:t>1</m:t>
                          </m:r>
                        </m:e>
                      </m:mr>
                      <m:mr>
                        <m:e>
                          <m:r>
                            <a:rPr lang="en-GB" sz="2400" b="0" i="1" smtClean="0">
                              <a:latin typeface="Cambria Math"/>
                            </a:rPr>
                            <m:t>1</m:t>
                          </m:r>
                        </m:e>
                        <m:e>
                          <m:r>
                            <a:rPr lang="en-GB" sz="2400" b="0" i="1" smtClean="0">
                              <a:latin typeface="Cambria Math"/>
                            </a:rPr>
                            <m:t>−</m:t>
                          </m:r>
                          <m:f>
                            <m:fPr>
                              <m:ctrlPr>
                                <a:rPr lang="en-GB" sz="2400" i="1">
                                  <a:latin typeface="Cambria Math"/>
                                </a:rPr>
                              </m:ctrlPr>
                            </m:fPr>
                            <m:num>
                              <m:r>
                                <a:rPr lang="en-GB" sz="2400" i="1">
                                  <a:latin typeface="Cambria Math"/>
                                </a:rPr>
                                <m:t>3</m:t>
                              </m:r>
                            </m:num>
                            <m:den>
                              <m:sSup>
                                <m:sSupPr>
                                  <m:ctrlPr>
                                    <a:rPr lang="en-GB" sz="2400" i="1" smtClean="0">
                                      <a:latin typeface="Cambria Math"/>
                                    </a:rPr>
                                  </m:ctrlPr>
                                </m:sSupPr>
                                <m:e>
                                  <m:r>
                                    <a:rPr lang="en-GB" sz="2400" b="0" i="1" smtClean="0">
                                      <a:latin typeface="Cambria Math"/>
                                    </a:rPr>
                                    <m:t>𝑥</m:t>
                                  </m:r>
                                </m:e>
                                <m:sup>
                                  <m:r>
                                    <a:rPr lang="en-GB" sz="2400" b="0" i="1" smtClean="0">
                                      <a:latin typeface="Cambria Math"/>
                                    </a:rPr>
                                    <m:t>2</m:t>
                                  </m:r>
                                </m:sup>
                              </m:sSup>
                            </m:den>
                          </m:f>
                        </m:e>
                        <m:e>
                          <m:r>
                            <a:rPr lang="en-GB" sz="2400" b="0" i="1" smtClean="0">
                              <a:latin typeface="Cambria Math"/>
                            </a:rPr>
                            <m:t>0</m:t>
                          </m:r>
                        </m:e>
                      </m:mr>
                      <m:mr>
                        <m:e>
                          <m:r>
                            <a:rPr lang="en-GB" sz="2400" b="0" i="1" smtClean="0">
                              <a:latin typeface="Cambria Math"/>
                            </a:rPr>
                            <m:t>1</m:t>
                          </m:r>
                        </m:e>
                        <m:e>
                          <m:r>
                            <a:rPr lang="en-GB" sz="2400" b="0" i="1" smtClean="0">
                              <a:latin typeface="Cambria Math"/>
                            </a:rPr>
                            <m:t>0</m:t>
                          </m:r>
                        </m:e>
                        <m:e>
                          <m:r>
                            <a:rPr lang="en-GB" sz="2400" i="1">
                              <a:latin typeface="Cambria Math"/>
                            </a:rPr>
                            <m:t>−</m:t>
                          </m:r>
                          <m:f>
                            <m:fPr>
                              <m:ctrlPr>
                                <a:rPr lang="en-GB" sz="2400" i="1">
                                  <a:latin typeface="Cambria Math"/>
                                </a:rPr>
                              </m:ctrlPr>
                            </m:fPr>
                            <m:num>
                              <m:r>
                                <a:rPr lang="en-GB" sz="2400" b="0" i="1" smtClean="0">
                                  <a:latin typeface="Cambria Math"/>
                                </a:rPr>
                                <m:t>1</m:t>
                              </m:r>
                            </m:num>
                            <m:den>
                              <m:sSup>
                                <m:sSupPr>
                                  <m:ctrlPr>
                                    <a:rPr lang="en-GB" sz="2400" i="1">
                                      <a:latin typeface="Cambria Math"/>
                                    </a:rPr>
                                  </m:ctrlPr>
                                </m:sSupPr>
                                <m:e>
                                  <m:r>
                                    <a:rPr lang="en-GB" sz="2400" b="0" i="1" smtClean="0">
                                      <a:latin typeface="Cambria Math"/>
                                    </a:rPr>
                                    <m:t>𝑦</m:t>
                                  </m:r>
                                </m:e>
                                <m:sup>
                                  <m:r>
                                    <a:rPr lang="en-GB" sz="2400" i="1">
                                      <a:latin typeface="Cambria Math"/>
                                    </a:rPr>
                                    <m:t>2</m:t>
                                  </m:r>
                                </m:sup>
                              </m:sSup>
                            </m:den>
                          </m:f>
                        </m:e>
                      </m:mr>
                    </m:m>
                  </m:oMath>
                </a14:m>
                <a:endParaRPr lang="en-US" sz="2400" dirty="0"/>
              </a:p>
              <a:p>
                <a:pPr marL="0" indent="0">
                  <a:buNone/>
                </a:pPr>
                <a:endParaRPr lang="en-GB" sz="2400" dirty="0" smtClean="0"/>
              </a:p>
              <a:p>
                <a:pPr marL="0" indent="0">
                  <a:buNone/>
                </a:pPr>
                <a:r>
                  <a:rPr lang="en-GB" sz="2400" dirty="0" smtClean="0"/>
                  <a:t>The determinant is </a:t>
                </a:r>
                <a14:m>
                  <m:oMath xmlns:m="http://schemas.openxmlformats.org/officeDocument/2006/math">
                    <m:f>
                      <m:fPr>
                        <m:ctrlPr>
                          <a:rPr lang="en-GB" sz="2400" i="1">
                            <a:latin typeface="Cambria Math"/>
                          </a:rPr>
                        </m:ctrlPr>
                      </m:fPr>
                      <m:num>
                        <m:r>
                          <a:rPr lang="en-GB" sz="2400" i="1">
                            <a:latin typeface="Cambria Math"/>
                          </a:rPr>
                          <m:t>3</m:t>
                        </m:r>
                      </m:num>
                      <m:den>
                        <m:sSup>
                          <m:sSupPr>
                            <m:ctrlPr>
                              <a:rPr lang="en-GB" sz="2400" i="1">
                                <a:latin typeface="Cambria Math"/>
                              </a:rPr>
                            </m:ctrlPr>
                          </m:sSupPr>
                          <m:e>
                            <m:r>
                              <a:rPr lang="en-GB" sz="2400" i="1">
                                <a:latin typeface="Cambria Math"/>
                              </a:rPr>
                              <m:t>𝑥</m:t>
                            </m:r>
                          </m:e>
                          <m:sup>
                            <m:r>
                              <a:rPr lang="en-GB" sz="2400" i="1">
                                <a:latin typeface="Cambria Math"/>
                              </a:rPr>
                              <m:t>2</m:t>
                            </m:r>
                          </m:sup>
                        </m:sSup>
                      </m:den>
                    </m:f>
                    <m:r>
                      <a:rPr lang="en-GB" sz="2400" i="1" dirty="0" smtClean="0">
                        <a:latin typeface="Cambria Math"/>
                      </a:rPr>
                      <m:t>+</m:t>
                    </m:r>
                    <m:f>
                      <m:fPr>
                        <m:ctrlPr>
                          <a:rPr lang="en-GB" sz="2400" i="1">
                            <a:latin typeface="Cambria Math"/>
                          </a:rPr>
                        </m:ctrlPr>
                      </m:fPr>
                      <m:num>
                        <m:r>
                          <a:rPr lang="en-GB" sz="2400" b="0" i="1" smtClean="0">
                            <a:latin typeface="Cambria Math"/>
                          </a:rPr>
                          <m:t>1</m:t>
                        </m:r>
                      </m:num>
                      <m:den>
                        <m:sSup>
                          <m:sSupPr>
                            <m:ctrlPr>
                              <a:rPr lang="en-GB" sz="2400" i="1">
                                <a:latin typeface="Cambria Math"/>
                              </a:rPr>
                            </m:ctrlPr>
                          </m:sSupPr>
                          <m:e>
                            <m:r>
                              <a:rPr lang="en-GB" sz="2400" b="0" i="1" smtClean="0">
                                <a:latin typeface="Cambria Math"/>
                              </a:rPr>
                              <m:t>𝑦</m:t>
                            </m:r>
                          </m:e>
                          <m:sup>
                            <m:r>
                              <a:rPr lang="en-GB" sz="2400" i="1">
                                <a:latin typeface="Cambria Math"/>
                              </a:rPr>
                              <m:t>2</m:t>
                            </m:r>
                          </m:sup>
                        </m:sSup>
                      </m:den>
                    </m:f>
                    <m:r>
                      <a:rPr lang="en-GB" sz="2400" i="1" dirty="0" smtClean="0">
                        <a:latin typeface="Cambria Math"/>
                      </a:rPr>
                      <m:t>&gt;0</m:t>
                    </m:r>
                  </m:oMath>
                </a14:m>
                <a:r>
                  <a:rPr lang="en-GB" sz="2400" dirty="0" smtClean="0"/>
                  <a:t>, then the solution is a local </a:t>
                </a:r>
                <a:r>
                  <a:rPr lang="en-GB" sz="2400" dirty="0" err="1" smtClean="0"/>
                  <a:t>maximizer</a:t>
                </a: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6213" y="566670"/>
                <a:ext cx="8628845" cy="5662680"/>
              </a:xfrm>
              <a:blipFill rotWithShape="1">
                <a:blip r:embed="rId2"/>
                <a:stretch>
                  <a:fillRect l="-1131" t="-21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a:xfrm>
            <a:off x="8577329" y="6248400"/>
            <a:ext cx="434667" cy="457200"/>
          </a:xfrm>
        </p:spPr>
        <p:txBody>
          <a:bodyPr/>
          <a:lstStyle/>
          <a:p>
            <a:pPr>
              <a:defRPr/>
            </a:pPr>
            <a:fld id="{E6719FBE-0EAA-4C3A-82C6-57A8FB4D37BE}" type="slidenum">
              <a:rPr lang="en-US" smtClean="0"/>
              <a:pPr>
                <a:defRPr/>
              </a:pPr>
              <a:t>19</a:t>
            </a:fld>
            <a:endParaRPr lang="en-US" dirty="0"/>
          </a:p>
        </p:txBody>
      </p:sp>
    </p:spTree>
    <p:extLst>
      <p:ext uri="{BB962C8B-B14F-4D97-AF65-F5344CB8AC3E}">
        <p14:creationId xmlns:p14="http://schemas.microsoft.com/office/powerpoint/2010/main" val="136404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42580" y="122707"/>
            <a:ext cx="7772400" cy="419100"/>
          </a:xfrm>
        </p:spPr>
        <p:txBody>
          <a:bodyPr/>
          <a:lstStyle/>
          <a:p>
            <a:pPr algn="l"/>
            <a:r>
              <a:rPr lang="en-GB" b="1" dirty="0" smtClean="0">
                <a:ea typeface="ＭＳ Ｐゴシック" pitchFamily="34" charset="-128"/>
              </a:rPr>
              <a:t>Constrained optimization</a:t>
            </a:r>
          </a:p>
        </p:txBody>
      </p:sp>
      <p:sp>
        <p:nvSpPr>
          <p:cNvPr id="32771" name="Rectangle 3"/>
          <p:cNvSpPr>
            <a:spLocks noGrp="1" noChangeArrowheads="1"/>
          </p:cNvSpPr>
          <p:nvPr>
            <p:ph type="body" idx="1"/>
          </p:nvPr>
        </p:nvSpPr>
        <p:spPr>
          <a:xfrm>
            <a:off x="218941" y="701272"/>
            <a:ext cx="8680360" cy="5789679"/>
          </a:xfrm>
        </p:spPr>
        <p:txBody>
          <a:bodyPr/>
          <a:lstStyle/>
          <a:p>
            <a:pPr marL="0" indent="0" algn="just">
              <a:spcBef>
                <a:spcPts val="0"/>
              </a:spcBef>
              <a:spcAft>
                <a:spcPts val="1200"/>
              </a:spcAft>
              <a:buFontTx/>
              <a:buNone/>
            </a:pPr>
            <a:r>
              <a:rPr lang="en-GB" sz="2400" dirty="0" smtClean="0">
                <a:ea typeface="ＭＳ Ｐゴシック" pitchFamily="34" charset="-128"/>
              </a:rPr>
              <a:t>The idea of constrained optimisation is that the choice of one variable often affects the amount of another variable that can be used</a:t>
            </a:r>
          </a:p>
          <a:p>
            <a:pPr marL="0" indent="0" algn="just">
              <a:spcBef>
                <a:spcPts val="0"/>
              </a:spcBef>
              <a:spcAft>
                <a:spcPts val="1200"/>
              </a:spcAft>
              <a:buFontTx/>
              <a:buNone/>
            </a:pPr>
            <a:r>
              <a:rPr lang="en-GB" sz="2400" dirty="0" err="1" smtClean="0">
                <a:ea typeface="ＭＳ Ｐゴシック" pitchFamily="34" charset="-128"/>
              </a:rPr>
              <a:t>Eg</a:t>
            </a:r>
            <a:r>
              <a:rPr lang="en-GB" sz="2400" dirty="0" smtClean="0">
                <a:ea typeface="ＭＳ Ｐゴシック" pitchFamily="34" charset="-128"/>
              </a:rPr>
              <a:t> if a firm employs more labour, this may affect the amount of capital it can afford to rent if it is restricted (constrained) by how much it can spend on inputs</a:t>
            </a:r>
          </a:p>
          <a:p>
            <a:pPr marL="0" indent="0" algn="just">
              <a:lnSpc>
                <a:spcPct val="90000"/>
              </a:lnSpc>
              <a:spcBef>
                <a:spcPts val="0"/>
              </a:spcBef>
              <a:spcAft>
                <a:spcPts val="1200"/>
              </a:spcAft>
              <a:buFontTx/>
              <a:buNone/>
            </a:pPr>
            <a:r>
              <a:rPr lang="en-GB" sz="2400" dirty="0" smtClean="0">
                <a:ea typeface="ＭＳ Ｐゴシック" pitchFamily="34" charset="-128"/>
              </a:rPr>
              <a:t>when a consumer maximizes utility (the ‘objective function’), x and y must be affordable – income provides the constraint.</a:t>
            </a:r>
          </a:p>
          <a:p>
            <a:pPr marL="0" indent="0" algn="just">
              <a:lnSpc>
                <a:spcPct val="90000"/>
              </a:lnSpc>
              <a:spcBef>
                <a:spcPts val="0"/>
              </a:spcBef>
              <a:spcAft>
                <a:spcPts val="1200"/>
              </a:spcAft>
              <a:buFontTx/>
              <a:buNone/>
            </a:pPr>
            <a:r>
              <a:rPr lang="en-GB" sz="2400" dirty="0" smtClean="0">
                <a:ea typeface="ＭＳ Ｐゴシック" pitchFamily="34" charset="-128"/>
              </a:rPr>
              <a:t>When a government sets expenditure levels it faces constraints set by its income from taxes</a:t>
            </a:r>
          </a:p>
          <a:p>
            <a:pPr marL="0" indent="0" algn="just">
              <a:spcBef>
                <a:spcPts val="0"/>
              </a:spcBef>
              <a:spcAft>
                <a:spcPts val="1200"/>
              </a:spcAft>
              <a:buFontTx/>
              <a:buNone/>
            </a:pPr>
            <a:r>
              <a:rPr lang="en-GB" sz="2400" dirty="0" smtClean="0">
                <a:ea typeface="ＭＳ Ｐゴシック" pitchFamily="34" charset="-128"/>
              </a:rPr>
              <a:t>Any optimal (</a:t>
            </a:r>
            <a:r>
              <a:rPr lang="en-GB" sz="2400" dirty="0" err="1" smtClean="0">
                <a:ea typeface="ＭＳ Ｐゴシック" pitchFamily="34" charset="-128"/>
              </a:rPr>
              <a:t>eg</a:t>
            </a:r>
            <a:r>
              <a:rPr lang="en-GB" sz="2400" dirty="0" smtClean="0">
                <a:ea typeface="ＭＳ Ｐゴシック" pitchFamily="34" charset="-128"/>
              </a:rPr>
              <a:t> profit maximising, cost minimising) quantities obtained when under a constraint may be different from the quantities that might be achieved if the agent were unconstrained</a:t>
            </a:r>
          </a:p>
          <a:p>
            <a:pPr marL="0" indent="0" algn="just">
              <a:buFontTx/>
              <a:buNone/>
            </a:pPr>
            <a:endParaRPr lang="en-GB" sz="2400" dirty="0" smtClean="0">
              <a:ea typeface="ＭＳ Ｐゴシック" pitchFamily="34" charset="-128"/>
            </a:endParaRPr>
          </a:p>
        </p:txBody>
      </p:sp>
      <p:sp>
        <p:nvSpPr>
          <p:cNvPr id="3277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fld id="{0A13B69F-CC39-40FF-A410-5F88066AF2B7}" type="slidenum">
              <a:rPr lang="en-US" sz="1400" b="0" smtClean="0"/>
              <a:pPr/>
              <a:t>2</a:t>
            </a:fld>
            <a:endParaRPr lang="en-US" sz="1400" b="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0351"/>
            <a:ext cx="7772400" cy="419100"/>
          </a:xfrm>
        </p:spPr>
        <p:txBody>
          <a:bodyPr>
            <a:noAutofit/>
          </a:bodyPr>
          <a:lstStyle/>
          <a:p>
            <a:r>
              <a:rPr lang="en-GB" b="1" dirty="0" smtClean="0"/>
              <a:t>Conditions under which a stationary point is a global optimum</a:t>
            </a:r>
            <a:endParaRPr lang="en-US" dirty="0"/>
          </a:p>
        </p:txBody>
      </p:sp>
      <p:sp>
        <p:nvSpPr>
          <p:cNvPr id="3" name="Content Placeholder 2"/>
          <p:cNvSpPr>
            <a:spLocks noGrp="1"/>
          </p:cNvSpPr>
          <p:nvPr>
            <p:ph idx="1"/>
          </p:nvPr>
        </p:nvSpPr>
        <p:spPr>
          <a:xfrm>
            <a:off x="444321" y="951493"/>
            <a:ext cx="8229600" cy="4525963"/>
          </a:xfrm>
        </p:spPr>
        <p:txBody>
          <a:bodyPr>
            <a:noAutofit/>
          </a:bodyPr>
          <a:lstStyle/>
          <a:p>
            <a:pPr algn="just">
              <a:lnSpc>
                <a:spcPct val="120000"/>
              </a:lnSpc>
            </a:pPr>
            <a:r>
              <a:rPr lang="en-GB" sz="2400" dirty="0" smtClean="0"/>
              <a:t>Suppose that </a:t>
            </a:r>
            <a:r>
              <a:rPr lang="en-GB" sz="2400" i="1" dirty="0" smtClean="0"/>
              <a:t>f</a:t>
            </a:r>
            <a:r>
              <a:rPr lang="en-GB" sz="2400" dirty="0" smtClean="0"/>
              <a:t> and </a:t>
            </a:r>
            <a:r>
              <a:rPr lang="en-GB" sz="2400" i="1" dirty="0" smtClean="0"/>
              <a:t>g</a:t>
            </a:r>
            <a:r>
              <a:rPr lang="en-GB" sz="2400" dirty="0" smtClean="0"/>
              <a:t> are continuously differentiable functions defined on an open convex subset </a:t>
            </a:r>
            <a:r>
              <a:rPr lang="en-GB" sz="2400" i="1" dirty="0" smtClean="0"/>
              <a:t>S</a:t>
            </a:r>
            <a:r>
              <a:rPr lang="en-GB" sz="2400" dirty="0" smtClean="0"/>
              <a:t> of two-dimensional space and</a:t>
            </a:r>
          </a:p>
          <a:p>
            <a:pPr algn="just">
              <a:lnSpc>
                <a:spcPct val="120000"/>
              </a:lnSpc>
            </a:pPr>
            <a:r>
              <a:rPr lang="en-GB" sz="2400" dirty="0" smtClean="0"/>
              <a:t>suppose that there exists a number λ* such that (</a:t>
            </a:r>
            <a:r>
              <a:rPr lang="en-GB" sz="2400" i="1" dirty="0" smtClean="0"/>
              <a:t>x</a:t>
            </a:r>
            <a:r>
              <a:rPr lang="en-GB" sz="2400" dirty="0" smtClean="0"/>
              <a:t>*, </a:t>
            </a:r>
            <a:r>
              <a:rPr lang="en-GB" sz="2400" i="1" dirty="0" smtClean="0"/>
              <a:t>y</a:t>
            </a:r>
            <a:r>
              <a:rPr lang="en-GB" sz="2400" dirty="0" smtClean="0"/>
              <a:t>*) is an interior point of </a:t>
            </a:r>
            <a:r>
              <a:rPr lang="en-GB" sz="2400" i="1" dirty="0" smtClean="0"/>
              <a:t>S</a:t>
            </a:r>
            <a:r>
              <a:rPr lang="en-GB" sz="2400" dirty="0" smtClean="0"/>
              <a:t> that is a stationary point of the </a:t>
            </a:r>
            <a:r>
              <a:rPr lang="en-GB" sz="2400" dirty="0" err="1" smtClean="0"/>
              <a:t>Lagrangean</a:t>
            </a:r>
            <a:r>
              <a:rPr lang="en-GB" sz="2400" dirty="0" smtClean="0"/>
              <a:t> </a:t>
            </a:r>
          </a:p>
          <a:p>
            <a:pPr algn="ctr">
              <a:lnSpc>
                <a:spcPct val="120000"/>
              </a:lnSpc>
              <a:buNone/>
            </a:pPr>
            <a:r>
              <a:rPr lang="en-GB" sz="2400" dirty="0" smtClean="0"/>
              <a:t>L(</a:t>
            </a:r>
            <a:r>
              <a:rPr lang="en-GB" sz="2400" i="1" dirty="0" smtClean="0"/>
              <a:t>x</a:t>
            </a:r>
            <a:r>
              <a:rPr lang="en-GB" sz="2400" dirty="0" smtClean="0"/>
              <a:t>, </a:t>
            </a:r>
            <a:r>
              <a:rPr lang="en-GB" sz="2400" i="1" dirty="0" smtClean="0"/>
              <a:t>y</a:t>
            </a:r>
            <a:r>
              <a:rPr lang="en-GB" sz="2400" dirty="0" smtClean="0"/>
              <a:t>) =  </a:t>
            </a:r>
            <a:r>
              <a:rPr lang="en-GB" sz="2400" i="1" dirty="0" smtClean="0"/>
              <a:t>f</a:t>
            </a:r>
            <a:r>
              <a:rPr lang="en-GB" sz="2400" dirty="0" smtClean="0"/>
              <a:t> (</a:t>
            </a:r>
            <a:r>
              <a:rPr lang="en-GB" sz="2400" i="1" dirty="0" smtClean="0"/>
              <a:t>x</a:t>
            </a:r>
            <a:r>
              <a:rPr lang="en-GB" sz="2400" dirty="0" smtClean="0"/>
              <a:t>, </a:t>
            </a:r>
            <a:r>
              <a:rPr lang="en-GB" sz="2400" i="1" dirty="0" smtClean="0"/>
              <a:t>y</a:t>
            </a:r>
            <a:r>
              <a:rPr lang="en-GB" sz="2400" dirty="0" smtClean="0"/>
              <a:t>) − λ*(</a:t>
            </a:r>
            <a:r>
              <a:rPr lang="en-GB" sz="2400" i="1" dirty="0" smtClean="0"/>
              <a:t>g</a:t>
            </a:r>
            <a:r>
              <a:rPr lang="en-GB" sz="2400" dirty="0" smtClean="0"/>
              <a:t>(</a:t>
            </a:r>
            <a:r>
              <a:rPr lang="en-GB" sz="2400" i="1" dirty="0" smtClean="0"/>
              <a:t>x</a:t>
            </a:r>
            <a:r>
              <a:rPr lang="en-GB" sz="2400" dirty="0" smtClean="0"/>
              <a:t>, </a:t>
            </a:r>
            <a:r>
              <a:rPr lang="en-GB" sz="2400" i="1" dirty="0" smtClean="0"/>
              <a:t>y</a:t>
            </a:r>
            <a:r>
              <a:rPr lang="en-GB" sz="2400" dirty="0" smtClean="0"/>
              <a:t>) − </a:t>
            </a:r>
            <a:r>
              <a:rPr lang="en-GB" sz="2400" i="1" dirty="0" smtClean="0"/>
              <a:t>c</a:t>
            </a:r>
            <a:r>
              <a:rPr lang="en-GB" sz="2400" dirty="0" smtClean="0"/>
              <a:t>).</a:t>
            </a:r>
          </a:p>
          <a:p>
            <a:pPr algn="just">
              <a:lnSpc>
                <a:spcPct val="120000"/>
              </a:lnSpc>
            </a:pPr>
            <a:r>
              <a:rPr lang="en-GB" sz="2400" dirty="0" smtClean="0"/>
              <a:t>Suppose further that </a:t>
            </a:r>
            <a:r>
              <a:rPr lang="en-GB" sz="2400" i="1" dirty="0" smtClean="0"/>
              <a:t>g</a:t>
            </a:r>
            <a:r>
              <a:rPr lang="en-GB" sz="2400" dirty="0" smtClean="0"/>
              <a:t>(</a:t>
            </a:r>
            <a:r>
              <a:rPr lang="en-GB" sz="2400" i="1" dirty="0" smtClean="0"/>
              <a:t>x</a:t>
            </a:r>
            <a:r>
              <a:rPr lang="en-GB" sz="2400" dirty="0" smtClean="0"/>
              <a:t>*, </a:t>
            </a:r>
            <a:r>
              <a:rPr lang="en-GB" sz="2400" i="1" dirty="0" smtClean="0"/>
              <a:t>y</a:t>
            </a:r>
            <a:r>
              <a:rPr lang="en-GB" sz="2400" dirty="0" smtClean="0"/>
              <a:t>*) = </a:t>
            </a:r>
            <a:r>
              <a:rPr lang="en-GB" sz="2400" i="1" dirty="0" smtClean="0"/>
              <a:t>c</a:t>
            </a:r>
            <a:r>
              <a:rPr lang="en-GB" sz="2400" dirty="0" smtClean="0"/>
              <a:t>. </a:t>
            </a:r>
          </a:p>
          <a:p>
            <a:pPr algn="just">
              <a:lnSpc>
                <a:spcPct val="120000"/>
              </a:lnSpc>
            </a:pPr>
            <a:r>
              <a:rPr lang="en-GB" sz="2400" dirty="0" smtClean="0"/>
              <a:t>Then if L is concave then (</a:t>
            </a:r>
            <a:r>
              <a:rPr lang="en-GB" sz="2400" i="1" dirty="0" smtClean="0"/>
              <a:t>x</a:t>
            </a:r>
            <a:r>
              <a:rPr lang="en-GB" sz="2400" dirty="0" smtClean="0"/>
              <a:t>*, </a:t>
            </a:r>
            <a:r>
              <a:rPr lang="en-GB" sz="2400" i="1" dirty="0" smtClean="0"/>
              <a:t>y</a:t>
            </a:r>
            <a:r>
              <a:rPr lang="en-GB" sz="2400" dirty="0" smtClean="0"/>
              <a:t>*) solves the problem </a:t>
            </a:r>
          </a:p>
          <a:p>
            <a:pPr algn="ctr">
              <a:lnSpc>
                <a:spcPct val="120000"/>
              </a:lnSpc>
              <a:buNone/>
            </a:pPr>
            <a:r>
              <a:rPr lang="en-GB" sz="2400" dirty="0" err="1" smtClean="0"/>
              <a:t>max</a:t>
            </a:r>
            <a:r>
              <a:rPr lang="en-GB" sz="2400" i="1" baseline="-25000" dirty="0" err="1" smtClean="0"/>
              <a:t>x</a:t>
            </a:r>
            <a:r>
              <a:rPr lang="en-GB" sz="2400" baseline="-25000" dirty="0" err="1" smtClean="0"/>
              <a:t>,</a:t>
            </a:r>
            <a:r>
              <a:rPr lang="en-GB" sz="2400" i="1" baseline="-25000" dirty="0" err="1" smtClean="0"/>
              <a:t>y</a:t>
            </a:r>
            <a:r>
              <a:rPr lang="en-GB" sz="2400" dirty="0" smtClean="0"/>
              <a:t>  </a:t>
            </a:r>
            <a:r>
              <a:rPr lang="en-GB" sz="2400" i="1" dirty="0" smtClean="0"/>
              <a:t>f</a:t>
            </a:r>
            <a:r>
              <a:rPr lang="en-GB" sz="2400" dirty="0" smtClean="0"/>
              <a:t> (</a:t>
            </a:r>
            <a:r>
              <a:rPr lang="en-GB" sz="2400" i="1" dirty="0" smtClean="0"/>
              <a:t>x</a:t>
            </a:r>
            <a:r>
              <a:rPr lang="en-GB" sz="2400" dirty="0" smtClean="0"/>
              <a:t>, </a:t>
            </a:r>
            <a:r>
              <a:rPr lang="en-GB" sz="2400" i="1" dirty="0" smtClean="0"/>
              <a:t>y</a:t>
            </a:r>
            <a:r>
              <a:rPr lang="en-GB" sz="2400" dirty="0" smtClean="0"/>
              <a:t>) subject to </a:t>
            </a:r>
            <a:r>
              <a:rPr lang="en-GB" sz="2400" i="1" dirty="0" smtClean="0"/>
              <a:t>g</a:t>
            </a:r>
            <a:r>
              <a:rPr lang="en-GB" sz="2400" dirty="0" smtClean="0"/>
              <a:t>(</a:t>
            </a:r>
            <a:r>
              <a:rPr lang="en-GB" sz="2400" i="1" dirty="0" smtClean="0"/>
              <a:t>x</a:t>
            </a:r>
            <a:r>
              <a:rPr lang="en-GB" sz="2400" dirty="0" smtClean="0"/>
              <a:t>, </a:t>
            </a:r>
            <a:r>
              <a:rPr lang="en-GB" sz="2400" i="1" dirty="0" smtClean="0"/>
              <a:t>y</a:t>
            </a:r>
            <a:r>
              <a:rPr lang="en-GB" sz="2400" dirty="0" smtClean="0"/>
              <a:t>) = </a:t>
            </a:r>
            <a:r>
              <a:rPr lang="en-GB" sz="2400" i="1" dirty="0" smtClean="0"/>
              <a:t>c</a:t>
            </a:r>
            <a:r>
              <a:rPr lang="en-GB" sz="2400" dirty="0" smtClean="0"/>
              <a:t> </a:t>
            </a:r>
          </a:p>
          <a:p>
            <a:pPr algn="just">
              <a:lnSpc>
                <a:spcPct val="120000"/>
              </a:lnSpc>
            </a:pPr>
            <a:endParaRPr lang="en-US" sz="2400" dirty="0"/>
          </a:p>
        </p:txBody>
      </p:sp>
    </p:spTree>
    <p:extLst>
      <p:ext uri="{BB962C8B-B14F-4D97-AF65-F5344CB8AC3E}">
        <p14:creationId xmlns:p14="http://schemas.microsoft.com/office/powerpoint/2010/main" val="84638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85" y="55806"/>
            <a:ext cx="7772400" cy="419100"/>
          </a:xfrm>
        </p:spPr>
        <p:txBody>
          <a:bodyPr/>
          <a:lstStyle/>
          <a:p>
            <a:r>
              <a:rPr lang="en-GB" b="1" dirty="0" smtClean="0"/>
              <a:t>Example</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5187" y="633476"/>
                <a:ext cx="8535478" cy="5509743"/>
              </a:xfrm>
            </p:spPr>
            <p:txBody>
              <a:bodyPr/>
              <a:lstStyle/>
              <a:p>
                <a:pPr marL="0" indent="0">
                  <a:buNone/>
                </a:pPr>
                <a:r>
                  <a:rPr lang="en-GB" sz="2400" dirty="0" smtClean="0"/>
                  <a:t>Consider the previous example</a:t>
                </a:r>
              </a:p>
              <a:p>
                <a:pPr marL="0" indent="0">
                  <a:buNone/>
                </a:pPr>
                <a14:m>
                  <m:oMathPara xmlns:m="http://schemas.openxmlformats.org/officeDocument/2006/math">
                    <m:oMathParaPr>
                      <m:jc m:val="centerGroup"/>
                    </m:oMathParaPr>
                    <m:oMath xmlns:m="http://schemas.openxmlformats.org/officeDocument/2006/math">
                      <m:func>
                        <m:funcPr>
                          <m:ctrlPr>
                            <a:rPr lang="en-GB" sz="2400" i="1" dirty="0">
                              <a:latin typeface="Cambria Math"/>
                            </a:rPr>
                          </m:ctrlPr>
                        </m:funcPr>
                        <m:fName>
                          <m:limLow>
                            <m:limLowPr>
                              <m:ctrlPr>
                                <a:rPr lang="en-GB" sz="2400" i="1" dirty="0">
                                  <a:latin typeface="Cambria Math"/>
                                </a:rPr>
                              </m:ctrlPr>
                            </m:limLowPr>
                            <m:e>
                              <m:r>
                                <m:rPr>
                                  <m:sty m:val="p"/>
                                </m:rPr>
                                <a:rPr lang="en-GB" sz="2400" dirty="0">
                                  <a:latin typeface="Cambria Math"/>
                                </a:rPr>
                                <m:t>max</m:t>
                              </m:r>
                            </m:e>
                            <m:lim>
                              <m:d>
                                <m:dPr>
                                  <m:begChr m:val="{"/>
                                  <m:endChr m:val="}"/>
                                  <m:ctrlPr>
                                    <a:rPr lang="en-GB" sz="2400" i="1" dirty="0">
                                      <a:latin typeface="Cambria Math"/>
                                    </a:rPr>
                                  </m:ctrlPr>
                                </m:dPr>
                                <m:e>
                                  <m:r>
                                    <a:rPr lang="en-GB" sz="2400" i="1" dirty="0">
                                      <a:latin typeface="Cambria Math"/>
                                    </a:rPr>
                                    <m:t>𝑥</m:t>
                                  </m:r>
                                  <m:r>
                                    <a:rPr lang="en-GB" sz="2400" i="1" dirty="0">
                                      <a:latin typeface="Cambria Math"/>
                                    </a:rPr>
                                    <m:t>,</m:t>
                                  </m:r>
                                  <m:r>
                                    <a:rPr lang="en-GB" sz="2400" i="1" dirty="0">
                                      <a:latin typeface="Cambria Math"/>
                                    </a:rPr>
                                    <m:t>𝑦</m:t>
                                  </m:r>
                                </m:e>
                              </m:d>
                            </m:lim>
                          </m:limLow>
                        </m:fName>
                        <m:e>
                          <m:sSup>
                            <m:sSupPr>
                              <m:ctrlPr>
                                <a:rPr lang="en-GB" sz="2400" i="1" dirty="0">
                                  <a:latin typeface="Cambria Math"/>
                                </a:rPr>
                              </m:ctrlPr>
                            </m:sSupPr>
                            <m:e>
                              <m:r>
                                <a:rPr lang="en-GB" sz="2400" i="1" dirty="0">
                                  <a:latin typeface="Cambria Math"/>
                                </a:rPr>
                                <m:t>𝑥</m:t>
                              </m:r>
                            </m:e>
                            <m:sup>
                              <m:r>
                                <a:rPr lang="en-GB" sz="2400" i="1" dirty="0">
                                  <a:latin typeface="Cambria Math"/>
                                </a:rPr>
                                <m:t>3</m:t>
                              </m:r>
                            </m:sup>
                          </m:sSup>
                          <m:r>
                            <a:rPr lang="en-GB" sz="2400" i="1" dirty="0">
                              <a:latin typeface="Cambria Math"/>
                            </a:rPr>
                            <m:t>𝑦</m:t>
                          </m:r>
                        </m:e>
                      </m:func>
                      <m:r>
                        <a:rPr lang="en-GB" sz="2400" i="1" dirty="0">
                          <a:latin typeface="Cambria Math"/>
                        </a:rPr>
                        <m:t> </m:t>
                      </m:r>
                      <m:r>
                        <a:rPr lang="en-GB" sz="2400" i="1" dirty="0">
                          <a:latin typeface="Cambria Math"/>
                        </a:rPr>
                        <m:t>𝑠𝑢𝑏𝑗𝑒𝑐𝑡</m:t>
                      </m:r>
                      <m:r>
                        <a:rPr lang="en-GB" sz="2400" i="1" dirty="0">
                          <a:latin typeface="Cambria Math"/>
                        </a:rPr>
                        <m:t> </m:t>
                      </m:r>
                      <m:r>
                        <a:rPr lang="en-GB" sz="2400" i="1" dirty="0">
                          <a:latin typeface="Cambria Math"/>
                        </a:rPr>
                        <m:t>𝑡𝑜</m:t>
                      </m:r>
                      <m:r>
                        <a:rPr lang="en-GB" sz="2400" i="1" dirty="0">
                          <a:latin typeface="Cambria Math"/>
                        </a:rPr>
                        <m:t> </m:t>
                      </m:r>
                      <m:r>
                        <a:rPr lang="en-GB" sz="2400" i="1" dirty="0">
                          <a:latin typeface="Cambria Math"/>
                        </a:rPr>
                        <m:t>𝑥</m:t>
                      </m:r>
                      <m:r>
                        <a:rPr lang="en-GB" sz="2400" i="1" dirty="0">
                          <a:latin typeface="Cambria Math"/>
                        </a:rPr>
                        <m:t> + </m:t>
                      </m:r>
                      <m:r>
                        <a:rPr lang="en-GB" sz="2400" i="1" dirty="0">
                          <a:latin typeface="Cambria Math"/>
                        </a:rPr>
                        <m:t>𝑦</m:t>
                      </m:r>
                      <m:r>
                        <a:rPr lang="en-GB" sz="2400" i="1" dirty="0">
                          <a:latin typeface="Cambria Math"/>
                        </a:rPr>
                        <m:t> = 6</m:t>
                      </m:r>
                    </m:oMath>
                  </m:oMathPara>
                </a14:m>
                <a:endParaRPr lang="en-GB" sz="2400" dirty="0" smtClean="0"/>
              </a:p>
              <a:p>
                <a:pPr marL="0" indent="0">
                  <a:buNone/>
                </a:pPr>
                <a:r>
                  <a:rPr lang="en-GB" sz="2400" dirty="0" smtClean="0"/>
                  <a:t>We found that the solution of the FOC </a:t>
                </a:r>
                <a14:m>
                  <m:oMath xmlns:m="http://schemas.openxmlformats.org/officeDocument/2006/math">
                    <m:r>
                      <a:rPr lang="en-GB" sz="2400" i="1">
                        <a:latin typeface="Cambria Math"/>
                      </a:rPr>
                      <m:t>𝑥</m:t>
                    </m:r>
                    <m:r>
                      <a:rPr lang="en-GB" sz="2400" i="1">
                        <a:latin typeface="Cambria Math"/>
                      </a:rPr>
                      <m:t>=4.5, </m:t>
                    </m:r>
                    <m:r>
                      <a:rPr lang="en-GB" sz="2400" i="1">
                        <a:latin typeface="Cambria Math"/>
                      </a:rPr>
                      <m:t>𝑦</m:t>
                    </m:r>
                    <m:r>
                      <a:rPr lang="en-GB" sz="2400" i="1">
                        <a:latin typeface="Cambria Math"/>
                      </a:rPr>
                      <m:t>=1.5, </m:t>
                    </m:r>
                    <m:r>
                      <a:rPr lang="en-GB" sz="2400" i="1">
                        <a:latin typeface="Cambria Math"/>
                        <a:ea typeface="Cambria Math"/>
                      </a:rPr>
                      <m:t>𝜆</m:t>
                    </m:r>
                    <m:r>
                      <a:rPr lang="en-GB" sz="2400" i="1">
                        <a:latin typeface="Cambria Math"/>
                        <a:ea typeface="Cambria Math"/>
                      </a:rPr>
                      <m:t>=</m:t>
                    </m:r>
                    <m:f>
                      <m:fPr>
                        <m:ctrlPr>
                          <a:rPr lang="en-GB" sz="2400" i="1">
                            <a:latin typeface="Cambria Math"/>
                            <a:ea typeface="Cambria Math"/>
                          </a:rPr>
                        </m:ctrlPr>
                      </m:fPr>
                      <m:num>
                        <m:r>
                          <a:rPr lang="en-GB" sz="2400" i="1">
                            <a:latin typeface="Cambria Math"/>
                            <a:ea typeface="Cambria Math"/>
                          </a:rPr>
                          <m:t>2</m:t>
                        </m:r>
                      </m:num>
                      <m:den>
                        <m:r>
                          <a:rPr lang="en-GB" sz="2400" i="1">
                            <a:latin typeface="Cambria Math"/>
                            <a:ea typeface="Cambria Math"/>
                          </a:rPr>
                          <m:t>3</m:t>
                        </m:r>
                      </m:den>
                    </m:f>
                  </m:oMath>
                </a14:m>
                <a:r>
                  <a:rPr lang="en-GB" sz="2400" dirty="0" smtClean="0"/>
                  <a:t> is a local </a:t>
                </a:r>
                <a:r>
                  <a:rPr lang="en-GB" sz="2400" dirty="0" err="1" smtClean="0"/>
                  <a:t>maximizer</a:t>
                </a:r>
                <a:r>
                  <a:rPr lang="en-GB" sz="2400" dirty="0" smtClean="0"/>
                  <a:t>.    Is it a global </a:t>
                </a:r>
                <a:r>
                  <a:rPr lang="en-GB" sz="2400" dirty="0" err="1" smtClean="0"/>
                  <a:t>maximizer</a:t>
                </a:r>
                <a:r>
                  <a:rPr lang="en-GB" sz="2400" dirty="0" smtClean="0"/>
                  <a:t>?</a:t>
                </a:r>
              </a:p>
              <a:p>
                <a:pPr marL="0" indent="0">
                  <a:buNone/>
                </a:pPr>
                <a:r>
                  <a:rPr lang="en-GB" sz="2400" dirty="0" smtClean="0"/>
                  <a:t>For a global </a:t>
                </a:r>
                <a:r>
                  <a:rPr lang="en-GB" sz="2400" dirty="0" err="1" smtClean="0"/>
                  <a:t>maximizer</a:t>
                </a:r>
                <a:r>
                  <a:rPr lang="en-GB" sz="2400" dirty="0" smtClean="0"/>
                  <a:t> we need that </a:t>
                </a:r>
                <a:r>
                  <a:rPr lang="en-GB" sz="2400" dirty="0" err="1" smtClean="0"/>
                  <a:t>lagrangean</a:t>
                </a:r>
                <a:r>
                  <a:rPr lang="en-GB" sz="2400" dirty="0" smtClean="0"/>
                  <a:t> is concave</a:t>
                </a:r>
              </a:p>
              <a:p>
                <a:pPr marL="0" indent="0">
                  <a:buNone/>
                </a:pPr>
                <a14:m>
                  <m:oMathPara xmlns:m="http://schemas.openxmlformats.org/officeDocument/2006/math">
                    <m:oMathParaPr>
                      <m:jc m:val="centerGroup"/>
                    </m:oMathParaPr>
                    <m:oMath xmlns:m="http://schemas.openxmlformats.org/officeDocument/2006/math">
                      <m:r>
                        <a:rPr lang="es-ES" sz="2400" i="1" dirty="0">
                          <a:latin typeface="Cambria Math"/>
                        </a:rPr>
                        <m:t>𝐿</m:t>
                      </m:r>
                      <m:d>
                        <m:dPr>
                          <m:ctrlPr>
                            <a:rPr lang="es-ES" sz="2400" i="1" dirty="0">
                              <a:latin typeface="Cambria Math"/>
                            </a:rPr>
                          </m:ctrlPr>
                        </m:dPr>
                        <m:e>
                          <m:r>
                            <a:rPr lang="es-ES" sz="2400" i="1" dirty="0">
                              <a:latin typeface="Cambria Math"/>
                            </a:rPr>
                            <m:t>𝑥</m:t>
                          </m:r>
                          <m:r>
                            <a:rPr lang="es-ES" sz="2400" i="1" dirty="0">
                              <a:latin typeface="Cambria Math"/>
                            </a:rPr>
                            <m:t>, </m:t>
                          </m:r>
                          <m:r>
                            <a:rPr lang="es-ES" sz="2400" i="1" dirty="0">
                              <a:latin typeface="Cambria Math"/>
                            </a:rPr>
                            <m:t>𝑦</m:t>
                          </m:r>
                        </m:e>
                      </m:d>
                      <m:r>
                        <a:rPr lang="es-ES" sz="2400" i="1" dirty="0">
                          <a:latin typeface="Cambria Math"/>
                        </a:rPr>
                        <m:t>=</m:t>
                      </m:r>
                      <m:r>
                        <a:rPr lang="en-GB" sz="2400" i="1" dirty="0">
                          <a:latin typeface="Cambria Math"/>
                        </a:rPr>
                        <m:t>3</m:t>
                      </m:r>
                      <m:func>
                        <m:funcPr>
                          <m:ctrlPr>
                            <a:rPr lang="en-GB" sz="2400" i="1" dirty="0">
                              <a:latin typeface="Cambria Math"/>
                            </a:rPr>
                          </m:ctrlPr>
                        </m:funcPr>
                        <m:fName>
                          <m:r>
                            <m:rPr>
                              <m:sty m:val="p"/>
                            </m:rPr>
                            <a:rPr lang="en-GB" sz="2400" dirty="0">
                              <a:latin typeface="Cambria Math"/>
                            </a:rPr>
                            <m:t>ln</m:t>
                          </m:r>
                        </m:fName>
                        <m:e>
                          <m:r>
                            <a:rPr lang="en-GB" sz="2400" i="1" dirty="0">
                              <a:latin typeface="Cambria Math"/>
                            </a:rPr>
                            <m:t>𝑥</m:t>
                          </m:r>
                        </m:e>
                      </m:func>
                      <m:r>
                        <a:rPr lang="en-GB" sz="2400" i="1" dirty="0">
                          <a:latin typeface="Cambria Math"/>
                        </a:rPr>
                        <m:t>+</m:t>
                      </m:r>
                      <m:func>
                        <m:funcPr>
                          <m:ctrlPr>
                            <a:rPr lang="en-GB" sz="2400" i="1" dirty="0">
                              <a:latin typeface="Cambria Math"/>
                            </a:rPr>
                          </m:ctrlPr>
                        </m:funcPr>
                        <m:fName>
                          <m:r>
                            <m:rPr>
                              <m:sty m:val="p"/>
                            </m:rPr>
                            <a:rPr lang="en-GB" sz="2400" dirty="0">
                              <a:latin typeface="Cambria Math"/>
                            </a:rPr>
                            <m:t>ln</m:t>
                          </m:r>
                        </m:fName>
                        <m:e>
                          <m:r>
                            <a:rPr lang="en-GB" sz="2400" i="1" dirty="0">
                              <a:latin typeface="Cambria Math"/>
                            </a:rPr>
                            <m:t>𝑦</m:t>
                          </m:r>
                        </m:e>
                      </m:func>
                      <m:r>
                        <a:rPr lang="en-GB" sz="2400" i="1" dirty="0">
                          <a:latin typeface="Cambria Math"/>
                        </a:rPr>
                        <m:t>−</m:t>
                      </m:r>
                      <m:r>
                        <a:rPr lang="es-ES" sz="2400" i="1" dirty="0">
                          <a:latin typeface="Cambria Math"/>
                        </a:rPr>
                        <m:t> </m:t>
                      </m:r>
                      <m:r>
                        <a:rPr lang="es-ES" sz="2400" i="1" dirty="0">
                          <a:latin typeface="Cambria Math"/>
                        </a:rPr>
                        <m:t>𝜆</m:t>
                      </m:r>
                      <m:r>
                        <a:rPr lang="es-ES" sz="2400" i="1" dirty="0">
                          <a:latin typeface="Cambria Math"/>
                        </a:rPr>
                        <m:t>(</m:t>
                      </m:r>
                      <m:r>
                        <a:rPr lang="en-GB" sz="2400" i="1" dirty="0">
                          <a:latin typeface="Cambria Math"/>
                        </a:rPr>
                        <m:t>𝑥</m:t>
                      </m:r>
                      <m:r>
                        <a:rPr lang="en-GB" sz="2400" i="1" dirty="0">
                          <a:latin typeface="Cambria Math"/>
                        </a:rPr>
                        <m:t>+</m:t>
                      </m:r>
                      <m:r>
                        <a:rPr lang="en-GB" sz="2400" i="1" dirty="0">
                          <a:latin typeface="Cambria Math"/>
                        </a:rPr>
                        <m:t>𝑦</m:t>
                      </m:r>
                      <m:r>
                        <a:rPr lang="en-GB" sz="2400" i="1" dirty="0">
                          <a:latin typeface="Cambria Math"/>
                        </a:rPr>
                        <m:t>−6)</m:t>
                      </m:r>
                    </m:oMath>
                  </m:oMathPara>
                </a14:m>
                <a:endParaRPr lang="en-GB" sz="2400" dirty="0"/>
              </a:p>
              <a:p>
                <a:pPr marL="0" indent="0">
                  <a:buNone/>
                </a:pPr>
                <a:r>
                  <a:rPr lang="en-GB" sz="2400" dirty="0" smtClean="0"/>
                  <a:t>Given that constraint is linear we need to check the objective function</a:t>
                </a:r>
              </a:p>
              <a:p>
                <a:pPr marL="0" indent="0">
                  <a:buNone/>
                </a:pPr>
                <a:r>
                  <a:rPr lang="en-GB" sz="2400" dirty="0" smtClean="0"/>
                  <a:t>The hessian of the objective function is</a:t>
                </a:r>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𝐻</m:t>
                      </m:r>
                      <m:r>
                        <a:rPr lang="en-GB" sz="2400" b="0" i="1" smtClean="0">
                          <a:latin typeface="Cambria Math"/>
                        </a:rPr>
                        <m:t>=</m:t>
                      </m:r>
                      <m:d>
                        <m:dPr>
                          <m:ctrlPr>
                            <a:rPr lang="en-GB" sz="2400" b="0" i="1" smtClean="0">
                              <a:latin typeface="Cambria Math"/>
                            </a:rPr>
                          </m:ctrlPr>
                        </m:dPr>
                        <m:e>
                          <m:m>
                            <m:mPr>
                              <m:mcs>
                                <m:mc>
                                  <m:mcPr>
                                    <m:count m:val="2"/>
                                    <m:mcJc m:val="center"/>
                                  </m:mcPr>
                                </m:mc>
                              </m:mcs>
                              <m:ctrlPr>
                                <a:rPr lang="en-GB" sz="2400" i="1" dirty="0">
                                  <a:latin typeface="Cambria Math"/>
                                </a:rPr>
                              </m:ctrlPr>
                            </m:mPr>
                            <m:mr>
                              <m:e>
                                <m:r>
                                  <a:rPr lang="en-GB" sz="2400" i="1">
                                    <a:latin typeface="Cambria Math"/>
                                  </a:rPr>
                                  <m:t>−</m:t>
                                </m:r>
                                <m:f>
                                  <m:fPr>
                                    <m:ctrlPr>
                                      <a:rPr lang="en-GB" sz="2400" i="1">
                                        <a:latin typeface="Cambria Math"/>
                                      </a:rPr>
                                    </m:ctrlPr>
                                  </m:fPr>
                                  <m:num>
                                    <m:r>
                                      <a:rPr lang="en-GB" sz="2400" i="1">
                                        <a:latin typeface="Cambria Math"/>
                                      </a:rPr>
                                      <m:t>3</m:t>
                                    </m:r>
                                  </m:num>
                                  <m:den>
                                    <m:sSup>
                                      <m:sSupPr>
                                        <m:ctrlPr>
                                          <a:rPr lang="en-GB" sz="2400" i="1">
                                            <a:latin typeface="Cambria Math"/>
                                          </a:rPr>
                                        </m:ctrlPr>
                                      </m:sSupPr>
                                      <m:e>
                                        <m:r>
                                          <a:rPr lang="en-GB" sz="2400" i="1">
                                            <a:latin typeface="Cambria Math"/>
                                          </a:rPr>
                                          <m:t>𝑥</m:t>
                                        </m:r>
                                      </m:e>
                                      <m:sup>
                                        <m:r>
                                          <a:rPr lang="en-GB" sz="2400" i="1">
                                            <a:latin typeface="Cambria Math"/>
                                          </a:rPr>
                                          <m:t>2</m:t>
                                        </m:r>
                                      </m:sup>
                                    </m:sSup>
                                  </m:den>
                                </m:f>
                              </m:e>
                              <m:e>
                                <m:r>
                                  <a:rPr lang="en-GB" sz="2400" i="1" dirty="0">
                                    <a:latin typeface="Cambria Math"/>
                                  </a:rPr>
                                  <m:t>0</m:t>
                                </m:r>
                              </m:e>
                            </m:mr>
                            <m:mr>
                              <m:e>
                                <m:r>
                                  <a:rPr lang="en-GB" sz="2400" i="1" dirty="0">
                                    <a:latin typeface="Cambria Math"/>
                                  </a:rPr>
                                  <m:t>0</m:t>
                                </m:r>
                              </m:e>
                              <m:e>
                                <m:r>
                                  <a:rPr lang="en-GB" sz="2400" i="1">
                                    <a:latin typeface="Cambria Math"/>
                                  </a:rPr>
                                  <m:t>−</m:t>
                                </m:r>
                                <m:f>
                                  <m:fPr>
                                    <m:ctrlPr>
                                      <a:rPr lang="en-GB" sz="2400" i="1">
                                        <a:latin typeface="Cambria Math"/>
                                      </a:rPr>
                                    </m:ctrlPr>
                                  </m:fPr>
                                  <m:num>
                                    <m:r>
                                      <a:rPr lang="en-GB" sz="2400" i="1">
                                        <a:latin typeface="Cambria Math"/>
                                      </a:rPr>
                                      <m:t>1</m:t>
                                    </m:r>
                                  </m:num>
                                  <m:den>
                                    <m:sSup>
                                      <m:sSupPr>
                                        <m:ctrlPr>
                                          <a:rPr lang="en-GB" sz="2400" i="1">
                                            <a:latin typeface="Cambria Math"/>
                                          </a:rPr>
                                        </m:ctrlPr>
                                      </m:sSupPr>
                                      <m:e>
                                        <m:r>
                                          <a:rPr lang="en-GB" sz="2400" i="1">
                                            <a:latin typeface="Cambria Math"/>
                                          </a:rPr>
                                          <m:t>𝑦</m:t>
                                        </m:r>
                                      </m:e>
                                      <m:sup>
                                        <m:r>
                                          <a:rPr lang="en-GB" sz="2400" i="1">
                                            <a:latin typeface="Cambria Math"/>
                                          </a:rPr>
                                          <m:t>2</m:t>
                                        </m:r>
                                      </m:sup>
                                    </m:sSup>
                                  </m:den>
                                </m:f>
                              </m:e>
                            </m:mr>
                          </m:m>
                        </m:e>
                      </m:d>
                    </m:oMath>
                  </m:oMathPara>
                </a14:m>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5187" y="633476"/>
                <a:ext cx="8535478" cy="5509743"/>
              </a:xfrm>
              <a:blipFill rotWithShape="1">
                <a:blip r:embed="rId2"/>
                <a:stretch>
                  <a:fillRect l="-1071" t="-774" r="-14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pPr>
              <a:defRPr/>
            </a:pPr>
            <a:fld id="{E6719FBE-0EAA-4C3A-82C6-57A8FB4D37BE}" type="slidenum">
              <a:rPr lang="en-US" smtClean="0"/>
              <a:pPr>
                <a:defRPr/>
              </a:pPr>
              <a:t>21</a:t>
            </a:fld>
            <a:endParaRPr lang="en-US"/>
          </a:p>
        </p:txBody>
      </p:sp>
    </p:spTree>
    <p:extLst>
      <p:ext uri="{BB962C8B-B14F-4D97-AF65-F5344CB8AC3E}">
        <p14:creationId xmlns:p14="http://schemas.microsoft.com/office/powerpoint/2010/main" val="423189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5187" y="633476"/>
                <a:ext cx="8535478" cy="5509743"/>
              </a:xfrm>
            </p:spPr>
            <p:txBody>
              <a:bodyPr/>
              <a:lstStyle/>
              <a:p>
                <a:pPr marL="0" indent="0">
                  <a:buNone/>
                </a:pPr>
                <a14:m>
                  <m:oMathPara xmlns:m="http://schemas.openxmlformats.org/officeDocument/2006/math">
                    <m:oMathParaPr>
                      <m:jc m:val="centerGroup"/>
                    </m:oMathParaPr>
                    <m:oMath xmlns:m="http://schemas.openxmlformats.org/officeDocument/2006/math">
                      <m:r>
                        <a:rPr lang="en-GB" sz="2400" i="1">
                          <a:latin typeface="Cambria Math"/>
                        </a:rPr>
                        <m:t>𝐻</m:t>
                      </m:r>
                      <m:r>
                        <a:rPr lang="en-GB" sz="2400" i="1">
                          <a:latin typeface="Cambria Math"/>
                        </a:rPr>
                        <m:t>=</m:t>
                      </m:r>
                      <m:d>
                        <m:dPr>
                          <m:ctrlPr>
                            <a:rPr lang="en-GB" sz="2400" i="1">
                              <a:latin typeface="Cambria Math"/>
                            </a:rPr>
                          </m:ctrlPr>
                        </m:dPr>
                        <m:e>
                          <m:m>
                            <m:mPr>
                              <m:mcs>
                                <m:mc>
                                  <m:mcPr>
                                    <m:count m:val="2"/>
                                    <m:mcJc m:val="center"/>
                                  </m:mcPr>
                                </m:mc>
                              </m:mcs>
                              <m:ctrlPr>
                                <a:rPr lang="en-GB" sz="2400" i="1" dirty="0">
                                  <a:latin typeface="Cambria Math"/>
                                </a:rPr>
                              </m:ctrlPr>
                            </m:mPr>
                            <m:mr>
                              <m:e>
                                <m:r>
                                  <a:rPr lang="en-GB" sz="2400" i="1">
                                    <a:latin typeface="Cambria Math"/>
                                  </a:rPr>
                                  <m:t>−</m:t>
                                </m:r>
                                <m:f>
                                  <m:fPr>
                                    <m:ctrlPr>
                                      <a:rPr lang="en-GB" sz="2400" i="1">
                                        <a:latin typeface="Cambria Math"/>
                                      </a:rPr>
                                    </m:ctrlPr>
                                  </m:fPr>
                                  <m:num>
                                    <m:r>
                                      <a:rPr lang="en-GB" sz="2400" i="1">
                                        <a:latin typeface="Cambria Math"/>
                                      </a:rPr>
                                      <m:t>3</m:t>
                                    </m:r>
                                  </m:num>
                                  <m:den>
                                    <m:sSup>
                                      <m:sSupPr>
                                        <m:ctrlPr>
                                          <a:rPr lang="en-GB" sz="2400" i="1">
                                            <a:latin typeface="Cambria Math"/>
                                          </a:rPr>
                                        </m:ctrlPr>
                                      </m:sSupPr>
                                      <m:e>
                                        <m:r>
                                          <a:rPr lang="en-GB" sz="2400" i="1">
                                            <a:latin typeface="Cambria Math"/>
                                          </a:rPr>
                                          <m:t>𝑥</m:t>
                                        </m:r>
                                      </m:e>
                                      <m:sup>
                                        <m:r>
                                          <a:rPr lang="en-GB" sz="2400" i="1">
                                            <a:latin typeface="Cambria Math"/>
                                          </a:rPr>
                                          <m:t>2</m:t>
                                        </m:r>
                                      </m:sup>
                                    </m:sSup>
                                  </m:den>
                                </m:f>
                              </m:e>
                              <m:e>
                                <m:r>
                                  <a:rPr lang="en-GB" sz="2400" i="1" dirty="0">
                                    <a:latin typeface="Cambria Math"/>
                                  </a:rPr>
                                  <m:t>0</m:t>
                                </m:r>
                              </m:e>
                            </m:mr>
                            <m:mr>
                              <m:e>
                                <m:r>
                                  <a:rPr lang="en-GB" sz="2400" i="1" dirty="0">
                                    <a:latin typeface="Cambria Math"/>
                                  </a:rPr>
                                  <m:t>0</m:t>
                                </m:r>
                              </m:e>
                              <m:e>
                                <m:r>
                                  <a:rPr lang="en-GB" sz="2400" i="1">
                                    <a:latin typeface="Cambria Math"/>
                                  </a:rPr>
                                  <m:t>−</m:t>
                                </m:r>
                                <m:f>
                                  <m:fPr>
                                    <m:ctrlPr>
                                      <a:rPr lang="en-GB" sz="2400" i="1">
                                        <a:latin typeface="Cambria Math"/>
                                      </a:rPr>
                                    </m:ctrlPr>
                                  </m:fPr>
                                  <m:num>
                                    <m:r>
                                      <a:rPr lang="en-GB" sz="2400" i="1">
                                        <a:latin typeface="Cambria Math"/>
                                      </a:rPr>
                                      <m:t>1</m:t>
                                    </m:r>
                                  </m:num>
                                  <m:den>
                                    <m:sSup>
                                      <m:sSupPr>
                                        <m:ctrlPr>
                                          <a:rPr lang="en-GB" sz="2400" i="1">
                                            <a:latin typeface="Cambria Math"/>
                                          </a:rPr>
                                        </m:ctrlPr>
                                      </m:sSupPr>
                                      <m:e>
                                        <m:r>
                                          <a:rPr lang="en-GB" sz="2400" i="1">
                                            <a:latin typeface="Cambria Math"/>
                                          </a:rPr>
                                          <m:t>𝑦</m:t>
                                        </m:r>
                                      </m:e>
                                      <m:sup>
                                        <m:r>
                                          <a:rPr lang="en-GB" sz="2400" i="1">
                                            <a:latin typeface="Cambria Math"/>
                                          </a:rPr>
                                          <m:t>2</m:t>
                                        </m:r>
                                      </m:sup>
                                    </m:sSup>
                                  </m:den>
                                </m:f>
                              </m:e>
                            </m:mr>
                          </m:m>
                        </m:e>
                      </m:d>
                    </m:oMath>
                  </m:oMathPara>
                </a14:m>
                <a:endParaRPr lang="en-GB" sz="2400" i="1" dirty="0" smtClean="0">
                  <a:latin typeface="Cambria Math"/>
                </a:endParaRPr>
              </a:p>
              <a:p>
                <a:pPr marL="0" indent="0">
                  <a:buNone/>
                </a:pPr>
                <a:endParaRPr lang="en-GB" sz="2400" i="1" dirty="0" smtClean="0">
                  <a:latin typeface="Cambria Math"/>
                </a:endParaRPr>
              </a:p>
              <a:p>
                <a:pPr marL="0" indent="0">
                  <a:buNone/>
                </a:pPr>
                <a14:m>
                  <m:oMath xmlns:m="http://schemas.openxmlformats.org/officeDocument/2006/math">
                    <m:sSub>
                      <m:sSubPr>
                        <m:ctrlPr>
                          <a:rPr lang="en-GB" sz="2400" i="1">
                            <a:latin typeface="Cambria Math"/>
                          </a:rPr>
                        </m:ctrlPr>
                      </m:sSubPr>
                      <m:e>
                        <m:r>
                          <a:rPr lang="en-GB" sz="2400" i="1">
                            <a:latin typeface="Cambria Math"/>
                          </a:rPr>
                          <m:t>𝑀</m:t>
                        </m:r>
                      </m:e>
                      <m:sub>
                        <m:r>
                          <a:rPr lang="en-GB" sz="2400" i="1">
                            <a:latin typeface="Cambria Math"/>
                          </a:rPr>
                          <m:t>1</m:t>
                        </m:r>
                      </m:sub>
                    </m:sSub>
                    <m:r>
                      <a:rPr lang="en-GB" sz="2400" i="1">
                        <a:latin typeface="Cambria Math"/>
                      </a:rPr>
                      <m:t>=−</m:t>
                    </m:r>
                    <m:f>
                      <m:fPr>
                        <m:ctrlPr>
                          <a:rPr lang="en-GB" sz="2400" i="1">
                            <a:latin typeface="Cambria Math"/>
                          </a:rPr>
                        </m:ctrlPr>
                      </m:fPr>
                      <m:num>
                        <m:r>
                          <a:rPr lang="en-GB" sz="2400" i="1">
                            <a:latin typeface="Cambria Math"/>
                          </a:rPr>
                          <m:t>3</m:t>
                        </m:r>
                      </m:num>
                      <m:den>
                        <m:sSup>
                          <m:sSupPr>
                            <m:ctrlPr>
                              <a:rPr lang="en-GB" sz="2400" i="1">
                                <a:latin typeface="Cambria Math"/>
                              </a:rPr>
                            </m:ctrlPr>
                          </m:sSupPr>
                          <m:e>
                            <m:r>
                              <a:rPr lang="en-GB" sz="2400" i="1">
                                <a:latin typeface="Cambria Math"/>
                              </a:rPr>
                              <m:t>𝑥</m:t>
                            </m:r>
                          </m:e>
                          <m:sup>
                            <m:r>
                              <a:rPr lang="en-GB" sz="2400" i="1">
                                <a:latin typeface="Cambria Math"/>
                              </a:rPr>
                              <m:t>2</m:t>
                            </m:r>
                          </m:sup>
                        </m:sSup>
                      </m:den>
                    </m:f>
                    <m:r>
                      <a:rPr lang="en-GB" sz="2400" i="1">
                        <a:latin typeface="Cambria Math"/>
                      </a:rPr>
                      <m:t>&lt;0</m:t>
                    </m:r>
                  </m:oMath>
                </a14:m>
                <a:r>
                  <a:rPr lang="en-GB" sz="2400" dirty="0" smtClean="0"/>
                  <a:t> and </a:t>
                </a:r>
                <a:r>
                  <a:rPr lang="en-GB" sz="2400" dirty="0"/>
                  <a:t> </a:t>
                </a:r>
                <a14:m>
                  <m:oMath xmlns:m="http://schemas.openxmlformats.org/officeDocument/2006/math">
                    <m:sSub>
                      <m:sSubPr>
                        <m:ctrlPr>
                          <a:rPr lang="en-GB" sz="2400" i="1">
                            <a:latin typeface="Cambria Math"/>
                          </a:rPr>
                        </m:ctrlPr>
                      </m:sSubPr>
                      <m:e>
                        <m:r>
                          <a:rPr lang="en-GB" sz="2400" i="1">
                            <a:latin typeface="Cambria Math"/>
                          </a:rPr>
                          <m:t>𝑀</m:t>
                        </m:r>
                      </m:e>
                      <m:sub>
                        <m:r>
                          <a:rPr lang="en-GB" sz="2400" b="0" i="1" smtClean="0">
                            <a:latin typeface="Cambria Math"/>
                          </a:rPr>
                          <m:t>2</m:t>
                        </m:r>
                      </m:sub>
                    </m:sSub>
                    <m:r>
                      <a:rPr lang="en-GB" sz="2400" i="1">
                        <a:latin typeface="Cambria Math"/>
                      </a:rPr>
                      <m:t>=</m:t>
                    </m:r>
                    <m:f>
                      <m:fPr>
                        <m:ctrlPr>
                          <a:rPr lang="en-GB" sz="2400" i="1">
                            <a:latin typeface="Cambria Math"/>
                          </a:rPr>
                        </m:ctrlPr>
                      </m:fPr>
                      <m:num>
                        <m:r>
                          <a:rPr lang="en-GB" sz="2400" i="1">
                            <a:latin typeface="Cambria Math"/>
                          </a:rPr>
                          <m:t>3</m:t>
                        </m:r>
                      </m:num>
                      <m:den>
                        <m:sSup>
                          <m:sSupPr>
                            <m:ctrlPr>
                              <a:rPr lang="en-GB" sz="2400" i="1">
                                <a:latin typeface="Cambria Math"/>
                              </a:rPr>
                            </m:ctrlPr>
                          </m:sSupPr>
                          <m:e>
                            <m:r>
                              <a:rPr lang="en-GB" sz="2400" i="1">
                                <a:latin typeface="Cambria Math"/>
                              </a:rPr>
                              <m:t>𝑥</m:t>
                            </m:r>
                          </m:e>
                          <m:sup>
                            <m:r>
                              <a:rPr lang="en-GB" sz="2400" i="1">
                                <a:latin typeface="Cambria Math"/>
                              </a:rPr>
                              <m:t>2</m:t>
                            </m:r>
                          </m:sup>
                        </m:sSup>
                      </m:den>
                    </m:f>
                    <m:f>
                      <m:fPr>
                        <m:ctrlPr>
                          <a:rPr lang="en-GB" sz="2400" i="1">
                            <a:latin typeface="Cambria Math"/>
                          </a:rPr>
                        </m:ctrlPr>
                      </m:fPr>
                      <m:num>
                        <m:r>
                          <a:rPr lang="en-GB" sz="2400" b="0" i="1" smtClean="0">
                            <a:latin typeface="Cambria Math"/>
                          </a:rPr>
                          <m:t>1</m:t>
                        </m:r>
                      </m:num>
                      <m:den>
                        <m:sSup>
                          <m:sSupPr>
                            <m:ctrlPr>
                              <a:rPr lang="en-GB" sz="2400" i="1">
                                <a:latin typeface="Cambria Math"/>
                              </a:rPr>
                            </m:ctrlPr>
                          </m:sSupPr>
                          <m:e>
                            <m:r>
                              <a:rPr lang="en-GB" sz="2400" b="0" i="1" smtClean="0">
                                <a:latin typeface="Cambria Math"/>
                              </a:rPr>
                              <m:t>𝑦</m:t>
                            </m:r>
                          </m:e>
                          <m:sup>
                            <m:r>
                              <a:rPr lang="en-GB" sz="2400" i="1">
                                <a:latin typeface="Cambria Math"/>
                              </a:rPr>
                              <m:t>2</m:t>
                            </m:r>
                          </m:sup>
                        </m:sSup>
                      </m:den>
                    </m:f>
                    <m:r>
                      <a:rPr lang="en-GB" sz="2400" b="0" i="1" smtClean="0">
                        <a:latin typeface="Cambria Math"/>
                      </a:rPr>
                      <m:t>&gt;</m:t>
                    </m:r>
                    <m:r>
                      <a:rPr lang="en-GB" sz="2400" i="1">
                        <a:latin typeface="Cambria Math"/>
                      </a:rPr>
                      <m:t>0 </m:t>
                    </m:r>
                    <m:r>
                      <a:rPr lang="en-GB" sz="2400" i="1">
                        <a:latin typeface="Cambria Math"/>
                      </a:rPr>
                      <m:t>𝑓𝑜𝑟</m:t>
                    </m:r>
                    <m:r>
                      <a:rPr lang="en-GB" sz="2400" i="1">
                        <a:latin typeface="Cambria Math"/>
                      </a:rPr>
                      <m:t> </m:t>
                    </m:r>
                    <m:r>
                      <a:rPr lang="en-GB" sz="2400" i="1">
                        <a:latin typeface="Cambria Math"/>
                      </a:rPr>
                      <m:t>𝑎𝑙𝑙</m:t>
                    </m:r>
                    <m:r>
                      <a:rPr lang="en-GB" sz="2400" i="1">
                        <a:latin typeface="Cambria Math"/>
                      </a:rPr>
                      <m:t> </m:t>
                    </m:r>
                    <m:r>
                      <a:rPr lang="en-GB" sz="2400" i="1">
                        <a:latin typeface="Cambria Math"/>
                      </a:rPr>
                      <m:t>𝑥</m:t>
                    </m:r>
                    <m:r>
                      <a:rPr lang="en-GB" sz="2400" b="0" i="1" smtClean="0">
                        <a:latin typeface="Cambria Math"/>
                      </a:rPr>
                      <m:t>,</m:t>
                    </m:r>
                    <m:r>
                      <a:rPr lang="en-GB" sz="2400" b="0" i="1" smtClean="0">
                        <a:latin typeface="Cambria Math"/>
                      </a:rPr>
                      <m:t>𝑦</m:t>
                    </m:r>
                    <m:r>
                      <a:rPr lang="en-GB" sz="2400" i="1">
                        <a:latin typeface="Cambria Math"/>
                      </a:rPr>
                      <m:t>&gt;0</m:t>
                    </m:r>
                  </m:oMath>
                </a14:m>
                <a:endParaRPr lang="en-GB" sz="2400" dirty="0" smtClean="0"/>
              </a:p>
              <a:p>
                <a:pPr marL="0" indent="0" algn="just">
                  <a:lnSpc>
                    <a:spcPct val="120000"/>
                  </a:lnSpc>
                  <a:buNone/>
                </a:pPr>
                <a:r>
                  <a:rPr lang="en-GB" sz="2400" dirty="0" smtClean="0"/>
                  <a:t>Then </a:t>
                </a:r>
                <a:r>
                  <a:rPr lang="en-GB" sz="2400" dirty="0"/>
                  <a:t>t</a:t>
                </a:r>
                <a:r>
                  <a:rPr lang="en-GB" sz="2400" dirty="0" smtClean="0"/>
                  <a:t>he hessian is negative definite, so the objective function is strictly concave, and  the point </a:t>
                </a:r>
                <a14:m>
                  <m:oMath xmlns:m="http://schemas.openxmlformats.org/officeDocument/2006/math">
                    <m:r>
                      <a:rPr lang="en-GB" sz="2400" i="1">
                        <a:latin typeface="Cambria Math"/>
                      </a:rPr>
                      <m:t>𝑥</m:t>
                    </m:r>
                    <m:r>
                      <a:rPr lang="en-GB" sz="2400" i="1">
                        <a:latin typeface="Cambria Math"/>
                      </a:rPr>
                      <m:t>=4.5, </m:t>
                    </m:r>
                    <m:r>
                      <a:rPr lang="en-GB" sz="2400" i="1">
                        <a:latin typeface="Cambria Math"/>
                      </a:rPr>
                      <m:t>𝑦</m:t>
                    </m:r>
                    <m:r>
                      <a:rPr lang="en-GB" sz="2400" i="1">
                        <a:latin typeface="Cambria Math"/>
                      </a:rPr>
                      <m:t>=1.5</m:t>
                    </m:r>
                  </m:oMath>
                </a14:m>
                <a:r>
                  <a:rPr lang="en-GB" sz="2400" dirty="0" smtClean="0"/>
                  <a:t> is a global maximum.</a:t>
                </a:r>
              </a:p>
              <a:p>
                <a:pPr marL="0" indent="0">
                  <a:buNone/>
                </a:pPr>
                <a:r>
                  <a:rPr lang="en-GB" sz="2400" dirty="0" smtClean="0"/>
                  <a:t> </a:t>
                </a: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5187" y="633476"/>
                <a:ext cx="8535478" cy="5509743"/>
              </a:xfrm>
              <a:blipFill rotWithShape="1">
                <a:blip r:embed="rId2"/>
                <a:stretch>
                  <a:fillRect l="-1071" r="-107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pPr>
              <a:defRPr/>
            </a:pPr>
            <a:fld id="{E6719FBE-0EAA-4C3A-82C6-57A8FB4D37BE}" type="slidenum">
              <a:rPr lang="en-US" smtClean="0"/>
              <a:pPr>
                <a:defRPr/>
              </a:pPr>
              <a:t>22</a:t>
            </a:fld>
            <a:endParaRPr lang="en-US"/>
          </a:p>
        </p:txBody>
      </p:sp>
    </p:spTree>
    <p:extLst>
      <p:ext uri="{BB962C8B-B14F-4D97-AF65-F5344CB8AC3E}">
        <p14:creationId xmlns:p14="http://schemas.microsoft.com/office/powerpoint/2010/main" val="16970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84593"/>
            <a:ext cx="8706118" cy="419100"/>
          </a:xfrm>
        </p:spPr>
        <p:txBody>
          <a:bodyPr>
            <a:noAutofit/>
          </a:bodyPr>
          <a:lstStyle/>
          <a:p>
            <a:r>
              <a:rPr lang="en-GB" b="1" dirty="0" smtClean="0"/>
              <a:t>Optimization with equality constraints: </a:t>
            </a:r>
            <a:r>
              <a:rPr lang="en-GB" b="1" i="1" dirty="0" smtClean="0"/>
              <a:t>n</a:t>
            </a:r>
            <a:r>
              <a:rPr lang="en-GB" b="1" dirty="0" smtClean="0"/>
              <a:t> variables, </a:t>
            </a:r>
            <a:r>
              <a:rPr lang="en-GB" b="1" i="1" dirty="0" smtClean="0"/>
              <a:t>m</a:t>
            </a:r>
            <a:r>
              <a:rPr lang="en-GB" b="1" dirty="0" smtClean="0"/>
              <a:t> constraints</a:t>
            </a:r>
            <a:endParaRPr lang="en-US" dirty="0"/>
          </a:p>
        </p:txBody>
      </p:sp>
      <p:sp>
        <p:nvSpPr>
          <p:cNvPr id="3" name="Content Placeholder 2"/>
          <p:cNvSpPr>
            <a:spLocks noGrp="1"/>
          </p:cNvSpPr>
          <p:nvPr>
            <p:ph idx="1"/>
          </p:nvPr>
        </p:nvSpPr>
        <p:spPr>
          <a:xfrm>
            <a:off x="257578" y="1223489"/>
            <a:ext cx="8538693" cy="3129571"/>
          </a:xfrm>
        </p:spPr>
        <p:txBody>
          <a:bodyPr>
            <a:noAutofit/>
          </a:bodyPr>
          <a:lstStyle/>
          <a:p>
            <a:pPr algn="just">
              <a:lnSpc>
                <a:spcPct val="120000"/>
              </a:lnSpc>
              <a:buNone/>
            </a:pPr>
            <a:r>
              <a:rPr lang="en-GB" sz="2400" dirty="0" smtClean="0"/>
              <a:t>Let  </a:t>
            </a:r>
            <a:r>
              <a:rPr lang="en-GB" sz="2400" i="1" dirty="0" smtClean="0"/>
              <a:t>f</a:t>
            </a:r>
            <a:r>
              <a:rPr lang="en-GB" sz="2400" dirty="0" smtClean="0"/>
              <a:t>  and </a:t>
            </a:r>
            <a:r>
              <a:rPr lang="en-GB" sz="2400" i="1" dirty="0" smtClean="0"/>
              <a:t>g</a:t>
            </a:r>
            <a:r>
              <a:rPr lang="en-GB" sz="2400" baseline="-25000" dirty="0" smtClean="0"/>
              <a:t>1</a:t>
            </a:r>
            <a:r>
              <a:rPr lang="en-GB" sz="2400" dirty="0" smtClean="0"/>
              <a:t>, ..., </a:t>
            </a:r>
            <a:r>
              <a:rPr lang="en-GB" sz="2400" i="1" dirty="0" smtClean="0"/>
              <a:t>g</a:t>
            </a:r>
            <a:r>
              <a:rPr lang="en-GB" sz="2400" i="1" baseline="-25000" dirty="0" smtClean="0"/>
              <a:t>m</a:t>
            </a:r>
            <a:r>
              <a:rPr lang="en-GB" sz="2400" dirty="0" smtClean="0"/>
              <a:t> be continuously differentiable functions of </a:t>
            </a:r>
            <a:r>
              <a:rPr lang="en-GB" sz="2400" i="1" dirty="0" smtClean="0"/>
              <a:t>n</a:t>
            </a:r>
            <a:r>
              <a:rPr lang="en-GB" sz="2400" dirty="0" smtClean="0"/>
              <a:t> variables defined on the set </a:t>
            </a:r>
            <a:r>
              <a:rPr lang="en-GB" sz="2400" i="1" dirty="0" smtClean="0"/>
              <a:t>S</a:t>
            </a:r>
            <a:r>
              <a:rPr lang="en-GB" sz="2400" dirty="0" smtClean="0"/>
              <a:t>, </a:t>
            </a:r>
          </a:p>
          <a:p>
            <a:pPr algn="just">
              <a:lnSpc>
                <a:spcPct val="120000"/>
              </a:lnSpc>
              <a:buNone/>
            </a:pPr>
            <a:r>
              <a:rPr lang="en-GB" sz="2400" dirty="0" smtClean="0"/>
              <a:t>let </a:t>
            </a:r>
            <a:r>
              <a:rPr lang="en-GB" sz="2400" i="1" dirty="0" err="1" smtClean="0"/>
              <a:t>c</a:t>
            </a:r>
            <a:r>
              <a:rPr lang="en-GB" sz="2400" i="1" baseline="-25000" dirty="0" err="1" smtClean="0"/>
              <a:t>j</a:t>
            </a:r>
            <a:r>
              <a:rPr lang="en-GB" sz="2400" dirty="0" smtClean="0"/>
              <a:t> for </a:t>
            </a:r>
            <a:r>
              <a:rPr lang="en-GB" sz="2400" i="1" dirty="0" smtClean="0"/>
              <a:t>j</a:t>
            </a:r>
            <a:r>
              <a:rPr lang="en-GB" sz="2400" dirty="0" smtClean="0"/>
              <a:t> = 1, ..., </a:t>
            </a:r>
            <a:r>
              <a:rPr lang="en-GB" sz="2400" i="1" dirty="0" smtClean="0"/>
              <a:t>m</a:t>
            </a:r>
            <a:r>
              <a:rPr lang="en-GB" sz="2400" dirty="0" smtClean="0"/>
              <a:t> be numbers, and suppose that </a:t>
            </a:r>
            <a:r>
              <a:rPr lang="en-GB" sz="2400" i="1" dirty="0" smtClean="0"/>
              <a:t>x</a:t>
            </a:r>
            <a:r>
              <a:rPr lang="en-GB" sz="2400" dirty="0" smtClean="0"/>
              <a:t>* is an interior point of </a:t>
            </a:r>
            <a:r>
              <a:rPr lang="en-GB" sz="2400" i="1" dirty="0" smtClean="0"/>
              <a:t>S</a:t>
            </a:r>
            <a:r>
              <a:rPr lang="en-GB" sz="2400" dirty="0" smtClean="0"/>
              <a:t> that solves the problem:</a:t>
            </a:r>
          </a:p>
          <a:p>
            <a:pPr algn="ctr">
              <a:lnSpc>
                <a:spcPct val="120000"/>
              </a:lnSpc>
              <a:buNone/>
            </a:pPr>
            <a:r>
              <a:rPr lang="en-GB" sz="2400" dirty="0" err="1" smtClean="0"/>
              <a:t>max</a:t>
            </a:r>
            <a:r>
              <a:rPr lang="en-GB" sz="2400" i="1" baseline="-25000" dirty="0" err="1" smtClean="0"/>
              <a:t>x</a:t>
            </a:r>
            <a:r>
              <a:rPr lang="en-GB" sz="2400" dirty="0" smtClean="0"/>
              <a:t>  </a:t>
            </a:r>
            <a:r>
              <a:rPr lang="en-GB" sz="2400" i="1" dirty="0" smtClean="0"/>
              <a:t>f</a:t>
            </a:r>
            <a:r>
              <a:rPr lang="en-GB" sz="2400" dirty="0" smtClean="0"/>
              <a:t> (</a:t>
            </a:r>
            <a:r>
              <a:rPr lang="en-GB" sz="2400" i="1" dirty="0" smtClean="0"/>
              <a:t>x</a:t>
            </a:r>
            <a:r>
              <a:rPr lang="en-GB" sz="2400" dirty="0" smtClean="0"/>
              <a:t>) subject to </a:t>
            </a:r>
            <a:r>
              <a:rPr lang="en-GB" sz="2400" i="1" dirty="0" err="1" smtClean="0"/>
              <a:t>g</a:t>
            </a:r>
            <a:r>
              <a:rPr lang="en-GB" sz="2400" i="1" baseline="-25000" dirty="0" err="1" smtClean="0"/>
              <a:t>j</a:t>
            </a:r>
            <a:r>
              <a:rPr lang="en-GB" sz="2400" dirty="0" smtClean="0"/>
              <a:t>(</a:t>
            </a:r>
            <a:r>
              <a:rPr lang="en-GB" sz="2400" i="1" dirty="0" smtClean="0"/>
              <a:t>x</a:t>
            </a:r>
            <a:r>
              <a:rPr lang="en-GB" sz="2400" dirty="0" smtClean="0"/>
              <a:t>) = </a:t>
            </a:r>
            <a:r>
              <a:rPr lang="en-GB" sz="2400" i="1" dirty="0" err="1" smtClean="0"/>
              <a:t>c</a:t>
            </a:r>
            <a:r>
              <a:rPr lang="en-GB" sz="2400" i="1" baseline="-25000" dirty="0" err="1" smtClean="0"/>
              <a:t>j</a:t>
            </a:r>
            <a:r>
              <a:rPr lang="en-GB" sz="2400" dirty="0" smtClean="0"/>
              <a:t> for </a:t>
            </a:r>
            <a:r>
              <a:rPr lang="en-GB" sz="2400" i="1" dirty="0" smtClean="0"/>
              <a:t>j</a:t>
            </a:r>
            <a:r>
              <a:rPr lang="en-GB" sz="2400" dirty="0" smtClean="0"/>
              <a:t> = 1,...,</a:t>
            </a:r>
            <a:r>
              <a:rPr lang="en-GB" sz="2400" i="1" dirty="0" smtClean="0"/>
              <a:t>m</a:t>
            </a:r>
            <a:r>
              <a:rPr lang="en-GB" sz="2400" dirty="0"/>
              <a:t> </a:t>
            </a:r>
            <a:r>
              <a:rPr lang="en-GB" sz="2400" dirty="0" smtClean="0"/>
              <a:t>   </a:t>
            </a:r>
          </a:p>
          <a:p>
            <a:pPr algn="just">
              <a:lnSpc>
                <a:spcPct val="120000"/>
              </a:lnSpc>
              <a:buNone/>
            </a:pPr>
            <a:r>
              <a:rPr lang="en-GB" sz="2400" dirty="0" smtClean="0"/>
              <a:t>Suppose also that  (∂</a:t>
            </a:r>
            <a:r>
              <a:rPr lang="en-GB" sz="2400" i="1" dirty="0" err="1" smtClean="0"/>
              <a:t>g</a:t>
            </a:r>
            <a:r>
              <a:rPr lang="en-GB" sz="2400" i="1" baseline="-25000" dirty="0" err="1" smtClean="0"/>
              <a:t>j</a:t>
            </a:r>
            <a:r>
              <a:rPr lang="en-GB" sz="2400" dirty="0" smtClean="0"/>
              <a:t>/∂</a:t>
            </a:r>
            <a:r>
              <a:rPr lang="en-GB" sz="2400" i="1" dirty="0" smtClean="0"/>
              <a:t>x</a:t>
            </a:r>
            <a:r>
              <a:rPr lang="en-GB" sz="2400" i="1" baseline="-25000" dirty="0" smtClean="0"/>
              <a:t>i</a:t>
            </a:r>
            <a:r>
              <a:rPr lang="en-GB" sz="2400" dirty="0" smtClean="0"/>
              <a:t>)(</a:t>
            </a:r>
            <a:r>
              <a:rPr lang="en-GB" sz="2400" i="1" dirty="0" smtClean="0"/>
              <a:t>x</a:t>
            </a:r>
            <a:r>
              <a:rPr lang="en-GB" sz="2400" dirty="0" smtClean="0"/>
              <a:t>*) </a:t>
            </a:r>
            <a:r>
              <a:rPr lang="en-GB" sz="2400" dirty="0" smtClean="0">
                <a:sym typeface="Mathematica1"/>
              </a:rPr>
              <a:t>0  for all </a:t>
            </a:r>
            <a:r>
              <a:rPr lang="en-GB" sz="2400" i="1" dirty="0" err="1" smtClean="0">
                <a:sym typeface="Mathematica1"/>
              </a:rPr>
              <a:t>i</a:t>
            </a:r>
            <a:endParaRPr lang="en-GB" sz="2400" i="1" dirty="0" smtClean="0">
              <a:sym typeface="Mathematica1"/>
            </a:endParaRPr>
          </a:p>
          <a:p>
            <a:pPr marL="0" lvl="0" indent="0" algn="just" eaLnBrk="1" hangingPunct="1">
              <a:lnSpc>
                <a:spcPct val="120000"/>
              </a:lnSpc>
              <a:spcBef>
                <a:spcPct val="0"/>
              </a:spcBef>
              <a:buNone/>
            </a:pPr>
            <a:endParaRPr lang="en-US" sz="2400" dirty="0" smtClean="0">
              <a:latin typeface="Arial" pitchFamily="34" charset="0"/>
            </a:endParaRPr>
          </a:p>
          <a:p>
            <a:pPr algn="just">
              <a:lnSpc>
                <a:spcPct val="120000"/>
              </a:lnSpc>
              <a:buNone/>
            </a:pPr>
            <a:endParaRPr lang="en-US" sz="2400" dirty="0"/>
          </a:p>
        </p:txBody>
      </p:sp>
    </p:spTree>
    <p:extLst>
      <p:ext uri="{BB962C8B-B14F-4D97-AF65-F5344CB8AC3E}">
        <p14:creationId xmlns:p14="http://schemas.microsoft.com/office/powerpoint/2010/main" val="405593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837122"/>
            <a:ext cx="8538693" cy="5422010"/>
          </a:xfrm>
        </p:spPr>
        <p:txBody>
          <a:bodyPr>
            <a:noAutofit/>
          </a:bodyPr>
          <a:lstStyle/>
          <a:p>
            <a:pPr marL="0" lvl="0" indent="0" algn="just" eaLnBrk="1" hangingPunct="1">
              <a:lnSpc>
                <a:spcPct val="120000"/>
              </a:lnSpc>
              <a:spcBef>
                <a:spcPct val="0"/>
              </a:spcBef>
              <a:buNone/>
            </a:pPr>
            <a:endParaRPr lang="en-US" sz="2400" dirty="0" smtClean="0">
              <a:latin typeface="Arial" pitchFamily="34" charset="0"/>
            </a:endParaRPr>
          </a:p>
          <a:p>
            <a:pPr marL="0" lvl="0" indent="0" algn="just" eaLnBrk="1" hangingPunct="1">
              <a:lnSpc>
                <a:spcPct val="120000"/>
              </a:lnSpc>
              <a:spcBef>
                <a:spcPct val="0"/>
              </a:spcBef>
              <a:buNone/>
            </a:pPr>
            <a:r>
              <a:rPr lang="en-US" sz="2400" dirty="0" smtClean="0">
                <a:latin typeface="Arial" pitchFamily="34" charset="0"/>
              </a:rPr>
              <a:t>Then </a:t>
            </a:r>
            <a:r>
              <a:rPr lang="en-US" sz="2400" dirty="0">
                <a:latin typeface="Arial" pitchFamily="34" charset="0"/>
              </a:rPr>
              <a:t>there are unique numbers λ</a:t>
            </a:r>
            <a:r>
              <a:rPr lang="en-US" sz="2400" baseline="-30000" dirty="0">
                <a:latin typeface="Arial" pitchFamily="34" charset="0"/>
              </a:rPr>
              <a:t>1</a:t>
            </a:r>
            <a:r>
              <a:rPr lang="en-US" sz="2400" dirty="0">
                <a:latin typeface="Arial" pitchFamily="34" charset="0"/>
              </a:rPr>
              <a:t>, ..., </a:t>
            </a:r>
            <a:r>
              <a:rPr lang="en-US" sz="2400" dirty="0" err="1">
                <a:latin typeface="Arial" pitchFamily="34" charset="0"/>
              </a:rPr>
              <a:t>λ</a:t>
            </a:r>
            <a:r>
              <a:rPr lang="en-US" sz="2400" i="1" baseline="-30000" dirty="0" err="1">
                <a:latin typeface="Arial" pitchFamily="34" charset="0"/>
              </a:rPr>
              <a:t>m</a:t>
            </a:r>
            <a:r>
              <a:rPr lang="en-US" sz="2400" dirty="0">
                <a:latin typeface="Arial" pitchFamily="34" charset="0"/>
              </a:rPr>
              <a:t> such that </a:t>
            </a:r>
            <a:r>
              <a:rPr lang="en-US" sz="2400" i="1" dirty="0">
                <a:latin typeface="Arial" pitchFamily="34" charset="0"/>
              </a:rPr>
              <a:t>x</a:t>
            </a:r>
            <a:r>
              <a:rPr lang="en-US" sz="2400" dirty="0">
                <a:latin typeface="Arial" pitchFamily="34" charset="0"/>
              </a:rPr>
              <a:t>* is a stationary point of the </a:t>
            </a:r>
            <a:r>
              <a:rPr lang="en-US" sz="2400" dirty="0" err="1">
                <a:latin typeface="Arial" pitchFamily="34" charset="0"/>
              </a:rPr>
              <a:t>Lagrangean</a:t>
            </a:r>
            <a:r>
              <a:rPr lang="en-US" sz="2400" dirty="0">
                <a:latin typeface="Arial" pitchFamily="34" charset="0"/>
              </a:rPr>
              <a:t> function L defined by </a:t>
            </a:r>
          </a:p>
          <a:p>
            <a:pPr marL="0" lvl="0" indent="0" algn="ctr">
              <a:lnSpc>
                <a:spcPct val="120000"/>
              </a:lnSpc>
              <a:spcBef>
                <a:spcPts val="1200"/>
              </a:spcBef>
              <a:spcAft>
                <a:spcPts val="1200"/>
              </a:spcAft>
              <a:buNone/>
            </a:pPr>
            <a:r>
              <a:rPr lang="en-US" sz="2400" dirty="0">
                <a:latin typeface="Arial" pitchFamily="34" charset="0"/>
              </a:rPr>
              <a:t>L(</a:t>
            </a:r>
            <a:r>
              <a:rPr lang="en-US" sz="2400" i="1" dirty="0">
                <a:latin typeface="Arial" pitchFamily="34" charset="0"/>
              </a:rPr>
              <a:t>x</a:t>
            </a:r>
            <a:r>
              <a:rPr lang="en-US" sz="2400" dirty="0">
                <a:latin typeface="Arial" pitchFamily="34" charset="0"/>
              </a:rPr>
              <a:t>) =  </a:t>
            </a:r>
            <a:r>
              <a:rPr lang="en-US" sz="2400" i="1" dirty="0">
                <a:latin typeface="Arial" pitchFamily="34" charset="0"/>
              </a:rPr>
              <a:t>f</a:t>
            </a:r>
            <a:r>
              <a:rPr lang="en-US" sz="2400" dirty="0">
                <a:latin typeface="Arial" pitchFamily="34" charset="0"/>
              </a:rPr>
              <a:t> (</a:t>
            </a:r>
            <a:r>
              <a:rPr lang="en-US" sz="2400" i="1" dirty="0">
                <a:latin typeface="Arial" pitchFamily="34" charset="0"/>
              </a:rPr>
              <a:t>x</a:t>
            </a:r>
            <a:r>
              <a:rPr lang="en-US" sz="2400" dirty="0">
                <a:latin typeface="Arial" pitchFamily="34" charset="0"/>
              </a:rPr>
              <a:t>) − ∑</a:t>
            </a:r>
            <a:r>
              <a:rPr lang="en-US" sz="2400" i="1" baseline="-30000" dirty="0">
                <a:latin typeface="Arial" pitchFamily="34" charset="0"/>
              </a:rPr>
              <a:t>j</a:t>
            </a:r>
            <a:r>
              <a:rPr lang="en-US" sz="2400" baseline="-30000" dirty="0">
                <a:latin typeface="Arial" pitchFamily="34" charset="0"/>
              </a:rPr>
              <a:t>=1</a:t>
            </a:r>
            <a:r>
              <a:rPr lang="en-US" sz="2400" i="1" baseline="30000" dirty="0">
                <a:latin typeface="Arial" pitchFamily="34" charset="0"/>
              </a:rPr>
              <a:t>m</a:t>
            </a:r>
            <a:r>
              <a:rPr lang="en-US" sz="2400" dirty="0">
                <a:latin typeface="Arial" pitchFamily="34" charset="0"/>
              </a:rPr>
              <a:t>λ</a:t>
            </a:r>
            <a:r>
              <a:rPr lang="en-US" sz="2400" i="1" baseline="-30000" dirty="0">
                <a:latin typeface="Arial" pitchFamily="34" charset="0"/>
              </a:rPr>
              <a:t>j</a:t>
            </a:r>
            <a:r>
              <a:rPr lang="en-US" sz="2400" dirty="0">
                <a:latin typeface="Arial" pitchFamily="34" charset="0"/>
              </a:rPr>
              <a:t>(</a:t>
            </a:r>
            <a:r>
              <a:rPr lang="en-US" sz="2400" i="1" dirty="0" err="1">
                <a:latin typeface="Arial" pitchFamily="34" charset="0"/>
              </a:rPr>
              <a:t>g</a:t>
            </a:r>
            <a:r>
              <a:rPr lang="en-US" sz="2400" i="1" baseline="-30000" dirty="0" err="1">
                <a:latin typeface="Arial" pitchFamily="34" charset="0"/>
              </a:rPr>
              <a:t>j</a:t>
            </a:r>
            <a:r>
              <a:rPr lang="en-US" sz="2400" dirty="0">
                <a:latin typeface="Arial" pitchFamily="34" charset="0"/>
              </a:rPr>
              <a:t>(</a:t>
            </a:r>
            <a:r>
              <a:rPr lang="en-US" sz="2400" i="1" dirty="0">
                <a:latin typeface="Arial" pitchFamily="34" charset="0"/>
              </a:rPr>
              <a:t>x</a:t>
            </a:r>
            <a:r>
              <a:rPr lang="en-US" sz="2400" dirty="0">
                <a:latin typeface="Arial" pitchFamily="34" charset="0"/>
              </a:rPr>
              <a:t>) − </a:t>
            </a:r>
            <a:r>
              <a:rPr lang="en-US" sz="2400" i="1" dirty="0" err="1">
                <a:latin typeface="Arial" pitchFamily="34" charset="0"/>
              </a:rPr>
              <a:t>c</a:t>
            </a:r>
            <a:r>
              <a:rPr lang="en-US" sz="2400" i="1" baseline="-30000" dirty="0" err="1">
                <a:latin typeface="Arial" pitchFamily="34" charset="0"/>
              </a:rPr>
              <a:t>j</a:t>
            </a:r>
            <a:r>
              <a:rPr lang="en-US" sz="2400" dirty="0">
                <a:latin typeface="Arial" pitchFamily="34" charset="0"/>
              </a:rPr>
              <a:t>). </a:t>
            </a:r>
          </a:p>
          <a:p>
            <a:pPr marL="0" lvl="0" indent="0" algn="just">
              <a:lnSpc>
                <a:spcPct val="120000"/>
              </a:lnSpc>
              <a:spcBef>
                <a:spcPct val="0"/>
              </a:spcBef>
              <a:buNone/>
            </a:pPr>
            <a:r>
              <a:rPr lang="en-US" sz="2400" dirty="0">
                <a:latin typeface="Arial" pitchFamily="34" charset="0"/>
              </a:rPr>
              <a:t>That is, </a:t>
            </a:r>
            <a:r>
              <a:rPr lang="en-US" sz="2400" i="1" dirty="0">
                <a:latin typeface="Arial" pitchFamily="34" charset="0"/>
              </a:rPr>
              <a:t>x</a:t>
            </a:r>
            <a:r>
              <a:rPr lang="en-US" sz="2400" dirty="0">
                <a:latin typeface="Arial" pitchFamily="34" charset="0"/>
              </a:rPr>
              <a:t>* satisfies the first-order conditions: </a:t>
            </a:r>
          </a:p>
          <a:p>
            <a:pPr marL="0" lvl="0" indent="0" algn="just">
              <a:lnSpc>
                <a:spcPct val="120000"/>
              </a:lnSpc>
              <a:spcBef>
                <a:spcPts val="1200"/>
              </a:spcBef>
              <a:spcAft>
                <a:spcPts val="1200"/>
              </a:spcAft>
              <a:buNone/>
            </a:pPr>
            <a:r>
              <a:rPr lang="en-US" sz="2400" dirty="0" err="1">
                <a:latin typeface="Arial" pitchFamily="34" charset="0"/>
              </a:rPr>
              <a:t>L'</a:t>
            </a:r>
            <a:r>
              <a:rPr lang="en-US" sz="2400" i="1" baseline="-30000" dirty="0" err="1">
                <a:latin typeface="Arial" pitchFamily="34" charset="0"/>
              </a:rPr>
              <a:t>i</a:t>
            </a:r>
            <a:r>
              <a:rPr lang="en-US" sz="2400" dirty="0">
                <a:latin typeface="Arial" pitchFamily="34" charset="0"/>
              </a:rPr>
              <a:t>(</a:t>
            </a:r>
            <a:r>
              <a:rPr lang="en-US" sz="2400" i="1" dirty="0">
                <a:latin typeface="Arial" pitchFamily="34" charset="0"/>
              </a:rPr>
              <a:t>x</a:t>
            </a:r>
            <a:r>
              <a:rPr lang="en-US" sz="2400" dirty="0">
                <a:latin typeface="Arial" pitchFamily="34" charset="0"/>
              </a:rPr>
              <a:t>*) =  </a:t>
            </a:r>
            <a:r>
              <a:rPr lang="en-US" sz="2400" i="1" dirty="0">
                <a:latin typeface="Arial" pitchFamily="34" charset="0"/>
              </a:rPr>
              <a:t>f</a:t>
            </a:r>
            <a:r>
              <a:rPr lang="en-US" sz="2400" dirty="0">
                <a:latin typeface="Arial" pitchFamily="34" charset="0"/>
              </a:rPr>
              <a:t> </a:t>
            </a:r>
            <a:r>
              <a:rPr lang="en-US" sz="2400" i="1" baseline="-30000" dirty="0" err="1">
                <a:latin typeface="Arial" pitchFamily="34" charset="0"/>
              </a:rPr>
              <a:t>i</a:t>
            </a:r>
            <a:r>
              <a:rPr lang="en-US" sz="2400" dirty="0">
                <a:latin typeface="Arial" pitchFamily="34" charset="0"/>
              </a:rPr>
              <a:t>'(</a:t>
            </a:r>
            <a:r>
              <a:rPr lang="en-US" sz="2400" i="1" dirty="0">
                <a:latin typeface="Arial" pitchFamily="34" charset="0"/>
              </a:rPr>
              <a:t>x</a:t>
            </a:r>
            <a:r>
              <a:rPr lang="en-US" sz="2400" dirty="0">
                <a:latin typeface="Arial" pitchFamily="34" charset="0"/>
              </a:rPr>
              <a:t>*) − ∑</a:t>
            </a:r>
            <a:r>
              <a:rPr lang="en-US" sz="2400" i="1" baseline="-30000" dirty="0">
                <a:latin typeface="Arial" pitchFamily="34" charset="0"/>
              </a:rPr>
              <a:t>j</a:t>
            </a:r>
            <a:r>
              <a:rPr lang="en-US" sz="2400" baseline="-30000" dirty="0">
                <a:latin typeface="Arial" pitchFamily="34" charset="0"/>
              </a:rPr>
              <a:t>=1</a:t>
            </a:r>
            <a:r>
              <a:rPr lang="en-US" sz="2400" i="1" baseline="30000" dirty="0">
                <a:latin typeface="Arial" pitchFamily="34" charset="0"/>
              </a:rPr>
              <a:t>m</a:t>
            </a:r>
            <a:r>
              <a:rPr lang="en-US" sz="2400" dirty="0">
                <a:latin typeface="Arial" pitchFamily="34" charset="0"/>
              </a:rPr>
              <a:t>λ</a:t>
            </a:r>
            <a:r>
              <a:rPr lang="en-US" sz="2400" i="1" baseline="-30000" dirty="0">
                <a:latin typeface="Arial" pitchFamily="34" charset="0"/>
              </a:rPr>
              <a:t>j</a:t>
            </a:r>
            <a:r>
              <a:rPr lang="en-US" sz="2400" dirty="0">
                <a:latin typeface="Arial" pitchFamily="34" charset="0"/>
              </a:rPr>
              <a:t>(∂</a:t>
            </a:r>
            <a:r>
              <a:rPr lang="en-US" sz="2400" i="1" dirty="0" err="1">
                <a:latin typeface="Arial" pitchFamily="34" charset="0"/>
              </a:rPr>
              <a:t>g</a:t>
            </a:r>
            <a:r>
              <a:rPr lang="en-US" sz="2400" i="1" baseline="-30000" dirty="0" err="1">
                <a:latin typeface="Arial" pitchFamily="34" charset="0"/>
              </a:rPr>
              <a:t>j</a:t>
            </a:r>
            <a:r>
              <a:rPr lang="en-US" sz="2400" dirty="0">
                <a:latin typeface="Arial" pitchFamily="34" charset="0"/>
              </a:rPr>
              <a:t>/∂</a:t>
            </a:r>
            <a:r>
              <a:rPr lang="en-US" sz="2400" i="1" dirty="0">
                <a:latin typeface="Arial" pitchFamily="34" charset="0"/>
              </a:rPr>
              <a:t>x</a:t>
            </a:r>
            <a:r>
              <a:rPr lang="en-US" sz="2400" i="1" baseline="-30000" dirty="0">
                <a:latin typeface="Arial" pitchFamily="34" charset="0"/>
              </a:rPr>
              <a:t>i</a:t>
            </a:r>
            <a:r>
              <a:rPr lang="en-US" sz="2400" dirty="0">
                <a:latin typeface="Arial" pitchFamily="34" charset="0"/>
              </a:rPr>
              <a:t>)(</a:t>
            </a:r>
            <a:r>
              <a:rPr lang="en-US" sz="2400" i="1" dirty="0">
                <a:latin typeface="Arial" pitchFamily="34" charset="0"/>
              </a:rPr>
              <a:t>x</a:t>
            </a:r>
            <a:r>
              <a:rPr lang="en-US" sz="2400" dirty="0">
                <a:latin typeface="Arial" pitchFamily="34" charset="0"/>
              </a:rPr>
              <a:t>*) = 0 for </a:t>
            </a:r>
            <a:r>
              <a:rPr lang="en-US" sz="2400" i="1" dirty="0" err="1">
                <a:latin typeface="Arial" pitchFamily="34" charset="0"/>
              </a:rPr>
              <a:t>i</a:t>
            </a:r>
            <a:r>
              <a:rPr lang="en-US" sz="2400" dirty="0">
                <a:latin typeface="Arial" pitchFamily="34" charset="0"/>
              </a:rPr>
              <a:t> = 1,...,</a:t>
            </a:r>
            <a:r>
              <a:rPr lang="en-US" sz="2400" i="1" dirty="0">
                <a:latin typeface="Arial" pitchFamily="34" charset="0"/>
              </a:rPr>
              <a:t>n</a:t>
            </a:r>
            <a:r>
              <a:rPr lang="en-US" sz="2400" dirty="0">
                <a:latin typeface="Arial" pitchFamily="34" charset="0"/>
              </a:rPr>
              <a:t>.</a:t>
            </a:r>
          </a:p>
          <a:p>
            <a:pPr marL="0" lvl="0" indent="0" algn="just">
              <a:lnSpc>
                <a:spcPct val="120000"/>
              </a:lnSpc>
              <a:spcBef>
                <a:spcPct val="0"/>
              </a:spcBef>
              <a:buNone/>
            </a:pPr>
            <a:r>
              <a:rPr lang="en-US" sz="2400" dirty="0">
                <a:latin typeface="Arial" pitchFamily="34" charset="0"/>
              </a:rPr>
              <a:t>In addition, </a:t>
            </a:r>
            <a:r>
              <a:rPr lang="en-US" sz="2400" i="1" dirty="0" err="1">
                <a:latin typeface="Arial" pitchFamily="34" charset="0"/>
              </a:rPr>
              <a:t>g</a:t>
            </a:r>
            <a:r>
              <a:rPr lang="en-US" sz="2400" i="1" baseline="-30000" dirty="0" err="1">
                <a:latin typeface="Arial" pitchFamily="34" charset="0"/>
              </a:rPr>
              <a:t>j</a:t>
            </a:r>
            <a:r>
              <a:rPr lang="en-US" sz="2400" dirty="0">
                <a:latin typeface="Arial" pitchFamily="34" charset="0"/>
              </a:rPr>
              <a:t>(</a:t>
            </a:r>
            <a:r>
              <a:rPr lang="en-US" sz="2400" i="1" dirty="0">
                <a:latin typeface="Arial" pitchFamily="34" charset="0"/>
              </a:rPr>
              <a:t>x</a:t>
            </a:r>
            <a:r>
              <a:rPr lang="en-US" sz="2400" dirty="0">
                <a:latin typeface="Arial" pitchFamily="34" charset="0"/>
              </a:rPr>
              <a:t>*) = </a:t>
            </a:r>
            <a:r>
              <a:rPr lang="en-US" sz="2400" i="1" dirty="0" err="1">
                <a:latin typeface="Arial" pitchFamily="34" charset="0"/>
              </a:rPr>
              <a:t>c</a:t>
            </a:r>
            <a:r>
              <a:rPr lang="en-US" sz="2400" i="1" baseline="-30000" dirty="0" err="1">
                <a:latin typeface="Arial" pitchFamily="34" charset="0"/>
              </a:rPr>
              <a:t>j</a:t>
            </a:r>
            <a:r>
              <a:rPr lang="en-US" sz="2400" dirty="0">
                <a:latin typeface="Arial" pitchFamily="34" charset="0"/>
              </a:rPr>
              <a:t> for </a:t>
            </a:r>
            <a:r>
              <a:rPr lang="en-US" sz="2400" i="1" dirty="0">
                <a:latin typeface="Arial" pitchFamily="34" charset="0"/>
              </a:rPr>
              <a:t>j</a:t>
            </a:r>
            <a:r>
              <a:rPr lang="en-US" sz="2400" dirty="0">
                <a:latin typeface="Arial" pitchFamily="34" charset="0"/>
              </a:rPr>
              <a:t> = 1, ..., </a:t>
            </a:r>
            <a:r>
              <a:rPr lang="en-US" sz="2400" i="1" dirty="0">
                <a:latin typeface="Arial" pitchFamily="34" charset="0"/>
              </a:rPr>
              <a:t>m</a:t>
            </a:r>
            <a:r>
              <a:rPr lang="en-US" sz="2400" dirty="0">
                <a:latin typeface="Arial" pitchFamily="34" charset="0"/>
              </a:rPr>
              <a:t>. </a:t>
            </a:r>
          </a:p>
          <a:p>
            <a:pPr algn="just">
              <a:lnSpc>
                <a:spcPct val="120000"/>
              </a:lnSpc>
              <a:buNone/>
            </a:pPr>
            <a:endParaRPr lang="en-US" sz="2400" dirty="0"/>
          </a:p>
        </p:txBody>
      </p:sp>
    </p:spTree>
    <p:extLst>
      <p:ext uri="{BB962C8B-B14F-4D97-AF65-F5344CB8AC3E}">
        <p14:creationId xmlns:p14="http://schemas.microsoft.com/office/powerpoint/2010/main" val="123923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rmAutofit/>
          </a:bodyPr>
          <a:lstStyle/>
          <a:p>
            <a:r>
              <a:rPr lang="en-GB" b="1" dirty="0" smtClean="0"/>
              <a:t>Conditions under which necessary conditions are sufficient</a:t>
            </a:r>
            <a:endParaRPr lang="en-US" b="1" dirty="0"/>
          </a:p>
        </p:txBody>
      </p:sp>
      <p:sp>
        <p:nvSpPr>
          <p:cNvPr id="3" name="Content Placeholder 2"/>
          <p:cNvSpPr>
            <a:spLocks noGrp="1"/>
          </p:cNvSpPr>
          <p:nvPr>
            <p:ph idx="1"/>
          </p:nvPr>
        </p:nvSpPr>
        <p:spPr>
          <a:xfrm>
            <a:off x="634284" y="1406212"/>
            <a:ext cx="7772400" cy="2727906"/>
          </a:xfrm>
        </p:spPr>
        <p:txBody>
          <a:bodyPr>
            <a:noAutofit/>
          </a:bodyPr>
          <a:lstStyle/>
          <a:p>
            <a:pPr algn="just">
              <a:lnSpc>
                <a:spcPct val="150000"/>
              </a:lnSpc>
              <a:buNone/>
            </a:pPr>
            <a:r>
              <a:rPr lang="en-GB" sz="2400" dirty="0" smtClean="0"/>
              <a:t>Suppose that  </a:t>
            </a:r>
            <a:r>
              <a:rPr lang="en-GB" sz="2400" i="1" dirty="0" smtClean="0"/>
              <a:t>f</a:t>
            </a:r>
            <a:r>
              <a:rPr lang="en-GB" sz="2400" dirty="0" smtClean="0"/>
              <a:t>  and </a:t>
            </a:r>
            <a:r>
              <a:rPr lang="en-GB" sz="2400" i="1" dirty="0" err="1" smtClean="0"/>
              <a:t>g</a:t>
            </a:r>
            <a:r>
              <a:rPr lang="en-GB" sz="2400" i="1" baseline="-25000" dirty="0" err="1" smtClean="0"/>
              <a:t>j</a:t>
            </a:r>
            <a:r>
              <a:rPr lang="en-GB" sz="2400" dirty="0" smtClean="0"/>
              <a:t> for </a:t>
            </a:r>
            <a:r>
              <a:rPr lang="en-GB" sz="2400" i="1" dirty="0" smtClean="0"/>
              <a:t>j</a:t>
            </a:r>
            <a:r>
              <a:rPr lang="en-GB" sz="2400" dirty="0" smtClean="0"/>
              <a:t> = 1, ..., </a:t>
            </a:r>
            <a:r>
              <a:rPr lang="en-GB" sz="2400" i="1" dirty="0" smtClean="0"/>
              <a:t>m</a:t>
            </a:r>
            <a:r>
              <a:rPr lang="en-GB" sz="2400" dirty="0" smtClean="0"/>
              <a:t> are continuously differentiable functions defined on an open convex subset </a:t>
            </a:r>
            <a:r>
              <a:rPr lang="en-GB" sz="2400" i="1" dirty="0" smtClean="0"/>
              <a:t>S</a:t>
            </a:r>
            <a:r>
              <a:rPr lang="en-GB" sz="2400" dirty="0" smtClean="0"/>
              <a:t> of </a:t>
            </a:r>
            <a:r>
              <a:rPr lang="en-GB" sz="2400" i="1" dirty="0" smtClean="0"/>
              <a:t>n</a:t>
            </a:r>
            <a:r>
              <a:rPr lang="en-GB" sz="2400" dirty="0" smtClean="0"/>
              <a:t>-dimensional space and let </a:t>
            </a:r>
            <a:r>
              <a:rPr lang="en-GB" sz="2400" i="1" dirty="0" smtClean="0"/>
              <a:t>x</a:t>
            </a:r>
            <a:r>
              <a:rPr lang="en-GB" sz="2400" dirty="0" smtClean="0"/>
              <a:t>* ∈ </a:t>
            </a:r>
            <a:r>
              <a:rPr lang="en-GB" sz="2400" i="1" dirty="0" smtClean="0"/>
              <a:t>S</a:t>
            </a:r>
            <a:r>
              <a:rPr lang="en-GB" sz="2400" dirty="0" smtClean="0"/>
              <a:t> be an interior stationary point of the </a:t>
            </a:r>
            <a:r>
              <a:rPr lang="en-GB" sz="2400" dirty="0" err="1" smtClean="0"/>
              <a:t>Lagrangean</a:t>
            </a:r>
            <a:r>
              <a:rPr lang="en-GB" sz="2400" dirty="0" smtClean="0"/>
              <a:t>:</a:t>
            </a:r>
          </a:p>
          <a:p>
            <a:pPr algn="just">
              <a:lnSpc>
                <a:spcPct val="150000"/>
              </a:lnSpc>
              <a:spcBef>
                <a:spcPts val="1200"/>
              </a:spcBef>
              <a:spcAft>
                <a:spcPts val="1200"/>
              </a:spcAft>
              <a:buNone/>
            </a:pPr>
            <a:r>
              <a:rPr lang="en-GB" sz="2400" dirty="0" smtClean="0"/>
              <a:t>L(</a:t>
            </a:r>
            <a:r>
              <a:rPr lang="en-GB" sz="2400" i="1" dirty="0" smtClean="0"/>
              <a:t>x</a:t>
            </a:r>
            <a:r>
              <a:rPr lang="en-GB" sz="2400" dirty="0" smtClean="0"/>
              <a:t>) =  </a:t>
            </a:r>
            <a:r>
              <a:rPr lang="en-GB" sz="2400" i="1" dirty="0" smtClean="0"/>
              <a:t>f</a:t>
            </a:r>
            <a:r>
              <a:rPr lang="en-GB" sz="2400" dirty="0" smtClean="0"/>
              <a:t> (</a:t>
            </a:r>
            <a:r>
              <a:rPr lang="en-GB" sz="2400" i="1" dirty="0" smtClean="0"/>
              <a:t>x</a:t>
            </a:r>
            <a:r>
              <a:rPr lang="en-GB" sz="2400" dirty="0" smtClean="0"/>
              <a:t>) − ∑</a:t>
            </a:r>
            <a:r>
              <a:rPr lang="en-GB" sz="2400" i="1" baseline="-25000" dirty="0" smtClean="0"/>
              <a:t>j</a:t>
            </a:r>
            <a:r>
              <a:rPr lang="en-GB" sz="2400" baseline="-25000" dirty="0" smtClean="0"/>
              <a:t>=1</a:t>
            </a:r>
            <a:r>
              <a:rPr lang="en-GB" sz="2400" i="1" baseline="30000" dirty="0" smtClean="0"/>
              <a:t>m</a:t>
            </a:r>
            <a:r>
              <a:rPr lang="el-GR" sz="2400" dirty="0" smtClean="0"/>
              <a:t>λ*</a:t>
            </a:r>
            <a:r>
              <a:rPr lang="en-GB" sz="2400" i="1" baseline="-25000" dirty="0" smtClean="0"/>
              <a:t>j</a:t>
            </a:r>
            <a:r>
              <a:rPr lang="en-GB" sz="2400" dirty="0" smtClean="0"/>
              <a:t>(</a:t>
            </a:r>
            <a:r>
              <a:rPr lang="en-GB" sz="2400" i="1" dirty="0" err="1" smtClean="0"/>
              <a:t>g</a:t>
            </a:r>
            <a:r>
              <a:rPr lang="en-GB" sz="2400" i="1" baseline="-25000" dirty="0" err="1" smtClean="0"/>
              <a:t>j</a:t>
            </a:r>
            <a:r>
              <a:rPr lang="en-GB" sz="2400" dirty="0" smtClean="0"/>
              <a:t>(</a:t>
            </a:r>
            <a:r>
              <a:rPr lang="en-GB" sz="2400" i="1" dirty="0" smtClean="0"/>
              <a:t>x</a:t>
            </a:r>
            <a:r>
              <a:rPr lang="en-GB" sz="2400" dirty="0" smtClean="0"/>
              <a:t>) − </a:t>
            </a:r>
            <a:r>
              <a:rPr lang="en-GB" sz="2400" i="1" dirty="0" err="1" smtClean="0"/>
              <a:t>c</a:t>
            </a:r>
            <a:r>
              <a:rPr lang="en-GB" sz="2400" i="1" baseline="-25000" dirty="0" err="1" smtClean="0"/>
              <a:t>j</a:t>
            </a:r>
            <a:r>
              <a:rPr lang="en-GB" sz="2400" dirty="0" smtClean="0"/>
              <a:t>).</a:t>
            </a:r>
          </a:p>
          <a:p>
            <a:pPr algn="just">
              <a:lnSpc>
                <a:spcPct val="150000"/>
              </a:lnSpc>
              <a:buNone/>
            </a:pPr>
            <a:r>
              <a:rPr lang="en-GB" sz="2400" dirty="0" smtClean="0"/>
              <a:t>Suppose further that </a:t>
            </a:r>
            <a:r>
              <a:rPr lang="en-GB" sz="2400" i="1" dirty="0" err="1" smtClean="0"/>
              <a:t>g</a:t>
            </a:r>
            <a:r>
              <a:rPr lang="en-GB" sz="2400" i="1" baseline="-25000" dirty="0" err="1" smtClean="0"/>
              <a:t>j</a:t>
            </a:r>
            <a:r>
              <a:rPr lang="en-GB" sz="2400" dirty="0" smtClean="0"/>
              <a:t>(</a:t>
            </a:r>
            <a:r>
              <a:rPr lang="en-GB" sz="2400" i="1" dirty="0" smtClean="0"/>
              <a:t>x</a:t>
            </a:r>
            <a:r>
              <a:rPr lang="en-GB" sz="2400" dirty="0" smtClean="0"/>
              <a:t>*) = </a:t>
            </a:r>
            <a:r>
              <a:rPr lang="en-GB" sz="2400" i="1" dirty="0" err="1" smtClean="0"/>
              <a:t>c</a:t>
            </a:r>
            <a:r>
              <a:rPr lang="en-GB" sz="2400" i="1" baseline="-25000" dirty="0" err="1" smtClean="0"/>
              <a:t>j</a:t>
            </a:r>
            <a:r>
              <a:rPr lang="en-GB" sz="2400" dirty="0" smtClean="0"/>
              <a:t> for </a:t>
            </a:r>
            <a:r>
              <a:rPr lang="en-GB" sz="2400" i="1" dirty="0" smtClean="0"/>
              <a:t>j</a:t>
            </a:r>
            <a:r>
              <a:rPr lang="en-GB" sz="2400" dirty="0" smtClean="0"/>
              <a:t> = 1, ..., </a:t>
            </a:r>
            <a:r>
              <a:rPr lang="en-GB" sz="2400" i="1" dirty="0" smtClean="0"/>
              <a:t>m</a:t>
            </a:r>
            <a:r>
              <a:rPr lang="en-GB" sz="2400" dirty="0" smtClean="0"/>
              <a:t>. </a:t>
            </a:r>
          </a:p>
          <a:p>
            <a:pPr algn="just">
              <a:lnSpc>
                <a:spcPct val="150000"/>
              </a:lnSpc>
              <a:buNone/>
            </a:pPr>
            <a:r>
              <a:rPr lang="en-GB" sz="2400" dirty="0" smtClean="0"/>
              <a:t>Then if L is concave then </a:t>
            </a:r>
            <a:r>
              <a:rPr lang="en-GB" sz="2400" i="1" dirty="0" smtClean="0"/>
              <a:t>x</a:t>
            </a:r>
            <a:r>
              <a:rPr lang="en-GB" sz="2400" dirty="0" smtClean="0"/>
              <a:t>* solves the constrained maximization problem </a:t>
            </a:r>
          </a:p>
          <a:p>
            <a:pPr algn="just">
              <a:lnSpc>
                <a:spcPct val="150000"/>
              </a:lnSpc>
              <a:buNone/>
            </a:pPr>
            <a:endParaRPr lang="en-US" sz="2400" dirty="0"/>
          </a:p>
        </p:txBody>
      </p:sp>
    </p:spTree>
    <p:extLst>
      <p:ext uri="{BB962C8B-B14F-4D97-AF65-F5344CB8AC3E}">
        <p14:creationId xmlns:p14="http://schemas.microsoft.com/office/powerpoint/2010/main" val="206480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US" b="1" dirty="0" smtClean="0"/>
              <a:t>Interpretation of </a:t>
            </a:r>
            <a:r>
              <a:rPr lang="en-GB" b="1" dirty="0" smtClean="0"/>
              <a:t>λ</a:t>
            </a:r>
            <a:endParaRPr lang="en-US" b="1" dirty="0"/>
          </a:p>
        </p:txBody>
      </p:sp>
      <p:sp>
        <p:nvSpPr>
          <p:cNvPr id="3" name="Content Placeholder 2"/>
          <p:cNvSpPr>
            <a:spLocks noGrp="1"/>
          </p:cNvSpPr>
          <p:nvPr>
            <p:ph idx="1"/>
          </p:nvPr>
        </p:nvSpPr>
        <p:spPr>
          <a:xfrm>
            <a:off x="179512" y="847244"/>
            <a:ext cx="8706911" cy="4525963"/>
          </a:xfrm>
        </p:spPr>
        <p:txBody>
          <a:bodyPr>
            <a:noAutofit/>
          </a:bodyPr>
          <a:lstStyle/>
          <a:p>
            <a:pPr>
              <a:lnSpc>
                <a:spcPct val="120000"/>
              </a:lnSpc>
              <a:buNone/>
            </a:pPr>
            <a:r>
              <a:rPr lang="en-GB" sz="2400" dirty="0" smtClean="0"/>
              <a:t>Consider the problem </a:t>
            </a:r>
          </a:p>
          <a:p>
            <a:pPr algn="ctr">
              <a:lnSpc>
                <a:spcPct val="120000"/>
              </a:lnSpc>
              <a:buNone/>
            </a:pPr>
            <a:r>
              <a:rPr lang="en-GB" sz="2400" dirty="0" err="1" smtClean="0"/>
              <a:t>max</a:t>
            </a:r>
            <a:r>
              <a:rPr lang="en-GB" sz="2400" i="1" baseline="-25000" dirty="0" err="1" smtClean="0"/>
              <a:t>x</a:t>
            </a:r>
            <a:r>
              <a:rPr lang="en-GB" sz="2400" dirty="0" smtClean="0"/>
              <a:t>  </a:t>
            </a:r>
            <a:r>
              <a:rPr lang="en-GB" sz="2400" i="1" dirty="0" smtClean="0"/>
              <a:t>f</a:t>
            </a:r>
            <a:r>
              <a:rPr lang="en-GB" sz="2400" dirty="0" smtClean="0"/>
              <a:t> (</a:t>
            </a:r>
            <a:r>
              <a:rPr lang="en-GB" sz="2400" i="1" dirty="0" smtClean="0"/>
              <a:t>x</a:t>
            </a:r>
            <a:r>
              <a:rPr lang="en-GB" sz="2400" dirty="0" smtClean="0"/>
              <a:t>) subject to </a:t>
            </a:r>
            <a:r>
              <a:rPr lang="en-GB" sz="2400" i="1" dirty="0" err="1" smtClean="0"/>
              <a:t>g</a:t>
            </a:r>
            <a:r>
              <a:rPr lang="en-GB" sz="2400" i="1" baseline="-25000" dirty="0" err="1" smtClean="0"/>
              <a:t>j</a:t>
            </a:r>
            <a:r>
              <a:rPr lang="en-GB" sz="2400" dirty="0" smtClean="0"/>
              <a:t>(</a:t>
            </a:r>
            <a:r>
              <a:rPr lang="en-GB" sz="2400" i="1" dirty="0" smtClean="0"/>
              <a:t>x</a:t>
            </a:r>
            <a:r>
              <a:rPr lang="en-GB" sz="2400" dirty="0" smtClean="0"/>
              <a:t>) = </a:t>
            </a:r>
            <a:r>
              <a:rPr lang="en-GB" sz="2400" i="1" dirty="0" err="1" smtClean="0"/>
              <a:t>c</a:t>
            </a:r>
            <a:r>
              <a:rPr lang="en-GB" sz="2400" i="1" baseline="-25000" dirty="0" err="1" smtClean="0"/>
              <a:t>j</a:t>
            </a:r>
            <a:r>
              <a:rPr lang="en-GB" sz="2400" dirty="0" smtClean="0"/>
              <a:t> for </a:t>
            </a:r>
            <a:r>
              <a:rPr lang="en-GB" sz="2400" i="1" dirty="0" smtClean="0"/>
              <a:t>j</a:t>
            </a:r>
            <a:r>
              <a:rPr lang="en-GB" sz="2400" dirty="0" smtClean="0"/>
              <a:t> = 1,...,</a:t>
            </a:r>
            <a:r>
              <a:rPr lang="en-GB" sz="2400" i="1" dirty="0" smtClean="0"/>
              <a:t>m</a:t>
            </a:r>
            <a:r>
              <a:rPr lang="en-GB" sz="2400" dirty="0" smtClean="0"/>
              <a:t>,</a:t>
            </a:r>
          </a:p>
          <a:p>
            <a:pPr>
              <a:lnSpc>
                <a:spcPct val="120000"/>
              </a:lnSpc>
              <a:buNone/>
            </a:pPr>
            <a:r>
              <a:rPr lang="en-GB" sz="2400" dirty="0" smtClean="0"/>
              <a:t>Let </a:t>
            </a:r>
            <a:r>
              <a:rPr lang="en-GB" sz="2400" i="1" dirty="0" smtClean="0"/>
              <a:t>x</a:t>
            </a:r>
            <a:r>
              <a:rPr lang="en-GB" sz="2400" dirty="0" smtClean="0"/>
              <a:t>*(</a:t>
            </a:r>
            <a:r>
              <a:rPr lang="en-GB" sz="2400" i="1" dirty="0" smtClean="0"/>
              <a:t>c</a:t>
            </a:r>
            <a:r>
              <a:rPr lang="en-GB" sz="2400" dirty="0" smtClean="0"/>
              <a:t>) be the solution of this problem, where </a:t>
            </a:r>
            <a:r>
              <a:rPr lang="en-GB" sz="2400" i="1" dirty="0" smtClean="0"/>
              <a:t>c</a:t>
            </a:r>
            <a:r>
              <a:rPr lang="en-GB" sz="2400" dirty="0" smtClean="0"/>
              <a:t> is the vector (</a:t>
            </a:r>
            <a:r>
              <a:rPr lang="en-GB" sz="2400" i="1" dirty="0" smtClean="0"/>
              <a:t>c</a:t>
            </a:r>
            <a:r>
              <a:rPr lang="en-GB" sz="2400" baseline="-25000" dirty="0" smtClean="0"/>
              <a:t>1</a:t>
            </a:r>
            <a:r>
              <a:rPr lang="en-GB" sz="2400" dirty="0" smtClean="0"/>
              <a:t>, ..., </a:t>
            </a:r>
            <a:r>
              <a:rPr lang="en-GB" sz="2400" i="1" dirty="0" smtClean="0"/>
              <a:t>c</a:t>
            </a:r>
            <a:r>
              <a:rPr lang="en-GB" sz="2400" i="1" baseline="-25000" dirty="0" smtClean="0"/>
              <a:t>m</a:t>
            </a:r>
            <a:r>
              <a:rPr lang="en-GB" sz="2400" dirty="0" smtClean="0"/>
              <a:t>) and let  </a:t>
            </a:r>
            <a:r>
              <a:rPr lang="en-GB" sz="2400" i="1" dirty="0" smtClean="0"/>
              <a:t>f</a:t>
            </a:r>
            <a:r>
              <a:rPr lang="en-GB" sz="2400" dirty="0" smtClean="0"/>
              <a:t> *(</a:t>
            </a:r>
            <a:r>
              <a:rPr lang="en-GB" sz="2400" i="1" dirty="0" smtClean="0"/>
              <a:t>c</a:t>
            </a:r>
            <a:r>
              <a:rPr lang="en-GB" sz="2400" dirty="0" smtClean="0"/>
              <a:t>) =  </a:t>
            </a:r>
            <a:r>
              <a:rPr lang="en-GB" sz="2400" i="1" dirty="0" smtClean="0"/>
              <a:t>f</a:t>
            </a:r>
            <a:r>
              <a:rPr lang="en-GB" sz="2400" dirty="0" smtClean="0"/>
              <a:t> (</a:t>
            </a:r>
            <a:r>
              <a:rPr lang="en-GB" sz="2400" i="1" dirty="0" smtClean="0"/>
              <a:t>x</a:t>
            </a:r>
            <a:r>
              <a:rPr lang="en-GB" sz="2400" dirty="0" smtClean="0"/>
              <a:t>*(</a:t>
            </a:r>
            <a:r>
              <a:rPr lang="en-GB" sz="2400" i="1" dirty="0" smtClean="0"/>
              <a:t>c</a:t>
            </a:r>
            <a:r>
              <a:rPr lang="en-GB" sz="2400" dirty="0" smtClean="0"/>
              <a:t>)).</a:t>
            </a:r>
          </a:p>
          <a:p>
            <a:pPr>
              <a:lnSpc>
                <a:spcPct val="120000"/>
              </a:lnSpc>
              <a:buNone/>
            </a:pPr>
            <a:r>
              <a:rPr lang="en-GB" sz="2400" dirty="0" smtClean="0"/>
              <a:t>Then we have  </a:t>
            </a:r>
          </a:p>
          <a:p>
            <a:pPr algn="ctr">
              <a:lnSpc>
                <a:spcPct val="120000"/>
              </a:lnSpc>
              <a:buNone/>
            </a:pPr>
            <a:r>
              <a:rPr lang="en-GB" sz="2400" i="1" dirty="0" smtClean="0"/>
              <a:t>f</a:t>
            </a:r>
            <a:r>
              <a:rPr lang="en-GB" sz="2400" dirty="0" smtClean="0"/>
              <a:t> *</a:t>
            </a:r>
            <a:r>
              <a:rPr lang="en-GB" sz="2400" i="1" baseline="-25000" dirty="0" smtClean="0"/>
              <a:t>j</a:t>
            </a:r>
            <a:r>
              <a:rPr lang="en-GB" sz="2400" dirty="0" smtClean="0"/>
              <a:t>'(</a:t>
            </a:r>
            <a:r>
              <a:rPr lang="en-GB" sz="2400" i="1" dirty="0" smtClean="0"/>
              <a:t>c</a:t>
            </a:r>
            <a:r>
              <a:rPr lang="en-GB" sz="2400" dirty="0" smtClean="0"/>
              <a:t>) = </a:t>
            </a:r>
            <a:r>
              <a:rPr lang="en-GB" sz="2400" dirty="0" err="1" smtClean="0"/>
              <a:t>λ</a:t>
            </a:r>
            <a:r>
              <a:rPr lang="en-GB" sz="2400" i="1" baseline="-25000" dirty="0" err="1" smtClean="0"/>
              <a:t>j</a:t>
            </a:r>
            <a:r>
              <a:rPr lang="en-GB" sz="2400" dirty="0" smtClean="0"/>
              <a:t>(</a:t>
            </a:r>
            <a:r>
              <a:rPr lang="en-GB" sz="2400" i="1" dirty="0" smtClean="0"/>
              <a:t>c</a:t>
            </a:r>
            <a:r>
              <a:rPr lang="en-GB" sz="2400" dirty="0" smtClean="0"/>
              <a:t>) for </a:t>
            </a:r>
            <a:r>
              <a:rPr lang="en-GB" sz="2400" i="1" dirty="0" smtClean="0"/>
              <a:t>j</a:t>
            </a:r>
            <a:r>
              <a:rPr lang="en-GB" sz="2400" dirty="0" smtClean="0"/>
              <a:t> = 1,...,</a:t>
            </a:r>
            <a:r>
              <a:rPr lang="en-GB" sz="2400" i="1" dirty="0" smtClean="0"/>
              <a:t>m</a:t>
            </a:r>
            <a:r>
              <a:rPr lang="en-GB" sz="2400" dirty="0" smtClean="0"/>
              <a:t>,</a:t>
            </a:r>
          </a:p>
          <a:p>
            <a:pPr>
              <a:lnSpc>
                <a:spcPct val="120000"/>
              </a:lnSpc>
              <a:buNone/>
            </a:pPr>
            <a:r>
              <a:rPr lang="en-GB" sz="2400" dirty="0" smtClean="0"/>
              <a:t>where </a:t>
            </a:r>
            <a:r>
              <a:rPr lang="en-GB" sz="2400" dirty="0" err="1" smtClean="0"/>
              <a:t>λ</a:t>
            </a:r>
            <a:r>
              <a:rPr lang="en-GB" sz="2400" i="1" baseline="-25000" dirty="0" err="1" smtClean="0"/>
              <a:t>j</a:t>
            </a:r>
            <a:r>
              <a:rPr lang="en-GB" sz="2400" dirty="0" smtClean="0"/>
              <a:t> is the value of the Lagrange multiplier on the </a:t>
            </a:r>
            <a:r>
              <a:rPr lang="en-GB" sz="2400" i="1" dirty="0" err="1" smtClean="0"/>
              <a:t>j</a:t>
            </a:r>
            <a:r>
              <a:rPr lang="en-GB" sz="2400" dirty="0" err="1" smtClean="0"/>
              <a:t>th</a:t>
            </a:r>
            <a:r>
              <a:rPr lang="en-GB" sz="2400" dirty="0" smtClean="0"/>
              <a:t> constraint at the solution of the problem. </a:t>
            </a:r>
          </a:p>
        </p:txBody>
      </p:sp>
    </p:spTree>
    <p:extLst>
      <p:ext uri="{BB962C8B-B14F-4D97-AF65-F5344CB8AC3E}">
        <p14:creationId xmlns:p14="http://schemas.microsoft.com/office/powerpoint/2010/main" val="319468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US" b="1" dirty="0" smtClean="0"/>
              <a:t>Interpretation of </a:t>
            </a:r>
            <a:r>
              <a:rPr lang="en-GB" b="1" dirty="0" smtClean="0"/>
              <a:t>λ</a:t>
            </a:r>
            <a:endParaRPr lang="en-US" b="1" dirty="0"/>
          </a:p>
        </p:txBody>
      </p:sp>
      <p:sp>
        <p:nvSpPr>
          <p:cNvPr id="3" name="Content Placeholder 2"/>
          <p:cNvSpPr>
            <a:spLocks noGrp="1"/>
          </p:cNvSpPr>
          <p:nvPr>
            <p:ph idx="1"/>
          </p:nvPr>
        </p:nvSpPr>
        <p:spPr>
          <a:xfrm>
            <a:off x="179512" y="847244"/>
            <a:ext cx="8706911" cy="4525963"/>
          </a:xfrm>
        </p:spPr>
        <p:txBody>
          <a:bodyPr>
            <a:noAutofit/>
          </a:bodyPr>
          <a:lstStyle/>
          <a:p>
            <a:pPr algn="just">
              <a:lnSpc>
                <a:spcPct val="120000"/>
              </a:lnSpc>
              <a:buNone/>
            </a:pPr>
            <a:r>
              <a:rPr lang="en-GB" sz="2400" dirty="0" smtClean="0"/>
              <a:t>The value of the Lagrange multiplier on the </a:t>
            </a:r>
            <a:r>
              <a:rPr lang="en-GB" sz="2400" i="1" dirty="0" err="1" smtClean="0"/>
              <a:t>j</a:t>
            </a:r>
            <a:r>
              <a:rPr lang="en-GB" sz="2400" dirty="0" err="1" smtClean="0"/>
              <a:t>th</a:t>
            </a:r>
            <a:r>
              <a:rPr lang="en-GB" sz="2400" dirty="0" smtClean="0"/>
              <a:t> constraint at the solution of the problem is equal to the rate of change in the maximal value of the objective function as the </a:t>
            </a:r>
            <a:r>
              <a:rPr lang="en-GB" sz="2400" i="1" dirty="0" err="1" smtClean="0"/>
              <a:t>j</a:t>
            </a:r>
            <a:r>
              <a:rPr lang="en-GB" sz="2400" dirty="0" err="1" smtClean="0"/>
              <a:t>th</a:t>
            </a:r>
            <a:r>
              <a:rPr lang="en-GB" sz="2400" dirty="0" smtClean="0"/>
              <a:t> constraint is relaxed. </a:t>
            </a:r>
          </a:p>
          <a:p>
            <a:pPr algn="just">
              <a:lnSpc>
                <a:spcPct val="120000"/>
              </a:lnSpc>
              <a:buNone/>
            </a:pPr>
            <a:r>
              <a:rPr lang="en-GB" sz="2400" dirty="0" smtClean="0"/>
              <a:t>If the </a:t>
            </a:r>
            <a:r>
              <a:rPr lang="en-GB" sz="2400" i="1" dirty="0" err="1" smtClean="0"/>
              <a:t>j</a:t>
            </a:r>
            <a:r>
              <a:rPr lang="en-GB" sz="2400" dirty="0" err="1" smtClean="0"/>
              <a:t>th</a:t>
            </a:r>
            <a:r>
              <a:rPr lang="en-GB" sz="2400" dirty="0" smtClean="0"/>
              <a:t> constraint arises because of a limit on the amount of some resource, then we refer to </a:t>
            </a:r>
            <a:r>
              <a:rPr lang="en-GB" sz="2400" dirty="0" err="1" smtClean="0"/>
              <a:t>λ</a:t>
            </a:r>
            <a:r>
              <a:rPr lang="en-GB" sz="2400" i="1" baseline="-25000" dirty="0" err="1" smtClean="0"/>
              <a:t>j</a:t>
            </a:r>
            <a:r>
              <a:rPr lang="en-GB" sz="2400" dirty="0" smtClean="0"/>
              <a:t>(</a:t>
            </a:r>
            <a:r>
              <a:rPr lang="en-GB" sz="2400" i="1" dirty="0" smtClean="0"/>
              <a:t>c</a:t>
            </a:r>
            <a:r>
              <a:rPr lang="en-GB" sz="2400" dirty="0" smtClean="0"/>
              <a:t>) as the </a:t>
            </a:r>
            <a:r>
              <a:rPr lang="en-GB" sz="2400" b="1" dirty="0" smtClean="0"/>
              <a:t>shadow price</a:t>
            </a:r>
            <a:r>
              <a:rPr lang="en-GB" sz="2400" dirty="0" smtClean="0"/>
              <a:t> of the </a:t>
            </a:r>
            <a:r>
              <a:rPr lang="en-GB" sz="2400" i="1" dirty="0" err="1" smtClean="0"/>
              <a:t>j</a:t>
            </a:r>
            <a:r>
              <a:rPr lang="en-GB" sz="2400" dirty="0" err="1" smtClean="0"/>
              <a:t>th</a:t>
            </a:r>
            <a:r>
              <a:rPr lang="en-GB" sz="2400" dirty="0" smtClean="0"/>
              <a:t> resource.</a:t>
            </a:r>
            <a:endParaRPr lang="en-US" sz="2400" dirty="0"/>
          </a:p>
        </p:txBody>
      </p:sp>
    </p:spTree>
    <p:extLst>
      <p:ext uri="{BB962C8B-B14F-4D97-AF65-F5344CB8AC3E}">
        <p14:creationId xmlns:p14="http://schemas.microsoft.com/office/powerpoint/2010/main" val="169322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3"/>
          <p:cNvSpPr>
            <a:spLocks noGrp="1" noChangeArrowheads="1"/>
          </p:cNvSpPr>
          <p:nvPr>
            <p:ph type="title"/>
          </p:nvPr>
        </p:nvSpPr>
        <p:spPr>
          <a:xfrm>
            <a:off x="685800" y="36131"/>
            <a:ext cx="7772400" cy="390525"/>
          </a:xfrm>
        </p:spPr>
        <p:txBody>
          <a:bodyPr/>
          <a:lstStyle/>
          <a:p>
            <a:r>
              <a:rPr lang="en-GB" b="1" dirty="0" smtClean="0">
                <a:ea typeface="ＭＳ Ｐゴシック" pitchFamily="34" charset="-128"/>
              </a:rPr>
              <a:t>Quasi-concave functions</a:t>
            </a:r>
          </a:p>
        </p:txBody>
      </p:sp>
      <p:sp>
        <p:nvSpPr>
          <p:cNvPr id="16391" name="Rectangle 4"/>
          <p:cNvSpPr>
            <a:spLocks noGrp="1" noChangeArrowheads="1"/>
          </p:cNvSpPr>
          <p:nvPr>
            <p:ph type="body" idx="1"/>
          </p:nvPr>
        </p:nvSpPr>
        <p:spPr>
          <a:xfrm>
            <a:off x="257175" y="672766"/>
            <a:ext cx="8548688" cy="5797550"/>
          </a:xfrm>
        </p:spPr>
        <p:txBody>
          <a:bodyPr/>
          <a:lstStyle/>
          <a:p>
            <a:pPr marL="0" indent="0" algn="just">
              <a:lnSpc>
                <a:spcPct val="120000"/>
              </a:lnSpc>
              <a:buFontTx/>
              <a:buNone/>
            </a:pPr>
            <a:r>
              <a:rPr lang="en-US" sz="2400" dirty="0" smtClean="0">
                <a:ea typeface="ＭＳ Ｐゴシック" pitchFamily="34" charset="-128"/>
                <a:cs typeface="Arial" charset="0"/>
              </a:rPr>
              <a:t>f(</a:t>
            </a:r>
            <a:r>
              <a:rPr lang="en-GB" sz="2400" dirty="0" smtClean="0">
                <a:ea typeface="ＭＳ Ｐゴシック" pitchFamily="34" charset="-128"/>
              </a:rPr>
              <a:t>x</a:t>
            </a:r>
            <a:r>
              <a:rPr lang="en-US" sz="2400" dirty="0" smtClean="0">
                <a:ea typeface="ＭＳ Ｐゴシック" pitchFamily="34" charset="-128"/>
                <a:cs typeface="Arial" charset="0"/>
              </a:rPr>
              <a:t>″) = f(</a:t>
            </a:r>
            <a:r>
              <a:rPr lang="el-GR" sz="2400" dirty="0" smtClean="0">
                <a:ea typeface="ＭＳ Ｐゴシック" pitchFamily="34" charset="-128"/>
                <a:cs typeface="Arial" charset="0"/>
              </a:rPr>
              <a:t>λ</a:t>
            </a:r>
            <a:r>
              <a:rPr lang="en-GB" sz="2400" dirty="0" smtClean="0">
                <a:ea typeface="ＭＳ Ｐゴシック" pitchFamily="34" charset="-128"/>
                <a:cs typeface="Arial" charset="0"/>
              </a:rPr>
              <a:t>x + (1-</a:t>
            </a:r>
            <a:r>
              <a:rPr lang="el-GR" sz="2400" dirty="0" smtClean="0">
                <a:ea typeface="ＭＳ Ｐゴシック" pitchFamily="34" charset="-128"/>
                <a:cs typeface="Arial" charset="0"/>
              </a:rPr>
              <a:t>λ</a:t>
            </a:r>
            <a:r>
              <a:rPr lang="en-GB" sz="2400" dirty="0" smtClean="0">
                <a:ea typeface="ＭＳ Ｐゴシック" pitchFamily="34" charset="-128"/>
                <a:cs typeface="Arial" charset="0"/>
              </a:rPr>
              <a:t>)x</a:t>
            </a:r>
            <a:r>
              <a:rPr lang="en-US" sz="2400" dirty="0" smtClean="0">
                <a:ea typeface="ＭＳ Ｐゴシック" pitchFamily="34" charset="-128"/>
                <a:cs typeface="Arial" charset="0"/>
              </a:rPr>
              <a:t>‘ ) ≥ min(f(x), f(x’) )   </a:t>
            </a:r>
            <a:r>
              <a:rPr lang="en-US" sz="2400" b="1" dirty="0" smtClean="0">
                <a:ea typeface="ＭＳ Ｐゴシック" pitchFamily="34" charset="-128"/>
                <a:cs typeface="Arial" charset="0"/>
              </a:rPr>
              <a:t>quasi concave</a:t>
            </a:r>
          </a:p>
          <a:p>
            <a:pPr marL="0" indent="0" algn="just">
              <a:lnSpc>
                <a:spcPct val="120000"/>
              </a:lnSpc>
              <a:buNone/>
            </a:pPr>
            <a:r>
              <a:rPr lang="en-US" sz="2400" dirty="0" smtClean="0">
                <a:ea typeface="ＭＳ Ｐゴシック" pitchFamily="34" charset="-128"/>
                <a:cs typeface="Arial" charset="0"/>
              </a:rPr>
              <a:t>f(</a:t>
            </a:r>
            <a:r>
              <a:rPr lang="en-GB" sz="2400" dirty="0">
                <a:ea typeface="ＭＳ Ｐゴシック" pitchFamily="34" charset="-128"/>
              </a:rPr>
              <a:t>x</a:t>
            </a:r>
            <a:r>
              <a:rPr lang="en-US" sz="2400" dirty="0">
                <a:ea typeface="ＭＳ Ｐゴシック" pitchFamily="34" charset="-128"/>
                <a:cs typeface="Arial" charset="0"/>
              </a:rPr>
              <a:t>″) = f(</a:t>
            </a:r>
            <a:r>
              <a:rPr lang="el-GR" sz="2400" dirty="0">
                <a:ea typeface="ＭＳ Ｐゴシック" pitchFamily="34" charset="-128"/>
                <a:cs typeface="Arial" charset="0"/>
              </a:rPr>
              <a:t>λ</a:t>
            </a:r>
            <a:r>
              <a:rPr lang="en-GB" sz="2400" dirty="0">
                <a:ea typeface="ＭＳ Ｐゴシック" pitchFamily="34" charset="-128"/>
                <a:cs typeface="Arial" charset="0"/>
              </a:rPr>
              <a:t>x + (1-</a:t>
            </a:r>
            <a:r>
              <a:rPr lang="el-GR" sz="2400" dirty="0">
                <a:ea typeface="ＭＳ Ｐゴシック" pitchFamily="34" charset="-128"/>
                <a:cs typeface="Arial" charset="0"/>
              </a:rPr>
              <a:t>λ</a:t>
            </a:r>
            <a:r>
              <a:rPr lang="en-GB" sz="2400" dirty="0">
                <a:ea typeface="ＭＳ Ｐゴシック" pitchFamily="34" charset="-128"/>
                <a:cs typeface="Arial" charset="0"/>
              </a:rPr>
              <a:t>)x</a:t>
            </a:r>
            <a:r>
              <a:rPr lang="en-US" sz="2400" dirty="0">
                <a:ea typeface="ＭＳ Ｐゴシック" pitchFamily="34" charset="-128"/>
                <a:cs typeface="Arial" charset="0"/>
              </a:rPr>
              <a:t>‘ ) </a:t>
            </a:r>
            <a:r>
              <a:rPr lang="en-US" sz="2400" dirty="0" smtClean="0">
                <a:ea typeface="ＭＳ Ｐゴシック" pitchFamily="34" charset="-128"/>
                <a:cs typeface="Arial" charset="0"/>
              </a:rPr>
              <a:t>&gt; </a:t>
            </a:r>
            <a:r>
              <a:rPr lang="en-US" sz="2400" dirty="0">
                <a:ea typeface="ＭＳ Ｐゴシック" pitchFamily="34" charset="-128"/>
                <a:cs typeface="Arial" charset="0"/>
              </a:rPr>
              <a:t>min(f(x), f(x’) </a:t>
            </a:r>
            <a:r>
              <a:rPr lang="en-US" sz="2400" dirty="0" smtClean="0">
                <a:ea typeface="ＭＳ Ｐゴシック" pitchFamily="34" charset="-128"/>
                <a:cs typeface="Arial" charset="0"/>
              </a:rPr>
              <a:t>)  </a:t>
            </a:r>
            <a:r>
              <a:rPr lang="en-US" sz="2400" b="1" dirty="0" smtClean="0">
                <a:ea typeface="ＭＳ Ｐゴシック" pitchFamily="34" charset="-128"/>
                <a:cs typeface="Arial" charset="0"/>
              </a:rPr>
              <a:t>strictly quasi concave</a:t>
            </a:r>
          </a:p>
          <a:p>
            <a:pPr marL="0" indent="0" algn="just">
              <a:lnSpc>
                <a:spcPct val="120000"/>
              </a:lnSpc>
              <a:buNone/>
            </a:pPr>
            <a:endParaRPr lang="en-US" sz="2400" dirty="0" smtClean="0">
              <a:ea typeface="ＭＳ Ｐゴシック" pitchFamily="34" charset="-128"/>
              <a:cs typeface="Arial" charset="0"/>
            </a:endParaRPr>
          </a:p>
          <a:p>
            <a:pPr marL="0" indent="0" algn="just">
              <a:lnSpc>
                <a:spcPct val="120000"/>
              </a:lnSpc>
              <a:buNone/>
            </a:pPr>
            <a:r>
              <a:rPr lang="en-US" sz="2400" dirty="0" smtClean="0">
                <a:ea typeface="ＭＳ Ｐゴシック" pitchFamily="34" charset="-128"/>
                <a:cs typeface="Arial" charset="0"/>
              </a:rPr>
              <a:t>Note these conditions hold even if </a:t>
            </a:r>
            <a:r>
              <a:rPr lang="en-US" sz="2400" dirty="0">
                <a:ea typeface="ＭＳ Ｐゴシック" pitchFamily="34" charset="-128"/>
                <a:cs typeface="Arial" charset="0"/>
              </a:rPr>
              <a:t>f(x</a:t>
            </a:r>
            <a:r>
              <a:rPr lang="en-US" sz="2400" dirty="0" smtClean="0">
                <a:ea typeface="ＭＳ Ｐゴシック" pitchFamily="34" charset="-128"/>
                <a:cs typeface="Arial" charset="0"/>
              </a:rPr>
              <a:t>)=f(x’)</a:t>
            </a:r>
            <a:endParaRPr lang="en-US" sz="2400" dirty="0">
              <a:ea typeface="ＭＳ Ｐゴシック" pitchFamily="34" charset="-128"/>
              <a:cs typeface="Arial" charset="0"/>
            </a:endParaRPr>
          </a:p>
          <a:p>
            <a:pPr marL="0" indent="0" algn="just">
              <a:lnSpc>
                <a:spcPct val="120000"/>
              </a:lnSpc>
              <a:buNone/>
            </a:pPr>
            <a:r>
              <a:rPr lang="en-US" sz="2400" dirty="0" smtClean="0">
                <a:ea typeface="ＭＳ Ｐゴシック" pitchFamily="34" charset="-128"/>
                <a:cs typeface="Arial" charset="0"/>
              </a:rPr>
              <a:t>A concave function is also quasi-concave</a:t>
            </a:r>
            <a:r>
              <a:rPr lang="en-US" sz="2400" dirty="0">
                <a:ea typeface="ＭＳ Ｐゴシック" pitchFamily="34" charset="-128"/>
                <a:cs typeface="Arial" charset="0"/>
              </a:rPr>
              <a:t>, </a:t>
            </a:r>
            <a:r>
              <a:rPr lang="en-US" sz="2400" dirty="0" smtClean="0">
                <a:ea typeface="ＭＳ Ｐゴシック" pitchFamily="34" charset="-128"/>
                <a:cs typeface="Arial" charset="0"/>
              </a:rPr>
              <a:t>but  </a:t>
            </a:r>
            <a:r>
              <a:rPr lang="en-US" sz="2400" dirty="0">
                <a:ea typeface="ＭＳ Ｐゴシック" pitchFamily="34" charset="-128"/>
                <a:cs typeface="Arial" charset="0"/>
              </a:rPr>
              <a:t>the opposite is not </a:t>
            </a:r>
            <a:r>
              <a:rPr lang="en-US" sz="2400" dirty="0" smtClean="0">
                <a:ea typeface="ＭＳ Ｐゴシック" pitchFamily="34" charset="-128"/>
                <a:cs typeface="Arial" charset="0"/>
              </a:rPr>
              <a:t>true</a:t>
            </a:r>
          </a:p>
          <a:p>
            <a:pPr marL="0" indent="0" algn="just">
              <a:buNone/>
            </a:pPr>
            <a:endParaRPr lang="en-US" sz="2400" dirty="0" smtClean="0">
              <a:ea typeface="ＭＳ Ｐゴシック" pitchFamily="34" charset="-128"/>
              <a:cs typeface="Arial" charset="0"/>
            </a:endParaRPr>
          </a:p>
          <a:p>
            <a:pPr marL="0" indent="0" algn="just">
              <a:buNone/>
            </a:pPr>
            <a:r>
              <a:rPr lang="en-US" sz="2400" dirty="0" smtClean="0">
                <a:ea typeface="ＭＳ Ｐゴシック" pitchFamily="34" charset="-128"/>
                <a:cs typeface="Arial" charset="0"/>
              </a:rPr>
              <a:t>If </a:t>
            </a:r>
            <a:r>
              <a:rPr lang="en-US" sz="2400" dirty="0">
                <a:ea typeface="ＭＳ Ｐゴシック" pitchFamily="34" charset="-128"/>
                <a:cs typeface="Arial" charset="0"/>
              </a:rPr>
              <a:t>f(x</a:t>
            </a:r>
            <a:r>
              <a:rPr lang="en-US" sz="2400" dirty="0" smtClean="0">
                <a:ea typeface="ＭＳ Ｐゴシック" pitchFamily="34" charset="-128"/>
                <a:cs typeface="Arial" charset="0"/>
              </a:rPr>
              <a:t>) &gt; </a:t>
            </a:r>
            <a:r>
              <a:rPr lang="en-US" sz="2400" dirty="0">
                <a:ea typeface="ＭＳ Ｐゴシック" pitchFamily="34" charset="-128"/>
                <a:cs typeface="Arial" charset="0"/>
              </a:rPr>
              <a:t>f(x’)</a:t>
            </a:r>
            <a:r>
              <a:rPr lang="en-US" sz="2400" dirty="0" smtClean="0">
                <a:ea typeface="ＭＳ Ｐゴシック" pitchFamily="34" charset="-128"/>
                <a:cs typeface="Arial" charset="0"/>
              </a:rPr>
              <a:t> and   </a:t>
            </a:r>
            <a:r>
              <a:rPr lang="en-US" sz="2400" dirty="0">
                <a:ea typeface="ＭＳ Ｐゴシック" pitchFamily="34" charset="-128"/>
                <a:cs typeface="Arial" charset="0"/>
              </a:rPr>
              <a:t>f(</a:t>
            </a:r>
            <a:r>
              <a:rPr lang="el-GR" sz="2400" dirty="0">
                <a:ea typeface="ＭＳ Ｐゴシック" pitchFamily="34" charset="-128"/>
                <a:cs typeface="Arial" charset="0"/>
              </a:rPr>
              <a:t>λ</a:t>
            </a:r>
            <a:r>
              <a:rPr lang="en-GB" sz="2400" dirty="0">
                <a:ea typeface="ＭＳ Ｐゴシック" pitchFamily="34" charset="-128"/>
                <a:cs typeface="Arial" charset="0"/>
              </a:rPr>
              <a:t>x + (1-</a:t>
            </a:r>
            <a:r>
              <a:rPr lang="el-GR" sz="2400" dirty="0">
                <a:ea typeface="ＭＳ Ｐゴシック" pitchFamily="34" charset="-128"/>
                <a:cs typeface="Arial" charset="0"/>
              </a:rPr>
              <a:t>λ</a:t>
            </a:r>
            <a:r>
              <a:rPr lang="en-GB" sz="2400" dirty="0">
                <a:ea typeface="ＭＳ Ｐゴシック" pitchFamily="34" charset="-128"/>
                <a:cs typeface="Arial" charset="0"/>
              </a:rPr>
              <a:t>)x</a:t>
            </a:r>
            <a:r>
              <a:rPr lang="en-US" sz="2400" dirty="0">
                <a:ea typeface="ＭＳ Ｐゴシック" pitchFamily="34" charset="-128"/>
                <a:cs typeface="Arial" charset="0"/>
              </a:rPr>
              <a:t>‘ ) </a:t>
            </a:r>
            <a:r>
              <a:rPr lang="en-US" sz="2400" dirty="0" smtClean="0">
                <a:ea typeface="ＭＳ Ｐゴシック" pitchFamily="34" charset="-128"/>
                <a:cs typeface="Arial" charset="0"/>
              </a:rPr>
              <a:t>&gt; f(x</a:t>
            </a:r>
            <a:r>
              <a:rPr lang="en-US" sz="2400" dirty="0">
                <a:ea typeface="ＭＳ Ｐゴシック" pitchFamily="34" charset="-128"/>
                <a:cs typeface="Arial" charset="0"/>
              </a:rPr>
              <a:t>’) </a:t>
            </a:r>
            <a:r>
              <a:rPr lang="en-US" sz="2400" dirty="0" smtClean="0">
                <a:ea typeface="ＭＳ Ｐゴシック" pitchFamily="34" charset="-128"/>
                <a:cs typeface="Arial" charset="0"/>
              </a:rPr>
              <a:t> the function is </a:t>
            </a:r>
            <a:r>
              <a:rPr lang="en-US" sz="2400" b="1" dirty="0" smtClean="0">
                <a:ea typeface="ＭＳ Ｐゴシック" pitchFamily="34" charset="-128"/>
                <a:cs typeface="Arial" charset="0"/>
              </a:rPr>
              <a:t>explicitly quasi concave</a:t>
            </a:r>
            <a:endParaRPr lang="en-US" sz="2400" b="1" dirty="0">
              <a:ea typeface="ＭＳ Ｐゴシック" pitchFamily="34" charset="-128"/>
              <a:cs typeface="Arial" charset="0"/>
            </a:endParaRPr>
          </a:p>
          <a:p>
            <a:pPr marL="0" indent="0" algn="just">
              <a:buNone/>
            </a:pPr>
            <a:endParaRPr lang="en-US" sz="2400" dirty="0">
              <a:ea typeface="ＭＳ Ｐゴシック" pitchFamily="34" charset="-128"/>
              <a:cs typeface="Arial" charset="0"/>
            </a:endParaRPr>
          </a:p>
          <a:p>
            <a:pPr marL="0" indent="0" algn="just">
              <a:buFontTx/>
              <a:buNone/>
            </a:pPr>
            <a:endParaRPr lang="en-US" sz="2400" dirty="0" smtClean="0">
              <a:ea typeface="ＭＳ Ｐゴシック" pitchFamily="34" charset="-128"/>
              <a:cs typeface="Arial" charset="0"/>
            </a:endParaRPr>
          </a:p>
          <a:p>
            <a:pPr marL="0" indent="0" algn="just">
              <a:buFontTx/>
              <a:buNone/>
            </a:pPr>
            <a:endParaRPr lang="en-US" sz="2400" b="1" i="1" dirty="0" smtClean="0">
              <a:ea typeface="ＭＳ Ｐゴシック" pitchFamily="34" charset="-128"/>
              <a:cs typeface="Arial" charset="0"/>
            </a:endParaRPr>
          </a:p>
          <a:p>
            <a:pPr marL="0" indent="0" algn="just">
              <a:buFontTx/>
              <a:buAutoNum type="arabicPeriod"/>
            </a:pPr>
            <a:endParaRPr lang="en-GB" sz="2400" dirty="0" smtClean="0">
              <a:ea typeface="ＭＳ Ｐゴシック" pitchFamily="34" charset="-128"/>
              <a:cs typeface="Arial" charset="0"/>
            </a:endParaRPr>
          </a:p>
        </p:txBody>
      </p:sp>
      <p:sp>
        <p:nvSpPr>
          <p:cNvPr id="16407"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fld id="{2CDAE3C7-9F84-46FF-BE4B-21DB43939137}" type="slidenum">
              <a:rPr lang="en-US" sz="1400" b="0" smtClean="0"/>
              <a:pPr/>
              <a:t>28</a:t>
            </a:fld>
            <a:endParaRPr lang="en-US" sz="1400" b="0" smtClean="0"/>
          </a:p>
        </p:txBody>
      </p:sp>
    </p:spTree>
    <p:extLst>
      <p:ext uri="{BB962C8B-B14F-4D97-AF65-F5344CB8AC3E}">
        <p14:creationId xmlns:p14="http://schemas.microsoft.com/office/powerpoint/2010/main" val="20044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4"/>
          <p:cNvGraphicFramePr>
            <a:graphicFrameLocks noChangeAspect="1"/>
          </p:cNvGraphicFramePr>
          <p:nvPr/>
        </p:nvGraphicFramePr>
        <p:xfrm>
          <a:off x="4451350" y="4433888"/>
          <a:ext cx="4800600" cy="2236787"/>
        </p:xfrm>
        <a:graphic>
          <a:graphicData uri="http://schemas.openxmlformats.org/presentationml/2006/ole">
            <mc:AlternateContent xmlns:mc="http://schemas.openxmlformats.org/markup-compatibility/2006">
              <mc:Choice xmlns:v="urn:schemas-microsoft-com:vml" Requires="v">
                <p:oleObj spid="_x0000_s21934" name="Drawing" r:id="rId4" imgW="3209925" imgH="2752725" progId="WPDraw30.Drawing">
                  <p:embed/>
                </p:oleObj>
              </mc:Choice>
              <mc:Fallback>
                <p:oleObj name="Drawing" r:id="rId4" imgW="3209925" imgH="2752725"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1350" y="4433888"/>
                        <a:ext cx="4800600"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7" name="Rectangle 3"/>
          <p:cNvSpPr>
            <a:spLocks noGrp="1" noChangeArrowheads="1"/>
          </p:cNvSpPr>
          <p:nvPr>
            <p:ph type="body" idx="1"/>
          </p:nvPr>
        </p:nvSpPr>
        <p:spPr>
          <a:xfrm>
            <a:off x="657225" y="657225"/>
            <a:ext cx="8242076" cy="6019800"/>
          </a:xfrm>
        </p:spPr>
        <p:txBody>
          <a:bodyPr/>
          <a:lstStyle/>
          <a:p>
            <a:pPr marL="0" indent="0">
              <a:buFontTx/>
              <a:buNone/>
            </a:pPr>
            <a:r>
              <a:rPr lang="en-US" dirty="0" smtClean="0">
                <a:ea typeface="ＭＳ Ｐゴシック" pitchFamily="34" charset="-128"/>
                <a:cs typeface="Arial" charset="0"/>
              </a:rPr>
              <a:t>	</a:t>
            </a:r>
            <a:r>
              <a:rPr lang="en-US" sz="2400" dirty="0" smtClean="0">
                <a:ea typeface="ＭＳ Ｐゴシック" pitchFamily="34" charset="-128"/>
                <a:cs typeface="Arial" charset="0"/>
              </a:rPr>
              <a:t>f(</a:t>
            </a:r>
            <a:r>
              <a:rPr lang="en-GB" sz="2400" dirty="0" smtClean="0">
                <a:ea typeface="ＭＳ Ｐゴシック" pitchFamily="34" charset="-128"/>
              </a:rPr>
              <a:t>x</a:t>
            </a:r>
            <a:r>
              <a:rPr lang="en-US" sz="2400" dirty="0" smtClean="0">
                <a:ea typeface="ＭＳ Ｐゴシック" pitchFamily="34" charset="-128"/>
                <a:cs typeface="Arial" charset="0"/>
              </a:rPr>
              <a:t>″) = f(</a:t>
            </a:r>
            <a:r>
              <a:rPr lang="el-GR" sz="2400" dirty="0" smtClean="0">
                <a:ea typeface="ＭＳ Ｐゴシック" pitchFamily="34" charset="-128"/>
                <a:cs typeface="Arial" charset="0"/>
              </a:rPr>
              <a:t>λ</a:t>
            </a:r>
            <a:r>
              <a:rPr lang="en-GB" sz="2400" dirty="0" smtClean="0">
                <a:ea typeface="ＭＳ Ｐゴシック" pitchFamily="34" charset="-128"/>
                <a:cs typeface="Arial" charset="0"/>
              </a:rPr>
              <a:t>x + (1-</a:t>
            </a:r>
            <a:r>
              <a:rPr lang="el-GR" sz="2400" dirty="0" smtClean="0">
                <a:ea typeface="ＭＳ Ｐゴシック" pitchFamily="34" charset="-128"/>
                <a:cs typeface="Arial" charset="0"/>
              </a:rPr>
              <a:t>λ</a:t>
            </a:r>
            <a:r>
              <a:rPr lang="en-GB" sz="2400" dirty="0" smtClean="0">
                <a:ea typeface="ＭＳ Ｐゴシック" pitchFamily="34" charset="-128"/>
                <a:cs typeface="Arial" charset="0"/>
              </a:rPr>
              <a:t>)x’</a:t>
            </a:r>
            <a:r>
              <a:rPr lang="en-US" sz="2400" dirty="0" smtClean="0">
                <a:ea typeface="ＭＳ Ｐゴシック" pitchFamily="34" charset="-128"/>
                <a:cs typeface="Arial" charset="0"/>
              </a:rPr>
              <a:t> ) ≤ max(f(x), f(x’) )</a:t>
            </a:r>
          </a:p>
          <a:p>
            <a:pPr marL="0" indent="0">
              <a:buFontTx/>
              <a:buNone/>
            </a:pPr>
            <a:r>
              <a:rPr lang="en-US" sz="2400" dirty="0" smtClean="0">
                <a:ea typeface="ＭＳ Ｐゴシック" pitchFamily="34" charset="-128"/>
                <a:cs typeface="Arial" charset="0"/>
              </a:rPr>
              <a:t>Note that a convex function is also quasi-convex</a:t>
            </a:r>
          </a:p>
          <a:p>
            <a:pPr marL="0" indent="0">
              <a:buFontTx/>
              <a:buNone/>
            </a:pPr>
            <a:r>
              <a:rPr lang="en-US" sz="2400" dirty="0" smtClean="0">
                <a:ea typeface="ＭＳ Ｐゴシック" pitchFamily="34" charset="-128"/>
                <a:cs typeface="Arial" charset="0"/>
              </a:rPr>
              <a:t>The bottom left picture shows that the opposite is not true</a:t>
            </a:r>
          </a:p>
          <a:p>
            <a:pPr marL="0" indent="0">
              <a:buFontTx/>
              <a:buAutoNum type="arabicPeriod"/>
            </a:pPr>
            <a:endParaRPr lang="en-GB" dirty="0" smtClean="0">
              <a:ea typeface="ＭＳ Ｐゴシック" pitchFamily="34" charset="-128"/>
              <a:cs typeface="Arial" charset="0"/>
            </a:endParaRPr>
          </a:p>
        </p:txBody>
      </p:sp>
      <p:sp>
        <p:nvSpPr>
          <p:cNvPr id="15368" name="Freeform 5"/>
          <p:cNvSpPr>
            <a:spLocks/>
          </p:cNvSpPr>
          <p:nvPr/>
        </p:nvSpPr>
        <p:spPr bwMode="auto">
          <a:xfrm>
            <a:off x="1244600" y="2794000"/>
            <a:ext cx="2730500" cy="1200150"/>
          </a:xfrm>
          <a:custGeom>
            <a:avLst/>
            <a:gdLst>
              <a:gd name="T0" fmla="*/ 0 w 1720"/>
              <a:gd name="T1" fmla="*/ 2147483647 h 756"/>
              <a:gd name="T2" fmla="*/ 2147483647 w 1720"/>
              <a:gd name="T3" fmla="*/ 2147483647 h 756"/>
              <a:gd name="T4" fmla="*/ 2147483647 w 1720"/>
              <a:gd name="T5" fmla="*/ 0 h 756"/>
              <a:gd name="T6" fmla="*/ 0 60000 65536"/>
              <a:gd name="T7" fmla="*/ 0 60000 65536"/>
              <a:gd name="T8" fmla="*/ 0 60000 65536"/>
              <a:gd name="T9" fmla="*/ 0 w 1720"/>
              <a:gd name="T10" fmla="*/ 0 h 756"/>
              <a:gd name="T11" fmla="*/ 1720 w 1720"/>
              <a:gd name="T12" fmla="*/ 756 h 756"/>
            </a:gdLst>
            <a:ahLst/>
            <a:cxnLst>
              <a:cxn ang="T6">
                <a:pos x="T0" y="T1"/>
              </a:cxn>
              <a:cxn ang="T7">
                <a:pos x="T2" y="T3"/>
              </a:cxn>
              <a:cxn ang="T8">
                <a:pos x="T4" y="T5"/>
              </a:cxn>
            </a:cxnLst>
            <a:rect l="T9" t="T10" r="T11" b="T12"/>
            <a:pathLst>
              <a:path w="1720" h="756">
                <a:moveTo>
                  <a:pt x="0" y="72"/>
                </a:moveTo>
                <a:cubicBezTo>
                  <a:pt x="224" y="414"/>
                  <a:pt x="449" y="756"/>
                  <a:pt x="736" y="744"/>
                </a:cubicBezTo>
                <a:cubicBezTo>
                  <a:pt x="1023" y="732"/>
                  <a:pt x="1371" y="366"/>
                  <a:pt x="1720" y="0"/>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9" name="Freeform 6"/>
          <p:cNvSpPr>
            <a:spLocks/>
          </p:cNvSpPr>
          <p:nvPr/>
        </p:nvSpPr>
        <p:spPr bwMode="auto">
          <a:xfrm>
            <a:off x="5638800" y="4637088"/>
            <a:ext cx="2425700" cy="760412"/>
          </a:xfrm>
          <a:custGeom>
            <a:avLst/>
            <a:gdLst>
              <a:gd name="T0" fmla="*/ 0 w 1528"/>
              <a:gd name="T1" fmla="*/ 2147483647 h 479"/>
              <a:gd name="T2" fmla="*/ 2147483647 w 1528"/>
              <a:gd name="T3" fmla="*/ 2147483647 h 479"/>
              <a:gd name="T4" fmla="*/ 2147483647 w 1528"/>
              <a:gd name="T5" fmla="*/ 2147483647 h 479"/>
              <a:gd name="T6" fmla="*/ 0 60000 65536"/>
              <a:gd name="T7" fmla="*/ 0 60000 65536"/>
              <a:gd name="T8" fmla="*/ 0 60000 65536"/>
              <a:gd name="T9" fmla="*/ 0 w 1528"/>
              <a:gd name="T10" fmla="*/ 0 h 479"/>
              <a:gd name="T11" fmla="*/ 1528 w 1528"/>
              <a:gd name="T12" fmla="*/ 479 h 479"/>
            </a:gdLst>
            <a:ahLst/>
            <a:cxnLst>
              <a:cxn ang="T6">
                <a:pos x="T0" y="T1"/>
              </a:cxn>
              <a:cxn ang="T7">
                <a:pos x="T2" y="T3"/>
              </a:cxn>
              <a:cxn ang="T8">
                <a:pos x="T4" y="T5"/>
              </a:cxn>
            </a:cxnLst>
            <a:rect l="T9" t="T10" r="T11" b="T12"/>
            <a:pathLst>
              <a:path w="1528" h="479">
                <a:moveTo>
                  <a:pt x="0" y="479"/>
                </a:moveTo>
                <a:cubicBezTo>
                  <a:pt x="84" y="246"/>
                  <a:pt x="169" y="14"/>
                  <a:pt x="424" y="7"/>
                </a:cubicBezTo>
                <a:cubicBezTo>
                  <a:pt x="679" y="0"/>
                  <a:pt x="1103" y="219"/>
                  <a:pt x="1528" y="439"/>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5370" name="Group 7"/>
          <p:cNvGrpSpPr>
            <a:grpSpLocks/>
          </p:cNvGrpSpPr>
          <p:nvPr/>
        </p:nvGrpSpPr>
        <p:grpSpPr bwMode="auto">
          <a:xfrm>
            <a:off x="4708525" y="2493963"/>
            <a:ext cx="4032250" cy="2212975"/>
            <a:chOff x="251" y="2736"/>
            <a:chExt cx="2540" cy="1393"/>
          </a:xfrm>
        </p:grpSpPr>
        <p:graphicFrame>
          <p:nvGraphicFramePr>
            <p:cNvPr id="15365" name="Object 8"/>
            <p:cNvGraphicFramePr>
              <a:graphicFrameLocks noChangeAspect="1"/>
            </p:cNvGraphicFramePr>
            <p:nvPr/>
          </p:nvGraphicFramePr>
          <p:xfrm>
            <a:off x="251" y="2749"/>
            <a:ext cx="2540" cy="1380"/>
          </p:xfrm>
          <a:graphic>
            <a:graphicData uri="http://schemas.openxmlformats.org/presentationml/2006/ole">
              <mc:AlternateContent xmlns:mc="http://schemas.openxmlformats.org/markup-compatibility/2006">
                <mc:Choice xmlns:v="urn:schemas-microsoft-com:vml" Requires="v">
                  <p:oleObj spid="_x0000_s21935" name="Drawing" r:id="rId6" imgW="3209925" imgH="2752725" progId="WPDraw30.Drawing">
                    <p:embed/>
                  </p:oleObj>
                </mc:Choice>
                <mc:Fallback>
                  <p:oleObj name="Drawing" r:id="rId6" imgW="3209925" imgH="2752725"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 y="2749"/>
                          <a:ext cx="2540"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93" name="Freeform 9"/>
            <p:cNvSpPr>
              <a:spLocks/>
            </p:cNvSpPr>
            <p:nvPr/>
          </p:nvSpPr>
          <p:spPr bwMode="auto">
            <a:xfrm>
              <a:off x="544" y="2736"/>
              <a:ext cx="1632" cy="1096"/>
            </a:xfrm>
            <a:custGeom>
              <a:avLst/>
              <a:gdLst>
                <a:gd name="T0" fmla="*/ 0 w 1632"/>
                <a:gd name="T1" fmla="*/ 1096 h 1096"/>
                <a:gd name="T2" fmla="*/ 968 w 1632"/>
                <a:gd name="T3" fmla="*/ 744 h 1096"/>
                <a:gd name="T4" fmla="*/ 1632 w 1632"/>
                <a:gd name="T5" fmla="*/ 0 h 1096"/>
                <a:gd name="T6" fmla="*/ 0 60000 65536"/>
                <a:gd name="T7" fmla="*/ 0 60000 65536"/>
                <a:gd name="T8" fmla="*/ 0 60000 65536"/>
                <a:gd name="T9" fmla="*/ 0 w 1632"/>
                <a:gd name="T10" fmla="*/ 0 h 1096"/>
                <a:gd name="T11" fmla="*/ 1632 w 1632"/>
                <a:gd name="T12" fmla="*/ 1096 h 1096"/>
              </a:gdLst>
              <a:ahLst/>
              <a:cxnLst>
                <a:cxn ang="T6">
                  <a:pos x="T0" y="T1"/>
                </a:cxn>
                <a:cxn ang="T7">
                  <a:pos x="T2" y="T3"/>
                </a:cxn>
                <a:cxn ang="T8">
                  <a:pos x="T4" y="T5"/>
                </a:cxn>
              </a:cxnLst>
              <a:rect l="T9" t="T10" r="T11" b="T12"/>
              <a:pathLst>
                <a:path w="1632" h="1096">
                  <a:moveTo>
                    <a:pt x="0" y="1096"/>
                  </a:moveTo>
                  <a:cubicBezTo>
                    <a:pt x="348" y="1011"/>
                    <a:pt x="696" y="927"/>
                    <a:pt x="968" y="744"/>
                  </a:cubicBezTo>
                  <a:cubicBezTo>
                    <a:pt x="1240" y="561"/>
                    <a:pt x="1436" y="280"/>
                    <a:pt x="1632" y="0"/>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graphicFrame>
        <p:nvGraphicFramePr>
          <p:cNvPr id="15363" name="Object 15"/>
          <p:cNvGraphicFramePr>
            <a:graphicFrameLocks noChangeAspect="1"/>
          </p:cNvGraphicFramePr>
          <p:nvPr/>
        </p:nvGraphicFramePr>
        <p:xfrm>
          <a:off x="361950" y="2481263"/>
          <a:ext cx="4800600" cy="2236787"/>
        </p:xfrm>
        <a:graphic>
          <a:graphicData uri="http://schemas.openxmlformats.org/presentationml/2006/ole">
            <mc:AlternateContent xmlns:mc="http://schemas.openxmlformats.org/markup-compatibility/2006">
              <mc:Choice xmlns:v="urn:schemas-microsoft-com:vml" Requires="v">
                <p:oleObj spid="_x0000_s21936" name="Drawing" r:id="rId7" imgW="3209925" imgH="2752725" progId="WPDraw30.Drawing">
                  <p:embed/>
                </p:oleObj>
              </mc:Choice>
              <mc:Fallback>
                <p:oleObj name="Drawing" r:id="rId7" imgW="3209925" imgH="2752725"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2481263"/>
                        <a:ext cx="4800600"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5371" name="Group 43"/>
          <p:cNvGrpSpPr>
            <a:grpSpLocks/>
          </p:cNvGrpSpPr>
          <p:nvPr/>
        </p:nvGrpSpPr>
        <p:grpSpPr bwMode="auto">
          <a:xfrm>
            <a:off x="501650" y="2698750"/>
            <a:ext cx="3321050" cy="1712913"/>
            <a:chOff x="308" y="1712"/>
            <a:chExt cx="2092" cy="1079"/>
          </a:xfrm>
        </p:grpSpPr>
        <p:sp>
          <p:nvSpPr>
            <p:cNvPr id="15388" name="Line 19"/>
            <p:cNvSpPr>
              <a:spLocks noChangeShapeType="1"/>
            </p:cNvSpPr>
            <p:nvPr/>
          </p:nvSpPr>
          <p:spPr bwMode="auto">
            <a:xfrm>
              <a:off x="2400" y="1866"/>
              <a:ext cx="0" cy="9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89" name="Line 25"/>
            <p:cNvSpPr>
              <a:spLocks noChangeShapeType="1"/>
            </p:cNvSpPr>
            <p:nvPr/>
          </p:nvSpPr>
          <p:spPr bwMode="auto">
            <a:xfrm flipH="1">
              <a:off x="576" y="1866"/>
              <a:ext cx="182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90" name="Text Box 26"/>
            <p:cNvSpPr txBox="1">
              <a:spLocks noChangeArrowheads="1"/>
            </p:cNvSpPr>
            <p:nvPr/>
          </p:nvSpPr>
          <p:spPr bwMode="auto">
            <a:xfrm>
              <a:off x="308" y="171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y</a:t>
              </a:r>
            </a:p>
          </p:txBody>
        </p:sp>
        <p:sp>
          <p:nvSpPr>
            <p:cNvPr id="15391" name="Line 27"/>
            <p:cNvSpPr>
              <a:spLocks noChangeShapeType="1"/>
            </p:cNvSpPr>
            <p:nvPr/>
          </p:nvSpPr>
          <p:spPr bwMode="auto">
            <a:xfrm>
              <a:off x="915" y="2018"/>
              <a:ext cx="0" cy="77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92" name="Line 28"/>
            <p:cNvSpPr>
              <a:spLocks noChangeShapeType="1"/>
            </p:cNvSpPr>
            <p:nvPr/>
          </p:nvSpPr>
          <p:spPr bwMode="auto">
            <a:xfrm>
              <a:off x="915" y="2664"/>
              <a:ext cx="1479"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372" name="Line 33"/>
          <p:cNvSpPr>
            <a:spLocks noChangeShapeType="1"/>
          </p:cNvSpPr>
          <p:nvPr/>
        </p:nvSpPr>
        <p:spPr bwMode="auto">
          <a:xfrm flipH="1">
            <a:off x="5016500" y="4892675"/>
            <a:ext cx="2133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73" name="Line 34"/>
          <p:cNvSpPr>
            <a:spLocks noChangeShapeType="1"/>
          </p:cNvSpPr>
          <p:nvPr/>
        </p:nvSpPr>
        <p:spPr bwMode="auto">
          <a:xfrm>
            <a:off x="5867400" y="4895850"/>
            <a:ext cx="0" cy="1304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4" name="Line 35"/>
          <p:cNvSpPr>
            <a:spLocks noChangeShapeType="1"/>
          </p:cNvSpPr>
          <p:nvPr/>
        </p:nvSpPr>
        <p:spPr bwMode="auto">
          <a:xfrm>
            <a:off x="7143750" y="4886325"/>
            <a:ext cx="0" cy="1333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aphicFrame>
        <p:nvGraphicFramePr>
          <p:cNvPr id="15364" name="Object 39"/>
          <p:cNvGraphicFramePr>
            <a:graphicFrameLocks noChangeAspect="1"/>
          </p:cNvGraphicFramePr>
          <p:nvPr/>
        </p:nvGraphicFramePr>
        <p:xfrm>
          <a:off x="352425" y="4559300"/>
          <a:ext cx="4032250" cy="2190750"/>
        </p:xfrm>
        <a:graphic>
          <a:graphicData uri="http://schemas.openxmlformats.org/presentationml/2006/ole">
            <mc:AlternateContent xmlns:mc="http://schemas.openxmlformats.org/markup-compatibility/2006">
              <mc:Choice xmlns:v="urn:schemas-microsoft-com:vml" Requires="v">
                <p:oleObj spid="_x0000_s21937" name="Drawing" r:id="rId8" imgW="3209925" imgH="2752725" progId="WPDraw30.Drawing">
                  <p:embed/>
                </p:oleObj>
              </mc:Choice>
              <mc:Fallback>
                <p:oleObj name="Drawing" r:id="rId8" imgW="3209925" imgH="2752725"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4559300"/>
                        <a:ext cx="40322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5" name="Freeform 42"/>
          <p:cNvSpPr>
            <a:spLocks/>
          </p:cNvSpPr>
          <p:nvPr/>
        </p:nvSpPr>
        <p:spPr bwMode="auto">
          <a:xfrm>
            <a:off x="981075" y="4819650"/>
            <a:ext cx="3143250" cy="1112838"/>
          </a:xfrm>
          <a:custGeom>
            <a:avLst/>
            <a:gdLst>
              <a:gd name="T0" fmla="*/ 0 w 1716"/>
              <a:gd name="T1" fmla="*/ 0 h 701"/>
              <a:gd name="T2" fmla="*/ 2147483647 w 1716"/>
              <a:gd name="T3" fmla="*/ 2147483647 h 701"/>
              <a:gd name="T4" fmla="*/ 2147483647 w 1716"/>
              <a:gd name="T5" fmla="*/ 2147483647 h 701"/>
              <a:gd name="T6" fmla="*/ 2147483647 w 1716"/>
              <a:gd name="T7" fmla="*/ 2147483647 h 701"/>
              <a:gd name="T8" fmla="*/ 2147483647 w 1716"/>
              <a:gd name="T9" fmla="*/ 2147483647 h 701"/>
              <a:gd name="T10" fmla="*/ 0 60000 65536"/>
              <a:gd name="T11" fmla="*/ 0 60000 65536"/>
              <a:gd name="T12" fmla="*/ 0 60000 65536"/>
              <a:gd name="T13" fmla="*/ 0 60000 65536"/>
              <a:gd name="T14" fmla="*/ 0 60000 65536"/>
              <a:gd name="T15" fmla="*/ 0 w 1716"/>
              <a:gd name="T16" fmla="*/ 0 h 701"/>
              <a:gd name="T17" fmla="*/ 1716 w 1716"/>
              <a:gd name="T18" fmla="*/ 701 h 701"/>
            </a:gdLst>
            <a:ahLst/>
            <a:cxnLst>
              <a:cxn ang="T10">
                <a:pos x="T0" y="T1"/>
              </a:cxn>
              <a:cxn ang="T11">
                <a:pos x="T2" y="T3"/>
              </a:cxn>
              <a:cxn ang="T12">
                <a:pos x="T4" y="T5"/>
              </a:cxn>
              <a:cxn ang="T13">
                <a:pos x="T6" y="T7"/>
              </a:cxn>
              <a:cxn ang="T14">
                <a:pos x="T8" y="T9"/>
              </a:cxn>
            </a:cxnLst>
            <a:rect l="T15" t="T16" r="T17" b="T18"/>
            <a:pathLst>
              <a:path w="1716" h="701">
                <a:moveTo>
                  <a:pt x="0" y="0"/>
                </a:moveTo>
                <a:cubicBezTo>
                  <a:pt x="192" y="125"/>
                  <a:pt x="385" y="250"/>
                  <a:pt x="504" y="366"/>
                </a:cubicBezTo>
                <a:cubicBezTo>
                  <a:pt x="623" y="482"/>
                  <a:pt x="623" y="701"/>
                  <a:pt x="714" y="696"/>
                </a:cubicBezTo>
                <a:cubicBezTo>
                  <a:pt x="805" y="691"/>
                  <a:pt x="883" y="444"/>
                  <a:pt x="1050" y="336"/>
                </a:cubicBezTo>
                <a:cubicBezTo>
                  <a:pt x="1217" y="228"/>
                  <a:pt x="1466" y="138"/>
                  <a:pt x="1716" y="48"/>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5376" name="Group 44"/>
          <p:cNvGrpSpPr>
            <a:grpSpLocks/>
          </p:cNvGrpSpPr>
          <p:nvPr/>
        </p:nvGrpSpPr>
        <p:grpSpPr bwMode="auto">
          <a:xfrm>
            <a:off x="495300" y="4762500"/>
            <a:ext cx="3321050" cy="1539875"/>
            <a:chOff x="308" y="1712"/>
            <a:chExt cx="2092" cy="970"/>
          </a:xfrm>
        </p:grpSpPr>
        <p:sp>
          <p:nvSpPr>
            <p:cNvPr id="15383" name="Line 45"/>
            <p:cNvSpPr>
              <a:spLocks noChangeShapeType="1"/>
            </p:cNvSpPr>
            <p:nvPr/>
          </p:nvSpPr>
          <p:spPr bwMode="auto">
            <a:xfrm>
              <a:off x="2400" y="1866"/>
              <a:ext cx="0" cy="80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84" name="Line 46"/>
            <p:cNvSpPr>
              <a:spLocks noChangeShapeType="1"/>
            </p:cNvSpPr>
            <p:nvPr/>
          </p:nvSpPr>
          <p:spPr bwMode="auto">
            <a:xfrm flipH="1">
              <a:off x="576" y="1866"/>
              <a:ext cx="182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85" name="Text Box 47"/>
            <p:cNvSpPr txBox="1">
              <a:spLocks noChangeArrowheads="1"/>
            </p:cNvSpPr>
            <p:nvPr/>
          </p:nvSpPr>
          <p:spPr bwMode="auto">
            <a:xfrm>
              <a:off x="308" y="171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y</a:t>
              </a:r>
            </a:p>
          </p:txBody>
        </p:sp>
        <p:sp>
          <p:nvSpPr>
            <p:cNvPr id="15386" name="Line 48"/>
            <p:cNvSpPr>
              <a:spLocks noChangeShapeType="1"/>
            </p:cNvSpPr>
            <p:nvPr/>
          </p:nvSpPr>
          <p:spPr bwMode="auto">
            <a:xfrm>
              <a:off x="798" y="1866"/>
              <a:ext cx="0" cy="81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87" name="Line 49"/>
            <p:cNvSpPr>
              <a:spLocks noChangeShapeType="1"/>
            </p:cNvSpPr>
            <p:nvPr/>
          </p:nvSpPr>
          <p:spPr bwMode="auto">
            <a:xfrm>
              <a:off x="798" y="2664"/>
              <a:ext cx="1596"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377" name="Line 50"/>
          <p:cNvSpPr>
            <a:spLocks noChangeShapeType="1"/>
          </p:cNvSpPr>
          <p:nvPr/>
        </p:nvSpPr>
        <p:spPr bwMode="auto">
          <a:xfrm>
            <a:off x="5181600" y="4313238"/>
            <a:ext cx="146685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8" name="Line 51"/>
          <p:cNvSpPr>
            <a:spLocks noChangeShapeType="1"/>
          </p:cNvSpPr>
          <p:nvPr/>
        </p:nvSpPr>
        <p:spPr bwMode="auto">
          <a:xfrm flipH="1" flipV="1">
            <a:off x="6648450" y="3721100"/>
            <a:ext cx="0" cy="5921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79" name="Line 52"/>
          <p:cNvSpPr>
            <a:spLocks noChangeShapeType="1"/>
          </p:cNvSpPr>
          <p:nvPr/>
        </p:nvSpPr>
        <p:spPr bwMode="auto">
          <a:xfrm flipH="1">
            <a:off x="5153025" y="3721100"/>
            <a:ext cx="14954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80" name="Text Box 53"/>
          <p:cNvSpPr txBox="1">
            <a:spLocks noChangeArrowheads="1"/>
          </p:cNvSpPr>
          <p:nvPr/>
        </p:nvSpPr>
        <p:spPr bwMode="auto">
          <a:xfrm>
            <a:off x="4708525" y="29654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y</a:t>
            </a:r>
          </a:p>
        </p:txBody>
      </p:sp>
      <p:sp>
        <p:nvSpPr>
          <p:cNvPr id="15381"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fld id="{FB7EB8C1-BC26-4024-8DEF-E0C3E2DDB6B1}" type="slidenum">
              <a:rPr lang="en-US" sz="1400" b="0" smtClean="0"/>
              <a:pPr/>
              <a:t>29</a:t>
            </a:fld>
            <a:endParaRPr lang="en-US" sz="1400" b="0" smtClean="0"/>
          </a:p>
        </p:txBody>
      </p:sp>
      <p:sp>
        <p:nvSpPr>
          <p:cNvPr id="15382" name="Line 25"/>
          <p:cNvSpPr>
            <a:spLocks noChangeShapeType="1"/>
          </p:cNvSpPr>
          <p:nvPr/>
        </p:nvSpPr>
        <p:spPr bwMode="auto">
          <a:xfrm flipH="1">
            <a:off x="911225" y="3194050"/>
            <a:ext cx="5540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70541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98679" y="230187"/>
            <a:ext cx="7772400" cy="284162"/>
          </a:xfrm>
        </p:spPr>
        <p:txBody>
          <a:bodyPr/>
          <a:lstStyle/>
          <a:p>
            <a:r>
              <a:rPr lang="en-GB" b="1" dirty="0" smtClean="0">
                <a:ea typeface="ＭＳ Ｐゴシック" pitchFamily="34" charset="-128"/>
              </a:rPr>
              <a:t>Binding and non-binding constraints</a:t>
            </a:r>
            <a:endParaRPr lang="en-US" b="1" dirty="0" smtClean="0">
              <a:ea typeface="ＭＳ Ｐゴシック" pitchFamily="34" charset="-128"/>
            </a:endParaRPr>
          </a:p>
        </p:txBody>
      </p:sp>
      <p:sp>
        <p:nvSpPr>
          <p:cNvPr id="39939" name="Rectangle 3"/>
          <p:cNvSpPr>
            <a:spLocks noGrp="1" noChangeArrowheads="1"/>
          </p:cNvSpPr>
          <p:nvPr>
            <p:ph type="body" idx="1"/>
          </p:nvPr>
        </p:nvSpPr>
        <p:spPr>
          <a:xfrm>
            <a:off x="128789" y="978795"/>
            <a:ext cx="8809150" cy="3786388"/>
          </a:xfrm>
        </p:spPr>
        <p:txBody>
          <a:bodyPr/>
          <a:lstStyle/>
          <a:p>
            <a:pPr marL="0" indent="0" algn="just">
              <a:spcBef>
                <a:spcPts val="0"/>
              </a:spcBef>
              <a:spcAft>
                <a:spcPts val="1200"/>
              </a:spcAft>
              <a:buFontTx/>
              <a:buNone/>
            </a:pPr>
            <a:r>
              <a:rPr lang="en-GB" sz="2400" dirty="0" smtClean="0">
                <a:ea typeface="ＭＳ Ｐゴシック" pitchFamily="34" charset="-128"/>
              </a:rPr>
              <a:t>A constraint is </a:t>
            </a:r>
            <a:r>
              <a:rPr lang="en-GB" sz="2400" b="1" i="1" dirty="0" smtClean="0">
                <a:ea typeface="ＭＳ Ｐゴシック" pitchFamily="34" charset="-128"/>
              </a:rPr>
              <a:t>binding</a:t>
            </a:r>
            <a:r>
              <a:rPr lang="en-GB" sz="2400" dirty="0" smtClean="0">
                <a:ea typeface="ＭＳ Ｐゴシック" pitchFamily="34" charset="-128"/>
              </a:rPr>
              <a:t> if at the optimum the constraint function holds with equality (sometimes called an equality constraint) giving a </a:t>
            </a:r>
            <a:r>
              <a:rPr lang="en-GB" sz="2400" b="1" i="1" dirty="0" smtClean="0">
                <a:ea typeface="ＭＳ Ｐゴシック" pitchFamily="34" charset="-128"/>
              </a:rPr>
              <a:t>boundary solution</a:t>
            </a:r>
          </a:p>
          <a:p>
            <a:pPr marL="0" indent="0" algn="just">
              <a:spcBef>
                <a:spcPts val="0"/>
              </a:spcBef>
              <a:spcAft>
                <a:spcPts val="1200"/>
              </a:spcAft>
              <a:buFontTx/>
              <a:buNone/>
            </a:pPr>
            <a:r>
              <a:rPr lang="en-GB" sz="2400" dirty="0" smtClean="0">
                <a:ea typeface="ＭＳ Ｐゴシック" pitchFamily="34" charset="-128"/>
              </a:rPr>
              <a:t>somewhere on the constraint itself</a:t>
            </a:r>
          </a:p>
          <a:p>
            <a:pPr marL="0" indent="0" algn="just">
              <a:spcBef>
                <a:spcPts val="0"/>
              </a:spcBef>
              <a:spcAft>
                <a:spcPts val="1200"/>
              </a:spcAft>
              <a:buFontTx/>
              <a:buNone/>
            </a:pPr>
            <a:r>
              <a:rPr lang="en-GB" sz="2400" dirty="0" smtClean="0">
                <a:ea typeface="ＭＳ Ｐゴシック" pitchFamily="34" charset="-128"/>
              </a:rPr>
              <a:t>Otherwise the constraint is non-binding or </a:t>
            </a:r>
            <a:r>
              <a:rPr lang="en-GB" sz="2400" b="1" i="1" dirty="0" smtClean="0">
                <a:ea typeface="ＭＳ Ｐゴシック" pitchFamily="34" charset="-128"/>
              </a:rPr>
              <a:t>slack </a:t>
            </a:r>
            <a:r>
              <a:rPr lang="en-GB" sz="2400" dirty="0" smtClean="0">
                <a:ea typeface="ＭＳ Ｐゴシック" pitchFamily="34" charset="-128"/>
              </a:rPr>
              <a:t>(sometimes called an inequality constraint)</a:t>
            </a:r>
          </a:p>
          <a:p>
            <a:pPr marL="0" indent="0" algn="just">
              <a:spcBef>
                <a:spcPts val="0"/>
              </a:spcBef>
              <a:spcAft>
                <a:spcPts val="1200"/>
              </a:spcAft>
              <a:buFontTx/>
              <a:buNone/>
            </a:pPr>
            <a:r>
              <a:rPr lang="en-GB" sz="2400" dirty="0" smtClean="0">
                <a:ea typeface="ＭＳ Ｐゴシック" pitchFamily="34" charset="-128"/>
              </a:rPr>
              <a:t>If the constraint is binding we can use the </a:t>
            </a:r>
            <a:r>
              <a:rPr lang="en-GB" sz="2400" b="1" i="1" dirty="0" err="1" smtClean="0">
                <a:ea typeface="ＭＳ Ｐゴシック" pitchFamily="34" charset="-128"/>
              </a:rPr>
              <a:t>Lagrangean</a:t>
            </a:r>
            <a:r>
              <a:rPr lang="en-GB" sz="2400" dirty="0" smtClean="0">
                <a:ea typeface="ＭＳ Ｐゴシック" pitchFamily="34" charset="-128"/>
              </a:rPr>
              <a:t> technique </a:t>
            </a:r>
          </a:p>
          <a:p>
            <a:pPr marL="0" indent="0" algn="just"/>
            <a:endParaRPr lang="en-US" u="sng" dirty="0" smtClean="0">
              <a:ea typeface="ＭＳ Ｐゴシック" pitchFamily="34" charset="-128"/>
            </a:endParaRPr>
          </a:p>
        </p:txBody>
      </p:sp>
      <p:sp>
        <p:nvSpPr>
          <p:cNvPr id="3994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fld id="{680588D9-CFBD-4418-831E-B6A682FDD5AC}" type="slidenum">
              <a:rPr lang="en-US" sz="1400" b="0" smtClean="0"/>
              <a:pPr/>
              <a:t>3</a:t>
            </a:fld>
            <a:endParaRPr lang="en-US" sz="1400" b="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85800" y="266700"/>
            <a:ext cx="7772400" cy="419100"/>
          </a:xfrm>
        </p:spPr>
        <p:txBody>
          <a:bodyPr/>
          <a:lstStyle/>
          <a:p>
            <a:r>
              <a:rPr lang="en-GB" b="1" dirty="0" smtClean="0">
                <a:ea typeface="ＭＳ Ｐゴシック" pitchFamily="34" charset="-128"/>
              </a:rPr>
              <a:t>The importance of concavity and quasi-concavity</a:t>
            </a:r>
            <a:endParaRPr lang="en-GB" dirty="0" smtClean="0">
              <a:ea typeface="ＭＳ Ｐゴシック" pitchFamily="34" charset="-128"/>
            </a:endParaRPr>
          </a:p>
        </p:txBody>
      </p:sp>
      <mc:AlternateContent xmlns:mc="http://schemas.openxmlformats.org/markup-compatibility/2006" xmlns:a14="http://schemas.microsoft.com/office/drawing/2010/main">
        <mc:Choice Requires="a14">
          <p:sp>
            <p:nvSpPr>
              <p:cNvPr id="17412" name="Rectangle 3"/>
              <p:cNvSpPr>
                <a:spLocks noGrp="1" noChangeArrowheads="1"/>
              </p:cNvSpPr>
              <p:nvPr>
                <p:ph type="body" idx="1"/>
              </p:nvPr>
            </p:nvSpPr>
            <p:spPr>
              <a:xfrm>
                <a:off x="218942" y="781050"/>
                <a:ext cx="8675822" cy="5448300"/>
              </a:xfrm>
            </p:spPr>
            <p:txBody>
              <a:bodyPr/>
              <a:lstStyle/>
              <a:p>
                <a:pPr marL="0" indent="0">
                  <a:buFontTx/>
                  <a:buNone/>
                </a:pPr>
                <a:r>
                  <a:rPr lang="en-GB" sz="2400" dirty="0" smtClean="0">
                    <a:ea typeface="ＭＳ Ｐゴシック" pitchFamily="34" charset="-128"/>
                  </a:rPr>
                  <a:t>Consider the problem</a:t>
                </a:r>
              </a:p>
              <a:p>
                <a:pPr marL="0" indent="0">
                  <a:buNone/>
                </a:pPr>
                <a:r>
                  <a:rPr lang="en-GB" sz="2400" dirty="0" err="1"/>
                  <a:t>max</a:t>
                </a:r>
                <a:r>
                  <a:rPr lang="en-GB" sz="2400" i="1" baseline="-25000" dirty="0" err="1"/>
                  <a:t>x</a:t>
                </a:r>
                <a:r>
                  <a:rPr lang="en-GB" sz="2400" dirty="0"/>
                  <a:t>  </a:t>
                </a:r>
                <a:r>
                  <a:rPr lang="en-GB" sz="2400" i="1" dirty="0"/>
                  <a:t>f</a:t>
                </a:r>
                <a:r>
                  <a:rPr lang="en-GB" sz="2400" dirty="0"/>
                  <a:t> (</a:t>
                </a:r>
                <a:r>
                  <a:rPr lang="en-GB" sz="2400" i="1" dirty="0"/>
                  <a:t>x</a:t>
                </a:r>
                <a:r>
                  <a:rPr lang="en-GB" sz="2400" dirty="0"/>
                  <a:t>) subject to </a:t>
                </a:r>
                <a:r>
                  <a:rPr lang="en-GB" sz="2400" i="1" dirty="0" err="1"/>
                  <a:t>g</a:t>
                </a:r>
                <a:r>
                  <a:rPr lang="en-GB" sz="2400" i="1" baseline="-25000" dirty="0" err="1"/>
                  <a:t>j</a:t>
                </a:r>
                <a:r>
                  <a:rPr lang="en-GB" sz="2400" dirty="0"/>
                  <a:t>(</a:t>
                </a:r>
                <a:r>
                  <a:rPr lang="en-GB" sz="2400" i="1" dirty="0"/>
                  <a:t>x</a:t>
                </a:r>
                <a:r>
                  <a:rPr lang="en-GB" sz="2400" dirty="0"/>
                  <a:t>) = </a:t>
                </a:r>
                <a:r>
                  <a:rPr lang="en-GB" sz="2400" i="1" dirty="0" err="1"/>
                  <a:t>c</a:t>
                </a:r>
                <a:r>
                  <a:rPr lang="en-GB" sz="2400" i="1" baseline="-25000" dirty="0" err="1"/>
                  <a:t>j</a:t>
                </a:r>
                <a:r>
                  <a:rPr lang="en-GB" sz="2400" dirty="0"/>
                  <a:t> for </a:t>
                </a:r>
                <a:r>
                  <a:rPr lang="en-GB" sz="2400" i="1" dirty="0"/>
                  <a:t>j</a:t>
                </a:r>
                <a:r>
                  <a:rPr lang="en-GB" sz="2400" dirty="0"/>
                  <a:t> = 1,...,</a:t>
                </a:r>
                <a:r>
                  <a:rPr lang="en-GB" sz="2400" i="1" dirty="0"/>
                  <a:t>m</a:t>
                </a:r>
                <a:r>
                  <a:rPr lang="en-GB" sz="2400" dirty="0"/>
                  <a:t>   </a:t>
                </a:r>
                <a:endParaRPr lang="en-GB" sz="2400" dirty="0" smtClean="0"/>
              </a:p>
              <a:p>
                <a:pPr marL="0" indent="0">
                  <a:buNone/>
                </a:pPr>
                <a:r>
                  <a:rPr lang="en-GB" sz="2400" dirty="0" smtClean="0"/>
                  <a:t>and let </a:t>
                </a:r>
                <a14:m>
                  <m:oMath xmlns:m="http://schemas.openxmlformats.org/officeDocument/2006/math">
                    <m:sSup>
                      <m:sSupPr>
                        <m:ctrlPr>
                          <a:rPr lang="en-GB" sz="2400" i="1" smtClean="0">
                            <a:latin typeface="Cambria Math"/>
                          </a:rPr>
                        </m:ctrlPr>
                      </m:sSupPr>
                      <m:e>
                        <m:r>
                          <a:rPr lang="en-GB" sz="2400" b="0" i="1" smtClean="0">
                            <a:latin typeface="Cambria Math"/>
                          </a:rPr>
                          <m:t>𝑥</m:t>
                        </m:r>
                      </m:e>
                      <m:sup>
                        <m:r>
                          <a:rPr lang="en-GB" sz="2400" b="0" i="1" smtClean="0">
                            <a:latin typeface="Cambria Math"/>
                          </a:rPr>
                          <m:t>∗</m:t>
                        </m:r>
                      </m:sup>
                    </m:sSup>
                    <m:r>
                      <a:rPr lang="en-GB" sz="2400" b="0" i="1" smtClean="0">
                        <a:latin typeface="Cambria Math"/>
                      </a:rPr>
                      <m:t> </m:t>
                    </m:r>
                  </m:oMath>
                </a14:m>
                <a:r>
                  <a:rPr lang="en-GB" sz="2400" dirty="0" smtClean="0"/>
                  <a:t>be a stationary point of the </a:t>
                </a:r>
                <a:r>
                  <a:rPr lang="en-GB" sz="2400" dirty="0" err="1" smtClean="0"/>
                  <a:t>lagrangean</a:t>
                </a:r>
                <a:r>
                  <a:rPr lang="en-GB" sz="2400" dirty="0" smtClean="0"/>
                  <a:t> </a:t>
                </a:r>
                <a:endParaRPr lang="en-GB" sz="2400" dirty="0"/>
              </a:p>
              <a:p>
                <a:pPr marL="0" indent="0">
                  <a:buFontTx/>
                  <a:buNone/>
                </a:pPr>
                <a:endParaRPr lang="en-GB" sz="2400" dirty="0" smtClean="0">
                  <a:ea typeface="ＭＳ Ｐゴシック" pitchFamily="34" charset="-128"/>
                </a:endParaRPr>
              </a:p>
              <a:p>
                <a:pPr marL="0" indent="0">
                  <a:buFontTx/>
                  <a:buNone/>
                </a:pPr>
                <a:r>
                  <a:rPr lang="en-GB" sz="2400" dirty="0" smtClean="0">
                    <a:ea typeface="ＭＳ Ｐゴシック" pitchFamily="34" charset="-128"/>
                  </a:rPr>
                  <a:t>If </a:t>
                </a:r>
              </a:p>
              <a:p>
                <a:pPr>
                  <a:buFontTx/>
                  <a:buAutoNum type="arabicPeriod"/>
                </a:pPr>
                <a:r>
                  <a:rPr lang="en-GB" sz="2400" dirty="0" smtClean="0">
                    <a:ea typeface="ＭＳ Ｐゴシック" pitchFamily="34" charset="-128"/>
                  </a:rPr>
                  <a:t>f(x) is explicitly quasi-concave</a:t>
                </a:r>
              </a:p>
              <a:p>
                <a:pPr>
                  <a:buFontTx/>
                  <a:buAutoNum type="arabicPeriod"/>
                </a:pPr>
                <a:r>
                  <a:rPr lang="en-GB" sz="2400" dirty="0" smtClean="0">
                    <a:ea typeface="ＭＳ Ｐゴシック" pitchFamily="34" charset="-128"/>
                  </a:rPr>
                  <a:t>The constrained set is convex</a:t>
                </a:r>
              </a:p>
              <a:p>
                <a:pPr>
                  <a:buFontTx/>
                  <a:buAutoNum type="arabicPeriod"/>
                </a:pPr>
                <a:r>
                  <a:rPr lang="en-GB" sz="2400" dirty="0" smtClean="0">
                    <a:ea typeface="ＭＳ Ｐゴシック" pitchFamily="34" charset="-128"/>
                  </a:rPr>
                  <a:t>then </a:t>
                </a:r>
                <a14:m>
                  <m:oMath xmlns:m="http://schemas.openxmlformats.org/officeDocument/2006/math">
                    <m:sSup>
                      <m:sSupPr>
                        <m:ctrlPr>
                          <a:rPr lang="en-GB" sz="2400" i="1">
                            <a:latin typeface="Cambria Math"/>
                          </a:rPr>
                        </m:ctrlPr>
                      </m:sSupPr>
                      <m:e>
                        <m:r>
                          <a:rPr lang="en-GB" sz="2400" i="1">
                            <a:latin typeface="Cambria Math"/>
                          </a:rPr>
                          <m:t>𝑥</m:t>
                        </m:r>
                      </m:e>
                      <m:sup>
                        <m:r>
                          <a:rPr lang="en-GB" sz="2400" i="1">
                            <a:latin typeface="Cambria Math"/>
                          </a:rPr>
                          <m:t>∗</m:t>
                        </m:r>
                      </m:sup>
                    </m:sSup>
                  </m:oMath>
                </a14:m>
                <a:r>
                  <a:rPr lang="en-GB" sz="2400" dirty="0" smtClean="0">
                    <a:ea typeface="ＭＳ Ｐゴシック" pitchFamily="34" charset="-128"/>
                  </a:rPr>
                  <a:t> is a global maximum </a:t>
                </a:r>
                <a:endParaRPr lang="en-GB" sz="2400" dirty="0">
                  <a:ea typeface="ＭＳ Ｐゴシック" pitchFamily="34" charset="-128"/>
                </a:endParaRPr>
              </a:p>
              <a:p>
                <a:pPr>
                  <a:buFontTx/>
                  <a:buAutoNum type="arabicPeriod"/>
                </a:pPr>
                <a:endParaRPr lang="en-GB" sz="2400" dirty="0" smtClean="0">
                  <a:ea typeface="ＭＳ Ｐゴシック" pitchFamily="34" charset="-128"/>
                </a:endParaRPr>
              </a:p>
              <a:p>
                <a:pPr marL="0" indent="0">
                  <a:buFontTx/>
                  <a:buNone/>
                </a:pPr>
                <a:r>
                  <a:rPr lang="en-GB" sz="2400" dirty="0">
                    <a:ea typeface="ＭＳ Ｐゴシック" pitchFamily="34" charset="-128"/>
                  </a:rPr>
                  <a:t>If </a:t>
                </a:r>
              </a:p>
              <a:p>
                <a:pPr>
                  <a:buFontTx/>
                  <a:buAutoNum type="arabicPeriod"/>
                </a:pPr>
                <a:r>
                  <a:rPr lang="en-GB" sz="2400" dirty="0">
                    <a:ea typeface="ＭＳ Ｐゴシック" pitchFamily="34" charset="-128"/>
                  </a:rPr>
                  <a:t>f(x) is </a:t>
                </a:r>
                <a:r>
                  <a:rPr lang="en-GB" sz="2400" dirty="0" smtClean="0">
                    <a:ea typeface="ＭＳ Ｐゴシック" pitchFamily="34" charset="-128"/>
                  </a:rPr>
                  <a:t>strictly </a:t>
                </a:r>
                <a:r>
                  <a:rPr lang="en-GB" sz="2400" dirty="0">
                    <a:ea typeface="ＭＳ Ｐゴシック" pitchFamily="34" charset="-128"/>
                  </a:rPr>
                  <a:t>quasi-concave</a:t>
                </a:r>
              </a:p>
              <a:p>
                <a:pPr>
                  <a:buFontTx/>
                  <a:buAutoNum type="arabicPeriod"/>
                </a:pPr>
                <a:r>
                  <a:rPr lang="en-GB" sz="2400" dirty="0">
                    <a:ea typeface="ＭＳ Ｐゴシック" pitchFamily="34" charset="-128"/>
                  </a:rPr>
                  <a:t>The constrained set is convex</a:t>
                </a:r>
              </a:p>
              <a:p>
                <a:pPr>
                  <a:buFontTx/>
                  <a:buAutoNum type="arabicPeriod"/>
                </a:pPr>
                <a:r>
                  <a:rPr lang="en-GB" sz="2400" dirty="0">
                    <a:ea typeface="ＭＳ Ｐゴシック" pitchFamily="34" charset="-128"/>
                  </a:rPr>
                  <a:t>then </a:t>
                </a:r>
                <a14:m>
                  <m:oMath xmlns:m="http://schemas.openxmlformats.org/officeDocument/2006/math">
                    <m:sSup>
                      <m:sSupPr>
                        <m:ctrlPr>
                          <a:rPr lang="en-GB" sz="2400" i="1">
                            <a:latin typeface="Cambria Math"/>
                          </a:rPr>
                        </m:ctrlPr>
                      </m:sSupPr>
                      <m:e>
                        <m:r>
                          <a:rPr lang="en-GB" sz="2400" i="1">
                            <a:latin typeface="Cambria Math"/>
                          </a:rPr>
                          <m:t>𝑥</m:t>
                        </m:r>
                      </m:e>
                      <m:sup>
                        <m:r>
                          <a:rPr lang="en-GB" sz="2400" i="1">
                            <a:latin typeface="Cambria Math"/>
                          </a:rPr>
                          <m:t>∗</m:t>
                        </m:r>
                      </m:sup>
                    </m:sSup>
                  </m:oMath>
                </a14:m>
                <a:r>
                  <a:rPr lang="en-GB" sz="2400" dirty="0">
                    <a:ea typeface="ＭＳ Ｐゴシック" pitchFamily="34" charset="-128"/>
                  </a:rPr>
                  <a:t> is </a:t>
                </a:r>
                <a:r>
                  <a:rPr lang="en-GB" sz="2400" dirty="0" smtClean="0">
                    <a:ea typeface="ＭＳ Ｐゴシック" pitchFamily="34" charset="-128"/>
                  </a:rPr>
                  <a:t>the unique </a:t>
                </a:r>
                <a:r>
                  <a:rPr lang="en-GB" sz="2400" dirty="0">
                    <a:ea typeface="ＭＳ Ｐゴシック" pitchFamily="34" charset="-128"/>
                  </a:rPr>
                  <a:t>global maximum </a:t>
                </a:r>
              </a:p>
              <a:p>
                <a:pPr marL="0" indent="0">
                  <a:buNone/>
                </a:pPr>
                <a:endParaRPr lang="en-GB" sz="2400" dirty="0" smtClean="0">
                  <a:ea typeface="ＭＳ Ｐゴシック" pitchFamily="34" charset="-128"/>
                </a:endParaRPr>
              </a:p>
              <a:p>
                <a:pPr marL="0" indent="0">
                  <a:buFontTx/>
                  <a:buNone/>
                </a:pPr>
                <a:endParaRPr lang="en-GB" sz="2400" dirty="0" smtClean="0">
                  <a:ea typeface="ＭＳ Ｐゴシック" pitchFamily="34" charset="-128"/>
                </a:endParaRPr>
              </a:p>
            </p:txBody>
          </p:sp>
        </mc:Choice>
        <mc:Fallback xmlns="">
          <p:sp>
            <p:nvSpPr>
              <p:cNvPr id="17412" name="Rectangle 3"/>
              <p:cNvSpPr>
                <a:spLocks noGrp="1" noRot="1" noChangeAspect="1" noMove="1" noResize="1" noEditPoints="1" noAdjustHandles="1" noChangeArrowheads="1" noChangeShapeType="1" noTextEdit="1"/>
              </p:cNvSpPr>
              <p:nvPr>
                <p:ph type="body" idx="1"/>
              </p:nvPr>
            </p:nvSpPr>
            <p:spPr>
              <a:xfrm>
                <a:off x="218942" y="781050"/>
                <a:ext cx="8675822" cy="5448300"/>
              </a:xfrm>
              <a:blipFill rotWithShape="1">
                <a:blip r:embed="rId3"/>
                <a:stretch>
                  <a:fillRect l="-1124" t="-783" b="-7718"/>
                </a:stretch>
              </a:blipFill>
            </p:spPr>
            <p:txBody>
              <a:bodyPr/>
              <a:lstStyle/>
              <a:p>
                <a:r>
                  <a:rPr lang="en-GB">
                    <a:noFill/>
                  </a:rPr>
                  <a:t> </a:t>
                </a:r>
              </a:p>
            </p:txBody>
          </p:sp>
        </mc:Fallback>
      </mc:AlternateContent>
      <p:sp>
        <p:nvSpPr>
          <p:cNvPr id="1742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fld id="{40AB5B38-86B1-4E20-8F89-4A960BE8D2A3}" type="slidenum">
              <a:rPr lang="en-US" sz="1400" b="0" smtClean="0"/>
              <a:pPr/>
              <a:t>30</a:t>
            </a:fld>
            <a:endParaRPr lang="en-US" sz="1400" b="0" smtClean="0"/>
          </a:p>
        </p:txBody>
      </p:sp>
    </p:spTree>
    <p:extLst>
      <p:ext uri="{BB962C8B-B14F-4D97-AF65-F5344CB8AC3E}">
        <p14:creationId xmlns:p14="http://schemas.microsoft.com/office/powerpoint/2010/main" val="106309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1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41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4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88900" y="252193"/>
            <a:ext cx="8823280" cy="6172200"/>
          </a:xfrm>
        </p:spPr>
        <p:txBody>
          <a:bodyPr/>
          <a:lstStyle/>
          <a:p>
            <a:pPr marL="371475" indent="-371475" algn="just">
              <a:buFontTx/>
              <a:buNone/>
            </a:pPr>
            <a:r>
              <a:rPr lang="en-GB" sz="2400" dirty="0" smtClean="0">
                <a:ea typeface="ＭＳ Ｐゴシック" pitchFamily="34" charset="-128"/>
              </a:rPr>
              <a:t>A convex set, X, is such that for any two elements of the set, x and x’ any convex combination of them is also a member of the set</a:t>
            </a:r>
            <a:r>
              <a:rPr lang="en-GB" dirty="0" smtClean="0">
                <a:ea typeface="ＭＳ Ｐゴシック" pitchFamily="34" charset="-128"/>
              </a:rPr>
              <a:t>.</a:t>
            </a:r>
          </a:p>
          <a:p>
            <a:pPr marL="371475" indent="-371475" algn="just">
              <a:buFontTx/>
              <a:buNone/>
            </a:pPr>
            <a:endParaRPr lang="en-GB" dirty="0" smtClean="0">
              <a:ea typeface="ＭＳ Ｐゴシック" pitchFamily="34" charset="-128"/>
            </a:endParaRPr>
          </a:p>
          <a:p>
            <a:pPr marL="371475" indent="-371475" algn="just">
              <a:buFontTx/>
              <a:buNone/>
            </a:pPr>
            <a:endParaRPr lang="en-GB" dirty="0" smtClean="0">
              <a:ea typeface="ＭＳ Ｐゴシック" pitchFamily="34" charset="-128"/>
            </a:endParaRPr>
          </a:p>
          <a:p>
            <a:pPr marL="371475" indent="-371475" algn="just">
              <a:buFontTx/>
              <a:buNone/>
            </a:pPr>
            <a:endParaRPr lang="en-GB" dirty="0" smtClean="0">
              <a:ea typeface="ＭＳ Ｐゴシック" pitchFamily="34" charset="-128"/>
            </a:endParaRPr>
          </a:p>
          <a:p>
            <a:pPr marL="371475" indent="-371475" algn="just">
              <a:buFontTx/>
              <a:buNone/>
            </a:pPr>
            <a:endParaRPr lang="en-GB" dirty="0" smtClean="0">
              <a:ea typeface="ＭＳ Ｐゴシック" pitchFamily="34" charset="-128"/>
            </a:endParaRPr>
          </a:p>
          <a:p>
            <a:pPr marL="371475" indent="-371475" algn="just">
              <a:buFontTx/>
              <a:buNone/>
            </a:pPr>
            <a:endParaRPr lang="en-GB" dirty="0" smtClean="0">
              <a:ea typeface="ＭＳ Ｐゴシック" pitchFamily="34" charset="-128"/>
            </a:endParaRPr>
          </a:p>
          <a:p>
            <a:pPr marL="371475" indent="-371475" algn="just">
              <a:buFontTx/>
              <a:buNone/>
            </a:pPr>
            <a:endParaRPr lang="en-GB" dirty="0" smtClean="0">
              <a:ea typeface="ＭＳ Ｐゴシック" pitchFamily="34" charset="-128"/>
            </a:endParaRPr>
          </a:p>
          <a:p>
            <a:pPr marL="371475" indent="-371475" algn="just">
              <a:buFontTx/>
              <a:buNone/>
            </a:pPr>
            <a:endParaRPr lang="en-GB" dirty="0" smtClean="0">
              <a:ea typeface="ＭＳ Ｐゴシック" pitchFamily="34" charset="-128"/>
            </a:endParaRPr>
          </a:p>
          <a:p>
            <a:pPr marL="371475" indent="-371475" algn="just">
              <a:buFontTx/>
              <a:buNone/>
            </a:pPr>
            <a:endParaRPr lang="en-GB" dirty="0" smtClean="0">
              <a:ea typeface="ＭＳ Ｐゴシック" pitchFamily="34" charset="-128"/>
            </a:endParaRPr>
          </a:p>
          <a:p>
            <a:pPr marL="371475" indent="-371475" algn="just">
              <a:buFontTx/>
              <a:buNone/>
            </a:pPr>
            <a:endParaRPr lang="en-GB" dirty="0" smtClean="0">
              <a:ea typeface="ＭＳ Ｐゴシック" pitchFamily="34" charset="-128"/>
            </a:endParaRPr>
          </a:p>
          <a:p>
            <a:pPr marL="371475" indent="-371475" algn="just">
              <a:buFontTx/>
              <a:buNone/>
            </a:pPr>
            <a:endParaRPr lang="en-GB" dirty="0" smtClean="0">
              <a:ea typeface="ＭＳ Ｐゴシック" pitchFamily="34" charset="-128"/>
            </a:endParaRPr>
          </a:p>
          <a:p>
            <a:pPr marL="371475" indent="-371475" algn="just">
              <a:buFontTx/>
              <a:buNone/>
            </a:pPr>
            <a:r>
              <a:rPr lang="en-GB" dirty="0" smtClean="0">
                <a:ea typeface="ＭＳ Ｐゴシック" pitchFamily="34" charset="-128"/>
              </a:rPr>
              <a:t>More formally, X is convex if for all x and x’ </a:t>
            </a:r>
            <a:r>
              <a:rPr lang="el-GR" dirty="0" smtClean="0">
                <a:ea typeface="ＭＳ Ｐゴシック" pitchFamily="34" charset="-128"/>
                <a:cs typeface="Arial" charset="0"/>
              </a:rPr>
              <a:t>ε</a:t>
            </a:r>
            <a:r>
              <a:rPr lang="en-GB" dirty="0" smtClean="0">
                <a:ea typeface="ＭＳ Ｐゴシック" pitchFamily="34" charset="-128"/>
                <a:cs typeface="Arial" charset="0"/>
              </a:rPr>
              <a:t> X, </a:t>
            </a:r>
            <a:r>
              <a:rPr lang="en-US" dirty="0" smtClean="0">
                <a:ea typeface="ＭＳ Ｐゴシック" pitchFamily="34" charset="-128"/>
                <a:cs typeface="Arial" charset="0"/>
              </a:rPr>
              <a:t>and 0 ≤</a:t>
            </a:r>
            <a:r>
              <a:rPr lang="el-GR" dirty="0" smtClean="0">
                <a:ea typeface="ＭＳ Ｐゴシック" pitchFamily="34" charset="-128"/>
                <a:cs typeface="Arial" charset="0"/>
              </a:rPr>
              <a:t>λ</a:t>
            </a:r>
            <a:r>
              <a:rPr lang="en-US" dirty="0" smtClean="0">
                <a:ea typeface="ＭＳ Ｐゴシック" pitchFamily="34" charset="-128"/>
                <a:cs typeface="Arial" charset="0"/>
              </a:rPr>
              <a:t>≤1, </a:t>
            </a:r>
            <a:r>
              <a:rPr lang="en-GB" dirty="0" smtClean="0">
                <a:ea typeface="ＭＳ Ｐゴシック" pitchFamily="34" charset="-128"/>
              </a:rPr>
              <a:t>x</a:t>
            </a:r>
            <a:r>
              <a:rPr lang="en-US" dirty="0" smtClean="0">
                <a:ea typeface="ＭＳ Ｐゴシック" pitchFamily="34" charset="-128"/>
                <a:cs typeface="Arial" charset="0"/>
              </a:rPr>
              <a:t>″ = </a:t>
            </a:r>
            <a:r>
              <a:rPr lang="el-GR" dirty="0" smtClean="0">
                <a:ea typeface="ＭＳ Ｐゴシック" pitchFamily="34" charset="-128"/>
                <a:cs typeface="Arial" charset="0"/>
              </a:rPr>
              <a:t>λ</a:t>
            </a:r>
            <a:r>
              <a:rPr lang="en-GB" dirty="0" smtClean="0">
                <a:ea typeface="ＭＳ Ｐゴシック" pitchFamily="34" charset="-128"/>
                <a:cs typeface="Arial" charset="0"/>
              </a:rPr>
              <a:t>x + (1-</a:t>
            </a:r>
            <a:r>
              <a:rPr lang="el-GR" dirty="0" smtClean="0">
                <a:ea typeface="ＭＳ Ｐゴシック" pitchFamily="34" charset="-128"/>
                <a:cs typeface="Arial" charset="0"/>
              </a:rPr>
              <a:t>λ</a:t>
            </a:r>
            <a:r>
              <a:rPr lang="en-GB" dirty="0" smtClean="0">
                <a:ea typeface="ＭＳ Ｐゴシック" pitchFamily="34" charset="-128"/>
                <a:cs typeface="Arial" charset="0"/>
              </a:rPr>
              <a:t>)x</a:t>
            </a:r>
            <a:r>
              <a:rPr lang="en-US" dirty="0" smtClean="0">
                <a:ea typeface="ＭＳ Ｐゴシック" pitchFamily="34" charset="-128"/>
                <a:cs typeface="Arial" charset="0"/>
              </a:rPr>
              <a:t>‘ </a:t>
            </a:r>
            <a:r>
              <a:rPr lang="el-GR" dirty="0" smtClean="0">
                <a:ea typeface="ＭＳ Ｐゴシック" pitchFamily="34" charset="-128"/>
                <a:cs typeface="Arial" charset="0"/>
              </a:rPr>
              <a:t>ε</a:t>
            </a:r>
            <a:r>
              <a:rPr lang="en-GB" dirty="0" smtClean="0">
                <a:ea typeface="ＭＳ Ｐゴシック" pitchFamily="34" charset="-128"/>
                <a:cs typeface="Arial" charset="0"/>
              </a:rPr>
              <a:t> X.</a:t>
            </a:r>
          </a:p>
          <a:p>
            <a:pPr marL="371475" indent="-371475" algn="just">
              <a:buFontTx/>
              <a:buNone/>
            </a:pPr>
            <a:r>
              <a:rPr lang="en-GB" dirty="0" smtClean="0">
                <a:ea typeface="ＭＳ Ｐゴシック" pitchFamily="34" charset="-128"/>
                <a:cs typeface="Arial" charset="0"/>
              </a:rPr>
              <a:t>Sometimes X is described as strictly convex if for any 0 &lt; </a:t>
            </a:r>
            <a:r>
              <a:rPr lang="el-GR" dirty="0" smtClean="0">
                <a:ea typeface="ＭＳ Ｐゴシック" pitchFamily="34" charset="-128"/>
                <a:cs typeface="Arial" charset="0"/>
              </a:rPr>
              <a:t>λ</a:t>
            </a:r>
            <a:r>
              <a:rPr lang="en-GB" dirty="0" smtClean="0">
                <a:ea typeface="ＭＳ Ｐゴシック" pitchFamily="34" charset="-128"/>
                <a:cs typeface="Arial" charset="0"/>
              </a:rPr>
              <a:t> &lt;1, </a:t>
            </a:r>
            <a:r>
              <a:rPr lang="en-GB" dirty="0" smtClean="0">
                <a:ea typeface="ＭＳ Ｐゴシック" pitchFamily="34" charset="-128"/>
              </a:rPr>
              <a:t>x</a:t>
            </a:r>
            <a:r>
              <a:rPr lang="en-US" dirty="0" smtClean="0">
                <a:ea typeface="ＭＳ Ｐゴシック" pitchFamily="34" charset="-128"/>
                <a:cs typeface="Arial" charset="0"/>
              </a:rPr>
              <a:t>″ is in the interior of X (i.e. not on the edges)</a:t>
            </a:r>
          </a:p>
          <a:p>
            <a:pPr marL="371475" indent="-371475" algn="just">
              <a:buFontTx/>
              <a:buNone/>
            </a:pPr>
            <a:r>
              <a:rPr lang="en-US" dirty="0" smtClean="0">
                <a:ea typeface="ＭＳ Ｐゴシック" pitchFamily="34" charset="-128"/>
                <a:cs typeface="Arial" charset="0"/>
              </a:rPr>
              <a:t>e.g. convex but not strictly convex</a:t>
            </a:r>
            <a:endParaRPr lang="en-GB" dirty="0" smtClean="0">
              <a:ea typeface="ＭＳ Ｐゴシック" pitchFamily="34" charset="-128"/>
              <a:cs typeface="Arial" charset="0"/>
            </a:endParaRPr>
          </a:p>
        </p:txBody>
      </p:sp>
      <p:sp>
        <p:nvSpPr>
          <p:cNvPr id="18436" name="Oval 12" descr="20%"/>
          <p:cNvSpPr>
            <a:spLocks noChangeArrowheads="1"/>
          </p:cNvSpPr>
          <p:nvPr/>
        </p:nvSpPr>
        <p:spPr bwMode="auto">
          <a:xfrm rot="1408202">
            <a:off x="2275348" y="1918252"/>
            <a:ext cx="3822700" cy="2286000"/>
          </a:xfrm>
          <a:prstGeom prst="ellipse">
            <a:avLst/>
          </a:prstGeom>
          <a:pattFill prst="pct20">
            <a:fgClr>
              <a:schemeClr val="accent1"/>
            </a:fgClr>
            <a:bgClr>
              <a:schemeClr val="bg1"/>
            </a:bgClr>
          </a:pattFill>
          <a:ln w="9525" algn="ctr">
            <a:solidFill>
              <a:schemeClr val="tx1"/>
            </a:solidFill>
            <a:round/>
            <a:headEnd/>
            <a:tailEnd/>
          </a:ln>
        </p:spPr>
        <p:txBody>
          <a:bodyPr wrap="none" anchor="ctr"/>
          <a:lstStyle/>
          <a:p>
            <a:endParaRPr lang="en-US"/>
          </a:p>
        </p:txBody>
      </p:sp>
      <p:grpSp>
        <p:nvGrpSpPr>
          <p:cNvPr id="18437" name="Group 4"/>
          <p:cNvGrpSpPr>
            <a:grpSpLocks/>
          </p:cNvGrpSpPr>
          <p:nvPr/>
        </p:nvGrpSpPr>
        <p:grpSpPr bwMode="auto">
          <a:xfrm>
            <a:off x="1456763" y="1169746"/>
            <a:ext cx="6059488" cy="3783012"/>
            <a:chOff x="876" y="1729"/>
            <a:chExt cx="3817" cy="2383"/>
          </a:xfrm>
        </p:grpSpPr>
        <p:graphicFrame>
          <p:nvGraphicFramePr>
            <p:cNvPr id="18434" name="Object 5"/>
            <p:cNvGraphicFramePr>
              <a:graphicFrameLocks noChangeAspect="1"/>
            </p:cNvGraphicFramePr>
            <p:nvPr>
              <p:extLst>
                <p:ext uri="{D42A27DB-BD31-4B8C-83A1-F6EECF244321}">
                  <p14:modId xmlns:p14="http://schemas.microsoft.com/office/powerpoint/2010/main" val="3103692021"/>
                </p:ext>
              </p:extLst>
            </p:nvPr>
          </p:nvGraphicFramePr>
          <p:xfrm>
            <a:off x="876" y="1729"/>
            <a:ext cx="3817" cy="2383"/>
          </p:xfrm>
          <a:graphic>
            <a:graphicData uri="http://schemas.openxmlformats.org/presentationml/2006/ole">
              <mc:AlternateContent xmlns:mc="http://schemas.openxmlformats.org/markup-compatibility/2006">
                <mc:Choice xmlns:v="urn:schemas-microsoft-com:vml" Requires="v">
                  <p:oleObj spid="_x0000_s24685" name="Drawing" r:id="rId4" imgW="3209925" imgH="2752725" progId="WPDraw30.Drawing">
                    <p:embed/>
                  </p:oleObj>
                </mc:Choice>
                <mc:Fallback>
                  <p:oleObj name="Drawing" r:id="rId4" imgW="3209925" imgH="2752725"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1729"/>
                          <a:ext cx="3817" cy="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1" name="Text Box 6"/>
            <p:cNvSpPr txBox="1">
              <a:spLocks noChangeArrowheads="1"/>
            </p:cNvSpPr>
            <p:nvPr/>
          </p:nvSpPr>
          <p:spPr bwMode="auto">
            <a:xfrm>
              <a:off x="1694" y="218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x</a:t>
              </a:r>
            </a:p>
          </p:txBody>
        </p:sp>
        <p:sp>
          <p:nvSpPr>
            <p:cNvPr id="18442" name="Text Box 7"/>
            <p:cNvSpPr txBox="1">
              <a:spLocks noChangeArrowheads="1"/>
            </p:cNvSpPr>
            <p:nvPr/>
          </p:nvSpPr>
          <p:spPr bwMode="auto">
            <a:xfrm>
              <a:off x="3213" y="3322"/>
              <a:ext cx="2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x</a:t>
              </a:r>
              <a:r>
                <a:rPr lang="en-US">
                  <a:cs typeface="Times New Roman" pitchFamily="18" charset="0"/>
                </a:rPr>
                <a:t>'</a:t>
              </a:r>
            </a:p>
          </p:txBody>
        </p:sp>
        <p:sp>
          <p:nvSpPr>
            <p:cNvPr id="18443" name="Oval 8"/>
            <p:cNvSpPr>
              <a:spLocks noChangeArrowheads="1"/>
            </p:cNvSpPr>
            <p:nvPr/>
          </p:nvSpPr>
          <p:spPr bwMode="auto">
            <a:xfrm>
              <a:off x="1856" y="2440"/>
              <a:ext cx="56" cy="5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8444" name="Oval 9"/>
            <p:cNvSpPr>
              <a:spLocks noChangeArrowheads="1"/>
            </p:cNvSpPr>
            <p:nvPr/>
          </p:nvSpPr>
          <p:spPr bwMode="auto">
            <a:xfrm>
              <a:off x="3128" y="3472"/>
              <a:ext cx="56" cy="5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8445" name="Line 10"/>
            <p:cNvSpPr>
              <a:spLocks noChangeShapeType="1"/>
            </p:cNvSpPr>
            <p:nvPr/>
          </p:nvSpPr>
          <p:spPr bwMode="auto">
            <a:xfrm flipH="1" flipV="1">
              <a:off x="1880" y="2472"/>
              <a:ext cx="1256" cy="10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8438" name="Rectangle 2"/>
          <p:cNvSpPr>
            <a:spLocks noGrp="1" noChangeArrowheads="1"/>
          </p:cNvSpPr>
          <p:nvPr>
            <p:ph type="title"/>
          </p:nvPr>
        </p:nvSpPr>
        <p:spPr>
          <a:xfrm>
            <a:off x="944452" y="0"/>
            <a:ext cx="7772400" cy="233362"/>
          </a:xfrm>
        </p:spPr>
        <p:txBody>
          <a:bodyPr/>
          <a:lstStyle/>
          <a:p>
            <a:r>
              <a:rPr lang="en-GB" b="1" dirty="0" smtClean="0">
                <a:ea typeface="ＭＳ Ｐゴシック" pitchFamily="34" charset="-128"/>
              </a:rPr>
              <a:t>Convex sets.</a:t>
            </a:r>
          </a:p>
        </p:txBody>
      </p:sp>
      <p:sp>
        <p:nvSpPr>
          <p:cNvPr id="18439" name="Rectangle 13"/>
          <p:cNvSpPr>
            <a:spLocks noChangeArrowheads="1"/>
          </p:cNvSpPr>
          <p:nvPr/>
        </p:nvSpPr>
        <p:spPr bwMode="auto">
          <a:xfrm>
            <a:off x="4739714" y="5523606"/>
            <a:ext cx="1638300" cy="990600"/>
          </a:xfrm>
          <a:prstGeom prst="rect">
            <a:avLst/>
          </a:prstGeom>
          <a:solidFill>
            <a:schemeClr val="accent1"/>
          </a:solidFill>
          <a:ln w="9525" algn="ctr">
            <a:solidFill>
              <a:schemeClr val="tx1"/>
            </a:solidFill>
            <a:miter lim="800000"/>
            <a:headEnd/>
            <a:tailEnd/>
          </a:ln>
        </p:spPr>
        <p:txBody>
          <a:bodyPr wrap="none" anchor="ctr"/>
          <a:lstStyle/>
          <a:p>
            <a:endParaRPr lang="en-US"/>
          </a:p>
        </p:txBody>
      </p:sp>
      <p:sp>
        <p:nvSpPr>
          <p:cNvPr id="1844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fld id="{354CBACB-A8D4-4AB3-85B7-C5C4E067401C}" type="slidenum">
              <a:rPr lang="en-US" sz="1400" b="0" smtClean="0"/>
              <a:pPr/>
              <a:t>31</a:t>
            </a:fld>
            <a:endParaRPr lang="en-US" sz="1400" b="0" smtClean="0"/>
          </a:p>
        </p:txBody>
      </p:sp>
    </p:spTree>
    <p:extLst>
      <p:ext uri="{BB962C8B-B14F-4D97-AF65-F5344CB8AC3E}">
        <p14:creationId xmlns:p14="http://schemas.microsoft.com/office/powerpoint/2010/main" val="637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2" end="1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13" end="1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574675" y="108107"/>
            <a:ext cx="7772400" cy="233362"/>
          </a:xfrm>
        </p:spPr>
        <p:txBody>
          <a:bodyPr/>
          <a:lstStyle/>
          <a:p>
            <a:r>
              <a:rPr lang="en-GB" b="1" smtClean="0">
                <a:ea typeface="ＭＳ Ｐゴシック" pitchFamily="34" charset="-128"/>
              </a:rPr>
              <a:t>Convex sets.</a:t>
            </a:r>
          </a:p>
        </p:txBody>
      </p:sp>
      <p:sp>
        <p:nvSpPr>
          <p:cNvPr id="19461" name="Rectangle 3"/>
          <p:cNvSpPr>
            <a:spLocks noGrp="1" noChangeArrowheads="1"/>
          </p:cNvSpPr>
          <p:nvPr>
            <p:ph type="body" idx="1"/>
          </p:nvPr>
        </p:nvSpPr>
        <p:spPr>
          <a:xfrm>
            <a:off x="304800" y="527050"/>
            <a:ext cx="8432800" cy="6172200"/>
          </a:xfrm>
        </p:spPr>
        <p:txBody>
          <a:bodyPr/>
          <a:lstStyle/>
          <a:p>
            <a:pPr algn="just">
              <a:buFontTx/>
              <a:buNone/>
            </a:pPr>
            <a:r>
              <a:rPr lang="en-GB" sz="2400" dirty="0" smtClean="0">
                <a:ea typeface="ＭＳ Ｐゴシック" pitchFamily="34" charset="-128"/>
              </a:rPr>
              <a:t>If, for any two points in the set S, the line segment connecting these two points lie entirely in S, then S is a convex set.</a:t>
            </a:r>
          </a:p>
          <a:p>
            <a:pPr algn="just">
              <a:buFontTx/>
              <a:buNone/>
            </a:pPr>
            <a:endParaRPr lang="en-GB" sz="2400" dirty="0" smtClean="0">
              <a:ea typeface="ＭＳ Ｐゴシック" pitchFamily="34" charset="-128"/>
            </a:endParaRPr>
          </a:p>
        </p:txBody>
      </p:sp>
      <p:sp>
        <p:nvSpPr>
          <p:cNvPr id="19462" name="AutoShape 16"/>
          <p:cNvSpPr>
            <a:spLocks noChangeArrowheads="1"/>
          </p:cNvSpPr>
          <p:nvPr/>
        </p:nvSpPr>
        <p:spPr bwMode="auto">
          <a:xfrm>
            <a:off x="825500" y="4737100"/>
            <a:ext cx="2120900" cy="1536700"/>
          </a:xfrm>
          <a:prstGeom prst="rtTriangle">
            <a:avLst/>
          </a:prstGeom>
          <a:solidFill>
            <a:schemeClr val="accent1"/>
          </a:solidFill>
          <a:ln w="9525" algn="ctr">
            <a:solidFill>
              <a:schemeClr val="tx1"/>
            </a:solidFill>
            <a:miter lim="800000"/>
            <a:headEnd/>
            <a:tailEnd/>
          </a:ln>
        </p:spPr>
        <p:txBody>
          <a:bodyPr wrap="none" anchor="ctr"/>
          <a:lstStyle/>
          <a:p>
            <a:endParaRPr lang="en-US"/>
          </a:p>
        </p:txBody>
      </p:sp>
      <p:sp>
        <p:nvSpPr>
          <p:cNvPr id="19463" name="Freeform 18"/>
          <p:cNvSpPr>
            <a:spLocks/>
          </p:cNvSpPr>
          <p:nvPr/>
        </p:nvSpPr>
        <p:spPr bwMode="auto">
          <a:xfrm>
            <a:off x="5308600" y="4343400"/>
            <a:ext cx="2489200" cy="1638300"/>
          </a:xfrm>
          <a:custGeom>
            <a:avLst/>
            <a:gdLst>
              <a:gd name="T0" fmla="*/ 0 w 1568"/>
              <a:gd name="T1" fmla="*/ 0 h 1032"/>
              <a:gd name="T2" fmla="*/ 2147483647 w 1568"/>
              <a:gd name="T3" fmla="*/ 2147483647 h 1032"/>
              <a:gd name="T4" fmla="*/ 2147483647 w 1568"/>
              <a:gd name="T5" fmla="*/ 2147483647 h 1032"/>
              <a:gd name="T6" fmla="*/ 0 60000 65536"/>
              <a:gd name="T7" fmla="*/ 0 60000 65536"/>
              <a:gd name="T8" fmla="*/ 0 60000 65536"/>
              <a:gd name="T9" fmla="*/ 0 w 1568"/>
              <a:gd name="T10" fmla="*/ 0 h 1032"/>
              <a:gd name="T11" fmla="*/ 1568 w 1568"/>
              <a:gd name="T12" fmla="*/ 1032 h 1032"/>
            </a:gdLst>
            <a:ahLst/>
            <a:cxnLst>
              <a:cxn ang="T6">
                <a:pos x="T0" y="T1"/>
              </a:cxn>
              <a:cxn ang="T7">
                <a:pos x="T2" y="T3"/>
              </a:cxn>
              <a:cxn ang="T8">
                <a:pos x="T4" y="T5"/>
              </a:cxn>
            </a:cxnLst>
            <a:rect l="T9" t="T10" r="T11" b="T12"/>
            <a:pathLst>
              <a:path w="1568" h="1032">
                <a:moveTo>
                  <a:pt x="0" y="0"/>
                </a:moveTo>
                <a:cubicBezTo>
                  <a:pt x="73" y="306"/>
                  <a:pt x="147" y="612"/>
                  <a:pt x="408" y="784"/>
                </a:cubicBezTo>
                <a:cubicBezTo>
                  <a:pt x="669" y="956"/>
                  <a:pt x="1118" y="994"/>
                  <a:pt x="1568" y="1032"/>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64" name="Text Box 19"/>
          <p:cNvSpPr txBox="1">
            <a:spLocks noChangeArrowheads="1"/>
          </p:cNvSpPr>
          <p:nvPr/>
        </p:nvSpPr>
        <p:spPr bwMode="auto">
          <a:xfrm>
            <a:off x="5106988" y="3965575"/>
            <a:ext cx="481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U </a:t>
            </a:r>
          </a:p>
        </p:txBody>
      </p:sp>
      <p:sp>
        <p:nvSpPr>
          <p:cNvPr id="19465" name="Text Box 20"/>
          <p:cNvSpPr txBox="1">
            <a:spLocks noChangeArrowheads="1"/>
          </p:cNvSpPr>
          <p:nvPr/>
        </p:nvSpPr>
        <p:spPr bwMode="auto">
          <a:xfrm>
            <a:off x="5829300" y="4549775"/>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U(x)</a:t>
            </a:r>
            <a:r>
              <a:rPr lang="en-GB">
                <a:cs typeface="Times New Roman" pitchFamily="18" charset="0"/>
              </a:rPr>
              <a:t>≥ U</a:t>
            </a:r>
          </a:p>
        </p:txBody>
      </p:sp>
      <p:grpSp>
        <p:nvGrpSpPr>
          <p:cNvPr id="19466" name="Group 23"/>
          <p:cNvGrpSpPr>
            <a:grpSpLocks/>
          </p:cNvGrpSpPr>
          <p:nvPr/>
        </p:nvGrpSpPr>
        <p:grpSpPr bwMode="auto">
          <a:xfrm>
            <a:off x="4492625" y="4256088"/>
            <a:ext cx="4800600" cy="2287587"/>
            <a:chOff x="2830" y="2681"/>
            <a:chExt cx="3024" cy="1441"/>
          </a:xfrm>
        </p:grpSpPr>
        <p:graphicFrame>
          <p:nvGraphicFramePr>
            <p:cNvPr id="19459" name="Object 14"/>
            <p:cNvGraphicFramePr>
              <a:graphicFrameLocks noChangeAspect="1"/>
            </p:cNvGraphicFramePr>
            <p:nvPr/>
          </p:nvGraphicFramePr>
          <p:xfrm>
            <a:off x="2830" y="2681"/>
            <a:ext cx="3024" cy="1409"/>
          </p:xfrm>
          <a:graphic>
            <a:graphicData uri="http://schemas.openxmlformats.org/presentationml/2006/ole">
              <mc:AlternateContent xmlns:mc="http://schemas.openxmlformats.org/markup-compatibility/2006">
                <mc:Choice xmlns:v="urn:schemas-microsoft-com:vml" Requires="v">
                  <p:oleObj spid="_x0000_s25814" name="Drawing" r:id="rId4" imgW="3209925" imgH="2752725" progId="WPDraw30.Drawing">
                    <p:embed/>
                  </p:oleObj>
                </mc:Choice>
                <mc:Fallback>
                  <p:oleObj name="Drawing" r:id="rId4" imgW="3209925" imgH="2752725"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 y="2681"/>
                          <a:ext cx="3024" cy="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5" name="Text Box 21"/>
            <p:cNvSpPr txBox="1">
              <a:spLocks noChangeArrowheads="1"/>
            </p:cNvSpPr>
            <p:nvPr/>
          </p:nvSpPr>
          <p:spPr bwMode="auto">
            <a:xfrm>
              <a:off x="5206" y="3834"/>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x</a:t>
              </a:r>
              <a:r>
                <a:rPr lang="en-GB" baseline="-25000"/>
                <a:t>1</a:t>
              </a:r>
              <a:endParaRPr lang="en-GB"/>
            </a:p>
          </p:txBody>
        </p:sp>
        <p:sp>
          <p:nvSpPr>
            <p:cNvPr id="19476" name="Text Box 22"/>
            <p:cNvSpPr txBox="1">
              <a:spLocks noChangeArrowheads="1"/>
            </p:cNvSpPr>
            <p:nvPr/>
          </p:nvSpPr>
          <p:spPr bwMode="auto">
            <a:xfrm>
              <a:off x="2926" y="2906"/>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x</a:t>
              </a:r>
              <a:r>
                <a:rPr lang="en-GB" baseline="-25000"/>
                <a:t>2</a:t>
              </a:r>
              <a:endParaRPr lang="en-GB"/>
            </a:p>
          </p:txBody>
        </p:sp>
      </p:grpSp>
      <p:grpSp>
        <p:nvGrpSpPr>
          <p:cNvPr id="19467" name="Group 24"/>
          <p:cNvGrpSpPr>
            <a:grpSpLocks/>
          </p:cNvGrpSpPr>
          <p:nvPr/>
        </p:nvGrpSpPr>
        <p:grpSpPr bwMode="auto">
          <a:xfrm>
            <a:off x="250825" y="4332288"/>
            <a:ext cx="4800600" cy="2287587"/>
            <a:chOff x="2830" y="2681"/>
            <a:chExt cx="3024" cy="1441"/>
          </a:xfrm>
        </p:grpSpPr>
        <p:graphicFrame>
          <p:nvGraphicFramePr>
            <p:cNvPr id="19458" name="Object 25"/>
            <p:cNvGraphicFramePr>
              <a:graphicFrameLocks noChangeAspect="1"/>
            </p:cNvGraphicFramePr>
            <p:nvPr/>
          </p:nvGraphicFramePr>
          <p:xfrm>
            <a:off x="2830" y="2681"/>
            <a:ext cx="3024" cy="1409"/>
          </p:xfrm>
          <a:graphic>
            <a:graphicData uri="http://schemas.openxmlformats.org/presentationml/2006/ole">
              <mc:AlternateContent xmlns:mc="http://schemas.openxmlformats.org/markup-compatibility/2006">
                <mc:Choice xmlns:v="urn:schemas-microsoft-com:vml" Requires="v">
                  <p:oleObj spid="_x0000_s25815" name="Drawing" r:id="rId6" imgW="3209925" imgH="2752725" progId="WPDraw30.Drawing">
                    <p:embed/>
                  </p:oleObj>
                </mc:Choice>
                <mc:Fallback>
                  <p:oleObj name="Drawing" r:id="rId6" imgW="3209925" imgH="2752725"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 y="2681"/>
                          <a:ext cx="3024" cy="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3" name="Text Box 26"/>
            <p:cNvSpPr txBox="1">
              <a:spLocks noChangeArrowheads="1"/>
            </p:cNvSpPr>
            <p:nvPr/>
          </p:nvSpPr>
          <p:spPr bwMode="auto">
            <a:xfrm>
              <a:off x="5206" y="3834"/>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x</a:t>
              </a:r>
              <a:r>
                <a:rPr lang="en-GB" baseline="-25000"/>
                <a:t>1</a:t>
              </a:r>
              <a:endParaRPr lang="en-GB"/>
            </a:p>
          </p:txBody>
        </p:sp>
        <p:sp>
          <p:nvSpPr>
            <p:cNvPr id="19474" name="Text Box 27"/>
            <p:cNvSpPr txBox="1">
              <a:spLocks noChangeArrowheads="1"/>
            </p:cNvSpPr>
            <p:nvPr/>
          </p:nvSpPr>
          <p:spPr bwMode="auto">
            <a:xfrm>
              <a:off x="2926" y="2906"/>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x</a:t>
              </a:r>
              <a:r>
                <a:rPr lang="en-GB" baseline="-25000"/>
                <a:t>2</a:t>
              </a:r>
              <a:endParaRPr lang="en-GB"/>
            </a:p>
          </p:txBody>
        </p:sp>
      </p:grpSp>
      <p:sp>
        <p:nvSpPr>
          <p:cNvPr id="19468" name="Text Box 28"/>
          <p:cNvSpPr txBox="1">
            <a:spLocks noChangeArrowheads="1"/>
          </p:cNvSpPr>
          <p:nvPr/>
        </p:nvSpPr>
        <p:spPr bwMode="auto">
          <a:xfrm>
            <a:off x="1514475" y="4638675"/>
            <a:ext cx="19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p</a:t>
            </a:r>
            <a:r>
              <a:rPr lang="en-GB" baseline="-25000"/>
              <a:t>1</a:t>
            </a:r>
            <a:r>
              <a:rPr lang="en-GB"/>
              <a:t>x</a:t>
            </a:r>
            <a:r>
              <a:rPr lang="en-GB" baseline="-25000"/>
              <a:t>1</a:t>
            </a:r>
            <a:r>
              <a:rPr lang="en-GB"/>
              <a:t>+p</a:t>
            </a:r>
            <a:r>
              <a:rPr lang="en-GB" baseline="-25000"/>
              <a:t>2</a:t>
            </a:r>
            <a:r>
              <a:rPr lang="en-GB"/>
              <a:t>x</a:t>
            </a:r>
            <a:r>
              <a:rPr lang="en-GB" baseline="-25000"/>
              <a:t>2</a:t>
            </a:r>
            <a:r>
              <a:rPr lang="en-GB"/>
              <a:t> </a:t>
            </a:r>
            <a:r>
              <a:rPr lang="en-GB">
                <a:cs typeface="Times New Roman" pitchFamily="18" charset="0"/>
              </a:rPr>
              <a:t>≤ m</a:t>
            </a:r>
          </a:p>
        </p:txBody>
      </p:sp>
      <p:sp>
        <p:nvSpPr>
          <p:cNvPr id="19469" name="Line 29"/>
          <p:cNvSpPr>
            <a:spLocks noChangeShapeType="1"/>
          </p:cNvSpPr>
          <p:nvPr/>
        </p:nvSpPr>
        <p:spPr bwMode="auto">
          <a:xfrm flipH="1">
            <a:off x="1219200" y="5092700"/>
            <a:ext cx="431800" cy="6350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9470" name="Oval 30"/>
          <p:cNvSpPr>
            <a:spLocks noChangeArrowheads="1"/>
          </p:cNvSpPr>
          <p:nvPr/>
        </p:nvSpPr>
        <p:spPr bwMode="auto">
          <a:xfrm>
            <a:off x="1130300" y="1883356"/>
            <a:ext cx="2120900" cy="13208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9471" name="Rectangle 31"/>
          <p:cNvSpPr>
            <a:spLocks noChangeArrowheads="1"/>
          </p:cNvSpPr>
          <p:nvPr/>
        </p:nvSpPr>
        <p:spPr bwMode="auto">
          <a:xfrm>
            <a:off x="5511800" y="1692856"/>
            <a:ext cx="2616200" cy="1511300"/>
          </a:xfrm>
          <a:prstGeom prst="rect">
            <a:avLst/>
          </a:prstGeom>
          <a:solidFill>
            <a:schemeClr val="accent1"/>
          </a:solidFill>
          <a:ln w="9525" algn="ctr">
            <a:solidFill>
              <a:schemeClr val="tx1"/>
            </a:solidFill>
            <a:miter lim="800000"/>
            <a:headEnd/>
            <a:tailEnd/>
          </a:ln>
        </p:spPr>
        <p:txBody>
          <a:bodyPr wrap="none" anchor="ctr"/>
          <a:lstStyle/>
          <a:p>
            <a:endParaRPr lang="en-US"/>
          </a:p>
        </p:txBody>
      </p:sp>
      <p:sp>
        <p:nvSpPr>
          <p:cNvPr id="1947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fld id="{D731D555-07A4-4EB5-980F-32011C19C16B}" type="slidenum">
              <a:rPr lang="en-US" sz="1400" b="0" smtClean="0"/>
              <a:pPr/>
              <a:t>32</a:t>
            </a:fld>
            <a:endParaRPr lang="en-US" sz="1400" b="0" smtClean="0"/>
          </a:p>
        </p:txBody>
      </p:sp>
    </p:spTree>
    <p:extLst>
      <p:ext uri="{BB962C8B-B14F-4D97-AF65-F5344CB8AC3E}">
        <p14:creationId xmlns:p14="http://schemas.microsoft.com/office/powerpoint/2010/main" val="1204482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09600" y="211138"/>
            <a:ext cx="7772400" cy="233362"/>
          </a:xfrm>
        </p:spPr>
        <p:txBody>
          <a:bodyPr/>
          <a:lstStyle/>
          <a:p>
            <a:r>
              <a:rPr lang="en-GB" b="1" dirty="0" smtClean="0">
                <a:ea typeface="ＭＳ Ｐゴシック" pitchFamily="34" charset="-128"/>
              </a:rPr>
              <a:t>Non-Convex</a:t>
            </a:r>
            <a:r>
              <a:rPr lang="en-GB" sz="1800" b="1" dirty="0" smtClean="0">
                <a:ea typeface="ＭＳ Ｐゴシック" pitchFamily="34" charset="-128"/>
              </a:rPr>
              <a:t> sets.</a:t>
            </a:r>
            <a:endParaRPr lang="en-GB" b="1" dirty="0" smtClean="0">
              <a:ea typeface="ＭＳ Ｐゴシック" pitchFamily="34" charset="-128"/>
            </a:endParaRPr>
          </a:p>
        </p:txBody>
      </p:sp>
      <p:sp>
        <p:nvSpPr>
          <p:cNvPr id="20484" name="Rectangle 3"/>
          <p:cNvSpPr>
            <a:spLocks noGrp="1" noChangeArrowheads="1"/>
          </p:cNvSpPr>
          <p:nvPr>
            <p:ph type="body" idx="1"/>
          </p:nvPr>
        </p:nvSpPr>
        <p:spPr>
          <a:xfrm>
            <a:off x="304800" y="527050"/>
            <a:ext cx="8432800" cy="6172200"/>
          </a:xfrm>
        </p:spPr>
        <p:txBody>
          <a:bodyPr/>
          <a:lstStyle/>
          <a:p>
            <a:pPr algn="just">
              <a:buFontTx/>
              <a:buNone/>
            </a:pPr>
            <a:endParaRPr lang="en-GB" smtClean="0">
              <a:ea typeface="ＭＳ Ｐゴシック" pitchFamily="34" charset="-128"/>
            </a:endParaRPr>
          </a:p>
          <a:p>
            <a:pPr algn="just">
              <a:buFontTx/>
              <a:buNone/>
            </a:pPr>
            <a:endParaRPr lang="en-GB" smtClean="0">
              <a:ea typeface="ＭＳ Ｐゴシック" pitchFamily="34" charset="-128"/>
            </a:endParaRPr>
          </a:p>
        </p:txBody>
      </p:sp>
      <p:sp>
        <p:nvSpPr>
          <p:cNvPr id="20485" name="Freeform 5"/>
          <p:cNvSpPr>
            <a:spLocks/>
          </p:cNvSpPr>
          <p:nvPr/>
        </p:nvSpPr>
        <p:spPr bwMode="auto">
          <a:xfrm>
            <a:off x="5308600" y="4343400"/>
            <a:ext cx="2489200" cy="1638300"/>
          </a:xfrm>
          <a:custGeom>
            <a:avLst/>
            <a:gdLst>
              <a:gd name="T0" fmla="*/ 0 w 1568"/>
              <a:gd name="T1" fmla="*/ 0 h 1032"/>
              <a:gd name="T2" fmla="*/ 2147483647 w 1568"/>
              <a:gd name="T3" fmla="*/ 2147483647 h 1032"/>
              <a:gd name="T4" fmla="*/ 2147483647 w 1568"/>
              <a:gd name="T5" fmla="*/ 2147483647 h 1032"/>
              <a:gd name="T6" fmla="*/ 0 60000 65536"/>
              <a:gd name="T7" fmla="*/ 0 60000 65536"/>
              <a:gd name="T8" fmla="*/ 0 60000 65536"/>
              <a:gd name="T9" fmla="*/ 0 w 1568"/>
              <a:gd name="T10" fmla="*/ 0 h 1032"/>
              <a:gd name="T11" fmla="*/ 1568 w 1568"/>
              <a:gd name="T12" fmla="*/ 1032 h 1032"/>
            </a:gdLst>
            <a:ahLst/>
            <a:cxnLst>
              <a:cxn ang="T6">
                <a:pos x="T0" y="T1"/>
              </a:cxn>
              <a:cxn ang="T7">
                <a:pos x="T2" y="T3"/>
              </a:cxn>
              <a:cxn ang="T8">
                <a:pos x="T4" y="T5"/>
              </a:cxn>
            </a:cxnLst>
            <a:rect l="T9" t="T10" r="T11" b="T12"/>
            <a:pathLst>
              <a:path w="1568" h="1032">
                <a:moveTo>
                  <a:pt x="0" y="0"/>
                </a:moveTo>
                <a:cubicBezTo>
                  <a:pt x="73" y="306"/>
                  <a:pt x="147" y="612"/>
                  <a:pt x="408" y="784"/>
                </a:cubicBezTo>
                <a:cubicBezTo>
                  <a:pt x="669" y="956"/>
                  <a:pt x="1118" y="994"/>
                  <a:pt x="1568" y="1032"/>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86" name="Text Box 6"/>
          <p:cNvSpPr txBox="1">
            <a:spLocks noChangeArrowheads="1"/>
          </p:cNvSpPr>
          <p:nvPr/>
        </p:nvSpPr>
        <p:spPr bwMode="auto">
          <a:xfrm>
            <a:off x="5106988" y="3965575"/>
            <a:ext cx="481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U </a:t>
            </a:r>
          </a:p>
        </p:txBody>
      </p:sp>
      <p:sp>
        <p:nvSpPr>
          <p:cNvPr id="20487" name="Text Box 7"/>
          <p:cNvSpPr txBox="1">
            <a:spLocks noChangeArrowheads="1"/>
          </p:cNvSpPr>
          <p:nvPr/>
        </p:nvSpPr>
        <p:spPr bwMode="auto">
          <a:xfrm>
            <a:off x="5105400" y="5591175"/>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U(x)</a:t>
            </a:r>
            <a:r>
              <a:rPr lang="en-GB">
                <a:cs typeface="Times New Roman" pitchFamily="18" charset="0"/>
              </a:rPr>
              <a:t>≤ U</a:t>
            </a:r>
          </a:p>
        </p:txBody>
      </p:sp>
      <p:grpSp>
        <p:nvGrpSpPr>
          <p:cNvPr id="20488" name="Group 8"/>
          <p:cNvGrpSpPr>
            <a:grpSpLocks/>
          </p:cNvGrpSpPr>
          <p:nvPr/>
        </p:nvGrpSpPr>
        <p:grpSpPr bwMode="auto">
          <a:xfrm>
            <a:off x="4556125" y="4090988"/>
            <a:ext cx="4800600" cy="2287587"/>
            <a:chOff x="2830" y="2681"/>
            <a:chExt cx="3024" cy="1441"/>
          </a:xfrm>
        </p:grpSpPr>
        <p:graphicFrame>
          <p:nvGraphicFramePr>
            <p:cNvPr id="20482" name="Object 9"/>
            <p:cNvGraphicFramePr>
              <a:graphicFrameLocks noChangeAspect="1"/>
            </p:cNvGraphicFramePr>
            <p:nvPr/>
          </p:nvGraphicFramePr>
          <p:xfrm>
            <a:off x="2830" y="2681"/>
            <a:ext cx="3024" cy="1409"/>
          </p:xfrm>
          <a:graphic>
            <a:graphicData uri="http://schemas.openxmlformats.org/presentationml/2006/ole">
              <mc:AlternateContent xmlns:mc="http://schemas.openxmlformats.org/markup-compatibility/2006">
                <mc:Choice xmlns:v="urn:schemas-microsoft-com:vml" Requires="v">
                  <p:oleObj spid="_x0000_s26732" name="Drawing" r:id="rId4" imgW="3209925" imgH="2752725" progId="WPDraw30.Drawing">
                    <p:embed/>
                  </p:oleObj>
                </mc:Choice>
                <mc:Fallback>
                  <p:oleObj name="Drawing" r:id="rId4" imgW="3209925" imgH="2752725"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 y="2681"/>
                          <a:ext cx="3024" cy="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4" name="Text Box 10"/>
            <p:cNvSpPr txBox="1">
              <a:spLocks noChangeArrowheads="1"/>
            </p:cNvSpPr>
            <p:nvPr/>
          </p:nvSpPr>
          <p:spPr bwMode="auto">
            <a:xfrm>
              <a:off x="5206" y="3834"/>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x</a:t>
              </a:r>
              <a:r>
                <a:rPr lang="en-GB" baseline="-25000"/>
                <a:t>1</a:t>
              </a:r>
              <a:endParaRPr lang="en-GB"/>
            </a:p>
          </p:txBody>
        </p:sp>
        <p:sp>
          <p:nvSpPr>
            <p:cNvPr id="20495" name="Text Box 11"/>
            <p:cNvSpPr txBox="1">
              <a:spLocks noChangeArrowheads="1"/>
            </p:cNvSpPr>
            <p:nvPr/>
          </p:nvSpPr>
          <p:spPr bwMode="auto">
            <a:xfrm>
              <a:off x="2926" y="2906"/>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x</a:t>
              </a:r>
              <a:r>
                <a:rPr lang="en-GB" baseline="-25000"/>
                <a:t>2</a:t>
              </a:r>
              <a:endParaRPr lang="en-GB"/>
            </a:p>
          </p:txBody>
        </p:sp>
      </p:grpSp>
      <p:sp>
        <p:nvSpPr>
          <p:cNvPr id="20489" name="Rectangle 19"/>
          <p:cNvSpPr>
            <a:spLocks noChangeArrowheads="1"/>
          </p:cNvSpPr>
          <p:nvPr/>
        </p:nvSpPr>
        <p:spPr bwMode="auto">
          <a:xfrm>
            <a:off x="5511800" y="1460500"/>
            <a:ext cx="2616200" cy="1511300"/>
          </a:xfrm>
          <a:prstGeom prst="rect">
            <a:avLst/>
          </a:prstGeom>
          <a:solidFill>
            <a:schemeClr val="accent1"/>
          </a:solidFill>
          <a:ln w="9525" algn="ctr">
            <a:solidFill>
              <a:schemeClr val="tx1"/>
            </a:solidFill>
            <a:miter lim="800000"/>
            <a:headEnd/>
            <a:tailEnd/>
          </a:ln>
        </p:spPr>
        <p:txBody>
          <a:bodyPr wrap="none" anchor="ctr"/>
          <a:lstStyle/>
          <a:p>
            <a:endParaRPr lang="en-US"/>
          </a:p>
        </p:txBody>
      </p:sp>
      <p:sp>
        <p:nvSpPr>
          <p:cNvPr id="20490" name="Freeform 20"/>
          <p:cNvSpPr>
            <a:spLocks/>
          </p:cNvSpPr>
          <p:nvPr/>
        </p:nvSpPr>
        <p:spPr bwMode="auto">
          <a:xfrm>
            <a:off x="1092200" y="1270000"/>
            <a:ext cx="2082800" cy="1765300"/>
          </a:xfrm>
          <a:custGeom>
            <a:avLst/>
            <a:gdLst>
              <a:gd name="T0" fmla="*/ 2147483647 w 1312"/>
              <a:gd name="T1" fmla="*/ 2147483647 h 1112"/>
              <a:gd name="T2" fmla="*/ 2147483647 w 1312"/>
              <a:gd name="T3" fmla="*/ 0 h 1112"/>
              <a:gd name="T4" fmla="*/ 2147483647 w 1312"/>
              <a:gd name="T5" fmla="*/ 2147483647 h 1112"/>
              <a:gd name="T6" fmla="*/ 2147483647 w 1312"/>
              <a:gd name="T7" fmla="*/ 2147483647 h 1112"/>
              <a:gd name="T8" fmla="*/ 0 w 1312"/>
              <a:gd name="T9" fmla="*/ 2147483647 h 1112"/>
              <a:gd name="T10" fmla="*/ 2147483647 w 1312"/>
              <a:gd name="T11" fmla="*/ 2147483647 h 1112"/>
              <a:gd name="T12" fmla="*/ 2147483647 w 1312"/>
              <a:gd name="T13" fmla="*/ 2147483647 h 1112"/>
              <a:gd name="T14" fmla="*/ 2147483647 w 1312"/>
              <a:gd name="T15" fmla="*/ 2147483647 h 1112"/>
              <a:gd name="T16" fmla="*/ 2147483647 w 1312"/>
              <a:gd name="T17" fmla="*/ 2147483647 h 1112"/>
              <a:gd name="T18" fmla="*/ 2147483647 w 1312"/>
              <a:gd name="T19" fmla="*/ 2147483647 h 1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2"/>
              <a:gd name="T31" fmla="*/ 0 h 1112"/>
              <a:gd name="T32" fmla="*/ 1312 w 1312"/>
              <a:gd name="T33" fmla="*/ 1112 h 1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2" h="1112">
                <a:moveTo>
                  <a:pt x="1304" y="224"/>
                </a:moveTo>
                <a:lnTo>
                  <a:pt x="936" y="0"/>
                </a:lnTo>
                <a:lnTo>
                  <a:pt x="416" y="32"/>
                </a:lnTo>
                <a:lnTo>
                  <a:pt x="48" y="240"/>
                </a:lnTo>
                <a:lnTo>
                  <a:pt x="0" y="760"/>
                </a:lnTo>
                <a:lnTo>
                  <a:pt x="440" y="1112"/>
                </a:lnTo>
                <a:lnTo>
                  <a:pt x="928" y="1104"/>
                </a:lnTo>
                <a:lnTo>
                  <a:pt x="1312" y="856"/>
                </a:lnTo>
                <a:lnTo>
                  <a:pt x="848" y="536"/>
                </a:lnTo>
                <a:lnTo>
                  <a:pt x="1304" y="224"/>
                </a:lnTo>
                <a:close/>
              </a:path>
            </a:pathLst>
          </a:custGeom>
          <a:solidFill>
            <a:schemeClr val="accent1"/>
          </a:solidFill>
          <a:ln w="9525" cap="flat" cmpd="sng">
            <a:solidFill>
              <a:schemeClr val="tx1"/>
            </a:solidFill>
            <a:prstDash val="solid"/>
            <a:round/>
            <a:headEnd type="none" w="med" len="med"/>
            <a:tailEnd type="none" w="med" len="med"/>
          </a:ln>
        </p:spPr>
        <p:txBody>
          <a:bodyPr/>
          <a:lstStyle/>
          <a:p>
            <a:endParaRPr lang="en-GB"/>
          </a:p>
        </p:txBody>
      </p:sp>
      <p:sp>
        <p:nvSpPr>
          <p:cNvPr id="20491" name="Freeform 21"/>
          <p:cNvSpPr>
            <a:spLocks/>
          </p:cNvSpPr>
          <p:nvPr/>
        </p:nvSpPr>
        <p:spPr bwMode="auto">
          <a:xfrm>
            <a:off x="681038" y="4141788"/>
            <a:ext cx="2940050" cy="2284412"/>
          </a:xfrm>
          <a:custGeom>
            <a:avLst/>
            <a:gdLst>
              <a:gd name="T0" fmla="*/ 2147483647 w 1852"/>
              <a:gd name="T1" fmla="*/ 2147483647 h 1439"/>
              <a:gd name="T2" fmla="*/ 2147483647 w 1852"/>
              <a:gd name="T3" fmla="*/ 2147483647 h 1439"/>
              <a:gd name="T4" fmla="*/ 2147483647 w 1852"/>
              <a:gd name="T5" fmla="*/ 2147483647 h 1439"/>
              <a:gd name="T6" fmla="*/ 2147483647 w 1852"/>
              <a:gd name="T7" fmla="*/ 2147483647 h 1439"/>
              <a:gd name="T8" fmla="*/ 2147483647 w 1852"/>
              <a:gd name="T9" fmla="*/ 2147483647 h 1439"/>
              <a:gd name="T10" fmla="*/ 2147483647 w 1852"/>
              <a:gd name="T11" fmla="*/ 2147483647 h 1439"/>
              <a:gd name="T12" fmla="*/ 2147483647 w 1852"/>
              <a:gd name="T13" fmla="*/ 2147483647 h 1439"/>
              <a:gd name="T14" fmla="*/ 2147483647 w 1852"/>
              <a:gd name="T15" fmla="*/ 2147483647 h 1439"/>
              <a:gd name="T16" fmla="*/ 2147483647 w 1852"/>
              <a:gd name="T17" fmla="*/ 2147483647 h 1439"/>
              <a:gd name="T18" fmla="*/ 2147483647 w 1852"/>
              <a:gd name="T19" fmla="*/ 2147483647 h 1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2"/>
              <a:gd name="T31" fmla="*/ 0 h 1439"/>
              <a:gd name="T32" fmla="*/ 1852 w 1852"/>
              <a:gd name="T33" fmla="*/ 1439 h 14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2" h="1439">
                <a:moveTo>
                  <a:pt x="1243" y="79"/>
                </a:moveTo>
                <a:cubicBezTo>
                  <a:pt x="1124" y="86"/>
                  <a:pt x="971" y="384"/>
                  <a:pt x="827" y="375"/>
                </a:cubicBezTo>
                <a:cubicBezTo>
                  <a:pt x="683" y="366"/>
                  <a:pt x="499" y="46"/>
                  <a:pt x="379" y="23"/>
                </a:cubicBezTo>
                <a:cubicBezTo>
                  <a:pt x="259" y="0"/>
                  <a:pt x="155" y="120"/>
                  <a:pt x="107" y="239"/>
                </a:cubicBezTo>
                <a:cubicBezTo>
                  <a:pt x="59" y="358"/>
                  <a:pt x="0" y="548"/>
                  <a:pt x="91" y="735"/>
                </a:cubicBezTo>
                <a:cubicBezTo>
                  <a:pt x="182" y="922"/>
                  <a:pt x="475" y="1279"/>
                  <a:pt x="651" y="1359"/>
                </a:cubicBezTo>
                <a:cubicBezTo>
                  <a:pt x="827" y="1439"/>
                  <a:pt x="958" y="1343"/>
                  <a:pt x="1147" y="1215"/>
                </a:cubicBezTo>
                <a:cubicBezTo>
                  <a:pt x="1336" y="1087"/>
                  <a:pt x="1722" y="737"/>
                  <a:pt x="1787" y="591"/>
                </a:cubicBezTo>
                <a:cubicBezTo>
                  <a:pt x="1852" y="445"/>
                  <a:pt x="1627" y="423"/>
                  <a:pt x="1539" y="335"/>
                </a:cubicBezTo>
                <a:cubicBezTo>
                  <a:pt x="1451" y="247"/>
                  <a:pt x="1355" y="108"/>
                  <a:pt x="1243" y="79"/>
                </a:cubicBezTo>
                <a:close/>
              </a:path>
            </a:pathLst>
          </a:custGeom>
          <a:solidFill>
            <a:schemeClr val="accent1"/>
          </a:solidFill>
          <a:ln w="9525" cap="flat" cmpd="sng">
            <a:solidFill>
              <a:schemeClr val="tx1"/>
            </a:solidFill>
            <a:prstDash val="solid"/>
            <a:round/>
            <a:headEnd type="none" w="med" len="med"/>
            <a:tailEnd type="none" w="med" len="med"/>
          </a:ln>
        </p:spPr>
        <p:txBody>
          <a:bodyPr/>
          <a:lstStyle/>
          <a:p>
            <a:endParaRPr lang="en-GB"/>
          </a:p>
        </p:txBody>
      </p:sp>
      <p:sp>
        <p:nvSpPr>
          <p:cNvPr id="20492" name="Oval 22"/>
          <p:cNvSpPr>
            <a:spLocks noChangeArrowheads="1"/>
          </p:cNvSpPr>
          <p:nvPr/>
        </p:nvSpPr>
        <p:spPr bwMode="auto">
          <a:xfrm>
            <a:off x="6299200" y="1943100"/>
            <a:ext cx="1092200" cy="6350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20493"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fld id="{4BECAA87-227A-460D-879E-4BBAD51695B5}" type="slidenum">
              <a:rPr lang="en-US" sz="1400" b="0" smtClean="0"/>
              <a:pPr/>
              <a:t>33</a:t>
            </a:fld>
            <a:endParaRPr lang="en-US" sz="1400" b="0" smtClean="0"/>
          </a:p>
        </p:txBody>
      </p:sp>
    </p:spTree>
    <p:extLst>
      <p:ext uri="{BB962C8B-B14F-4D97-AF65-F5344CB8AC3E}">
        <p14:creationId xmlns:p14="http://schemas.microsoft.com/office/powerpoint/2010/main" val="3457912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0507"/>
            <a:ext cx="7772400" cy="419100"/>
          </a:xfrm>
        </p:spPr>
        <p:txBody>
          <a:bodyPr/>
          <a:lstStyle/>
          <a:p>
            <a:r>
              <a:rPr lang="en-GB" b="1" dirty="0" smtClean="0"/>
              <a:t>A different definition of quasi concavity</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941" y="852421"/>
                <a:ext cx="8680359" cy="5535500"/>
              </a:xfrm>
            </p:spPr>
            <p:txBody>
              <a:bodyPr/>
              <a:lstStyle/>
              <a:p>
                <a:pPr marL="0" indent="0" algn="just">
                  <a:lnSpc>
                    <a:spcPct val="120000"/>
                  </a:lnSpc>
                  <a:buNone/>
                </a:pPr>
                <a:r>
                  <a:rPr lang="en-GB" sz="2400" dirty="0"/>
                  <a:t>Let </a:t>
                </a:r>
                <a14:m>
                  <m:oMath xmlns:m="http://schemas.openxmlformats.org/officeDocument/2006/math">
                    <m:r>
                      <a:rPr lang="en-GB" sz="2400" i="1" dirty="0" smtClean="0">
                        <a:latin typeface="Cambria Math"/>
                      </a:rPr>
                      <m:t>𝑓</m:t>
                    </m:r>
                  </m:oMath>
                </a14:m>
                <a:r>
                  <a:rPr lang="en-GB" sz="2400" dirty="0"/>
                  <a:t> be a multivariate function defined on the set </a:t>
                </a:r>
                <a14:m>
                  <m:oMath xmlns:m="http://schemas.openxmlformats.org/officeDocument/2006/math">
                    <m:r>
                      <a:rPr lang="en-GB" sz="2400" i="1" dirty="0" smtClean="0">
                        <a:latin typeface="Cambria Math"/>
                      </a:rPr>
                      <m:t>𝑆</m:t>
                    </m:r>
                  </m:oMath>
                </a14:m>
                <a:r>
                  <a:rPr lang="en-GB" sz="2400" dirty="0"/>
                  <a:t>. </a:t>
                </a:r>
                <a:endParaRPr lang="en-GB" sz="2400" dirty="0" smtClean="0"/>
              </a:p>
              <a:p>
                <a:pPr marL="0" indent="0" algn="just">
                  <a:lnSpc>
                    <a:spcPct val="120000"/>
                  </a:lnSpc>
                  <a:buNone/>
                </a:pPr>
                <a:endParaRPr lang="en-GB" sz="2400" i="1" dirty="0" smtClean="0">
                  <a:latin typeface="Cambria Math"/>
                </a:endParaRPr>
              </a:p>
              <a:p>
                <a:pPr marL="0" indent="0" algn="just">
                  <a:lnSpc>
                    <a:spcPct val="120000"/>
                  </a:lnSpc>
                  <a:buNone/>
                </a:pPr>
                <a14:m>
                  <m:oMath xmlns:m="http://schemas.openxmlformats.org/officeDocument/2006/math">
                    <m:r>
                      <a:rPr lang="en-GB" sz="2400" i="1" dirty="0" smtClean="0">
                        <a:latin typeface="Cambria Math"/>
                      </a:rPr>
                      <m:t>𝑓</m:t>
                    </m:r>
                  </m:oMath>
                </a14:m>
                <a:r>
                  <a:rPr lang="en-GB" sz="2400" dirty="0" smtClean="0"/>
                  <a:t> is </a:t>
                </a:r>
                <a:r>
                  <a:rPr lang="en-GB" sz="2400" i="1" dirty="0" smtClean="0"/>
                  <a:t>quasi concave</a:t>
                </a:r>
                <a:r>
                  <a:rPr lang="en-GB" sz="2400" dirty="0" smtClean="0"/>
                  <a:t> </a:t>
                </a:r>
                <a:r>
                  <a:rPr lang="en-GB" sz="2400" dirty="0"/>
                  <a:t>if, for any number</a:t>
                </a:r>
                <a14:m>
                  <m:oMath xmlns:m="http://schemas.openxmlformats.org/officeDocument/2006/math">
                    <m:r>
                      <a:rPr lang="en-GB" sz="2400" i="1" dirty="0" smtClean="0">
                        <a:latin typeface="Cambria Math"/>
                      </a:rPr>
                      <m:t> </m:t>
                    </m:r>
                    <m:r>
                      <a:rPr lang="en-GB" sz="2400" i="1" dirty="0" smtClean="0">
                        <a:latin typeface="Cambria Math"/>
                      </a:rPr>
                      <m:t>𝑎</m:t>
                    </m:r>
                  </m:oMath>
                </a14:m>
                <a:r>
                  <a:rPr lang="en-GB" sz="2400" dirty="0"/>
                  <a:t>, the set of points for which </a:t>
                </a:r>
                <a14:m>
                  <m:oMath xmlns:m="http://schemas.openxmlformats.org/officeDocument/2006/math">
                    <m:r>
                      <a:rPr lang="en-GB" sz="2400" i="1" dirty="0" smtClean="0">
                        <a:latin typeface="Cambria Math"/>
                      </a:rPr>
                      <m:t>𝑓</m:t>
                    </m:r>
                    <m:r>
                      <a:rPr lang="en-GB" sz="2400" i="1" dirty="0" smtClean="0">
                        <a:latin typeface="Cambria Math"/>
                      </a:rPr>
                      <m:t>(</m:t>
                    </m:r>
                    <m:r>
                      <a:rPr lang="en-GB" sz="2400" i="1" dirty="0" smtClean="0">
                        <a:latin typeface="Cambria Math"/>
                      </a:rPr>
                      <m:t>𝑥</m:t>
                    </m:r>
                    <m:r>
                      <a:rPr lang="en-GB" sz="2400" i="1" dirty="0" smtClean="0">
                        <a:latin typeface="Cambria Math"/>
                      </a:rPr>
                      <m:t>) ≥ </m:t>
                    </m:r>
                    <m:r>
                      <a:rPr lang="en-GB" sz="2400" i="1" dirty="0" smtClean="0">
                        <a:latin typeface="Cambria Math"/>
                      </a:rPr>
                      <m:t>𝑎</m:t>
                    </m:r>
                  </m:oMath>
                </a14:m>
                <a:r>
                  <a:rPr lang="en-GB" sz="2400" dirty="0"/>
                  <a:t> is convex. </a:t>
                </a:r>
                <a:endParaRPr lang="en-GB" sz="2400" dirty="0" smtClean="0"/>
              </a:p>
              <a:p>
                <a:pPr marL="0" indent="0" algn="just">
                  <a:lnSpc>
                    <a:spcPct val="120000"/>
                  </a:lnSpc>
                  <a:buNone/>
                </a:pPr>
                <a:endParaRPr lang="en-GB" sz="2400" dirty="0" smtClean="0"/>
              </a:p>
              <a:p>
                <a:pPr marL="0" indent="0" algn="just">
                  <a:lnSpc>
                    <a:spcPct val="120000"/>
                  </a:lnSpc>
                  <a:buNone/>
                </a:pPr>
                <a:r>
                  <a:rPr lang="en-GB" sz="2400" dirty="0" smtClean="0"/>
                  <a:t>For </a:t>
                </a:r>
                <a:r>
                  <a:rPr lang="en-GB" sz="2400" dirty="0"/>
                  <a:t>any real number </a:t>
                </a:r>
                <a14:m>
                  <m:oMath xmlns:m="http://schemas.openxmlformats.org/officeDocument/2006/math">
                    <m:r>
                      <a:rPr lang="en-GB" sz="2400" i="1" dirty="0" smtClean="0">
                        <a:latin typeface="Cambria Math"/>
                      </a:rPr>
                      <m:t>𝑎</m:t>
                    </m:r>
                  </m:oMath>
                </a14:m>
                <a:r>
                  <a:rPr lang="en-GB" sz="2400" dirty="0"/>
                  <a:t>, the set </a:t>
                </a:r>
                <a:r>
                  <a:rPr lang="en-GB" sz="2400" dirty="0" smtClean="0"/>
                  <a:t> </a:t>
                </a:r>
                <a14:m>
                  <m:oMath xmlns:m="http://schemas.openxmlformats.org/officeDocument/2006/math">
                    <m:r>
                      <a:rPr lang="en-GB" sz="2400" i="1" dirty="0" smtClean="0">
                        <a:latin typeface="Cambria Math"/>
                      </a:rPr>
                      <m:t>𝑃</m:t>
                    </m:r>
                    <m:r>
                      <a:rPr lang="en-GB" sz="2400" i="1" baseline="-25000" dirty="0">
                        <a:latin typeface="Cambria Math"/>
                      </a:rPr>
                      <m:t>𝑎</m:t>
                    </m:r>
                    <m:r>
                      <a:rPr lang="en-GB" sz="2400" i="1" dirty="0">
                        <a:latin typeface="Cambria Math"/>
                      </a:rPr>
                      <m:t>={</m:t>
                    </m:r>
                    <m:r>
                      <a:rPr lang="en-GB" sz="2400" i="1" dirty="0">
                        <a:latin typeface="Cambria Math"/>
                      </a:rPr>
                      <m:t>𝑥</m:t>
                    </m:r>
                    <m:r>
                      <a:rPr lang="en-GB" sz="2400" i="1" dirty="0">
                        <a:latin typeface="Cambria Math"/>
                      </a:rPr>
                      <m:t>∈</m:t>
                    </m:r>
                    <m:r>
                      <a:rPr lang="en-GB" sz="2400" i="1" dirty="0">
                        <a:latin typeface="Cambria Math"/>
                      </a:rPr>
                      <m:t>𝑆</m:t>
                    </m:r>
                    <m:r>
                      <a:rPr lang="en-GB" sz="2400" i="1" dirty="0">
                        <a:latin typeface="Cambria Math"/>
                      </a:rPr>
                      <m:t>: </m:t>
                    </m:r>
                    <m:r>
                      <a:rPr lang="en-GB" sz="2400" i="1" dirty="0">
                        <a:latin typeface="Cambria Math"/>
                      </a:rPr>
                      <m:t>𝑓</m:t>
                    </m:r>
                    <m:r>
                      <a:rPr lang="en-GB" sz="2400" i="1" dirty="0">
                        <a:latin typeface="Cambria Math"/>
                      </a:rPr>
                      <m:t> (</m:t>
                    </m:r>
                    <m:r>
                      <a:rPr lang="en-GB" sz="2400" i="1" dirty="0">
                        <a:latin typeface="Cambria Math"/>
                      </a:rPr>
                      <m:t>𝑥</m:t>
                    </m:r>
                    <m:r>
                      <a:rPr lang="en-GB" sz="2400" i="1" dirty="0">
                        <a:latin typeface="Cambria Math"/>
                      </a:rPr>
                      <m:t>) ≥ </m:t>
                    </m:r>
                    <m:r>
                      <a:rPr lang="en-GB" sz="2400" i="1" dirty="0">
                        <a:latin typeface="Cambria Math"/>
                      </a:rPr>
                      <m:t>𝑎</m:t>
                    </m:r>
                    <m:r>
                      <a:rPr lang="en-GB" sz="2400" i="1" dirty="0" smtClean="0">
                        <a:latin typeface="Cambria Math"/>
                      </a:rPr>
                      <m:t>}</m:t>
                    </m:r>
                  </m:oMath>
                </a14:m>
                <a:r>
                  <a:rPr lang="en-GB" sz="2400" dirty="0" smtClean="0"/>
                  <a:t> is </a:t>
                </a:r>
                <a:r>
                  <a:rPr lang="en-GB" sz="2400" dirty="0"/>
                  <a:t>called the </a:t>
                </a:r>
                <a:r>
                  <a:rPr lang="en-GB" sz="2400" b="1" dirty="0"/>
                  <a:t>upper level set</a:t>
                </a:r>
                <a:r>
                  <a:rPr lang="en-GB" sz="2400" dirty="0"/>
                  <a:t> of </a:t>
                </a:r>
                <a14:m>
                  <m:oMath xmlns:m="http://schemas.openxmlformats.org/officeDocument/2006/math">
                    <m:r>
                      <a:rPr lang="en-GB" sz="2400" i="1" dirty="0" smtClean="0">
                        <a:latin typeface="Cambria Math"/>
                      </a:rPr>
                      <m:t>𝑓</m:t>
                    </m:r>
                  </m:oMath>
                </a14:m>
                <a:r>
                  <a:rPr lang="en-GB" sz="2400" dirty="0"/>
                  <a:t> for </a:t>
                </a:r>
                <a14:m>
                  <m:oMath xmlns:m="http://schemas.openxmlformats.org/officeDocument/2006/math">
                    <m:r>
                      <a:rPr lang="en-GB" sz="2400" i="1" dirty="0" smtClean="0">
                        <a:latin typeface="Cambria Math"/>
                      </a:rPr>
                      <m:t>𝑎</m:t>
                    </m:r>
                  </m:oMath>
                </a14:m>
                <a:r>
                  <a:rPr lang="en-GB" sz="2400" dirty="0"/>
                  <a:t>. </a:t>
                </a:r>
                <a:endParaRPr lang="en-GB" sz="2400" dirty="0" smtClean="0"/>
              </a:p>
              <a:p>
                <a:pPr marL="0" indent="0" algn="just">
                  <a:lnSpc>
                    <a:spcPct val="120000"/>
                  </a:lnSpc>
                  <a:buNone/>
                </a:pPr>
                <a:endParaRPr lang="en-GB" sz="2400" dirty="0"/>
              </a:p>
              <a:p>
                <a:pPr marL="0" indent="0" algn="just">
                  <a:lnSpc>
                    <a:spcPct val="120000"/>
                  </a:lnSpc>
                  <a:buNone/>
                </a:pPr>
                <a:r>
                  <a:rPr lang="en-GB" sz="2400" dirty="0" smtClean="0"/>
                  <a:t>The </a:t>
                </a:r>
                <a:r>
                  <a:rPr lang="en-GB" sz="2400" dirty="0"/>
                  <a:t>multivariate function </a:t>
                </a:r>
                <a:r>
                  <a:rPr lang="en-GB" sz="2400" i="1" dirty="0"/>
                  <a:t>f</a:t>
                </a:r>
                <a:r>
                  <a:rPr lang="en-GB" sz="2400" dirty="0"/>
                  <a:t> defined on a convex set </a:t>
                </a:r>
                <a14:m>
                  <m:oMath xmlns:m="http://schemas.openxmlformats.org/officeDocument/2006/math">
                    <m:r>
                      <a:rPr lang="en-GB" sz="2400" i="1" dirty="0" smtClean="0">
                        <a:latin typeface="Cambria Math"/>
                      </a:rPr>
                      <m:t>𝑆</m:t>
                    </m:r>
                  </m:oMath>
                </a14:m>
                <a:r>
                  <a:rPr lang="en-GB" sz="2400" dirty="0"/>
                  <a:t> is </a:t>
                </a:r>
                <a:r>
                  <a:rPr lang="en-GB" sz="2400" b="1" dirty="0" err="1"/>
                  <a:t>quasiconcave</a:t>
                </a:r>
                <a:r>
                  <a:rPr lang="en-GB" sz="2400" dirty="0"/>
                  <a:t> if </a:t>
                </a:r>
                <a:r>
                  <a:rPr lang="en-GB" sz="2400" b="1" dirty="0"/>
                  <a:t>every</a:t>
                </a:r>
                <a:r>
                  <a:rPr lang="en-GB" sz="2400" dirty="0"/>
                  <a:t> upper level set of </a:t>
                </a:r>
                <a14:m>
                  <m:oMath xmlns:m="http://schemas.openxmlformats.org/officeDocument/2006/math">
                    <m:r>
                      <a:rPr lang="en-GB" sz="2400" i="1" dirty="0" smtClean="0">
                        <a:latin typeface="Cambria Math"/>
                      </a:rPr>
                      <m:t>𝑓</m:t>
                    </m:r>
                  </m:oMath>
                </a14:m>
                <a:r>
                  <a:rPr lang="en-GB" sz="2400" dirty="0"/>
                  <a:t> is convex. (That is, </a:t>
                </a:r>
                <a14:m>
                  <m:oMath xmlns:m="http://schemas.openxmlformats.org/officeDocument/2006/math">
                    <m:r>
                      <a:rPr lang="en-GB" sz="2400" i="1" dirty="0" smtClean="0">
                        <a:latin typeface="Cambria Math"/>
                      </a:rPr>
                      <m:t>𝑃</m:t>
                    </m:r>
                    <m:r>
                      <a:rPr lang="en-GB" sz="2400" i="1" baseline="-25000" dirty="0">
                        <a:latin typeface="Cambria Math"/>
                      </a:rPr>
                      <m:t>𝑎</m:t>
                    </m:r>
                    <m:r>
                      <a:rPr lang="en-GB" sz="2400" i="1" dirty="0">
                        <a:latin typeface="Cambria Math"/>
                      </a:rPr>
                      <m:t> = {</m:t>
                    </m:r>
                    <m:r>
                      <a:rPr lang="en-GB" sz="2400" i="1" dirty="0">
                        <a:latin typeface="Cambria Math"/>
                      </a:rPr>
                      <m:t>𝑥</m:t>
                    </m:r>
                    <m:r>
                      <a:rPr lang="en-GB" sz="2400" i="1" dirty="0">
                        <a:latin typeface="Cambria Math"/>
                      </a:rPr>
                      <m:t> ∈ </m:t>
                    </m:r>
                    <m:r>
                      <a:rPr lang="en-GB" sz="2400" i="1" dirty="0">
                        <a:latin typeface="Cambria Math"/>
                      </a:rPr>
                      <m:t>𝑆</m:t>
                    </m:r>
                    <m:r>
                      <a:rPr lang="en-GB" sz="2400" i="1" dirty="0">
                        <a:latin typeface="Cambria Math"/>
                      </a:rPr>
                      <m:t>: </m:t>
                    </m:r>
                    <m:r>
                      <a:rPr lang="en-GB" sz="2400" i="1" dirty="0">
                        <a:latin typeface="Cambria Math"/>
                      </a:rPr>
                      <m:t>𝑓</m:t>
                    </m:r>
                    <m:r>
                      <a:rPr lang="en-GB" sz="2400" i="1" dirty="0">
                        <a:latin typeface="Cambria Math"/>
                      </a:rPr>
                      <m:t> (</m:t>
                    </m:r>
                    <m:r>
                      <a:rPr lang="en-GB" sz="2400" i="1" dirty="0">
                        <a:latin typeface="Cambria Math"/>
                      </a:rPr>
                      <m:t>𝑥</m:t>
                    </m:r>
                    <m:r>
                      <a:rPr lang="en-GB" sz="2400" i="1" dirty="0">
                        <a:latin typeface="Cambria Math"/>
                      </a:rPr>
                      <m:t>) ≥ </m:t>
                    </m:r>
                    <m:r>
                      <a:rPr lang="en-GB" sz="2400" i="1" dirty="0">
                        <a:latin typeface="Cambria Math"/>
                      </a:rPr>
                      <m:t>𝑎</m:t>
                    </m:r>
                    <m:r>
                      <a:rPr lang="en-GB" sz="2400" i="1" dirty="0">
                        <a:latin typeface="Cambria Math"/>
                      </a:rPr>
                      <m:t>}</m:t>
                    </m:r>
                  </m:oMath>
                </a14:m>
                <a:r>
                  <a:rPr lang="en-GB" sz="2400" dirty="0"/>
                  <a:t> is convex for every value of </a:t>
                </a:r>
                <a14:m>
                  <m:oMath xmlns:m="http://schemas.openxmlformats.org/officeDocument/2006/math">
                    <m:r>
                      <a:rPr lang="en-GB" sz="2400" i="1" dirty="0" smtClean="0">
                        <a:latin typeface="Cambria Math"/>
                      </a:rPr>
                      <m:t>𝑎</m:t>
                    </m:r>
                  </m:oMath>
                </a14:m>
                <a:r>
                  <a:rPr lang="en-GB" sz="24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941" y="852421"/>
                <a:ext cx="8680359" cy="5535500"/>
              </a:xfrm>
              <a:blipFill rotWithShape="1">
                <a:blip r:embed="rId2"/>
                <a:stretch>
                  <a:fillRect l="-1124" t="-220" r="-105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pPr>
              <a:defRPr/>
            </a:pPr>
            <a:fld id="{E6719FBE-0EAA-4C3A-82C6-57A8FB4D37BE}" type="slidenum">
              <a:rPr lang="en-US" smtClean="0"/>
              <a:pPr>
                <a:defRPr/>
              </a:pPr>
              <a:t>34</a:t>
            </a:fld>
            <a:endParaRPr lang="en-US"/>
          </a:p>
        </p:txBody>
      </p:sp>
    </p:spTree>
    <p:extLst>
      <p:ext uri="{BB962C8B-B14F-4D97-AF65-F5344CB8AC3E}">
        <p14:creationId xmlns:p14="http://schemas.microsoft.com/office/powerpoint/2010/main" val="328570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231820"/>
                <a:ext cx="7772400" cy="5997530"/>
              </a:xfrm>
            </p:spPr>
            <p:txBody>
              <a:bodyPr/>
              <a:lstStyle/>
              <a:p>
                <a:pPr marL="0" indent="0" algn="just">
                  <a:lnSpc>
                    <a:spcPct val="120000"/>
                  </a:lnSpc>
                  <a:buNone/>
                </a:pPr>
                <a:r>
                  <a:rPr lang="en-GB" sz="2400" b="1" dirty="0"/>
                  <a:t>Examples</a:t>
                </a:r>
              </a:p>
              <a:p>
                <a:pPr marL="0" indent="0" algn="just">
                  <a:lnSpc>
                    <a:spcPct val="120000"/>
                  </a:lnSpc>
                  <a:buNone/>
                </a:pPr>
                <a:r>
                  <a:rPr lang="en-GB" sz="2400" dirty="0"/>
                  <a:t>1. </a:t>
                </a:r>
                <a14:m>
                  <m:oMath xmlns:m="http://schemas.openxmlformats.org/officeDocument/2006/math">
                    <m:r>
                      <a:rPr lang="en-GB" sz="2400" i="1" dirty="0" smtClean="0">
                        <a:latin typeface="Cambria Math"/>
                      </a:rPr>
                      <m:t>𝑓</m:t>
                    </m:r>
                    <m:r>
                      <a:rPr lang="en-GB" sz="2400" i="1" dirty="0" smtClean="0">
                        <a:latin typeface="Cambria Math"/>
                      </a:rPr>
                      <m:t> (</m:t>
                    </m:r>
                    <m:r>
                      <a:rPr lang="en-GB" sz="2400" i="1" dirty="0" smtClean="0">
                        <a:latin typeface="Cambria Math"/>
                      </a:rPr>
                      <m:t>𝑥</m:t>
                    </m:r>
                    <m:r>
                      <a:rPr lang="en-GB" sz="2400" i="1" dirty="0" smtClean="0">
                        <a:latin typeface="Cambria Math"/>
                      </a:rPr>
                      <m:t>, </m:t>
                    </m:r>
                    <m:r>
                      <a:rPr lang="en-GB" sz="2400" i="1" dirty="0" smtClean="0">
                        <a:latin typeface="Cambria Math"/>
                      </a:rPr>
                      <m:t>𝑦</m:t>
                    </m:r>
                    <m:r>
                      <a:rPr lang="en-GB" sz="2400" i="1" dirty="0" smtClean="0">
                        <a:latin typeface="Cambria Math"/>
                      </a:rPr>
                      <m:t>) = </m:t>
                    </m:r>
                    <m:r>
                      <a:rPr lang="en-GB" sz="2400" i="1" dirty="0" smtClean="0">
                        <a:latin typeface="Cambria Math"/>
                      </a:rPr>
                      <m:t>𝑥</m:t>
                    </m:r>
                    <m:r>
                      <a:rPr lang="en-GB" sz="2400" i="1" baseline="30000" dirty="0">
                        <a:latin typeface="Cambria Math"/>
                      </a:rPr>
                      <m:t>2</m:t>
                    </m:r>
                    <m:r>
                      <a:rPr lang="en-GB" sz="2400" i="1" dirty="0">
                        <a:latin typeface="Cambria Math"/>
                      </a:rPr>
                      <m:t> + </m:t>
                    </m:r>
                    <m:r>
                      <a:rPr lang="en-GB" sz="2400" i="1" dirty="0">
                        <a:latin typeface="Cambria Math"/>
                      </a:rPr>
                      <m:t>𝑦</m:t>
                    </m:r>
                    <m:r>
                      <a:rPr lang="en-GB" sz="2400" i="1" baseline="30000" dirty="0">
                        <a:latin typeface="Cambria Math"/>
                      </a:rPr>
                      <m:t>2</m:t>
                    </m:r>
                  </m:oMath>
                </a14:m>
                <a:r>
                  <a:rPr lang="en-GB" sz="2400" dirty="0"/>
                  <a:t>. </a:t>
                </a:r>
              </a:p>
              <a:p>
                <a:pPr marL="0" indent="0" algn="just">
                  <a:lnSpc>
                    <a:spcPct val="120000"/>
                  </a:lnSpc>
                  <a:buNone/>
                </a:pPr>
                <a:r>
                  <a:rPr lang="en-GB" sz="2400" dirty="0"/>
                  <a:t>The upper level set of </a:t>
                </a:r>
                <a14:m>
                  <m:oMath xmlns:m="http://schemas.openxmlformats.org/officeDocument/2006/math">
                    <m:r>
                      <a:rPr lang="en-GB" sz="2400" i="1" dirty="0" smtClean="0">
                        <a:latin typeface="Cambria Math"/>
                      </a:rPr>
                      <m:t>𝑓</m:t>
                    </m:r>
                  </m:oMath>
                </a14:m>
                <a:r>
                  <a:rPr lang="en-GB" sz="2400" dirty="0"/>
                  <a:t> for </a:t>
                </a:r>
                <a14:m>
                  <m:oMath xmlns:m="http://schemas.openxmlformats.org/officeDocument/2006/math">
                    <m:r>
                      <a:rPr lang="en-GB" sz="2400" i="1" dirty="0" smtClean="0">
                        <a:latin typeface="Cambria Math"/>
                      </a:rPr>
                      <m:t>𝑎</m:t>
                    </m:r>
                  </m:oMath>
                </a14:m>
                <a:r>
                  <a:rPr lang="en-GB" sz="2400" dirty="0"/>
                  <a:t> is the set of pairs </a:t>
                </a:r>
                <a14:m>
                  <m:oMath xmlns:m="http://schemas.openxmlformats.org/officeDocument/2006/math">
                    <m:r>
                      <a:rPr lang="en-GB" sz="2400" i="1" dirty="0" smtClean="0">
                        <a:latin typeface="Cambria Math"/>
                      </a:rPr>
                      <m:t>(</m:t>
                    </m:r>
                    <m:r>
                      <a:rPr lang="en-GB" sz="2400" i="1" dirty="0" smtClean="0">
                        <a:latin typeface="Cambria Math"/>
                      </a:rPr>
                      <m:t>𝑥</m:t>
                    </m:r>
                    <m:r>
                      <a:rPr lang="en-GB" sz="2400" i="1" dirty="0" smtClean="0">
                        <a:latin typeface="Cambria Math"/>
                      </a:rPr>
                      <m:t>, </m:t>
                    </m:r>
                    <m:r>
                      <a:rPr lang="en-GB" sz="2400" i="1" dirty="0" smtClean="0">
                        <a:latin typeface="Cambria Math"/>
                      </a:rPr>
                      <m:t>𝑦</m:t>
                    </m:r>
                    <m:r>
                      <a:rPr lang="en-GB" sz="2400" i="1" dirty="0" smtClean="0">
                        <a:latin typeface="Cambria Math"/>
                      </a:rPr>
                      <m:t>)</m:t>
                    </m:r>
                  </m:oMath>
                </a14:m>
                <a:r>
                  <a:rPr lang="en-GB" sz="2400" dirty="0"/>
                  <a:t> such that </a:t>
                </a:r>
                <a14:m>
                  <m:oMath xmlns:m="http://schemas.openxmlformats.org/officeDocument/2006/math">
                    <m:r>
                      <a:rPr lang="en-GB" sz="2400" i="1" dirty="0" smtClean="0">
                        <a:latin typeface="Cambria Math"/>
                      </a:rPr>
                      <m:t>𝑥</m:t>
                    </m:r>
                    <m:r>
                      <a:rPr lang="en-GB" sz="2400" i="1" baseline="30000" dirty="0">
                        <a:latin typeface="Cambria Math"/>
                      </a:rPr>
                      <m:t>2</m:t>
                    </m:r>
                    <m:r>
                      <a:rPr lang="en-GB" sz="2400" i="1" dirty="0">
                        <a:latin typeface="Cambria Math"/>
                      </a:rPr>
                      <m:t> + </m:t>
                    </m:r>
                    <m:r>
                      <a:rPr lang="en-GB" sz="2400" i="1" dirty="0">
                        <a:latin typeface="Cambria Math"/>
                      </a:rPr>
                      <m:t>𝑦</m:t>
                    </m:r>
                    <m:r>
                      <a:rPr lang="en-GB" sz="2400" i="1" baseline="30000" dirty="0">
                        <a:latin typeface="Cambria Math"/>
                      </a:rPr>
                      <m:t>2</m:t>
                    </m:r>
                    <m:r>
                      <a:rPr lang="en-GB" sz="2400" i="1" dirty="0">
                        <a:latin typeface="Cambria Math"/>
                      </a:rPr>
                      <m:t> ≥ </m:t>
                    </m:r>
                    <m:r>
                      <a:rPr lang="en-GB" sz="2400" i="1" dirty="0">
                        <a:latin typeface="Cambria Math"/>
                      </a:rPr>
                      <m:t>𝑎</m:t>
                    </m:r>
                    <m:r>
                      <a:rPr lang="en-GB" sz="2400" i="1" dirty="0">
                        <a:latin typeface="Cambria Math"/>
                      </a:rPr>
                      <m:t>.</m:t>
                    </m:r>
                  </m:oMath>
                </a14:m>
                <a:r>
                  <a:rPr lang="en-GB" sz="2400" dirty="0"/>
                  <a:t> </a:t>
                </a:r>
              </a:p>
              <a:p>
                <a:pPr marL="0" indent="0" algn="just">
                  <a:lnSpc>
                    <a:spcPct val="120000"/>
                  </a:lnSpc>
                  <a:buNone/>
                </a:pPr>
                <a:r>
                  <a:rPr lang="en-GB" sz="2400" dirty="0"/>
                  <a:t>Thus for </a:t>
                </a:r>
                <a14:m>
                  <m:oMath xmlns:m="http://schemas.openxmlformats.org/officeDocument/2006/math">
                    <m:r>
                      <a:rPr lang="en-GB" sz="2400" i="1" dirty="0" smtClean="0">
                        <a:latin typeface="Cambria Math"/>
                      </a:rPr>
                      <m:t>𝑎</m:t>
                    </m:r>
                    <m:r>
                      <a:rPr lang="en-GB" sz="2400" i="1" dirty="0" smtClean="0">
                        <a:latin typeface="Cambria Math"/>
                      </a:rPr>
                      <m:t> &gt; 0</m:t>
                    </m:r>
                  </m:oMath>
                </a14:m>
                <a:r>
                  <a:rPr lang="en-GB" sz="2400" dirty="0"/>
                  <a:t> it the set of point out of a disk of radius </a:t>
                </a:r>
                <a:r>
                  <a:rPr lang="en-GB" sz="2400" i="1" dirty="0"/>
                  <a:t>a</a:t>
                </a:r>
                <a:r>
                  <a:rPr lang="en-GB" sz="2400" dirty="0"/>
                  <a:t>, then the upper level set is not </a:t>
                </a:r>
                <a:r>
                  <a:rPr lang="en-GB" sz="2400" dirty="0" smtClean="0"/>
                  <a:t>convex</a:t>
                </a:r>
              </a:p>
              <a:p>
                <a:pPr marL="0" indent="0" algn="just">
                  <a:lnSpc>
                    <a:spcPct val="120000"/>
                  </a:lnSpc>
                  <a:buNone/>
                </a:pPr>
                <a:endParaRPr lang="en-GB" sz="2400" dirty="0"/>
              </a:p>
              <a:p>
                <a:pPr marL="0" indent="0" algn="just">
                  <a:lnSpc>
                    <a:spcPct val="120000"/>
                  </a:lnSpc>
                  <a:buNone/>
                </a:pPr>
                <a:r>
                  <a:rPr lang="en-GB" sz="2400" dirty="0"/>
                  <a:t>2. </a:t>
                </a:r>
                <a14:m>
                  <m:oMath xmlns:m="http://schemas.openxmlformats.org/officeDocument/2006/math">
                    <m:r>
                      <a:rPr lang="en-GB" sz="2400" i="1" dirty="0" smtClean="0">
                        <a:latin typeface="Cambria Math"/>
                      </a:rPr>
                      <m:t>𝑓</m:t>
                    </m:r>
                    <m:r>
                      <a:rPr lang="en-GB" sz="2400" i="1" dirty="0" smtClean="0">
                        <a:latin typeface="Cambria Math"/>
                      </a:rPr>
                      <m:t> (</m:t>
                    </m:r>
                    <m:r>
                      <a:rPr lang="en-GB" sz="2400" i="1" dirty="0" smtClean="0">
                        <a:latin typeface="Cambria Math"/>
                      </a:rPr>
                      <m:t>𝑥</m:t>
                    </m:r>
                    <m:r>
                      <a:rPr lang="en-GB" sz="2400" i="1" dirty="0" smtClean="0">
                        <a:latin typeface="Cambria Math"/>
                      </a:rPr>
                      <m:t>, </m:t>
                    </m:r>
                    <m:r>
                      <a:rPr lang="en-GB" sz="2400" i="1" dirty="0" smtClean="0">
                        <a:latin typeface="Cambria Math"/>
                      </a:rPr>
                      <m:t>𝑦</m:t>
                    </m:r>
                    <m:r>
                      <a:rPr lang="en-GB" sz="2400" i="1" dirty="0" smtClean="0">
                        <a:latin typeface="Cambria Math"/>
                      </a:rPr>
                      <m:t>) = −</m:t>
                    </m:r>
                    <m:r>
                      <a:rPr lang="en-GB" sz="2400" i="1" dirty="0" smtClean="0">
                        <a:latin typeface="Cambria Math"/>
                      </a:rPr>
                      <m:t>𝑥</m:t>
                    </m:r>
                    <m:r>
                      <a:rPr lang="en-GB" sz="2400" i="1" baseline="30000" dirty="0">
                        <a:latin typeface="Cambria Math"/>
                      </a:rPr>
                      <m:t>2</m:t>
                    </m:r>
                    <m:r>
                      <a:rPr lang="en-GB" sz="2400" i="1" dirty="0">
                        <a:latin typeface="Cambria Math"/>
                      </a:rPr>
                      <m:t> − </m:t>
                    </m:r>
                    <m:r>
                      <a:rPr lang="en-GB" sz="2400" i="1" dirty="0">
                        <a:latin typeface="Cambria Math"/>
                      </a:rPr>
                      <m:t>𝑦</m:t>
                    </m:r>
                    <m:r>
                      <a:rPr lang="en-GB" sz="2400" i="1" baseline="30000" dirty="0">
                        <a:latin typeface="Cambria Math"/>
                      </a:rPr>
                      <m:t>2</m:t>
                    </m:r>
                  </m:oMath>
                </a14:m>
                <a:r>
                  <a:rPr lang="en-GB" sz="2400" dirty="0"/>
                  <a:t>. </a:t>
                </a:r>
                <a:endParaRPr lang="en-GB" sz="2400" dirty="0" smtClean="0"/>
              </a:p>
              <a:p>
                <a:pPr marL="0" indent="0" algn="just">
                  <a:lnSpc>
                    <a:spcPct val="120000"/>
                  </a:lnSpc>
                  <a:buNone/>
                </a:pPr>
                <a:r>
                  <a:rPr lang="en-GB" sz="2400" dirty="0" smtClean="0"/>
                  <a:t>The </a:t>
                </a:r>
                <a:r>
                  <a:rPr lang="en-GB" sz="2400" dirty="0"/>
                  <a:t>upper level set of </a:t>
                </a:r>
                <a:r>
                  <a:rPr lang="en-GB" sz="2400" i="1" dirty="0"/>
                  <a:t>f</a:t>
                </a:r>
                <a:r>
                  <a:rPr lang="en-GB" sz="2400" dirty="0"/>
                  <a:t> for </a:t>
                </a:r>
                <a:r>
                  <a:rPr lang="en-GB" sz="2400" i="1" dirty="0"/>
                  <a:t>a</a:t>
                </a:r>
                <a:r>
                  <a:rPr lang="en-GB" sz="2400" dirty="0"/>
                  <a:t> is the set of pairs </a:t>
                </a:r>
                <a14:m>
                  <m:oMath xmlns:m="http://schemas.openxmlformats.org/officeDocument/2006/math">
                    <m:r>
                      <a:rPr lang="en-GB" sz="2400" i="1" dirty="0" smtClean="0">
                        <a:latin typeface="Cambria Math"/>
                      </a:rPr>
                      <m:t>(</m:t>
                    </m:r>
                    <m:r>
                      <a:rPr lang="en-GB" sz="2400" i="1" dirty="0" smtClean="0">
                        <a:latin typeface="Cambria Math"/>
                      </a:rPr>
                      <m:t>𝑥</m:t>
                    </m:r>
                    <m:r>
                      <a:rPr lang="en-GB" sz="2400" i="1" dirty="0" smtClean="0">
                        <a:latin typeface="Cambria Math"/>
                      </a:rPr>
                      <m:t>, </m:t>
                    </m:r>
                    <m:r>
                      <a:rPr lang="en-GB" sz="2400" i="1" dirty="0" smtClean="0">
                        <a:latin typeface="Cambria Math"/>
                      </a:rPr>
                      <m:t>𝑦</m:t>
                    </m:r>
                    <m:r>
                      <a:rPr lang="en-GB" sz="2400" i="1" dirty="0" smtClean="0">
                        <a:latin typeface="Cambria Math"/>
                      </a:rPr>
                      <m:t>)</m:t>
                    </m:r>
                  </m:oMath>
                </a14:m>
                <a:r>
                  <a:rPr lang="en-GB" sz="2400" dirty="0" smtClean="0"/>
                  <a:t> </a:t>
                </a:r>
                <a:r>
                  <a:rPr lang="en-GB" sz="2400" dirty="0"/>
                  <a:t>such that </a:t>
                </a:r>
                <a14:m>
                  <m:oMath xmlns:m="http://schemas.openxmlformats.org/officeDocument/2006/math">
                    <m:r>
                      <a:rPr lang="en-GB" sz="2400" i="1" dirty="0" smtClean="0">
                        <a:latin typeface="Cambria Math"/>
                      </a:rPr>
                      <m:t>−</m:t>
                    </m:r>
                    <m:r>
                      <a:rPr lang="en-GB" sz="2400" i="1" dirty="0" smtClean="0">
                        <a:latin typeface="Cambria Math"/>
                      </a:rPr>
                      <m:t>𝑥</m:t>
                    </m:r>
                    <m:r>
                      <a:rPr lang="en-GB" sz="2400" i="1" baseline="30000" dirty="0">
                        <a:latin typeface="Cambria Math"/>
                      </a:rPr>
                      <m:t>2</m:t>
                    </m:r>
                    <m:r>
                      <a:rPr lang="en-GB" sz="2400" i="1" dirty="0">
                        <a:latin typeface="Cambria Math"/>
                      </a:rPr>
                      <m:t> − </m:t>
                    </m:r>
                    <m:r>
                      <a:rPr lang="en-GB" sz="2400" i="1" dirty="0">
                        <a:latin typeface="Cambria Math"/>
                      </a:rPr>
                      <m:t>𝑦</m:t>
                    </m:r>
                    <m:r>
                      <a:rPr lang="en-GB" sz="2400" i="1" baseline="30000" dirty="0">
                        <a:latin typeface="Cambria Math"/>
                      </a:rPr>
                      <m:t>2</m:t>
                    </m:r>
                    <m:r>
                      <a:rPr lang="en-GB" sz="2400" i="1" dirty="0">
                        <a:latin typeface="Cambria Math"/>
                      </a:rPr>
                      <m:t> ≥ </m:t>
                    </m:r>
                    <m:r>
                      <a:rPr lang="en-GB" sz="2400" i="1" dirty="0">
                        <a:latin typeface="Cambria Math"/>
                      </a:rPr>
                      <m:t>𝑎</m:t>
                    </m:r>
                  </m:oMath>
                </a14:m>
                <a:r>
                  <a:rPr lang="en-GB" sz="2400" dirty="0"/>
                  <a:t>, or</a:t>
                </a:r>
                <a14:m>
                  <m:oMath xmlns:m="http://schemas.openxmlformats.org/officeDocument/2006/math">
                    <m:r>
                      <a:rPr lang="en-GB" sz="2400" i="1" dirty="0" smtClean="0">
                        <a:latin typeface="Cambria Math"/>
                      </a:rPr>
                      <m:t> </m:t>
                    </m:r>
                    <m:r>
                      <a:rPr lang="en-GB" sz="2400" i="1" dirty="0" smtClean="0">
                        <a:latin typeface="Cambria Math"/>
                      </a:rPr>
                      <m:t>𝑥</m:t>
                    </m:r>
                    <m:r>
                      <a:rPr lang="en-GB" sz="2400" i="1" baseline="30000" dirty="0">
                        <a:latin typeface="Cambria Math"/>
                      </a:rPr>
                      <m:t>2</m:t>
                    </m:r>
                    <m:r>
                      <a:rPr lang="en-GB" sz="2400" i="1" dirty="0">
                        <a:latin typeface="Cambria Math"/>
                      </a:rPr>
                      <m:t> + </m:t>
                    </m:r>
                    <m:r>
                      <a:rPr lang="en-GB" sz="2400" i="1" dirty="0">
                        <a:latin typeface="Cambria Math"/>
                      </a:rPr>
                      <m:t>𝑦</m:t>
                    </m:r>
                    <m:r>
                      <a:rPr lang="en-GB" sz="2400" i="1" baseline="30000" dirty="0">
                        <a:latin typeface="Cambria Math"/>
                      </a:rPr>
                      <m:t>2</m:t>
                    </m:r>
                    <m:r>
                      <a:rPr lang="en-GB" sz="2400" i="1" dirty="0">
                        <a:latin typeface="Cambria Math"/>
                      </a:rPr>
                      <m:t> ≤ −</m:t>
                    </m:r>
                    <m:r>
                      <a:rPr lang="en-GB" sz="2400" i="1" dirty="0">
                        <a:latin typeface="Cambria Math"/>
                      </a:rPr>
                      <m:t>𝑎</m:t>
                    </m:r>
                  </m:oMath>
                </a14:m>
                <a:r>
                  <a:rPr lang="en-GB" sz="2400" dirty="0"/>
                  <a:t>. </a:t>
                </a:r>
                <a:endParaRPr lang="en-GB" sz="2400" dirty="0" smtClean="0"/>
              </a:p>
              <a:p>
                <a:pPr marL="0" indent="0" algn="just">
                  <a:lnSpc>
                    <a:spcPct val="120000"/>
                  </a:lnSpc>
                  <a:buNone/>
                </a:pPr>
                <a:r>
                  <a:rPr lang="en-GB" sz="2400" dirty="0" smtClean="0"/>
                  <a:t>Thus </a:t>
                </a:r>
                <a:r>
                  <a:rPr lang="en-GB" sz="2400" dirty="0"/>
                  <a:t>for </a:t>
                </a:r>
                <a14:m>
                  <m:oMath xmlns:m="http://schemas.openxmlformats.org/officeDocument/2006/math">
                    <m:r>
                      <a:rPr lang="en-GB" sz="2400" i="1" dirty="0" smtClean="0">
                        <a:latin typeface="Cambria Math"/>
                      </a:rPr>
                      <m:t>𝑎</m:t>
                    </m:r>
                    <m:r>
                      <a:rPr lang="en-GB" sz="2400" i="1" dirty="0" smtClean="0">
                        <a:latin typeface="Cambria Math"/>
                      </a:rPr>
                      <m:t> &gt; 0</m:t>
                    </m:r>
                  </m:oMath>
                </a14:m>
                <a:r>
                  <a:rPr lang="en-GB" sz="2400" dirty="0"/>
                  <a:t> the upper level set </a:t>
                </a:r>
                <a14:m>
                  <m:oMath xmlns:m="http://schemas.openxmlformats.org/officeDocument/2006/math">
                    <m:r>
                      <a:rPr lang="en-GB" sz="2400" i="1" dirty="0" smtClean="0">
                        <a:latin typeface="Cambria Math"/>
                      </a:rPr>
                      <m:t>𝑃</m:t>
                    </m:r>
                    <m:r>
                      <a:rPr lang="en-GB" sz="2400" i="1" baseline="-25000" dirty="0">
                        <a:latin typeface="Cambria Math"/>
                      </a:rPr>
                      <m:t>𝑎</m:t>
                    </m:r>
                  </m:oMath>
                </a14:m>
                <a:r>
                  <a:rPr lang="en-GB" sz="2400" dirty="0"/>
                  <a:t> is </a:t>
                </a:r>
                <a:r>
                  <a:rPr lang="en-GB" sz="2400" dirty="0" smtClean="0"/>
                  <a:t>empty</a:t>
                </a:r>
              </a:p>
              <a:p>
                <a:pPr marL="0" indent="0" algn="just">
                  <a:lnSpc>
                    <a:spcPct val="120000"/>
                  </a:lnSpc>
                  <a:buNone/>
                </a:pPr>
                <a:r>
                  <a:rPr lang="en-GB" sz="2400" dirty="0" smtClean="0"/>
                  <a:t>for </a:t>
                </a:r>
                <a14:m>
                  <m:oMath xmlns:m="http://schemas.openxmlformats.org/officeDocument/2006/math">
                    <m:r>
                      <a:rPr lang="en-GB" sz="2400" i="1" dirty="0" smtClean="0">
                        <a:latin typeface="Cambria Math"/>
                      </a:rPr>
                      <m:t>𝑎</m:t>
                    </m:r>
                    <m:r>
                      <a:rPr lang="en-GB" sz="2400" i="1" dirty="0" smtClean="0">
                        <a:latin typeface="Cambria Math"/>
                      </a:rPr>
                      <m:t> &lt; 0</m:t>
                    </m:r>
                  </m:oMath>
                </a14:m>
                <a:r>
                  <a:rPr lang="en-GB" sz="2400" dirty="0"/>
                  <a:t> it is </a:t>
                </a:r>
                <a:r>
                  <a:rPr lang="en-GB" sz="2400" dirty="0" smtClean="0"/>
                  <a:t>the set of points inside a </a:t>
                </a:r>
                <a:r>
                  <a:rPr lang="en-GB" sz="2400" dirty="0"/>
                  <a:t>disk of radius </a:t>
                </a:r>
                <a14:m>
                  <m:oMath xmlns:m="http://schemas.openxmlformats.org/officeDocument/2006/math">
                    <m:r>
                      <a:rPr lang="en-GB" sz="2400" i="1" dirty="0" smtClean="0">
                        <a:latin typeface="Cambria Math"/>
                      </a:rPr>
                      <m:t>𝑎</m:t>
                    </m:r>
                  </m:oMath>
                </a14:m>
                <a:r>
                  <a:rPr lang="en-GB" sz="2400" dirty="0"/>
                  <a:t>.</a:t>
                </a:r>
              </a:p>
              <a:p>
                <a:pPr algn="just"/>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231820"/>
                <a:ext cx="7772400" cy="5997530"/>
              </a:xfrm>
              <a:blipFill rotWithShape="1">
                <a:blip r:embed="rId2"/>
                <a:stretch>
                  <a:fillRect l="-1255" t="-203" r="-1176" b="-81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pPr>
              <a:defRPr/>
            </a:pPr>
            <a:fld id="{E6719FBE-0EAA-4C3A-82C6-57A8FB4D37BE}" type="slidenum">
              <a:rPr lang="en-US" smtClean="0"/>
              <a:pPr>
                <a:defRPr/>
              </a:pPr>
              <a:t>35</a:t>
            </a:fld>
            <a:endParaRPr lang="en-US"/>
          </a:p>
        </p:txBody>
      </p:sp>
    </p:spTree>
    <p:extLst>
      <p:ext uri="{BB962C8B-B14F-4D97-AF65-F5344CB8AC3E}">
        <p14:creationId xmlns:p14="http://schemas.microsoft.com/office/powerpoint/2010/main" val="8092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558" y="81565"/>
            <a:ext cx="7772400" cy="419100"/>
          </a:xfrm>
        </p:spPr>
        <p:txBody>
          <a:bodyPr/>
          <a:lstStyle/>
          <a:p>
            <a:r>
              <a:rPr lang="en-GB" b="1" dirty="0" smtClean="0"/>
              <a:t>Checking quasi concavity</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3487" y="528033"/>
                <a:ext cx="8512936" cy="6001555"/>
              </a:xfrm>
            </p:spPr>
            <p:txBody>
              <a:bodyPr/>
              <a:lstStyle/>
              <a:p>
                <a:pPr marL="0" indent="0" algn="just">
                  <a:lnSpc>
                    <a:spcPct val="120000"/>
                  </a:lnSpc>
                  <a:spcBef>
                    <a:spcPts val="0"/>
                  </a:spcBef>
                  <a:buNone/>
                </a:pPr>
                <a:r>
                  <a:rPr lang="en-GB" sz="2400" dirty="0" smtClean="0"/>
                  <a:t>To determine whether a twice-differentiable function is quasi concave </a:t>
                </a:r>
                <a:r>
                  <a:rPr lang="en-GB" sz="2400" dirty="0"/>
                  <a:t>or </a:t>
                </a:r>
                <a:r>
                  <a:rPr lang="en-GB" sz="2400" dirty="0" smtClean="0"/>
                  <a:t>quasi convex</a:t>
                </a:r>
                <a:r>
                  <a:rPr lang="en-GB" sz="2400" dirty="0"/>
                  <a:t>, we can examine the determinants of the </a:t>
                </a:r>
                <a:r>
                  <a:rPr lang="en-GB" sz="2400" b="1" dirty="0"/>
                  <a:t>bordered Hessians</a:t>
                </a:r>
                <a:r>
                  <a:rPr lang="en-GB" sz="2400" dirty="0"/>
                  <a:t> of the function, defined as follows</a:t>
                </a:r>
                <a:r>
                  <a:rPr lang="en-GB" sz="2400" dirty="0" smtClean="0"/>
                  <a:t>:</a:t>
                </a:r>
              </a:p>
              <a:p>
                <a:pPr marL="0" indent="0" algn="just">
                  <a:lnSpc>
                    <a:spcPct val="120000"/>
                  </a:lnSpc>
                  <a:spcBef>
                    <a:spcPts val="0"/>
                  </a:spcBef>
                  <a:buNone/>
                </a:pPr>
                <a14:m>
                  <m:oMath xmlns:m="http://schemas.openxmlformats.org/officeDocument/2006/math">
                    <m:r>
                      <a:rPr lang="en-GB" sz="2000" b="0" i="1" smtClean="0">
                        <a:latin typeface="Cambria Math"/>
                      </a:rPr>
                      <m:t>𝐵</m:t>
                    </m:r>
                    <m:r>
                      <a:rPr lang="en-GB" sz="2000" i="1">
                        <a:latin typeface="Cambria Math"/>
                      </a:rPr>
                      <m:t>=</m:t>
                    </m:r>
                    <m:m>
                      <m:mPr>
                        <m:mcs>
                          <m:mc>
                            <m:mcPr>
                              <m:count m:val="5"/>
                              <m:mcJc m:val="center"/>
                            </m:mcPr>
                          </m:mc>
                        </m:mcs>
                        <m:ctrlPr>
                          <a:rPr lang="en-US" sz="2000" i="1">
                            <a:latin typeface="Cambria Math"/>
                          </a:rPr>
                        </m:ctrlPr>
                      </m:mPr>
                      <m:mr>
                        <m:e>
                          <m:r>
                            <m:rPr>
                              <m:brk m:alnAt="7"/>
                            </m:rPr>
                            <a:rPr lang="en-GB" sz="2000" i="1">
                              <a:latin typeface="Cambria Math"/>
                            </a:rPr>
                            <m:t>0</m:t>
                          </m:r>
                        </m:e>
                        <m:e>
                          <m:sSub>
                            <m:sSubPr>
                              <m:ctrlPr>
                                <a:rPr lang="en-US" sz="2000" i="1">
                                  <a:latin typeface="Cambria Math"/>
                                </a:rPr>
                              </m:ctrlPr>
                            </m:sSubPr>
                            <m:e>
                              <m:r>
                                <a:rPr lang="en-GB" sz="2000" b="0" i="1" smtClean="0">
                                  <a:latin typeface="Cambria Math"/>
                                </a:rPr>
                                <m:t>𝑓</m:t>
                              </m:r>
                            </m:e>
                            <m:sub>
                              <m:r>
                                <a:rPr lang="en-GB" sz="2000" i="1">
                                  <a:latin typeface="Cambria Math"/>
                                </a:rPr>
                                <m:t>1</m:t>
                              </m:r>
                            </m:sub>
                          </m:sSub>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b="0" i="1" smtClean="0">
                                  <a:latin typeface="Cambria Math"/>
                                </a:rPr>
                                <m:t>𝑓</m:t>
                              </m:r>
                            </m:e>
                            <m:sub>
                              <m:r>
                                <a:rPr lang="en-GB" sz="2000" i="1">
                                  <a:latin typeface="Cambria Math"/>
                                </a:rPr>
                                <m:t>2</m:t>
                              </m:r>
                            </m:sub>
                          </m:sSub>
                          <m:d>
                            <m:dPr>
                              <m:ctrlPr>
                                <a:rPr lang="en-US" sz="2000" i="1" dirty="0">
                                  <a:latin typeface="Cambria Math"/>
                                </a:rPr>
                              </m:ctrlPr>
                            </m:dPr>
                            <m:e>
                              <m:r>
                                <a:rPr lang="en-US" sz="2000" i="1" dirty="0">
                                  <a:latin typeface="Cambria Math"/>
                                </a:rPr>
                                <m:t>𝑥</m:t>
                              </m:r>
                            </m:e>
                          </m:d>
                        </m:e>
                        <m:e/>
                        <m:e>
                          <m:sSub>
                            <m:sSubPr>
                              <m:ctrlPr>
                                <a:rPr lang="en-US" sz="2000" i="1">
                                  <a:latin typeface="Cambria Math"/>
                                </a:rPr>
                              </m:ctrlPr>
                            </m:sSubPr>
                            <m:e>
                              <m:r>
                                <a:rPr lang="en-GB" sz="2000" i="1">
                                  <a:latin typeface="Cambria Math"/>
                                </a:rPr>
                                <m:t>𝑓</m:t>
                              </m:r>
                            </m:e>
                            <m:sub>
                              <m:r>
                                <a:rPr lang="en-GB" sz="2000" b="0" i="1" smtClean="0">
                                  <a:latin typeface="Cambria Math"/>
                                </a:rPr>
                                <m:t>𝑛</m:t>
                              </m:r>
                            </m:sub>
                          </m:sSub>
                          <m:d>
                            <m:dPr>
                              <m:ctrlPr>
                                <a:rPr lang="en-US" sz="2000" i="1" dirty="0">
                                  <a:latin typeface="Cambria Math"/>
                                </a:rPr>
                              </m:ctrlPr>
                            </m:dPr>
                            <m:e>
                              <m:r>
                                <a:rPr lang="en-US" sz="2000" i="1" dirty="0">
                                  <a:latin typeface="Cambria Math"/>
                                </a:rPr>
                                <m:t>𝑥</m:t>
                              </m:r>
                            </m:e>
                          </m:d>
                        </m:e>
                      </m:mr>
                      <m:mr>
                        <m:e>
                          <m:sSub>
                            <m:sSubPr>
                              <m:ctrlPr>
                                <a:rPr lang="en-US" sz="2000" i="1">
                                  <a:latin typeface="Cambria Math"/>
                                </a:rPr>
                              </m:ctrlPr>
                            </m:sSubPr>
                            <m:e>
                              <m:r>
                                <a:rPr lang="en-GB" sz="2000" b="0" i="1" smtClean="0">
                                  <a:latin typeface="Cambria Math"/>
                                </a:rPr>
                                <m:t>𝑓</m:t>
                              </m:r>
                            </m:e>
                            <m:sub>
                              <m:r>
                                <a:rPr lang="en-GB" sz="2000" i="1">
                                  <a:latin typeface="Cambria Math"/>
                                </a:rPr>
                                <m:t>1</m:t>
                              </m:r>
                            </m:sub>
                          </m:sSub>
                          <m:r>
                            <a:rPr lang="en-US" sz="2000" i="1" dirty="0">
                              <a:latin typeface="Cambria Math"/>
                            </a:rPr>
                            <m:t> </m:t>
                          </m:r>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i="1">
                                  <a:latin typeface="Cambria Math"/>
                                </a:rPr>
                                <m:t>𝑓</m:t>
                              </m:r>
                            </m:e>
                            <m:sub>
                              <m:r>
                                <a:rPr lang="en-GB" sz="2000" i="1">
                                  <a:latin typeface="Cambria Math"/>
                                </a:rPr>
                                <m:t>11</m:t>
                              </m:r>
                            </m:sub>
                          </m:sSub>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i="1">
                                  <a:latin typeface="Cambria Math"/>
                                </a:rPr>
                                <m:t>𝑓</m:t>
                              </m:r>
                            </m:e>
                            <m:sub>
                              <m:r>
                                <a:rPr lang="en-GB" sz="2000" i="1">
                                  <a:latin typeface="Cambria Math"/>
                                </a:rPr>
                                <m:t>12</m:t>
                              </m:r>
                            </m:sub>
                          </m:sSub>
                          <m:d>
                            <m:dPr>
                              <m:ctrlPr>
                                <a:rPr lang="en-US" sz="2000" i="1" dirty="0">
                                  <a:latin typeface="Cambria Math"/>
                                </a:rPr>
                              </m:ctrlPr>
                            </m:dPr>
                            <m:e>
                              <m:r>
                                <a:rPr lang="en-US" sz="2000" i="1" dirty="0">
                                  <a:latin typeface="Cambria Math"/>
                                </a:rPr>
                                <m:t>𝑥</m:t>
                              </m:r>
                            </m:e>
                          </m:d>
                        </m:e>
                        <m:e/>
                        <m:e>
                          <m:sSub>
                            <m:sSubPr>
                              <m:ctrlPr>
                                <a:rPr lang="en-US" sz="2000" i="1">
                                  <a:latin typeface="Cambria Math"/>
                                </a:rPr>
                              </m:ctrlPr>
                            </m:sSubPr>
                            <m:e>
                              <m:r>
                                <a:rPr lang="en-GB" sz="2000" i="1">
                                  <a:latin typeface="Cambria Math"/>
                                </a:rPr>
                                <m:t>𝑓</m:t>
                              </m:r>
                            </m:e>
                            <m:sub>
                              <m:r>
                                <a:rPr lang="en-GB" sz="2000" b="0" i="1" smtClean="0">
                                  <a:latin typeface="Cambria Math"/>
                                </a:rPr>
                                <m:t>1</m:t>
                              </m:r>
                              <m:r>
                                <a:rPr lang="en-GB" sz="2000" b="0" i="1" smtClean="0">
                                  <a:latin typeface="Cambria Math"/>
                                </a:rPr>
                                <m:t>𝑛</m:t>
                              </m:r>
                            </m:sub>
                          </m:sSub>
                          <m:d>
                            <m:dPr>
                              <m:ctrlPr>
                                <a:rPr lang="en-US" sz="2000" i="1" dirty="0">
                                  <a:latin typeface="Cambria Math"/>
                                </a:rPr>
                              </m:ctrlPr>
                            </m:dPr>
                            <m:e>
                              <m:r>
                                <a:rPr lang="en-US" sz="2000" i="1" dirty="0">
                                  <a:latin typeface="Cambria Math"/>
                                </a:rPr>
                                <m:t>𝑥</m:t>
                              </m:r>
                            </m:e>
                          </m:d>
                        </m:e>
                      </m:mr>
                      <m:mr>
                        <m:e>
                          <m:sSub>
                            <m:sSubPr>
                              <m:ctrlPr>
                                <a:rPr lang="en-US" sz="2000" i="1">
                                  <a:latin typeface="Cambria Math"/>
                                </a:rPr>
                              </m:ctrlPr>
                            </m:sSubPr>
                            <m:e>
                              <m:r>
                                <a:rPr lang="en-GB" sz="2000" b="0" i="1" smtClean="0">
                                  <a:latin typeface="Cambria Math"/>
                                </a:rPr>
                                <m:t>𝑓</m:t>
                              </m:r>
                            </m:e>
                            <m:sub>
                              <m:r>
                                <a:rPr lang="en-GB" sz="2000" i="1">
                                  <a:latin typeface="Cambria Math"/>
                                </a:rPr>
                                <m:t>2</m:t>
                              </m:r>
                            </m:sub>
                          </m:sSub>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i="1">
                                  <a:latin typeface="Cambria Math"/>
                                </a:rPr>
                                <m:t>𝑓</m:t>
                              </m:r>
                            </m:e>
                            <m:sub>
                              <m:r>
                                <a:rPr lang="en-GB" sz="2000" i="1">
                                  <a:latin typeface="Cambria Math"/>
                                </a:rPr>
                                <m:t>21</m:t>
                              </m:r>
                            </m:sub>
                          </m:sSub>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i="1">
                                  <a:latin typeface="Cambria Math"/>
                                </a:rPr>
                                <m:t>𝑓</m:t>
                              </m:r>
                            </m:e>
                            <m:sub>
                              <m:r>
                                <a:rPr lang="en-GB" sz="2000" i="1">
                                  <a:latin typeface="Cambria Math"/>
                                </a:rPr>
                                <m:t>22</m:t>
                              </m:r>
                            </m:sub>
                          </m:sSub>
                          <m:d>
                            <m:dPr>
                              <m:ctrlPr>
                                <a:rPr lang="en-US" sz="2000" i="1" dirty="0">
                                  <a:latin typeface="Cambria Math"/>
                                </a:rPr>
                              </m:ctrlPr>
                            </m:dPr>
                            <m:e>
                              <m:r>
                                <a:rPr lang="en-US" sz="2000" i="1" dirty="0">
                                  <a:latin typeface="Cambria Math"/>
                                </a:rPr>
                                <m:t>𝑥</m:t>
                              </m:r>
                            </m:e>
                          </m:d>
                        </m:e>
                        <m:e/>
                        <m:e>
                          <m:sSub>
                            <m:sSubPr>
                              <m:ctrlPr>
                                <a:rPr lang="en-US" sz="2000" i="1">
                                  <a:latin typeface="Cambria Math"/>
                                </a:rPr>
                              </m:ctrlPr>
                            </m:sSubPr>
                            <m:e>
                              <m:r>
                                <a:rPr lang="en-GB" sz="2000" i="1">
                                  <a:latin typeface="Cambria Math"/>
                                </a:rPr>
                                <m:t>𝑓</m:t>
                              </m:r>
                            </m:e>
                            <m:sub>
                              <m:r>
                                <a:rPr lang="en-GB" sz="2000" i="1">
                                  <a:latin typeface="Cambria Math"/>
                                </a:rPr>
                                <m:t>2</m:t>
                              </m:r>
                              <m:r>
                                <a:rPr lang="en-GB" sz="2000" b="0" i="1" smtClean="0">
                                  <a:latin typeface="Cambria Math"/>
                                </a:rPr>
                                <m:t>𝑛</m:t>
                              </m:r>
                            </m:sub>
                          </m:sSub>
                          <m:d>
                            <m:dPr>
                              <m:ctrlPr>
                                <a:rPr lang="en-US" sz="2000" i="1" dirty="0">
                                  <a:latin typeface="Cambria Math"/>
                                </a:rPr>
                              </m:ctrlPr>
                            </m:dPr>
                            <m:e>
                              <m:r>
                                <a:rPr lang="en-US" sz="2000" i="1" dirty="0">
                                  <a:latin typeface="Cambria Math"/>
                                </a:rPr>
                                <m:t>𝑥</m:t>
                              </m:r>
                            </m:e>
                          </m:d>
                        </m:e>
                      </m:mr>
                      <m:mr>
                        <m:e/>
                        <m:e/>
                        <m:e/>
                        <m:e/>
                        <m:e/>
                      </m:mr>
                      <m:mr>
                        <m:e>
                          <m:sSub>
                            <m:sSubPr>
                              <m:ctrlPr>
                                <a:rPr lang="en-US" sz="2000" i="1">
                                  <a:latin typeface="Cambria Math"/>
                                </a:rPr>
                              </m:ctrlPr>
                            </m:sSubPr>
                            <m:e>
                              <m:r>
                                <a:rPr lang="en-GB" sz="2000" i="1">
                                  <a:latin typeface="Cambria Math"/>
                                </a:rPr>
                                <m:t>𝑓</m:t>
                              </m:r>
                            </m:e>
                            <m:sub>
                              <m:r>
                                <a:rPr lang="en-GB" sz="2000" b="0" i="1" smtClean="0">
                                  <a:latin typeface="Cambria Math"/>
                                </a:rPr>
                                <m:t>𝑛</m:t>
                              </m:r>
                            </m:sub>
                          </m:sSub>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i="1">
                                  <a:latin typeface="Cambria Math"/>
                                </a:rPr>
                                <m:t>𝑓</m:t>
                              </m:r>
                            </m:e>
                            <m:sub>
                              <m:r>
                                <a:rPr lang="en-GB" sz="2000" b="0" i="1" smtClean="0">
                                  <a:latin typeface="Cambria Math"/>
                                </a:rPr>
                                <m:t>𝑛</m:t>
                              </m:r>
                              <m:r>
                                <a:rPr lang="en-GB" sz="2000" b="0" i="1" smtClean="0">
                                  <a:latin typeface="Cambria Math"/>
                                </a:rPr>
                                <m:t>1</m:t>
                              </m:r>
                            </m:sub>
                          </m:sSub>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i="1">
                                  <a:latin typeface="Cambria Math"/>
                                </a:rPr>
                                <m:t>𝑓</m:t>
                              </m:r>
                            </m:e>
                            <m:sub>
                              <m:r>
                                <a:rPr lang="en-GB" sz="2000" i="1">
                                  <a:latin typeface="Cambria Math"/>
                                </a:rPr>
                                <m:t>𝑛</m:t>
                              </m:r>
                              <m:r>
                                <a:rPr lang="en-GB" sz="2000" b="0" i="1" smtClean="0">
                                  <a:latin typeface="Cambria Math"/>
                                </a:rPr>
                                <m:t>2</m:t>
                              </m:r>
                            </m:sub>
                          </m:sSub>
                          <m:d>
                            <m:dPr>
                              <m:ctrlPr>
                                <a:rPr lang="en-US" sz="2000" i="1" dirty="0">
                                  <a:latin typeface="Cambria Math"/>
                                </a:rPr>
                              </m:ctrlPr>
                            </m:dPr>
                            <m:e>
                              <m:r>
                                <a:rPr lang="en-US" sz="2000" i="1" dirty="0">
                                  <a:latin typeface="Cambria Math"/>
                                </a:rPr>
                                <m:t>𝑥</m:t>
                              </m:r>
                            </m:e>
                          </m:d>
                        </m:e>
                        <m:e/>
                        <m:e>
                          <m:sSub>
                            <m:sSubPr>
                              <m:ctrlPr>
                                <a:rPr lang="en-US" sz="2000" i="1">
                                  <a:latin typeface="Cambria Math"/>
                                </a:rPr>
                              </m:ctrlPr>
                            </m:sSubPr>
                            <m:e>
                              <m:r>
                                <a:rPr lang="en-GB" sz="2000" i="1">
                                  <a:latin typeface="Cambria Math"/>
                                </a:rPr>
                                <m:t>𝑓</m:t>
                              </m:r>
                            </m:e>
                            <m:sub>
                              <m:r>
                                <a:rPr lang="en-GB" sz="2000" i="1">
                                  <a:latin typeface="Cambria Math"/>
                                </a:rPr>
                                <m:t>𝑛</m:t>
                              </m:r>
                              <m:r>
                                <a:rPr lang="en-GB" sz="2000" b="0" i="1" smtClean="0">
                                  <a:latin typeface="Cambria Math"/>
                                </a:rPr>
                                <m:t>𝑛</m:t>
                              </m:r>
                            </m:sub>
                          </m:sSub>
                          <m:d>
                            <m:dPr>
                              <m:ctrlPr>
                                <a:rPr lang="en-US" sz="2000" i="1" dirty="0">
                                  <a:latin typeface="Cambria Math"/>
                                </a:rPr>
                              </m:ctrlPr>
                            </m:dPr>
                            <m:e>
                              <m:r>
                                <a:rPr lang="en-US" sz="2000" i="1" dirty="0">
                                  <a:latin typeface="Cambria Math"/>
                                </a:rPr>
                                <m:t>𝑥</m:t>
                              </m:r>
                            </m:e>
                          </m:d>
                        </m:e>
                      </m:mr>
                    </m:m>
                  </m:oMath>
                </a14:m>
                <a:r>
                  <a:rPr lang="en-GB" sz="2000" dirty="0" smtClean="0"/>
                  <a:t> </a:t>
                </a:r>
                <a:endParaRPr lang="en-GB" sz="2000" dirty="0"/>
              </a:p>
              <a:p>
                <a:pPr marL="0" indent="0" algn="just">
                  <a:lnSpc>
                    <a:spcPct val="120000"/>
                  </a:lnSpc>
                  <a:spcBef>
                    <a:spcPts val="1200"/>
                  </a:spcBef>
                  <a:spcAft>
                    <a:spcPts val="600"/>
                  </a:spcAft>
                  <a:buNone/>
                </a:pPr>
                <a:r>
                  <a:rPr lang="en-GB" sz="2400" dirty="0" smtClean="0"/>
                  <a:t>We have to compute the determinants of the leading principal minors</a:t>
                </a:r>
              </a:p>
              <a:p>
                <a:pPr marL="0" indent="0" algn="just">
                  <a:lnSpc>
                    <a:spcPct val="120000"/>
                  </a:lnSpc>
                  <a:buNone/>
                </a:pPr>
                <a14:m>
                  <m:oMath xmlns:m="http://schemas.openxmlformats.org/officeDocument/2006/math">
                    <m:sSub>
                      <m:sSubPr>
                        <m:ctrlPr>
                          <a:rPr lang="en-GB" sz="2000" i="1" smtClean="0">
                            <a:latin typeface="Cambria Math"/>
                          </a:rPr>
                        </m:ctrlPr>
                      </m:sSubPr>
                      <m:e>
                        <m:r>
                          <a:rPr lang="en-GB" sz="2000" b="0" i="1" smtClean="0">
                            <a:latin typeface="Cambria Math"/>
                          </a:rPr>
                          <m:t>|</m:t>
                        </m:r>
                        <m:r>
                          <a:rPr lang="en-GB" sz="2000" b="0" i="1" smtClean="0">
                            <a:latin typeface="Cambria Math"/>
                          </a:rPr>
                          <m:t>𝐵</m:t>
                        </m:r>
                      </m:e>
                      <m:sub>
                        <m:r>
                          <a:rPr lang="en-GB" sz="2000" b="0" i="1" smtClean="0">
                            <a:latin typeface="Cambria Math"/>
                          </a:rPr>
                          <m:t>1</m:t>
                        </m:r>
                      </m:sub>
                    </m:sSub>
                    <m:r>
                      <a:rPr lang="en-GB" sz="2000" b="0" i="1" smtClean="0">
                        <a:latin typeface="Cambria Math"/>
                      </a:rPr>
                      <m:t>|=</m:t>
                    </m:r>
                    <m:d>
                      <m:dPr>
                        <m:begChr m:val="|"/>
                        <m:endChr m:val="|"/>
                        <m:ctrlPr>
                          <a:rPr lang="en-GB" sz="2000" b="0" i="1" smtClean="0">
                            <a:latin typeface="Cambria Math"/>
                          </a:rPr>
                        </m:ctrlPr>
                      </m:dPr>
                      <m:e>
                        <m:m>
                          <m:mPr>
                            <m:plcHide m:val="on"/>
                            <m:mcs>
                              <m:mc>
                                <m:mcPr>
                                  <m:count m:val="2"/>
                                  <m:mcJc m:val="center"/>
                                </m:mcPr>
                              </m:mc>
                            </m:mcs>
                            <m:ctrlPr>
                              <a:rPr lang="en-GB" sz="2000" b="0" i="1" smtClean="0">
                                <a:latin typeface="Cambria Math"/>
                              </a:rPr>
                            </m:ctrlPr>
                          </m:mPr>
                          <m:mr>
                            <m:e>
                              <m:r>
                                <a:rPr lang="en-GB" sz="2000" b="0" i="1" smtClean="0">
                                  <a:latin typeface="Cambria Math"/>
                                </a:rPr>
                                <m:t>0</m:t>
                              </m:r>
                            </m:e>
                            <m:e>
                              <m:sSub>
                                <m:sSubPr>
                                  <m:ctrlPr>
                                    <a:rPr lang="en-US" sz="2000" i="1">
                                      <a:latin typeface="Cambria Math"/>
                                    </a:rPr>
                                  </m:ctrlPr>
                                </m:sSubPr>
                                <m:e>
                                  <m:r>
                                    <a:rPr lang="en-GB" sz="2000" i="1">
                                      <a:latin typeface="Cambria Math"/>
                                    </a:rPr>
                                    <m:t>𝑓</m:t>
                                  </m:r>
                                </m:e>
                                <m:sub>
                                  <m:r>
                                    <a:rPr lang="en-GB" sz="2000" i="1">
                                      <a:latin typeface="Cambria Math"/>
                                    </a:rPr>
                                    <m:t>1</m:t>
                                  </m:r>
                                </m:sub>
                              </m:sSub>
                              <m:d>
                                <m:dPr>
                                  <m:ctrlPr>
                                    <a:rPr lang="en-US" sz="2000" i="1" dirty="0">
                                      <a:latin typeface="Cambria Math"/>
                                    </a:rPr>
                                  </m:ctrlPr>
                                </m:dPr>
                                <m:e>
                                  <m:r>
                                    <a:rPr lang="en-US" sz="2000" i="1" dirty="0">
                                      <a:latin typeface="Cambria Math"/>
                                    </a:rPr>
                                    <m:t>𝑥</m:t>
                                  </m:r>
                                </m:e>
                              </m:d>
                            </m:e>
                          </m:mr>
                          <m:mr>
                            <m:e>
                              <m:sSub>
                                <m:sSubPr>
                                  <m:ctrlPr>
                                    <a:rPr lang="en-US" sz="2000" i="1">
                                      <a:latin typeface="Cambria Math"/>
                                    </a:rPr>
                                  </m:ctrlPr>
                                </m:sSubPr>
                                <m:e>
                                  <m:r>
                                    <a:rPr lang="en-GB" sz="2000" i="1">
                                      <a:latin typeface="Cambria Math"/>
                                    </a:rPr>
                                    <m:t>𝑓</m:t>
                                  </m:r>
                                </m:e>
                                <m:sub>
                                  <m:r>
                                    <a:rPr lang="en-GB" sz="2000" i="1">
                                      <a:latin typeface="Cambria Math"/>
                                    </a:rPr>
                                    <m:t>1</m:t>
                                  </m:r>
                                </m:sub>
                              </m:sSub>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i="1">
                                      <a:latin typeface="Cambria Math"/>
                                    </a:rPr>
                                    <m:t>𝑓</m:t>
                                  </m:r>
                                </m:e>
                                <m:sub>
                                  <m:r>
                                    <a:rPr lang="en-GB" sz="2000" i="1">
                                      <a:latin typeface="Cambria Math"/>
                                    </a:rPr>
                                    <m:t>1</m:t>
                                  </m:r>
                                  <m:r>
                                    <a:rPr lang="en-GB" sz="2000" b="0" i="1" smtClean="0">
                                      <a:latin typeface="Cambria Math"/>
                                    </a:rPr>
                                    <m:t>1</m:t>
                                  </m:r>
                                </m:sub>
                              </m:sSub>
                              <m:d>
                                <m:dPr>
                                  <m:ctrlPr>
                                    <a:rPr lang="en-US" sz="2000" i="1" dirty="0">
                                      <a:latin typeface="Cambria Math"/>
                                    </a:rPr>
                                  </m:ctrlPr>
                                </m:dPr>
                                <m:e>
                                  <m:r>
                                    <a:rPr lang="en-US" sz="2000" i="1" dirty="0">
                                      <a:latin typeface="Cambria Math"/>
                                    </a:rPr>
                                    <m:t>𝑥</m:t>
                                  </m:r>
                                </m:e>
                              </m:d>
                            </m:e>
                          </m:mr>
                        </m:m>
                      </m:e>
                    </m:d>
                  </m:oMath>
                </a14:m>
                <a:r>
                  <a:rPr lang="en-GB" sz="2000" dirty="0" smtClean="0"/>
                  <a:t>, </a:t>
                </a:r>
                <a14:m>
                  <m:oMath xmlns:m="http://schemas.openxmlformats.org/officeDocument/2006/math">
                    <m:sSub>
                      <m:sSubPr>
                        <m:ctrlPr>
                          <a:rPr lang="en-GB" sz="2000" i="1">
                            <a:latin typeface="Cambria Math"/>
                          </a:rPr>
                        </m:ctrlPr>
                      </m:sSubPr>
                      <m:e>
                        <m:r>
                          <a:rPr lang="en-GB" sz="2000" i="1">
                            <a:latin typeface="Cambria Math"/>
                          </a:rPr>
                          <m:t>|</m:t>
                        </m:r>
                        <m:r>
                          <a:rPr lang="en-GB" sz="2000" i="1">
                            <a:latin typeface="Cambria Math"/>
                          </a:rPr>
                          <m:t>𝐵</m:t>
                        </m:r>
                      </m:e>
                      <m:sub>
                        <m:r>
                          <a:rPr lang="en-GB" sz="2000" b="0" i="1" smtClean="0">
                            <a:latin typeface="Cambria Math"/>
                          </a:rPr>
                          <m:t>2</m:t>
                        </m:r>
                      </m:sub>
                    </m:sSub>
                    <m:r>
                      <a:rPr lang="en-GB" sz="2000" i="1">
                        <a:latin typeface="Cambria Math"/>
                      </a:rPr>
                      <m:t>|=</m:t>
                    </m:r>
                    <m:d>
                      <m:dPr>
                        <m:begChr m:val="|"/>
                        <m:endChr m:val="|"/>
                        <m:ctrlPr>
                          <a:rPr lang="en-GB" sz="2000" i="1">
                            <a:latin typeface="Cambria Math"/>
                          </a:rPr>
                        </m:ctrlPr>
                      </m:dPr>
                      <m:e>
                        <m:m>
                          <m:mPr>
                            <m:mcs>
                              <m:mc>
                                <m:mcPr>
                                  <m:count m:val="3"/>
                                  <m:mcJc m:val="center"/>
                                </m:mcPr>
                              </m:mc>
                            </m:mcs>
                            <m:ctrlPr>
                              <a:rPr lang="en-US" sz="2000" i="1">
                                <a:latin typeface="Cambria Math"/>
                              </a:rPr>
                            </m:ctrlPr>
                          </m:mPr>
                          <m:mr>
                            <m:e>
                              <m:r>
                                <m:rPr>
                                  <m:brk m:alnAt="7"/>
                                </m:rPr>
                                <a:rPr lang="en-GB" sz="2000" i="1">
                                  <a:latin typeface="Cambria Math"/>
                                </a:rPr>
                                <m:t>0</m:t>
                              </m:r>
                            </m:e>
                            <m:e>
                              <m:sSub>
                                <m:sSubPr>
                                  <m:ctrlPr>
                                    <a:rPr lang="en-US" sz="2000" i="1">
                                      <a:latin typeface="Cambria Math"/>
                                    </a:rPr>
                                  </m:ctrlPr>
                                </m:sSubPr>
                                <m:e>
                                  <m:r>
                                    <a:rPr lang="en-GB" sz="2000" i="1">
                                      <a:latin typeface="Cambria Math"/>
                                    </a:rPr>
                                    <m:t>𝑓</m:t>
                                  </m:r>
                                </m:e>
                                <m:sub>
                                  <m:r>
                                    <a:rPr lang="en-GB" sz="2000" i="1">
                                      <a:latin typeface="Cambria Math"/>
                                    </a:rPr>
                                    <m:t>1</m:t>
                                  </m:r>
                                </m:sub>
                              </m:sSub>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i="1">
                                      <a:latin typeface="Cambria Math"/>
                                    </a:rPr>
                                    <m:t>𝑓</m:t>
                                  </m:r>
                                </m:e>
                                <m:sub>
                                  <m:r>
                                    <a:rPr lang="en-GB" sz="2000" i="1">
                                      <a:latin typeface="Cambria Math"/>
                                    </a:rPr>
                                    <m:t>2</m:t>
                                  </m:r>
                                </m:sub>
                              </m:sSub>
                              <m:d>
                                <m:dPr>
                                  <m:ctrlPr>
                                    <a:rPr lang="en-US" sz="2000" i="1" dirty="0">
                                      <a:latin typeface="Cambria Math"/>
                                    </a:rPr>
                                  </m:ctrlPr>
                                </m:dPr>
                                <m:e>
                                  <m:r>
                                    <a:rPr lang="en-US" sz="2000" i="1" dirty="0">
                                      <a:latin typeface="Cambria Math"/>
                                    </a:rPr>
                                    <m:t>𝑥</m:t>
                                  </m:r>
                                </m:e>
                              </m:d>
                            </m:e>
                          </m:mr>
                          <m:mr>
                            <m:e>
                              <m:sSub>
                                <m:sSubPr>
                                  <m:ctrlPr>
                                    <a:rPr lang="en-US" sz="2000" i="1">
                                      <a:latin typeface="Cambria Math"/>
                                    </a:rPr>
                                  </m:ctrlPr>
                                </m:sSubPr>
                                <m:e>
                                  <m:r>
                                    <a:rPr lang="en-GB" sz="2000" i="1">
                                      <a:latin typeface="Cambria Math"/>
                                    </a:rPr>
                                    <m:t>𝑓</m:t>
                                  </m:r>
                                </m:e>
                                <m:sub>
                                  <m:r>
                                    <a:rPr lang="en-GB" sz="2000" i="1">
                                      <a:latin typeface="Cambria Math"/>
                                    </a:rPr>
                                    <m:t>1</m:t>
                                  </m:r>
                                </m:sub>
                              </m:sSub>
                              <m:r>
                                <a:rPr lang="en-US" sz="2000" i="1" dirty="0">
                                  <a:latin typeface="Cambria Math"/>
                                </a:rPr>
                                <m:t> </m:t>
                              </m:r>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i="1">
                                      <a:latin typeface="Cambria Math"/>
                                    </a:rPr>
                                    <m:t>𝑓</m:t>
                                  </m:r>
                                </m:e>
                                <m:sub>
                                  <m:r>
                                    <a:rPr lang="en-GB" sz="2000" i="1">
                                      <a:latin typeface="Cambria Math"/>
                                    </a:rPr>
                                    <m:t>11</m:t>
                                  </m:r>
                                </m:sub>
                              </m:sSub>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i="1">
                                      <a:latin typeface="Cambria Math"/>
                                    </a:rPr>
                                    <m:t>𝑓</m:t>
                                  </m:r>
                                </m:e>
                                <m:sub>
                                  <m:r>
                                    <a:rPr lang="en-GB" sz="2000" i="1">
                                      <a:latin typeface="Cambria Math"/>
                                    </a:rPr>
                                    <m:t>12</m:t>
                                  </m:r>
                                </m:sub>
                              </m:sSub>
                              <m:d>
                                <m:dPr>
                                  <m:ctrlPr>
                                    <a:rPr lang="en-US" sz="2000" i="1" dirty="0">
                                      <a:latin typeface="Cambria Math"/>
                                    </a:rPr>
                                  </m:ctrlPr>
                                </m:dPr>
                                <m:e>
                                  <m:r>
                                    <a:rPr lang="en-US" sz="2000" i="1" dirty="0">
                                      <a:latin typeface="Cambria Math"/>
                                    </a:rPr>
                                    <m:t>𝑥</m:t>
                                  </m:r>
                                </m:e>
                              </m:d>
                            </m:e>
                          </m:mr>
                          <m:mr>
                            <m:e>
                              <m:sSub>
                                <m:sSubPr>
                                  <m:ctrlPr>
                                    <a:rPr lang="en-US" sz="2000" i="1">
                                      <a:latin typeface="Cambria Math"/>
                                    </a:rPr>
                                  </m:ctrlPr>
                                </m:sSubPr>
                                <m:e>
                                  <m:r>
                                    <a:rPr lang="en-GB" sz="2000" i="1">
                                      <a:latin typeface="Cambria Math"/>
                                    </a:rPr>
                                    <m:t>𝑓</m:t>
                                  </m:r>
                                </m:e>
                                <m:sub>
                                  <m:r>
                                    <a:rPr lang="en-GB" sz="2000" i="1">
                                      <a:latin typeface="Cambria Math"/>
                                    </a:rPr>
                                    <m:t>2</m:t>
                                  </m:r>
                                </m:sub>
                              </m:sSub>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i="1">
                                      <a:latin typeface="Cambria Math"/>
                                    </a:rPr>
                                    <m:t>𝑓</m:t>
                                  </m:r>
                                </m:e>
                                <m:sub>
                                  <m:r>
                                    <a:rPr lang="en-GB" sz="2000" i="1">
                                      <a:latin typeface="Cambria Math"/>
                                    </a:rPr>
                                    <m:t>21</m:t>
                                  </m:r>
                                </m:sub>
                              </m:sSub>
                              <m:d>
                                <m:dPr>
                                  <m:ctrlPr>
                                    <a:rPr lang="en-US" sz="2000" i="1" dirty="0">
                                      <a:latin typeface="Cambria Math"/>
                                    </a:rPr>
                                  </m:ctrlPr>
                                </m:dPr>
                                <m:e>
                                  <m:r>
                                    <a:rPr lang="en-US" sz="2000" i="1" dirty="0">
                                      <a:latin typeface="Cambria Math"/>
                                    </a:rPr>
                                    <m:t>𝑥</m:t>
                                  </m:r>
                                </m:e>
                              </m:d>
                            </m:e>
                            <m:e>
                              <m:sSub>
                                <m:sSubPr>
                                  <m:ctrlPr>
                                    <a:rPr lang="en-US" sz="2000" i="1">
                                      <a:latin typeface="Cambria Math"/>
                                    </a:rPr>
                                  </m:ctrlPr>
                                </m:sSubPr>
                                <m:e>
                                  <m:r>
                                    <a:rPr lang="en-GB" sz="2000" i="1">
                                      <a:latin typeface="Cambria Math"/>
                                    </a:rPr>
                                    <m:t>𝑓</m:t>
                                  </m:r>
                                </m:e>
                                <m:sub>
                                  <m:r>
                                    <a:rPr lang="en-GB" sz="2000" i="1">
                                      <a:latin typeface="Cambria Math"/>
                                    </a:rPr>
                                    <m:t>22</m:t>
                                  </m:r>
                                </m:sub>
                              </m:sSub>
                              <m:d>
                                <m:dPr>
                                  <m:ctrlPr>
                                    <a:rPr lang="en-US" sz="2000" i="1" dirty="0">
                                      <a:latin typeface="Cambria Math"/>
                                    </a:rPr>
                                  </m:ctrlPr>
                                </m:dPr>
                                <m:e>
                                  <m:r>
                                    <a:rPr lang="en-US" sz="2000" i="1" dirty="0">
                                      <a:latin typeface="Cambria Math"/>
                                    </a:rPr>
                                    <m:t>𝑥</m:t>
                                  </m:r>
                                </m:e>
                              </m:d>
                            </m:e>
                          </m:mr>
                        </m:m>
                      </m:e>
                    </m:d>
                  </m:oMath>
                </a14:m>
                <a:r>
                  <a:rPr lang="en-GB" sz="20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3487" y="528033"/>
                <a:ext cx="8512936" cy="6001555"/>
              </a:xfrm>
              <a:blipFill rotWithShape="1">
                <a:blip r:embed="rId2"/>
                <a:stretch>
                  <a:fillRect l="-1074" t="-203" r="-107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pPr>
              <a:defRPr/>
            </a:pPr>
            <a:fld id="{E6719FBE-0EAA-4C3A-82C6-57A8FB4D37BE}" type="slidenum">
              <a:rPr lang="en-US" smtClean="0"/>
              <a:pPr>
                <a:defRPr/>
              </a:pPr>
              <a:t>36</a:t>
            </a:fld>
            <a:endParaRPr lang="en-US"/>
          </a:p>
        </p:txBody>
      </p:sp>
    </p:spTree>
    <p:extLst>
      <p:ext uri="{BB962C8B-B14F-4D97-AF65-F5344CB8AC3E}">
        <p14:creationId xmlns:p14="http://schemas.microsoft.com/office/powerpoint/2010/main" val="289687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347731"/>
                <a:ext cx="8071834" cy="5881620"/>
              </a:xfrm>
            </p:spPr>
            <p:txBody>
              <a:bodyPr/>
              <a:lstStyle/>
              <a:p>
                <a:pPr marL="0" indent="0">
                  <a:buNone/>
                </a:pPr>
                <a:r>
                  <a:rPr lang="en-GB" sz="2400" dirty="0" smtClean="0"/>
                  <a:t>If </a:t>
                </a:r>
                <a14:m>
                  <m:oMath xmlns:m="http://schemas.openxmlformats.org/officeDocument/2006/math">
                    <m:r>
                      <a:rPr lang="en-GB" sz="2400" i="1" dirty="0" smtClean="0">
                        <a:latin typeface="Cambria Math"/>
                      </a:rPr>
                      <m:t>𝑓</m:t>
                    </m:r>
                  </m:oMath>
                </a14:m>
                <a:r>
                  <a:rPr lang="en-GB" sz="2400" dirty="0" smtClean="0"/>
                  <a:t> is quasi concave then  </a:t>
                </a:r>
              </a:p>
              <a:p>
                <a:pPr marL="0" indent="0">
                  <a:buNone/>
                </a:pPr>
                <a14:m>
                  <m:oMath xmlns:m="http://schemas.openxmlformats.org/officeDocument/2006/math">
                    <m:sSub>
                      <m:sSubPr>
                        <m:ctrlPr>
                          <a:rPr lang="en-GB" sz="2400" i="1">
                            <a:latin typeface="Cambria Math"/>
                          </a:rPr>
                        </m:ctrlPr>
                      </m:sSubPr>
                      <m:e>
                        <m:r>
                          <a:rPr lang="en-GB" sz="2400" i="1">
                            <a:latin typeface="Cambria Math"/>
                          </a:rPr>
                          <m:t>|</m:t>
                        </m:r>
                        <m:r>
                          <a:rPr lang="en-GB" sz="2400" i="1">
                            <a:latin typeface="Cambria Math"/>
                          </a:rPr>
                          <m:t>𝐵</m:t>
                        </m:r>
                      </m:e>
                      <m:sub>
                        <m:r>
                          <a:rPr lang="en-GB" sz="2400" i="1">
                            <a:latin typeface="Cambria Math"/>
                          </a:rPr>
                          <m:t>𝑥</m:t>
                        </m:r>
                      </m:sub>
                    </m:sSub>
                    <m:r>
                      <a:rPr lang="en-GB" sz="2400" i="1">
                        <a:latin typeface="Cambria Math"/>
                      </a:rPr>
                      <m:t>|</m:t>
                    </m:r>
                    <m:r>
                      <a:rPr lang="en-GB" sz="2400" i="1" smtClean="0">
                        <a:latin typeface="Cambria Math"/>
                        <a:ea typeface="Cambria Math"/>
                      </a:rPr>
                      <m:t>≥</m:t>
                    </m:r>
                    <m:r>
                      <a:rPr lang="en-GB" sz="2400" b="0" i="1" smtClean="0">
                        <a:latin typeface="Cambria Math"/>
                        <a:ea typeface="Cambria Math"/>
                      </a:rPr>
                      <m:t>0</m:t>
                    </m:r>
                  </m:oMath>
                </a14:m>
                <a:r>
                  <a:rPr lang="en-GB" sz="2400" dirty="0"/>
                  <a:t> if </a:t>
                </a:r>
                <a14:m>
                  <m:oMath xmlns:m="http://schemas.openxmlformats.org/officeDocument/2006/math">
                    <m:r>
                      <a:rPr lang="en-GB" sz="2400" i="1" dirty="0" smtClean="0">
                        <a:latin typeface="Cambria Math"/>
                      </a:rPr>
                      <m:t>𝑥</m:t>
                    </m:r>
                  </m:oMath>
                </a14:m>
                <a:r>
                  <a:rPr lang="en-GB" sz="2400" dirty="0"/>
                  <a:t> is </a:t>
                </a:r>
                <a:r>
                  <a:rPr lang="en-GB" sz="2400" dirty="0" smtClean="0"/>
                  <a:t>even and </a:t>
                </a:r>
                <a:endParaRPr lang="en-GB" sz="2400" i="1" dirty="0" smtClean="0">
                  <a:latin typeface="Cambria Math"/>
                </a:endParaRPr>
              </a:p>
              <a:p>
                <a:pPr marL="0" indent="0">
                  <a:buNone/>
                </a:pPr>
                <a14:m>
                  <m:oMath xmlns:m="http://schemas.openxmlformats.org/officeDocument/2006/math">
                    <m:sSub>
                      <m:sSubPr>
                        <m:ctrlPr>
                          <a:rPr lang="en-GB" sz="2400" i="1">
                            <a:latin typeface="Cambria Math"/>
                          </a:rPr>
                        </m:ctrlPr>
                      </m:sSubPr>
                      <m:e>
                        <m:r>
                          <a:rPr lang="en-GB" sz="2400" i="1">
                            <a:latin typeface="Cambria Math"/>
                          </a:rPr>
                          <m:t>|</m:t>
                        </m:r>
                        <m:r>
                          <a:rPr lang="en-GB" sz="2400" i="1">
                            <a:latin typeface="Cambria Math"/>
                          </a:rPr>
                          <m:t>𝐵</m:t>
                        </m:r>
                      </m:e>
                      <m:sub>
                        <m:r>
                          <a:rPr lang="en-GB" sz="2400" i="1">
                            <a:latin typeface="Cambria Math"/>
                          </a:rPr>
                          <m:t>𝑥</m:t>
                        </m:r>
                      </m:sub>
                    </m:sSub>
                    <m:r>
                      <a:rPr lang="en-GB" sz="2400" i="1">
                        <a:latin typeface="Cambria Math"/>
                      </a:rPr>
                      <m:t>|</m:t>
                    </m:r>
                    <m:r>
                      <a:rPr lang="en-GB" sz="2400" i="1" smtClean="0">
                        <a:latin typeface="Cambria Math"/>
                        <a:ea typeface="Cambria Math"/>
                      </a:rPr>
                      <m:t>≤</m:t>
                    </m:r>
                    <m:r>
                      <a:rPr lang="en-GB" sz="2400" i="1">
                        <a:latin typeface="Cambria Math"/>
                        <a:ea typeface="Cambria Math"/>
                      </a:rPr>
                      <m:t>0</m:t>
                    </m:r>
                  </m:oMath>
                </a14:m>
                <a:r>
                  <a:rPr lang="en-GB" sz="2400" dirty="0"/>
                  <a:t> if </a:t>
                </a:r>
                <a14:m>
                  <m:oMath xmlns:m="http://schemas.openxmlformats.org/officeDocument/2006/math">
                    <m:r>
                      <a:rPr lang="en-GB" sz="2400" i="1" smtClean="0">
                        <a:latin typeface="Cambria Math"/>
                      </a:rPr>
                      <m:t>𝑥</m:t>
                    </m:r>
                  </m:oMath>
                </a14:m>
                <a:r>
                  <a:rPr lang="en-GB" sz="2400" dirty="0" smtClean="0"/>
                  <a:t> </a:t>
                </a:r>
                <a:r>
                  <a:rPr lang="en-GB" sz="2400" dirty="0"/>
                  <a:t>is </a:t>
                </a:r>
                <a:r>
                  <a:rPr lang="en-GB" sz="2400" dirty="0" smtClean="0"/>
                  <a:t>odd</a:t>
                </a:r>
                <a:endParaRPr lang="en-GB" sz="2400" dirty="0"/>
              </a:p>
              <a:p>
                <a:pPr marL="0" indent="0">
                  <a:buNone/>
                </a:pPr>
                <a:endParaRPr lang="en-GB" sz="2400" dirty="0" smtClean="0"/>
              </a:p>
              <a:p>
                <a:pPr marL="0" indent="0">
                  <a:buNone/>
                </a:pPr>
                <a:r>
                  <a:rPr lang="en-GB" sz="2400" dirty="0"/>
                  <a:t>If then  </a:t>
                </a:r>
                <a14:m>
                  <m:oMath xmlns:m="http://schemas.openxmlformats.org/officeDocument/2006/math">
                    <m:sSub>
                      <m:sSubPr>
                        <m:ctrlPr>
                          <a:rPr lang="en-GB" sz="2400" i="1">
                            <a:latin typeface="Cambria Math"/>
                          </a:rPr>
                        </m:ctrlPr>
                      </m:sSubPr>
                      <m:e>
                        <m:r>
                          <a:rPr lang="en-GB" sz="2400" i="1">
                            <a:latin typeface="Cambria Math"/>
                          </a:rPr>
                          <m:t>|</m:t>
                        </m:r>
                        <m:r>
                          <a:rPr lang="en-GB" sz="2400" i="1">
                            <a:latin typeface="Cambria Math"/>
                          </a:rPr>
                          <m:t>𝐵</m:t>
                        </m:r>
                      </m:e>
                      <m:sub>
                        <m:r>
                          <a:rPr lang="en-GB" sz="2400" i="1">
                            <a:latin typeface="Cambria Math"/>
                          </a:rPr>
                          <m:t>𝑥</m:t>
                        </m:r>
                      </m:sub>
                    </m:sSub>
                    <m:r>
                      <a:rPr lang="en-GB" sz="2400" i="1">
                        <a:latin typeface="Cambria Math"/>
                      </a:rPr>
                      <m:t>|</m:t>
                    </m:r>
                    <m:r>
                      <a:rPr lang="en-GB" sz="2400" b="0" i="1" smtClean="0">
                        <a:latin typeface="Cambria Math"/>
                        <a:ea typeface="Cambria Math"/>
                      </a:rPr>
                      <m:t>&gt;</m:t>
                    </m:r>
                    <m:r>
                      <a:rPr lang="en-GB" sz="2400" i="1">
                        <a:latin typeface="Cambria Math"/>
                        <a:ea typeface="Cambria Math"/>
                      </a:rPr>
                      <m:t>0</m:t>
                    </m:r>
                  </m:oMath>
                </a14:m>
                <a:r>
                  <a:rPr lang="en-GB" sz="2400" dirty="0"/>
                  <a:t>  </a:t>
                </a:r>
                <a:r>
                  <a:rPr lang="en-GB" sz="2400" dirty="0" smtClean="0"/>
                  <a:t>if </a:t>
                </a:r>
                <a14:m>
                  <m:oMath xmlns:m="http://schemas.openxmlformats.org/officeDocument/2006/math">
                    <m:r>
                      <a:rPr lang="en-GB" sz="2400" i="1" dirty="0" smtClean="0">
                        <a:latin typeface="Cambria Math"/>
                      </a:rPr>
                      <m:t>𝑥</m:t>
                    </m:r>
                  </m:oMath>
                </a14:m>
                <a:r>
                  <a:rPr lang="en-GB" sz="2400" dirty="0"/>
                  <a:t> is even and </a:t>
                </a:r>
                <a:endParaRPr lang="en-GB" sz="2400" dirty="0" smtClean="0"/>
              </a:p>
              <a:p>
                <a:pPr marL="0" indent="0">
                  <a:buNone/>
                </a:pPr>
                <a14:m>
                  <m:oMath xmlns:m="http://schemas.openxmlformats.org/officeDocument/2006/math">
                    <m:sSub>
                      <m:sSubPr>
                        <m:ctrlPr>
                          <a:rPr lang="en-GB" sz="2400" i="1">
                            <a:latin typeface="Cambria Math"/>
                          </a:rPr>
                        </m:ctrlPr>
                      </m:sSubPr>
                      <m:e>
                        <m:r>
                          <a:rPr lang="en-GB" sz="2400" i="1">
                            <a:latin typeface="Cambria Math"/>
                          </a:rPr>
                          <m:t>|</m:t>
                        </m:r>
                        <m:r>
                          <a:rPr lang="en-GB" sz="2400" i="1">
                            <a:latin typeface="Cambria Math"/>
                          </a:rPr>
                          <m:t>𝐵</m:t>
                        </m:r>
                      </m:e>
                      <m:sub>
                        <m:r>
                          <a:rPr lang="en-GB" sz="2400" i="1">
                            <a:latin typeface="Cambria Math"/>
                          </a:rPr>
                          <m:t>𝑥</m:t>
                        </m:r>
                      </m:sub>
                    </m:sSub>
                    <m:r>
                      <a:rPr lang="en-GB" sz="2400" i="1">
                        <a:latin typeface="Cambria Math"/>
                      </a:rPr>
                      <m:t>|</m:t>
                    </m:r>
                    <m:r>
                      <a:rPr lang="en-GB" sz="2400" b="0" i="1" smtClean="0">
                        <a:latin typeface="Cambria Math"/>
                        <a:ea typeface="Cambria Math"/>
                      </a:rPr>
                      <m:t>&lt;</m:t>
                    </m:r>
                    <m:r>
                      <a:rPr lang="en-GB" sz="2400" i="1">
                        <a:latin typeface="Cambria Math"/>
                        <a:ea typeface="Cambria Math"/>
                      </a:rPr>
                      <m:t>0</m:t>
                    </m:r>
                  </m:oMath>
                </a14:m>
                <a:r>
                  <a:rPr lang="en-GB" sz="2400" dirty="0"/>
                  <a:t> if </a:t>
                </a:r>
                <a14:m>
                  <m:oMath xmlns:m="http://schemas.openxmlformats.org/officeDocument/2006/math">
                    <m:r>
                      <a:rPr lang="en-GB" sz="2400" i="1">
                        <a:latin typeface="Cambria Math"/>
                      </a:rPr>
                      <m:t>𝑥</m:t>
                    </m:r>
                  </m:oMath>
                </a14:m>
                <a:r>
                  <a:rPr lang="en-GB" sz="2400" dirty="0"/>
                  <a:t> is odd </a:t>
                </a:r>
                <a:endParaRPr lang="en-GB" sz="2400" dirty="0" smtClean="0"/>
              </a:p>
              <a:p>
                <a:pPr marL="0" indent="0">
                  <a:buNone/>
                </a:pPr>
                <a:r>
                  <a:rPr lang="en-GB" sz="2400" dirty="0" smtClean="0"/>
                  <a:t>then </a:t>
                </a:r>
                <a14:m>
                  <m:oMath xmlns:m="http://schemas.openxmlformats.org/officeDocument/2006/math">
                    <m:r>
                      <a:rPr lang="en-GB" sz="2400" i="1" dirty="0" smtClean="0">
                        <a:latin typeface="Cambria Math"/>
                      </a:rPr>
                      <m:t>𝑓</m:t>
                    </m:r>
                  </m:oMath>
                </a14:m>
                <a:r>
                  <a:rPr lang="en-GB" sz="2400" dirty="0"/>
                  <a:t> is </a:t>
                </a:r>
                <a:r>
                  <a:rPr lang="en-GB" sz="2400" dirty="0" smtClean="0"/>
                  <a:t>strictly quasi </a:t>
                </a:r>
                <a:r>
                  <a:rPr lang="en-GB" sz="2400" dirty="0"/>
                  <a:t>concave</a:t>
                </a:r>
              </a:p>
              <a:p>
                <a:pPr marL="0" indent="0">
                  <a:buNone/>
                </a:pPr>
                <a:endParaRPr lang="en-GB" sz="2400" dirty="0" smtClean="0"/>
              </a:p>
              <a:p>
                <a:pPr marL="0" indent="0">
                  <a:buNone/>
                </a:pPr>
                <a:r>
                  <a:rPr lang="en-GB" sz="2400" dirty="0"/>
                  <a:t>If </a:t>
                </a:r>
                <a14:m>
                  <m:oMath xmlns:m="http://schemas.openxmlformats.org/officeDocument/2006/math">
                    <m:r>
                      <a:rPr lang="en-GB" sz="2400" i="1" dirty="0" smtClean="0">
                        <a:latin typeface="Cambria Math"/>
                      </a:rPr>
                      <m:t>𝑓</m:t>
                    </m:r>
                  </m:oMath>
                </a14:m>
                <a:r>
                  <a:rPr lang="en-GB" sz="2400" dirty="0"/>
                  <a:t> is quasi </a:t>
                </a:r>
                <a:r>
                  <a:rPr lang="en-GB" sz="2400" dirty="0" smtClean="0"/>
                  <a:t>convex then  </a:t>
                </a:r>
                <a14:m>
                  <m:oMath xmlns:m="http://schemas.openxmlformats.org/officeDocument/2006/math">
                    <m:sSub>
                      <m:sSubPr>
                        <m:ctrlPr>
                          <a:rPr lang="en-GB" sz="2400" i="1">
                            <a:latin typeface="Cambria Math"/>
                          </a:rPr>
                        </m:ctrlPr>
                      </m:sSubPr>
                      <m:e>
                        <m:r>
                          <a:rPr lang="en-GB" sz="2400" i="1">
                            <a:latin typeface="Cambria Math"/>
                          </a:rPr>
                          <m:t>|</m:t>
                        </m:r>
                        <m:r>
                          <a:rPr lang="en-GB" sz="2400" i="1">
                            <a:latin typeface="Cambria Math"/>
                          </a:rPr>
                          <m:t>𝐵</m:t>
                        </m:r>
                      </m:e>
                      <m:sub>
                        <m:r>
                          <a:rPr lang="en-GB" sz="2400" i="1">
                            <a:latin typeface="Cambria Math"/>
                          </a:rPr>
                          <m:t>𝑥</m:t>
                        </m:r>
                      </m:sub>
                    </m:sSub>
                    <m:r>
                      <a:rPr lang="en-GB" sz="2400" i="1">
                        <a:latin typeface="Cambria Math"/>
                      </a:rPr>
                      <m:t>|</m:t>
                    </m:r>
                    <m:r>
                      <a:rPr lang="en-GB" sz="2400" i="1">
                        <a:latin typeface="Cambria Math"/>
                        <a:ea typeface="Cambria Math"/>
                      </a:rPr>
                      <m:t>≤0</m:t>
                    </m:r>
                  </m:oMath>
                </a14:m>
                <a:r>
                  <a:rPr lang="en-GB" sz="2400" dirty="0" smtClean="0"/>
                  <a:t> </a:t>
                </a:r>
                <a:r>
                  <a:rPr lang="en-GB" sz="2400" dirty="0"/>
                  <a:t>are </a:t>
                </a:r>
                <a:r>
                  <a:rPr lang="en-GB" sz="2400" dirty="0" smtClean="0"/>
                  <a:t>negative </a:t>
                </a:r>
                <a:endParaRPr lang="en-GB" sz="2400" dirty="0"/>
              </a:p>
              <a:p>
                <a:pPr marL="0" indent="0">
                  <a:buNone/>
                </a:pPr>
                <a:r>
                  <a:rPr lang="en-GB" sz="2400" dirty="0" smtClean="0"/>
                  <a:t>If</a:t>
                </a:r>
                <a14:m>
                  <m:oMath xmlns:m="http://schemas.openxmlformats.org/officeDocument/2006/math">
                    <m:sSub>
                      <m:sSubPr>
                        <m:ctrlPr>
                          <a:rPr lang="en-GB" sz="2400" i="1">
                            <a:latin typeface="Cambria Math"/>
                          </a:rPr>
                        </m:ctrlPr>
                      </m:sSubPr>
                      <m:e>
                        <m:r>
                          <a:rPr lang="en-GB" sz="2400" i="1">
                            <a:latin typeface="Cambria Math"/>
                          </a:rPr>
                          <m:t>|</m:t>
                        </m:r>
                        <m:r>
                          <a:rPr lang="en-GB" sz="2400" i="1">
                            <a:latin typeface="Cambria Math"/>
                          </a:rPr>
                          <m:t>𝐵</m:t>
                        </m:r>
                      </m:e>
                      <m:sub>
                        <m:r>
                          <a:rPr lang="en-GB" sz="2400" i="1">
                            <a:latin typeface="Cambria Math"/>
                          </a:rPr>
                          <m:t>𝑥</m:t>
                        </m:r>
                      </m:sub>
                    </m:sSub>
                    <m:r>
                      <a:rPr lang="en-GB" sz="2400" i="1">
                        <a:latin typeface="Cambria Math"/>
                      </a:rPr>
                      <m:t>|</m:t>
                    </m:r>
                    <m:r>
                      <a:rPr lang="en-GB" sz="2400" i="1">
                        <a:latin typeface="Cambria Math"/>
                        <a:ea typeface="Cambria Math"/>
                      </a:rPr>
                      <m:t>&lt;0</m:t>
                    </m:r>
                  </m:oMath>
                </a14:m>
                <a:r>
                  <a:rPr lang="en-GB" sz="2400" dirty="0" smtClean="0"/>
                  <a:t> then </a:t>
                </a:r>
                <a14:m>
                  <m:oMath xmlns:m="http://schemas.openxmlformats.org/officeDocument/2006/math">
                    <m:r>
                      <a:rPr lang="en-GB" sz="2400" i="1" dirty="0" smtClean="0">
                        <a:latin typeface="Cambria Math"/>
                      </a:rPr>
                      <m:t>𝑓</m:t>
                    </m:r>
                  </m:oMath>
                </a14:m>
                <a:r>
                  <a:rPr lang="en-GB" sz="2400" dirty="0"/>
                  <a:t> is strictly quasi </a:t>
                </a:r>
                <a:r>
                  <a:rPr lang="en-GB" sz="2400" dirty="0" smtClean="0"/>
                  <a:t>convex</a:t>
                </a:r>
                <a:endParaRPr lang="en-GB" sz="2400" dirty="0"/>
              </a:p>
              <a:p>
                <a:pPr marL="0" indent="0">
                  <a:buNone/>
                </a:pPr>
                <a:endParaRPr lang="en-GB" sz="2400" dirty="0"/>
              </a:p>
              <a:p>
                <a:pPr marL="0" indent="0">
                  <a:buNone/>
                </a:pPr>
                <a:r>
                  <a:rPr lang="en-GB" sz="2400" dirty="0" smtClean="0"/>
                  <a:t>for </a:t>
                </a:r>
                <a:r>
                  <a:rPr lang="en-GB" sz="2400" dirty="0"/>
                  <a:t>all </a:t>
                </a:r>
                <a14:m>
                  <m:oMath xmlns:m="http://schemas.openxmlformats.org/officeDocument/2006/math">
                    <m:r>
                      <a:rPr lang="en-GB" sz="2400" i="1" dirty="0" smtClean="0">
                        <a:latin typeface="Cambria Math"/>
                      </a:rPr>
                      <m:t>𝑥</m:t>
                    </m:r>
                  </m:oMath>
                </a14:m>
                <a:r>
                  <a:rPr lang="en-GB" sz="2400" dirty="0"/>
                  <a:t> in the set where function </a:t>
                </a:r>
                <a14:m>
                  <m:oMath xmlns:m="http://schemas.openxmlformats.org/officeDocument/2006/math">
                    <m:r>
                      <a:rPr lang="en-GB" sz="2400" i="1" dirty="0" smtClean="0">
                        <a:latin typeface="Cambria Math"/>
                      </a:rPr>
                      <m:t>𝑓</m:t>
                    </m:r>
                  </m:oMath>
                </a14:m>
                <a:r>
                  <a:rPr lang="en-GB" sz="2400" dirty="0"/>
                  <a:t> is defined</a:t>
                </a:r>
              </a:p>
              <a:p>
                <a:pPr marL="0" indent="0">
                  <a:buNone/>
                </a:pP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347731"/>
                <a:ext cx="8071834" cy="5881620"/>
              </a:xfrm>
              <a:blipFill rotWithShape="1">
                <a:blip r:embed="rId2"/>
                <a:stretch>
                  <a:fillRect l="-1208" t="-72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pPr>
              <a:defRPr/>
            </a:pPr>
            <a:fld id="{E6719FBE-0EAA-4C3A-82C6-57A8FB4D37BE}" type="slidenum">
              <a:rPr lang="en-US" smtClean="0"/>
              <a:pPr>
                <a:defRPr/>
              </a:pPr>
              <a:t>37</a:t>
            </a:fld>
            <a:endParaRPr lang="en-US"/>
          </a:p>
        </p:txBody>
      </p:sp>
    </p:spTree>
    <p:extLst>
      <p:ext uri="{BB962C8B-B14F-4D97-AF65-F5344CB8AC3E}">
        <p14:creationId xmlns:p14="http://schemas.microsoft.com/office/powerpoint/2010/main" val="157604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315" y="103031"/>
            <a:ext cx="7772400" cy="419100"/>
          </a:xfrm>
        </p:spPr>
        <p:txBody>
          <a:bodyPr>
            <a:noAutofit/>
          </a:bodyPr>
          <a:lstStyle/>
          <a:p>
            <a:r>
              <a:rPr lang="en-US" b="1" dirty="0" smtClean="0"/>
              <a:t>Envelope theorem: unconstrained problem</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0457" y="553792"/>
                <a:ext cx="8461419" cy="5293215"/>
              </a:xfrm>
            </p:spPr>
            <p:txBody>
              <a:bodyPr>
                <a:noAutofit/>
              </a:bodyPr>
              <a:lstStyle/>
              <a:p>
                <a:pPr algn="just">
                  <a:lnSpc>
                    <a:spcPct val="120000"/>
                  </a:lnSpc>
                  <a:buNone/>
                </a:pPr>
                <a:r>
                  <a:rPr lang="en-GB" sz="2400" dirty="0" smtClean="0"/>
                  <a:t>Let  </a:t>
                </a:r>
                <a:r>
                  <a:rPr lang="en-GB" sz="2400" i="1" dirty="0" smtClean="0"/>
                  <a:t>f(</a:t>
                </a:r>
                <a:r>
                  <a:rPr lang="en-GB" sz="2400" i="1" dirty="0" err="1" smtClean="0"/>
                  <a:t>x,r</a:t>
                </a:r>
                <a:r>
                  <a:rPr lang="en-GB" sz="2400" i="1" dirty="0" smtClean="0"/>
                  <a:t>)</a:t>
                </a:r>
                <a:r>
                  <a:rPr lang="en-GB" sz="2400" dirty="0" smtClean="0"/>
                  <a:t>  be a continuously differentiable function </a:t>
                </a:r>
                <a:r>
                  <a:rPr lang="en-GB" sz="2400" dirty="0"/>
                  <a:t>where </a:t>
                </a:r>
                <a:r>
                  <a:rPr lang="en-GB" sz="2400" i="1" dirty="0"/>
                  <a:t>x</a:t>
                </a:r>
                <a:r>
                  <a:rPr lang="en-GB" sz="2400" dirty="0"/>
                  <a:t> is an </a:t>
                </a:r>
                <a:r>
                  <a:rPr lang="en-GB" sz="2400" i="1" dirty="0" smtClean="0"/>
                  <a:t>n</a:t>
                </a:r>
                <a:r>
                  <a:rPr lang="en-GB" sz="2400" dirty="0" smtClean="0"/>
                  <a:t>-vector of variables </a:t>
                </a:r>
                <a:r>
                  <a:rPr lang="en-GB" sz="2400" dirty="0"/>
                  <a:t>and </a:t>
                </a:r>
                <a:r>
                  <a:rPr lang="en-GB" sz="2400" i="1" dirty="0"/>
                  <a:t>r</a:t>
                </a:r>
                <a:r>
                  <a:rPr lang="en-GB" sz="2400" dirty="0"/>
                  <a:t> is a </a:t>
                </a:r>
                <a:r>
                  <a:rPr lang="en-GB" sz="2400" i="1" dirty="0" smtClean="0"/>
                  <a:t>k</a:t>
                </a:r>
                <a:r>
                  <a:rPr lang="en-GB" sz="2400" dirty="0" smtClean="0"/>
                  <a:t>-vector of parameters.</a:t>
                </a:r>
              </a:p>
              <a:p>
                <a:pPr algn="just">
                  <a:lnSpc>
                    <a:spcPct val="120000"/>
                  </a:lnSpc>
                  <a:buNone/>
                </a:pPr>
                <a:endParaRPr lang="en-GB" sz="2400" dirty="0" smtClean="0"/>
              </a:p>
              <a:p>
                <a:pPr algn="just">
                  <a:lnSpc>
                    <a:spcPct val="120000"/>
                  </a:lnSpc>
                  <a:buNone/>
                </a:pPr>
                <a:r>
                  <a:rPr lang="en-GB" sz="2400" dirty="0" smtClean="0"/>
                  <a:t>The maximal </a:t>
                </a:r>
                <a:r>
                  <a:rPr lang="en-GB" sz="2400" dirty="0"/>
                  <a:t>value of the function </a:t>
                </a:r>
                <a:r>
                  <a:rPr lang="en-GB" sz="2400" dirty="0" smtClean="0"/>
                  <a:t>is given by   f(</a:t>
                </a:r>
                <a:r>
                  <a:rPr lang="en-GB" sz="2400" i="1" dirty="0" smtClean="0"/>
                  <a:t>x</a:t>
                </a:r>
                <a:r>
                  <a:rPr lang="en-GB" sz="2400" dirty="0"/>
                  <a:t>*(</a:t>
                </a:r>
                <a:r>
                  <a:rPr lang="en-GB" sz="2400" i="1" dirty="0"/>
                  <a:t>r</a:t>
                </a:r>
                <a:r>
                  <a:rPr lang="en-GB" sz="2400" dirty="0"/>
                  <a:t>), </a:t>
                </a:r>
                <a:r>
                  <a:rPr lang="en-GB" sz="2400" i="1" dirty="0"/>
                  <a:t>r</a:t>
                </a:r>
                <a:r>
                  <a:rPr lang="en-GB" sz="2400" dirty="0" smtClean="0"/>
                  <a:t>) </a:t>
                </a:r>
              </a:p>
              <a:p>
                <a:pPr algn="just">
                  <a:lnSpc>
                    <a:spcPct val="120000"/>
                  </a:lnSpc>
                  <a:buNone/>
                </a:pPr>
                <a:r>
                  <a:rPr lang="en-GB" sz="2400" dirty="0" smtClean="0"/>
                  <a:t>where </a:t>
                </a:r>
                <a:r>
                  <a:rPr lang="en-GB" sz="2400" i="1" dirty="0"/>
                  <a:t>x</a:t>
                </a:r>
                <a:r>
                  <a:rPr lang="en-GB" sz="2400" dirty="0"/>
                  <a:t>*(</a:t>
                </a:r>
                <a:r>
                  <a:rPr lang="en-GB" sz="2400" i="1" dirty="0"/>
                  <a:t>r</a:t>
                </a:r>
                <a:r>
                  <a:rPr lang="en-GB" sz="2400" dirty="0" smtClean="0"/>
                  <a:t>) is the vector of variables </a:t>
                </a:r>
                <a14:m>
                  <m:oMath xmlns:m="http://schemas.openxmlformats.org/officeDocument/2006/math">
                    <m:r>
                      <a:rPr lang="en-GB" sz="2400" i="1" dirty="0" smtClean="0">
                        <a:latin typeface="Cambria Math"/>
                      </a:rPr>
                      <m:t>𝑥</m:t>
                    </m:r>
                  </m:oMath>
                </a14:m>
                <a:r>
                  <a:rPr lang="en-GB" sz="2400" dirty="0" smtClean="0"/>
                  <a:t> that maximize </a:t>
                </a:r>
                <a14:m>
                  <m:oMath xmlns:m="http://schemas.openxmlformats.org/officeDocument/2006/math">
                    <m:r>
                      <a:rPr lang="en-GB" sz="2400" i="1" dirty="0" smtClean="0">
                        <a:latin typeface="Cambria Math"/>
                      </a:rPr>
                      <m:t>𝑓</m:t>
                    </m:r>
                  </m:oMath>
                </a14:m>
                <a:r>
                  <a:rPr lang="en-GB" sz="2400" dirty="0" smtClean="0"/>
                  <a:t> and that are function of </a:t>
                </a:r>
                <a14:m>
                  <m:oMath xmlns:m="http://schemas.openxmlformats.org/officeDocument/2006/math">
                    <m:r>
                      <a:rPr lang="en-GB" sz="2400" i="1" dirty="0" smtClean="0">
                        <a:latin typeface="Cambria Math"/>
                      </a:rPr>
                      <m:t>𝑟</m:t>
                    </m:r>
                  </m:oMath>
                </a14:m>
                <a:r>
                  <a:rPr lang="en-GB" sz="2400" i="1" dirty="0" smtClean="0"/>
                  <a:t>.</a:t>
                </a:r>
              </a:p>
              <a:p>
                <a:pPr algn="just">
                  <a:lnSpc>
                    <a:spcPct val="120000"/>
                  </a:lnSpc>
                  <a:buNone/>
                </a:pPr>
                <a:endParaRPr lang="en-GB" sz="2400" dirty="0" smtClean="0"/>
              </a:p>
              <a:p>
                <a:pPr algn="just">
                  <a:lnSpc>
                    <a:spcPct val="120000"/>
                  </a:lnSpc>
                  <a:buNone/>
                </a:pPr>
                <a:r>
                  <a:rPr lang="en-GB" sz="2400" dirty="0" smtClean="0"/>
                  <a:t>Note that we </a:t>
                </a:r>
                <a:r>
                  <a:rPr lang="en-GB" sz="2400" dirty="0"/>
                  <a:t>can write f(</a:t>
                </a:r>
                <a:r>
                  <a:rPr lang="en-GB" sz="2400" i="1" dirty="0"/>
                  <a:t>x</a:t>
                </a:r>
                <a:r>
                  <a:rPr lang="en-GB" sz="2400" dirty="0"/>
                  <a:t>*(</a:t>
                </a:r>
                <a:r>
                  <a:rPr lang="en-GB" sz="2400" i="1" dirty="0"/>
                  <a:t>r</a:t>
                </a:r>
                <a:r>
                  <a:rPr lang="en-GB" sz="2400" dirty="0"/>
                  <a:t>), </a:t>
                </a:r>
                <a:r>
                  <a:rPr lang="en-GB" sz="2400" i="1" dirty="0"/>
                  <a:t>r</a:t>
                </a:r>
                <a:r>
                  <a:rPr lang="en-GB" sz="2400" dirty="0" smtClean="0"/>
                  <a:t>) as  </a:t>
                </a:r>
                <a:r>
                  <a:rPr lang="en-GB" sz="2400" i="1" dirty="0" smtClean="0"/>
                  <a:t>f</a:t>
                </a:r>
                <a:r>
                  <a:rPr lang="en-GB" sz="2400" dirty="0" smtClean="0"/>
                  <a:t> *(</a:t>
                </a:r>
                <a:r>
                  <a:rPr lang="en-GB" sz="2400" i="1" dirty="0" smtClean="0"/>
                  <a:t>r</a:t>
                </a:r>
                <a:r>
                  <a:rPr lang="en-GB" sz="2400" dirty="0" smtClean="0"/>
                  <a:t>) </a:t>
                </a:r>
              </a:p>
              <a:p>
                <a:pPr algn="just">
                  <a:lnSpc>
                    <a:spcPct val="120000"/>
                  </a:lnSpc>
                  <a:buNone/>
                </a:pPr>
                <a:r>
                  <a:rPr lang="en-GB" sz="2400" dirty="0" smtClean="0"/>
                  <a:t>(because in this function only parameters appear)</a:t>
                </a:r>
              </a:p>
              <a:p>
                <a:pPr algn="just">
                  <a:lnSpc>
                    <a:spcPct val="120000"/>
                  </a:lnSpc>
                  <a:buNone/>
                </a:pP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0457" y="553792"/>
                <a:ext cx="8461419" cy="5293215"/>
              </a:xfrm>
              <a:blipFill rotWithShape="1">
                <a:blip r:embed="rId2"/>
                <a:stretch>
                  <a:fillRect l="-1081" t="-230" r="-1153"/>
                </a:stretch>
              </a:blipFill>
            </p:spPr>
            <p:txBody>
              <a:bodyPr/>
              <a:lstStyle/>
              <a:p>
                <a:r>
                  <a:rPr lang="en-GB">
                    <a:noFill/>
                  </a:rPr>
                  <a:t> </a:t>
                </a:r>
              </a:p>
            </p:txBody>
          </p:sp>
        </mc:Fallback>
      </mc:AlternateContent>
    </p:spTree>
    <p:extLst>
      <p:ext uri="{BB962C8B-B14F-4D97-AF65-F5344CB8AC3E}">
        <p14:creationId xmlns:p14="http://schemas.microsoft.com/office/powerpoint/2010/main" val="19290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70457" y="553793"/>
                <a:ext cx="8461419" cy="5138670"/>
              </a:xfrm>
            </p:spPr>
            <p:txBody>
              <a:bodyPr>
                <a:normAutofit/>
              </a:bodyPr>
              <a:lstStyle/>
              <a:p>
                <a:pPr algn="just">
                  <a:lnSpc>
                    <a:spcPct val="120000"/>
                  </a:lnSpc>
                  <a:buNone/>
                </a:pPr>
                <a:r>
                  <a:rPr lang="en-GB" sz="2400" dirty="0" smtClean="0"/>
                  <a:t>If the solution of the maximization problem is a continuously differentiable function of </a:t>
                </a:r>
                <a:r>
                  <a:rPr lang="en-GB" sz="2400" i="1" dirty="0" smtClean="0"/>
                  <a:t>r</a:t>
                </a:r>
                <a:r>
                  <a:rPr lang="en-GB" sz="2400" dirty="0" smtClean="0"/>
                  <a:t>  then: </a:t>
                </a:r>
              </a:p>
              <a:p>
                <a:pPr algn="just">
                  <a:lnSpc>
                    <a:spcPct val="120000"/>
                  </a:lnSpc>
                  <a:buNone/>
                </a:pPr>
                <a14:m>
                  <m:oMathPara xmlns:m="http://schemas.openxmlformats.org/officeDocument/2006/math">
                    <m:oMathParaPr>
                      <m:jc m:val="centerGroup"/>
                    </m:oMathParaPr>
                    <m:oMath xmlns:m="http://schemas.openxmlformats.org/officeDocument/2006/math">
                      <m:f>
                        <m:fPr>
                          <m:ctrlPr>
                            <a:rPr lang="en-GB" sz="2400" i="1" smtClean="0">
                              <a:latin typeface="Cambria Math"/>
                            </a:rPr>
                          </m:ctrlPr>
                        </m:fPr>
                        <m:num>
                          <m:r>
                            <a:rPr lang="en-GB" sz="2400" b="0" i="1" smtClean="0">
                              <a:latin typeface="Cambria Math"/>
                            </a:rPr>
                            <m:t>𝑑</m:t>
                          </m:r>
                          <m:sSup>
                            <m:sSupPr>
                              <m:ctrlPr>
                                <a:rPr lang="en-GB" sz="2400" b="0" i="1" smtClean="0">
                                  <a:latin typeface="Cambria Math"/>
                                </a:rPr>
                              </m:ctrlPr>
                            </m:sSupPr>
                            <m:e>
                              <m:r>
                                <a:rPr lang="en-GB" sz="2400" b="0" i="1" smtClean="0">
                                  <a:latin typeface="Cambria Math"/>
                                </a:rPr>
                                <m:t>𝑓</m:t>
                              </m:r>
                            </m:e>
                            <m:sup>
                              <m:r>
                                <a:rPr lang="en-GB" sz="2400" b="0" i="1" smtClean="0">
                                  <a:latin typeface="Cambria Math"/>
                                </a:rPr>
                                <m:t>∗</m:t>
                              </m:r>
                            </m:sup>
                          </m:sSup>
                          <m:d>
                            <m:dPr>
                              <m:ctrlPr>
                                <a:rPr lang="en-GB" sz="2400" b="0" i="1" smtClean="0">
                                  <a:latin typeface="Cambria Math"/>
                                </a:rPr>
                              </m:ctrlPr>
                            </m:dPr>
                            <m:e>
                              <m:r>
                                <a:rPr lang="en-GB" sz="2400" b="0" i="1" smtClean="0">
                                  <a:latin typeface="Cambria Math"/>
                                </a:rPr>
                                <m:t>𝑟</m:t>
                              </m:r>
                            </m:e>
                          </m:d>
                        </m:num>
                        <m:den>
                          <m:r>
                            <a:rPr lang="en-GB" sz="2400" b="0" i="1" smtClean="0">
                              <a:latin typeface="Cambria Math"/>
                            </a:rPr>
                            <m:t>𝑑</m:t>
                          </m:r>
                          <m:sSub>
                            <m:sSubPr>
                              <m:ctrlPr>
                                <a:rPr lang="en-GB" sz="2400" b="0" i="1" smtClean="0">
                                  <a:latin typeface="Cambria Math"/>
                                </a:rPr>
                              </m:ctrlPr>
                            </m:sSubPr>
                            <m:e>
                              <m:r>
                                <a:rPr lang="en-GB" sz="2400" b="0" i="1" smtClean="0">
                                  <a:latin typeface="Cambria Math"/>
                                </a:rPr>
                                <m:t>𝑟</m:t>
                              </m:r>
                            </m:e>
                            <m:sub>
                              <m:r>
                                <a:rPr lang="en-GB" sz="2400" b="0" i="1" smtClean="0">
                                  <a:latin typeface="Cambria Math"/>
                                </a:rPr>
                                <m:t>𝑖</m:t>
                              </m:r>
                            </m:sub>
                          </m:sSub>
                        </m:den>
                      </m:f>
                      <m:r>
                        <a:rPr lang="en-GB" sz="2400" b="0" i="1" smtClean="0">
                          <a:latin typeface="Cambria Math"/>
                        </a:rPr>
                        <m:t>=</m:t>
                      </m:r>
                      <m:f>
                        <m:fPr>
                          <m:ctrlPr>
                            <a:rPr lang="en-GB" sz="2400" i="1">
                              <a:latin typeface="Cambria Math"/>
                            </a:rPr>
                          </m:ctrlPr>
                        </m:fPr>
                        <m:num>
                          <m:r>
                            <a:rPr lang="en-GB" sz="2400" i="1">
                              <a:latin typeface="Cambria Math"/>
                            </a:rPr>
                            <m:t>𝑑</m:t>
                          </m:r>
                          <m:r>
                            <a:rPr lang="en-GB" sz="2400" b="0" i="1" smtClean="0">
                              <a:latin typeface="Cambria Math"/>
                            </a:rPr>
                            <m:t>𝑓</m:t>
                          </m:r>
                          <m:d>
                            <m:dPr>
                              <m:ctrlPr>
                                <a:rPr lang="en-GB" sz="2400" i="1">
                                  <a:latin typeface="Cambria Math"/>
                                </a:rPr>
                              </m:ctrlPr>
                            </m:dPr>
                            <m:e>
                              <m:r>
                                <a:rPr lang="en-GB" sz="2400" b="0" i="1" smtClean="0">
                                  <a:latin typeface="Cambria Math"/>
                                </a:rPr>
                                <m:t>𝑥</m:t>
                              </m:r>
                              <m:r>
                                <a:rPr lang="en-GB" sz="2400" b="0" i="1" smtClean="0">
                                  <a:latin typeface="Cambria Math"/>
                                </a:rPr>
                                <m:t>,</m:t>
                              </m:r>
                              <m:r>
                                <a:rPr lang="en-GB" sz="2400" b="0" i="1" smtClean="0">
                                  <a:latin typeface="Cambria Math"/>
                                </a:rPr>
                                <m:t>𝑟</m:t>
                              </m:r>
                            </m:e>
                          </m:d>
                        </m:num>
                        <m:den>
                          <m:r>
                            <a:rPr lang="en-GB" sz="2400" i="1">
                              <a:latin typeface="Cambria Math"/>
                            </a:rPr>
                            <m:t>𝑑</m:t>
                          </m:r>
                          <m:sSub>
                            <m:sSubPr>
                              <m:ctrlPr>
                                <a:rPr lang="en-GB" sz="2400" i="1">
                                  <a:latin typeface="Cambria Math"/>
                                </a:rPr>
                              </m:ctrlPr>
                            </m:sSubPr>
                            <m:e>
                              <m:r>
                                <a:rPr lang="en-GB" sz="2400" i="1">
                                  <a:latin typeface="Cambria Math"/>
                                </a:rPr>
                                <m:t>𝑟</m:t>
                              </m:r>
                            </m:e>
                            <m:sub>
                              <m:r>
                                <a:rPr lang="en-GB" sz="2400" i="1">
                                  <a:latin typeface="Cambria Math"/>
                                </a:rPr>
                                <m:t>𝑖</m:t>
                              </m:r>
                            </m:sub>
                          </m:sSub>
                        </m:den>
                      </m:f>
                      <m:r>
                        <a:rPr lang="en-GB" sz="2400" b="0" i="0" smtClean="0">
                          <a:latin typeface="Cambria Math"/>
                        </a:rPr>
                        <m:t>   </m:t>
                      </m:r>
                      <m:r>
                        <m:rPr>
                          <m:sty m:val="p"/>
                        </m:rPr>
                        <a:rPr lang="en-GB" sz="2400" b="0" i="0" smtClean="0">
                          <a:latin typeface="Cambria Math"/>
                        </a:rPr>
                        <m:t>evaluated</m:t>
                      </m:r>
                      <m:r>
                        <a:rPr lang="en-GB" sz="2400" b="0" i="0" smtClean="0">
                          <a:latin typeface="Cambria Math"/>
                        </a:rPr>
                        <m:t> </m:t>
                      </m:r>
                      <m:r>
                        <m:rPr>
                          <m:sty m:val="p"/>
                        </m:rPr>
                        <a:rPr lang="en-GB" sz="2400" b="0" i="0" smtClean="0">
                          <a:latin typeface="Cambria Math"/>
                        </a:rPr>
                        <m:t>in</m:t>
                      </m:r>
                      <m:r>
                        <m:rPr>
                          <m:nor/>
                        </m:rPr>
                        <a:rPr lang="en-GB" sz="2400" b="0" i="1" smtClean="0">
                          <a:latin typeface="Cambria Math"/>
                        </a:rPr>
                        <m:t> </m:t>
                      </m:r>
                      <m:r>
                        <m:rPr>
                          <m:nor/>
                        </m:rPr>
                        <a:rPr lang="en-GB" sz="2400" i="1" dirty="0"/>
                        <m:t>x</m:t>
                      </m:r>
                      <m:r>
                        <m:rPr>
                          <m:nor/>
                        </m:rPr>
                        <a:rPr lang="en-GB" sz="2400" baseline="30000" dirty="0"/>
                        <m:t>∗</m:t>
                      </m:r>
                      <m:r>
                        <m:rPr>
                          <m:nor/>
                        </m:rPr>
                        <a:rPr lang="en-GB" sz="2400" dirty="0"/>
                        <m:t>(</m:t>
                      </m:r>
                      <m:r>
                        <m:rPr>
                          <m:nor/>
                        </m:rPr>
                        <a:rPr lang="en-GB" sz="2400" i="1" dirty="0"/>
                        <m:t>r</m:t>
                      </m:r>
                      <m:r>
                        <m:rPr>
                          <m:nor/>
                        </m:rPr>
                        <a:rPr lang="en-GB" sz="2400" dirty="0"/>
                        <m:t>)</m:t>
                      </m:r>
                    </m:oMath>
                  </m:oMathPara>
                </a14:m>
                <a:endParaRPr lang="en-GB" sz="2400" dirty="0"/>
              </a:p>
              <a:p>
                <a:pPr algn="just">
                  <a:lnSpc>
                    <a:spcPct val="120000"/>
                  </a:lnSpc>
                  <a:buNone/>
                </a:pPr>
                <a:r>
                  <a:rPr lang="en-GB" sz="2400" dirty="0"/>
                  <a:t>the change in the maximal value of the function as a parameter changes is the change caused by the direct impact of the parameter on the function, holding the value of </a:t>
                </a:r>
                <a:r>
                  <a:rPr lang="en-GB" sz="2400" i="1" dirty="0"/>
                  <a:t>x</a:t>
                </a:r>
                <a:r>
                  <a:rPr lang="en-GB" sz="2400" dirty="0"/>
                  <a:t> fixed at its optimal value; </a:t>
                </a:r>
                <a:endParaRPr lang="en-GB" sz="2400" dirty="0" smtClean="0"/>
              </a:p>
              <a:p>
                <a:pPr algn="just">
                  <a:lnSpc>
                    <a:spcPct val="120000"/>
                  </a:lnSpc>
                  <a:buNone/>
                </a:pPr>
                <a:r>
                  <a:rPr lang="en-GB" sz="2400" dirty="0" smtClean="0"/>
                  <a:t>the </a:t>
                </a:r>
                <a:r>
                  <a:rPr lang="en-GB" sz="2400" dirty="0"/>
                  <a:t>indirect effect, resulting from the change in the optimal value of </a:t>
                </a:r>
                <a:r>
                  <a:rPr lang="en-GB" sz="2400" i="1" dirty="0"/>
                  <a:t>x</a:t>
                </a:r>
                <a:r>
                  <a:rPr lang="en-GB" sz="2400" dirty="0"/>
                  <a:t> caused by a change in the parameter, is zero</a:t>
                </a:r>
              </a:p>
              <a:p>
                <a:pPr algn="just">
                  <a:lnSpc>
                    <a:spcPct val="120000"/>
                  </a:lnSpc>
                  <a:buNone/>
                </a:pPr>
                <a:endParaRPr lang="en-GB"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70457" y="553793"/>
                <a:ext cx="8461419" cy="5138670"/>
              </a:xfrm>
              <a:blipFill rotWithShape="1">
                <a:blip r:embed="rId2"/>
                <a:stretch>
                  <a:fillRect l="-1081" t="-237" r="-1153"/>
                </a:stretch>
              </a:blipFill>
            </p:spPr>
            <p:txBody>
              <a:bodyPr/>
              <a:lstStyle/>
              <a:p>
                <a:r>
                  <a:rPr lang="en-GB">
                    <a:noFill/>
                  </a:rPr>
                  <a:t> </a:t>
                </a:r>
              </a:p>
            </p:txBody>
          </p:sp>
        </mc:Fallback>
      </mc:AlternateContent>
    </p:spTree>
    <p:extLst>
      <p:ext uri="{BB962C8B-B14F-4D97-AF65-F5344CB8AC3E}">
        <p14:creationId xmlns:p14="http://schemas.microsoft.com/office/powerpoint/2010/main" val="229625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167425" y="463640"/>
            <a:ext cx="8809150" cy="5946686"/>
          </a:xfrm>
        </p:spPr>
        <p:txBody>
          <a:bodyPr/>
          <a:lstStyle/>
          <a:p>
            <a:pPr marL="0" indent="0" algn="just">
              <a:spcBef>
                <a:spcPts val="0"/>
              </a:spcBef>
              <a:spcAft>
                <a:spcPts val="1200"/>
              </a:spcAft>
              <a:buFontTx/>
              <a:buNone/>
            </a:pPr>
            <a:r>
              <a:rPr lang="en-GB" sz="2400" dirty="0" smtClean="0">
                <a:ea typeface="ＭＳ Ｐゴシック" pitchFamily="34" charset="-128"/>
              </a:rPr>
              <a:t>Often we can use our economic understanding to tell us if a constraint is binding</a:t>
            </a:r>
          </a:p>
          <a:p>
            <a:pPr lvl="1" algn="just">
              <a:spcBef>
                <a:spcPts val="0"/>
              </a:spcBef>
              <a:spcAft>
                <a:spcPts val="1200"/>
              </a:spcAft>
            </a:pPr>
            <a:r>
              <a:rPr lang="en-GB" sz="2400" dirty="0" smtClean="0">
                <a:ea typeface="ＭＳ Ｐゴシック" pitchFamily="34" charset="-128"/>
              </a:rPr>
              <a:t>Example: a non-satiated consumer will always spend all her income so the budget constraint will be satisfied with equality</a:t>
            </a:r>
          </a:p>
          <a:p>
            <a:pPr marL="0" indent="0" algn="just">
              <a:spcBef>
                <a:spcPts val="0"/>
              </a:spcBef>
              <a:spcAft>
                <a:spcPts val="1200"/>
              </a:spcAft>
              <a:buFontTx/>
              <a:buNone/>
            </a:pPr>
            <a:r>
              <a:rPr lang="en-GB" sz="2400" dirty="0" smtClean="0">
                <a:ea typeface="ＭＳ Ｐゴシック" pitchFamily="34" charset="-128"/>
              </a:rPr>
              <a:t>But in general we do not know whether a constraint will be binding ( = , &gt; or &lt; )</a:t>
            </a:r>
          </a:p>
          <a:p>
            <a:pPr marL="0" indent="0" algn="just">
              <a:spcBef>
                <a:spcPts val="0"/>
              </a:spcBef>
              <a:spcAft>
                <a:spcPts val="1200"/>
              </a:spcAft>
              <a:buFontTx/>
              <a:buNone/>
            </a:pPr>
            <a:endParaRPr lang="en-GB" sz="2400" dirty="0" smtClean="0">
              <a:ea typeface="ＭＳ Ｐゴシック" pitchFamily="34" charset="-128"/>
            </a:endParaRPr>
          </a:p>
          <a:p>
            <a:pPr marL="0" indent="0" algn="just">
              <a:spcBef>
                <a:spcPts val="0"/>
              </a:spcBef>
              <a:spcAft>
                <a:spcPts val="1200"/>
              </a:spcAft>
              <a:buFontTx/>
              <a:buNone/>
            </a:pPr>
            <a:r>
              <a:rPr lang="en-GB" sz="2400" dirty="0" smtClean="0">
                <a:ea typeface="ＭＳ Ｐゴシック" pitchFamily="34" charset="-128"/>
              </a:rPr>
              <a:t>In this case we use a technique which is related to the </a:t>
            </a:r>
            <a:r>
              <a:rPr lang="en-GB" sz="2400" dirty="0" err="1" smtClean="0">
                <a:ea typeface="ＭＳ Ｐゴシック" pitchFamily="34" charset="-128"/>
              </a:rPr>
              <a:t>Lagrangean</a:t>
            </a:r>
            <a:r>
              <a:rPr lang="en-GB" sz="2400" dirty="0" smtClean="0">
                <a:ea typeface="ＭＳ Ｐゴシック" pitchFamily="34" charset="-128"/>
              </a:rPr>
              <a:t>,  but which is slightly more general called linear programming, or in the case of non-linear inequality constraints, </a:t>
            </a:r>
            <a:r>
              <a:rPr lang="en-GB" sz="2400" b="1" i="1" dirty="0" smtClean="0">
                <a:ea typeface="ＭＳ Ｐゴシック" pitchFamily="34" charset="-128"/>
              </a:rPr>
              <a:t>non-linear programming</a:t>
            </a:r>
            <a:r>
              <a:rPr lang="en-GB" sz="2400" dirty="0" smtClean="0">
                <a:ea typeface="ＭＳ Ｐゴシック" pitchFamily="34" charset="-128"/>
              </a:rPr>
              <a:t> or </a:t>
            </a:r>
            <a:r>
              <a:rPr lang="en-GB" sz="2400" b="1" i="1" dirty="0" smtClean="0">
                <a:ea typeface="ＭＳ Ｐゴシック" pitchFamily="34" charset="-128"/>
              </a:rPr>
              <a:t>Kuhn-Tucker</a:t>
            </a:r>
            <a:r>
              <a:rPr lang="en-GB" sz="2400" u="sng" dirty="0" smtClean="0">
                <a:ea typeface="ＭＳ Ｐゴシック" pitchFamily="34" charset="-128"/>
              </a:rPr>
              <a:t> </a:t>
            </a:r>
            <a:r>
              <a:rPr lang="en-GB" sz="2400" b="1" i="1" dirty="0" smtClean="0">
                <a:ea typeface="ＭＳ Ｐゴシック" pitchFamily="34" charset="-128"/>
              </a:rPr>
              <a:t>programming</a:t>
            </a:r>
            <a:r>
              <a:rPr lang="en-GB" sz="2400" dirty="0" smtClean="0">
                <a:ea typeface="ＭＳ Ｐゴシック" pitchFamily="34" charset="-128"/>
              </a:rPr>
              <a:t> after its main inventors</a:t>
            </a:r>
          </a:p>
          <a:p>
            <a:pPr marL="0" indent="0" algn="just"/>
            <a:endParaRPr lang="en-US" u="sng" dirty="0" smtClean="0">
              <a:ea typeface="ＭＳ Ｐゴシック" pitchFamily="34" charset="-128"/>
            </a:endParaRPr>
          </a:p>
        </p:txBody>
      </p:sp>
      <p:sp>
        <p:nvSpPr>
          <p:cNvPr id="3994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fld id="{680588D9-CFBD-4418-831E-B6A682FDD5AC}" type="slidenum">
              <a:rPr lang="en-US" sz="1400" b="0" smtClean="0"/>
              <a:pPr/>
              <a:t>4</a:t>
            </a:fld>
            <a:endParaRPr lang="en-US" sz="1400" b="0" smtClean="0"/>
          </a:p>
        </p:txBody>
      </p:sp>
    </p:spTree>
    <p:extLst>
      <p:ext uri="{BB962C8B-B14F-4D97-AF65-F5344CB8AC3E}">
        <p14:creationId xmlns:p14="http://schemas.microsoft.com/office/powerpoint/2010/main" val="78925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4851" y="347729"/>
                <a:ext cx="8123349" cy="5804347"/>
              </a:xfrm>
            </p:spPr>
            <p:txBody>
              <a:bodyPr/>
              <a:lstStyle/>
              <a:p>
                <a:pPr marL="0" indent="0">
                  <a:buNone/>
                </a:pPr>
                <a:r>
                  <a:rPr lang="en-GB" sz="2400" b="1" dirty="0" smtClean="0"/>
                  <a:t>Example</a:t>
                </a:r>
              </a:p>
              <a:p>
                <a:pPr marL="0" indent="0">
                  <a:buNone/>
                </a:pPr>
                <a14:m>
                  <m:oMathPara xmlns:m="http://schemas.openxmlformats.org/officeDocument/2006/math">
                    <m:oMathParaPr>
                      <m:jc m:val="centerGroup"/>
                    </m:oMathParaPr>
                    <m:oMath xmlns:m="http://schemas.openxmlformats.org/officeDocument/2006/math">
                      <m:func>
                        <m:funcPr>
                          <m:ctrlPr>
                            <a:rPr lang="en-GB" sz="2400" b="0" i="1" smtClean="0">
                              <a:latin typeface="Cambria Math"/>
                            </a:rPr>
                          </m:ctrlPr>
                        </m:funcPr>
                        <m:fName>
                          <m:r>
                            <m:rPr>
                              <m:sty m:val="p"/>
                            </m:rPr>
                            <a:rPr lang="en-GB" sz="2400" b="0" i="0" smtClean="0">
                              <a:latin typeface="Cambria Math"/>
                            </a:rPr>
                            <m:t>max</m:t>
                          </m:r>
                        </m:fName>
                        <m:e>
                          <m:r>
                            <a:rPr lang="en-GB" sz="2400" b="0" i="1" smtClean="0">
                              <a:latin typeface="Cambria Math"/>
                            </a:rPr>
                            <m:t> </m:t>
                          </m:r>
                          <m:r>
                            <a:rPr lang="en-GB" sz="2400" b="0" i="1" smtClean="0">
                              <a:latin typeface="Cambria Math"/>
                            </a:rPr>
                            <m:t>𝑝</m:t>
                          </m:r>
                          <m:func>
                            <m:funcPr>
                              <m:ctrlPr>
                                <a:rPr lang="en-GB" sz="2400" b="0" i="1" smtClean="0">
                                  <a:latin typeface="Cambria Math"/>
                                </a:rPr>
                              </m:ctrlPr>
                            </m:funcPr>
                            <m:fName>
                              <m:r>
                                <m:rPr>
                                  <m:sty m:val="p"/>
                                </m:rPr>
                                <a:rPr lang="en-GB" sz="2400" b="0" i="0" smtClean="0">
                                  <a:latin typeface="Cambria Math"/>
                                </a:rPr>
                                <m:t>ln</m:t>
                              </m:r>
                            </m:fName>
                            <m:e>
                              <m:r>
                                <a:rPr lang="en-GB" sz="2400" b="0" i="1" smtClean="0">
                                  <a:latin typeface="Cambria Math"/>
                                </a:rPr>
                                <m:t>𝑥</m:t>
                              </m:r>
                              <m:r>
                                <a:rPr lang="en-GB" sz="2400" b="0" i="1" smtClean="0">
                                  <a:latin typeface="Cambria Math"/>
                                </a:rPr>
                                <m:t>−</m:t>
                              </m:r>
                              <m:r>
                                <a:rPr lang="en-GB" sz="2400" b="0" i="1" smtClean="0">
                                  <a:latin typeface="Cambria Math"/>
                                </a:rPr>
                                <m:t>𝑐𝑥</m:t>
                              </m:r>
                            </m:e>
                          </m:func>
                        </m:e>
                      </m:func>
                    </m:oMath>
                  </m:oMathPara>
                </a14:m>
                <a:endParaRPr lang="en-GB" sz="2400" dirty="0" smtClean="0"/>
              </a:p>
              <a:p>
                <a:pPr marL="0" indent="0">
                  <a:buNone/>
                </a:pPr>
                <a:r>
                  <a:rPr lang="en-GB" sz="2400" dirty="0" smtClean="0"/>
                  <a:t>FOC is </a:t>
                </a:r>
                <a14:m>
                  <m:oMath xmlns:m="http://schemas.openxmlformats.org/officeDocument/2006/math">
                    <m:f>
                      <m:fPr>
                        <m:ctrlPr>
                          <a:rPr lang="en-GB" sz="2400" i="1" smtClean="0">
                            <a:latin typeface="Cambria Math"/>
                          </a:rPr>
                        </m:ctrlPr>
                      </m:fPr>
                      <m:num>
                        <m:r>
                          <a:rPr lang="en-GB" sz="2400" b="0" i="1" smtClean="0">
                            <a:latin typeface="Cambria Math"/>
                          </a:rPr>
                          <m:t>𝑝</m:t>
                        </m:r>
                      </m:num>
                      <m:den>
                        <m:r>
                          <a:rPr lang="en-GB" sz="2400" b="0" i="1" smtClean="0">
                            <a:latin typeface="Cambria Math"/>
                          </a:rPr>
                          <m:t>𝑥</m:t>
                        </m:r>
                      </m:den>
                    </m:f>
                    <m:r>
                      <a:rPr lang="en-GB" sz="2400" b="0" i="1" smtClean="0">
                        <a:latin typeface="Cambria Math"/>
                      </a:rPr>
                      <m:t>−</m:t>
                    </m:r>
                    <m:r>
                      <a:rPr lang="en-GB" sz="2400" b="0" i="1" smtClean="0">
                        <a:latin typeface="Cambria Math"/>
                      </a:rPr>
                      <m:t>𝑐</m:t>
                    </m:r>
                    <m:r>
                      <a:rPr lang="en-GB" sz="2400" b="0" i="1" smtClean="0">
                        <a:latin typeface="Cambria Math"/>
                      </a:rPr>
                      <m:t>=0</m:t>
                    </m:r>
                  </m:oMath>
                </a14:m>
                <a:r>
                  <a:rPr lang="en-GB" sz="2400" dirty="0" smtClean="0"/>
                  <a:t> </a:t>
                </a:r>
              </a:p>
              <a:p>
                <a:pPr marL="0" indent="0">
                  <a:buNone/>
                </a:pPr>
                <a:r>
                  <a:rPr lang="en-GB" sz="2400" dirty="0" smtClean="0"/>
                  <a:t>then </a:t>
                </a:r>
                <a14:m>
                  <m:oMath xmlns:m="http://schemas.openxmlformats.org/officeDocument/2006/math">
                    <m:sSup>
                      <m:sSupPr>
                        <m:ctrlPr>
                          <a:rPr lang="en-GB" sz="2400" i="1" smtClean="0">
                            <a:latin typeface="Cambria Math"/>
                          </a:rPr>
                        </m:ctrlPr>
                      </m:sSupPr>
                      <m:e>
                        <m:r>
                          <a:rPr lang="en-GB" sz="2400" b="0" i="1" smtClean="0">
                            <a:latin typeface="Cambria Math"/>
                          </a:rPr>
                          <m:t>𝑥</m:t>
                        </m:r>
                      </m:e>
                      <m:sup>
                        <m:r>
                          <a:rPr lang="en-GB" sz="2400" b="0" i="1" smtClean="0">
                            <a:latin typeface="Cambria Math"/>
                          </a:rPr>
                          <m:t>∗</m:t>
                        </m:r>
                      </m:sup>
                    </m:sSup>
                    <m:r>
                      <a:rPr lang="en-GB" sz="2400" b="0" i="1" smtClean="0">
                        <a:latin typeface="Cambria Math"/>
                      </a:rPr>
                      <m:t>=</m:t>
                    </m:r>
                    <m:f>
                      <m:fPr>
                        <m:ctrlPr>
                          <a:rPr lang="en-GB" sz="2400" b="0" i="1" smtClean="0">
                            <a:latin typeface="Cambria Math"/>
                          </a:rPr>
                        </m:ctrlPr>
                      </m:fPr>
                      <m:num>
                        <m:r>
                          <a:rPr lang="en-GB" sz="2400" b="0" i="1" smtClean="0">
                            <a:latin typeface="Cambria Math"/>
                          </a:rPr>
                          <m:t>𝑝</m:t>
                        </m:r>
                      </m:num>
                      <m:den>
                        <m:r>
                          <a:rPr lang="en-GB" sz="2400" b="0" i="1" smtClean="0">
                            <a:latin typeface="Cambria Math"/>
                          </a:rPr>
                          <m:t>𝑐</m:t>
                        </m:r>
                      </m:den>
                    </m:f>
                  </m:oMath>
                </a14:m>
                <a:r>
                  <a:rPr lang="en-GB" sz="2400" dirty="0" smtClean="0"/>
                  <a:t> </a:t>
                </a:r>
              </a:p>
              <a:p>
                <a:pPr marL="0" indent="0">
                  <a:buNone/>
                </a:pPr>
                <a:r>
                  <a:rPr lang="en-GB" sz="2400" dirty="0" smtClean="0"/>
                  <a:t>and </a:t>
                </a:r>
                <a14:m>
                  <m:oMath xmlns:m="http://schemas.openxmlformats.org/officeDocument/2006/math">
                    <m:sSup>
                      <m:sSupPr>
                        <m:ctrlPr>
                          <a:rPr lang="en-GB" sz="2400" i="1" smtClean="0">
                            <a:latin typeface="Cambria Math"/>
                          </a:rPr>
                        </m:ctrlPr>
                      </m:sSupPr>
                      <m:e>
                        <m:r>
                          <a:rPr lang="en-GB" sz="2400" b="0" i="1" smtClean="0">
                            <a:latin typeface="Cambria Math"/>
                          </a:rPr>
                          <m:t>𝑓</m:t>
                        </m:r>
                      </m:e>
                      <m:sup>
                        <m:r>
                          <a:rPr lang="en-GB" sz="2400" b="0" i="1" smtClean="0">
                            <a:latin typeface="Cambria Math"/>
                          </a:rPr>
                          <m:t>∗</m:t>
                        </m:r>
                      </m:sup>
                    </m:sSup>
                    <m:d>
                      <m:dPr>
                        <m:ctrlPr>
                          <a:rPr lang="en-GB" sz="2400" b="0" i="1" smtClean="0">
                            <a:latin typeface="Cambria Math"/>
                          </a:rPr>
                        </m:ctrlPr>
                      </m:dPr>
                      <m:e>
                        <m:r>
                          <a:rPr lang="en-GB" sz="2400" b="0" i="1" smtClean="0">
                            <a:latin typeface="Cambria Math"/>
                          </a:rPr>
                          <m:t>𝑝</m:t>
                        </m:r>
                        <m:r>
                          <a:rPr lang="en-GB" sz="2400" b="0" i="1" smtClean="0">
                            <a:latin typeface="Cambria Math"/>
                          </a:rPr>
                          <m:t>,</m:t>
                        </m:r>
                        <m:r>
                          <a:rPr lang="en-GB" sz="2400" b="0" i="1" smtClean="0">
                            <a:latin typeface="Cambria Math"/>
                          </a:rPr>
                          <m:t>𝑐</m:t>
                        </m:r>
                      </m:e>
                    </m:d>
                    <m:r>
                      <a:rPr lang="en-GB" sz="2400" b="0" i="1" smtClean="0">
                        <a:latin typeface="Cambria Math"/>
                      </a:rPr>
                      <m:t>=</m:t>
                    </m:r>
                    <m:r>
                      <a:rPr lang="en-GB" sz="2400" b="0" i="1" smtClean="0">
                        <a:latin typeface="Cambria Math"/>
                      </a:rPr>
                      <m:t>𝑝</m:t>
                    </m:r>
                    <m:func>
                      <m:funcPr>
                        <m:ctrlPr>
                          <a:rPr lang="en-GB" sz="2400" b="0" i="1" smtClean="0">
                            <a:latin typeface="Cambria Math"/>
                          </a:rPr>
                        </m:ctrlPr>
                      </m:funcPr>
                      <m:fName>
                        <m:r>
                          <m:rPr>
                            <m:sty m:val="p"/>
                          </m:rPr>
                          <a:rPr lang="en-GB" sz="2400" b="0" i="0" smtClean="0">
                            <a:latin typeface="Cambria Math"/>
                          </a:rPr>
                          <m:t>ln</m:t>
                        </m:r>
                      </m:fName>
                      <m:e>
                        <m:f>
                          <m:fPr>
                            <m:ctrlPr>
                              <a:rPr lang="en-GB" sz="2400" i="1">
                                <a:latin typeface="Cambria Math"/>
                              </a:rPr>
                            </m:ctrlPr>
                          </m:fPr>
                          <m:num>
                            <m:r>
                              <a:rPr lang="en-GB" sz="2400" i="1">
                                <a:latin typeface="Cambria Math"/>
                              </a:rPr>
                              <m:t>𝑝</m:t>
                            </m:r>
                          </m:num>
                          <m:den>
                            <m:r>
                              <a:rPr lang="en-GB" sz="2400" i="1">
                                <a:latin typeface="Cambria Math"/>
                              </a:rPr>
                              <m:t>𝑐</m:t>
                            </m:r>
                          </m:den>
                        </m:f>
                      </m:e>
                    </m:func>
                    <m:r>
                      <a:rPr lang="en-GB" sz="2400" b="0" i="1" smtClean="0">
                        <a:latin typeface="Cambria Math"/>
                      </a:rPr>
                      <m:t>−</m:t>
                    </m:r>
                    <m:r>
                      <a:rPr lang="en-GB" sz="2400" b="0" i="1" smtClean="0">
                        <a:latin typeface="Cambria Math"/>
                      </a:rPr>
                      <m:t>𝑝</m:t>
                    </m:r>
                  </m:oMath>
                </a14:m>
                <a:endParaRPr lang="en-GB" sz="2400" dirty="0" smtClean="0"/>
              </a:p>
              <a:p>
                <a:pPr marL="0" indent="0">
                  <a:buNone/>
                </a:pPr>
                <a:r>
                  <a:rPr lang="en-GB" sz="2400" dirty="0" smtClean="0"/>
                  <a:t>The effect of a change of parameter c on the maximized value is:</a:t>
                </a:r>
              </a:p>
              <a:p>
                <a:pPr marL="0" indent="0">
                  <a:buNone/>
                </a:pPr>
                <a14:m>
                  <m:oMathPara xmlns:m="http://schemas.openxmlformats.org/officeDocument/2006/math">
                    <m:oMathParaPr>
                      <m:jc m:val="centerGroup"/>
                    </m:oMathParaPr>
                    <m:oMath xmlns:m="http://schemas.openxmlformats.org/officeDocument/2006/math">
                      <m:f>
                        <m:fPr>
                          <m:ctrlPr>
                            <a:rPr lang="en-GB" sz="2400" i="1" smtClean="0">
                              <a:latin typeface="Cambria Math"/>
                            </a:rPr>
                          </m:ctrlPr>
                        </m:fPr>
                        <m:num>
                          <m:r>
                            <a:rPr lang="en-GB" sz="2400" b="0" i="1" smtClean="0">
                              <a:latin typeface="Cambria Math"/>
                            </a:rPr>
                            <m:t>𝑑</m:t>
                          </m:r>
                          <m:sSup>
                            <m:sSupPr>
                              <m:ctrlPr>
                                <a:rPr lang="en-GB" sz="2400" i="1">
                                  <a:latin typeface="Cambria Math"/>
                                </a:rPr>
                              </m:ctrlPr>
                            </m:sSupPr>
                            <m:e>
                              <m:r>
                                <a:rPr lang="en-GB" sz="2400" i="1">
                                  <a:latin typeface="Cambria Math"/>
                                </a:rPr>
                                <m:t>𝑓</m:t>
                              </m:r>
                            </m:e>
                            <m:sup>
                              <m:r>
                                <a:rPr lang="en-GB" sz="2400" i="1">
                                  <a:latin typeface="Cambria Math"/>
                                </a:rPr>
                                <m:t>∗</m:t>
                              </m:r>
                            </m:sup>
                          </m:sSup>
                          <m:d>
                            <m:dPr>
                              <m:ctrlPr>
                                <a:rPr lang="en-GB" sz="2400" i="1">
                                  <a:latin typeface="Cambria Math"/>
                                </a:rPr>
                              </m:ctrlPr>
                            </m:dPr>
                            <m:e>
                              <m:r>
                                <a:rPr lang="en-GB" sz="2400" i="1">
                                  <a:latin typeface="Cambria Math"/>
                                </a:rPr>
                                <m:t>𝑝</m:t>
                              </m:r>
                              <m:r>
                                <a:rPr lang="en-GB" sz="2400" i="1">
                                  <a:latin typeface="Cambria Math"/>
                                </a:rPr>
                                <m:t>,</m:t>
                              </m:r>
                              <m:r>
                                <a:rPr lang="en-GB" sz="2400" i="1">
                                  <a:latin typeface="Cambria Math"/>
                                </a:rPr>
                                <m:t>𝑐</m:t>
                              </m:r>
                            </m:e>
                          </m:d>
                        </m:num>
                        <m:den>
                          <m:r>
                            <a:rPr lang="en-GB" sz="2400" b="0" i="1" smtClean="0">
                              <a:latin typeface="Cambria Math"/>
                            </a:rPr>
                            <m:t>𝑑𝑐</m:t>
                          </m:r>
                        </m:den>
                      </m:f>
                      <m:r>
                        <a:rPr lang="en-GB" sz="2400" b="0" i="1" smtClean="0">
                          <a:latin typeface="Cambria Math"/>
                        </a:rPr>
                        <m:t>=−</m:t>
                      </m:r>
                      <m:f>
                        <m:fPr>
                          <m:ctrlPr>
                            <a:rPr lang="en-GB" sz="2400" b="0" i="1" smtClean="0">
                              <a:latin typeface="Cambria Math"/>
                            </a:rPr>
                          </m:ctrlPr>
                        </m:fPr>
                        <m:num>
                          <m:r>
                            <a:rPr lang="en-GB" sz="2400" b="0" i="1" smtClean="0">
                              <a:latin typeface="Cambria Math"/>
                            </a:rPr>
                            <m:t>𝑝</m:t>
                          </m:r>
                        </m:num>
                        <m:den>
                          <m:r>
                            <a:rPr lang="en-GB" sz="2400" b="0" i="1" smtClean="0">
                              <a:latin typeface="Cambria Math"/>
                            </a:rPr>
                            <m:t>𝑐</m:t>
                          </m:r>
                        </m:den>
                      </m:f>
                    </m:oMath>
                  </m:oMathPara>
                </a14:m>
                <a:endParaRPr lang="en-GB" sz="2400" dirty="0" smtClean="0"/>
              </a:p>
              <a:p>
                <a:pPr marL="0" indent="0">
                  <a:buNone/>
                </a:pPr>
                <a:r>
                  <a:rPr lang="en-GB" sz="2400" b="0" i="0" dirty="0" smtClean="0"/>
                  <a:t>Consider the derivative of the objective function evaluated at the solution </a:t>
                </a:r>
                <a14:m>
                  <m:oMath xmlns:m="http://schemas.openxmlformats.org/officeDocument/2006/math">
                    <m:sSup>
                      <m:sSupPr>
                        <m:ctrlPr>
                          <a:rPr lang="en-GB" sz="2400" i="1">
                            <a:latin typeface="Cambria Math"/>
                          </a:rPr>
                        </m:ctrlPr>
                      </m:sSupPr>
                      <m:e>
                        <m:r>
                          <a:rPr lang="en-GB" sz="2400" i="1">
                            <a:latin typeface="Cambria Math"/>
                          </a:rPr>
                          <m:t>𝑥</m:t>
                        </m:r>
                      </m:e>
                      <m:sup>
                        <m:r>
                          <a:rPr lang="en-GB" sz="2400" i="1">
                            <a:latin typeface="Cambria Math"/>
                          </a:rPr>
                          <m:t>∗</m:t>
                        </m:r>
                      </m:sup>
                    </m:sSup>
                  </m:oMath>
                </a14:m>
                <a:endParaRPr lang="en-GB" sz="2400" dirty="0" smtClean="0"/>
              </a:p>
              <a:p>
                <a:pPr marL="0" indent="0">
                  <a:buNone/>
                </a:pPr>
                <a14:m>
                  <m:oMathPara xmlns:m="http://schemas.openxmlformats.org/officeDocument/2006/math">
                    <m:oMathParaPr>
                      <m:jc m:val="centerGroup"/>
                    </m:oMathParaPr>
                    <m:oMath xmlns:m="http://schemas.openxmlformats.org/officeDocument/2006/math">
                      <m:f>
                        <m:fPr>
                          <m:ctrlPr>
                            <a:rPr lang="en-GB" sz="2400" i="1">
                              <a:latin typeface="Cambria Math"/>
                            </a:rPr>
                          </m:ctrlPr>
                        </m:fPr>
                        <m:num>
                          <m:r>
                            <a:rPr lang="en-GB" sz="2400" i="1">
                              <a:latin typeface="Cambria Math"/>
                            </a:rPr>
                            <m:t>𝑑𝑝</m:t>
                          </m:r>
                          <m:func>
                            <m:funcPr>
                              <m:ctrlPr>
                                <a:rPr lang="en-GB" sz="2400" i="1">
                                  <a:latin typeface="Cambria Math"/>
                                </a:rPr>
                              </m:ctrlPr>
                            </m:funcPr>
                            <m:fName>
                              <m:r>
                                <m:rPr>
                                  <m:sty m:val="p"/>
                                </m:rPr>
                                <a:rPr lang="en-GB" sz="2400">
                                  <a:latin typeface="Cambria Math"/>
                                </a:rPr>
                                <m:t>ln</m:t>
                              </m:r>
                            </m:fName>
                            <m:e>
                              <m:r>
                                <a:rPr lang="en-GB" sz="2400" i="1">
                                  <a:latin typeface="Cambria Math"/>
                                </a:rPr>
                                <m:t>𝑥</m:t>
                              </m:r>
                              <m:r>
                                <a:rPr lang="en-GB" sz="2400" i="1">
                                  <a:latin typeface="Cambria Math"/>
                                </a:rPr>
                                <m:t>−</m:t>
                              </m:r>
                              <m:r>
                                <a:rPr lang="en-GB" sz="2400" i="1">
                                  <a:latin typeface="Cambria Math"/>
                                </a:rPr>
                                <m:t>𝑐𝑥</m:t>
                              </m:r>
                            </m:e>
                          </m:func>
                        </m:num>
                        <m:den>
                          <m:r>
                            <a:rPr lang="en-GB" sz="2400" i="1">
                              <a:latin typeface="Cambria Math"/>
                            </a:rPr>
                            <m:t>𝑑𝑐</m:t>
                          </m:r>
                        </m:den>
                      </m:f>
                      <m:r>
                        <a:rPr lang="en-GB" sz="2400" i="1">
                          <a:latin typeface="Cambria Math"/>
                        </a:rPr>
                        <m:t>=</m:t>
                      </m:r>
                      <m:r>
                        <a:rPr lang="en-GB" sz="2400" b="0" i="1" smtClean="0">
                          <a:latin typeface="Cambria Math"/>
                        </a:rPr>
                        <m:t>−</m:t>
                      </m:r>
                      <m:r>
                        <a:rPr lang="en-GB" sz="2400" b="0" i="1" smtClean="0">
                          <a:latin typeface="Cambria Math"/>
                        </a:rPr>
                        <m:t>𝑥</m:t>
                      </m:r>
                    </m:oMath>
                  </m:oMathPara>
                </a14:m>
                <a:endParaRPr lang="en-GB" sz="2400" dirty="0" smtClean="0"/>
              </a:p>
              <a:p>
                <a:pPr marL="0" indent="0">
                  <a:buNone/>
                </a:pPr>
                <a:r>
                  <a:rPr lang="en-GB" sz="2400" dirty="0" smtClean="0"/>
                  <a:t>Evaluating it in </a:t>
                </a:r>
                <a14:m>
                  <m:oMath xmlns:m="http://schemas.openxmlformats.org/officeDocument/2006/math">
                    <m:sSup>
                      <m:sSupPr>
                        <m:ctrlPr>
                          <a:rPr lang="en-GB" sz="2400" i="1">
                            <a:latin typeface="Cambria Math"/>
                          </a:rPr>
                        </m:ctrlPr>
                      </m:sSupPr>
                      <m:e>
                        <m:r>
                          <a:rPr lang="en-GB" sz="2400" i="1">
                            <a:latin typeface="Cambria Math"/>
                          </a:rPr>
                          <m:t>𝑥</m:t>
                        </m:r>
                      </m:e>
                      <m:sup>
                        <m:r>
                          <a:rPr lang="en-GB" sz="2400" i="1">
                            <a:latin typeface="Cambria Math"/>
                          </a:rPr>
                          <m:t>∗</m:t>
                        </m:r>
                      </m:sup>
                    </m:sSup>
                    <m:r>
                      <a:rPr lang="en-GB" sz="2400" i="1">
                        <a:latin typeface="Cambria Math"/>
                      </a:rPr>
                      <m:t>=</m:t>
                    </m:r>
                    <m:f>
                      <m:fPr>
                        <m:ctrlPr>
                          <a:rPr lang="en-GB" sz="2400" i="1">
                            <a:latin typeface="Cambria Math"/>
                          </a:rPr>
                        </m:ctrlPr>
                      </m:fPr>
                      <m:num>
                        <m:r>
                          <a:rPr lang="en-GB" sz="2400" i="1">
                            <a:latin typeface="Cambria Math"/>
                          </a:rPr>
                          <m:t>𝑝</m:t>
                        </m:r>
                      </m:num>
                      <m:den>
                        <m:r>
                          <a:rPr lang="en-GB" sz="2400" i="1">
                            <a:latin typeface="Cambria Math"/>
                          </a:rPr>
                          <m:t>𝑐</m:t>
                        </m:r>
                      </m:den>
                    </m:f>
                  </m:oMath>
                </a14:m>
                <a:r>
                  <a:rPr lang="en-GB" sz="2400" dirty="0" smtClean="0"/>
                  <a:t> we get </a:t>
                </a:r>
                <a14:m>
                  <m:oMath xmlns:m="http://schemas.openxmlformats.org/officeDocument/2006/math">
                    <m:r>
                      <a:rPr lang="en-GB" sz="2400" i="1">
                        <a:latin typeface="Cambria Math"/>
                      </a:rPr>
                      <m:t>−</m:t>
                    </m:r>
                    <m:f>
                      <m:fPr>
                        <m:ctrlPr>
                          <a:rPr lang="en-GB" sz="2400" i="1">
                            <a:latin typeface="Cambria Math"/>
                          </a:rPr>
                        </m:ctrlPr>
                      </m:fPr>
                      <m:num>
                        <m:r>
                          <a:rPr lang="en-GB" sz="2400" i="1">
                            <a:latin typeface="Cambria Math"/>
                          </a:rPr>
                          <m:t>𝑝</m:t>
                        </m:r>
                      </m:num>
                      <m:den>
                        <m:r>
                          <a:rPr lang="en-GB" sz="2400" i="1">
                            <a:latin typeface="Cambria Math"/>
                          </a:rPr>
                          <m:t>𝑐</m:t>
                        </m:r>
                      </m:den>
                    </m:f>
                  </m:oMath>
                </a14:m>
                <a:endParaRPr lang="en-GB" sz="2400" dirty="0"/>
              </a:p>
              <a:p>
                <a:pPr marL="0" indent="0">
                  <a:buNone/>
                </a:pPr>
                <a:endParaRPr lang="en-GB" sz="2400" dirty="0"/>
              </a:p>
              <a:p>
                <a:pPr marL="0" indent="0">
                  <a:buNone/>
                </a:pPr>
                <a:endParaRPr lang="en-GB"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4851" y="347729"/>
                <a:ext cx="8123349" cy="5804347"/>
              </a:xfrm>
              <a:blipFill rotWithShape="1">
                <a:blip r:embed="rId2"/>
                <a:stretch>
                  <a:fillRect l="-1200" t="-735" r="-600" b="-756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pPr>
              <a:defRPr/>
            </a:pPr>
            <a:fld id="{E6719FBE-0EAA-4C3A-82C6-57A8FB4D37BE}" type="slidenum">
              <a:rPr lang="en-US" smtClean="0"/>
              <a:pPr>
                <a:defRPr/>
              </a:pPr>
              <a:t>40</a:t>
            </a:fld>
            <a:endParaRPr lang="en-US"/>
          </a:p>
        </p:txBody>
      </p:sp>
    </p:spTree>
    <p:extLst>
      <p:ext uri="{BB962C8B-B14F-4D97-AF65-F5344CB8AC3E}">
        <p14:creationId xmlns:p14="http://schemas.microsoft.com/office/powerpoint/2010/main" val="13737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7486"/>
            <a:ext cx="8712968" cy="794309"/>
          </a:xfrm>
        </p:spPr>
        <p:txBody>
          <a:bodyPr>
            <a:normAutofit/>
          </a:bodyPr>
          <a:lstStyle/>
          <a:p>
            <a:r>
              <a:rPr lang="en-US" b="1" dirty="0" smtClean="0"/>
              <a:t>Envelope theorem: constrained problems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0005" y="643945"/>
                <a:ext cx="8686800" cy="4992822"/>
              </a:xfrm>
            </p:spPr>
            <p:txBody>
              <a:bodyPr>
                <a:normAutofit/>
              </a:bodyPr>
              <a:lstStyle/>
              <a:p>
                <a:pPr algn="just">
                  <a:lnSpc>
                    <a:spcPct val="120000"/>
                  </a:lnSpc>
                  <a:buNone/>
                </a:pPr>
                <a:r>
                  <a:rPr lang="en-GB" sz="2400" dirty="0" smtClean="0"/>
                  <a:t>Let  </a:t>
                </a:r>
                <a:r>
                  <a:rPr lang="en-GB" sz="2400" i="1" dirty="0"/>
                  <a:t>f(</a:t>
                </a:r>
                <a:r>
                  <a:rPr lang="en-GB" sz="2400" i="1" dirty="0" err="1"/>
                  <a:t>x,r</a:t>
                </a:r>
                <a:r>
                  <a:rPr lang="en-GB" sz="2400" i="1" dirty="0"/>
                  <a:t>)</a:t>
                </a:r>
                <a:r>
                  <a:rPr lang="en-GB" sz="2400" dirty="0"/>
                  <a:t>  be a continuously differentiable function where </a:t>
                </a:r>
                <a:r>
                  <a:rPr lang="en-GB" sz="2400" i="1" dirty="0"/>
                  <a:t>x</a:t>
                </a:r>
                <a:r>
                  <a:rPr lang="en-GB" sz="2400" dirty="0"/>
                  <a:t> is an </a:t>
                </a:r>
                <a:r>
                  <a:rPr lang="en-GB" sz="2400" i="1" dirty="0"/>
                  <a:t>n</a:t>
                </a:r>
                <a:r>
                  <a:rPr lang="en-GB" sz="2400" dirty="0"/>
                  <a:t>-vector of variables and </a:t>
                </a:r>
                <a:r>
                  <a:rPr lang="en-GB" sz="2400" i="1" dirty="0"/>
                  <a:t>r</a:t>
                </a:r>
                <a:r>
                  <a:rPr lang="en-GB" sz="2400" dirty="0"/>
                  <a:t> is a </a:t>
                </a:r>
                <a:r>
                  <a:rPr lang="en-GB" sz="2400" i="1" dirty="0"/>
                  <a:t>k</a:t>
                </a:r>
                <a:r>
                  <a:rPr lang="en-GB" sz="2400" dirty="0"/>
                  <a:t>-vector of parameters.</a:t>
                </a:r>
              </a:p>
              <a:p>
                <a:pPr algn="just">
                  <a:lnSpc>
                    <a:spcPct val="120000"/>
                  </a:lnSpc>
                  <a:buNone/>
                </a:pPr>
                <a:r>
                  <a:rPr lang="en-GB" sz="2400" dirty="0"/>
                  <a:t>The maximal value of the function is given by   f(</a:t>
                </a:r>
                <a:r>
                  <a:rPr lang="en-GB" sz="2400" i="1" dirty="0"/>
                  <a:t>x</a:t>
                </a:r>
                <a:r>
                  <a:rPr lang="en-GB" sz="2400" dirty="0"/>
                  <a:t>*(</a:t>
                </a:r>
                <a:r>
                  <a:rPr lang="en-GB" sz="2400" i="1" dirty="0"/>
                  <a:t>r</a:t>
                </a:r>
                <a:r>
                  <a:rPr lang="en-GB" sz="2400" dirty="0"/>
                  <a:t>), </a:t>
                </a:r>
                <a:r>
                  <a:rPr lang="en-GB" sz="2400" i="1" dirty="0"/>
                  <a:t>r</a:t>
                </a:r>
                <a:r>
                  <a:rPr lang="en-GB" sz="2400" dirty="0"/>
                  <a:t>) </a:t>
                </a:r>
              </a:p>
              <a:p>
                <a:pPr algn="just">
                  <a:lnSpc>
                    <a:spcPct val="120000"/>
                  </a:lnSpc>
                  <a:buNone/>
                </a:pPr>
                <a:r>
                  <a:rPr lang="en-GB" sz="2400" dirty="0"/>
                  <a:t>where </a:t>
                </a:r>
                <a:r>
                  <a:rPr lang="en-GB" sz="2400" i="1" dirty="0"/>
                  <a:t>x</a:t>
                </a:r>
                <a:r>
                  <a:rPr lang="en-GB" sz="2400" dirty="0"/>
                  <a:t>*(</a:t>
                </a:r>
                <a:r>
                  <a:rPr lang="en-GB" sz="2400" i="1" dirty="0"/>
                  <a:t>r</a:t>
                </a:r>
                <a:r>
                  <a:rPr lang="en-GB" sz="2400" dirty="0"/>
                  <a:t>) is the vector of variables x that maximize f and that are function of </a:t>
                </a:r>
                <a:r>
                  <a:rPr lang="en-GB" sz="2400" i="1" dirty="0"/>
                  <a:t>r.</a:t>
                </a:r>
              </a:p>
              <a:p>
                <a:pPr algn="just">
                  <a:lnSpc>
                    <a:spcPct val="120000"/>
                  </a:lnSpc>
                  <a:buNone/>
                </a:pPr>
                <a:r>
                  <a:rPr lang="en-GB" sz="2400" dirty="0"/>
                  <a:t>Note that we can write f(</a:t>
                </a:r>
                <a:r>
                  <a:rPr lang="en-GB" sz="2400" i="1" dirty="0"/>
                  <a:t>x</a:t>
                </a:r>
                <a:r>
                  <a:rPr lang="en-GB" sz="2400" dirty="0"/>
                  <a:t>*(</a:t>
                </a:r>
                <a:r>
                  <a:rPr lang="en-GB" sz="2400" i="1" dirty="0"/>
                  <a:t>r</a:t>
                </a:r>
                <a:r>
                  <a:rPr lang="en-GB" sz="2400" dirty="0"/>
                  <a:t>), </a:t>
                </a:r>
                <a:r>
                  <a:rPr lang="en-GB" sz="2400" i="1" dirty="0"/>
                  <a:t>r</a:t>
                </a:r>
                <a:r>
                  <a:rPr lang="en-GB" sz="2400" dirty="0"/>
                  <a:t>) as  </a:t>
                </a:r>
                <a:r>
                  <a:rPr lang="en-GB" sz="2400" i="1" dirty="0"/>
                  <a:t>f</a:t>
                </a:r>
                <a:r>
                  <a:rPr lang="en-GB" sz="2400" dirty="0"/>
                  <a:t> *(</a:t>
                </a:r>
                <a:r>
                  <a:rPr lang="en-GB" sz="2400" i="1" dirty="0"/>
                  <a:t>r</a:t>
                </a:r>
                <a:r>
                  <a:rPr lang="en-GB" sz="2400" dirty="0"/>
                  <a:t>) </a:t>
                </a:r>
              </a:p>
              <a:p>
                <a:pPr algn="just">
                  <a:lnSpc>
                    <a:spcPct val="120000"/>
                  </a:lnSpc>
                  <a:buNone/>
                </a:pPr>
                <a:r>
                  <a:rPr lang="en-GB" sz="2400" dirty="0" smtClean="0"/>
                  <a:t>Then </a:t>
                </a:r>
              </a:p>
              <a:p>
                <a:pPr algn="just">
                  <a:lnSpc>
                    <a:spcPct val="120000"/>
                  </a:lnSpc>
                  <a:buNone/>
                </a:pPr>
                <a14:m>
                  <m:oMathPara xmlns:m="http://schemas.openxmlformats.org/officeDocument/2006/math">
                    <m:oMathParaPr>
                      <m:jc m:val="centerGroup"/>
                    </m:oMathParaPr>
                    <m:oMath xmlns:m="http://schemas.openxmlformats.org/officeDocument/2006/math">
                      <m:f>
                        <m:fPr>
                          <m:ctrlPr>
                            <a:rPr lang="en-GB" sz="2400" i="1">
                              <a:latin typeface="Cambria Math"/>
                            </a:rPr>
                          </m:ctrlPr>
                        </m:fPr>
                        <m:num>
                          <m:r>
                            <m:rPr>
                              <m:nor/>
                            </m:rPr>
                            <a:rPr lang="en-GB" sz="2400" i="1" dirty="0"/>
                            <m:t>d</m:t>
                          </m:r>
                          <m:sSup>
                            <m:sSupPr>
                              <m:ctrlPr>
                                <a:rPr lang="en-GB" sz="2400" i="1" dirty="0" smtClean="0">
                                  <a:latin typeface="Cambria Math"/>
                                </a:rPr>
                              </m:ctrlPr>
                            </m:sSupPr>
                            <m:e>
                              <m:r>
                                <a:rPr lang="en-GB" sz="2400" b="0" i="1" dirty="0" smtClean="0">
                                  <a:latin typeface="Cambria Math"/>
                                </a:rPr>
                                <m:t>𝑓</m:t>
                              </m:r>
                            </m:e>
                            <m:sup>
                              <m:r>
                                <a:rPr lang="en-GB" sz="2400" b="0" i="1" dirty="0" smtClean="0">
                                  <a:latin typeface="Cambria Math"/>
                                </a:rPr>
                                <m:t>∗</m:t>
                              </m:r>
                            </m:sup>
                          </m:sSup>
                          <m:r>
                            <m:rPr>
                              <m:nor/>
                            </m:rPr>
                            <a:rPr lang="en-GB" sz="2400" dirty="0"/>
                            <m:t>(</m:t>
                          </m:r>
                          <m:r>
                            <m:rPr>
                              <m:nor/>
                            </m:rPr>
                            <a:rPr lang="en-GB" sz="2400" i="1" dirty="0"/>
                            <m:t>r</m:t>
                          </m:r>
                          <m:r>
                            <m:rPr>
                              <m:nor/>
                            </m:rPr>
                            <a:rPr lang="en-GB" sz="2400" dirty="0"/>
                            <m:t>)  </m:t>
                          </m:r>
                        </m:num>
                        <m:den>
                          <m:r>
                            <m:rPr>
                              <m:nor/>
                            </m:rPr>
                            <a:rPr lang="en-GB" sz="2400" i="1" dirty="0"/>
                            <m:t>d</m:t>
                          </m:r>
                          <m:sSub>
                            <m:sSubPr>
                              <m:ctrlPr>
                                <a:rPr lang="en-GB" sz="2400" i="1" dirty="0">
                                  <a:latin typeface="Cambria Math"/>
                                </a:rPr>
                              </m:ctrlPr>
                            </m:sSubPr>
                            <m:e>
                              <m:r>
                                <a:rPr lang="en-GB" sz="2400" i="1" dirty="0">
                                  <a:latin typeface="Cambria Math"/>
                                </a:rPr>
                                <m:t>𝑟</m:t>
                              </m:r>
                            </m:e>
                            <m:sub>
                              <m:r>
                                <a:rPr lang="en-GB" sz="2400" i="1" dirty="0">
                                  <a:latin typeface="Cambria Math"/>
                                </a:rPr>
                                <m:t>𝑖</m:t>
                              </m:r>
                            </m:sub>
                          </m:sSub>
                          <m:r>
                            <m:rPr>
                              <m:nor/>
                            </m:rPr>
                            <a:rPr lang="en-GB" sz="2400" dirty="0"/>
                            <m:t> </m:t>
                          </m:r>
                        </m:den>
                      </m:f>
                      <m:r>
                        <a:rPr lang="en-GB" sz="2400" i="1">
                          <a:latin typeface="Cambria Math"/>
                        </a:rPr>
                        <m:t>=</m:t>
                      </m:r>
                      <m:f>
                        <m:fPr>
                          <m:ctrlPr>
                            <a:rPr lang="en-GB" sz="2400" i="1">
                              <a:latin typeface="Cambria Math"/>
                            </a:rPr>
                          </m:ctrlPr>
                        </m:fPr>
                        <m:num>
                          <m:r>
                            <m:rPr>
                              <m:nor/>
                            </m:rPr>
                            <a:rPr lang="en-GB" sz="2400" i="1" dirty="0"/>
                            <m:t>d</m:t>
                          </m:r>
                          <m:r>
                            <m:rPr>
                              <m:nor/>
                            </m:rPr>
                            <a:rPr lang="en-GB" sz="2400" b="0" i="1" dirty="0" smtClean="0"/>
                            <m:t>L</m:t>
                          </m:r>
                          <m:r>
                            <m:rPr>
                              <m:nor/>
                            </m:rPr>
                            <a:rPr lang="en-GB" sz="2400" dirty="0"/>
                            <m:t> (</m:t>
                          </m:r>
                          <m:r>
                            <m:rPr>
                              <m:nor/>
                            </m:rPr>
                            <a:rPr lang="en-GB" sz="2400" dirty="0"/>
                            <m:t>x</m:t>
                          </m:r>
                          <m:r>
                            <m:rPr>
                              <m:nor/>
                            </m:rPr>
                            <a:rPr lang="en-GB" sz="2400" dirty="0"/>
                            <m:t>, </m:t>
                          </m:r>
                          <m:r>
                            <m:rPr>
                              <m:nor/>
                            </m:rPr>
                            <a:rPr lang="en-GB" sz="2400" i="1" dirty="0"/>
                            <m:t>r</m:t>
                          </m:r>
                          <m:r>
                            <m:rPr>
                              <m:nor/>
                            </m:rPr>
                            <a:rPr lang="en-GB" sz="2400" dirty="0"/>
                            <m:t>)  </m:t>
                          </m:r>
                        </m:num>
                        <m:den>
                          <m:r>
                            <m:rPr>
                              <m:nor/>
                            </m:rPr>
                            <a:rPr lang="en-GB" sz="2400" i="1" dirty="0"/>
                            <m:t>d</m:t>
                          </m:r>
                          <m:sSub>
                            <m:sSubPr>
                              <m:ctrlPr>
                                <a:rPr lang="en-GB" sz="2400" i="1" dirty="0">
                                  <a:latin typeface="Cambria Math"/>
                                </a:rPr>
                              </m:ctrlPr>
                            </m:sSubPr>
                            <m:e>
                              <m:r>
                                <a:rPr lang="en-GB" sz="2400" i="1" dirty="0">
                                  <a:latin typeface="Cambria Math"/>
                                </a:rPr>
                                <m:t>𝑟</m:t>
                              </m:r>
                            </m:e>
                            <m:sub>
                              <m:r>
                                <a:rPr lang="en-GB" sz="2400" i="1" dirty="0">
                                  <a:latin typeface="Cambria Math"/>
                                </a:rPr>
                                <m:t>𝑖</m:t>
                              </m:r>
                            </m:sub>
                          </m:sSub>
                          <m:r>
                            <m:rPr>
                              <m:nor/>
                            </m:rPr>
                            <a:rPr lang="en-GB" sz="2400" dirty="0"/>
                            <m:t> </m:t>
                          </m:r>
                        </m:den>
                      </m:f>
                      <m:r>
                        <m:rPr>
                          <m:nor/>
                        </m:rPr>
                        <a:rPr lang="en-GB" sz="2400" dirty="0"/>
                        <m:t>evaluated</m:t>
                      </m:r>
                      <m:r>
                        <m:rPr>
                          <m:nor/>
                        </m:rPr>
                        <a:rPr lang="en-GB" sz="2400" dirty="0"/>
                        <m:t> </m:t>
                      </m:r>
                      <m:r>
                        <m:rPr>
                          <m:nor/>
                        </m:rPr>
                        <a:rPr lang="en-GB" sz="2400" dirty="0"/>
                        <m:t>at</m:t>
                      </m:r>
                      <m:r>
                        <m:rPr>
                          <m:nor/>
                        </m:rPr>
                        <a:rPr lang="en-GB" sz="2400" dirty="0"/>
                        <m:t> </m:t>
                      </m:r>
                      <m:r>
                        <m:rPr>
                          <m:nor/>
                        </m:rPr>
                        <a:rPr lang="en-GB" sz="2400" dirty="0"/>
                        <m:t>the</m:t>
                      </m:r>
                      <m:r>
                        <m:rPr>
                          <m:nor/>
                        </m:rPr>
                        <a:rPr lang="en-GB" sz="2400" dirty="0"/>
                        <m:t> </m:t>
                      </m:r>
                      <m:r>
                        <m:rPr>
                          <m:nor/>
                        </m:rPr>
                        <a:rPr lang="en-GB" sz="2400" dirty="0"/>
                        <m:t>solution</m:t>
                      </m:r>
                      <m:r>
                        <m:rPr>
                          <m:nor/>
                        </m:rPr>
                        <a:rPr lang="en-GB" sz="2400" dirty="0"/>
                        <m:t> </m:t>
                      </m:r>
                      <m:r>
                        <m:rPr>
                          <m:nor/>
                        </m:rPr>
                        <a:rPr lang="en-GB" sz="2400" i="1" dirty="0"/>
                        <m:t>x</m:t>
                      </m:r>
                      <m:r>
                        <m:rPr>
                          <m:nor/>
                        </m:rPr>
                        <a:rPr lang="en-GB" sz="2400" dirty="0"/>
                        <m:t>∗(</m:t>
                      </m:r>
                      <m:r>
                        <m:rPr>
                          <m:nor/>
                        </m:rPr>
                        <a:rPr lang="en-GB" sz="2400" i="1" dirty="0"/>
                        <m:t>r</m:t>
                      </m:r>
                      <m:r>
                        <m:rPr>
                          <m:nor/>
                        </m:rPr>
                        <a:rPr lang="en-GB" sz="2400" dirty="0"/>
                        <m:t>)</m:t>
                      </m:r>
                    </m:oMath>
                  </m:oMathPara>
                </a14:m>
                <a:endParaRPr lang="en-GB" sz="2400" dirty="0"/>
              </a:p>
              <a:p>
                <a:pPr>
                  <a:lnSpc>
                    <a:spcPct val="120000"/>
                  </a:lnSpc>
                  <a:spcBef>
                    <a:spcPts val="1200"/>
                  </a:spcBef>
                  <a:spcAft>
                    <a:spcPts val="1200"/>
                  </a:spcAft>
                  <a:buNone/>
                </a:pPr>
                <a:r>
                  <a:rPr lang="en-GB" sz="2400" dirty="0" smtClean="0"/>
                  <a:t> where the function L is the </a:t>
                </a:r>
                <a:r>
                  <a:rPr lang="en-GB" sz="2400" dirty="0" err="1" smtClean="0"/>
                  <a:t>Lagrangean</a:t>
                </a:r>
                <a:r>
                  <a:rPr lang="en-GB" sz="2400" dirty="0" smtClean="0"/>
                  <a:t> of the problem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0005" y="643945"/>
                <a:ext cx="8686800" cy="4992822"/>
              </a:xfrm>
              <a:blipFill rotWithShape="1">
                <a:blip r:embed="rId2"/>
                <a:stretch>
                  <a:fillRect l="-1123" t="-244" r="-1053" b="-1587"/>
                </a:stretch>
              </a:blipFill>
            </p:spPr>
            <p:txBody>
              <a:bodyPr/>
              <a:lstStyle/>
              <a:p>
                <a:r>
                  <a:rPr lang="en-GB">
                    <a:noFill/>
                  </a:rPr>
                  <a:t> </a:t>
                </a:r>
              </a:p>
            </p:txBody>
          </p:sp>
        </mc:Fallback>
      </mc:AlternateContent>
    </p:spTree>
    <p:extLst>
      <p:ext uri="{BB962C8B-B14F-4D97-AF65-F5344CB8AC3E}">
        <p14:creationId xmlns:p14="http://schemas.microsoft.com/office/powerpoint/2010/main" val="262115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7730" y="90153"/>
                <a:ext cx="8123349" cy="5804347"/>
              </a:xfrm>
            </p:spPr>
            <p:txBody>
              <a:bodyPr/>
              <a:lstStyle/>
              <a:p>
                <a:pPr marL="0" indent="0">
                  <a:buNone/>
                </a:pPr>
                <a:r>
                  <a:rPr lang="en-GB" sz="2400" b="1" dirty="0" smtClean="0"/>
                  <a:t>Example </a:t>
                </a:r>
                <a:r>
                  <a:rPr lang="en-GB" sz="2400" dirty="0" smtClean="0"/>
                  <a:t>             </a:t>
                </a:r>
                <a14:m>
                  <m:oMath xmlns:m="http://schemas.openxmlformats.org/officeDocument/2006/math">
                    <m:func>
                      <m:funcPr>
                        <m:ctrlPr>
                          <a:rPr lang="en-GB" sz="2400" i="1">
                            <a:latin typeface="Cambria Math"/>
                          </a:rPr>
                        </m:ctrlPr>
                      </m:funcPr>
                      <m:fName>
                        <m:limLow>
                          <m:limLowPr>
                            <m:ctrlPr>
                              <a:rPr lang="en-GB" sz="2400" i="1">
                                <a:latin typeface="Cambria Math"/>
                              </a:rPr>
                            </m:ctrlPr>
                          </m:limLowPr>
                          <m:e>
                            <m:r>
                              <m:rPr>
                                <m:sty m:val="p"/>
                              </m:rPr>
                              <a:rPr lang="en-GB" sz="2400">
                                <a:latin typeface="Cambria Math"/>
                              </a:rPr>
                              <m:t>max</m:t>
                            </m:r>
                          </m:e>
                          <m:lim>
                            <m:d>
                              <m:dPr>
                                <m:begChr m:val="{"/>
                                <m:endChr m:val="}"/>
                                <m:ctrlPr>
                                  <a:rPr lang="en-GB" sz="2400" i="1">
                                    <a:latin typeface="Cambria Math"/>
                                  </a:rPr>
                                </m:ctrlPr>
                              </m:dPr>
                              <m:e>
                                <m:r>
                                  <a:rPr lang="en-GB" sz="2400" i="1">
                                    <a:latin typeface="Cambria Math"/>
                                  </a:rPr>
                                  <m:t>𝑥</m:t>
                                </m:r>
                                <m:r>
                                  <a:rPr lang="en-GB" sz="2400" i="1">
                                    <a:latin typeface="Cambria Math"/>
                                  </a:rPr>
                                  <m:t>,</m:t>
                                </m:r>
                                <m:r>
                                  <a:rPr lang="en-GB" sz="2400" i="1">
                                    <a:latin typeface="Cambria Math"/>
                                  </a:rPr>
                                  <m:t>𝑦</m:t>
                                </m:r>
                              </m:e>
                            </m:d>
                          </m:lim>
                        </m:limLow>
                      </m:fName>
                      <m:e>
                        <m:r>
                          <a:rPr lang="en-GB" sz="2400" b="0" i="1" smtClean="0">
                            <a:latin typeface="Cambria Math"/>
                          </a:rPr>
                          <m:t>𝑥𝑦</m:t>
                        </m:r>
                      </m:e>
                    </m:func>
                    <m:r>
                      <a:rPr lang="en-GB" sz="2400" i="1">
                        <a:latin typeface="Cambria Math"/>
                      </a:rPr>
                      <m:t> </m:t>
                    </m:r>
                    <m:r>
                      <a:rPr lang="en-GB" sz="2400" i="1">
                        <a:latin typeface="Cambria Math"/>
                      </a:rPr>
                      <m:t>𝑠</m:t>
                    </m:r>
                    <m:r>
                      <a:rPr lang="en-GB" sz="2400" i="1">
                        <a:latin typeface="Cambria Math"/>
                      </a:rPr>
                      <m:t>.</m:t>
                    </m:r>
                    <m:r>
                      <a:rPr lang="en-GB" sz="2400" i="1">
                        <a:latin typeface="Cambria Math"/>
                      </a:rPr>
                      <m:t>𝑡</m:t>
                    </m:r>
                    <m:r>
                      <a:rPr lang="en-GB" sz="2400" i="1">
                        <a:latin typeface="Cambria Math"/>
                      </a:rPr>
                      <m:t> </m:t>
                    </m:r>
                    <m:r>
                      <a:rPr lang="en-GB" sz="2400" i="1">
                        <a:latin typeface="Cambria Math"/>
                      </a:rPr>
                      <m:t>𝑥</m:t>
                    </m:r>
                    <m:r>
                      <a:rPr lang="en-GB" sz="2400" i="1">
                        <a:latin typeface="Cambria Math"/>
                      </a:rPr>
                      <m:t>+</m:t>
                    </m:r>
                    <m:r>
                      <a:rPr lang="en-GB" sz="2400" i="1">
                        <a:latin typeface="Cambria Math"/>
                      </a:rPr>
                      <m:t>𝑦</m:t>
                    </m:r>
                    <m:r>
                      <a:rPr lang="en-GB" sz="2400" i="1">
                        <a:latin typeface="Cambria Math"/>
                      </a:rPr>
                      <m:t>=</m:t>
                    </m:r>
                    <m:r>
                      <a:rPr lang="en-GB" sz="2400" b="0" i="1" smtClean="0">
                        <a:latin typeface="Cambria Math"/>
                      </a:rPr>
                      <m:t>𝐵</m:t>
                    </m:r>
                  </m:oMath>
                </a14:m>
                <a:endParaRPr lang="en-GB" sz="2400" dirty="0"/>
              </a:p>
              <a:p>
                <a:pPr marL="0" indent="0" algn="just">
                  <a:lnSpc>
                    <a:spcPct val="120000"/>
                  </a:lnSpc>
                  <a:buNone/>
                </a:pPr>
                <a14:m>
                  <m:oMathPara xmlns:m="http://schemas.openxmlformats.org/officeDocument/2006/math">
                    <m:oMathParaPr>
                      <m:jc m:val="centerGroup"/>
                    </m:oMathParaPr>
                    <m:oMath xmlns:m="http://schemas.openxmlformats.org/officeDocument/2006/math">
                      <m:r>
                        <a:rPr lang="en-GB" sz="2400" i="1">
                          <a:latin typeface="Cambria Math"/>
                        </a:rPr>
                        <m:t>𝐿</m:t>
                      </m:r>
                      <m:d>
                        <m:dPr>
                          <m:ctrlPr>
                            <a:rPr lang="en-GB" sz="2400" i="1">
                              <a:latin typeface="Cambria Math"/>
                            </a:rPr>
                          </m:ctrlPr>
                        </m:dPr>
                        <m:e>
                          <m:r>
                            <a:rPr lang="en-GB" sz="2400" i="1">
                              <a:latin typeface="Cambria Math"/>
                            </a:rPr>
                            <m:t>𝑥</m:t>
                          </m:r>
                          <m:r>
                            <a:rPr lang="en-GB" sz="2400" i="1">
                              <a:latin typeface="Cambria Math"/>
                            </a:rPr>
                            <m:t>,</m:t>
                          </m:r>
                          <m:r>
                            <a:rPr lang="en-GB" sz="2400" i="1">
                              <a:latin typeface="Cambria Math"/>
                            </a:rPr>
                            <m:t>𝑦</m:t>
                          </m:r>
                          <m:r>
                            <a:rPr lang="en-GB" sz="2400" i="1">
                              <a:latin typeface="Cambria Math"/>
                            </a:rPr>
                            <m:t>,</m:t>
                          </m:r>
                          <m:r>
                            <a:rPr lang="en-GB" sz="2400" i="1">
                              <a:latin typeface="Cambria Math"/>
                              <a:ea typeface="Cambria Math"/>
                            </a:rPr>
                            <m:t>𝜆</m:t>
                          </m:r>
                        </m:e>
                      </m:d>
                      <m:r>
                        <a:rPr lang="en-GB" sz="2400" i="1">
                          <a:latin typeface="Cambria Math"/>
                          <a:ea typeface="Cambria Math"/>
                        </a:rPr>
                        <m:t>=</m:t>
                      </m:r>
                      <m:r>
                        <a:rPr lang="en-GB" sz="2400" b="0" i="1" smtClean="0">
                          <a:latin typeface="Cambria Math"/>
                        </a:rPr>
                        <m:t>𝑥𝑦</m:t>
                      </m:r>
                      <m:r>
                        <a:rPr lang="en-GB" sz="2400" i="1">
                          <a:latin typeface="Cambria Math"/>
                        </a:rPr>
                        <m:t>−</m:t>
                      </m:r>
                      <m:r>
                        <a:rPr lang="en-GB" sz="2400" i="1">
                          <a:latin typeface="Cambria Math"/>
                          <a:ea typeface="Cambria Math"/>
                        </a:rPr>
                        <m:t>𝜆</m:t>
                      </m:r>
                      <m:d>
                        <m:dPr>
                          <m:ctrlPr>
                            <a:rPr lang="en-GB" sz="2400" i="1">
                              <a:latin typeface="Cambria Math"/>
                              <a:ea typeface="Cambria Math"/>
                            </a:rPr>
                          </m:ctrlPr>
                        </m:dPr>
                        <m:e>
                          <m:r>
                            <a:rPr lang="en-GB" sz="2400" i="1">
                              <a:latin typeface="Cambria Math"/>
                              <a:ea typeface="Cambria Math"/>
                            </a:rPr>
                            <m:t>𝑥</m:t>
                          </m:r>
                          <m:r>
                            <a:rPr lang="en-GB" sz="2400" i="1">
                              <a:latin typeface="Cambria Math"/>
                              <a:ea typeface="Cambria Math"/>
                            </a:rPr>
                            <m:t>+</m:t>
                          </m:r>
                          <m:r>
                            <a:rPr lang="en-GB" sz="2400" i="1">
                              <a:latin typeface="Cambria Math"/>
                              <a:ea typeface="Cambria Math"/>
                            </a:rPr>
                            <m:t>𝑦</m:t>
                          </m:r>
                          <m:r>
                            <a:rPr lang="en-GB" sz="2400" i="1">
                              <a:latin typeface="Cambria Math"/>
                              <a:ea typeface="Cambria Math"/>
                            </a:rPr>
                            <m:t>−</m:t>
                          </m:r>
                          <m:r>
                            <a:rPr lang="en-GB" sz="2400" b="0" i="1" smtClean="0">
                              <a:latin typeface="Cambria Math"/>
                              <a:ea typeface="Cambria Math"/>
                            </a:rPr>
                            <m:t>𝐵</m:t>
                          </m:r>
                        </m:e>
                      </m:d>
                    </m:oMath>
                  </m:oMathPara>
                </a14:m>
                <a:endParaRPr lang="en-GB" sz="2400" i="1" dirty="0"/>
              </a:p>
              <a:p>
                <a:pPr marL="0" indent="0" algn="just">
                  <a:lnSpc>
                    <a:spcPct val="120000"/>
                  </a:lnSpc>
                  <a:buNone/>
                </a:pPr>
                <a:r>
                  <a:rPr lang="en-GB" sz="2400" dirty="0" smtClean="0"/>
                  <a:t>we </a:t>
                </a:r>
                <a:r>
                  <a:rPr lang="en-GB" sz="2400" dirty="0"/>
                  <a:t>solve: 	</a:t>
                </a:r>
                <a14:m>
                  <m:oMath xmlns:m="http://schemas.openxmlformats.org/officeDocument/2006/math">
                    <m:r>
                      <a:rPr lang="en-GB" sz="2400" b="0" i="1" smtClean="0">
                        <a:latin typeface="Cambria Math"/>
                      </a:rPr>
                      <m:t>𝑦</m:t>
                    </m:r>
                    <m:r>
                      <a:rPr lang="en-GB" sz="2400" i="1">
                        <a:latin typeface="Cambria Math"/>
                      </a:rPr>
                      <m:t>−</m:t>
                    </m:r>
                    <m:r>
                      <a:rPr lang="en-GB" sz="2400" i="1">
                        <a:latin typeface="Cambria Math"/>
                        <a:ea typeface="Cambria Math"/>
                      </a:rPr>
                      <m:t>𝜆</m:t>
                    </m:r>
                    <m:r>
                      <a:rPr lang="en-GB" sz="2400" i="1">
                        <a:latin typeface="Cambria Math"/>
                        <a:ea typeface="Cambria Math"/>
                      </a:rPr>
                      <m:t>=0</m:t>
                    </m:r>
                  </m:oMath>
                </a14:m>
                <a:r>
                  <a:rPr lang="en-GB" sz="2400" dirty="0"/>
                  <a:t> </a:t>
                </a:r>
                <a:endParaRPr lang="en-GB" sz="2400" i="1" dirty="0">
                  <a:latin typeface="Cambria Math"/>
                </a:endParaRPr>
              </a:p>
              <a:p>
                <a:pPr marL="0" indent="0" algn="just">
                  <a:lnSpc>
                    <a:spcPct val="120000"/>
                  </a:lnSpc>
                  <a:buNone/>
                </a:pPr>
                <a:r>
                  <a:rPr lang="en-GB" sz="2400" i="1" dirty="0">
                    <a:latin typeface="Cambria Math"/>
                  </a:rPr>
                  <a:t>		</a:t>
                </a:r>
                <a14:m>
                  <m:oMath xmlns:m="http://schemas.openxmlformats.org/officeDocument/2006/math">
                    <m:r>
                      <a:rPr lang="en-GB" sz="2400" b="0" i="1" smtClean="0">
                        <a:latin typeface="Cambria Math"/>
                      </a:rPr>
                      <m:t>𝑥</m:t>
                    </m:r>
                    <m:r>
                      <a:rPr lang="en-GB" sz="2400" i="1">
                        <a:latin typeface="Cambria Math"/>
                      </a:rPr>
                      <m:t>−</m:t>
                    </m:r>
                    <m:r>
                      <a:rPr lang="en-GB" sz="2400" i="1">
                        <a:latin typeface="Cambria Math"/>
                        <a:ea typeface="Cambria Math"/>
                      </a:rPr>
                      <m:t>𝜆</m:t>
                    </m:r>
                    <m:r>
                      <a:rPr lang="en-GB" sz="2400" i="1">
                        <a:latin typeface="Cambria Math"/>
                        <a:ea typeface="Cambria Math"/>
                      </a:rPr>
                      <m:t>=0</m:t>
                    </m:r>
                  </m:oMath>
                </a14:m>
                <a:endParaRPr lang="en-GB" sz="2400" dirty="0"/>
              </a:p>
              <a:p>
                <a:pPr marL="0" indent="0" algn="just">
                  <a:lnSpc>
                    <a:spcPct val="120000"/>
                  </a:lnSpc>
                  <a:buNone/>
                </a:pPr>
                <a:r>
                  <a:rPr lang="en-GB" sz="2400" dirty="0"/>
                  <a:t>		</a:t>
                </a:r>
                <a14:m>
                  <m:oMath xmlns:m="http://schemas.openxmlformats.org/officeDocument/2006/math">
                    <m:r>
                      <a:rPr lang="en-GB" sz="2400" i="1">
                        <a:latin typeface="Cambria Math"/>
                      </a:rPr>
                      <m:t>𝑥</m:t>
                    </m:r>
                    <m:r>
                      <a:rPr lang="en-GB" sz="2400" i="1">
                        <a:latin typeface="Cambria Math"/>
                      </a:rPr>
                      <m:t>+</m:t>
                    </m:r>
                    <m:r>
                      <a:rPr lang="en-GB" sz="2400" i="1">
                        <a:latin typeface="Cambria Math"/>
                      </a:rPr>
                      <m:t>𝑦</m:t>
                    </m:r>
                    <m:r>
                      <a:rPr lang="en-GB" sz="2400" i="1">
                        <a:latin typeface="Cambria Math"/>
                      </a:rPr>
                      <m:t>=</m:t>
                    </m:r>
                    <m:r>
                      <a:rPr lang="en-GB" sz="2400" b="0" i="1" smtClean="0">
                        <a:latin typeface="Cambria Math"/>
                      </a:rPr>
                      <m:t>𝐵</m:t>
                    </m:r>
                  </m:oMath>
                </a14:m>
                <a:endParaRPr lang="en-GB" sz="2400" b="0" dirty="0" smtClean="0"/>
              </a:p>
              <a:p>
                <a:pPr marL="0" indent="0" algn="just">
                  <a:lnSpc>
                    <a:spcPct val="120000"/>
                  </a:lnSpc>
                  <a:buNone/>
                </a:pPr>
                <a:r>
                  <a:rPr lang="en-GB" sz="2400" dirty="0" smtClean="0"/>
                  <a:t>then </a:t>
                </a:r>
                <a14:m>
                  <m:oMath xmlns:m="http://schemas.openxmlformats.org/officeDocument/2006/math">
                    <m:sSup>
                      <m:sSupPr>
                        <m:ctrlPr>
                          <a:rPr lang="en-GB" sz="2400" i="1" smtClean="0">
                            <a:latin typeface="Cambria Math"/>
                          </a:rPr>
                        </m:ctrlPr>
                      </m:sSupPr>
                      <m:e>
                        <m:r>
                          <a:rPr lang="en-GB" sz="2400" b="0" i="1" smtClean="0">
                            <a:latin typeface="Cambria Math"/>
                          </a:rPr>
                          <m:t>𝑥</m:t>
                        </m:r>
                      </m:e>
                      <m:sup>
                        <m:r>
                          <a:rPr lang="en-GB" sz="2400" b="0" i="1" smtClean="0">
                            <a:latin typeface="Cambria Math"/>
                          </a:rPr>
                          <m:t>∗</m:t>
                        </m:r>
                      </m:sup>
                    </m:sSup>
                    <m:r>
                      <a:rPr lang="en-GB" sz="2400" b="0" i="1" smtClean="0">
                        <a:latin typeface="Cambria Math"/>
                      </a:rPr>
                      <m:t>=</m:t>
                    </m:r>
                    <m:sSup>
                      <m:sSupPr>
                        <m:ctrlPr>
                          <a:rPr lang="en-GB" sz="2400" i="1">
                            <a:latin typeface="Cambria Math"/>
                          </a:rPr>
                        </m:ctrlPr>
                      </m:sSupPr>
                      <m:e>
                        <m:r>
                          <a:rPr lang="en-GB" sz="2400" b="0" i="1" smtClean="0">
                            <a:latin typeface="Cambria Math"/>
                          </a:rPr>
                          <m:t>𝑦</m:t>
                        </m:r>
                      </m:e>
                      <m:sup>
                        <m:r>
                          <a:rPr lang="en-GB" sz="2400" i="1">
                            <a:latin typeface="Cambria Math"/>
                          </a:rPr>
                          <m:t>∗</m:t>
                        </m:r>
                      </m:sup>
                    </m:sSup>
                    <m:r>
                      <a:rPr lang="en-GB" sz="2400" b="0" i="1" smtClean="0">
                        <a:latin typeface="Cambria Math"/>
                      </a:rPr>
                      <m:t>=</m:t>
                    </m:r>
                    <m:sSup>
                      <m:sSupPr>
                        <m:ctrlPr>
                          <a:rPr lang="en-GB" sz="2400" i="1">
                            <a:latin typeface="Cambria Math"/>
                          </a:rPr>
                        </m:ctrlPr>
                      </m:sSupPr>
                      <m:e>
                        <m:r>
                          <a:rPr lang="en-GB" sz="2400" i="1" smtClean="0">
                            <a:latin typeface="Cambria Math"/>
                            <a:ea typeface="Cambria Math"/>
                          </a:rPr>
                          <m:t>𝜆</m:t>
                        </m:r>
                      </m:e>
                      <m:sup>
                        <m:r>
                          <a:rPr lang="en-GB" sz="2400" i="1">
                            <a:latin typeface="Cambria Math"/>
                          </a:rPr>
                          <m:t>∗</m:t>
                        </m:r>
                      </m:sup>
                    </m:sSup>
                    <m:r>
                      <a:rPr lang="en-GB" sz="2400" b="0" i="1" smtClean="0">
                        <a:latin typeface="Cambria Math"/>
                      </a:rPr>
                      <m:t>=</m:t>
                    </m:r>
                    <m:f>
                      <m:fPr>
                        <m:ctrlPr>
                          <a:rPr lang="en-GB" sz="2400" b="0" i="1" smtClean="0">
                            <a:latin typeface="Cambria Math"/>
                          </a:rPr>
                        </m:ctrlPr>
                      </m:fPr>
                      <m:num>
                        <m:r>
                          <a:rPr lang="en-GB" sz="2400" b="0" i="1" smtClean="0">
                            <a:latin typeface="Cambria Math"/>
                          </a:rPr>
                          <m:t>𝐵</m:t>
                        </m:r>
                      </m:num>
                      <m:den>
                        <m:r>
                          <a:rPr lang="en-GB" sz="2400" b="0" i="1" smtClean="0">
                            <a:latin typeface="Cambria Math"/>
                          </a:rPr>
                          <m:t>2</m:t>
                        </m:r>
                      </m:den>
                    </m:f>
                  </m:oMath>
                </a14:m>
                <a:r>
                  <a:rPr lang="en-GB" sz="2400" dirty="0" smtClean="0"/>
                  <a:t>  and </a:t>
                </a:r>
                <a14:m>
                  <m:oMath xmlns:m="http://schemas.openxmlformats.org/officeDocument/2006/math">
                    <m:sSup>
                      <m:sSupPr>
                        <m:ctrlPr>
                          <a:rPr lang="en-GB" sz="2400" i="1" smtClean="0">
                            <a:latin typeface="Cambria Math"/>
                          </a:rPr>
                        </m:ctrlPr>
                      </m:sSupPr>
                      <m:e>
                        <m:r>
                          <a:rPr lang="en-GB" sz="2400" b="0" i="1" smtClean="0">
                            <a:latin typeface="Cambria Math"/>
                          </a:rPr>
                          <m:t>𝑓</m:t>
                        </m:r>
                      </m:e>
                      <m:sup>
                        <m:r>
                          <a:rPr lang="en-GB" sz="2400" b="0" i="1" smtClean="0">
                            <a:latin typeface="Cambria Math"/>
                          </a:rPr>
                          <m:t>∗</m:t>
                        </m:r>
                      </m:sup>
                    </m:sSup>
                    <m:d>
                      <m:dPr>
                        <m:ctrlPr>
                          <a:rPr lang="en-GB" sz="2400" b="0" i="1" smtClean="0">
                            <a:latin typeface="Cambria Math"/>
                          </a:rPr>
                        </m:ctrlPr>
                      </m:dPr>
                      <m:e>
                        <m:r>
                          <a:rPr lang="en-GB" sz="2400" b="0" i="1" smtClean="0">
                            <a:latin typeface="Cambria Math"/>
                          </a:rPr>
                          <m:t>𝐵</m:t>
                        </m:r>
                      </m:e>
                    </m:d>
                    <m:r>
                      <a:rPr lang="en-GB" sz="2400" b="0" i="1" smtClean="0">
                        <a:latin typeface="Cambria Math"/>
                      </a:rPr>
                      <m:t>=</m:t>
                    </m:r>
                    <m:f>
                      <m:fPr>
                        <m:ctrlPr>
                          <a:rPr lang="en-GB" sz="2400" b="0" i="1" smtClean="0">
                            <a:latin typeface="Cambria Math"/>
                          </a:rPr>
                        </m:ctrlPr>
                      </m:fPr>
                      <m:num>
                        <m:sSup>
                          <m:sSupPr>
                            <m:ctrlPr>
                              <a:rPr lang="en-GB" sz="2400" b="0" i="1" smtClean="0">
                                <a:latin typeface="Cambria Math"/>
                              </a:rPr>
                            </m:ctrlPr>
                          </m:sSupPr>
                          <m:e>
                            <m:r>
                              <a:rPr lang="en-GB" sz="2400" b="0" i="1" smtClean="0">
                                <a:latin typeface="Cambria Math"/>
                              </a:rPr>
                              <m:t>𝐵</m:t>
                            </m:r>
                          </m:e>
                          <m:sup>
                            <m:r>
                              <a:rPr lang="en-GB" sz="2400" b="0" i="1" smtClean="0">
                                <a:latin typeface="Cambria Math"/>
                              </a:rPr>
                              <m:t>2</m:t>
                            </m:r>
                          </m:sup>
                        </m:sSup>
                      </m:num>
                      <m:den>
                        <m:r>
                          <a:rPr lang="en-GB" sz="2400" b="0" i="1" smtClean="0">
                            <a:latin typeface="Cambria Math"/>
                          </a:rPr>
                          <m:t>4</m:t>
                        </m:r>
                      </m:den>
                    </m:f>
                  </m:oMath>
                </a14:m>
                <a:endParaRPr lang="en-GB" sz="2400" dirty="0" smtClean="0"/>
              </a:p>
              <a:p>
                <a:pPr marL="0" indent="0">
                  <a:buNone/>
                </a:pPr>
                <a:r>
                  <a:rPr lang="en-GB" sz="2400" dirty="0" smtClean="0"/>
                  <a:t>The effect of a change of parameter c on the maximized value is:</a:t>
                </a:r>
              </a:p>
              <a:p>
                <a:pPr marL="0" indent="0">
                  <a:buNone/>
                </a:pPr>
                <a14:m>
                  <m:oMathPara xmlns:m="http://schemas.openxmlformats.org/officeDocument/2006/math">
                    <m:oMathParaPr>
                      <m:jc m:val="centerGroup"/>
                    </m:oMathParaPr>
                    <m:oMath xmlns:m="http://schemas.openxmlformats.org/officeDocument/2006/math">
                      <m:f>
                        <m:fPr>
                          <m:ctrlPr>
                            <a:rPr lang="en-GB" sz="2400" i="1" smtClean="0">
                              <a:latin typeface="Cambria Math"/>
                            </a:rPr>
                          </m:ctrlPr>
                        </m:fPr>
                        <m:num>
                          <m:r>
                            <a:rPr lang="en-GB" sz="2400" b="0" i="1" smtClean="0">
                              <a:latin typeface="Cambria Math"/>
                            </a:rPr>
                            <m:t>𝑑</m:t>
                          </m:r>
                          <m:sSup>
                            <m:sSupPr>
                              <m:ctrlPr>
                                <a:rPr lang="en-GB" sz="2400" i="1">
                                  <a:latin typeface="Cambria Math"/>
                                </a:rPr>
                              </m:ctrlPr>
                            </m:sSupPr>
                            <m:e>
                              <m:r>
                                <a:rPr lang="en-GB" sz="2400" i="1">
                                  <a:latin typeface="Cambria Math"/>
                                </a:rPr>
                                <m:t>𝑓</m:t>
                              </m:r>
                            </m:e>
                            <m:sup>
                              <m:r>
                                <a:rPr lang="en-GB" sz="2400" i="1">
                                  <a:latin typeface="Cambria Math"/>
                                </a:rPr>
                                <m:t>∗</m:t>
                              </m:r>
                            </m:sup>
                          </m:sSup>
                          <m:d>
                            <m:dPr>
                              <m:ctrlPr>
                                <a:rPr lang="en-GB" sz="2400" i="1">
                                  <a:latin typeface="Cambria Math"/>
                                </a:rPr>
                              </m:ctrlPr>
                            </m:dPr>
                            <m:e>
                              <m:r>
                                <a:rPr lang="en-GB" sz="2400" b="0" i="1" smtClean="0">
                                  <a:latin typeface="Cambria Math"/>
                                </a:rPr>
                                <m:t>𝐵</m:t>
                              </m:r>
                            </m:e>
                          </m:d>
                        </m:num>
                        <m:den>
                          <m:r>
                            <a:rPr lang="en-GB" sz="2400" b="0" i="1" smtClean="0">
                              <a:latin typeface="Cambria Math"/>
                            </a:rPr>
                            <m:t>𝑑𝐵</m:t>
                          </m:r>
                        </m:den>
                      </m:f>
                      <m:r>
                        <a:rPr lang="en-GB" sz="2400" b="0" i="1" smtClean="0">
                          <a:latin typeface="Cambria Math"/>
                        </a:rPr>
                        <m:t>=</m:t>
                      </m:r>
                      <m:f>
                        <m:fPr>
                          <m:ctrlPr>
                            <a:rPr lang="en-GB" sz="2400" b="0" i="1" smtClean="0">
                              <a:latin typeface="Cambria Math"/>
                            </a:rPr>
                          </m:ctrlPr>
                        </m:fPr>
                        <m:num>
                          <m:r>
                            <a:rPr lang="en-GB" sz="2400" b="0" i="1" smtClean="0">
                              <a:latin typeface="Cambria Math"/>
                            </a:rPr>
                            <m:t>𝐵</m:t>
                          </m:r>
                        </m:num>
                        <m:den>
                          <m:r>
                            <a:rPr lang="en-GB" sz="2400" b="0" i="1" smtClean="0">
                              <a:latin typeface="Cambria Math"/>
                            </a:rPr>
                            <m:t>2</m:t>
                          </m:r>
                        </m:den>
                      </m:f>
                    </m:oMath>
                  </m:oMathPara>
                </a14:m>
                <a:endParaRPr lang="en-GB" sz="2400" dirty="0" smtClean="0"/>
              </a:p>
              <a:p>
                <a:pPr marL="0" indent="0">
                  <a:buNone/>
                </a:pPr>
                <a:r>
                  <a:rPr lang="en-GB" sz="2400" b="0" i="0" dirty="0" smtClean="0"/>
                  <a:t>Consider the derivative of the </a:t>
                </a:r>
                <a:r>
                  <a:rPr lang="en-GB" sz="2400" b="0" i="0" dirty="0" err="1" smtClean="0"/>
                  <a:t>Lagrangean</a:t>
                </a:r>
                <a:r>
                  <a:rPr lang="en-GB" sz="2400" b="0" i="0" dirty="0" smtClean="0"/>
                  <a:t> evaluated at the solution </a:t>
                </a:r>
                <a14:m>
                  <m:oMath xmlns:m="http://schemas.openxmlformats.org/officeDocument/2006/math">
                    <m:sSup>
                      <m:sSupPr>
                        <m:ctrlPr>
                          <a:rPr lang="en-GB" sz="2400" i="1">
                            <a:latin typeface="Cambria Math"/>
                          </a:rPr>
                        </m:ctrlPr>
                      </m:sSupPr>
                      <m:e>
                        <m:r>
                          <a:rPr lang="en-GB" sz="2400" i="1">
                            <a:latin typeface="Cambria Math"/>
                          </a:rPr>
                          <m:t>𝑥</m:t>
                        </m:r>
                      </m:e>
                      <m:sup>
                        <m:r>
                          <a:rPr lang="en-GB" sz="2400" i="1">
                            <a:latin typeface="Cambria Math"/>
                          </a:rPr>
                          <m:t>∗</m:t>
                        </m:r>
                      </m:sup>
                    </m:sSup>
                  </m:oMath>
                </a14:m>
                <a:endParaRPr lang="en-GB" sz="2400" dirty="0" smtClean="0"/>
              </a:p>
              <a:p>
                <a:pPr marL="0" indent="0">
                  <a:buNone/>
                </a:pPr>
                <a14:m>
                  <m:oMathPara xmlns:m="http://schemas.openxmlformats.org/officeDocument/2006/math">
                    <m:oMathParaPr>
                      <m:jc m:val="centerGroup"/>
                    </m:oMathParaPr>
                    <m:oMath xmlns:m="http://schemas.openxmlformats.org/officeDocument/2006/math">
                      <m:f>
                        <m:fPr>
                          <m:ctrlPr>
                            <a:rPr lang="en-GB" sz="2400" i="1">
                              <a:latin typeface="Cambria Math"/>
                            </a:rPr>
                          </m:ctrlPr>
                        </m:fPr>
                        <m:num>
                          <m:r>
                            <a:rPr lang="en-GB" sz="2400" i="1">
                              <a:latin typeface="Cambria Math"/>
                            </a:rPr>
                            <m:t>𝑑</m:t>
                          </m:r>
                          <m:d>
                            <m:dPr>
                              <m:ctrlPr>
                                <a:rPr lang="en-GB" sz="2400" i="1" smtClean="0">
                                  <a:latin typeface="Cambria Math"/>
                                </a:rPr>
                              </m:ctrlPr>
                            </m:dPr>
                            <m:e>
                              <m:r>
                                <a:rPr lang="en-GB" sz="2400" i="1">
                                  <a:latin typeface="Cambria Math"/>
                                </a:rPr>
                                <m:t>𝑥𝑦</m:t>
                              </m:r>
                              <m:r>
                                <a:rPr lang="en-GB" sz="2400" i="1">
                                  <a:latin typeface="Cambria Math"/>
                                </a:rPr>
                                <m:t>−</m:t>
                              </m:r>
                              <m:r>
                                <a:rPr lang="en-GB" sz="2400" i="1">
                                  <a:latin typeface="Cambria Math"/>
                                  <a:ea typeface="Cambria Math"/>
                                </a:rPr>
                                <m:t>𝜆</m:t>
                              </m:r>
                              <m:d>
                                <m:dPr>
                                  <m:ctrlPr>
                                    <a:rPr lang="en-GB" sz="2400" i="1">
                                      <a:latin typeface="Cambria Math"/>
                                      <a:ea typeface="Cambria Math"/>
                                    </a:rPr>
                                  </m:ctrlPr>
                                </m:dPr>
                                <m:e>
                                  <m:r>
                                    <a:rPr lang="en-GB" sz="2400" i="1">
                                      <a:latin typeface="Cambria Math"/>
                                      <a:ea typeface="Cambria Math"/>
                                    </a:rPr>
                                    <m:t>𝑥</m:t>
                                  </m:r>
                                  <m:r>
                                    <a:rPr lang="en-GB" sz="2400" i="1">
                                      <a:latin typeface="Cambria Math"/>
                                      <a:ea typeface="Cambria Math"/>
                                    </a:rPr>
                                    <m:t>+</m:t>
                                  </m:r>
                                  <m:r>
                                    <a:rPr lang="en-GB" sz="2400" i="1">
                                      <a:latin typeface="Cambria Math"/>
                                      <a:ea typeface="Cambria Math"/>
                                    </a:rPr>
                                    <m:t>𝑦</m:t>
                                  </m:r>
                                  <m:r>
                                    <a:rPr lang="en-GB" sz="2400" i="1">
                                      <a:latin typeface="Cambria Math"/>
                                      <a:ea typeface="Cambria Math"/>
                                    </a:rPr>
                                    <m:t>−</m:t>
                                  </m:r>
                                  <m:r>
                                    <a:rPr lang="en-GB" sz="2400" i="1">
                                      <a:latin typeface="Cambria Math"/>
                                      <a:ea typeface="Cambria Math"/>
                                    </a:rPr>
                                    <m:t>𝐵</m:t>
                                  </m:r>
                                </m:e>
                              </m:d>
                            </m:e>
                          </m:d>
                        </m:num>
                        <m:den>
                          <m:r>
                            <a:rPr lang="en-GB" sz="2400" i="1">
                              <a:latin typeface="Cambria Math"/>
                            </a:rPr>
                            <m:t>𝑑</m:t>
                          </m:r>
                          <m:r>
                            <a:rPr lang="en-GB" sz="2400" b="0" i="1" smtClean="0">
                              <a:latin typeface="Cambria Math"/>
                            </a:rPr>
                            <m:t>𝐵</m:t>
                          </m:r>
                        </m:den>
                      </m:f>
                      <m:r>
                        <a:rPr lang="en-GB" sz="2400" i="1">
                          <a:latin typeface="Cambria Math"/>
                        </a:rPr>
                        <m:t>=</m:t>
                      </m:r>
                      <m:f>
                        <m:fPr>
                          <m:ctrlPr>
                            <a:rPr lang="en-GB" sz="2400" i="1">
                              <a:latin typeface="Cambria Math"/>
                            </a:rPr>
                          </m:ctrlPr>
                        </m:fPr>
                        <m:num>
                          <m:r>
                            <a:rPr lang="en-GB" sz="2400" i="1">
                              <a:latin typeface="Cambria Math"/>
                            </a:rPr>
                            <m:t>𝐵</m:t>
                          </m:r>
                        </m:num>
                        <m:den>
                          <m:r>
                            <a:rPr lang="en-GB" sz="2400" i="1">
                              <a:latin typeface="Cambria Math"/>
                            </a:rPr>
                            <m:t>2</m:t>
                          </m:r>
                        </m:den>
                      </m:f>
                    </m:oMath>
                  </m:oMathPara>
                </a14:m>
                <a:endParaRPr lang="en-GB" sz="2400" dirty="0" smtClean="0"/>
              </a:p>
              <a:p>
                <a:pPr marL="0" indent="0">
                  <a:buNone/>
                </a:pPr>
                <a:endParaRPr lang="en-GB" sz="2400" dirty="0"/>
              </a:p>
              <a:p>
                <a:pPr marL="0" indent="0">
                  <a:buNone/>
                </a:pPr>
                <a:endParaRPr lang="en-GB" sz="2400" dirty="0"/>
              </a:p>
              <a:p>
                <a:pPr marL="0" indent="0">
                  <a:buNone/>
                </a:pPr>
                <a:endParaRPr lang="en-GB"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7730" y="90153"/>
                <a:ext cx="8123349" cy="5804347"/>
              </a:xfrm>
              <a:blipFill rotWithShape="1">
                <a:blip r:embed="rId2"/>
                <a:stretch>
                  <a:fillRect l="-1125" t="-840" r="-2176" b="-1050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pPr>
              <a:defRPr/>
            </a:pPr>
            <a:fld id="{E6719FBE-0EAA-4C3A-82C6-57A8FB4D37BE}" type="slidenum">
              <a:rPr lang="en-US" smtClean="0"/>
              <a:pPr>
                <a:defRPr/>
              </a:pPr>
              <a:t>42</a:t>
            </a:fld>
            <a:endParaRPr lang="en-US"/>
          </a:p>
        </p:txBody>
      </p:sp>
    </p:spTree>
    <p:extLst>
      <p:ext uri="{BB962C8B-B14F-4D97-AF65-F5344CB8AC3E}">
        <p14:creationId xmlns:p14="http://schemas.microsoft.com/office/powerpoint/2010/main" val="221172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94506" y="98761"/>
            <a:ext cx="7772400" cy="419100"/>
          </a:xfrm>
        </p:spPr>
        <p:txBody>
          <a:bodyPr/>
          <a:lstStyle/>
          <a:p>
            <a:r>
              <a:rPr lang="en-GB" b="1" dirty="0" smtClean="0">
                <a:ea typeface="ＭＳ Ｐゴシック" pitchFamily="34" charset="-128"/>
              </a:rPr>
              <a:t>Objectives and constraints - example</a:t>
            </a:r>
          </a:p>
        </p:txBody>
      </p:sp>
      <p:sp>
        <p:nvSpPr>
          <p:cNvPr id="38915" name="Rectangle 3"/>
          <p:cNvSpPr>
            <a:spLocks noGrp="1" noChangeArrowheads="1"/>
          </p:cNvSpPr>
          <p:nvPr>
            <p:ph type="body" sz="half" idx="1"/>
          </p:nvPr>
        </p:nvSpPr>
        <p:spPr>
          <a:xfrm>
            <a:off x="206061" y="620713"/>
            <a:ext cx="8718997" cy="5832475"/>
          </a:xfrm>
        </p:spPr>
        <p:txBody>
          <a:bodyPr/>
          <a:lstStyle/>
          <a:p>
            <a:pPr marL="0" indent="0">
              <a:buFontTx/>
              <a:buNone/>
            </a:pPr>
            <a:r>
              <a:rPr lang="en-GB" sz="2000" dirty="0" smtClean="0">
                <a:ea typeface="ＭＳ Ｐゴシック" pitchFamily="34" charset="-128"/>
              </a:rPr>
              <a:t>A firm chooses output x to maximize a profit function </a:t>
            </a:r>
          </a:p>
          <a:p>
            <a:pPr marL="0" indent="0">
              <a:buFontTx/>
              <a:buNone/>
            </a:pPr>
            <a:r>
              <a:rPr lang="el-GR" sz="2000" dirty="0" smtClean="0">
                <a:ea typeface="ＭＳ Ｐゴシック" pitchFamily="34" charset="-128"/>
              </a:rPr>
              <a:t>π</a:t>
            </a:r>
            <a:r>
              <a:rPr lang="en-GB" sz="2000" dirty="0" smtClean="0">
                <a:ea typeface="ＭＳ Ｐゴシック" pitchFamily="34" charset="-128"/>
              </a:rPr>
              <a:t> = -x</a:t>
            </a:r>
            <a:r>
              <a:rPr lang="en-GB" sz="2000" baseline="30000" dirty="0" smtClean="0">
                <a:ea typeface="ＭＳ Ｐゴシック" pitchFamily="34" charset="-128"/>
              </a:rPr>
              <a:t>2</a:t>
            </a:r>
            <a:r>
              <a:rPr lang="en-GB" sz="2000" dirty="0" smtClean="0">
                <a:ea typeface="ＭＳ Ｐゴシック" pitchFamily="34" charset="-128"/>
              </a:rPr>
              <a:t> + 10x - 6 </a:t>
            </a:r>
          </a:p>
          <a:p>
            <a:pPr marL="0" indent="0">
              <a:buFontTx/>
              <a:buNone/>
            </a:pPr>
            <a:r>
              <a:rPr lang="en-GB" sz="2000" dirty="0" smtClean="0">
                <a:ea typeface="ＭＳ Ｐゴシック" pitchFamily="34" charset="-128"/>
              </a:rPr>
              <a:t>Because of a staff shortage, it cannot produce an output higher than x = 4</a:t>
            </a:r>
          </a:p>
          <a:p>
            <a:pPr marL="0" indent="0">
              <a:buFontTx/>
              <a:buNone/>
            </a:pPr>
            <a:r>
              <a:rPr lang="en-GB" sz="2000" dirty="0" smtClean="0">
                <a:ea typeface="ＭＳ Ｐゴシック" pitchFamily="34" charset="-128"/>
              </a:rPr>
              <a:t>What are the objective and constraint functions?</a:t>
            </a:r>
          </a:p>
          <a:p>
            <a:pPr marL="0" indent="0">
              <a:buFontTx/>
              <a:buNone/>
            </a:pPr>
            <a:r>
              <a:rPr lang="en-GB" sz="2000" dirty="0" smtClean="0">
                <a:ea typeface="ＭＳ Ｐゴシック" pitchFamily="34" charset="-128"/>
              </a:rPr>
              <a:t>	The objective function: </a:t>
            </a:r>
            <a:r>
              <a:rPr lang="el-GR" sz="2000" dirty="0" smtClean="0">
                <a:ea typeface="ＭＳ Ｐゴシック" pitchFamily="34" charset="-128"/>
              </a:rPr>
              <a:t>π</a:t>
            </a:r>
            <a:r>
              <a:rPr lang="en-GB" sz="2000" dirty="0" smtClean="0">
                <a:ea typeface="ＭＳ Ｐゴシック" pitchFamily="34" charset="-128"/>
              </a:rPr>
              <a:t> = -x</a:t>
            </a:r>
            <a:r>
              <a:rPr lang="en-GB" sz="2000" baseline="30000" dirty="0" smtClean="0">
                <a:ea typeface="ＭＳ Ｐゴシック" pitchFamily="34" charset="-128"/>
              </a:rPr>
              <a:t>2</a:t>
            </a:r>
            <a:r>
              <a:rPr lang="en-GB" sz="2000" dirty="0" smtClean="0">
                <a:ea typeface="ＭＳ Ｐゴシック" pitchFamily="34" charset="-128"/>
              </a:rPr>
              <a:t> + 10x-6</a:t>
            </a:r>
          </a:p>
          <a:p>
            <a:pPr marL="0" indent="0">
              <a:buFontTx/>
              <a:buNone/>
            </a:pPr>
            <a:r>
              <a:rPr lang="en-GB" sz="2000" b="1" dirty="0" smtClean="0">
                <a:ea typeface="ＭＳ Ｐゴシック" pitchFamily="34" charset="-128"/>
              </a:rPr>
              <a:t>	</a:t>
            </a:r>
            <a:r>
              <a:rPr lang="en-GB" sz="2000" dirty="0" smtClean="0">
                <a:ea typeface="ＭＳ Ｐゴシック" pitchFamily="34" charset="-128"/>
              </a:rPr>
              <a:t>The constraint: x </a:t>
            </a:r>
            <a:r>
              <a:rPr lang="en-GB" sz="2000" dirty="0" smtClean="0">
                <a:ea typeface="ＭＳ Ｐゴシック" pitchFamily="34" charset="-128"/>
                <a:cs typeface="Arial" charset="0"/>
              </a:rPr>
              <a:t>≤ 4 </a:t>
            </a:r>
          </a:p>
          <a:p>
            <a:pPr marL="0" indent="0">
              <a:buFontTx/>
              <a:buNone/>
            </a:pPr>
            <a:endParaRPr lang="en-GB" dirty="0" smtClean="0">
              <a:ea typeface="ＭＳ Ｐゴシック" pitchFamily="34" charset="-128"/>
              <a:cs typeface="Arial" charset="0"/>
            </a:endParaRPr>
          </a:p>
          <a:p>
            <a:pPr marL="0" indent="0"/>
            <a:endParaRPr lang="en-GB" b="1" dirty="0" smtClean="0">
              <a:ea typeface="ＭＳ Ｐゴシック" pitchFamily="34" charset="-128"/>
            </a:endParaRPr>
          </a:p>
        </p:txBody>
      </p:sp>
      <p:sp>
        <p:nvSpPr>
          <p:cNvPr id="38916" name="Rectangle 4"/>
          <p:cNvSpPr>
            <a:spLocks noChangeArrowheads="1"/>
          </p:cNvSpPr>
          <p:nvPr/>
        </p:nvSpPr>
        <p:spPr bwMode="auto">
          <a:xfrm>
            <a:off x="2533650" y="3259138"/>
            <a:ext cx="7191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8917" name="Rectangle 5"/>
          <p:cNvSpPr>
            <a:spLocks noChangeArrowheads="1"/>
          </p:cNvSpPr>
          <p:nvPr/>
        </p:nvSpPr>
        <p:spPr bwMode="auto">
          <a:xfrm>
            <a:off x="2209800" y="2984500"/>
            <a:ext cx="7191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pSp>
        <p:nvGrpSpPr>
          <p:cNvPr id="38918" name="Group 6"/>
          <p:cNvGrpSpPr>
            <a:grpSpLocks/>
          </p:cNvGrpSpPr>
          <p:nvPr/>
        </p:nvGrpSpPr>
        <p:grpSpPr bwMode="auto">
          <a:xfrm>
            <a:off x="1403350" y="3357563"/>
            <a:ext cx="5954713" cy="2538412"/>
            <a:chOff x="1207" y="3198"/>
            <a:chExt cx="2813" cy="2131"/>
          </a:xfrm>
        </p:grpSpPr>
        <p:sp>
          <p:nvSpPr>
            <p:cNvPr id="38926" name="Line 7"/>
            <p:cNvSpPr>
              <a:spLocks noChangeShapeType="1"/>
            </p:cNvSpPr>
            <p:nvPr/>
          </p:nvSpPr>
          <p:spPr bwMode="auto">
            <a:xfrm>
              <a:off x="1207" y="3198"/>
              <a:ext cx="0" cy="213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8927" name="Line 8"/>
            <p:cNvSpPr>
              <a:spLocks noChangeShapeType="1"/>
            </p:cNvSpPr>
            <p:nvPr/>
          </p:nvSpPr>
          <p:spPr bwMode="auto">
            <a:xfrm>
              <a:off x="1207" y="5329"/>
              <a:ext cx="2813"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sp>
        <p:nvSpPr>
          <p:cNvPr id="38919" name="Freeform 9"/>
          <p:cNvSpPr>
            <a:spLocks/>
          </p:cNvSpPr>
          <p:nvPr/>
        </p:nvSpPr>
        <p:spPr bwMode="auto">
          <a:xfrm>
            <a:off x="1403350" y="3668713"/>
            <a:ext cx="5184775" cy="2784475"/>
          </a:xfrm>
          <a:custGeom>
            <a:avLst/>
            <a:gdLst>
              <a:gd name="T0" fmla="*/ 0 w 3266"/>
              <a:gd name="T1" fmla="*/ 2147483647 h 1754"/>
              <a:gd name="T2" fmla="*/ 2147483647 w 3266"/>
              <a:gd name="T3" fmla="*/ 2147483647 h 1754"/>
              <a:gd name="T4" fmla="*/ 2147483647 w 3266"/>
              <a:gd name="T5" fmla="*/ 2147483647 h 1754"/>
              <a:gd name="T6" fmla="*/ 0 60000 65536"/>
              <a:gd name="T7" fmla="*/ 0 60000 65536"/>
              <a:gd name="T8" fmla="*/ 0 60000 65536"/>
              <a:gd name="T9" fmla="*/ 0 w 3266"/>
              <a:gd name="T10" fmla="*/ 0 h 1754"/>
              <a:gd name="T11" fmla="*/ 3266 w 3266"/>
              <a:gd name="T12" fmla="*/ 1754 h 1754"/>
            </a:gdLst>
            <a:ahLst/>
            <a:cxnLst>
              <a:cxn ang="T6">
                <a:pos x="T0" y="T1"/>
              </a:cxn>
              <a:cxn ang="T7">
                <a:pos x="T2" y="T3"/>
              </a:cxn>
              <a:cxn ang="T8">
                <a:pos x="T4" y="T5"/>
              </a:cxn>
            </a:cxnLst>
            <a:rect l="T9" t="T10" r="T11" b="T12"/>
            <a:pathLst>
              <a:path w="3266" h="1754">
                <a:moveTo>
                  <a:pt x="0" y="1754"/>
                </a:moveTo>
                <a:cubicBezTo>
                  <a:pt x="544" y="907"/>
                  <a:pt x="1089" y="60"/>
                  <a:pt x="1633" y="30"/>
                </a:cubicBezTo>
                <a:cubicBezTo>
                  <a:pt x="2177" y="0"/>
                  <a:pt x="2721" y="786"/>
                  <a:pt x="3266" y="1573"/>
                </a:cubicBezTo>
              </a:path>
            </a:pathLst>
          </a:custGeom>
          <a:noFill/>
          <a:ln w="9525" cap="flat"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920" name="Line 10"/>
          <p:cNvSpPr>
            <a:spLocks noChangeShapeType="1"/>
          </p:cNvSpPr>
          <p:nvPr/>
        </p:nvSpPr>
        <p:spPr bwMode="auto">
          <a:xfrm flipV="1">
            <a:off x="4014788" y="3725863"/>
            <a:ext cx="0" cy="21605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8921" name="Line 11"/>
          <p:cNvSpPr>
            <a:spLocks noChangeShapeType="1"/>
          </p:cNvSpPr>
          <p:nvPr/>
        </p:nvSpPr>
        <p:spPr bwMode="auto">
          <a:xfrm flipV="1">
            <a:off x="3276600" y="3259138"/>
            <a:ext cx="0" cy="2636837"/>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8922" name="Text Box 12"/>
          <p:cNvSpPr txBox="1">
            <a:spLocks noChangeArrowheads="1"/>
          </p:cNvSpPr>
          <p:nvPr/>
        </p:nvSpPr>
        <p:spPr bwMode="auto">
          <a:xfrm>
            <a:off x="7261225" y="55943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t>x</a:t>
            </a:r>
            <a:endParaRPr lang="en-US"/>
          </a:p>
        </p:txBody>
      </p:sp>
      <p:sp>
        <p:nvSpPr>
          <p:cNvPr id="38923" name="Text Box 13"/>
          <p:cNvSpPr txBox="1">
            <a:spLocks noChangeArrowheads="1"/>
          </p:cNvSpPr>
          <p:nvPr/>
        </p:nvSpPr>
        <p:spPr bwMode="auto">
          <a:xfrm>
            <a:off x="1042988" y="3060700"/>
            <a:ext cx="354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l-GR"/>
              <a:t>π</a:t>
            </a:r>
            <a:endParaRPr lang="en-US"/>
          </a:p>
        </p:txBody>
      </p:sp>
      <p:sp>
        <p:nvSpPr>
          <p:cNvPr id="38924" name="TextBox 1"/>
          <p:cNvSpPr txBox="1">
            <a:spLocks noChangeArrowheads="1"/>
          </p:cNvSpPr>
          <p:nvPr/>
        </p:nvSpPr>
        <p:spPr bwMode="auto">
          <a:xfrm>
            <a:off x="3054350" y="6051550"/>
            <a:ext cx="407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sz="1800"/>
              <a:t>4</a:t>
            </a:r>
          </a:p>
        </p:txBody>
      </p:sp>
      <p:sp>
        <p:nvSpPr>
          <p:cNvPr id="3892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fld id="{C28490F5-021B-4BE4-B86F-EE7654543DCF}" type="slidenum">
              <a:rPr lang="en-US" sz="1400" b="0" smtClean="0"/>
              <a:pPr/>
              <a:t>5</a:t>
            </a:fld>
            <a:endParaRPr lang="en-US" sz="1400" b="0" smtClean="0"/>
          </a:p>
        </p:txBody>
      </p:sp>
    </p:spTree>
    <p:extLst>
      <p:ext uri="{BB962C8B-B14F-4D97-AF65-F5344CB8AC3E}">
        <p14:creationId xmlns:p14="http://schemas.microsoft.com/office/powerpoint/2010/main" val="154900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sz="half" idx="1"/>
          </p:nvPr>
        </p:nvSpPr>
        <p:spPr>
          <a:xfrm>
            <a:off x="321973" y="1416676"/>
            <a:ext cx="8551974" cy="4844424"/>
          </a:xfrm>
        </p:spPr>
        <p:txBody>
          <a:bodyPr/>
          <a:lstStyle/>
          <a:p>
            <a:pPr marL="0" indent="0">
              <a:buFontTx/>
              <a:buNone/>
            </a:pPr>
            <a:r>
              <a:rPr lang="en-GB" sz="2000" dirty="0" smtClean="0">
                <a:ea typeface="ＭＳ Ｐゴシック" pitchFamily="34" charset="-128"/>
              </a:rPr>
              <a:t>Note that without the constraint the optimum is x = 5</a:t>
            </a:r>
          </a:p>
          <a:p>
            <a:pPr marL="0" indent="0">
              <a:buFontTx/>
              <a:buNone/>
            </a:pPr>
            <a:r>
              <a:rPr lang="en-GB" sz="2000" dirty="0" smtClean="0">
                <a:ea typeface="ＭＳ Ｐゴシック" pitchFamily="34" charset="-128"/>
              </a:rPr>
              <a:t>So the constraint is binding  (but a constraint of, say, x ≤ 6 would not be)</a:t>
            </a:r>
          </a:p>
          <a:p>
            <a:pPr lvl="1"/>
            <a:r>
              <a:rPr lang="en-GB" sz="2000" dirty="0" smtClean="0">
                <a:ea typeface="ＭＳ Ｐゴシック" pitchFamily="34" charset="-128"/>
              </a:rPr>
              <a:t>In general it is not always easy to see this</a:t>
            </a:r>
          </a:p>
        </p:txBody>
      </p:sp>
      <p:sp>
        <p:nvSpPr>
          <p:cNvPr id="40963" name="Rectangle 4"/>
          <p:cNvSpPr>
            <a:spLocks noChangeArrowheads="1"/>
          </p:cNvSpPr>
          <p:nvPr/>
        </p:nvSpPr>
        <p:spPr bwMode="auto">
          <a:xfrm>
            <a:off x="2533650" y="3259138"/>
            <a:ext cx="7191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40964" name="Rectangle 5"/>
          <p:cNvSpPr>
            <a:spLocks noChangeArrowheads="1"/>
          </p:cNvSpPr>
          <p:nvPr/>
        </p:nvSpPr>
        <p:spPr bwMode="auto">
          <a:xfrm>
            <a:off x="2209800" y="2984500"/>
            <a:ext cx="7191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solidFill>
                <a:srgbClr val="000000"/>
              </a:solidFill>
            </a:endParaRPr>
          </a:p>
        </p:txBody>
      </p:sp>
      <p:grpSp>
        <p:nvGrpSpPr>
          <p:cNvPr id="40965" name="Group 6"/>
          <p:cNvGrpSpPr>
            <a:grpSpLocks/>
          </p:cNvGrpSpPr>
          <p:nvPr/>
        </p:nvGrpSpPr>
        <p:grpSpPr bwMode="auto">
          <a:xfrm>
            <a:off x="1403350" y="3357563"/>
            <a:ext cx="5954713" cy="2538412"/>
            <a:chOff x="1207" y="3198"/>
            <a:chExt cx="2813" cy="2131"/>
          </a:xfrm>
        </p:grpSpPr>
        <p:sp>
          <p:nvSpPr>
            <p:cNvPr id="40974" name="Line 7"/>
            <p:cNvSpPr>
              <a:spLocks noChangeShapeType="1"/>
            </p:cNvSpPr>
            <p:nvPr/>
          </p:nvSpPr>
          <p:spPr bwMode="auto">
            <a:xfrm>
              <a:off x="1207" y="3198"/>
              <a:ext cx="0" cy="213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0975" name="Line 8"/>
            <p:cNvSpPr>
              <a:spLocks noChangeShapeType="1"/>
            </p:cNvSpPr>
            <p:nvPr/>
          </p:nvSpPr>
          <p:spPr bwMode="auto">
            <a:xfrm>
              <a:off x="1207" y="5329"/>
              <a:ext cx="2813"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sp>
        <p:nvSpPr>
          <p:cNvPr id="40966" name="Freeform 9"/>
          <p:cNvSpPr>
            <a:spLocks/>
          </p:cNvSpPr>
          <p:nvPr/>
        </p:nvSpPr>
        <p:spPr bwMode="auto">
          <a:xfrm>
            <a:off x="1403350" y="3668713"/>
            <a:ext cx="5184775" cy="2784475"/>
          </a:xfrm>
          <a:custGeom>
            <a:avLst/>
            <a:gdLst>
              <a:gd name="T0" fmla="*/ 0 w 3266"/>
              <a:gd name="T1" fmla="*/ 2147483647 h 1754"/>
              <a:gd name="T2" fmla="*/ 2147483647 w 3266"/>
              <a:gd name="T3" fmla="*/ 2147483647 h 1754"/>
              <a:gd name="T4" fmla="*/ 2147483647 w 3266"/>
              <a:gd name="T5" fmla="*/ 2147483647 h 1754"/>
              <a:gd name="T6" fmla="*/ 0 60000 65536"/>
              <a:gd name="T7" fmla="*/ 0 60000 65536"/>
              <a:gd name="T8" fmla="*/ 0 60000 65536"/>
              <a:gd name="T9" fmla="*/ 0 w 3266"/>
              <a:gd name="T10" fmla="*/ 0 h 1754"/>
              <a:gd name="T11" fmla="*/ 3266 w 3266"/>
              <a:gd name="T12" fmla="*/ 1754 h 1754"/>
            </a:gdLst>
            <a:ahLst/>
            <a:cxnLst>
              <a:cxn ang="T6">
                <a:pos x="T0" y="T1"/>
              </a:cxn>
              <a:cxn ang="T7">
                <a:pos x="T2" y="T3"/>
              </a:cxn>
              <a:cxn ang="T8">
                <a:pos x="T4" y="T5"/>
              </a:cxn>
            </a:cxnLst>
            <a:rect l="T9" t="T10" r="T11" b="T12"/>
            <a:pathLst>
              <a:path w="3266" h="1754">
                <a:moveTo>
                  <a:pt x="0" y="1754"/>
                </a:moveTo>
                <a:cubicBezTo>
                  <a:pt x="544" y="907"/>
                  <a:pt x="1089" y="60"/>
                  <a:pt x="1633" y="30"/>
                </a:cubicBezTo>
                <a:cubicBezTo>
                  <a:pt x="2177" y="0"/>
                  <a:pt x="2721" y="786"/>
                  <a:pt x="3266" y="1573"/>
                </a:cubicBezTo>
              </a:path>
            </a:pathLst>
          </a:custGeom>
          <a:noFill/>
          <a:ln w="9525" cap="flat"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67" name="Line 10"/>
          <p:cNvSpPr>
            <a:spLocks noChangeShapeType="1"/>
          </p:cNvSpPr>
          <p:nvPr/>
        </p:nvSpPr>
        <p:spPr bwMode="auto">
          <a:xfrm flipV="1">
            <a:off x="4014788" y="3725863"/>
            <a:ext cx="0" cy="21605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0968" name="Line 11"/>
          <p:cNvSpPr>
            <a:spLocks noChangeShapeType="1"/>
          </p:cNvSpPr>
          <p:nvPr/>
        </p:nvSpPr>
        <p:spPr bwMode="auto">
          <a:xfrm flipV="1">
            <a:off x="3276600" y="3506788"/>
            <a:ext cx="0" cy="237966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0969" name="Text Box 12"/>
          <p:cNvSpPr txBox="1">
            <a:spLocks noChangeArrowheads="1"/>
          </p:cNvSpPr>
          <p:nvPr/>
        </p:nvSpPr>
        <p:spPr bwMode="auto">
          <a:xfrm>
            <a:off x="7261225" y="55943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solidFill>
                  <a:srgbClr val="000000"/>
                </a:solidFill>
              </a:rPr>
              <a:t>x</a:t>
            </a:r>
            <a:endParaRPr lang="en-US">
              <a:solidFill>
                <a:srgbClr val="000000"/>
              </a:solidFill>
            </a:endParaRPr>
          </a:p>
        </p:txBody>
      </p:sp>
      <p:sp>
        <p:nvSpPr>
          <p:cNvPr id="40970" name="Text Box 13"/>
          <p:cNvSpPr txBox="1">
            <a:spLocks noChangeArrowheads="1"/>
          </p:cNvSpPr>
          <p:nvPr/>
        </p:nvSpPr>
        <p:spPr bwMode="auto">
          <a:xfrm>
            <a:off x="981075" y="3128963"/>
            <a:ext cx="354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l-GR">
                <a:solidFill>
                  <a:srgbClr val="000000"/>
                </a:solidFill>
              </a:rPr>
              <a:t>π</a:t>
            </a:r>
            <a:endParaRPr lang="en-US">
              <a:solidFill>
                <a:srgbClr val="000000"/>
              </a:solidFill>
            </a:endParaRPr>
          </a:p>
        </p:txBody>
      </p:sp>
      <p:sp>
        <p:nvSpPr>
          <p:cNvPr id="40971" name="Text Box 14"/>
          <p:cNvSpPr txBox="1">
            <a:spLocks noChangeArrowheads="1"/>
          </p:cNvSpPr>
          <p:nvPr/>
        </p:nvSpPr>
        <p:spPr bwMode="auto">
          <a:xfrm>
            <a:off x="3841750" y="58134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solidFill>
                  <a:srgbClr val="000000"/>
                </a:solidFill>
              </a:rPr>
              <a:t>5</a:t>
            </a:r>
            <a:endParaRPr lang="en-US">
              <a:solidFill>
                <a:srgbClr val="000000"/>
              </a:solidFill>
            </a:endParaRPr>
          </a:p>
        </p:txBody>
      </p:sp>
      <p:sp>
        <p:nvSpPr>
          <p:cNvPr id="40972" name="Text Box 15"/>
          <p:cNvSpPr txBox="1">
            <a:spLocks noChangeArrowheads="1"/>
          </p:cNvSpPr>
          <p:nvPr/>
        </p:nvSpPr>
        <p:spPr bwMode="auto">
          <a:xfrm>
            <a:off x="3070225" y="5803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r>
              <a:rPr lang="en-GB">
                <a:solidFill>
                  <a:srgbClr val="000000"/>
                </a:solidFill>
              </a:rPr>
              <a:t>4</a:t>
            </a:r>
            <a:endParaRPr lang="en-US">
              <a:solidFill>
                <a:srgbClr val="000000"/>
              </a:solidFill>
            </a:endParaRPr>
          </a:p>
        </p:txBody>
      </p:sp>
      <p:sp>
        <p:nvSpPr>
          <p:cNvPr id="40973"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fld id="{6EB3E144-D6D0-4480-825F-3288F81BDB19}" type="slidenum">
              <a:rPr lang="en-US" sz="1400" b="0" smtClean="0"/>
              <a:pPr/>
              <a:t>6</a:t>
            </a:fld>
            <a:endParaRPr lang="en-US" sz="1400" b="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7" y="184598"/>
            <a:ext cx="8744754" cy="419100"/>
          </a:xfrm>
        </p:spPr>
        <p:txBody>
          <a:bodyPr/>
          <a:lstStyle/>
          <a:p>
            <a:r>
              <a:rPr lang="en-GB" b="1" dirty="0">
                <a:ea typeface="ＭＳ Ｐゴシック" pitchFamily="34" charset="-128"/>
              </a:rPr>
              <a:t>Constrained </a:t>
            </a:r>
            <a:r>
              <a:rPr lang="en-GB" b="1" dirty="0" smtClean="0">
                <a:ea typeface="ＭＳ Ｐゴシック" pitchFamily="34" charset="-128"/>
              </a:rPr>
              <a:t>optimization with</a:t>
            </a:r>
            <a:r>
              <a:rPr lang="en-GB" b="1" dirty="0" smtClean="0"/>
              <a:t> two variables and one constraint </a:t>
            </a:r>
            <a:endParaRPr lang="en-US" b="1"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60795" y="736509"/>
                <a:ext cx="8432443" cy="5883231"/>
              </a:xfrm>
            </p:spPr>
            <p:txBody>
              <a:bodyPr/>
              <a:lstStyle/>
              <a:p>
                <a:pPr marL="0" indent="0">
                  <a:buNone/>
                </a:pPr>
                <a:r>
                  <a:rPr lang="en-GB" sz="2400" dirty="0" smtClean="0"/>
                  <a:t>The problem is:</a:t>
                </a:r>
              </a:p>
              <a:p>
                <a:pPr marL="0" indent="0">
                  <a:buNone/>
                </a:pPr>
                <a14:m>
                  <m:oMathPara xmlns:m="http://schemas.openxmlformats.org/officeDocument/2006/math">
                    <m:oMathParaPr>
                      <m:jc m:val="centerGroup"/>
                    </m:oMathParaPr>
                    <m:oMath xmlns:m="http://schemas.openxmlformats.org/officeDocument/2006/math">
                      <m:func>
                        <m:funcPr>
                          <m:ctrlPr>
                            <a:rPr lang="en-GB" sz="2400" b="0" i="1" smtClean="0">
                              <a:latin typeface="Cambria Math"/>
                            </a:rPr>
                          </m:ctrlPr>
                        </m:funcPr>
                        <m:fName>
                          <m:limLow>
                            <m:limLowPr>
                              <m:ctrlPr>
                                <a:rPr lang="en-GB" sz="2400" b="0" i="1" smtClean="0">
                                  <a:latin typeface="Cambria Math"/>
                                </a:rPr>
                              </m:ctrlPr>
                            </m:limLowPr>
                            <m:e>
                              <m:r>
                                <m:rPr>
                                  <m:sty m:val="p"/>
                                </m:rPr>
                                <a:rPr lang="en-GB" sz="2400" b="0" i="0" smtClean="0">
                                  <a:latin typeface="Cambria Math"/>
                                </a:rPr>
                                <m:t>max</m:t>
                              </m:r>
                            </m:e>
                            <m:lim>
                              <m:d>
                                <m:dPr>
                                  <m:begChr m:val="{"/>
                                  <m:endChr m:val="}"/>
                                  <m:ctrlPr>
                                    <a:rPr lang="en-GB" sz="2400" b="0" i="1" smtClean="0">
                                      <a:latin typeface="Cambria Math"/>
                                    </a:rPr>
                                  </m:ctrlPr>
                                </m:dPr>
                                <m:e>
                                  <m:r>
                                    <a:rPr lang="en-GB" sz="2400" b="0" i="1" smtClean="0">
                                      <a:latin typeface="Cambria Math"/>
                                    </a:rPr>
                                    <m:t>𝑥</m:t>
                                  </m:r>
                                  <m:r>
                                    <a:rPr lang="en-GB" sz="2400" b="0" i="1" smtClean="0">
                                      <a:latin typeface="Cambria Math"/>
                                    </a:rPr>
                                    <m:t>,</m:t>
                                  </m:r>
                                  <m:r>
                                    <a:rPr lang="en-GB" sz="2400" b="0" i="1" smtClean="0">
                                      <a:latin typeface="Cambria Math"/>
                                    </a:rPr>
                                    <m:t>𝑦</m:t>
                                  </m:r>
                                </m:e>
                              </m:d>
                            </m:lim>
                          </m:limLow>
                        </m:fName>
                        <m:e>
                          <m:r>
                            <a:rPr lang="en-GB" sz="2400" b="0" i="1" smtClean="0">
                              <a:latin typeface="Cambria Math"/>
                            </a:rPr>
                            <m:t>𝑓</m:t>
                          </m:r>
                          <m:r>
                            <a:rPr lang="en-GB" sz="2400" b="0" i="1" smtClean="0">
                              <a:latin typeface="Cambria Math"/>
                            </a:rPr>
                            <m:t>(</m:t>
                          </m:r>
                          <m:r>
                            <a:rPr lang="en-GB" sz="2400" b="0" i="1" smtClean="0">
                              <a:latin typeface="Cambria Math"/>
                            </a:rPr>
                            <m:t>𝑥</m:t>
                          </m:r>
                          <m:r>
                            <a:rPr lang="en-GB" sz="2400" b="0" i="1" smtClean="0">
                              <a:latin typeface="Cambria Math"/>
                            </a:rPr>
                            <m:t>,</m:t>
                          </m:r>
                          <m:r>
                            <a:rPr lang="en-GB" sz="2400" b="0" i="1" smtClean="0">
                              <a:latin typeface="Cambria Math"/>
                            </a:rPr>
                            <m:t>𝑦</m:t>
                          </m:r>
                        </m:e>
                      </m:func>
                      <m:r>
                        <a:rPr lang="en-GB" sz="2400" b="0" i="1" smtClean="0">
                          <a:latin typeface="Cambria Math"/>
                        </a:rPr>
                        <m:t>)</m:t>
                      </m:r>
                    </m:oMath>
                  </m:oMathPara>
                </a14:m>
                <a:endParaRPr lang="en-GB" sz="2400" b="0" dirty="0" smtClean="0"/>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𝑠</m:t>
                      </m:r>
                      <m:r>
                        <a:rPr lang="en-GB" sz="2400" b="0" i="1" smtClean="0">
                          <a:latin typeface="Cambria Math"/>
                        </a:rPr>
                        <m:t>.</m:t>
                      </m:r>
                      <m:r>
                        <a:rPr lang="en-GB" sz="2400" b="0" i="1" smtClean="0">
                          <a:latin typeface="Cambria Math"/>
                        </a:rPr>
                        <m:t>𝑡</m:t>
                      </m:r>
                      <m:r>
                        <a:rPr lang="en-GB" sz="2400" b="0" i="1" smtClean="0">
                          <a:latin typeface="Cambria Math"/>
                        </a:rPr>
                        <m:t> </m:t>
                      </m:r>
                      <m:r>
                        <a:rPr lang="en-GB" sz="2400" b="0" i="1" smtClean="0">
                          <a:latin typeface="Cambria Math"/>
                        </a:rPr>
                        <m:t>𝑔</m:t>
                      </m:r>
                      <m:d>
                        <m:dPr>
                          <m:ctrlPr>
                            <a:rPr lang="en-GB" sz="2400" b="0" i="1" smtClean="0">
                              <a:latin typeface="Cambria Math"/>
                            </a:rPr>
                          </m:ctrlPr>
                        </m:dPr>
                        <m:e>
                          <m:r>
                            <a:rPr lang="en-GB" sz="2400" b="0" i="1" smtClean="0">
                              <a:latin typeface="Cambria Math"/>
                            </a:rPr>
                            <m:t>𝑥</m:t>
                          </m:r>
                          <m:r>
                            <a:rPr lang="en-GB" sz="2400" b="0" i="1" smtClean="0">
                              <a:latin typeface="Cambria Math"/>
                            </a:rPr>
                            <m:t>, </m:t>
                          </m:r>
                          <m:r>
                            <a:rPr lang="en-GB" sz="2400" b="0" i="1" smtClean="0">
                              <a:latin typeface="Cambria Math"/>
                            </a:rPr>
                            <m:t>𝑦</m:t>
                          </m:r>
                        </m:e>
                      </m:d>
                      <m:r>
                        <a:rPr lang="en-GB" sz="2400" b="0" i="1" smtClean="0">
                          <a:latin typeface="Cambria Math"/>
                        </a:rPr>
                        <m:t>=</m:t>
                      </m:r>
                      <m:r>
                        <a:rPr lang="en-GB" sz="2400" b="0" i="1" smtClean="0">
                          <a:latin typeface="Cambria Math"/>
                        </a:rPr>
                        <m:t>𝑐</m:t>
                      </m:r>
                    </m:oMath>
                  </m:oMathPara>
                </a14:m>
                <a:endParaRPr lang="en-GB" sz="2400" dirty="0"/>
              </a:p>
              <a:p>
                <a:pPr marL="0" indent="0">
                  <a:lnSpc>
                    <a:spcPct val="150000"/>
                  </a:lnSpc>
                  <a:buNone/>
                </a:pPr>
                <a:r>
                  <a:rPr lang="en-GB" sz="2400" dirty="0" smtClean="0"/>
                  <a:t>To get the solution we have to write the</a:t>
                </a:r>
                <a:r>
                  <a:rPr lang="en-US" sz="2400" i="1" dirty="0" smtClean="0" bmk=""/>
                  <a:t> </a:t>
                </a:r>
                <a:r>
                  <a:rPr lang="en-US" sz="2400" i="1" dirty="0" err="1" smtClean="0" bmk=""/>
                  <a:t>Lagrangean</a:t>
                </a:r>
                <a:r>
                  <a:rPr lang="en-US" sz="2400" i="1" dirty="0" smtClean="0" bmk=""/>
                  <a:t>:</a:t>
                </a:r>
              </a:p>
              <a:p>
                <a:pPr marL="0" lvl="0" indent="0">
                  <a:lnSpc>
                    <a:spcPct val="150000"/>
                  </a:lnSpc>
                  <a:buNone/>
                </a:pPr>
                <a14:m>
                  <m:oMathPara xmlns:m="http://schemas.openxmlformats.org/officeDocument/2006/math">
                    <m:oMathParaPr>
                      <m:jc m:val="centerGroup"/>
                    </m:oMathParaPr>
                    <m:oMath xmlns:m="http://schemas.openxmlformats.org/officeDocument/2006/math">
                      <m:r>
                        <a:rPr lang="en-US" sz="2400" i="1" dirty="0">
                          <a:latin typeface="Cambria Math"/>
                        </a:rPr>
                        <m:t>𝐿</m:t>
                      </m:r>
                      <m:r>
                        <a:rPr lang="en-US" sz="2400" i="1" dirty="0">
                          <a:latin typeface="Cambria Math"/>
                        </a:rPr>
                        <m:t>(</m:t>
                      </m:r>
                      <m:r>
                        <a:rPr lang="en-US" sz="2400" i="1" dirty="0">
                          <a:latin typeface="Cambria Math"/>
                        </a:rPr>
                        <m:t>𝑥</m:t>
                      </m:r>
                      <m:r>
                        <a:rPr lang="en-US" sz="2400" i="1" dirty="0">
                          <a:latin typeface="Cambria Math"/>
                        </a:rPr>
                        <m:t>, </m:t>
                      </m:r>
                      <m:r>
                        <a:rPr lang="en-US" sz="2400" i="1" dirty="0">
                          <a:latin typeface="Cambria Math"/>
                        </a:rPr>
                        <m:t>𝑦</m:t>
                      </m:r>
                      <m:r>
                        <a:rPr lang="en-GB" sz="2400" b="0" i="1" dirty="0" smtClean="0">
                          <a:latin typeface="Cambria Math"/>
                        </a:rPr>
                        <m:t>,</m:t>
                      </m:r>
                      <m:r>
                        <a:rPr lang="en-GB" sz="2400" b="0" i="1" dirty="0" smtClean="0">
                          <a:latin typeface="Cambria Math"/>
                          <a:ea typeface="Cambria Math"/>
                        </a:rPr>
                        <m:t>𝜆</m:t>
                      </m:r>
                      <m:r>
                        <a:rPr lang="en-US" sz="2400" i="1" dirty="0">
                          <a:latin typeface="Cambria Math"/>
                        </a:rPr>
                        <m:t>) =  </m:t>
                      </m:r>
                      <m:r>
                        <a:rPr lang="en-US" sz="2400" i="1" dirty="0">
                          <a:latin typeface="Cambria Math"/>
                        </a:rPr>
                        <m:t>𝑓</m:t>
                      </m:r>
                      <m:r>
                        <a:rPr lang="en-US" sz="2400" i="1" dirty="0">
                          <a:latin typeface="Cambria Math"/>
                        </a:rPr>
                        <m:t> (</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 − </m:t>
                      </m:r>
                      <m:r>
                        <a:rPr lang="en-US" sz="2400" i="1" dirty="0">
                          <a:latin typeface="Cambria Math"/>
                        </a:rPr>
                        <m:t>𝜆</m:t>
                      </m:r>
                      <m:r>
                        <a:rPr lang="en-US" sz="2400" i="1" dirty="0">
                          <a:latin typeface="Cambria Math"/>
                        </a:rPr>
                        <m:t>(</m:t>
                      </m:r>
                      <m:r>
                        <a:rPr lang="en-US" sz="2400" i="1" dirty="0">
                          <a:latin typeface="Cambria Math"/>
                        </a:rPr>
                        <m:t>𝑔</m:t>
                      </m:r>
                      <m:r>
                        <a:rPr lang="en-US" sz="2400" i="1" dirty="0">
                          <a:latin typeface="Cambria Math"/>
                        </a:rPr>
                        <m:t>(</m:t>
                      </m:r>
                      <m:r>
                        <a:rPr lang="en-US" sz="2400" i="1" dirty="0">
                          <a:latin typeface="Cambria Math"/>
                        </a:rPr>
                        <m:t>𝑥</m:t>
                      </m:r>
                      <m:r>
                        <a:rPr lang="en-US" sz="2400" i="1" dirty="0">
                          <a:latin typeface="Cambria Math"/>
                        </a:rPr>
                        <m:t>, </m:t>
                      </m:r>
                      <m:r>
                        <a:rPr lang="en-US" sz="2400" i="1" dirty="0">
                          <a:latin typeface="Cambria Math"/>
                        </a:rPr>
                        <m:t>𝑦</m:t>
                      </m:r>
                      <m:r>
                        <a:rPr lang="en-US" sz="2400" i="1" dirty="0">
                          <a:latin typeface="Cambria Math"/>
                        </a:rPr>
                        <m:t>) − </m:t>
                      </m:r>
                      <m:r>
                        <a:rPr lang="en-US" sz="2400" i="1" dirty="0">
                          <a:latin typeface="Cambria Math"/>
                        </a:rPr>
                        <m:t>𝑐</m:t>
                      </m:r>
                      <m:r>
                        <a:rPr lang="en-US" sz="2400" i="1" dirty="0">
                          <a:latin typeface="Cambria Math"/>
                        </a:rPr>
                        <m:t>)</m:t>
                      </m:r>
                    </m:oMath>
                  </m:oMathPara>
                </a14:m>
                <a:endParaRPr lang="en-US" sz="2400" dirty="0"/>
              </a:p>
              <a:p>
                <a:pPr marL="0" indent="0">
                  <a:lnSpc>
                    <a:spcPct val="150000"/>
                  </a:lnSpc>
                  <a:buNone/>
                </a:pPr>
                <a:r>
                  <a:rPr lang="en-US" sz="2400" dirty="0" smtClean="0" bmk=""/>
                  <a:t>where </a:t>
                </a:r>
                <a14:m>
                  <m:oMath xmlns:m="http://schemas.openxmlformats.org/officeDocument/2006/math">
                    <m:r>
                      <a:rPr lang="en-US" sz="2400" i="1" smtClean="0" bmk="">
                        <a:latin typeface="Cambria Math"/>
                        <a:ea typeface="Cambria Math"/>
                      </a:rPr>
                      <m:t>𝜆</m:t>
                    </m:r>
                  </m:oMath>
                </a14:m>
                <a:r>
                  <a:rPr lang="en-US" sz="2400" i="1" dirty="0" smtClean="0" bmk=""/>
                  <a:t> </a:t>
                </a:r>
                <a:r>
                  <a:rPr lang="en-US" sz="2400" dirty="0" smtClean="0" bmk=""/>
                  <a:t>is a new variable</a:t>
                </a:r>
              </a:p>
              <a:p>
                <a:pPr marL="0" indent="0" algn="just">
                  <a:buNone/>
                </a:pPr>
                <a:r>
                  <a:rPr lang="en-US" sz="2400" dirty="0" smtClean="0" bmk=""/>
                  <a:t>The candidates to the solution are the stationary points of the </a:t>
                </a:r>
                <a:r>
                  <a:rPr lang="en-US" sz="2400" dirty="0" err="1" smtClean="0" bmk=""/>
                  <a:t>lagrangean</a:t>
                </a:r>
                <a:r>
                  <a:rPr lang="en-US" sz="2400" dirty="0" smtClean="0" bmk=""/>
                  <a:t>, i.e. all points that satisfy the following system of equations:</a:t>
                </a:r>
              </a:p>
              <a:p>
                <a:pPr marL="0" indent="0">
                  <a:buNone/>
                </a:pPr>
                <a:endParaRPr lang="en-US" sz="2400" dirty="0" bmk=""/>
              </a:p>
              <a:p>
                <a:pPr marL="0" indent="0">
                  <a:buNone/>
                </a:pPr>
                <a14:m>
                  <m:oMathPara xmlns:m="http://schemas.openxmlformats.org/officeDocument/2006/math">
                    <m:oMathParaPr>
                      <m:jc m:val="centerGroup"/>
                    </m:oMathParaPr>
                    <m:oMath xmlns:m="http://schemas.openxmlformats.org/officeDocument/2006/math">
                      <m:d>
                        <m:dPr>
                          <m:begChr m:val="{"/>
                          <m:endChr m:val=""/>
                          <m:ctrlPr>
                            <a:rPr lang="en-GB" sz="2400" i="1">
                              <a:latin typeface="Cambria Math"/>
                            </a:rPr>
                          </m:ctrlPr>
                        </m:dPr>
                        <m:e>
                          <m:eqArr>
                            <m:eqArrPr>
                              <m:ctrlPr>
                                <a:rPr lang="en-GB" sz="2400" i="1">
                                  <a:latin typeface="Cambria Math"/>
                                </a:rPr>
                              </m:ctrlPr>
                            </m:eqArrPr>
                            <m:e>
                              <m:sSub>
                                <m:sSubPr>
                                  <m:ctrlPr>
                                    <a:rPr lang="en-GB" sz="2400" i="1">
                                      <a:latin typeface="Cambria Math"/>
                                    </a:rPr>
                                  </m:ctrlPr>
                                </m:sSubPr>
                                <m:e>
                                  <m:r>
                                    <a:rPr lang="en-GB" sz="2400" i="1">
                                      <a:latin typeface="Cambria Math"/>
                                    </a:rPr>
                                    <m:t>𝑓</m:t>
                                  </m:r>
                                </m:e>
                                <m:sub>
                                  <m:r>
                                    <a:rPr lang="en-GB" sz="2400" i="1">
                                      <a:latin typeface="Cambria Math"/>
                                    </a:rPr>
                                    <m:t>1</m:t>
                                  </m:r>
                                </m:sub>
                              </m:sSub>
                              <m:d>
                                <m:dPr>
                                  <m:ctrlPr>
                                    <a:rPr lang="en-GB" sz="2400" i="1">
                                      <a:latin typeface="Cambria Math"/>
                                    </a:rPr>
                                  </m:ctrlPr>
                                </m:dPr>
                                <m:e>
                                  <m:r>
                                    <a:rPr lang="en-GB" sz="2400" b="0" i="1" smtClean="0">
                                      <a:latin typeface="Cambria Math"/>
                                    </a:rPr>
                                    <m:t>𝑥</m:t>
                                  </m:r>
                                  <m:r>
                                    <a:rPr lang="en-GB" sz="2400" i="1">
                                      <a:latin typeface="Cambria Math"/>
                                    </a:rPr>
                                    <m:t>, </m:t>
                                  </m:r>
                                  <m:r>
                                    <a:rPr lang="en-GB" sz="2400" b="0" i="1" smtClean="0">
                                      <a:latin typeface="Cambria Math"/>
                                    </a:rPr>
                                    <m:t>𝑦</m:t>
                                  </m:r>
                                </m:e>
                              </m:d>
                              <m:r>
                                <a:rPr lang="en-GB" sz="2400" i="1">
                                  <a:latin typeface="Cambria Math"/>
                                </a:rPr>
                                <m:t>−</m:t>
                              </m:r>
                              <m:r>
                                <a:rPr lang="en-GB" sz="2400" i="1">
                                  <a:latin typeface="Cambria Math"/>
                                  <a:ea typeface="Cambria Math"/>
                                </a:rPr>
                                <m:t>𝜆</m:t>
                              </m:r>
                              <m:sSub>
                                <m:sSubPr>
                                  <m:ctrlPr>
                                    <a:rPr lang="en-GB" sz="2400" i="1">
                                      <a:latin typeface="Cambria Math"/>
                                    </a:rPr>
                                  </m:ctrlPr>
                                </m:sSubPr>
                                <m:e>
                                  <m:r>
                                    <a:rPr lang="en-GB" sz="2400" i="1">
                                      <a:latin typeface="Cambria Math"/>
                                    </a:rPr>
                                    <m:t>𝑔</m:t>
                                  </m:r>
                                </m:e>
                                <m:sub>
                                  <m:r>
                                    <a:rPr lang="en-GB" sz="2400" i="1">
                                      <a:latin typeface="Cambria Math"/>
                                    </a:rPr>
                                    <m:t>1</m:t>
                                  </m:r>
                                </m:sub>
                              </m:sSub>
                              <m:d>
                                <m:dPr>
                                  <m:ctrlPr>
                                    <a:rPr lang="en-GB" sz="2400" i="1">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i="1">
                                  <a:latin typeface="Cambria Math"/>
                                </a:rPr>
                                <m:t>=0</m:t>
                              </m:r>
                              <m:r>
                                <m:rPr>
                                  <m:nor/>
                                </m:rPr>
                                <a:rPr lang="en-GB" sz="2400" dirty="0"/>
                                <m:t> </m:t>
                              </m:r>
                            </m:e>
                            <m:e>
                              <m:sSub>
                                <m:sSubPr>
                                  <m:ctrlPr>
                                    <a:rPr lang="en-GB" sz="2400" i="1">
                                      <a:latin typeface="Cambria Math"/>
                                    </a:rPr>
                                  </m:ctrlPr>
                                </m:sSubPr>
                                <m:e>
                                  <m:r>
                                    <a:rPr lang="en-GB" sz="2400" i="1">
                                      <a:latin typeface="Cambria Math"/>
                                    </a:rPr>
                                    <m:t>𝑓</m:t>
                                  </m:r>
                                </m:e>
                                <m:sub>
                                  <m:r>
                                    <a:rPr lang="en-GB" sz="2400" i="1">
                                      <a:latin typeface="Cambria Math"/>
                                    </a:rPr>
                                    <m:t>2</m:t>
                                  </m:r>
                                </m:sub>
                              </m:sSub>
                              <m:d>
                                <m:dPr>
                                  <m:ctrlPr>
                                    <a:rPr lang="en-GB" sz="2400" i="1">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i="1">
                                  <a:latin typeface="Cambria Math"/>
                                </a:rPr>
                                <m:t>−</m:t>
                              </m:r>
                              <m:r>
                                <a:rPr lang="en-GB" sz="2400" i="1">
                                  <a:latin typeface="Cambria Math"/>
                                  <a:ea typeface="Cambria Math"/>
                                </a:rPr>
                                <m:t>𝜆</m:t>
                              </m:r>
                              <m:sSub>
                                <m:sSubPr>
                                  <m:ctrlPr>
                                    <a:rPr lang="en-GB" sz="2400" i="1">
                                      <a:latin typeface="Cambria Math"/>
                                    </a:rPr>
                                  </m:ctrlPr>
                                </m:sSubPr>
                                <m:e>
                                  <m:r>
                                    <a:rPr lang="en-GB" sz="2400" i="1">
                                      <a:latin typeface="Cambria Math"/>
                                    </a:rPr>
                                    <m:t>𝑔</m:t>
                                  </m:r>
                                </m:e>
                                <m:sub>
                                  <m:r>
                                    <a:rPr lang="en-GB" sz="2400" i="1">
                                      <a:latin typeface="Cambria Math"/>
                                    </a:rPr>
                                    <m:t>2</m:t>
                                  </m:r>
                                </m:sub>
                              </m:sSub>
                              <m:d>
                                <m:dPr>
                                  <m:ctrlPr>
                                    <a:rPr lang="en-GB" sz="2400" i="1">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i="1">
                                  <a:latin typeface="Cambria Math"/>
                                </a:rPr>
                                <m:t>=0</m:t>
                              </m:r>
                            </m:e>
                            <m:e>
                              <m:r>
                                <a:rPr lang="en-GB" sz="2400" i="1">
                                  <a:latin typeface="Cambria Math"/>
                                </a:rPr>
                                <m:t>𝑔</m:t>
                              </m:r>
                              <m:d>
                                <m:dPr>
                                  <m:ctrlPr>
                                    <a:rPr lang="en-GB" sz="2400" i="1">
                                      <a:latin typeface="Cambria Math"/>
                                    </a:rPr>
                                  </m:ctrlPr>
                                </m:dPr>
                                <m:e>
                                  <m:r>
                                    <a:rPr lang="en-GB" sz="2400" i="1">
                                      <a:latin typeface="Cambria Math"/>
                                    </a:rPr>
                                    <m:t>𝑥</m:t>
                                  </m:r>
                                  <m:r>
                                    <a:rPr lang="en-GB" sz="2400" i="1">
                                      <a:latin typeface="Cambria Math"/>
                                    </a:rPr>
                                    <m:t>, </m:t>
                                  </m:r>
                                  <m:r>
                                    <a:rPr lang="en-GB" sz="2400" i="1">
                                      <a:latin typeface="Cambria Math"/>
                                    </a:rPr>
                                    <m:t>𝑦</m:t>
                                  </m:r>
                                </m:e>
                              </m:d>
                              <m:r>
                                <a:rPr lang="en-GB" sz="2400" i="1">
                                  <a:latin typeface="Cambria Math"/>
                                </a:rPr>
                                <m:t>=</m:t>
                              </m:r>
                              <m:r>
                                <a:rPr lang="en-GB" sz="2400" i="1">
                                  <a:latin typeface="Cambria Math"/>
                                </a:rPr>
                                <m:t>𝑐</m:t>
                              </m:r>
                              <m:r>
                                <m:rPr>
                                  <m:nor/>
                                </m:rPr>
                                <a:rPr lang="en-GB" sz="2400" dirty="0"/>
                                <m:t> </m:t>
                              </m:r>
                            </m:e>
                          </m:eqArr>
                        </m:e>
                      </m:d>
                    </m:oMath>
                  </m:oMathPara>
                </a14:m>
                <a:endParaRPr lang="en-GB" sz="2400" i="1"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60795" y="736509"/>
                <a:ext cx="8432443" cy="5883231"/>
              </a:xfrm>
              <a:blipFill rotWithShape="1">
                <a:blip r:embed="rId2"/>
                <a:stretch>
                  <a:fillRect l="-1157" t="-725" r="-1085"/>
                </a:stretch>
              </a:blipFill>
            </p:spPr>
            <p:txBody>
              <a:bodyPr/>
              <a:lstStyle/>
              <a:p>
                <a:r>
                  <a:rPr lang="en-GB">
                    <a:noFill/>
                  </a:rPr>
                  <a:t> </a:t>
                </a:r>
              </a:p>
            </p:txBody>
          </p:sp>
        </mc:Fallback>
      </mc:AlternateContent>
    </p:spTree>
    <p:extLst>
      <p:ext uri="{BB962C8B-B14F-4D97-AF65-F5344CB8AC3E}">
        <p14:creationId xmlns:p14="http://schemas.microsoft.com/office/powerpoint/2010/main" val="219861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economics.utoronto.ca/osborne/MathTutorial/meng1.gif"/>
          <p:cNvPicPr>
            <a:picLocks noChangeAspect="1" noChangeArrowheads="1"/>
          </p:cNvPicPr>
          <p:nvPr/>
        </p:nvPicPr>
        <p:blipFill>
          <a:blip r:embed="rId2" cstate="print"/>
          <a:srcRect/>
          <a:stretch>
            <a:fillRect/>
          </a:stretch>
        </p:blipFill>
        <p:spPr bwMode="auto">
          <a:xfrm>
            <a:off x="424213" y="908720"/>
            <a:ext cx="4982364" cy="3744416"/>
          </a:xfrm>
          <a:prstGeom prst="rect">
            <a:avLst/>
          </a:prstGeom>
          <a:noFill/>
        </p:spPr>
      </p:pic>
      <mc:AlternateContent xmlns:mc="http://schemas.openxmlformats.org/markup-compatibility/2006" xmlns:a14="http://schemas.microsoft.com/office/drawing/2010/main">
        <mc:Choice Requires="a14">
          <p:sp>
            <p:nvSpPr>
              <p:cNvPr id="3" name="TextBox 2"/>
              <p:cNvSpPr txBox="1"/>
              <p:nvPr/>
            </p:nvSpPr>
            <p:spPr>
              <a:xfrm>
                <a:off x="5524947" y="2308691"/>
                <a:ext cx="3205108" cy="8738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sSub>
                            <m:sSubPr>
                              <m:ctrlPr>
                                <a:rPr lang="en-GB" b="0" i="1" smtClean="0">
                                  <a:latin typeface="Cambria Math"/>
                                </a:rPr>
                              </m:ctrlPr>
                            </m:sSubPr>
                            <m:e>
                              <m:r>
                                <a:rPr lang="en-GB" b="0" i="1" smtClean="0">
                                  <a:latin typeface="Cambria Math"/>
                                </a:rPr>
                                <m:t>𝑓</m:t>
                              </m:r>
                            </m:e>
                            <m:sub>
                              <m:r>
                                <a:rPr lang="en-GB" b="0" i="1" smtClean="0">
                                  <a:latin typeface="Cambria Math"/>
                                </a:rPr>
                                <m:t>1</m:t>
                              </m:r>
                            </m:sub>
                          </m:sSub>
                          <m:d>
                            <m:dPr>
                              <m:ctrlPr>
                                <a:rPr lang="en-GB" b="0" i="1" smtClean="0">
                                  <a:latin typeface="Cambria Math"/>
                                </a:rPr>
                              </m:ctrlPr>
                            </m:dPr>
                            <m:e>
                              <m:sSup>
                                <m:sSupPr>
                                  <m:ctrlPr>
                                    <a:rPr lang="en-GB" b="0" i="1" smtClean="0">
                                      <a:latin typeface="Cambria Math"/>
                                    </a:rPr>
                                  </m:ctrlPr>
                                </m:sSupPr>
                                <m:e>
                                  <m:r>
                                    <a:rPr lang="en-GB" b="0" i="1" smtClean="0">
                                      <a:latin typeface="Cambria Math"/>
                                    </a:rPr>
                                    <m:t>𝑥</m:t>
                                  </m:r>
                                </m:e>
                                <m:sup>
                                  <m:r>
                                    <a:rPr lang="en-GB" b="0" i="1" smtClean="0">
                                      <a:latin typeface="Cambria Math"/>
                                    </a:rPr>
                                    <m:t>∗</m:t>
                                  </m:r>
                                </m:sup>
                              </m:sSup>
                              <m:r>
                                <a:rPr lang="en-GB" b="0" i="1" smtClean="0">
                                  <a:latin typeface="Cambria Math"/>
                                </a:rPr>
                                <m:t>, </m:t>
                              </m:r>
                              <m:sSup>
                                <m:sSupPr>
                                  <m:ctrlPr>
                                    <a:rPr lang="en-GB" b="0" i="1" smtClean="0">
                                      <a:latin typeface="Cambria Math"/>
                                    </a:rPr>
                                  </m:ctrlPr>
                                </m:sSupPr>
                                <m:e>
                                  <m:r>
                                    <a:rPr lang="en-GB" b="0" i="1" smtClean="0">
                                      <a:latin typeface="Cambria Math"/>
                                    </a:rPr>
                                    <m:t>𝑦</m:t>
                                  </m:r>
                                </m:e>
                                <m:sup>
                                  <m:r>
                                    <a:rPr lang="en-GB" b="0" i="1" smtClean="0">
                                      <a:latin typeface="Cambria Math"/>
                                    </a:rPr>
                                    <m:t>∗</m:t>
                                  </m:r>
                                </m:sup>
                              </m:sSup>
                            </m:e>
                          </m:d>
                        </m:num>
                        <m:den>
                          <m:sSub>
                            <m:sSubPr>
                              <m:ctrlPr>
                                <a:rPr lang="en-GB" b="0" i="1">
                                  <a:latin typeface="Cambria Math"/>
                                </a:rPr>
                              </m:ctrlPr>
                            </m:sSubPr>
                            <m:e>
                              <m:r>
                                <a:rPr lang="en-GB" b="0" i="1">
                                  <a:latin typeface="Cambria Math"/>
                                </a:rPr>
                                <m:t>𝑓</m:t>
                              </m:r>
                            </m:e>
                            <m:sub>
                              <m:r>
                                <a:rPr lang="en-GB" b="0" i="1" smtClean="0">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den>
                      </m:f>
                      <m:r>
                        <a:rPr lang="en-GB" b="0" i="1" smtClean="0">
                          <a:latin typeface="Cambria Math"/>
                        </a:rPr>
                        <m:t>=</m:t>
                      </m:r>
                      <m:f>
                        <m:fPr>
                          <m:ctrlPr>
                            <a:rPr lang="en-GB" b="0" i="1">
                              <a:latin typeface="Cambria Math"/>
                            </a:rPr>
                          </m:ctrlPr>
                        </m:fPr>
                        <m:num>
                          <m:sSub>
                            <m:sSubPr>
                              <m:ctrlPr>
                                <a:rPr lang="en-GB" b="0" i="1">
                                  <a:latin typeface="Cambria Math"/>
                                </a:rPr>
                              </m:ctrlPr>
                            </m:sSubPr>
                            <m:e>
                              <m:r>
                                <a:rPr lang="en-GB" b="0" i="1" smtClean="0">
                                  <a:latin typeface="Cambria Math"/>
                                </a:rPr>
                                <m:t>𝑔</m:t>
                              </m:r>
                            </m:e>
                            <m:sub>
                              <m:r>
                                <a:rPr lang="en-GB" b="0" i="1">
                                  <a:latin typeface="Cambria Math"/>
                                </a:rPr>
                                <m:t>1</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num>
                        <m:den>
                          <m:sSub>
                            <m:sSubPr>
                              <m:ctrlPr>
                                <a:rPr lang="en-GB" b="0" i="1">
                                  <a:latin typeface="Cambria Math"/>
                                </a:rPr>
                              </m:ctrlPr>
                            </m:sSubPr>
                            <m:e>
                              <m:r>
                                <a:rPr lang="en-GB" b="0" i="1" smtClean="0">
                                  <a:latin typeface="Cambria Math"/>
                                </a:rPr>
                                <m:t>𝑔</m:t>
                              </m:r>
                            </m:e>
                            <m:sub>
                              <m:r>
                                <a:rPr lang="en-GB" b="0" i="1">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den>
                      </m:f>
                    </m:oMath>
                  </m:oMathPara>
                </a14:m>
                <a:endParaRPr lang="en-GB" b="0" dirty="0"/>
              </a:p>
            </p:txBody>
          </p:sp>
        </mc:Choice>
        <mc:Fallback xmlns="">
          <p:sp>
            <p:nvSpPr>
              <p:cNvPr id="3" name="TextBox 2"/>
              <p:cNvSpPr txBox="1">
                <a:spLocks noRot="1" noChangeAspect="1" noMove="1" noResize="1" noEditPoints="1" noAdjustHandles="1" noChangeArrowheads="1" noChangeShapeType="1" noTextEdit="1"/>
              </p:cNvSpPr>
              <p:nvPr/>
            </p:nvSpPr>
            <p:spPr>
              <a:xfrm>
                <a:off x="5524947" y="2308691"/>
                <a:ext cx="3205108" cy="873894"/>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606032" y="3476140"/>
                <a:ext cx="3253198" cy="8738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sSub>
                            <m:sSubPr>
                              <m:ctrlPr>
                                <a:rPr lang="en-GB" b="0" i="1" smtClean="0">
                                  <a:latin typeface="Cambria Math"/>
                                </a:rPr>
                              </m:ctrlPr>
                            </m:sSubPr>
                            <m:e>
                              <m:r>
                                <a:rPr lang="en-GB" b="0" i="1" smtClean="0">
                                  <a:latin typeface="Cambria Math"/>
                                </a:rPr>
                                <m:t>𝑓</m:t>
                              </m:r>
                            </m:e>
                            <m:sub>
                              <m:r>
                                <a:rPr lang="en-GB" b="0" i="1" smtClean="0">
                                  <a:latin typeface="Cambria Math"/>
                                </a:rPr>
                                <m:t>1</m:t>
                              </m:r>
                            </m:sub>
                          </m:sSub>
                          <m:d>
                            <m:dPr>
                              <m:ctrlPr>
                                <a:rPr lang="en-GB" b="0" i="1" smtClean="0">
                                  <a:latin typeface="Cambria Math"/>
                                </a:rPr>
                              </m:ctrlPr>
                            </m:dPr>
                            <m:e>
                              <m:sSup>
                                <m:sSupPr>
                                  <m:ctrlPr>
                                    <a:rPr lang="en-GB" b="0" i="1" smtClean="0">
                                      <a:latin typeface="Cambria Math"/>
                                    </a:rPr>
                                  </m:ctrlPr>
                                </m:sSupPr>
                                <m:e>
                                  <m:r>
                                    <a:rPr lang="en-GB" b="0" i="1" smtClean="0">
                                      <a:latin typeface="Cambria Math"/>
                                    </a:rPr>
                                    <m:t>𝑥</m:t>
                                  </m:r>
                                </m:e>
                                <m:sup>
                                  <m:r>
                                    <a:rPr lang="en-GB" b="0" i="1" smtClean="0">
                                      <a:latin typeface="Cambria Math"/>
                                    </a:rPr>
                                    <m:t>∗</m:t>
                                  </m:r>
                                </m:sup>
                              </m:sSup>
                              <m:r>
                                <a:rPr lang="en-GB" b="0" i="1" smtClean="0">
                                  <a:latin typeface="Cambria Math"/>
                                </a:rPr>
                                <m:t>, </m:t>
                              </m:r>
                              <m:sSup>
                                <m:sSupPr>
                                  <m:ctrlPr>
                                    <a:rPr lang="en-GB" b="0" i="1" smtClean="0">
                                      <a:latin typeface="Cambria Math"/>
                                    </a:rPr>
                                  </m:ctrlPr>
                                </m:sSupPr>
                                <m:e>
                                  <m:r>
                                    <a:rPr lang="en-GB" b="0" i="1" smtClean="0">
                                      <a:latin typeface="Cambria Math"/>
                                    </a:rPr>
                                    <m:t>𝑦</m:t>
                                  </m:r>
                                </m:e>
                                <m:sup>
                                  <m:r>
                                    <a:rPr lang="en-GB" b="0" i="1" smtClean="0">
                                      <a:latin typeface="Cambria Math"/>
                                    </a:rPr>
                                    <m:t>∗</m:t>
                                  </m:r>
                                </m:sup>
                              </m:sSup>
                            </m:e>
                          </m:d>
                        </m:num>
                        <m:den>
                          <m:sSub>
                            <m:sSubPr>
                              <m:ctrlPr>
                                <a:rPr lang="en-GB" b="0" i="1">
                                  <a:latin typeface="Cambria Math"/>
                                </a:rPr>
                              </m:ctrlPr>
                            </m:sSubPr>
                            <m:e>
                              <m:r>
                                <a:rPr lang="en-GB" b="0" i="1" smtClean="0">
                                  <a:latin typeface="Cambria Math"/>
                                </a:rPr>
                                <m:t>𝑔</m:t>
                              </m:r>
                            </m:e>
                            <m:sub>
                              <m:r>
                                <a:rPr lang="en-GB" b="0" i="1" smtClean="0">
                                  <a:latin typeface="Cambria Math"/>
                                </a:rPr>
                                <m:t>1</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den>
                      </m:f>
                      <m:r>
                        <a:rPr lang="en-GB" b="0" i="1" smtClean="0">
                          <a:latin typeface="Cambria Math"/>
                        </a:rPr>
                        <m:t>=</m:t>
                      </m:r>
                      <m:f>
                        <m:fPr>
                          <m:ctrlPr>
                            <a:rPr lang="en-GB" b="0" i="1">
                              <a:latin typeface="Cambria Math"/>
                            </a:rPr>
                          </m:ctrlPr>
                        </m:fPr>
                        <m:num>
                          <m:sSub>
                            <m:sSubPr>
                              <m:ctrlPr>
                                <a:rPr lang="en-GB" b="0" i="1">
                                  <a:latin typeface="Cambria Math"/>
                                </a:rPr>
                              </m:ctrlPr>
                            </m:sSubPr>
                            <m:e>
                              <m:r>
                                <a:rPr lang="en-GB" b="0" i="1" smtClean="0">
                                  <a:latin typeface="Cambria Math"/>
                                </a:rPr>
                                <m:t>𝑓</m:t>
                              </m:r>
                            </m:e>
                            <m:sub>
                              <m:r>
                                <a:rPr lang="en-GB" b="0" i="1" smtClean="0">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num>
                        <m:den>
                          <m:sSub>
                            <m:sSubPr>
                              <m:ctrlPr>
                                <a:rPr lang="en-GB" b="0" i="1">
                                  <a:latin typeface="Cambria Math"/>
                                </a:rPr>
                              </m:ctrlPr>
                            </m:sSubPr>
                            <m:e>
                              <m:r>
                                <a:rPr lang="en-GB" b="0" i="1" smtClean="0">
                                  <a:latin typeface="Cambria Math"/>
                                </a:rPr>
                                <m:t>𝑔</m:t>
                              </m:r>
                            </m:e>
                            <m:sub>
                              <m:r>
                                <a:rPr lang="en-GB" b="0" i="1">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den>
                      </m:f>
                    </m:oMath>
                  </m:oMathPara>
                </a14:m>
                <a:endParaRPr lang="en-GB" b="0" dirty="0"/>
              </a:p>
            </p:txBody>
          </p:sp>
        </mc:Choice>
        <mc:Fallback xmlns="">
          <p:sp>
            <p:nvSpPr>
              <p:cNvPr id="8" name="TextBox 7"/>
              <p:cNvSpPr txBox="1">
                <a:spLocks noRot="1" noChangeAspect="1" noMove="1" noResize="1" noEditPoints="1" noAdjustHandles="1" noChangeArrowheads="1" noChangeShapeType="1" noTextEdit="1"/>
              </p:cNvSpPr>
              <p:nvPr/>
            </p:nvSpPr>
            <p:spPr>
              <a:xfrm>
                <a:off x="5606032" y="3476140"/>
                <a:ext cx="3253198" cy="873894"/>
              </a:xfrm>
              <a:prstGeom prst="rect">
                <a:avLst/>
              </a:prstGeom>
              <a:blipFill rotWithShape="1">
                <a:blip r:embed="rId4"/>
                <a:stretch>
                  <a:fillRect/>
                </a:stretch>
              </a:blipFill>
            </p:spPr>
            <p:txBody>
              <a:bodyPr/>
              <a:lstStyle/>
              <a:p>
                <a:r>
                  <a:rPr lang="en-GB">
                    <a:noFill/>
                  </a:rPr>
                  <a:t> </a:t>
                </a:r>
              </a:p>
            </p:txBody>
          </p:sp>
        </mc:Fallback>
      </mc:AlternateContent>
      <p:cxnSp>
        <p:nvCxnSpPr>
          <p:cNvPr id="4" name="Straight Arrow Connector 3"/>
          <p:cNvCxnSpPr/>
          <p:nvPr/>
        </p:nvCxnSpPr>
        <p:spPr bwMode="auto">
          <a:xfrm flipV="1">
            <a:off x="424213" y="373487"/>
            <a:ext cx="0" cy="453336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 name="Straight Arrow Connector 5"/>
          <p:cNvCxnSpPr/>
          <p:nvPr/>
        </p:nvCxnSpPr>
        <p:spPr bwMode="auto">
          <a:xfrm>
            <a:off x="424213" y="4906850"/>
            <a:ext cx="4933398" cy="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TextBox 6"/>
          <p:cNvSpPr txBox="1"/>
          <p:nvPr/>
        </p:nvSpPr>
        <p:spPr>
          <a:xfrm>
            <a:off x="-25758" y="128790"/>
            <a:ext cx="605307" cy="461665"/>
          </a:xfrm>
          <a:prstGeom prst="rect">
            <a:avLst/>
          </a:prstGeom>
          <a:noFill/>
        </p:spPr>
        <p:txBody>
          <a:bodyPr wrap="square" rtlCol="0">
            <a:spAutoFit/>
          </a:bodyPr>
          <a:lstStyle/>
          <a:p>
            <a:r>
              <a:rPr lang="en-GB" b="0" dirty="0" smtClean="0"/>
              <a:t>y</a:t>
            </a:r>
            <a:endParaRPr lang="en-GB" b="0" dirty="0"/>
          </a:p>
        </p:txBody>
      </p:sp>
      <p:sp>
        <p:nvSpPr>
          <p:cNvPr id="10" name="TextBox 9"/>
          <p:cNvSpPr txBox="1"/>
          <p:nvPr/>
        </p:nvSpPr>
        <p:spPr>
          <a:xfrm>
            <a:off x="5424977" y="4676018"/>
            <a:ext cx="605307" cy="461665"/>
          </a:xfrm>
          <a:prstGeom prst="rect">
            <a:avLst/>
          </a:prstGeom>
          <a:noFill/>
        </p:spPr>
        <p:txBody>
          <a:bodyPr wrap="square" rtlCol="0">
            <a:spAutoFit/>
          </a:bodyPr>
          <a:lstStyle/>
          <a:p>
            <a:r>
              <a:rPr lang="en-GB" b="0" dirty="0" smtClean="0"/>
              <a:t>x</a:t>
            </a:r>
            <a:endParaRPr lang="en-GB" b="0" dirty="0"/>
          </a:p>
        </p:txBody>
      </p:sp>
      <mc:AlternateContent xmlns:mc="http://schemas.openxmlformats.org/markup-compatibility/2006" xmlns:a14="http://schemas.microsoft.com/office/drawing/2010/main">
        <mc:Choice Requires="a14">
          <p:sp>
            <p:nvSpPr>
              <p:cNvPr id="12" name="TextBox 11"/>
              <p:cNvSpPr txBox="1"/>
              <p:nvPr/>
            </p:nvSpPr>
            <p:spPr>
              <a:xfrm>
                <a:off x="4046894" y="565493"/>
                <a:ext cx="4892686" cy="1397114"/>
              </a:xfrm>
              <a:prstGeom prst="rect">
                <a:avLst/>
              </a:prstGeom>
              <a:noFill/>
            </p:spPr>
            <p:txBody>
              <a:bodyPr wrap="none" rtlCol="0">
                <a:spAutoFit/>
              </a:bodyPr>
              <a:lstStyle/>
              <a:p>
                <a:pPr>
                  <a:spcAft>
                    <a:spcPts val="1200"/>
                  </a:spcAft>
                </a:pPr>
                <a:r>
                  <a:rPr lang="en-GB" b="0" dirty="0">
                    <a:latin typeface="+mn-lt"/>
                    <a:ea typeface="ＭＳ Ｐゴシック" charset="-128"/>
                    <a:cs typeface="ＭＳ Ｐゴシック" charset="-128"/>
                  </a:rPr>
                  <a:t>Using the implicit function theorem</a:t>
                </a:r>
              </a:p>
              <a:p>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r>
                            <a:rPr lang="en-GB" b="0" i="1" smtClean="0">
                              <a:latin typeface="Cambria Math"/>
                            </a:rPr>
                            <m:t>𝑑𝑦</m:t>
                          </m:r>
                        </m:num>
                        <m:den>
                          <m:r>
                            <a:rPr lang="en-GB" b="0" i="1" smtClean="0">
                              <a:latin typeface="Cambria Math"/>
                            </a:rPr>
                            <m:t>𝑑𝑥</m:t>
                          </m:r>
                        </m:den>
                      </m:f>
                      <m:r>
                        <a:rPr lang="en-GB" b="0" i="1" smtClean="0">
                          <a:latin typeface="Cambria Math"/>
                        </a:rPr>
                        <m:t>=−</m:t>
                      </m:r>
                      <m:f>
                        <m:fPr>
                          <m:ctrlPr>
                            <a:rPr lang="en-GB" b="0" i="1" smtClean="0">
                              <a:latin typeface="Cambria Math"/>
                            </a:rPr>
                          </m:ctrlPr>
                        </m:fPr>
                        <m:num>
                          <m:sSub>
                            <m:sSubPr>
                              <m:ctrlPr>
                                <a:rPr lang="en-GB" b="0" i="1" smtClean="0">
                                  <a:latin typeface="Cambria Math"/>
                                </a:rPr>
                              </m:ctrlPr>
                            </m:sSubPr>
                            <m:e>
                              <m:r>
                                <a:rPr lang="en-GB" b="0" i="1" smtClean="0">
                                  <a:latin typeface="Cambria Math"/>
                                </a:rPr>
                                <m:t>𝑓</m:t>
                              </m:r>
                            </m:e>
                            <m:sub>
                              <m:r>
                                <a:rPr lang="en-GB" b="0" i="1" smtClean="0">
                                  <a:latin typeface="Cambria Math"/>
                                </a:rPr>
                                <m:t>1</m:t>
                              </m:r>
                            </m:sub>
                          </m:sSub>
                          <m:d>
                            <m:dPr>
                              <m:ctrlPr>
                                <a:rPr lang="en-GB" b="0" i="1" smtClean="0">
                                  <a:latin typeface="Cambria Math"/>
                                </a:rPr>
                              </m:ctrlPr>
                            </m:dPr>
                            <m:e>
                              <m:sSup>
                                <m:sSupPr>
                                  <m:ctrlPr>
                                    <a:rPr lang="en-GB" b="0" i="1" smtClean="0">
                                      <a:latin typeface="Cambria Math"/>
                                    </a:rPr>
                                  </m:ctrlPr>
                                </m:sSupPr>
                                <m:e>
                                  <m:r>
                                    <a:rPr lang="en-GB" b="0" i="1" smtClean="0">
                                      <a:latin typeface="Cambria Math"/>
                                    </a:rPr>
                                    <m:t>𝑥</m:t>
                                  </m:r>
                                </m:e>
                                <m:sup>
                                  <m:r>
                                    <a:rPr lang="en-GB" b="0" i="1" smtClean="0">
                                      <a:latin typeface="Cambria Math"/>
                                    </a:rPr>
                                    <m:t>∗</m:t>
                                  </m:r>
                                </m:sup>
                              </m:sSup>
                              <m:r>
                                <a:rPr lang="en-GB" b="0" i="1" smtClean="0">
                                  <a:latin typeface="Cambria Math"/>
                                </a:rPr>
                                <m:t>, </m:t>
                              </m:r>
                              <m:sSup>
                                <m:sSupPr>
                                  <m:ctrlPr>
                                    <a:rPr lang="en-GB" b="0" i="1" smtClean="0">
                                      <a:latin typeface="Cambria Math"/>
                                    </a:rPr>
                                  </m:ctrlPr>
                                </m:sSupPr>
                                <m:e>
                                  <m:r>
                                    <a:rPr lang="en-GB" b="0" i="1" smtClean="0">
                                      <a:latin typeface="Cambria Math"/>
                                    </a:rPr>
                                    <m:t>𝑦</m:t>
                                  </m:r>
                                </m:e>
                                <m:sup>
                                  <m:r>
                                    <a:rPr lang="en-GB" b="0" i="1" smtClean="0">
                                      <a:latin typeface="Cambria Math"/>
                                    </a:rPr>
                                    <m:t>∗</m:t>
                                  </m:r>
                                </m:sup>
                              </m:sSup>
                            </m:e>
                          </m:d>
                        </m:num>
                        <m:den>
                          <m:sSub>
                            <m:sSubPr>
                              <m:ctrlPr>
                                <a:rPr lang="en-GB" b="0" i="1">
                                  <a:latin typeface="Cambria Math"/>
                                </a:rPr>
                              </m:ctrlPr>
                            </m:sSubPr>
                            <m:e>
                              <m:r>
                                <a:rPr lang="en-GB" b="0" i="1">
                                  <a:latin typeface="Cambria Math"/>
                                </a:rPr>
                                <m:t>𝑓</m:t>
                              </m:r>
                            </m:e>
                            <m:sub>
                              <m:r>
                                <a:rPr lang="en-GB" b="0" i="1" smtClean="0">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den>
                      </m:f>
                      <m:r>
                        <a:rPr lang="en-GB" b="0" i="1" smtClean="0">
                          <a:latin typeface="Cambria Math"/>
                        </a:rPr>
                        <m:t>=−</m:t>
                      </m:r>
                      <m:f>
                        <m:fPr>
                          <m:ctrlPr>
                            <a:rPr lang="en-GB" b="0" i="1">
                              <a:latin typeface="Cambria Math"/>
                            </a:rPr>
                          </m:ctrlPr>
                        </m:fPr>
                        <m:num>
                          <m:sSub>
                            <m:sSubPr>
                              <m:ctrlPr>
                                <a:rPr lang="en-GB" b="0" i="1">
                                  <a:latin typeface="Cambria Math"/>
                                </a:rPr>
                              </m:ctrlPr>
                            </m:sSubPr>
                            <m:e>
                              <m:r>
                                <a:rPr lang="en-GB" b="0" i="1" smtClean="0">
                                  <a:latin typeface="Cambria Math"/>
                                </a:rPr>
                                <m:t>𝑔</m:t>
                              </m:r>
                            </m:e>
                            <m:sub>
                              <m:r>
                                <a:rPr lang="en-GB" b="0" i="1">
                                  <a:latin typeface="Cambria Math"/>
                                </a:rPr>
                                <m:t>1</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num>
                        <m:den>
                          <m:sSub>
                            <m:sSubPr>
                              <m:ctrlPr>
                                <a:rPr lang="en-GB" b="0" i="1">
                                  <a:latin typeface="Cambria Math"/>
                                </a:rPr>
                              </m:ctrlPr>
                            </m:sSubPr>
                            <m:e>
                              <m:r>
                                <a:rPr lang="en-GB" b="0" i="1" smtClean="0">
                                  <a:latin typeface="Cambria Math"/>
                                </a:rPr>
                                <m:t>𝑔</m:t>
                              </m:r>
                            </m:e>
                            <m:sub>
                              <m:r>
                                <a:rPr lang="en-GB" b="0" i="1">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den>
                      </m:f>
                    </m:oMath>
                  </m:oMathPara>
                </a14:m>
                <a:endParaRPr lang="en-GB" b="0" dirty="0"/>
              </a:p>
            </p:txBody>
          </p:sp>
        </mc:Choice>
        <mc:Fallback xmlns="">
          <p:sp>
            <p:nvSpPr>
              <p:cNvPr id="12" name="TextBox 11"/>
              <p:cNvSpPr txBox="1">
                <a:spLocks noRot="1" noChangeAspect="1" noMove="1" noResize="1" noEditPoints="1" noAdjustHandles="1" noChangeArrowheads="1" noChangeShapeType="1" noTextEdit="1"/>
              </p:cNvSpPr>
              <p:nvPr/>
            </p:nvSpPr>
            <p:spPr>
              <a:xfrm>
                <a:off x="4046894" y="565493"/>
                <a:ext cx="4892686" cy="1397114"/>
              </a:xfrm>
              <a:prstGeom prst="rect">
                <a:avLst/>
              </a:prstGeom>
              <a:blipFill rotWithShape="1">
                <a:blip r:embed="rId5"/>
                <a:stretch>
                  <a:fillRect l="-1496" t="-3057" r="-1372"/>
                </a:stretch>
              </a:blipFill>
            </p:spPr>
            <p:txBody>
              <a:bodyPr/>
              <a:lstStyle/>
              <a:p>
                <a:r>
                  <a:rPr lang="en-GB">
                    <a:noFill/>
                  </a:rPr>
                  <a:t> </a:t>
                </a:r>
              </a:p>
            </p:txBody>
          </p:sp>
        </mc:Fallback>
      </mc:AlternateContent>
    </p:spTree>
    <p:extLst>
      <p:ext uri="{BB962C8B-B14F-4D97-AF65-F5344CB8AC3E}">
        <p14:creationId xmlns:p14="http://schemas.microsoft.com/office/powerpoint/2010/main" val="171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67425" y="11726"/>
                <a:ext cx="8809150" cy="7473393"/>
              </a:xfrm>
              <a:prstGeom prst="rect">
                <a:avLst/>
              </a:prstGeom>
              <a:noFill/>
            </p:spPr>
            <p:txBody>
              <a:bodyPr wrap="square" rtlCol="0">
                <a:spAutoFit/>
              </a:bodyPr>
              <a:lstStyle/>
              <a:p>
                <a:pPr>
                  <a:lnSpc>
                    <a:spcPct val="114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sSub>
                            <m:sSubPr>
                              <m:ctrlPr>
                                <a:rPr lang="en-GB" b="0" i="1" smtClean="0">
                                  <a:latin typeface="Cambria Math"/>
                                </a:rPr>
                              </m:ctrlPr>
                            </m:sSubPr>
                            <m:e>
                              <m:r>
                                <a:rPr lang="en-GB" b="0" i="1" smtClean="0">
                                  <a:latin typeface="Cambria Math"/>
                                </a:rPr>
                                <m:t>𝑓</m:t>
                              </m:r>
                            </m:e>
                            <m:sub>
                              <m:r>
                                <a:rPr lang="en-GB" b="0" i="1" smtClean="0">
                                  <a:latin typeface="Cambria Math"/>
                                </a:rPr>
                                <m:t>1</m:t>
                              </m:r>
                            </m:sub>
                          </m:sSub>
                          <m:d>
                            <m:dPr>
                              <m:ctrlPr>
                                <a:rPr lang="en-GB" b="0" i="1" smtClean="0">
                                  <a:latin typeface="Cambria Math"/>
                                </a:rPr>
                              </m:ctrlPr>
                            </m:dPr>
                            <m:e>
                              <m:sSup>
                                <m:sSupPr>
                                  <m:ctrlPr>
                                    <a:rPr lang="en-GB" b="0" i="1" smtClean="0">
                                      <a:latin typeface="Cambria Math"/>
                                    </a:rPr>
                                  </m:ctrlPr>
                                </m:sSupPr>
                                <m:e>
                                  <m:r>
                                    <a:rPr lang="en-GB" b="0" i="1" smtClean="0">
                                      <a:latin typeface="Cambria Math"/>
                                    </a:rPr>
                                    <m:t>𝑥</m:t>
                                  </m:r>
                                </m:e>
                                <m:sup>
                                  <m:r>
                                    <a:rPr lang="en-GB" b="0" i="1" smtClean="0">
                                      <a:latin typeface="Cambria Math"/>
                                    </a:rPr>
                                    <m:t>∗</m:t>
                                  </m:r>
                                </m:sup>
                              </m:sSup>
                              <m:r>
                                <a:rPr lang="en-GB" b="0" i="1" smtClean="0">
                                  <a:latin typeface="Cambria Math"/>
                                </a:rPr>
                                <m:t>, </m:t>
                              </m:r>
                              <m:sSup>
                                <m:sSupPr>
                                  <m:ctrlPr>
                                    <a:rPr lang="en-GB" b="0" i="1" smtClean="0">
                                      <a:latin typeface="Cambria Math"/>
                                    </a:rPr>
                                  </m:ctrlPr>
                                </m:sSupPr>
                                <m:e>
                                  <m:r>
                                    <a:rPr lang="en-GB" b="0" i="1" smtClean="0">
                                      <a:latin typeface="Cambria Math"/>
                                    </a:rPr>
                                    <m:t>𝑦</m:t>
                                  </m:r>
                                </m:e>
                                <m:sup>
                                  <m:r>
                                    <a:rPr lang="en-GB" b="0" i="1" smtClean="0">
                                      <a:latin typeface="Cambria Math"/>
                                    </a:rPr>
                                    <m:t>∗</m:t>
                                  </m:r>
                                </m:sup>
                              </m:sSup>
                            </m:e>
                          </m:d>
                        </m:num>
                        <m:den>
                          <m:sSub>
                            <m:sSubPr>
                              <m:ctrlPr>
                                <a:rPr lang="en-GB" b="0" i="1">
                                  <a:latin typeface="Cambria Math"/>
                                </a:rPr>
                              </m:ctrlPr>
                            </m:sSubPr>
                            <m:e>
                              <m:r>
                                <a:rPr lang="en-GB" b="0" i="1" smtClean="0">
                                  <a:latin typeface="Cambria Math"/>
                                </a:rPr>
                                <m:t>𝑔</m:t>
                              </m:r>
                            </m:e>
                            <m:sub>
                              <m:r>
                                <a:rPr lang="en-GB" b="0" i="1" smtClean="0">
                                  <a:latin typeface="Cambria Math"/>
                                </a:rPr>
                                <m:t>1</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den>
                      </m:f>
                      <m:r>
                        <a:rPr lang="en-GB" b="0" i="1" smtClean="0">
                          <a:latin typeface="Cambria Math"/>
                        </a:rPr>
                        <m:t>=</m:t>
                      </m:r>
                      <m:f>
                        <m:fPr>
                          <m:ctrlPr>
                            <a:rPr lang="en-GB" b="0" i="1">
                              <a:latin typeface="Cambria Math"/>
                            </a:rPr>
                          </m:ctrlPr>
                        </m:fPr>
                        <m:num>
                          <m:sSub>
                            <m:sSubPr>
                              <m:ctrlPr>
                                <a:rPr lang="en-GB" b="0" i="1">
                                  <a:latin typeface="Cambria Math"/>
                                </a:rPr>
                              </m:ctrlPr>
                            </m:sSubPr>
                            <m:e>
                              <m:r>
                                <a:rPr lang="en-GB" b="0" i="1" smtClean="0">
                                  <a:latin typeface="Cambria Math"/>
                                </a:rPr>
                                <m:t>𝑓</m:t>
                              </m:r>
                            </m:e>
                            <m:sub>
                              <m:r>
                                <a:rPr lang="en-GB" b="0" i="1" smtClean="0">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num>
                        <m:den>
                          <m:sSub>
                            <m:sSubPr>
                              <m:ctrlPr>
                                <a:rPr lang="en-GB" b="0" i="1">
                                  <a:latin typeface="Cambria Math"/>
                                </a:rPr>
                              </m:ctrlPr>
                            </m:sSubPr>
                            <m:e>
                              <m:r>
                                <a:rPr lang="en-GB" b="0" i="1" smtClean="0">
                                  <a:latin typeface="Cambria Math"/>
                                </a:rPr>
                                <m:t>𝑔</m:t>
                              </m:r>
                            </m:e>
                            <m:sub>
                              <m:r>
                                <a:rPr lang="en-GB" b="0" i="1">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den>
                      </m:f>
                      <m:r>
                        <a:rPr lang="en-GB" b="0" i="1" smtClean="0">
                          <a:latin typeface="Cambria Math"/>
                        </a:rPr>
                        <m:t>=</m:t>
                      </m:r>
                      <m:r>
                        <a:rPr lang="en-GB" b="0" i="1" smtClean="0">
                          <a:latin typeface="Cambria Math"/>
                          <a:ea typeface="Cambria Math"/>
                        </a:rPr>
                        <m:t>𝜆</m:t>
                      </m:r>
                    </m:oMath>
                  </m:oMathPara>
                </a14:m>
                <a:endParaRPr lang="en-GB" b="0" dirty="0" smtClean="0">
                  <a:latin typeface="+mn-lt"/>
                  <a:ea typeface="Cambria Math"/>
                </a:endParaRPr>
              </a:p>
              <a:p>
                <a:pPr algn="just">
                  <a:lnSpc>
                    <a:spcPct val="114000"/>
                  </a:lnSpc>
                  <a:spcBef>
                    <a:spcPts val="0"/>
                  </a:spcBef>
                  <a:spcAft>
                    <a:spcPts val="600"/>
                  </a:spcAft>
                </a:pPr>
                <a:r>
                  <a:rPr lang="en-GB" b="0" dirty="0" smtClean="0">
                    <a:latin typeface="+mn-lt"/>
                  </a:rPr>
                  <a:t>Using </a:t>
                </a:r>
                <a14:m>
                  <m:oMath xmlns:m="http://schemas.openxmlformats.org/officeDocument/2006/math">
                    <m:f>
                      <m:fPr>
                        <m:ctrlPr>
                          <a:rPr lang="en-GB" b="0" i="1">
                            <a:latin typeface="Cambria Math"/>
                          </a:rPr>
                        </m:ctrlPr>
                      </m:fPr>
                      <m:num>
                        <m:sSub>
                          <m:sSubPr>
                            <m:ctrlPr>
                              <a:rPr lang="en-GB" b="0" i="1">
                                <a:latin typeface="Cambria Math"/>
                              </a:rPr>
                            </m:ctrlPr>
                          </m:sSubPr>
                          <m:e>
                            <m:r>
                              <a:rPr lang="en-GB" b="0" i="1">
                                <a:latin typeface="Cambria Math"/>
                              </a:rPr>
                              <m:t>𝑓</m:t>
                            </m:r>
                          </m:e>
                          <m:sub>
                            <m:r>
                              <a:rPr lang="en-GB" b="0" i="1" smtClean="0">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num>
                      <m:den>
                        <m:sSub>
                          <m:sSubPr>
                            <m:ctrlPr>
                              <a:rPr lang="en-GB" b="0" i="1">
                                <a:latin typeface="Cambria Math"/>
                              </a:rPr>
                            </m:ctrlPr>
                          </m:sSubPr>
                          <m:e>
                            <m:r>
                              <a:rPr lang="en-GB" b="0" i="1">
                                <a:latin typeface="Cambria Math"/>
                              </a:rPr>
                              <m:t>𝑔</m:t>
                            </m:r>
                          </m:e>
                          <m:sub>
                            <m:r>
                              <a:rPr lang="en-GB" b="0" i="1" smtClean="0">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den>
                    </m:f>
                    <m:r>
                      <a:rPr lang="en-GB" b="0" i="1" smtClean="0">
                        <a:latin typeface="Cambria Math"/>
                      </a:rPr>
                      <m:t>=</m:t>
                    </m:r>
                    <m:r>
                      <a:rPr lang="en-GB" b="0" i="1">
                        <a:latin typeface="Cambria Math"/>
                        <a:ea typeface="Cambria Math"/>
                      </a:rPr>
                      <m:t>𝜆</m:t>
                    </m:r>
                  </m:oMath>
                </a14:m>
                <a:r>
                  <a:rPr lang="en-GB" b="0" dirty="0" smtClean="0">
                    <a:latin typeface="+mn-lt"/>
                    <a:ea typeface="Cambria Math"/>
                  </a:rPr>
                  <a:t> we get</a:t>
                </a:r>
                <a:r>
                  <a:rPr lang="en-GB" b="0" dirty="0">
                    <a:latin typeface="+mn-lt"/>
                  </a:rPr>
                  <a:t> </a:t>
                </a:r>
                <a:r>
                  <a:rPr lang="en-GB" b="0" dirty="0" smtClean="0">
                    <a:latin typeface="+mn-lt"/>
                  </a:rPr>
                  <a:t>  </a:t>
                </a:r>
                <a14:m>
                  <m:oMath xmlns:m="http://schemas.openxmlformats.org/officeDocument/2006/math">
                    <m:sSub>
                      <m:sSubPr>
                        <m:ctrlPr>
                          <a:rPr lang="en-GB" b="0" i="1">
                            <a:latin typeface="Cambria Math"/>
                          </a:rPr>
                        </m:ctrlPr>
                      </m:sSubPr>
                      <m:e>
                        <m:r>
                          <a:rPr lang="en-GB" b="0" i="1">
                            <a:latin typeface="Cambria Math"/>
                          </a:rPr>
                          <m:t>𝑓</m:t>
                        </m:r>
                      </m:e>
                      <m:sub>
                        <m:r>
                          <a:rPr lang="en-GB" b="0" i="1">
                            <a:latin typeface="Cambria Math"/>
                          </a:rPr>
                          <m:t>1</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r>
                      <a:rPr lang="en-GB" b="0" i="1" smtClean="0">
                        <a:latin typeface="Cambria Math"/>
                      </a:rPr>
                      <m:t>−</m:t>
                    </m:r>
                    <m:r>
                      <a:rPr lang="en-GB" b="0" i="1" smtClean="0">
                        <a:latin typeface="Cambria Math"/>
                        <a:ea typeface="Cambria Math"/>
                      </a:rPr>
                      <m:t>𝜆</m:t>
                    </m:r>
                    <m:sSub>
                      <m:sSubPr>
                        <m:ctrlPr>
                          <a:rPr lang="en-GB" b="0" i="1">
                            <a:latin typeface="Cambria Math"/>
                          </a:rPr>
                        </m:ctrlPr>
                      </m:sSubPr>
                      <m:e>
                        <m:r>
                          <a:rPr lang="en-GB" b="0" i="1">
                            <a:latin typeface="Cambria Math"/>
                          </a:rPr>
                          <m:t>𝑔</m:t>
                        </m:r>
                      </m:e>
                      <m:sub>
                        <m:r>
                          <a:rPr lang="en-GB" b="0" i="1">
                            <a:latin typeface="Cambria Math"/>
                          </a:rPr>
                          <m:t>1</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r>
                      <a:rPr lang="en-GB" b="0" i="1" smtClean="0">
                        <a:latin typeface="Cambria Math"/>
                      </a:rPr>
                      <m:t>=0</m:t>
                    </m:r>
                  </m:oMath>
                </a14:m>
                <a:endParaRPr lang="en-GB" b="0" dirty="0" smtClean="0">
                  <a:latin typeface="+mn-lt"/>
                </a:endParaRPr>
              </a:p>
              <a:p>
                <a:pPr algn="just">
                  <a:lnSpc>
                    <a:spcPct val="114000"/>
                  </a:lnSpc>
                  <a:spcBef>
                    <a:spcPts val="0"/>
                  </a:spcBef>
                  <a:spcAft>
                    <a:spcPts val="600"/>
                  </a:spcAft>
                </a:pPr>
                <a:r>
                  <a:rPr lang="en-GB" b="0" dirty="0" smtClean="0">
                    <a:latin typeface="+mn-lt"/>
                  </a:rPr>
                  <a:t>Using </a:t>
                </a:r>
                <a14:m>
                  <m:oMath xmlns:m="http://schemas.openxmlformats.org/officeDocument/2006/math">
                    <m:f>
                      <m:fPr>
                        <m:ctrlPr>
                          <a:rPr lang="en-GB" b="0" i="1">
                            <a:latin typeface="Cambria Math"/>
                          </a:rPr>
                        </m:ctrlPr>
                      </m:fPr>
                      <m:num>
                        <m:sSub>
                          <m:sSubPr>
                            <m:ctrlPr>
                              <a:rPr lang="en-GB" b="0" i="1">
                                <a:latin typeface="Cambria Math"/>
                              </a:rPr>
                            </m:ctrlPr>
                          </m:sSubPr>
                          <m:e>
                            <m:r>
                              <a:rPr lang="en-GB" b="0" i="1">
                                <a:latin typeface="Cambria Math"/>
                              </a:rPr>
                              <m:t>𝑓</m:t>
                            </m:r>
                          </m:e>
                          <m:sub>
                            <m:r>
                              <a:rPr lang="en-GB" b="0" i="1" smtClean="0">
                                <a:latin typeface="Cambria Math"/>
                              </a:rPr>
                              <m:t>1</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num>
                      <m:den>
                        <m:sSub>
                          <m:sSubPr>
                            <m:ctrlPr>
                              <a:rPr lang="en-GB" b="0" i="1">
                                <a:latin typeface="Cambria Math"/>
                              </a:rPr>
                            </m:ctrlPr>
                          </m:sSubPr>
                          <m:e>
                            <m:r>
                              <a:rPr lang="en-GB" b="0" i="1">
                                <a:latin typeface="Cambria Math"/>
                              </a:rPr>
                              <m:t>𝑔</m:t>
                            </m:r>
                          </m:e>
                          <m:sub>
                            <m:r>
                              <a:rPr lang="en-GB" b="0" i="1" smtClean="0">
                                <a:latin typeface="Cambria Math"/>
                              </a:rPr>
                              <m:t>1</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den>
                    </m:f>
                    <m:r>
                      <a:rPr lang="en-GB" b="0" i="1">
                        <a:latin typeface="Cambria Math"/>
                      </a:rPr>
                      <m:t>=</m:t>
                    </m:r>
                    <m:r>
                      <a:rPr lang="en-GB" b="0" i="1">
                        <a:latin typeface="Cambria Math"/>
                        <a:ea typeface="Cambria Math"/>
                      </a:rPr>
                      <m:t>𝜆</m:t>
                    </m:r>
                  </m:oMath>
                </a14:m>
                <a:r>
                  <a:rPr lang="en-GB" b="0" dirty="0" smtClean="0">
                    <a:latin typeface="+mn-lt"/>
                    <a:ea typeface="Cambria Math"/>
                  </a:rPr>
                  <a:t> we get </a:t>
                </a:r>
                <a14:m>
                  <m:oMath xmlns:m="http://schemas.openxmlformats.org/officeDocument/2006/math">
                    <m:sSub>
                      <m:sSubPr>
                        <m:ctrlPr>
                          <a:rPr lang="en-GB" b="0" i="1">
                            <a:latin typeface="Cambria Math"/>
                          </a:rPr>
                        </m:ctrlPr>
                      </m:sSubPr>
                      <m:e>
                        <m:r>
                          <a:rPr lang="en-GB" b="0" i="1">
                            <a:latin typeface="Cambria Math"/>
                          </a:rPr>
                          <m:t>𝑓</m:t>
                        </m:r>
                      </m:e>
                      <m:sub>
                        <m:r>
                          <a:rPr lang="en-GB" b="0" i="1" smtClean="0">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r>
                      <a:rPr lang="en-GB" b="0" i="1">
                        <a:latin typeface="Cambria Math"/>
                      </a:rPr>
                      <m:t>−</m:t>
                    </m:r>
                    <m:r>
                      <a:rPr lang="en-GB" b="0" i="1">
                        <a:latin typeface="Cambria Math"/>
                        <a:ea typeface="Cambria Math"/>
                      </a:rPr>
                      <m:t>𝜆</m:t>
                    </m:r>
                    <m:sSub>
                      <m:sSubPr>
                        <m:ctrlPr>
                          <a:rPr lang="en-GB" b="0" i="1">
                            <a:latin typeface="Cambria Math"/>
                          </a:rPr>
                        </m:ctrlPr>
                      </m:sSubPr>
                      <m:e>
                        <m:r>
                          <a:rPr lang="en-GB" b="0" i="1">
                            <a:latin typeface="Cambria Math"/>
                          </a:rPr>
                          <m:t>𝑔</m:t>
                        </m:r>
                      </m:e>
                      <m:sub>
                        <m:r>
                          <a:rPr lang="en-GB" b="0" i="1" smtClean="0">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r>
                      <a:rPr lang="en-GB" b="0" i="1" smtClean="0">
                        <a:latin typeface="Cambria Math"/>
                      </a:rPr>
                      <m:t>=0</m:t>
                    </m:r>
                  </m:oMath>
                </a14:m>
                <a:endParaRPr lang="en-GB" b="0" dirty="0">
                  <a:latin typeface="+mn-lt"/>
                  <a:ea typeface="Cambria Math"/>
                </a:endParaRPr>
              </a:p>
              <a:p>
                <a:pPr algn="just">
                  <a:lnSpc>
                    <a:spcPct val="114000"/>
                  </a:lnSpc>
                  <a:spcBef>
                    <a:spcPts val="0"/>
                  </a:spcBef>
                  <a:spcAft>
                    <a:spcPts val="600"/>
                  </a:spcAft>
                </a:pPr>
                <a:r>
                  <a:rPr lang="en-GB" b="0" dirty="0" smtClean="0">
                    <a:latin typeface="+mn-lt"/>
                  </a:rPr>
                  <a:t>Moreover the solution has to satisfy the constraint </a:t>
                </a:r>
                <a14:m>
                  <m:oMath xmlns:m="http://schemas.openxmlformats.org/officeDocument/2006/math">
                    <m:r>
                      <a:rPr lang="en-GB" b="0" i="1" smtClean="0">
                        <a:latin typeface="Cambria Math"/>
                      </a:rPr>
                      <m:t>𝑔</m:t>
                    </m:r>
                    <m:d>
                      <m:dPr>
                        <m:ctrlPr>
                          <a:rPr lang="en-GB" b="0" i="1" smtClean="0">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r>
                      <a:rPr lang="en-GB" b="0" i="1" smtClean="0">
                        <a:latin typeface="Cambria Math"/>
                      </a:rPr>
                      <m:t>=</m:t>
                    </m:r>
                    <m:r>
                      <a:rPr lang="en-GB" b="0" i="1" smtClean="0">
                        <a:latin typeface="Cambria Math"/>
                      </a:rPr>
                      <m:t>𝑐</m:t>
                    </m:r>
                  </m:oMath>
                </a14:m>
                <a:endParaRPr lang="en-GB" b="0" dirty="0" smtClean="0">
                  <a:latin typeface="+mn-lt"/>
                </a:endParaRPr>
              </a:p>
              <a:p>
                <a:pPr algn="just">
                  <a:lnSpc>
                    <a:spcPct val="114000"/>
                  </a:lnSpc>
                  <a:spcBef>
                    <a:spcPts val="0"/>
                  </a:spcBef>
                  <a:spcAft>
                    <a:spcPts val="600"/>
                  </a:spcAft>
                </a:pPr>
                <a:r>
                  <a:rPr lang="en-GB" b="0" dirty="0" smtClean="0">
                    <a:latin typeface="+mn-lt"/>
                  </a:rPr>
                  <a:t>Then the </a:t>
                </a:r>
                <a:r>
                  <a:rPr lang="en-GB" b="0" dirty="0">
                    <a:latin typeface="+mn-lt"/>
                  </a:rPr>
                  <a:t>solution has to </a:t>
                </a:r>
                <a:r>
                  <a:rPr lang="en-GB" b="0" dirty="0" smtClean="0">
                    <a:latin typeface="+mn-lt"/>
                  </a:rPr>
                  <a:t>satisfy the following three equations:</a:t>
                </a:r>
              </a:p>
              <a:p>
                <a:pPr algn="just">
                  <a:lnSpc>
                    <a:spcPct val="114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GB" b="0" i="1">
                              <a:latin typeface="Cambria Math"/>
                            </a:rPr>
                          </m:ctrlPr>
                        </m:sSubPr>
                        <m:e>
                          <m:r>
                            <a:rPr lang="en-GB" b="0" i="1">
                              <a:latin typeface="Cambria Math"/>
                            </a:rPr>
                            <m:t>𝑓</m:t>
                          </m:r>
                        </m:e>
                        <m:sub>
                          <m:r>
                            <a:rPr lang="en-GB" b="0" i="1">
                              <a:latin typeface="Cambria Math"/>
                            </a:rPr>
                            <m:t>1</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r>
                        <a:rPr lang="en-GB" b="0" i="1">
                          <a:latin typeface="Cambria Math"/>
                        </a:rPr>
                        <m:t>−</m:t>
                      </m:r>
                      <m:r>
                        <a:rPr lang="en-GB" b="0" i="1">
                          <a:latin typeface="Cambria Math"/>
                          <a:ea typeface="Cambria Math"/>
                        </a:rPr>
                        <m:t>𝜆</m:t>
                      </m:r>
                      <m:sSub>
                        <m:sSubPr>
                          <m:ctrlPr>
                            <a:rPr lang="en-GB" b="0" i="1">
                              <a:latin typeface="Cambria Math"/>
                            </a:rPr>
                          </m:ctrlPr>
                        </m:sSubPr>
                        <m:e>
                          <m:r>
                            <a:rPr lang="en-GB" b="0" i="1">
                              <a:latin typeface="Cambria Math"/>
                            </a:rPr>
                            <m:t>𝑔</m:t>
                          </m:r>
                        </m:e>
                        <m:sub>
                          <m:r>
                            <a:rPr lang="en-GB" b="0" i="1">
                              <a:latin typeface="Cambria Math"/>
                            </a:rPr>
                            <m:t>1</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r>
                        <a:rPr lang="en-GB" b="0" i="1">
                          <a:latin typeface="Cambria Math"/>
                        </a:rPr>
                        <m:t>=0</m:t>
                      </m:r>
                    </m:oMath>
                  </m:oMathPara>
                </a14:m>
                <a:endParaRPr lang="en-GB" b="0" dirty="0" smtClean="0">
                  <a:latin typeface="+mn-lt"/>
                </a:endParaRPr>
              </a:p>
              <a:p>
                <a:pPr algn="just">
                  <a:lnSpc>
                    <a:spcPct val="114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GB" b="0" i="1">
                              <a:latin typeface="Cambria Math"/>
                            </a:rPr>
                          </m:ctrlPr>
                        </m:sSubPr>
                        <m:e>
                          <m:r>
                            <a:rPr lang="en-GB" b="0" i="1">
                              <a:latin typeface="Cambria Math"/>
                            </a:rPr>
                            <m:t>𝑓</m:t>
                          </m:r>
                        </m:e>
                        <m:sub>
                          <m:r>
                            <a:rPr lang="en-GB" b="0" i="1">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r>
                        <a:rPr lang="en-GB" b="0" i="1">
                          <a:latin typeface="Cambria Math"/>
                        </a:rPr>
                        <m:t>−</m:t>
                      </m:r>
                      <m:r>
                        <a:rPr lang="en-GB" b="0" i="1">
                          <a:latin typeface="Cambria Math"/>
                          <a:ea typeface="Cambria Math"/>
                        </a:rPr>
                        <m:t>𝜆</m:t>
                      </m:r>
                      <m:sSub>
                        <m:sSubPr>
                          <m:ctrlPr>
                            <a:rPr lang="en-GB" b="0" i="1">
                              <a:latin typeface="Cambria Math"/>
                            </a:rPr>
                          </m:ctrlPr>
                        </m:sSubPr>
                        <m:e>
                          <m:r>
                            <a:rPr lang="en-GB" b="0" i="1">
                              <a:latin typeface="Cambria Math"/>
                            </a:rPr>
                            <m:t>𝑔</m:t>
                          </m:r>
                        </m:e>
                        <m:sub>
                          <m:r>
                            <a:rPr lang="en-GB" b="0" i="1">
                              <a:latin typeface="Cambria Math"/>
                            </a:rPr>
                            <m:t>2</m:t>
                          </m:r>
                        </m:sub>
                      </m:sSub>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r>
                        <a:rPr lang="en-GB" b="0" i="1">
                          <a:latin typeface="Cambria Math"/>
                        </a:rPr>
                        <m:t>=0</m:t>
                      </m:r>
                    </m:oMath>
                  </m:oMathPara>
                </a14:m>
                <a:endParaRPr lang="en-GB" b="0" dirty="0" smtClean="0">
                  <a:latin typeface="+mn-lt"/>
                </a:endParaRPr>
              </a:p>
              <a:p>
                <a:pPr algn="just">
                  <a:lnSpc>
                    <a:spcPct val="114000"/>
                  </a:lnSpc>
                  <a:spcBef>
                    <a:spcPts val="0"/>
                  </a:spcBef>
                  <a:spcAft>
                    <a:spcPts val="600"/>
                  </a:spcAft>
                </a:pPr>
                <a14:m>
                  <m:oMathPara xmlns:m="http://schemas.openxmlformats.org/officeDocument/2006/math">
                    <m:oMathParaPr>
                      <m:jc m:val="centerGroup"/>
                    </m:oMathParaPr>
                    <m:oMath xmlns:m="http://schemas.openxmlformats.org/officeDocument/2006/math">
                      <m:r>
                        <a:rPr lang="en-GB" b="0" i="1">
                          <a:latin typeface="Cambria Math"/>
                        </a:rPr>
                        <m:t>𝑔</m:t>
                      </m:r>
                      <m:d>
                        <m:dPr>
                          <m:ctrlPr>
                            <a:rPr lang="en-GB" b="0" i="1">
                              <a:latin typeface="Cambria Math"/>
                            </a:rPr>
                          </m:ctrlPr>
                        </m:dPr>
                        <m:e>
                          <m:sSup>
                            <m:sSupPr>
                              <m:ctrlPr>
                                <a:rPr lang="en-GB" b="0" i="1">
                                  <a:latin typeface="Cambria Math"/>
                                </a:rPr>
                              </m:ctrlPr>
                            </m:sSupPr>
                            <m:e>
                              <m:r>
                                <a:rPr lang="en-GB" b="0" i="1">
                                  <a:latin typeface="Cambria Math"/>
                                </a:rPr>
                                <m:t>𝑥</m:t>
                              </m:r>
                            </m:e>
                            <m:sup>
                              <m:r>
                                <a:rPr lang="en-GB" b="0" i="1">
                                  <a:latin typeface="Cambria Math"/>
                                </a:rPr>
                                <m:t>∗</m:t>
                              </m:r>
                            </m:sup>
                          </m:sSup>
                          <m:r>
                            <a:rPr lang="en-GB" b="0" i="1">
                              <a:latin typeface="Cambria Math"/>
                            </a:rPr>
                            <m:t>, </m:t>
                          </m:r>
                          <m:sSup>
                            <m:sSupPr>
                              <m:ctrlPr>
                                <a:rPr lang="en-GB" b="0" i="1">
                                  <a:latin typeface="Cambria Math"/>
                                </a:rPr>
                              </m:ctrlPr>
                            </m:sSupPr>
                            <m:e>
                              <m:r>
                                <a:rPr lang="en-GB" b="0" i="1">
                                  <a:latin typeface="Cambria Math"/>
                                </a:rPr>
                                <m:t>𝑦</m:t>
                              </m:r>
                            </m:e>
                            <m:sup>
                              <m:r>
                                <a:rPr lang="en-GB" b="0" i="1">
                                  <a:latin typeface="Cambria Math"/>
                                </a:rPr>
                                <m:t>∗</m:t>
                              </m:r>
                            </m:sup>
                          </m:sSup>
                        </m:e>
                      </m:d>
                      <m:r>
                        <a:rPr lang="en-GB" b="0" i="1">
                          <a:latin typeface="Cambria Math"/>
                        </a:rPr>
                        <m:t>=</m:t>
                      </m:r>
                      <m:r>
                        <a:rPr lang="en-GB" b="0" i="1">
                          <a:latin typeface="Cambria Math"/>
                        </a:rPr>
                        <m:t>𝑐</m:t>
                      </m:r>
                    </m:oMath>
                  </m:oMathPara>
                </a14:m>
                <a:endParaRPr lang="en-GB" b="0" dirty="0" smtClean="0">
                  <a:latin typeface="+mn-lt"/>
                </a:endParaRPr>
              </a:p>
              <a:p>
                <a:pPr lvl="0" algn="just" eaLnBrk="1" hangingPunct="1">
                  <a:lnSpc>
                    <a:spcPct val="114000"/>
                  </a:lnSpc>
                  <a:spcBef>
                    <a:spcPts val="0"/>
                  </a:spcBef>
                  <a:spcAft>
                    <a:spcPts val="600"/>
                  </a:spcAft>
                </a:pPr>
                <a:r>
                  <a:rPr lang="en-US" b="0" dirty="0" smtClean="0">
                    <a:latin typeface="+mn-lt"/>
                  </a:rPr>
                  <a:t>T</a:t>
                </a:r>
                <a:r>
                  <a:rPr lang="en-US" b="0" dirty="0" smtClean="0" bmk="">
                    <a:latin typeface="+mn-lt"/>
                  </a:rPr>
                  <a:t>hese equations are the </a:t>
                </a:r>
                <a:r>
                  <a:rPr lang="en-US" b="0" dirty="0" bmk="">
                    <a:latin typeface="+mn-lt"/>
                  </a:rPr>
                  <a:t>derivatives of the </a:t>
                </a:r>
                <a:r>
                  <a:rPr lang="en-US" dirty="0" err="1" bmk="">
                    <a:latin typeface="+mn-lt"/>
                  </a:rPr>
                  <a:t>Lagrangean</a:t>
                </a:r>
                <a:r>
                  <a:rPr lang="en-US" b="0" dirty="0">
                    <a:latin typeface="+mn-lt"/>
                  </a:rPr>
                  <a:t> </a:t>
                </a:r>
              </a:p>
              <a:p>
                <a:pPr lvl="0" eaLnBrk="1" hangingPunct="1">
                  <a:lnSpc>
                    <a:spcPct val="114000"/>
                  </a:lnSpc>
                  <a:spcBef>
                    <a:spcPts val="0"/>
                  </a:spcBef>
                  <a:spcAft>
                    <a:spcPts val="600"/>
                  </a:spcAft>
                </a:pPr>
                <a14:m>
                  <m:oMathPara xmlns:m="http://schemas.openxmlformats.org/officeDocument/2006/math">
                    <m:oMathParaPr>
                      <m:jc m:val="centerGroup"/>
                    </m:oMathParaPr>
                    <m:oMath xmlns:m="http://schemas.openxmlformats.org/officeDocument/2006/math">
                      <m:r>
                        <a:rPr lang="en-US" b="0" i="1" dirty="0" smtClean="0">
                          <a:latin typeface="Cambria Math"/>
                        </a:rPr>
                        <m:t>𝐿</m:t>
                      </m:r>
                      <m:r>
                        <a:rPr lang="en-US" b="0" i="1" dirty="0" smtClean="0">
                          <a:latin typeface="Cambria Math"/>
                        </a:rPr>
                        <m:t>(</m:t>
                      </m:r>
                      <m:r>
                        <a:rPr lang="en-US" b="0" i="1" dirty="0" smtClean="0">
                          <a:latin typeface="Cambria Math"/>
                        </a:rPr>
                        <m:t>𝑥</m:t>
                      </m:r>
                      <m:r>
                        <a:rPr lang="en-US" b="0" i="1" dirty="0" smtClean="0">
                          <a:latin typeface="Cambria Math"/>
                        </a:rPr>
                        <m:t>, </m:t>
                      </m:r>
                      <m:r>
                        <a:rPr lang="en-US" b="0" i="1" dirty="0" smtClean="0">
                          <a:latin typeface="Cambria Math"/>
                        </a:rPr>
                        <m:t>𝑦</m:t>
                      </m:r>
                      <m:r>
                        <a:rPr lang="en-GB" b="0" i="1" dirty="0" smtClean="0">
                          <a:latin typeface="Cambria Math"/>
                        </a:rPr>
                        <m:t>,</m:t>
                      </m:r>
                      <m:r>
                        <a:rPr lang="en-GB" b="0" i="1" dirty="0" smtClean="0">
                          <a:latin typeface="Cambria Math"/>
                          <a:ea typeface="Cambria Math"/>
                        </a:rPr>
                        <m:t>𝜆</m:t>
                      </m:r>
                      <m:r>
                        <a:rPr lang="en-US" b="0" i="1" dirty="0" smtClean="0">
                          <a:latin typeface="Cambria Math"/>
                        </a:rPr>
                        <m:t>) =  </m:t>
                      </m:r>
                      <m:r>
                        <a:rPr lang="en-US" b="0" i="1" dirty="0" smtClean="0">
                          <a:latin typeface="Cambria Math"/>
                        </a:rPr>
                        <m:t>𝑓</m:t>
                      </m:r>
                      <m:r>
                        <a:rPr lang="en-US" b="0" i="1" dirty="0" smtClean="0">
                          <a:latin typeface="Cambria Math"/>
                        </a:rPr>
                        <m:t> (</m:t>
                      </m:r>
                      <m:r>
                        <a:rPr lang="en-US" b="0" i="1" dirty="0" smtClean="0">
                          <a:latin typeface="Cambria Math"/>
                        </a:rPr>
                        <m:t>𝑥</m:t>
                      </m:r>
                      <m:r>
                        <a:rPr lang="en-US" b="0" i="1" dirty="0" smtClean="0">
                          <a:latin typeface="Cambria Math"/>
                        </a:rPr>
                        <m:t>, </m:t>
                      </m:r>
                      <m:r>
                        <a:rPr lang="en-US" b="0" i="1" dirty="0" smtClean="0">
                          <a:latin typeface="Cambria Math"/>
                        </a:rPr>
                        <m:t>𝑦</m:t>
                      </m:r>
                      <m:r>
                        <a:rPr lang="en-US" b="0" i="1" dirty="0" smtClean="0">
                          <a:latin typeface="Cambria Math"/>
                        </a:rPr>
                        <m:t>) − </m:t>
                      </m:r>
                      <m:r>
                        <a:rPr lang="en-US" b="0" i="1" dirty="0" smtClean="0">
                          <a:latin typeface="Cambria Math"/>
                        </a:rPr>
                        <m:t>𝜆</m:t>
                      </m:r>
                      <m:r>
                        <a:rPr lang="en-US" b="0" i="1" dirty="0" smtClean="0">
                          <a:latin typeface="Cambria Math"/>
                        </a:rPr>
                        <m:t>(</m:t>
                      </m:r>
                      <m:r>
                        <a:rPr lang="en-US" b="0" i="1" dirty="0" smtClean="0">
                          <a:latin typeface="Cambria Math"/>
                        </a:rPr>
                        <m:t>𝑔</m:t>
                      </m:r>
                      <m:r>
                        <a:rPr lang="en-US" b="0" i="1" dirty="0" smtClean="0">
                          <a:latin typeface="Cambria Math"/>
                        </a:rPr>
                        <m:t>(</m:t>
                      </m:r>
                      <m:r>
                        <a:rPr lang="en-US" b="0" i="1" dirty="0" smtClean="0">
                          <a:latin typeface="Cambria Math"/>
                        </a:rPr>
                        <m:t>𝑥</m:t>
                      </m:r>
                      <m:r>
                        <a:rPr lang="en-US" b="0" i="1" dirty="0" smtClean="0">
                          <a:latin typeface="Cambria Math"/>
                        </a:rPr>
                        <m:t>, </m:t>
                      </m:r>
                      <m:r>
                        <a:rPr lang="en-US" b="0" i="1" dirty="0" smtClean="0">
                          <a:latin typeface="Cambria Math"/>
                        </a:rPr>
                        <m:t>𝑦</m:t>
                      </m:r>
                      <m:r>
                        <a:rPr lang="en-US" b="0" i="1" dirty="0" smtClean="0">
                          <a:latin typeface="Cambria Math"/>
                        </a:rPr>
                        <m:t>) − </m:t>
                      </m:r>
                      <m:r>
                        <a:rPr lang="en-US" b="0" i="1" dirty="0" smtClean="0">
                          <a:latin typeface="Cambria Math"/>
                        </a:rPr>
                        <m:t>𝑐</m:t>
                      </m:r>
                      <m:r>
                        <a:rPr lang="en-US" b="0" i="1" dirty="0" smtClean="0">
                          <a:latin typeface="Cambria Math"/>
                        </a:rPr>
                        <m:t>)</m:t>
                      </m:r>
                    </m:oMath>
                  </m:oMathPara>
                </a14:m>
                <a:endParaRPr lang="en-US" b="0" dirty="0">
                  <a:latin typeface="+mn-lt"/>
                </a:endParaRPr>
              </a:p>
              <a:p>
                <a:pPr lvl="0" algn="just" eaLnBrk="1" hangingPunct="1">
                  <a:lnSpc>
                    <a:spcPct val="114000"/>
                  </a:lnSpc>
                  <a:spcBef>
                    <a:spcPts val="0"/>
                  </a:spcBef>
                  <a:spcAft>
                    <a:spcPts val="600"/>
                  </a:spcAft>
                </a:pPr>
                <a:r>
                  <a:rPr lang="en-US" b="0" dirty="0">
                    <a:latin typeface="+mn-lt"/>
                  </a:rPr>
                  <a:t>with respect to </a:t>
                </a:r>
                <a14:m>
                  <m:oMath xmlns:m="http://schemas.openxmlformats.org/officeDocument/2006/math">
                    <m:r>
                      <a:rPr lang="en-US" b="0" i="1" dirty="0" smtClean="0">
                        <a:latin typeface="Cambria Math"/>
                      </a:rPr>
                      <m:t>𝑥</m:t>
                    </m:r>
                    <m:r>
                      <a:rPr lang="en-US" b="0" i="1" dirty="0" smtClean="0">
                        <a:latin typeface="Cambria Math"/>
                      </a:rPr>
                      <m:t>, </m:t>
                    </m:r>
                    <m:r>
                      <a:rPr lang="en-US" b="0" i="1" dirty="0" smtClean="0">
                        <a:latin typeface="Cambria Math"/>
                      </a:rPr>
                      <m:t>𝑦</m:t>
                    </m:r>
                  </m:oMath>
                </a14:m>
                <a:r>
                  <a:rPr lang="en-US" b="0" dirty="0" smtClean="0">
                    <a:latin typeface="+mn-lt"/>
                  </a:rPr>
                  <a:t> </a:t>
                </a:r>
                <a:r>
                  <a:rPr lang="en-US" b="0" dirty="0">
                    <a:latin typeface="+mn-lt"/>
                  </a:rPr>
                  <a:t>and </a:t>
                </a:r>
                <a14:m>
                  <m:oMath xmlns:m="http://schemas.openxmlformats.org/officeDocument/2006/math">
                    <m:r>
                      <a:rPr lang="en-US" b="0" i="1" dirty="0" smtClean="0">
                        <a:latin typeface="Cambria Math"/>
                        <a:ea typeface="Cambria Math"/>
                      </a:rPr>
                      <m:t>𝜆</m:t>
                    </m:r>
                  </m:oMath>
                </a14:m>
                <a:r>
                  <a:rPr lang="en-US" b="0" dirty="0">
                    <a:latin typeface="+mn-lt"/>
                  </a:rPr>
                  <a:t> to be </a:t>
                </a:r>
                <a:r>
                  <a:rPr lang="en-US" b="0" dirty="0" smtClean="0">
                    <a:latin typeface="+mn-lt"/>
                  </a:rPr>
                  <a:t>zero</a:t>
                </a:r>
              </a:p>
              <a:p>
                <a:pPr algn="just" eaLnBrk="1" hangingPunct="1">
                  <a:lnSpc>
                    <a:spcPct val="114000"/>
                  </a:lnSpc>
                  <a:spcBef>
                    <a:spcPts val="0"/>
                  </a:spcBef>
                  <a:spcAft>
                    <a:spcPts val="600"/>
                  </a:spcAft>
                </a:pPr>
                <a:r>
                  <a:rPr lang="en-US" b="0" dirty="0">
                    <a:latin typeface="+mn-lt"/>
                  </a:rPr>
                  <a:t>The first two are know as the first order conditions</a:t>
                </a:r>
                <a:endParaRPr lang="en-GB" b="0" dirty="0">
                  <a:latin typeface="+mn-lt"/>
                </a:endParaRPr>
              </a:p>
              <a:p>
                <a:pPr lvl="0" algn="just" eaLnBrk="1" hangingPunct="1">
                  <a:lnSpc>
                    <a:spcPct val="114000"/>
                  </a:lnSpc>
                  <a:spcBef>
                    <a:spcPts val="0"/>
                  </a:spcBef>
                  <a:spcAft>
                    <a:spcPts val="600"/>
                  </a:spcAft>
                </a:pPr>
                <a:endParaRPr lang="en-US" b="0" dirty="0" smtClean="0">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7425" y="11726"/>
                <a:ext cx="8809150" cy="7473393"/>
              </a:xfrm>
              <a:prstGeom prst="rect">
                <a:avLst/>
              </a:prstGeom>
              <a:blipFill rotWithShape="1">
                <a:blip r:embed="rId2"/>
                <a:stretch>
                  <a:fillRect l="-1037"/>
                </a:stretch>
              </a:blipFill>
            </p:spPr>
            <p:txBody>
              <a:bodyPr/>
              <a:lstStyle/>
              <a:p>
                <a:r>
                  <a:rPr lang="en-GB">
                    <a:noFill/>
                  </a:rPr>
                  <a:t> </a:t>
                </a:r>
              </a:p>
            </p:txBody>
          </p:sp>
        </mc:Fallback>
      </mc:AlternateContent>
    </p:spTree>
    <p:extLst>
      <p:ext uri="{BB962C8B-B14F-4D97-AF65-F5344CB8AC3E}">
        <p14:creationId xmlns:p14="http://schemas.microsoft.com/office/powerpoint/2010/main" val="57002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
  <a:themeElements>
    <a:clrScheme name="lectur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cture.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charset="0"/>
          </a:defRPr>
        </a:defPPr>
      </a:lstStyle>
    </a:lnDef>
  </a:objectDefaults>
  <a:extraClrSchemeLst>
    <a:extraClrScheme>
      <a:clrScheme name="lectur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Designs\lecture.pot</Template>
  <TotalTime>24189</TotalTime>
  <Words>3952</Words>
  <Application>Microsoft Office PowerPoint</Application>
  <PresentationFormat>On-screen Show (4:3)</PresentationFormat>
  <Paragraphs>354</Paragraphs>
  <Slides>42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lecture</vt:lpstr>
      <vt:lpstr>Drawing</vt:lpstr>
      <vt:lpstr>PowerPoint Presentation</vt:lpstr>
      <vt:lpstr>Constrained optimization</vt:lpstr>
      <vt:lpstr>Binding and non-binding constraints</vt:lpstr>
      <vt:lpstr>PowerPoint Presentation</vt:lpstr>
      <vt:lpstr>Objectives and constraints - example</vt:lpstr>
      <vt:lpstr>PowerPoint Presentation</vt:lpstr>
      <vt:lpstr>Constrained optimization with two variables and one constraint </vt:lpstr>
      <vt:lpstr>PowerPoint Presentation</vt:lpstr>
      <vt:lpstr>PowerPoint Presentation</vt:lpstr>
      <vt:lpstr>PowerPoint Presentation</vt:lpstr>
      <vt:lpstr>Procedure for the solution</vt:lpstr>
      <vt:lpstr>PowerPoint Presentation</vt:lpstr>
      <vt:lpstr>PowerPoint Presentation</vt:lpstr>
      <vt:lpstr>Interpretation of λ</vt:lpstr>
      <vt:lpstr>PowerPoint Presentation</vt:lpstr>
      <vt:lpstr>Conditions under which a stationary point is a local optimum</vt:lpstr>
      <vt:lpstr>PowerPoint Presentation</vt:lpstr>
      <vt:lpstr>Example</vt:lpstr>
      <vt:lpstr>PowerPoint Presentation</vt:lpstr>
      <vt:lpstr>Conditions under which a stationary point is a global optimum</vt:lpstr>
      <vt:lpstr>Example</vt:lpstr>
      <vt:lpstr>PowerPoint Presentation</vt:lpstr>
      <vt:lpstr>Optimization with equality constraints: n variables, m constraints</vt:lpstr>
      <vt:lpstr>PowerPoint Presentation</vt:lpstr>
      <vt:lpstr>Conditions under which necessary conditions are sufficient</vt:lpstr>
      <vt:lpstr>Interpretation of λ</vt:lpstr>
      <vt:lpstr>Interpretation of λ</vt:lpstr>
      <vt:lpstr>Quasi-concave functions</vt:lpstr>
      <vt:lpstr>PowerPoint Presentation</vt:lpstr>
      <vt:lpstr>The importance of concavity and quasi-concavity</vt:lpstr>
      <vt:lpstr>Convex sets.</vt:lpstr>
      <vt:lpstr>Convex sets.</vt:lpstr>
      <vt:lpstr>Non-Convex sets.</vt:lpstr>
      <vt:lpstr>A different definition of quasi concavity</vt:lpstr>
      <vt:lpstr>PowerPoint Presentation</vt:lpstr>
      <vt:lpstr>Checking quasi concavity</vt:lpstr>
      <vt:lpstr>PowerPoint Presentation</vt:lpstr>
      <vt:lpstr>Envelope theorem: unconstrained problem</vt:lpstr>
      <vt:lpstr>PowerPoint Presentation</vt:lpstr>
      <vt:lpstr>PowerPoint Presentation</vt:lpstr>
      <vt:lpstr>Envelope theorem: constrained problems</vt:lpstr>
      <vt:lpstr>PowerPoint Presentation</vt:lpstr>
    </vt:vector>
  </TitlesOfParts>
  <Company>University of East Anglia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10. Constrained Optimization - examples</dc:title>
  <dc:creator>j048</dc:creator>
  <cp:lastModifiedBy>EconStaff</cp:lastModifiedBy>
  <cp:revision>874</cp:revision>
  <cp:lastPrinted>2015-02-23T11:56:02Z</cp:lastPrinted>
  <dcterms:created xsi:type="dcterms:W3CDTF">2011-08-14T16:07:15Z</dcterms:created>
  <dcterms:modified xsi:type="dcterms:W3CDTF">2015-02-26T21:31:37Z</dcterms:modified>
</cp:coreProperties>
</file>