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8" r:id="rId4"/>
    <p:sldId id="270" r:id="rId5"/>
    <p:sldId id="271" r:id="rId6"/>
    <p:sldId id="272" r:id="rId7"/>
    <p:sldId id="274" r:id="rId8"/>
    <p:sldId id="275" r:id="rId9"/>
    <p:sldId id="306" r:id="rId10"/>
    <p:sldId id="286" r:id="rId11"/>
    <p:sldId id="276" r:id="rId12"/>
    <p:sldId id="287" r:id="rId13"/>
    <p:sldId id="277" r:id="rId14"/>
    <p:sldId id="288" r:id="rId15"/>
    <p:sldId id="278" r:id="rId16"/>
    <p:sldId id="289" r:id="rId17"/>
    <p:sldId id="305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5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0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7537B-4102-4AC0-92B1-82F5C9C625B0}" type="datetimeFigureOut">
              <a:rPr lang="it-IT" smtClean="0"/>
              <a:pPr/>
              <a:t>09/10/2022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5B640-E1FC-4D88-BDA9-44B936403F61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3389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6AB2B-A4D6-43E3-9F67-F9BA63A9B08D}" type="datetime1">
              <a:rPr lang="it-IT" smtClean="0"/>
              <a:pPr/>
              <a:t>09/10/2022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0C2BD-CD99-4D83-BA21-6F629E7C9234}" type="datetime1">
              <a:rPr lang="it-IT" smtClean="0"/>
              <a:pPr/>
              <a:t>09/10/2022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A051B-956F-4CC3-83F9-0BE011C74B49}" type="datetime1">
              <a:rPr lang="it-IT" smtClean="0"/>
              <a:pPr/>
              <a:t>09/10/2022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EB07-0C73-4403-9FB6-1997F0C500AB}" type="datetime1">
              <a:rPr lang="it-IT" smtClean="0"/>
              <a:pPr/>
              <a:t>09/10/2022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799BC-88F9-4CB6-A843-ADBF1F48DCDA}" type="datetime1">
              <a:rPr lang="it-IT" smtClean="0"/>
              <a:pPr/>
              <a:t>09/10/2022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4A2B-A0DA-4E06-B384-56FFC4B2B722}" type="datetime1">
              <a:rPr lang="it-IT" smtClean="0"/>
              <a:pPr/>
              <a:t>09/10/2022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B2A70-5A99-456B-A2D7-AC2AE8951EE9}" type="datetime1">
              <a:rPr lang="it-IT" smtClean="0"/>
              <a:pPr/>
              <a:t>09/10/2022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51725-4C26-40B6-A473-148C4007A69B}" type="datetime1">
              <a:rPr lang="it-IT" smtClean="0"/>
              <a:pPr/>
              <a:t>09/10/2022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BD3CC-33DC-4095-A218-EAAB2295EE5F}" type="datetime1">
              <a:rPr lang="it-IT" smtClean="0"/>
              <a:pPr/>
              <a:t>09/10/2022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7F1DA-1CA7-4270-941D-80666D321552}" type="datetime1">
              <a:rPr lang="it-IT" smtClean="0"/>
              <a:pPr/>
              <a:t>09/10/2022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3442-19D3-4723-8CFA-18CA61039AC1}" type="datetime1">
              <a:rPr lang="it-IT" smtClean="0"/>
              <a:pPr/>
              <a:t>09/10/2022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E926C-25DB-47F9-AF4F-0DF8672EE5E2}" type="datetime1">
              <a:rPr lang="it-IT" smtClean="0"/>
              <a:pPr/>
              <a:t>09/10/2022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dizionicafoscari.unive.it/it/edizioni4/collane/sail/booksLis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Come insegniamo?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246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100" dirty="0"/>
              <a:t>Su quali aspetti si sentiva più </a:t>
            </a:r>
            <a:r>
              <a:rPr lang="it-IT" sz="3100" dirty="0" smtClean="0"/>
              <a:t>debole, </a:t>
            </a:r>
            <a:r>
              <a:rPr lang="it-IT" sz="3100" dirty="0"/>
              <a:t>in quali </a:t>
            </a:r>
            <a:r>
              <a:rPr lang="it-IT" sz="3100" dirty="0" err="1"/>
              <a:t>c’e’</a:t>
            </a:r>
            <a:r>
              <a:rPr lang="it-IT" sz="3100" dirty="0"/>
              <a:t> stato uno sviluppo </a:t>
            </a:r>
            <a:r>
              <a:rPr lang="it-IT" sz="3100" dirty="0" smtClean="0"/>
              <a:t>maggiore, quali non sono stati sviluppati</a:t>
            </a:r>
            <a:r>
              <a:rPr lang="it-IT" sz="3100" dirty="0"/>
              <a:t/>
            </a:r>
            <a:br>
              <a:rPr lang="it-IT" sz="3100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674640" cy="4525963"/>
          </a:xfrm>
        </p:spPr>
        <p:txBody>
          <a:bodyPr>
            <a:normAutofit fontScale="92500" lnSpcReduction="20000"/>
          </a:bodyPr>
          <a:lstStyle/>
          <a:p>
            <a:pPr marL="514350" lvl="1" indent="0">
              <a:buNone/>
            </a:pPr>
            <a:r>
              <a:rPr lang="it-IT" dirty="0"/>
              <a:t>Ascoltare </a:t>
            </a:r>
          </a:p>
          <a:p>
            <a:pPr marL="400050" lvl="1" indent="0">
              <a:buNone/>
            </a:pPr>
            <a:r>
              <a:rPr lang="it-IT" dirty="0"/>
              <a:t>□ Leggere </a:t>
            </a:r>
          </a:p>
          <a:p>
            <a:pPr marL="400050" lvl="1" indent="0">
              <a:buNone/>
            </a:pPr>
            <a:r>
              <a:rPr lang="it-IT" dirty="0"/>
              <a:t>□ Parlare </a:t>
            </a:r>
          </a:p>
          <a:p>
            <a:pPr marL="400050" lvl="1" indent="0">
              <a:buNone/>
            </a:pPr>
            <a:r>
              <a:rPr lang="it-IT" dirty="0"/>
              <a:t>□ Scrivere </a:t>
            </a:r>
          </a:p>
          <a:p>
            <a:pPr marL="400050" lvl="1" indent="0">
              <a:buNone/>
            </a:pPr>
            <a:r>
              <a:rPr lang="it-IT" dirty="0"/>
              <a:t>□ Grammatica </a:t>
            </a:r>
          </a:p>
          <a:p>
            <a:pPr marL="400050" lvl="1" indent="0">
              <a:buNone/>
            </a:pPr>
            <a:r>
              <a:rPr lang="it-IT" dirty="0"/>
              <a:t>□ Lessico </a:t>
            </a:r>
          </a:p>
          <a:p>
            <a:pPr marL="400050" lvl="1" indent="0">
              <a:buNone/>
            </a:pPr>
            <a:r>
              <a:rPr lang="it-IT" dirty="0"/>
              <a:t>□ Pronuncia </a:t>
            </a:r>
          </a:p>
          <a:p>
            <a:pPr marL="400050" lvl="1" indent="0">
              <a:buNone/>
            </a:pPr>
            <a:r>
              <a:rPr lang="it-IT" dirty="0"/>
              <a:t>□ Tutte </a:t>
            </a:r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868960" y="1556792"/>
            <a:ext cx="6275040" cy="50734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Più debole: </a:t>
            </a:r>
          </a:p>
          <a:p>
            <a:r>
              <a:rPr lang="it-IT" dirty="0" smtClean="0"/>
              <a:t>Inglese: </a:t>
            </a:r>
            <a:r>
              <a:rPr lang="it-IT" dirty="0"/>
              <a:t>ascolto e parlato</a:t>
            </a:r>
          </a:p>
          <a:p>
            <a:r>
              <a:rPr lang="it-IT" dirty="0"/>
              <a:t>Francese, tedesco, spagnolo: grammatica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Cosa è stato più sviluppato</a:t>
            </a:r>
          </a:p>
          <a:p>
            <a:r>
              <a:rPr lang="it-IT" dirty="0" smtClean="0"/>
              <a:t>Inglese, francese, tedesco:  </a:t>
            </a:r>
            <a:r>
              <a:rPr lang="it-IT" dirty="0"/>
              <a:t>grammatica e </a:t>
            </a:r>
            <a:r>
              <a:rPr lang="it-IT" dirty="0" smtClean="0"/>
              <a:t>scrittura</a:t>
            </a:r>
          </a:p>
          <a:p>
            <a:r>
              <a:rPr lang="it-IT" dirty="0" smtClean="0"/>
              <a:t>Spagnolo: orale</a:t>
            </a:r>
          </a:p>
          <a:p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Non sviluppato</a:t>
            </a:r>
          </a:p>
          <a:p>
            <a:r>
              <a:rPr lang="it-IT" dirty="0"/>
              <a:t>Inglese, francese, tedesco</a:t>
            </a:r>
            <a:r>
              <a:rPr lang="it-IT" dirty="0" smtClean="0"/>
              <a:t>: orale</a:t>
            </a:r>
          </a:p>
          <a:p>
            <a:r>
              <a:rPr lang="it-IT" dirty="0" smtClean="0"/>
              <a:t>Spagnolo: scrittura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842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t-IT" dirty="0"/>
              <a:t>Modalità didattiche utilizzate</a:t>
            </a:r>
            <a:br>
              <a:rPr lang="it-IT" dirty="0"/>
            </a:b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Lezione </a:t>
            </a:r>
            <a:r>
              <a:rPr lang="it-IT" dirty="0"/>
              <a:t>frontale del docente</a:t>
            </a:r>
          </a:p>
          <a:p>
            <a:r>
              <a:rPr lang="it-IT" dirty="0"/>
              <a:t> Spiegazione dell’insegnante dell’argomento</a:t>
            </a:r>
          </a:p>
          <a:p>
            <a:r>
              <a:rPr lang="it-IT" dirty="0"/>
              <a:t> Esposizione di un argomento concordato in anticipo da parte di uno studente</a:t>
            </a:r>
          </a:p>
          <a:p>
            <a:r>
              <a:rPr lang="it-IT" dirty="0"/>
              <a:t> Analisi di un testo all’interno di un piccolo gruppo</a:t>
            </a:r>
          </a:p>
          <a:p>
            <a:r>
              <a:rPr lang="it-IT" dirty="0"/>
              <a:t>Spiegazione grammaticale delle regole </a:t>
            </a:r>
          </a:p>
          <a:p>
            <a:r>
              <a:rPr lang="it-IT" dirty="0"/>
              <a:t> Attività comunicative </a:t>
            </a:r>
          </a:p>
          <a:p>
            <a:r>
              <a:rPr lang="it-IT" dirty="0"/>
              <a:t>Altro (specificare) 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dirty="0"/>
              <a:t>Tutte le lingue: </a:t>
            </a:r>
            <a:endParaRPr lang="it-IT" dirty="0" smtClean="0"/>
          </a:p>
          <a:p>
            <a:endParaRPr lang="it-IT" dirty="0"/>
          </a:p>
          <a:p>
            <a:r>
              <a:rPr lang="it-IT" sz="3600" dirty="0" smtClean="0"/>
              <a:t>lezione </a:t>
            </a:r>
            <a:r>
              <a:rPr lang="it-IT" sz="3600" dirty="0"/>
              <a:t>frontale o </a:t>
            </a:r>
            <a:r>
              <a:rPr lang="it-IT" sz="3600" dirty="0" smtClean="0"/>
              <a:t>spiegazione da </a:t>
            </a:r>
            <a:r>
              <a:rPr lang="it-IT" sz="3600" dirty="0"/>
              <a:t>parte </a:t>
            </a:r>
            <a:r>
              <a:rPr lang="it-IT" sz="3600" dirty="0" smtClean="0"/>
              <a:t>dell’insegnante</a:t>
            </a:r>
          </a:p>
          <a:p>
            <a:r>
              <a:rPr lang="it-IT" sz="3600" dirty="0" smtClean="0"/>
              <a:t> </a:t>
            </a:r>
            <a:r>
              <a:rPr lang="it-IT" sz="3600" dirty="0"/>
              <a:t>o la spiegazione grammaticale delle regole. </a:t>
            </a:r>
          </a:p>
          <a:p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895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2700" dirty="0"/>
              <a:t>Quale tecnica di apprendimento il suo insegnante di </a:t>
            </a:r>
            <a:r>
              <a:rPr lang="it-IT" sz="2700" dirty="0" smtClean="0"/>
              <a:t>lingua </a:t>
            </a:r>
            <a:r>
              <a:rPr lang="it-IT" sz="2700" dirty="0"/>
              <a:t>prediligeva maggiormente? (indichi 1 o 2 opzioni) </a:t>
            </a:r>
            <a:br>
              <a:rPr lang="it-IT" sz="2700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 smtClean="0"/>
              <a:t>Esercizi </a:t>
            </a:r>
            <a:r>
              <a:rPr lang="it-IT" dirty="0"/>
              <a:t>strutturali </a:t>
            </a:r>
          </a:p>
          <a:p>
            <a:r>
              <a:rPr lang="it-IT" dirty="0"/>
              <a:t> Dettato </a:t>
            </a:r>
          </a:p>
          <a:p>
            <a:r>
              <a:rPr lang="it-IT" dirty="0"/>
              <a:t> </a:t>
            </a:r>
            <a:r>
              <a:rPr lang="it-IT" dirty="0" err="1"/>
              <a:t>Cloze</a:t>
            </a:r>
            <a:r>
              <a:rPr lang="it-IT" dirty="0"/>
              <a:t> </a:t>
            </a:r>
          </a:p>
          <a:p>
            <a:r>
              <a:rPr lang="it-IT" dirty="0"/>
              <a:t> Riassunto </a:t>
            </a:r>
          </a:p>
          <a:p>
            <a:r>
              <a:rPr lang="it-IT" dirty="0"/>
              <a:t> Traduzioni </a:t>
            </a:r>
          </a:p>
          <a:p>
            <a:r>
              <a:rPr lang="it-IT" dirty="0"/>
              <a:t> Scelta multipla </a:t>
            </a:r>
          </a:p>
          <a:p>
            <a:r>
              <a:rPr lang="it-IT" dirty="0"/>
              <a:t> Lista di parole/verbi da memorizzare </a:t>
            </a:r>
          </a:p>
          <a:p>
            <a:r>
              <a:rPr lang="it-IT" dirty="0"/>
              <a:t> Parafrasi </a:t>
            </a:r>
          </a:p>
          <a:p>
            <a:r>
              <a:rPr lang="it-IT" dirty="0"/>
              <a:t> Cruciverba e giochi </a:t>
            </a:r>
          </a:p>
          <a:p>
            <a:r>
              <a:rPr lang="it-IT" dirty="0"/>
              <a:t> Domanda </a:t>
            </a:r>
          </a:p>
          <a:p>
            <a:r>
              <a:rPr lang="it-IT" dirty="0"/>
              <a:t> </a:t>
            </a:r>
            <a:r>
              <a:rPr lang="it-IT" dirty="0" err="1"/>
              <a:t>Roleplay</a:t>
            </a:r>
            <a:r>
              <a:rPr lang="it-IT" dirty="0"/>
              <a:t> </a:t>
            </a:r>
          </a:p>
          <a:p>
            <a:r>
              <a:rPr lang="it-IT" dirty="0"/>
              <a:t> Ascolti </a:t>
            </a:r>
          </a:p>
          <a:p>
            <a:r>
              <a:rPr lang="it-IT" dirty="0"/>
              <a:t> Dialoghi </a:t>
            </a:r>
          </a:p>
          <a:p>
            <a:r>
              <a:rPr lang="it-IT" dirty="0"/>
              <a:t> Canzoni e film </a:t>
            </a:r>
          </a:p>
          <a:p>
            <a:r>
              <a:rPr lang="it-IT" dirty="0"/>
              <a:t> Monologhi </a:t>
            </a:r>
          </a:p>
          <a:p>
            <a:r>
              <a:rPr lang="it-IT" dirty="0"/>
              <a:t>E nell’altra lingua/</a:t>
            </a:r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sz="3800" dirty="0"/>
              <a:t>Per tutte le lingue si preferiscono  gli esercizi strutturali</a:t>
            </a:r>
            <a:r>
              <a:rPr lang="it-IT" sz="3800" dirty="0" smtClean="0"/>
              <a:t>,</a:t>
            </a:r>
          </a:p>
          <a:p>
            <a:r>
              <a:rPr lang="it-IT" sz="3800" dirty="0" smtClean="0"/>
              <a:t> </a:t>
            </a:r>
            <a:r>
              <a:rPr lang="it-IT" sz="3800" dirty="0"/>
              <a:t>e altri esercizi o attività che sviluppano  le abilità scritte.</a:t>
            </a:r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152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dirty="0"/>
              <a:t>I materiali </a:t>
            </a:r>
            <a:r>
              <a:rPr lang="it-IT" sz="3600" dirty="0" smtClean="0"/>
              <a:t>utilizzati nell’apprendimento : </a:t>
            </a:r>
            <a:r>
              <a:rPr lang="it-IT" sz="3600" dirty="0"/>
              <a:t/>
            </a:r>
            <a:br>
              <a:rPr lang="it-IT" sz="3600" dirty="0"/>
            </a:b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0529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□ </a:t>
            </a:r>
            <a:r>
              <a:rPr lang="it-IT" dirty="0"/>
              <a:t>Originali </a:t>
            </a:r>
          </a:p>
          <a:p>
            <a:pPr marL="0" indent="0">
              <a:buNone/>
            </a:pPr>
            <a:r>
              <a:rPr lang="en-US" dirty="0"/>
              <a:t>□ </a:t>
            </a:r>
            <a:r>
              <a:rPr lang="it-IT" dirty="0"/>
              <a:t>Il libro di classe </a:t>
            </a:r>
          </a:p>
          <a:p>
            <a:pPr marL="0" indent="0">
              <a:buNone/>
            </a:pPr>
            <a:r>
              <a:rPr lang="en-US" dirty="0"/>
              <a:t>□ </a:t>
            </a:r>
            <a:r>
              <a:rPr lang="it-IT" dirty="0"/>
              <a:t>Fotocopie </a:t>
            </a:r>
          </a:p>
          <a:p>
            <a:pPr marL="0" indent="0">
              <a:buNone/>
            </a:pPr>
            <a:r>
              <a:rPr lang="en-US" dirty="0"/>
              <a:t>□ </a:t>
            </a:r>
            <a:r>
              <a:rPr lang="it-IT" dirty="0"/>
              <a:t>PowerPoint </a:t>
            </a:r>
          </a:p>
          <a:p>
            <a:pPr marL="0" indent="0">
              <a:buNone/>
            </a:pPr>
            <a:r>
              <a:rPr lang="en-US" dirty="0"/>
              <a:t>□ </a:t>
            </a:r>
            <a:r>
              <a:rPr lang="it-IT" dirty="0" err="1" smtClean="0"/>
              <a:t>WebQuest</a:t>
            </a:r>
            <a:r>
              <a:rPr lang="it-IT" dirty="0" smtClean="0"/>
              <a:t>*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smtClean="0"/>
              <a:t>Libro di testo e fotocopie</a:t>
            </a: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181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 dirty="0"/>
              <a:t>Quale tecnologia è stata utilizzata di più dal docente di inglese?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□ </a:t>
            </a:r>
            <a:r>
              <a:rPr lang="it-IT" dirty="0"/>
              <a:t>Pc </a:t>
            </a:r>
          </a:p>
          <a:p>
            <a:pPr marL="0" indent="0">
              <a:buNone/>
            </a:pPr>
            <a:r>
              <a:rPr lang="en-US" dirty="0"/>
              <a:t>□ </a:t>
            </a:r>
            <a:r>
              <a:rPr lang="it-IT" dirty="0"/>
              <a:t>Internet </a:t>
            </a:r>
          </a:p>
          <a:p>
            <a:pPr marL="0" indent="0">
              <a:buNone/>
            </a:pPr>
            <a:r>
              <a:rPr lang="en-US" dirty="0"/>
              <a:t>□ </a:t>
            </a:r>
            <a:r>
              <a:rPr lang="it-IT" dirty="0"/>
              <a:t>Televisione via satellite </a:t>
            </a:r>
          </a:p>
          <a:p>
            <a:pPr marL="0" indent="0">
              <a:buNone/>
            </a:pPr>
            <a:r>
              <a:rPr lang="en-US" dirty="0"/>
              <a:t>□ </a:t>
            </a:r>
            <a:r>
              <a:rPr lang="it-IT" dirty="0"/>
              <a:t>Schermo e proiettore digitale </a:t>
            </a:r>
          </a:p>
          <a:p>
            <a:pPr marL="0" indent="0">
              <a:buNone/>
            </a:pPr>
            <a:r>
              <a:rPr lang="en-US" dirty="0"/>
              <a:t>□ </a:t>
            </a:r>
            <a:r>
              <a:rPr lang="it-IT" dirty="0" err="1"/>
              <a:t>lim</a:t>
            </a:r>
            <a:r>
              <a:rPr lang="it-IT" dirty="0"/>
              <a:t> (lavagna multimediale) </a:t>
            </a:r>
          </a:p>
          <a:p>
            <a:pPr marL="0" indent="0">
              <a:buNone/>
            </a:pPr>
            <a:r>
              <a:rPr lang="en-US" dirty="0"/>
              <a:t>□ </a:t>
            </a:r>
            <a:r>
              <a:rPr lang="it-IT" dirty="0"/>
              <a:t>Dvd </a:t>
            </a:r>
          </a:p>
          <a:p>
            <a:pPr marL="0" indent="0">
              <a:buNone/>
            </a:pPr>
            <a:r>
              <a:rPr lang="en-US" dirty="0"/>
              <a:t>□ </a:t>
            </a:r>
            <a:r>
              <a:rPr lang="it-IT" dirty="0"/>
              <a:t>Lavagna luminosa </a:t>
            </a:r>
          </a:p>
          <a:p>
            <a:pPr marL="0" indent="0">
              <a:buNone/>
            </a:pPr>
            <a:r>
              <a:rPr lang="en-US" dirty="0"/>
              <a:t>□ </a:t>
            </a:r>
            <a:r>
              <a:rPr lang="it-IT" dirty="0" err="1"/>
              <a:t>Audioregistratore</a:t>
            </a:r>
            <a:r>
              <a:rPr lang="it-IT" dirty="0"/>
              <a:t> con cd </a:t>
            </a:r>
          </a:p>
          <a:p>
            <a:r>
              <a:rPr lang="it-IT" dirty="0"/>
              <a:t>Altro (</a:t>
            </a:r>
            <a:r>
              <a:rPr lang="it-IT" i="1" dirty="0"/>
              <a:t>specificare</a:t>
            </a:r>
            <a:r>
              <a:rPr lang="it-IT" dirty="0"/>
              <a:t>) 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per </a:t>
            </a:r>
            <a:r>
              <a:rPr lang="it-IT" dirty="0" smtClean="0"/>
              <a:t>tutte le lingue</a:t>
            </a:r>
          </a:p>
          <a:p>
            <a:endParaRPr lang="it-IT" dirty="0"/>
          </a:p>
          <a:p>
            <a:r>
              <a:rPr lang="it-IT" dirty="0" err="1" smtClean="0"/>
              <a:t>audioregistratore</a:t>
            </a:r>
            <a:r>
              <a:rPr lang="it-IT" dirty="0" smtClean="0"/>
              <a:t> </a:t>
            </a:r>
            <a:r>
              <a:rPr lang="it-IT" dirty="0"/>
              <a:t>con cd</a:t>
            </a:r>
            <a:r>
              <a:rPr lang="it-IT" dirty="0" smtClean="0"/>
              <a:t>,</a:t>
            </a:r>
          </a:p>
          <a:p>
            <a:r>
              <a:rPr lang="it-IT" dirty="0" smtClean="0"/>
              <a:t>dvd </a:t>
            </a:r>
          </a:p>
          <a:p>
            <a:r>
              <a:rPr lang="it-IT" dirty="0" smtClean="0"/>
              <a:t>e </a:t>
            </a:r>
            <a:r>
              <a:rPr lang="it-IT" dirty="0"/>
              <a:t>l’uso del pc. 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998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it-IT" sz="3100" dirty="0"/>
              <a:t>Come preferiva lavorare in classe nell’apprendimento della lingua inglese? </a:t>
            </a:r>
            <a:r>
              <a:rPr lang="it-IT" sz="3100" dirty="0" smtClean="0"/>
              <a:t/>
            </a:r>
            <a:br>
              <a:rPr lang="it-IT" sz="3100" dirty="0" smtClean="0"/>
            </a:br>
            <a:r>
              <a:rPr lang="it-IT" sz="2800" dirty="0" smtClean="0"/>
              <a:t>Come </a:t>
            </a:r>
            <a:r>
              <a:rPr lang="it-IT" sz="2800" dirty="0"/>
              <a:t>di solito la faceva lavorare in classe </a:t>
            </a:r>
            <a:r>
              <a:rPr lang="it-IT" sz="2800" dirty="0" smtClean="0"/>
              <a:t>l’insegnante?</a:t>
            </a:r>
            <a:r>
              <a:rPr lang="it-IT" sz="3100" dirty="0"/>
              <a:t/>
            </a:r>
            <a:br>
              <a:rPr lang="it-IT" sz="3100" dirty="0"/>
            </a:b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1"/>
          </p:nvPr>
        </p:nvSpPr>
        <p:spPr>
          <a:xfrm>
            <a:off x="395536" y="2204864"/>
            <a:ext cx="4038600" cy="4525963"/>
          </a:xfrm>
        </p:spPr>
        <p:txBody>
          <a:bodyPr>
            <a:normAutofit/>
          </a:bodyPr>
          <a:lstStyle/>
          <a:p>
            <a:r>
              <a:rPr lang="it-IT" dirty="0" smtClean="0"/>
              <a:t>a</a:t>
            </a:r>
            <a:r>
              <a:rPr lang="it-IT" dirty="0"/>
              <a:t>. Individualmente </a:t>
            </a:r>
          </a:p>
          <a:p>
            <a:r>
              <a:rPr lang="it-IT" dirty="0"/>
              <a:t>b. A coppie </a:t>
            </a:r>
          </a:p>
          <a:p>
            <a:r>
              <a:rPr lang="it-IT" dirty="0"/>
              <a:t>c. In piccoli gruppi </a:t>
            </a:r>
          </a:p>
          <a:p>
            <a:r>
              <a:rPr lang="it-IT" dirty="0"/>
              <a:t>d. Con tutta la classe </a:t>
            </a:r>
          </a:p>
          <a:p>
            <a:r>
              <a:rPr lang="it-IT" dirty="0"/>
              <a:t>E nell’altra lingua/lingue? </a:t>
            </a:r>
            <a:r>
              <a:rPr lang="it-IT" dirty="0" smtClean="0"/>
              <a:t>..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>
          <a:xfrm>
            <a:off x="4716016" y="2332037"/>
            <a:ext cx="4038600" cy="4525963"/>
          </a:xfrm>
        </p:spPr>
        <p:txBody>
          <a:bodyPr>
            <a:normAutofit/>
          </a:bodyPr>
          <a:lstStyle/>
          <a:p>
            <a:r>
              <a:rPr lang="it-IT" dirty="0"/>
              <a:t>Gli studenti preferiscono </a:t>
            </a:r>
            <a:r>
              <a:rPr lang="it-IT" dirty="0" smtClean="0"/>
              <a:t> lavorare in gruppi e con </a:t>
            </a:r>
            <a:r>
              <a:rPr lang="it-IT" dirty="0"/>
              <a:t>tutta la </a:t>
            </a:r>
            <a:r>
              <a:rPr lang="it-IT" dirty="0" smtClean="0"/>
              <a:t>Classe.</a:t>
            </a:r>
            <a:endParaRPr lang="it-IT" dirty="0"/>
          </a:p>
          <a:p>
            <a:r>
              <a:rPr lang="it-IT" dirty="0"/>
              <a:t>l’insegnante preferisce lavorare con la classe e far lavorare individualmente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78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/>
              <a:t>Quale livello del </a:t>
            </a:r>
            <a:r>
              <a:rPr lang="it-IT" sz="3200" b="1" dirty="0" err="1"/>
              <a:t>qcer</a:t>
            </a:r>
            <a:r>
              <a:rPr lang="it-IT" sz="3200" dirty="0"/>
              <a:t> è riuscito a raggiungere?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La percezione degli studenti è di aver raggiunto nella lingua inglese per il 45% il B2 e per il 43% il B1.</a:t>
            </a:r>
          </a:p>
          <a:p>
            <a:r>
              <a:rPr lang="it-IT" dirty="0"/>
              <a:t>secondo le direttive ministeriali il livello da raggiungere per gli studenti dovrebbe essere il B2 in uscita dalla scuola superiore.</a:t>
            </a:r>
          </a:p>
          <a:p>
            <a:r>
              <a:rPr lang="it-IT" dirty="0"/>
              <a:t> Quindi per una buona parte degli studenti c’è la percezione di non aver raggiunto il livello aspettato. </a:t>
            </a:r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 smtClean="0"/>
              <a:t>lingua </a:t>
            </a:r>
            <a:r>
              <a:rPr lang="it-IT" dirty="0"/>
              <a:t>francese </a:t>
            </a:r>
            <a:endParaRPr lang="it-IT" dirty="0" smtClean="0"/>
          </a:p>
          <a:p>
            <a:r>
              <a:rPr lang="it-IT" dirty="0" smtClean="0"/>
              <a:t>42</a:t>
            </a:r>
            <a:r>
              <a:rPr lang="it-IT" dirty="0"/>
              <a:t>% </a:t>
            </a:r>
            <a:r>
              <a:rPr lang="it-IT" dirty="0" smtClean="0"/>
              <a:t>-B1</a:t>
            </a:r>
            <a:r>
              <a:rPr lang="it-IT" dirty="0"/>
              <a:t>, </a:t>
            </a:r>
            <a:endParaRPr lang="it-IT" dirty="0" smtClean="0"/>
          </a:p>
          <a:p>
            <a:r>
              <a:rPr lang="it-IT" dirty="0" smtClean="0"/>
              <a:t>29</a:t>
            </a:r>
            <a:r>
              <a:rPr lang="it-IT" dirty="0"/>
              <a:t>% </a:t>
            </a:r>
            <a:r>
              <a:rPr lang="it-IT" dirty="0" smtClean="0"/>
              <a:t> - </a:t>
            </a:r>
            <a:r>
              <a:rPr lang="it-IT" dirty="0"/>
              <a:t>B2</a:t>
            </a:r>
            <a:r>
              <a:rPr lang="it-IT" dirty="0" smtClean="0"/>
              <a:t>.</a:t>
            </a:r>
          </a:p>
          <a:p>
            <a:r>
              <a:rPr lang="it-IT" dirty="0" smtClean="0"/>
              <a:t> 17</a:t>
            </a:r>
            <a:r>
              <a:rPr lang="it-IT" dirty="0"/>
              <a:t>% </a:t>
            </a:r>
            <a:r>
              <a:rPr lang="it-IT" dirty="0" smtClean="0"/>
              <a:t>-  A2</a:t>
            </a:r>
          </a:p>
          <a:p>
            <a:pPr marL="0" indent="0">
              <a:buNone/>
            </a:pPr>
            <a:r>
              <a:rPr lang="it-IT" dirty="0" smtClean="0"/>
              <a:t>lingua </a:t>
            </a:r>
            <a:r>
              <a:rPr lang="it-IT" dirty="0"/>
              <a:t>tedesca </a:t>
            </a:r>
            <a:endParaRPr lang="it-IT" dirty="0" smtClean="0"/>
          </a:p>
          <a:p>
            <a:r>
              <a:rPr lang="it-IT" dirty="0" smtClean="0"/>
              <a:t>59</a:t>
            </a:r>
            <a:r>
              <a:rPr lang="it-IT" dirty="0"/>
              <a:t>% </a:t>
            </a:r>
            <a:r>
              <a:rPr lang="it-IT" dirty="0" smtClean="0"/>
              <a:t>-B1</a:t>
            </a:r>
            <a:r>
              <a:rPr lang="it-IT" dirty="0"/>
              <a:t>, </a:t>
            </a:r>
            <a:endParaRPr lang="it-IT" dirty="0" smtClean="0"/>
          </a:p>
          <a:p>
            <a:r>
              <a:rPr lang="it-IT" dirty="0" smtClean="0"/>
              <a:t>il </a:t>
            </a:r>
            <a:r>
              <a:rPr lang="it-IT" dirty="0"/>
              <a:t>17% </a:t>
            </a:r>
            <a:r>
              <a:rPr lang="it-IT" dirty="0" smtClean="0"/>
              <a:t>- A2,</a:t>
            </a:r>
          </a:p>
          <a:p>
            <a:r>
              <a:rPr lang="it-IT" dirty="0" smtClean="0"/>
              <a:t> </a:t>
            </a:r>
            <a:r>
              <a:rPr lang="it-IT" dirty="0"/>
              <a:t>l’ 11% </a:t>
            </a:r>
            <a:r>
              <a:rPr lang="it-IT" dirty="0" smtClean="0"/>
              <a:t>- </a:t>
            </a:r>
            <a:r>
              <a:rPr lang="it-IT" dirty="0"/>
              <a:t>B2.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lingua spagnola</a:t>
            </a:r>
          </a:p>
          <a:p>
            <a:r>
              <a:rPr lang="it-IT" dirty="0" smtClean="0"/>
              <a:t> </a:t>
            </a:r>
            <a:r>
              <a:rPr lang="it-IT" dirty="0"/>
              <a:t>il 45% </a:t>
            </a:r>
            <a:r>
              <a:rPr lang="it-IT" dirty="0" smtClean="0"/>
              <a:t>B1</a:t>
            </a:r>
            <a:r>
              <a:rPr lang="it-IT" dirty="0"/>
              <a:t>, </a:t>
            </a:r>
            <a:endParaRPr lang="it-IT" dirty="0" smtClean="0"/>
          </a:p>
          <a:p>
            <a:r>
              <a:rPr lang="it-IT" dirty="0" smtClean="0"/>
              <a:t>il </a:t>
            </a:r>
            <a:r>
              <a:rPr lang="it-IT" dirty="0"/>
              <a:t>38% </a:t>
            </a:r>
            <a:r>
              <a:rPr lang="it-IT" dirty="0" smtClean="0"/>
              <a:t>- </a:t>
            </a:r>
            <a:r>
              <a:rPr lang="it-IT" dirty="0"/>
              <a:t>B2</a:t>
            </a:r>
            <a:r>
              <a:rPr lang="it-IT" dirty="0" smtClean="0"/>
              <a:t>,</a:t>
            </a:r>
          </a:p>
          <a:p>
            <a:r>
              <a:rPr lang="it-IT" dirty="0" smtClean="0"/>
              <a:t> </a:t>
            </a:r>
            <a:r>
              <a:rPr lang="it-IT" dirty="0"/>
              <a:t>il 12</a:t>
            </a:r>
            <a:r>
              <a:rPr lang="it-IT" dirty="0" smtClean="0"/>
              <a:t>% - </a:t>
            </a:r>
            <a:r>
              <a:rPr lang="it-IT" dirty="0"/>
              <a:t>l’A2. 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363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 smtClean="0"/>
              <a:t>Qcer</a:t>
            </a:r>
            <a:r>
              <a:rPr lang="it-IT" b="1" dirty="0" smtClean="0"/>
              <a:t>?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17</a:t>
            </a:fld>
            <a:endParaRPr lang="it-IT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96752"/>
            <a:ext cx="805008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2411760" y="6012663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http://it.wikipedia.org/wiki/Quadro_comune_europeo_di_riferimento_per_la_conoscenza_delle_lingue</a:t>
            </a:r>
          </a:p>
        </p:txBody>
      </p:sp>
    </p:spTree>
    <p:extLst>
      <p:ext uri="{BB962C8B-B14F-4D97-AF65-F5344CB8AC3E}">
        <p14:creationId xmlns:p14="http://schemas.microsoft.com/office/powerpoint/2010/main" val="379426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 CHI CI RIVOLGIAMO?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it-IT" dirty="0" smtClean="0"/>
          </a:p>
          <a:p>
            <a:pPr marL="0" lvl="0" indent="0">
              <a:buNone/>
            </a:pPr>
            <a:r>
              <a:rPr lang="it-IT" dirty="0" err="1" smtClean="0"/>
              <a:t>Teens</a:t>
            </a:r>
            <a:r>
              <a:rPr lang="it-IT" dirty="0" smtClean="0"/>
              <a:t>? </a:t>
            </a:r>
            <a:r>
              <a:rPr lang="it-IT" dirty="0" err="1" smtClean="0"/>
              <a:t>Digital</a:t>
            </a:r>
            <a:r>
              <a:rPr lang="it-IT" dirty="0" smtClean="0"/>
              <a:t> native?</a:t>
            </a:r>
          </a:p>
          <a:p>
            <a:pPr marL="0" lvl="0" indent="0">
              <a:buNone/>
            </a:pPr>
            <a:endParaRPr lang="it-IT" dirty="0"/>
          </a:p>
          <a:p>
            <a:pPr marL="0" lvl="0" indent="0">
              <a:buNone/>
            </a:pPr>
            <a:r>
              <a:rPr lang="it-IT" dirty="0" err="1" smtClean="0"/>
              <a:t>Legutke</a:t>
            </a:r>
            <a:r>
              <a:rPr lang="it-IT" dirty="0" smtClean="0"/>
              <a:t>, pag. 113:</a:t>
            </a:r>
          </a:p>
          <a:p>
            <a:pPr lvl="0"/>
            <a:r>
              <a:rPr lang="it-IT" dirty="0" smtClean="0"/>
              <a:t> nessun altra generazione ha avuto prima una tale esposizione all’inglese (media, personal network, </a:t>
            </a:r>
            <a:r>
              <a:rPr lang="it-IT" dirty="0" err="1" smtClean="0"/>
              <a:t>traveling</a:t>
            </a:r>
            <a:r>
              <a:rPr lang="it-IT" dirty="0" smtClean="0"/>
              <a:t>)</a:t>
            </a:r>
          </a:p>
          <a:p>
            <a:pPr lvl="0"/>
            <a:r>
              <a:rPr lang="it-IT" dirty="0" smtClean="0"/>
              <a:t>La scuola lo valorizza?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631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a </a:t>
            </a:r>
            <a:r>
              <a:rPr lang="it-IT" b="1" dirty="0"/>
              <a:t>scuola  la tecnologia c’e’? 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b="1" dirty="0" smtClean="0"/>
              <a:t>come </a:t>
            </a:r>
            <a:r>
              <a:rPr lang="it-IT" b="1" dirty="0"/>
              <a:t>si insegna?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r>
              <a:rPr lang="it-IT" sz="2800" dirty="0" err="1"/>
              <a:t>Serragiotto</a:t>
            </a:r>
            <a:r>
              <a:rPr lang="it-IT" sz="2800" dirty="0"/>
              <a:t>, G.( 2012). </a:t>
            </a:r>
            <a:r>
              <a:rPr lang="it-IT" sz="2800" b="1" dirty="0" smtClean="0"/>
              <a:t>Cosa </a:t>
            </a:r>
            <a:r>
              <a:rPr lang="it-IT" sz="2800" b="1" dirty="0"/>
              <a:t>ti hanno insegnato al </a:t>
            </a:r>
            <a:r>
              <a:rPr lang="it-IT" sz="2800" b="1" dirty="0" smtClean="0"/>
              <a:t>liceo? </a:t>
            </a:r>
            <a:r>
              <a:rPr lang="it-IT" sz="2800" dirty="0" smtClean="0"/>
              <a:t>La </a:t>
            </a:r>
            <a:r>
              <a:rPr lang="it-IT" sz="2800" dirty="0"/>
              <a:t>percezione di studenti di lingue sulla loro formazione </a:t>
            </a:r>
            <a:r>
              <a:rPr lang="it-IT" sz="2800" dirty="0" smtClean="0"/>
              <a:t>linguistica. Venezia </a:t>
            </a:r>
            <a:r>
              <a:rPr lang="it-IT" sz="2800" dirty="0"/>
              <a:t>Edizioni </a:t>
            </a:r>
            <a:r>
              <a:rPr lang="it-IT" sz="2800" dirty="0" err="1" smtClean="0"/>
              <a:t>Ca’Foscari</a:t>
            </a:r>
            <a:r>
              <a:rPr lang="it-IT" sz="2800" dirty="0" smtClean="0"/>
              <a:t> </a:t>
            </a:r>
          </a:p>
          <a:p>
            <a:endParaRPr lang="it-IT" sz="1200" u="sng" dirty="0" smtClean="0"/>
          </a:p>
          <a:p>
            <a:r>
              <a:rPr lang="it-IT" sz="2000" u="sng" dirty="0">
                <a:hlinkClick r:id="rId2"/>
              </a:rPr>
              <a:t>https://</a:t>
            </a:r>
            <a:r>
              <a:rPr lang="it-IT" sz="2000" u="sng" dirty="0" smtClean="0">
                <a:hlinkClick r:id="rId2"/>
              </a:rPr>
              <a:t>edizionicafoscari.unive.it/it/edizioni4/collane/sail/booksList</a:t>
            </a:r>
            <a:endParaRPr lang="it-IT" sz="2000" u="sng" dirty="0" smtClean="0"/>
          </a:p>
          <a:p>
            <a:endParaRPr lang="it-IT" sz="1200" u="sng" dirty="0"/>
          </a:p>
          <a:p>
            <a:r>
              <a:rPr lang="it-IT" sz="1200" u="sng" dirty="0" smtClean="0"/>
              <a:t>http://edizionicafoscari.unive.it/it/edizioni/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800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Serragiotto</a:t>
            </a:r>
            <a:r>
              <a:rPr lang="it-IT" dirty="0"/>
              <a:t>, G.( 2012). </a:t>
            </a:r>
            <a:r>
              <a:rPr lang="it-IT" b="1" dirty="0"/>
              <a:t>Cosa ti hanno insegnato al liceo?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Descrive una ricerca,  </a:t>
            </a:r>
            <a:r>
              <a:rPr lang="it-IT" dirty="0" smtClean="0"/>
              <a:t>questionario </a:t>
            </a:r>
          </a:p>
          <a:p>
            <a:r>
              <a:rPr lang="it-IT" dirty="0" smtClean="0"/>
              <a:t>Campione: </a:t>
            </a:r>
            <a:r>
              <a:rPr lang="it-IT" dirty="0"/>
              <a:t>353 studenti del primo anno che hanno già frequentato i corsi base di glottodidattica dei corsi di  lingue dell’Università di </a:t>
            </a:r>
            <a:r>
              <a:rPr lang="it-IT" dirty="0" smtClean="0"/>
              <a:t>Venezia</a:t>
            </a:r>
            <a:r>
              <a:rPr lang="it-IT" dirty="0"/>
              <a:t>.</a:t>
            </a:r>
            <a:endParaRPr lang="it-IT" dirty="0" smtClean="0"/>
          </a:p>
          <a:p>
            <a:r>
              <a:rPr lang="it-IT" dirty="0" smtClean="0"/>
              <a:t>Gli studenti come valutano la formazione </a:t>
            </a:r>
            <a:r>
              <a:rPr lang="it-IT" dirty="0"/>
              <a:t>linguistica ricevuta nella scuola </a:t>
            </a:r>
            <a:r>
              <a:rPr lang="it-IT" dirty="0" smtClean="0"/>
              <a:t>superiore</a:t>
            </a:r>
            <a:r>
              <a:rPr lang="it-IT" dirty="0"/>
              <a:t>?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174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Scuola superiore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Fino agli anni ‘80</a:t>
            </a:r>
          </a:p>
          <a:p>
            <a:r>
              <a:rPr lang="it-IT" dirty="0" smtClean="0"/>
              <a:t>Liceo classico (accesso a tutte le facoltà) lingua solo nel ginnasio,</a:t>
            </a:r>
          </a:p>
          <a:p>
            <a:r>
              <a:rPr lang="it-IT" dirty="0" smtClean="0"/>
              <a:t>Liceo scientifico (no accesso a Lettere e fil), lingue tutti gli anni</a:t>
            </a:r>
          </a:p>
          <a:p>
            <a:r>
              <a:rPr lang="it-IT" dirty="0" smtClean="0"/>
              <a:t>Linguistico solo privato</a:t>
            </a:r>
          </a:p>
          <a:p>
            <a:r>
              <a:rPr lang="it-IT" dirty="0" smtClean="0"/>
              <a:t>Magistrale solo 2 anni</a:t>
            </a:r>
          </a:p>
          <a:p>
            <a:r>
              <a:rPr lang="it-IT" dirty="0" smtClean="0"/>
              <a:t>Istituti tecnici, turistico e alberghiero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763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Chi insegnava?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60’, esuli, laureati in altre Facoltà</a:t>
            </a:r>
          </a:p>
          <a:p>
            <a:r>
              <a:rPr lang="it-IT" dirty="0" smtClean="0"/>
              <a:t>’70 (Dopo il miracolo economico, il bisogno di esportare)</a:t>
            </a:r>
          </a:p>
          <a:p>
            <a:pPr lvl="1"/>
            <a:r>
              <a:rPr lang="it-IT" dirty="0" smtClean="0"/>
              <a:t> </a:t>
            </a:r>
            <a:r>
              <a:rPr lang="it-IT" dirty="0"/>
              <a:t>1980</a:t>
            </a:r>
            <a:r>
              <a:rPr lang="it-IT" dirty="0" smtClean="0"/>
              <a:t>, il  primo </a:t>
            </a:r>
            <a:r>
              <a:rPr lang="it-IT" dirty="0"/>
              <a:t>piano di formazione dei docenti di lingue, il </a:t>
            </a:r>
            <a:r>
              <a:rPr lang="it-IT" i="1" dirty="0"/>
              <a:t>Progetto </a:t>
            </a:r>
            <a:r>
              <a:rPr lang="it-IT" i="1" dirty="0" smtClean="0"/>
              <a:t>speciale </a:t>
            </a:r>
            <a:r>
              <a:rPr lang="it-IT" i="1" dirty="0"/>
              <a:t>lingue </a:t>
            </a:r>
            <a:r>
              <a:rPr lang="it-IT" i="1" dirty="0" smtClean="0"/>
              <a:t>straniere</a:t>
            </a:r>
            <a:endParaRPr lang="it-IT" dirty="0"/>
          </a:p>
          <a:p>
            <a:pPr lvl="1"/>
            <a:r>
              <a:rPr lang="it-IT" dirty="0" smtClean="0"/>
              <a:t>…..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99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oggi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i="1" dirty="0" smtClean="0"/>
              <a:t>scuola </a:t>
            </a:r>
            <a:r>
              <a:rPr lang="it-IT" i="1" dirty="0"/>
              <a:t>primaria </a:t>
            </a:r>
            <a:r>
              <a:rPr lang="it-IT" dirty="0"/>
              <a:t>la lingua inglese </a:t>
            </a:r>
            <a:r>
              <a:rPr lang="it-IT" dirty="0" smtClean="0"/>
              <a:t> tre </a:t>
            </a:r>
            <a:r>
              <a:rPr lang="it-IT" dirty="0"/>
              <a:t>ore settimanali d’insegnamento, impartito da un insegnante elementare </a:t>
            </a:r>
            <a:r>
              <a:rPr lang="it-IT" dirty="0" smtClean="0"/>
              <a:t>appositamente formato</a:t>
            </a:r>
          </a:p>
          <a:p>
            <a:endParaRPr lang="it-IT" dirty="0"/>
          </a:p>
          <a:p>
            <a:r>
              <a:rPr lang="it-IT" dirty="0" smtClean="0"/>
              <a:t> </a:t>
            </a:r>
            <a:r>
              <a:rPr lang="it-IT" i="1" dirty="0" smtClean="0"/>
              <a:t>nella </a:t>
            </a:r>
            <a:r>
              <a:rPr lang="it-IT" i="1" dirty="0"/>
              <a:t>scuola secondaria di primo </a:t>
            </a:r>
            <a:r>
              <a:rPr lang="it-IT" i="1" dirty="0" smtClean="0"/>
              <a:t>grado dal</a:t>
            </a:r>
            <a:r>
              <a:rPr lang="it-IT" dirty="0" smtClean="0"/>
              <a:t> 2004/2005  </a:t>
            </a:r>
            <a:r>
              <a:rPr lang="it-IT" dirty="0"/>
              <a:t>due lingue </a:t>
            </a:r>
            <a:r>
              <a:rPr lang="it-IT" dirty="0" smtClean="0"/>
              <a:t>comunitarie</a:t>
            </a:r>
            <a:r>
              <a:rPr lang="it-IT" dirty="0"/>
              <a:t>, </a:t>
            </a:r>
            <a:endParaRPr lang="it-IT" dirty="0" smtClean="0"/>
          </a:p>
          <a:p>
            <a:r>
              <a:rPr lang="it-IT" dirty="0" smtClean="0"/>
              <a:t>abilità </a:t>
            </a:r>
            <a:r>
              <a:rPr lang="it-IT" dirty="0"/>
              <a:t>orali ed una graduale </a:t>
            </a:r>
            <a:r>
              <a:rPr lang="it-IT" dirty="0" smtClean="0"/>
              <a:t>introduzione </a:t>
            </a:r>
            <a:r>
              <a:rPr lang="it-IT" dirty="0"/>
              <a:t>della lettura e scrittura; viene auspicata la riflessione sulla lingua partendo da un uso concreto della lingua in contesto e non da astratti schemi grammaticali. </a:t>
            </a:r>
            <a:r>
              <a:rPr lang="it-IT" dirty="0" smtClean="0"/>
              <a:t>..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376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questionario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Informazioni sullo studente</a:t>
            </a:r>
          </a:p>
          <a:p>
            <a:endParaRPr lang="it-IT" dirty="0" smtClean="0"/>
          </a:p>
          <a:p>
            <a:r>
              <a:rPr lang="it-IT" dirty="0" smtClean="0"/>
              <a:t>Tipo di scuola frequentata</a:t>
            </a:r>
          </a:p>
          <a:p>
            <a:endParaRPr lang="it-IT" dirty="0" smtClean="0"/>
          </a:p>
          <a:p>
            <a:r>
              <a:rPr lang="it-IT" dirty="0" smtClean="0"/>
              <a:t>Anni di studio dell’inglese e della seconda lingua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la maggior parte degli studenti sono di sesso femminile (305/48), </a:t>
            </a:r>
            <a:endParaRPr lang="it-I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it-IT" dirty="0" smtClean="0"/>
              <a:t> i ragazzi fanno </a:t>
            </a:r>
            <a:r>
              <a:rPr lang="it-IT" dirty="0"/>
              <a:t>soprattutto il liceo scientifico e le ragazze </a:t>
            </a:r>
            <a:r>
              <a:rPr lang="it-IT" dirty="0" smtClean="0"/>
              <a:t>il </a:t>
            </a:r>
            <a:r>
              <a:rPr lang="it-IT" dirty="0"/>
              <a:t>linguistico. </a:t>
            </a:r>
            <a:endParaRPr lang="it-IT" dirty="0" smtClean="0"/>
          </a:p>
          <a:p>
            <a:pPr>
              <a:buFont typeface="Wingdings" panose="05000000000000000000" pitchFamily="2" charset="2"/>
              <a:buChar char="Ø"/>
            </a:pPr>
            <a:endParaRPr lang="it-IT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it-IT" dirty="0" smtClean="0"/>
              <a:t>Il </a:t>
            </a:r>
            <a:r>
              <a:rPr lang="it-IT" dirty="0"/>
              <a:t>96% studia l’inglese da più di 4 anni.</a:t>
            </a:r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573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Riassumendo..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Debolezze lingua orale</a:t>
            </a:r>
          </a:p>
          <a:p>
            <a:r>
              <a:rPr lang="it-IT" dirty="0" smtClean="0"/>
              <a:t>Lezione frontale, esercizi</a:t>
            </a:r>
          </a:p>
          <a:p>
            <a:r>
              <a:rPr lang="it-IT" dirty="0" smtClean="0"/>
              <a:t>Libro di testo, fotocopie</a:t>
            </a:r>
          </a:p>
          <a:p>
            <a:r>
              <a:rPr lang="it-IT" dirty="0" smtClean="0"/>
              <a:t>Audio registratore</a:t>
            </a:r>
          </a:p>
          <a:p>
            <a:r>
              <a:rPr lang="it-IT" dirty="0" smtClean="0"/>
              <a:t>B2-B1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1067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1624</TotalTime>
  <Words>910</Words>
  <Application>Microsoft Office PowerPoint</Application>
  <PresentationFormat>On-screen Show (4:3)</PresentationFormat>
  <Paragraphs>168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Tema di Office</vt:lpstr>
      <vt:lpstr>Come insegniamo? </vt:lpstr>
      <vt:lpstr>A CHI CI RIVOLGIAMO? </vt:lpstr>
      <vt:lpstr>a scuola  la tecnologia c’e’?  come si insegna? </vt:lpstr>
      <vt:lpstr>Serragiotto, G.( 2012). Cosa ti hanno insegnato al liceo? </vt:lpstr>
      <vt:lpstr>Scuola superiore</vt:lpstr>
      <vt:lpstr>Chi insegnava?</vt:lpstr>
      <vt:lpstr>oggi</vt:lpstr>
      <vt:lpstr>Il questionario</vt:lpstr>
      <vt:lpstr>Riassumendo..</vt:lpstr>
      <vt:lpstr>Su quali aspetti si sentiva più debole, in quali c’e’ stato uno sviluppo maggiore, quali non sono stati sviluppati </vt:lpstr>
      <vt:lpstr>Modalità didattiche utilizzate </vt:lpstr>
      <vt:lpstr>Quale tecnica di apprendimento il suo insegnante di lingua prediligeva maggiormente? (indichi 1 o 2 opzioni)  </vt:lpstr>
      <vt:lpstr>I materiali utilizzati nell’apprendimento :  </vt:lpstr>
      <vt:lpstr>Quale tecnologia è stata utilizzata di più dal docente di inglese? </vt:lpstr>
      <vt:lpstr>Come preferiva lavorare in classe nell’apprendimento della lingua inglese?  Come di solito la faceva lavorare in classe l’insegnante? </vt:lpstr>
      <vt:lpstr>Quale livello del qcer è riuscito a raggiungere? </vt:lpstr>
      <vt:lpstr>Qcer?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Gisella</dc:creator>
  <cp:lastModifiedBy>Acer</cp:lastModifiedBy>
  <cp:revision>78</cp:revision>
  <dcterms:created xsi:type="dcterms:W3CDTF">2013-09-22T10:31:02Z</dcterms:created>
  <dcterms:modified xsi:type="dcterms:W3CDTF">2022-10-09T11:42:42Z</dcterms:modified>
</cp:coreProperties>
</file>