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Default Extension="bin" ContentType="application/vnd.openxmlformats-officedocument.oleObject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6" r:id="rId11"/>
    <p:sldId id="265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4" r:id="rId29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70AC6"/>
    <a:srgbClr val="006600"/>
    <a:srgbClr val="CC0000"/>
    <a:srgbClr val="0000FF"/>
    <a:srgbClr val="993300"/>
    <a:srgbClr val="6600FF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678" autoAdjust="0"/>
    <p:restoredTop sz="94438" autoAdjust="0"/>
  </p:normalViewPr>
  <p:slideViewPr>
    <p:cSldViewPr>
      <p:cViewPr>
        <p:scale>
          <a:sx n="70" d="100"/>
          <a:sy n="70" d="100"/>
        </p:scale>
        <p:origin x="-283" y="-1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image" Target="../media/image3.w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36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0.wmf"/><Relationship Id="rId2" Type="http://schemas.openxmlformats.org/officeDocument/2006/relationships/image" Target="../media/image39.wmf"/><Relationship Id="rId1" Type="http://schemas.openxmlformats.org/officeDocument/2006/relationships/image" Target="../media/image38.wmf"/><Relationship Id="rId5" Type="http://schemas.openxmlformats.org/officeDocument/2006/relationships/image" Target="../media/image42.wmf"/><Relationship Id="rId4" Type="http://schemas.openxmlformats.org/officeDocument/2006/relationships/image" Target="../media/image41.wmf"/></Relationships>
</file>

<file path=ppt/drawings/_rels/vmlDrawing12.vml.rels><?xml version="1.0" encoding="UTF-8" standalone="yes"?>
<Relationships xmlns="http://schemas.openxmlformats.org/package/2006/relationships"><Relationship Id="rId3" Type="http://schemas.openxmlformats.org/officeDocument/2006/relationships/image" Target="../media/image45.wmf"/><Relationship Id="rId2" Type="http://schemas.openxmlformats.org/officeDocument/2006/relationships/image" Target="../media/image44.wmf"/><Relationship Id="rId1" Type="http://schemas.openxmlformats.org/officeDocument/2006/relationships/image" Target="../media/image43.wmf"/><Relationship Id="rId5" Type="http://schemas.openxmlformats.org/officeDocument/2006/relationships/image" Target="../media/image47.wmf"/><Relationship Id="rId4" Type="http://schemas.openxmlformats.org/officeDocument/2006/relationships/image" Target="../media/image46.wmf"/></Relationships>
</file>

<file path=ppt/drawings/_rels/vmlDrawing13.vml.rels><?xml version="1.0" encoding="UTF-8" standalone="yes"?>
<Relationships xmlns="http://schemas.openxmlformats.org/package/2006/relationships"><Relationship Id="rId3" Type="http://schemas.openxmlformats.org/officeDocument/2006/relationships/image" Target="../media/image50.wmf"/><Relationship Id="rId2" Type="http://schemas.openxmlformats.org/officeDocument/2006/relationships/image" Target="../media/image49.wmf"/><Relationship Id="rId1" Type="http://schemas.openxmlformats.org/officeDocument/2006/relationships/image" Target="../media/image48.wmf"/><Relationship Id="rId4" Type="http://schemas.openxmlformats.org/officeDocument/2006/relationships/image" Target="../media/image51.wmf"/></Relationships>
</file>

<file path=ppt/drawings/_rels/vmlDrawing14.vml.rels><?xml version="1.0" encoding="UTF-8" standalone="yes"?>
<Relationships xmlns="http://schemas.openxmlformats.org/package/2006/relationships"><Relationship Id="rId3" Type="http://schemas.openxmlformats.org/officeDocument/2006/relationships/image" Target="../media/image54.wmf"/><Relationship Id="rId2" Type="http://schemas.openxmlformats.org/officeDocument/2006/relationships/image" Target="../media/image53.wmf"/><Relationship Id="rId1" Type="http://schemas.openxmlformats.org/officeDocument/2006/relationships/image" Target="../media/image52.wmf"/><Relationship Id="rId4" Type="http://schemas.openxmlformats.org/officeDocument/2006/relationships/image" Target="../media/image55.wmf"/></Relationships>
</file>

<file path=ppt/drawings/_rels/vmlDrawing15.vml.rels><?xml version="1.0" encoding="UTF-8" standalone="yes"?>
<Relationships xmlns="http://schemas.openxmlformats.org/package/2006/relationships"><Relationship Id="rId3" Type="http://schemas.openxmlformats.org/officeDocument/2006/relationships/image" Target="../media/image58.wmf"/><Relationship Id="rId7" Type="http://schemas.openxmlformats.org/officeDocument/2006/relationships/image" Target="../media/image62.wmf"/><Relationship Id="rId2" Type="http://schemas.openxmlformats.org/officeDocument/2006/relationships/image" Target="../media/image57.wmf"/><Relationship Id="rId1" Type="http://schemas.openxmlformats.org/officeDocument/2006/relationships/image" Target="../media/image56.wmf"/><Relationship Id="rId6" Type="http://schemas.openxmlformats.org/officeDocument/2006/relationships/image" Target="../media/image61.wmf"/><Relationship Id="rId5" Type="http://schemas.openxmlformats.org/officeDocument/2006/relationships/image" Target="../media/image60.wmf"/><Relationship Id="rId4" Type="http://schemas.openxmlformats.org/officeDocument/2006/relationships/image" Target="../media/image59.wmf"/></Relationships>
</file>

<file path=ppt/drawings/_rels/vmlDrawing16.vml.rels><?xml version="1.0" encoding="UTF-8" standalone="yes"?>
<Relationships xmlns="http://schemas.openxmlformats.org/package/2006/relationships"><Relationship Id="rId3" Type="http://schemas.openxmlformats.org/officeDocument/2006/relationships/image" Target="../media/image65.wmf"/><Relationship Id="rId2" Type="http://schemas.openxmlformats.org/officeDocument/2006/relationships/image" Target="../media/image64.wmf"/><Relationship Id="rId1" Type="http://schemas.openxmlformats.org/officeDocument/2006/relationships/image" Target="../media/image63.wmf"/></Relationships>
</file>

<file path=ppt/drawings/_rels/vmlDrawing17.vml.rels><?xml version="1.0" encoding="UTF-8" standalone="yes"?>
<Relationships xmlns="http://schemas.openxmlformats.org/package/2006/relationships"><Relationship Id="rId2" Type="http://schemas.openxmlformats.org/officeDocument/2006/relationships/image" Target="../media/image68.wmf"/><Relationship Id="rId1" Type="http://schemas.openxmlformats.org/officeDocument/2006/relationships/image" Target="../media/image67.wmf"/></Relationships>
</file>

<file path=ppt/drawings/_rels/vmlDrawing18.vml.rels><?xml version="1.0" encoding="UTF-8" standalone="yes"?>
<Relationships xmlns="http://schemas.openxmlformats.org/package/2006/relationships"><Relationship Id="rId1" Type="http://schemas.openxmlformats.org/officeDocument/2006/relationships/image" Target="../media/image71.wmf"/></Relationships>
</file>

<file path=ppt/drawings/_rels/vmlDrawing19.vml.rels><?xml version="1.0" encoding="UTF-8" standalone="yes"?>
<Relationships xmlns="http://schemas.openxmlformats.org/package/2006/relationships"><Relationship Id="rId1" Type="http://schemas.openxmlformats.org/officeDocument/2006/relationships/image" Target="../media/image76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image" Target="../media/image5.wmf"/></Relationships>
</file>

<file path=ppt/drawings/_rels/vmlDrawing20.vml.rels><?xml version="1.0" encoding="UTF-8" standalone="yes"?>
<Relationships xmlns="http://schemas.openxmlformats.org/package/2006/relationships"><Relationship Id="rId3" Type="http://schemas.openxmlformats.org/officeDocument/2006/relationships/image" Target="../media/image82.wmf"/><Relationship Id="rId2" Type="http://schemas.openxmlformats.org/officeDocument/2006/relationships/image" Target="../media/image81.wmf"/><Relationship Id="rId1" Type="http://schemas.openxmlformats.org/officeDocument/2006/relationships/image" Target="../media/image80.wmf"/><Relationship Id="rId4" Type="http://schemas.openxmlformats.org/officeDocument/2006/relationships/image" Target="../media/image83.wmf"/></Relationships>
</file>

<file path=ppt/drawings/_rels/vmlDrawing21.vml.rels><?xml version="1.0" encoding="UTF-8" standalone="yes"?>
<Relationships xmlns="http://schemas.openxmlformats.org/package/2006/relationships"><Relationship Id="rId3" Type="http://schemas.openxmlformats.org/officeDocument/2006/relationships/image" Target="../media/image90.wmf"/><Relationship Id="rId2" Type="http://schemas.openxmlformats.org/officeDocument/2006/relationships/image" Target="../media/image89.wmf"/><Relationship Id="rId1" Type="http://schemas.openxmlformats.org/officeDocument/2006/relationships/image" Target="../media/image88.wmf"/></Relationships>
</file>

<file path=ppt/drawings/_rels/vmlDrawing22.vml.rels><?xml version="1.0" encoding="UTF-8" standalone="yes"?>
<Relationships xmlns="http://schemas.openxmlformats.org/package/2006/relationships"><Relationship Id="rId3" Type="http://schemas.openxmlformats.org/officeDocument/2006/relationships/image" Target="../media/image93.wmf"/><Relationship Id="rId2" Type="http://schemas.openxmlformats.org/officeDocument/2006/relationships/image" Target="../media/image92.wmf"/><Relationship Id="rId1" Type="http://schemas.openxmlformats.org/officeDocument/2006/relationships/image" Target="../media/image91.wmf"/><Relationship Id="rId5" Type="http://schemas.openxmlformats.org/officeDocument/2006/relationships/image" Target="../media/image95.wmf"/><Relationship Id="rId4" Type="http://schemas.openxmlformats.org/officeDocument/2006/relationships/image" Target="../media/image94.wmf"/></Relationships>
</file>

<file path=ppt/drawings/_rels/vmlDrawing23.vml.rels><?xml version="1.0" encoding="UTF-8" standalone="yes"?>
<Relationships xmlns="http://schemas.openxmlformats.org/package/2006/relationships"><Relationship Id="rId1" Type="http://schemas.openxmlformats.org/officeDocument/2006/relationships/image" Target="../media/image96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13.wmf"/><Relationship Id="rId1" Type="http://schemas.openxmlformats.org/officeDocument/2006/relationships/image" Target="../media/image12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5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21.wmf"/><Relationship Id="rId2" Type="http://schemas.openxmlformats.org/officeDocument/2006/relationships/image" Target="../media/image20.wmf"/><Relationship Id="rId1" Type="http://schemas.openxmlformats.org/officeDocument/2006/relationships/image" Target="../media/image19.wmf"/><Relationship Id="rId5" Type="http://schemas.openxmlformats.org/officeDocument/2006/relationships/image" Target="../media/image23.wmf"/><Relationship Id="rId4" Type="http://schemas.openxmlformats.org/officeDocument/2006/relationships/image" Target="../media/image22.wmf"/></Relationships>
</file>

<file path=ppt/drawings/_rels/vmlDrawing7.vml.rels><?xml version="1.0" encoding="UTF-8" standalone="yes"?>
<Relationships xmlns="http://schemas.openxmlformats.org/package/2006/relationships"><Relationship Id="rId2" Type="http://schemas.openxmlformats.org/officeDocument/2006/relationships/image" Target="../media/image24.wmf"/><Relationship Id="rId1" Type="http://schemas.openxmlformats.org/officeDocument/2006/relationships/image" Target="../media/image23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25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33.wmf"/><Relationship Id="rId2" Type="http://schemas.openxmlformats.org/officeDocument/2006/relationships/image" Target="../media/image32.wmf"/><Relationship Id="rId1" Type="http://schemas.openxmlformats.org/officeDocument/2006/relationships/image" Target="../media/image31.wmf"/><Relationship Id="rId4" Type="http://schemas.openxmlformats.org/officeDocument/2006/relationships/image" Target="../media/image34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 dirty="0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CC94C3-D060-46DF-AAB1-1FBFEEDF43A7}" type="datetimeFigureOut">
              <a:rPr lang="it-IT" smtClean="0"/>
              <a:pPr/>
              <a:t>17/09/2015</a:t>
            </a:fld>
            <a:endParaRPr lang="it-IT" dirty="0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 dirty="0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 dirty="0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801F4D-C73E-4D7F-A7DC-E73F4FE757D2}" type="slidenum">
              <a:rPr lang="it-IT" smtClean="0"/>
              <a:pPr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xmlns="" val="41874616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801F4D-C73E-4D7F-A7DC-E73F4FE757D2}" type="slidenum">
              <a:rPr lang="it-IT" smtClean="0"/>
              <a:pPr/>
              <a:t>25</a:t>
            </a:fld>
            <a:endParaRPr lang="it-IT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87B591-3D5F-4E4D-833E-FE020D8C45E8}" type="datetimeFigureOut">
              <a:rPr lang="it-IT" smtClean="0"/>
              <a:pPr/>
              <a:t>17/09/2015</a:t>
            </a:fld>
            <a:endParaRPr lang="it-IT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CF0A4F-5E8A-4B85-B16C-3D99A9F181EF}" type="slidenum">
              <a:rPr lang="it-IT" smtClean="0"/>
              <a:pPr/>
              <a:t>‹N›</a:t>
            </a:fld>
            <a:endParaRPr lang="it-IT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87B591-3D5F-4E4D-833E-FE020D8C45E8}" type="datetimeFigureOut">
              <a:rPr lang="it-IT" smtClean="0"/>
              <a:pPr/>
              <a:t>17/09/2015</a:t>
            </a:fld>
            <a:endParaRPr lang="it-IT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CF0A4F-5E8A-4B85-B16C-3D99A9F181EF}" type="slidenum">
              <a:rPr lang="it-IT" smtClean="0"/>
              <a:pPr/>
              <a:t>‹N›</a:t>
            </a:fld>
            <a:endParaRPr lang="it-IT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87B591-3D5F-4E4D-833E-FE020D8C45E8}" type="datetimeFigureOut">
              <a:rPr lang="it-IT" smtClean="0"/>
              <a:pPr/>
              <a:t>17/09/2015</a:t>
            </a:fld>
            <a:endParaRPr lang="it-IT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CF0A4F-5E8A-4B85-B16C-3D99A9F181EF}" type="slidenum">
              <a:rPr lang="it-IT" smtClean="0"/>
              <a:pPr/>
              <a:t>‹N›</a:t>
            </a:fld>
            <a:endParaRPr lang="it-IT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87B591-3D5F-4E4D-833E-FE020D8C45E8}" type="datetimeFigureOut">
              <a:rPr lang="it-IT" smtClean="0"/>
              <a:pPr/>
              <a:t>17/09/2015</a:t>
            </a:fld>
            <a:endParaRPr lang="it-IT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CF0A4F-5E8A-4B85-B16C-3D99A9F181EF}" type="slidenum">
              <a:rPr lang="it-IT" smtClean="0"/>
              <a:pPr/>
              <a:t>‹N›</a:t>
            </a:fld>
            <a:endParaRPr lang="it-IT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87B591-3D5F-4E4D-833E-FE020D8C45E8}" type="datetimeFigureOut">
              <a:rPr lang="it-IT" smtClean="0"/>
              <a:pPr/>
              <a:t>17/09/2015</a:t>
            </a:fld>
            <a:endParaRPr lang="it-IT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CF0A4F-5E8A-4B85-B16C-3D99A9F181EF}" type="slidenum">
              <a:rPr lang="it-IT" smtClean="0"/>
              <a:pPr/>
              <a:t>‹N›</a:t>
            </a:fld>
            <a:endParaRPr lang="it-IT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87B591-3D5F-4E4D-833E-FE020D8C45E8}" type="datetimeFigureOut">
              <a:rPr lang="it-IT" smtClean="0"/>
              <a:pPr/>
              <a:t>17/09/2015</a:t>
            </a:fld>
            <a:endParaRPr lang="it-IT" dirty="0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CF0A4F-5E8A-4B85-B16C-3D99A9F181EF}" type="slidenum">
              <a:rPr lang="it-IT" smtClean="0"/>
              <a:pPr/>
              <a:t>‹N›</a:t>
            </a:fld>
            <a:endParaRPr lang="it-IT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87B591-3D5F-4E4D-833E-FE020D8C45E8}" type="datetimeFigureOut">
              <a:rPr lang="it-IT" smtClean="0"/>
              <a:pPr/>
              <a:t>17/09/2015</a:t>
            </a:fld>
            <a:endParaRPr lang="it-IT" dirty="0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CF0A4F-5E8A-4B85-B16C-3D99A9F181EF}" type="slidenum">
              <a:rPr lang="it-IT" smtClean="0"/>
              <a:pPr/>
              <a:t>‹N›</a:t>
            </a:fld>
            <a:endParaRPr lang="it-IT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87B591-3D5F-4E4D-833E-FE020D8C45E8}" type="datetimeFigureOut">
              <a:rPr lang="it-IT" smtClean="0"/>
              <a:pPr/>
              <a:t>17/09/2015</a:t>
            </a:fld>
            <a:endParaRPr lang="it-IT" dirty="0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CF0A4F-5E8A-4B85-B16C-3D99A9F181EF}" type="slidenum">
              <a:rPr lang="it-IT" smtClean="0"/>
              <a:pPr/>
              <a:t>‹N›</a:t>
            </a:fld>
            <a:endParaRPr lang="it-IT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87B591-3D5F-4E4D-833E-FE020D8C45E8}" type="datetimeFigureOut">
              <a:rPr lang="it-IT" smtClean="0"/>
              <a:pPr/>
              <a:t>17/09/2015</a:t>
            </a:fld>
            <a:endParaRPr lang="it-IT" dirty="0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CF0A4F-5E8A-4B85-B16C-3D99A9F181EF}" type="slidenum">
              <a:rPr lang="it-IT" smtClean="0"/>
              <a:pPr/>
              <a:t>‹N›</a:t>
            </a:fld>
            <a:endParaRPr lang="it-IT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87B591-3D5F-4E4D-833E-FE020D8C45E8}" type="datetimeFigureOut">
              <a:rPr lang="it-IT" smtClean="0"/>
              <a:pPr/>
              <a:t>17/09/2015</a:t>
            </a:fld>
            <a:endParaRPr lang="it-IT" dirty="0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CF0A4F-5E8A-4B85-B16C-3D99A9F181EF}" type="slidenum">
              <a:rPr lang="it-IT" smtClean="0"/>
              <a:pPr/>
              <a:t>‹N›</a:t>
            </a:fld>
            <a:endParaRPr lang="it-IT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 dirty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87B591-3D5F-4E4D-833E-FE020D8C45E8}" type="datetimeFigureOut">
              <a:rPr lang="it-IT" smtClean="0"/>
              <a:pPr/>
              <a:t>17/09/2015</a:t>
            </a:fld>
            <a:endParaRPr lang="it-IT" dirty="0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CF0A4F-5E8A-4B85-B16C-3D99A9F181EF}" type="slidenum">
              <a:rPr lang="it-IT" smtClean="0"/>
              <a:pPr/>
              <a:t>‹N›</a:t>
            </a:fld>
            <a:endParaRPr lang="it-IT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  <a:alpha val="76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87B591-3D5F-4E4D-833E-FE020D8C45E8}" type="datetimeFigureOut">
              <a:rPr lang="it-IT" smtClean="0"/>
              <a:pPr/>
              <a:t>17/09/2015</a:t>
            </a:fld>
            <a:endParaRPr lang="it-IT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CF0A4F-5E8A-4B85-B16C-3D99A9F181EF}" type="slidenum">
              <a:rPr lang="it-IT" smtClean="0"/>
              <a:pPr/>
              <a:t>‹N›</a:t>
            </a:fld>
            <a:endParaRPr lang="it-IT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www.google.it/url?sa=i&amp;rct=j&amp;q=flory+huggins&amp;source=images&amp;cd=&amp;cad=rja&amp;docid=mre0lbwecgnhNM&amp;tbnid=pDcaEjwtIxCgGM:&amp;ved=0CAUQjRw&amp;url=http://www2.chemistry.msu.edu/portraits/PortraitsHH_Detail.asp?HH_LName=Flory&amp;ei=zF9RUZSQGo3fPdDtgPAJ&amp;bvm=bv.44158598,d.ZGU&amp;psig=AFQjCNGJf55SwELMc3IOH8OPD56s03G4wQ&amp;ust=1364373549784458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4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7.vml"/><Relationship Id="rId4" Type="http://schemas.openxmlformats.org/officeDocument/2006/relationships/oleObject" Target="../embeddings/oleObject15.bin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ogle.it/url?sa=i&amp;rct=j&amp;q=flory+huggins&amp;source=images&amp;cd=&amp;cad=rja&amp;docid=mre0lbwecgnhNM&amp;tbnid=pDcaEjwtIxCgGM:&amp;ved=0CAUQjRw&amp;url=http://www.pslc.ws/macrog/ps4.htm&amp;ei=sV9RUYvYGMPSOdOIgcAI&amp;bvm=bv.44158598,d.ZGU&amp;psig=AFQjCNGJf55SwELMc3IOH8OPD56s03G4wQ&amp;ust=1364373549784458" TargetMode="Externa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8.vml"/><Relationship Id="rId6" Type="http://schemas.openxmlformats.org/officeDocument/2006/relationships/oleObject" Target="../embeddings/oleObject16.bin"/><Relationship Id="rId5" Type="http://schemas.openxmlformats.org/officeDocument/2006/relationships/image" Target="../media/image11.png"/><Relationship Id="rId4" Type="http://schemas.openxmlformats.org/officeDocument/2006/relationships/image" Target="../media/image26.gi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0.png"/><Relationship Id="rId4" Type="http://schemas.openxmlformats.org/officeDocument/2006/relationships/image" Target="../media/image29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.png"/><Relationship Id="rId7" Type="http://schemas.openxmlformats.org/officeDocument/2006/relationships/oleObject" Target="../embeddings/oleObject20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9.vml"/><Relationship Id="rId6" Type="http://schemas.openxmlformats.org/officeDocument/2006/relationships/oleObject" Target="../embeddings/oleObject19.bin"/><Relationship Id="rId5" Type="http://schemas.openxmlformats.org/officeDocument/2006/relationships/oleObject" Target="../embeddings/oleObject18.bin"/><Relationship Id="rId4" Type="http://schemas.openxmlformats.org/officeDocument/2006/relationships/oleObject" Target="../embeddings/oleObject17.bin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0.vml"/><Relationship Id="rId4" Type="http://schemas.openxmlformats.org/officeDocument/2006/relationships/image" Target="../media/image37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2.bin"/><Relationship Id="rId7" Type="http://schemas.openxmlformats.org/officeDocument/2006/relationships/oleObject" Target="../embeddings/oleObject26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1.vml"/><Relationship Id="rId6" Type="http://schemas.openxmlformats.org/officeDocument/2006/relationships/oleObject" Target="../embeddings/oleObject25.bin"/><Relationship Id="rId5" Type="http://schemas.openxmlformats.org/officeDocument/2006/relationships/oleObject" Target="../embeddings/oleObject24.bin"/><Relationship Id="rId4" Type="http://schemas.openxmlformats.org/officeDocument/2006/relationships/oleObject" Target="../embeddings/oleObject23.bin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7.bin"/><Relationship Id="rId7" Type="http://schemas.openxmlformats.org/officeDocument/2006/relationships/oleObject" Target="../embeddings/oleObject3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2.vml"/><Relationship Id="rId6" Type="http://schemas.openxmlformats.org/officeDocument/2006/relationships/oleObject" Target="../embeddings/oleObject30.bin"/><Relationship Id="rId5" Type="http://schemas.openxmlformats.org/officeDocument/2006/relationships/oleObject" Target="../embeddings/oleObject29.bin"/><Relationship Id="rId4" Type="http://schemas.openxmlformats.org/officeDocument/2006/relationships/oleObject" Target="../embeddings/oleObject28.bin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3.vml"/><Relationship Id="rId6" Type="http://schemas.openxmlformats.org/officeDocument/2006/relationships/oleObject" Target="../embeddings/oleObject35.bin"/><Relationship Id="rId5" Type="http://schemas.openxmlformats.org/officeDocument/2006/relationships/oleObject" Target="../embeddings/oleObject34.bin"/><Relationship Id="rId4" Type="http://schemas.openxmlformats.org/officeDocument/2006/relationships/oleObject" Target="../embeddings/oleObject33.bin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6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4.vml"/><Relationship Id="rId6" Type="http://schemas.openxmlformats.org/officeDocument/2006/relationships/oleObject" Target="../embeddings/oleObject39.bin"/><Relationship Id="rId5" Type="http://schemas.openxmlformats.org/officeDocument/2006/relationships/oleObject" Target="../embeddings/oleObject38.bin"/><Relationship Id="rId4" Type="http://schemas.openxmlformats.org/officeDocument/2006/relationships/oleObject" Target="../embeddings/oleObject37.bin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5.bin"/><Relationship Id="rId3" Type="http://schemas.openxmlformats.org/officeDocument/2006/relationships/oleObject" Target="../embeddings/oleObject40.bin"/><Relationship Id="rId7" Type="http://schemas.openxmlformats.org/officeDocument/2006/relationships/oleObject" Target="../embeddings/oleObject44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5.vml"/><Relationship Id="rId6" Type="http://schemas.openxmlformats.org/officeDocument/2006/relationships/oleObject" Target="../embeddings/oleObject43.bin"/><Relationship Id="rId5" Type="http://schemas.openxmlformats.org/officeDocument/2006/relationships/oleObject" Target="../embeddings/oleObject42.bin"/><Relationship Id="rId4" Type="http://schemas.openxmlformats.org/officeDocument/2006/relationships/oleObject" Target="../embeddings/oleObject41.bin"/><Relationship Id="rId9" Type="http://schemas.openxmlformats.org/officeDocument/2006/relationships/oleObject" Target="../embeddings/oleObject46.bin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oleObject2.bin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7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6.vml"/><Relationship Id="rId6" Type="http://schemas.openxmlformats.org/officeDocument/2006/relationships/oleObject" Target="../embeddings/oleObject49.bin"/><Relationship Id="rId5" Type="http://schemas.openxmlformats.org/officeDocument/2006/relationships/oleObject" Target="../embeddings/oleObject48.bin"/><Relationship Id="rId4" Type="http://schemas.openxmlformats.org/officeDocument/2006/relationships/image" Target="../media/image66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0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7.vml"/><Relationship Id="rId4" Type="http://schemas.openxmlformats.org/officeDocument/2006/relationships/oleObject" Target="../embeddings/oleObject51.bin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0.png"/><Relationship Id="rId2" Type="http://schemas.openxmlformats.org/officeDocument/2006/relationships/image" Target="../media/image69.pn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2.png"/><Relationship Id="rId7" Type="http://schemas.openxmlformats.org/officeDocument/2006/relationships/oleObject" Target="../embeddings/oleObject5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8.vml"/><Relationship Id="rId6" Type="http://schemas.openxmlformats.org/officeDocument/2006/relationships/image" Target="../media/image75.png"/><Relationship Id="rId5" Type="http://schemas.openxmlformats.org/officeDocument/2006/relationships/image" Target="../media/image74.png"/><Relationship Id="rId4" Type="http://schemas.openxmlformats.org/officeDocument/2006/relationships/image" Target="../media/image73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9.vml"/><Relationship Id="rId6" Type="http://schemas.openxmlformats.org/officeDocument/2006/relationships/image" Target="../media/image79.png"/><Relationship Id="rId5" Type="http://schemas.openxmlformats.org/officeDocument/2006/relationships/image" Target="../media/image78.png"/><Relationship Id="rId4" Type="http://schemas.openxmlformats.org/officeDocument/2006/relationships/image" Target="../media/image77.png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6.bin"/><Relationship Id="rId3" Type="http://schemas.openxmlformats.org/officeDocument/2006/relationships/notesSlide" Target="../notesSlides/notesSlide1.xml"/><Relationship Id="rId7" Type="http://schemas.openxmlformats.org/officeDocument/2006/relationships/oleObject" Target="../embeddings/oleObject55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0.vml"/><Relationship Id="rId6" Type="http://schemas.openxmlformats.org/officeDocument/2006/relationships/image" Target="../media/image85.png"/><Relationship Id="rId11" Type="http://schemas.openxmlformats.org/officeDocument/2006/relationships/image" Target="../media/image87.png"/><Relationship Id="rId5" Type="http://schemas.openxmlformats.org/officeDocument/2006/relationships/image" Target="../media/image84.png"/><Relationship Id="rId10" Type="http://schemas.openxmlformats.org/officeDocument/2006/relationships/image" Target="../media/image86.png"/><Relationship Id="rId4" Type="http://schemas.openxmlformats.org/officeDocument/2006/relationships/oleObject" Target="../embeddings/oleObject54.bin"/><Relationship Id="rId9" Type="http://schemas.openxmlformats.org/officeDocument/2006/relationships/oleObject" Target="../embeddings/oleObject57.bin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8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1.vml"/><Relationship Id="rId5" Type="http://schemas.openxmlformats.org/officeDocument/2006/relationships/oleObject" Target="../embeddings/oleObject60.bin"/><Relationship Id="rId4" Type="http://schemas.openxmlformats.org/officeDocument/2006/relationships/oleObject" Target="../embeddings/oleObject59.bin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1.bin"/><Relationship Id="rId7" Type="http://schemas.openxmlformats.org/officeDocument/2006/relationships/oleObject" Target="../embeddings/oleObject65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2.vml"/><Relationship Id="rId6" Type="http://schemas.openxmlformats.org/officeDocument/2006/relationships/oleObject" Target="../embeddings/oleObject64.bin"/><Relationship Id="rId5" Type="http://schemas.openxmlformats.org/officeDocument/2006/relationships/oleObject" Target="../embeddings/oleObject63.bin"/><Relationship Id="rId4" Type="http://schemas.openxmlformats.org/officeDocument/2006/relationships/oleObject" Target="../embeddings/oleObject62.bin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6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3.v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4" Type="http://schemas.openxmlformats.org/officeDocument/2006/relationships/oleObject" Target="../embeddings/oleObject4.bin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5" Type="http://schemas.openxmlformats.org/officeDocument/2006/relationships/oleObject" Target="../embeddings/oleObject7.bin"/><Relationship Id="rId4" Type="http://schemas.openxmlformats.org/officeDocument/2006/relationships/oleObject" Target="../embeddings/oleObject6.bin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8.bin"/><Relationship Id="rId5" Type="http://schemas.openxmlformats.org/officeDocument/2006/relationships/image" Target="../media/image18.png"/><Relationship Id="rId4" Type="http://schemas.openxmlformats.org/officeDocument/2006/relationships/image" Target="../media/image17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7" Type="http://schemas.openxmlformats.org/officeDocument/2006/relationships/oleObject" Target="../embeddings/oleObject1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12.bin"/><Relationship Id="rId5" Type="http://schemas.openxmlformats.org/officeDocument/2006/relationships/oleObject" Target="../embeddings/oleObject11.bin"/><Relationship Id="rId4" Type="http://schemas.openxmlformats.org/officeDocument/2006/relationships/oleObject" Target="../embeddings/oleObject10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539552" y="980728"/>
            <a:ext cx="8132440" cy="1470025"/>
          </a:xfrm>
        </p:spPr>
        <p:txBody>
          <a:bodyPr>
            <a:normAutofit/>
          </a:bodyPr>
          <a:lstStyle/>
          <a:p>
            <a:r>
              <a:rPr lang="it-IT" b="1" dirty="0" smtClean="0">
                <a:solidFill>
                  <a:srgbClr val="170AC6"/>
                </a:solidFill>
                <a:latin typeface="Calibri" pitchFamily="34" charset="0"/>
              </a:rPr>
              <a:t>Termodinamica di soluzioni di polimeri</a:t>
            </a:r>
            <a:endParaRPr lang="it-IT" dirty="0">
              <a:solidFill>
                <a:srgbClr val="170AC6"/>
              </a:solidFill>
              <a:latin typeface="Calibri" pitchFamily="34" charset="0"/>
            </a:endParaRPr>
          </a:p>
        </p:txBody>
      </p:sp>
      <p:sp>
        <p:nvSpPr>
          <p:cNvPr id="6" name="Rettangolo 5"/>
          <p:cNvSpPr/>
          <p:nvPr/>
        </p:nvSpPr>
        <p:spPr>
          <a:xfrm>
            <a:off x="431032" y="2420888"/>
            <a:ext cx="8245424" cy="36009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it-IT" sz="2400" dirty="0" smtClean="0">
                <a:solidFill>
                  <a:srgbClr val="0000FF"/>
                </a:solidFill>
              </a:rPr>
              <a:t>C’è una notevole differenza tra le soluzioni dei polimeri e quelle delle molecole piccole dovuta alla differenza di dimensioni tra le molecole polimeriche e quelle del solvente.</a:t>
            </a:r>
          </a:p>
          <a:p>
            <a:pPr algn="just">
              <a:lnSpc>
                <a:spcPct val="150000"/>
              </a:lnSpc>
            </a:pPr>
            <a:r>
              <a:rPr lang="it-IT" sz="2400" dirty="0" smtClean="0">
                <a:solidFill>
                  <a:srgbClr val="0000FF"/>
                </a:solidFill>
              </a:rPr>
              <a:t>La trattazione è dovuta indipendentemente a </a:t>
            </a:r>
            <a:r>
              <a:rPr lang="it-IT" sz="2400" dirty="0" err="1" smtClean="0">
                <a:solidFill>
                  <a:srgbClr val="0000FF"/>
                </a:solidFill>
              </a:rPr>
              <a:t>Flory</a:t>
            </a:r>
            <a:r>
              <a:rPr lang="it-IT" sz="2400" dirty="0" smtClean="0">
                <a:solidFill>
                  <a:srgbClr val="0000FF"/>
                </a:solidFill>
              </a:rPr>
              <a:t> ed Huggins:</a:t>
            </a:r>
          </a:p>
          <a:p>
            <a:pPr algn="just">
              <a:lnSpc>
                <a:spcPct val="150000"/>
              </a:lnSpc>
            </a:pPr>
            <a:endParaRPr lang="it-IT" sz="2400" dirty="0" smtClean="0">
              <a:solidFill>
                <a:srgbClr val="0000FF"/>
              </a:solidFill>
            </a:endParaRPr>
          </a:p>
          <a:p>
            <a:pPr algn="just">
              <a:lnSpc>
                <a:spcPct val="150000"/>
              </a:lnSpc>
            </a:pPr>
            <a:r>
              <a:rPr lang="it-IT" sz="1600" dirty="0" smtClean="0">
                <a:solidFill>
                  <a:srgbClr val="0000FF"/>
                </a:solidFill>
              </a:rPr>
              <a:t>P.J. </a:t>
            </a:r>
            <a:r>
              <a:rPr lang="it-IT" sz="1600" dirty="0" err="1" smtClean="0">
                <a:solidFill>
                  <a:srgbClr val="0000FF"/>
                </a:solidFill>
              </a:rPr>
              <a:t>Flory</a:t>
            </a:r>
            <a:r>
              <a:rPr lang="it-IT" sz="1600" dirty="0" smtClean="0">
                <a:solidFill>
                  <a:srgbClr val="0000FF"/>
                </a:solidFill>
              </a:rPr>
              <a:t>, </a:t>
            </a:r>
            <a:r>
              <a:rPr lang="it-IT" sz="1600" i="1" dirty="0" smtClean="0">
                <a:solidFill>
                  <a:srgbClr val="0000FF"/>
                </a:solidFill>
              </a:rPr>
              <a:t>Journal </a:t>
            </a:r>
            <a:r>
              <a:rPr lang="it-IT" sz="1600" i="1" dirty="0">
                <a:solidFill>
                  <a:srgbClr val="0000FF"/>
                </a:solidFill>
              </a:rPr>
              <a:t>of </a:t>
            </a:r>
            <a:r>
              <a:rPr lang="it-IT" sz="1600" i="1" dirty="0" err="1" smtClean="0">
                <a:solidFill>
                  <a:srgbClr val="0000FF"/>
                </a:solidFill>
              </a:rPr>
              <a:t>Chemical</a:t>
            </a:r>
            <a:r>
              <a:rPr lang="it-IT" sz="1600" i="1" dirty="0" smtClean="0">
                <a:solidFill>
                  <a:srgbClr val="0000FF"/>
                </a:solidFill>
              </a:rPr>
              <a:t> </a:t>
            </a:r>
            <a:r>
              <a:rPr lang="it-IT" sz="1600" i="1" dirty="0" err="1" smtClean="0">
                <a:solidFill>
                  <a:srgbClr val="0000FF"/>
                </a:solidFill>
              </a:rPr>
              <a:t>Physics</a:t>
            </a:r>
            <a:r>
              <a:rPr lang="it-IT" sz="1600" dirty="0" smtClean="0">
                <a:solidFill>
                  <a:srgbClr val="0000FF"/>
                </a:solidFill>
              </a:rPr>
              <a:t>, vol. 10, p. 151 (1942)</a:t>
            </a:r>
          </a:p>
          <a:p>
            <a:pPr algn="just">
              <a:lnSpc>
                <a:spcPct val="150000"/>
              </a:lnSpc>
            </a:pPr>
            <a:r>
              <a:rPr lang="it-IT" sz="1600" dirty="0" smtClean="0">
                <a:solidFill>
                  <a:srgbClr val="0000FF"/>
                </a:solidFill>
              </a:rPr>
              <a:t>M.L. Huggins, </a:t>
            </a:r>
            <a:r>
              <a:rPr lang="it-IT" sz="1600" i="1" dirty="0">
                <a:solidFill>
                  <a:srgbClr val="0000FF"/>
                </a:solidFill>
              </a:rPr>
              <a:t>Journal of </a:t>
            </a:r>
            <a:r>
              <a:rPr lang="it-IT" sz="1600" i="1" dirty="0" err="1">
                <a:solidFill>
                  <a:srgbClr val="0000FF"/>
                </a:solidFill>
              </a:rPr>
              <a:t>Physical</a:t>
            </a:r>
            <a:r>
              <a:rPr lang="it-IT" sz="1600" i="1" dirty="0">
                <a:solidFill>
                  <a:srgbClr val="0000FF"/>
                </a:solidFill>
              </a:rPr>
              <a:t> </a:t>
            </a:r>
            <a:r>
              <a:rPr lang="it-IT" sz="1600" i="1" dirty="0" err="1">
                <a:solidFill>
                  <a:srgbClr val="0000FF"/>
                </a:solidFill>
              </a:rPr>
              <a:t>Chemistry</a:t>
            </a:r>
            <a:r>
              <a:rPr lang="it-IT" sz="1600" dirty="0">
                <a:solidFill>
                  <a:srgbClr val="0000FF"/>
                </a:solidFill>
              </a:rPr>
              <a:t>, </a:t>
            </a:r>
            <a:r>
              <a:rPr lang="it-IT" sz="1600" dirty="0" err="1" smtClean="0">
                <a:solidFill>
                  <a:srgbClr val="0000FF"/>
                </a:solidFill>
              </a:rPr>
              <a:t>vol</a:t>
            </a:r>
            <a:r>
              <a:rPr lang="it-IT" sz="1600" dirty="0" smtClean="0">
                <a:solidFill>
                  <a:srgbClr val="0000FF"/>
                </a:solidFill>
              </a:rPr>
              <a:t> 46, p 151 (1942)</a:t>
            </a:r>
            <a:endParaRPr lang="it-IT" sz="1600" dirty="0">
              <a:solidFill>
                <a:srgbClr val="0000FF"/>
              </a:solidFill>
            </a:endParaRPr>
          </a:p>
        </p:txBody>
      </p:sp>
      <p:pic>
        <p:nvPicPr>
          <p:cNvPr id="24578" name="Picture 2" descr="http://www2.chemistry.msu.edu/Portraits/images/floryc.jp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012160" y="4653136"/>
            <a:ext cx="1612892" cy="20513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24579" name="Picture 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648396" y="4640473"/>
            <a:ext cx="1410122" cy="20368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ggetto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868333185"/>
              </p:ext>
            </p:extLst>
          </p:nvPr>
        </p:nvGraphicFramePr>
        <p:xfrm>
          <a:off x="3275856" y="836712"/>
          <a:ext cx="2759075" cy="447675"/>
        </p:xfrm>
        <a:graphic>
          <a:graphicData uri="http://schemas.openxmlformats.org/presentationml/2006/ole">
            <p:oleObj spid="_x0000_s25790" name="Equazione" r:id="rId3" imgW="1409700" imgH="228600" progId="Equation.3">
              <p:embed/>
            </p:oleObj>
          </a:graphicData>
        </a:graphic>
      </p:graphicFrame>
      <p:sp>
        <p:nvSpPr>
          <p:cNvPr id="3" name="CasellaDiTesto 2"/>
          <p:cNvSpPr txBox="1"/>
          <p:nvPr/>
        </p:nvSpPr>
        <p:spPr>
          <a:xfrm>
            <a:off x="755577" y="1772816"/>
            <a:ext cx="799288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t-IT" sz="2000" dirty="0" smtClean="0">
                <a:solidFill>
                  <a:srgbClr val="170AC6"/>
                </a:solidFill>
              </a:rPr>
              <a:t>Nelle </a:t>
            </a:r>
            <a:r>
              <a:rPr lang="it-IT" sz="2000" b="1" i="1" dirty="0" smtClean="0">
                <a:solidFill>
                  <a:srgbClr val="C00000"/>
                </a:solidFill>
              </a:rPr>
              <a:t>soluzioni ideali (</a:t>
            </a:r>
            <a:r>
              <a:rPr lang="it-IT" sz="2000" b="1" i="1" dirty="0" smtClean="0">
                <a:solidFill>
                  <a:srgbClr val="C00000"/>
                </a:solidFill>
                <a:sym typeface="Symbol"/>
              </a:rPr>
              <a:t></a:t>
            </a:r>
            <a:r>
              <a:rPr lang="it-IT" sz="2000" b="1" i="1" dirty="0" err="1" smtClean="0">
                <a:solidFill>
                  <a:srgbClr val="C00000"/>
                </a:solidFill>
              </a:rPr>
              <a:t>H</a:t>
            </a:r>
            <a:r>
              <a:rPr lang="it-IT" sz="2000" b="1" i="1" baseline="-25000" dirty="0" err="1" smtClean="0">
                <a:solidFill>
                  <a:srgbClr val="C00000"/>
                </a:solidFill>
              </a:rPr>
              <a:t>mix</a:t>
            </a:r>
            <a:r>
              <a:rPr lang="it-IT" sz="2000" b="1" i="1" dirty="0" smtClean="0">
                <a:solidFill>
                  <a:srgbClr val="C00000"/>
                </a:solidFill>
              </a:rPr>
              <a:t> = 0)</a:t>
            </a:r>
            <a:r>
              <a:rPr lang="it-IT" sz="2000" dirty="0" smtClean="0">
                <a:solidFill>
                  <a:srgbClr val="170AC6"/>
                </a:solidFill>
              </a:rPr>
              <a:t>  il mescolamento avviene sempre (per tutte le temperature) così avviene anche nel mescolamento esotermico.</a:t>
            </a:r>
          </a:p>
          <a:p>
            <a:pPr algn="just"/>
            <a:endParaRPr lang="it-IT" sz="2000" dirty="0">
              <a:solidFill>
                <a:srgbClr val="170AC6"/>
              </a:solidFill>
            </a:endParaRPr>
          </a:p>
          <a:p>
            <a:pPr algn="just"/>
            <a:r>
              <a:rPr lang="it-IT" sz="2000" dirty="0" smtClean="0">
                <a:solidFill>
                  <a:srgbClr val="170AC6"/>
                </a:solidFill>
              </a:rPr>
              <a:t>Nel mescolamento endotermico il mescolamento avviene solo se la temperatura è alta abbastanza per cui la variazione di entropia permette di superare il contributo entalpico positivo (</a:t>
            </a:r>
            <a:r>
              <a:rPr lang="it-IT" sz="2000" dirty="0" err="1" smtClean="0">
                <a:solidFill>
                  <a:srgbClr val="170AC6"/>
                </a:solidFill>
              </a:rPr>
              <a:t>temp</a:t>
            </a:r>
            <a:r>
              <a:rPr lang="it-IT" sz="2000" dirty="0" smtClean="0">
                <a:solidFill>
                  <a:srgbClr val="170AC6"/>
                </a:solidFill>
              </a:rPr>
              <a:t> critica).</a:t>
            </a:r>
            <a:endParaRPr lang="en-US" sz="2000" dirty="0">
              <a:solidFill>
                <a:srgbClr val="170AC6"/>
              </a:solidFill>
            </a:endParaRPr>
          </a:p>
        </p:txBody>
      </p:sp>
      <p:graphicFrame>
        <p:nvGraphicFramePr>
          <p:cNvPr id="4" name="Oggetto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1501402786"/>
              </p:ext>
            </p:extLst>
          </p:nvPr>
        </p:nvGraphicFramePr>
        <p:xfrm>
          <a:off x="2051720" y="4077072"/>
          <a:ext cx="5119687" cy="846137"/>
        </p:xfrm>
        <a:graphic>
          <a:graphicData uri="http://schemas.openxmlformats.org/presentationml/2006/ole">
            <p:oleObj spid="_x0000_s25791" name="Equazione" r:id="rId4" imgW="2616200" imgH="431800" progId="Equation.3">
              <p:embed/>
            </p:oleObj>
          </a:graphicData>
        </a:graphic>
      </p:graphicFrame>
    </p:spTree>
    <p:extLst>
      <p:ext uri="{BB962C8B-B14F-4D97-AF65-F5344CB8AC3E}">
        <p14:creationId xmlns:p14="http://schemas.microsoft.com/office/powerpoint/2010/main" xmlns="" val="11114589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6" name="Picture 4" descr="http://www.pslc.ws/macrog/images/graph2.gif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292080" y="1124744"/>
            <a:ext cx="1954842" cy="19548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CasellaDiTesto 1"/>
          <p:cNvSpPr txBox="1"/>
          <p:nvPr/>
        </p:nvSpPr>
        <p:spPr>
          <a:xfrm>
            <a:off x="350676" y="260648"/>
            <a:ext cx="849694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t-IT" sz="2000" dirty="0" smtClean="0">
                <a:solidFill>
                  <a:srgbClr val="170AC6"/>
                </a:solidFill>
              </a:rPr>
              <a:t>Nel mescolamento di un polimero con un solvente non si può usare il modello dell’interscambiabilità delle molecole, ma si può usare un approccio simile.</a:t>
            </a:r>
            <a:endParaRPr lang="en-US" sz="2000" dirty="0">
              <a:solidFill>
                <a:srgbClr val="170AC6"/>
              </a:solidFill>
            </a:endParaRPr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763688" y="1124744"/>
            <a:ext cx="2016224" cy="19034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4" name="Connettore 2 3"/>
          <p:cNvCxnSpPr/>
          <p:nvPr/>
        </p:nvCxnSpPr>
        <p:spPr>
          <a:xfrm>
            <a:off x="4106445" y="1844824"/>
            <a:ext cx="864096" cy="0"/>
          </a:xfrm>
          <a:prstGeom prst="straightConnector1">
            <a:avLst/>
          </a:prstGeom>
          <a:ln w="25400">
            <a:solidFill>
              <a:srgbClr val="C0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CasellaDiTesto 7"/>
          <p:cNvSpPr txBox="1"/>
          <p:nvPr/>
        </p:nvSpPr>
        <p:spPr>
          <a:xfrm>
            <a:off x="290021" y="3212976"/>
            <a:ext cx="8496944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t-IT" sz="2000" dirty="0" smtClean="0">
                <a:solidFill>
                  <a:srgbClr val="170AC6"/>
                </a:solidFill>
              </a:rPr>
              <a:t>Il polimero è costituito da segmenti dello stesso volume delle molecole di solvente.</a:t>
            </a:r>
          </a:p>
          <a:p>
            <a:pPr algn="just"/>
            <a:r>
              <a:rPr lang="it-IT" sz="2000" dirty="0" smtClean="0">
                <a:solidFill>
                  <a:srgbClr val="170AC6"/>
                </a:solidFill>
              </a:rPr>
              <a:t>Questi possono essere </a:t>
            </a:r>
            <a:r>
              <a:rPr lang="it-IT" sz="2000" dirty="0" err="1" smtClean="0">
                <a:solidFill>
                  <a:srgbClr val="170AC6"/>
                </a:solidFill>
              </a:rPr>
              <a:t>interscambiati</a:t>
            </a:r>
            <a:r>
              <a:rPr lang="it-IT" sz="2000" dirty="0" smtClean="0">
                <a:solidFill>
                  <a:srgbClr val="170AC6"/>
                </a:solidFill>
              </a:rPr>
              <a:t> ma si deve conservare la connettività del polimero.</a:t>
            </a:r>
          </a:p>
          <a:p>
            <a:pPr algn="just"/>
            <a:r>
              <a:rPr lang="it-IT" sz="2000" dirty="0" smtClean="0">
                <a:solidFill>
                  <a:srgbClr val="170AC6"/>
                </a:solidFill>
              </a:rPr>
              <a:t>Se i volumi molari del solvente e del polimero sono: </a:t>
            </a:r>
            <a:endParaRPr lang="en-US" sz="2000" dirty="0">
              <a:solidFill>
                <a:srgbClr val="170AC6"/>
              </a:solidFill>
            </a:endParaRPr>
          </a:p>
        </p:txBody>
      </p:sp>
      <p:graphicFrame>
        <p:nvGraphicFramePr>
          <p:cNvPr id="9" name="Oggetto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1854466914"/>
              </p:ext>
            </p:extLst>
          </p:nvPr>
        </p:nvGraphicFramePr>
        <p:xfrm>
          <a:off x="3131839" y="4869160"/>
          <a:ext cx="2444157" cy="864096"/>
        </p:xfrm>
        <a:graphic>
          <a:graphicData uri="http://schemas.openxmlformats.org/presentationml/2006/ole">
            <p:oleObj spid="_x0000_s23651" name="Equazione" r:id="rId6" imgW="1256755" imgH="444307" progId="Equation.3">
              <p:embed/>
            </p:oleObj>
          </a:graphicData>
        </a:graphic>
      </p:graphicFrame>
      <p:sp>
        <p:nvSpPr>
          <p:cNvPr id="10" name="CasellaDiTesto 9"/>
          <p:cNvSpPr txBox="1"/>
          <p:nvPr/>
        </p:nvSpPr>
        <p:spPr>
          <a:xfrm>
            <a:off x="350676" y="5765481"/>
            <a:ext cx="797487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000" dirty="0" smtClean="0">
                <a:solidFill>
                  <a:srgbClr val="170AC6"/>
                </a:solidFill>
              </a:rPr>
              <a:t>Dove </a:t>
            </a:r>
            <a:r>
              <a:rPr lang="it-IT" sz="2000" b="1" i="1" dirty="0" smtClean="0">
                <a:solidFill>
                  <a:srgbClr val="C00000"/>
                </a:solidFill>
              </a:rPr>
              <a:t>x</a:t>
            </a:r>
            <a:r>
              <a:rPr lang="it-IT" sz="2000" dirty="0" smtClean="0">
                <a:solidFill>
                  <a:srgbClr val="170AC6"/>
                </a:solidFill>
              </a:rPr>
              <a:t> rappresenta il grado di polimerizzazione (ma non necessariamente).</a:t>
            </a:r>
            <a:endParaRPr lang="en-US" sz="2000" dirty="0">
              <a:solidFill>
                <a:srgbClr val="170AC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5949434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xmlns="" Requires="a14">
          <p:sp>
            <p:nvSpPr>
              <p:cNvPr id="2" name="CasellaDiTesto 1"/>
              <p:cNvSpPr txBox="1"/>
              <p:nvPr/>
            </p:nvSpPr>
            <p:spPr>
              <a:xfrm>
                <a:off x="539552" y="236161"/>
                <a:ext cx="8064896" cy="101566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/>
                <a:r>
                  <a:rPr lang="it-IT" sz="2000" dirty="0" smtClean="0">
                    <a:solidFill>
                      <a:srgbClr val="170AC6"/>
                    </a:solidFill>
                  </a:rPr>
                  <a:t>I segmenti di polimeri non possono essere messi a caso per la loro connettività e la relazione tra numero di molecole e numero di posizioni diviene:  </a:t>
                </a:r>
                <a14:m>
                  <m:oMath xmlns:m="http://schemas.openxmlformats.org/officeDocument/2006/math">
                    <m:r>
                      <a:rPr lang="it-IT" sz="2000" b="1" i="1" smtClean="0">
                        <a:solidFill>
                          <a:srgbClr val="C00000"/>
                        </a:solidFill>
                        <a:latin typeface="Cambria Math"/>
                      </a:rPr>
                      <m:t>𝑵</m:t>
                    </m:r>
                    <m:r>
                      <a:rPr lang="it-IT" sz="2000" b="1" i="1" baseline="-25000" smtClean="0">
                        <a:solidFill>
                          <a:srgbClr val="C00000"/>
                        </a:solidFill>
                        <a:latin typeface="Cambria Math"/>
                      </a:rPr>
                      <m:t>𝟎</m:t>
                    </m:r>
                    <m:r>
                      <a:rPr lang="it-IT" sz="2000" b="1" i="1" smtClean="0">
                        <a:solidFill>
                          <a:srgbClr val="C00000"/>
                        </a:solidFill>
                        <a:latin typeface="Cambria Math"/>
                      </a:rPr>
                      <m:t>=</m:t>
                    </m:r>
                    <m:r>
                      <a:rPr lang="it-IT" sz="2000" b="1" i="1" smtClean="0">
                        <a:solidFill>
                          <a:srgbClr val="C00000"/>
                        </a:solidFill>
                        <a:latin typeface="Cambria Math"/>
                      </a:rPr>
                      <m:t>𝑵</m:t>
                    </m:r>
                    <m:r>
                      <a:rPr lang="it-IT" sz="2000" b="1" i="1" baseline="-25000" smtClean="0">
                        <a:solidFill>
                          <a:srgbClr val="C00000"/>
                        </a:solidFill>
                        <a:latin typeface="Cambria Math"/>
                      </a:rPr>
                      <m:t>𝟏</m:t>
                    </m:r>
                    <m:r>
                      <a:rPr lang="it-IT" sz="2000" b="1" i="1" smtClean="0">
                        <a:solidFill>
                          <a:srgbClr val="C00000"/>
                        </a:solidFill>
                        <a:latin typeface="Cambria Math"/>
                      </a:rPr>
                      <m:t>+</m:t>
                    </m:r>
                    <m:r>
                      <a:rPr lang="it-IT" sz="2000" b="1" i="1" smtClean="0">
                        <a:solidFill>
                          <a:srgbClr val="C00000"/>
                        </a:solidFill>
                        <a:latin typeface="Cambria Math"/>
                      </a:rPr>
                      <m:t>𝒙𝑵</m:t>
                    </m:r>
                    <m:r>
                      <a:rPr lang="it-IT" sz="2000" b="1" i="1" baseline="-25000" smtClean="0">
                        <a:solidFill>
                          <a:srgbClr val="C00000"/>
                        </a:solidFill>
                        <a:latin typeface="Cambria Math"/>
                      </a:rPr>
                      <m:t>𝟐</m:t>
                    </m:r>
                    <m:r>
                      <a:rPr lang="it-IT" sz="2000" b="0" i="1" smtClean="0">
                        <a:solidFill>
                          <a:srgbClr val="170AC6"/>
                        </a:solidFill>
                        <a:latin typeface="Cambria Math"/>
                      </a:rPr>
                      <m:t>.</m:t>
                    </m:r>
                  </m:oMath>
                </a14:m>
                <a:endParaRPr lang="en-US" sz="2000" dirty="0">
                  <a:solidFill>
                    <a:srgbClr val="170AC6"/>
                  </a:solidFill>
                </a:endParaRPr>
              </a:p>
            </p:txBody>
          </p:sp>
        </mc:Choice>
        <mc:Fallback>
          <p:sp>
            <p:nvSpPr>
              <p:cNvPr id="2" name="CasellaDiTesto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9552" y="236161"/>
                <a:ext cx="8064896" cy="1015663"/>
              </a:xfrm>
              <a:prstGeom prst="rect">
                <a:avLst/>
              </a:prstGeom>
              <a:blipFill rotWithShape="1">
                <a:blip r:embed="rId2" cstate="print"/>
                <a:stretch>
                  <a:fillRect l="-832" t="-3012" r="-832" b="-1024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266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092280" y="1771860"/>
            <a:ext cx="1545093" cy="14891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mc:AlternateContent xmlns:mc="http://schemas.openxmlformats.org/markup-compatibility/2006">
        <mc:Choice xmlns:a14="http://schemas.microsoft.com/office/drawing/2010/main" xmlns="" Requires="a14">
          <p:sp>
            <p:nvSpPr>
              <p:cNvPr id="3" name="CasellaDiTesto 2"/>
              <p:cNvSpPr txBox="1"/>
              <p:nvPr/>
            </p:nvSpPr>
            <p:spPr>
              <a:xfrm>
                <a:off x="539552" y="1732044"/>
                <a:ext cx="6408712" cy="224676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/>
                <a:r>
                  <a:rPr lang="it-IT" sz="2000" dirty="0" smtClean="0">
                    <a:solidFill>
                      <a:srgbClr val="170AC6"/>
                    </a:solidFill>
                  </a:rPr>
                  <a:t>Prima di sistemare il solvente, mettiamo il primo segmento di una molecola di polimero nel reticolo dove altri </a:t>
                </a:r>
                <a14:m>
                  <m:oMath xmlns:m="http://schemas.openxmlformats.org/officeDocument/2006/math">
                    <m:r>
                      <a:rPr lang="it-IT" sz="2000" b="1" i="1" smtClean="0">
                        <a:solidFill>
                          <a:srgbClr val="C00000"/>
                        </a:solidFill>
                        <a:latin typeface="Cambria Math"/>
                      </a:rPr>
                      <m:t>𝒊</m:t>
                    </m:r>
                    <m:r>
                      <a:rPr lang="it-IT" sz="2000" b="0" i="0" smtClean="0">
                        <a:solidFill>
                          <a:srgbClr val="170AC6"/>
                        </a:solidFill>
                        <a:latin typeface="Cambria Math"/>
                      </a:rPr>
                      <m:t> </m:t>
                    </m:r>
                  </m:oMath>
                </a14:m>
                <a:r>
                  <a:rPr lang="it-IT" sz="2000" dirty="0" smtClean="0">
                    <a:solidFill>
                      <a:srgbClr val="170AC6"/>
                    </a:solidFill>
                  </a:rPr>
                  <a:t>polimeri sono presenti:</a:t>
                </a:r>
              </a:p>
              <a:p>
                <a:pPr algn="just"/>
                <a:r>
                  <a:rPr lang="it-IT" sz="2000" dirty="0" smtClean="0">
                    <a:solidFill>
                      <a:srgbClr val="170AC6"/>
                    </a:solidFill>
                  </a:rPr>
                  <a:t>Il numero di posizioni disponibili per il polimero </a:t>
                </a:r>
                <a14:m>
                  <m:oMath xmlns:m="http://schemas.openxmlformats.org/officeDocument/2006/math">
                    <m:r>
                      <a:rPr lang="it-IT" sz="2000" b="1" i="1">
                        <a:solidFill>
                          <a:srgbClr val="C00000"/>
                        </a:solidFill>
                        <a:latin typeface="Cambria Math"/>
                      </a:rPr>
                      <m:t>𝒊</m:t>
                    </m:r>
                  </m:oMath>
                </a14:m>
                <a:r>
                  <a:rPr lang="it-IT" sz="2000" b="1" i="1" dirty="0" smtClean="0">
                    <a:solidFill>
                      <a:srgbClr val="C00000"/>
                    </a:solidFill>
                    <a:latin typeface="Cambria Math" pitchFamily="18" charset="0"/>
                    <a:ea typeface="Cambria Math" pitchFamily="18" charset="0"/>
                  </a:rPr>
                  <a:t>+1</a:t>
                </a:r>
                <a:r>
                  <a:rPr lang="it-IT" sz="2000" dirty="0" smtClean="0">
                    <a:solidFill>
                      <a:srgbClr val="170AC6"/>
                    </a:solidFill>
                    <a:latin typeface="Cambria Math" pitchFamily="18" charset="0"/>
                    <a:ea typeface="Cambria Math" pitchFamily="18" charset="0"/>
                  </a:rPr>
                  <a:t> </a:t>
                </a:r>
                <a:r>
                  <a:rPr lang="it-IT" sz="2000" dirty="0" smtClean="0">
                    <a:solidFill>
                      <a:srgbClr val="170AC6"/>
                    </a:solidFill>
                  </a:rPr>
                  <a:t>sono </a:t>
                </a:r>
                <a14:m>
                  <m:oMath xmlns:m="http://schemas.openxmlformats.org/officeDocument/2006/math">
                    <m:r>
                      <a:rPr lang="it-IT" sz="2000" b="1" i="1" smtClean="0">
                        <a:solidFill>
                          <a:srgbClr val="C00000"/>
                        </a:solidFill>
                        <a:latin typeface="Cambria Math"/>
                      </a:rPr>
                      <m:t>𝑵</m:t>
                    </m:r>
                    <m:r>
                      <a:rPr lang="it-IT" sz="2000" b="1" i="1" baseline="-25000" smtClean="0">
                        <a:solidFill>
                          <a:srgbClr val="C00000"/>
                        </a:solidFill>
                        <a:latin typeface="Cambria Math"/>
                      </a:rPr>
                      <m:t>𝟎</m:t>
                    </m:r>
                    <m:r>
                      <a:rPr lang="it-IT" sz="2000" b="1" i="1" smtClean="0">
                        <a:solidFill>
                          <a:srgbClr val="C00000"/>
                        </a:solidFill>
                        <a:latin typeface="Cambria Math"/>
                      </a:rPr>
                      <m:t>−</m:t>
                    </m:r>
                    <m:r>
                      <a:rPr lang="it-IT" sz="2000" b="1" i="1" smtClean="0">
                        <a:solidFill>
                          <a:srgbClr val="C00000"/>
                        </a:solidFill>
                        <a:latin typeface="Cambria Math"/>
                      </a:rPr>
                      <m:t>𝒙</m:t>
                    </m:r>
                    <m:r>
                      <a:rPr lang="it-IT" sz="2000" b="1" i="1" smtClean="0">
                        <a:solidFill>
                          <a:srgbClr val="C00000"/>
                        </a:solidFill>
                        <a:latin typeface="Cambria Math"/>
                      </a:rPr>
                      <m:t> </m:t>
                    </m:r>
                    <m:r>
                      <a:rPr lang="it-IT" sz="2000" b="1" i="1" smtClean="0">
                        <a:solidFill>
                          <a:srgbClr val="C00000"/>
                        </a:solidFill>
                        <a:latin typeface="Cambria Math"/>
                      </a:rPr>
                      <m:t>𝒊</m:t>
                    </m:r>
                  </m:oMath>
                </a14:m>
                <a:r>
                  <a:rPr lang="en-US" sz="2000" dirty="0" smtClean="0">
                    <a:solidFill>
                      <a:srgbClr val="170AC6"/>
                    </a:solidFill>
                  </a:rPr>
                  <a:t>.</a:t>
                </a:r>
              </a:p>
              <a:p>
                <a:pPr algn="just"/>
                <a:endParaRPr lang="it-IT" sz="2000" dirty="0">
                  <a:solidFill>
                    <a:srgbClr val="170AC6"/>
                  </a:solidFill>
                </a:endParaRPr>
              </a:p>
              <a:p>
                <a:pPr algn="just"/>
                <a:r>
                  <a:rPr lang="it-IT" sz="2000" dirty="0" smtClean="0">
                    <a:solidFill>
                      <a:srgbClr val="170AC6"/>
                    </a:solidFill>
                  </a:rPr>
                  <a:t>Il secondo segmento deve occupare una posizione vicina.</a:t>
                </a:r>
                <a:endParaRPr lang="en-US" sz="2000" dirty="0">
                  <a:solidFill>
                    <a:srgbClr val="170AC6"/>
                  </a:solidFill>
                </a:endParaRPr>
              </a:p>
            </p:txBody>
          </p:sp>
        </mc:Choice>
        <mc:Fallback>
          <p:sp>
            <p:nvSpPr>
              <p:cNvPr id="3" name="CasellaDiTesto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9552" y="1732044"/>
                <a:ext cx="6408712" cy="2246769"/>
              </a:xfrm>
              <a:prstGeom prst="rect">
                <a:avLst/>
              </a:prstGeom>
              <a:blipFill rotWithShape="1">
                <a:blip r:embed="rId4" cstate="print"/>
                <a:stretch>
                  <a:fillRect l="-1047" t="-1355" r="-951" b="-379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6321" name="Picture 1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39552" y="4221088"/>
            <a:ext cx="8136904" cy="1933575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6379841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xmlns="" Requires="a14">
          <p:sp>
            <p:nvSpPr>
              <p:cNvPr id="2" name="CasellaDiTesto 1"/>
              <p:cNvSpPr txBox="1"/>
              <p:nvPr/>
            </p:nvSpPr>
            <p:spPr>
              <a:xfrm>
                <a:off x="611560" y="548680"/>
                <a:ext cx="5460790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it-IT" sz="2000" dirty="0" smtClean="0">
                    <a:solidFill>
                      <a:srgbClr val="170AC6"/>
                    </a:solidFill>
                  </a:rPr>
                  <a:t>Per il terzo e gli altri si ha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it-IT" sz="2000" b="1" i="1" smtClean="0">
                            <a:solidFill>
                              <a:srgbClr val="C00000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it-IT" sz="2000" b="1" i="1" smtClean="0">
                            <a:solidFill>
                              <a:srgbClr val="C00000"/>
                            </a:solidFill>
                            <a:latin typeface="Cambria Math"/>
                          </a:rPr>
                          <m:t>𝒁</m:t>
                        </m:r>
                        <m:r>
                          <a:rPr lang="it-IT" sz="2000" b="1" i="1" smtClean="0">
                            <a:solidFill>
                              <a:srgbClr val="C00000"/>
                            </a:solidFill>
                            <a:latin typeface="Cambria Math"/>
                          </a:rPr>
                          <m:t>−</m:t>
                        </m:r>
                        <m:r>
                          <a:rPr lang="it-IT" sz="2000" b="1" i="1" smtClean="0">
                            <a:solidFill>
                              <a:srgbClr val="C00000"/>
                            </a:solidFill>
                            <a:latin typeface="Cambria Math"/>
                          </a:rPr>
                          <m:t>𝟏</m:t>
                        </m:r>
                      </m:e>
                    </m:d>
                    <m:d>
                      <m:dPr>
                        <m:ctrlPr>
                          <a:rPr lang="it-IT" sz="2000" b="1" i="1" smtClean="0">
                            <a:solidFill>
                              <a:srgbClr val="C00000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it-IT" sz="2000" b="1" i="1" smtClean="0">
                            <a:solidFill>
                              <a:srgbClr val="C00000"/>
                            </a:solidFill>
                            <a:latin typeface="Cambria Math"/>
                          </a:rPr>
                          <m:t>𝟏</m:t>
                        </m:r>
                        <m:r>
                          <a:rPr lang="it-IT" sz="2000" b="1" i="1" smtClean="0">
                            <a:solidFill>
                              <a:srgbClr val="C00000"/>
                            </a:solidFill>
                            <a:latin typeface="Cambria Math"/>
                          </a:rPr>
                          <m:t>−</m:t>
                        </m:r>
                        <m:r>
                          <a:rPr lang="it-IT" sz="2000" b="1" i="1" smtClean="0">
                            <a:solidFill>
                              <a:srgbClr val="C00000"/>
                            </a:solidFill>
                            <a:latin typeface="Cambria Math"/>
                          </a:rPr>
                          <m:t>𝒇</m:t>
                        </m:r>
                        <m:r>
                          <a:rPr lang="it-IT" sz="2000" b="1" i="1" smtClean="0">
                            <a:solidFill>
                              <a:srgbClr val="C00000"/>
                            </a:solidFill>
                            <a:latin typeface="Cambria Math"/>
                          </a:rPr>
                          <m:t> </m:t>
                        </m:r>
                        <m:r>
                          <a:rPr lang="it-IT" sz="2000" b="1" i="1" baseline="-25000" smtClean="0">
                            <a:solidFill>
                              <a:srgbClr val="C00000"/>
                            </a:solidFill>
                            <a:latin typeface="Cambria Math"/>
                          </a:rPr>
                          <m:t>𝒊</m:t>
                        </m:r>
                      </m:e>
                    </m:d>
                  </m:oMath>
                </a14:m>
                <a:r>
                  <a:rPr lang="it-IT" sz="2000" dirty="0" smtClean="0">
                    <a:solidFill>
                      <a:srgbClr val="170AC6"/>
                    </a:solidFill>
                  </a:rPr>
                  <a:t> quindi: </a:t>
                </a:r>
                <a:endParaRPr lang="en-US" sz="2000" dirty="0">
                  <a:solidFill>
                    <a:srgbClr val="170AC6"/>
                  </a:solidFill>
                </a:endParaRPr>
              </a:p>
            </p:txBody>
          </p:sp>
        </mc:Choice>
        <mc:Fallback>
          <p:sp>
            <p:nvSpPr>
              <p:cNvPr id="2" name="CasellaDiTesto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1560" y="548680"/>
                <a:ext cx="5460790" cy="400110"/>
              </a:xfrm>
              <a:prstGeom prst="rect">
                <a:avLst/>
              </a:prstGeom>
              <a:blipFill rotWithShape="1">
                <a:blip r:embed="rId3" cstate="print"/>
                <a:stretch>
                  <a:fillRect l="-1116" t="-7576" r="-223" b="-2575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3" name="Oggetto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1397753471"/>
              </p:ext>
            </p:extLst>
          </p:nvPr>
        </p:nvGraphicFramePr>
        <p:xfrm>
          <a:off x="759248" y="1124744"/>
          <a:ext cx="7419975" cy="503238"/>
        </p:xfrm>
        <a:graphic>
          <a:graphicData uri="http://schemas.openxmlformats.org/presentationml/2006/ole">
            <p:oleObj spid="_x0000_s28036" name="Equazione" r:id="rId4" imgW="3365500" imgH="228600" progId="Equation.3">
              <p:embed/>
            </p:oleObj>
          </a:graphicData>
        </a:graphic>
      </p:graphicFrame>
      <p:sp>
        <p:nvSpPr>
          <p:cNvPr id="5" name="Parentesi graffa aperta 4"/>
          <p:cNvSpPr/>
          <p:nvPr/>
        </p:nvSpPr>
        <p:spPr>
          <a:xfrm rot="16200000">
            <a:off x="1993382" y="1264715"/>
            <a:ext cx="351950" cy="1080120"/>
          </a:xfrm>
          <a:prstGeom prst="leftBrace">
            <a:avLst/>
          </a:prstGeom>
          <a:ln w="2222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Parentesi graffa aperta 5"/>
          <p:cNvSpPr/>
          <p:nvPr/>
        </p:nvSpPr>
        <p:spPr>
          <a:xfrm rot="16200000">
            <a:off x="3272054" y="1228712"/>
            <a:ext cx="351950" cy="1152128"/>
          </a:xfrm>
          <a:prstGeom prst="leftBrace">
            <a:avLst/>
          </a:prstGeom>
          <a:ln w="2222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Parentesi graffa aperta 6"/>
          <p:cNvSpPr/>
          <p:nvPr/>
        </p:nvSpPr>
        <p:spPr>
          <a:xfrm rot="16200000">
            <a:off x="6657386" y="927019"/>
            <a:ext cx="351950" cy="1755514"/>
          </a:xfrm>
          <a:prstGeom prst="leftBrace">
            <a:avLst/>
          </a:prstGeom>
          <a:ln w="2222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Parentesi graffa aperta 7"/>
          <p:cNvSpPr/>
          <p:nvPr/>
        </p:nvSpPr>
        <p:spPr>
          <a:xfrm rot="16200000">
            <a:off x="4843768" y="927019"/>
            <a:ext cx="351950" cy="1755514"/>
          </a:xfrm>
          <a:prstGeom prst="leftBrace">
            <a:avLst/>
          </a:prstGeom>
          <a:ln w="2222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CasellaDiTesto 8"/>
          <p:cNvSpPr txBox="1"/>
          <p:nvPr/>
        </p:nvSpPr>
        <p:spPr>
          <a:xfrm>
            <a:off x="1553996" y="2060848"/>
            <a:ext cx="124514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600" i="1" dirty="0" smtClean="0">
                <a:solidFill>
                  <a:srgbClr val="C00000"/>
                </a:solidFill>
              </a:rPr>
              <a:t>1° segmento</a:t>
            </a:r>
            <a:endParaRPr lang="en-US" sz="1600" i="1" dirty="0">
              <a:solidFill>
                <a:srgbClr val="C00000"/>
              </a:solidFill>
            </a:endParaRPr>
          </a:p>
        </p:txBody>
      </p:sp>
      <p:sp>
        <p:nvSpPr>
          <p:cNvPr id="10" name="CasellaDiTesto 9"/>
          <p:cNvSpPr txBox="1"/>
          <p:nvPr/>
        </p:nvSpPr>
        <p:spPr>
          <a:xfrm>
            <a:off x="2832668" y="2060848"/>
            <a:ext cx="123072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600" i="1" dirty="0">
                <a:solidFill>
                  <a:srgbClr val="C00000"/>
                </a:solidFill>
              </a:rPr>
              <a:t>2</a:t>
            </a:r>
            <a:r>
              <a:rPr lang="it-IT" sz="1600" i="1" dirty="0" smtClean="0">
                <a:solidFill>
                  <a:srgbClr val="C00000"/>
                </a:solidFill>
              </a:rPr>
              <a:t>° segmento</a:t>
            </a:r>
            <a:endParaRPr lang="en-US" sz="1600" i="1" dirty="0">
              <a:solidFill>
                <a:srgbClr val="C00000"/>
              </a:solidFill>
            </a:endParaRPr>
          </a:p>
        </p:txBody>
      </p:sp>
      <p:sp>
        <p:nvSpPr>
          <p:cNvPr id="11" name="CasellaDiTesto 10"/>
          <p:cNvSpPr txBox="1"/>
          <p:nvPr/>
        </p:nvSpPr>
        <p:spPr>
          <a:xfrm>
            <a:off x="4404382" y="2060848"/>
            <a:ext cx="123072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600" i="1" dirty="0">
                <a:solidFill>
                  <a:srgbClr val="C00000"/>
                </a:solidFill>
              </a:rPr>
              <a:t>3</a:t>
            </a:r>
            <a:r>
              <a:rPr lang="it-IT" sz="1600" i="1" dirty="0" smtClean="0">
                <a:solidFill>
                  <a:srgbClr val="C00000"/>
                </a:solidFill>
              </a:rPr>
              <a:t>° segmento</a:t>
            </a:r>
            <a:endParaRPr lang="en-US" sz="1600" i="1" dirty="0">
              <a:solidFill>
                <a:srgbClr val="C00000"/>
              </a:solidFill>
            </a:endParaRPr>
          </a:p>
        </p:txBody>
      </p:sp>
      <p:sp>
        <p:nvSpPr>
          <p:cNvPr id="12" name="CasellaDiTesto 11"/>
          <p:cNvSpPr txBox="1"/>
          <p:nvPr/>
        </p:nvSpPr>
        <p:spPr>
          <a:xfrm>
            <a:off x="6218000" y="2060848"/>
            <a:ext cx="123072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600" i="1" dirty="0">
                <a:solidFill>
                  <a:srgbClr val="C00000"/>
                </a:solidFill>
              </a:rPr>
              <a:t>4</a:t>
            </a:r>
            <a:r>
              <a:rPr lang="it-IT" sz="1600" i="1" dirty="0" smtClean="0">
                <a:solidFill>
                  <a:srgbClr val="C00000"/>
                </a:solidFill>
              </a:rPr>
              <a:t>° segmento</a:t>
            </a:r>
            <a:endParaRPr lang="en-US" sz="1600" i="1" dirty="0">
              <a:solidFill>
                <a:srgbClr val="C00000"/>
              </a:solidFill>
            </a:endParaRPr>
          </a:p>
        </p:txBody>
      </p:sp>
      <p:sp>
        <p:nvSpPr>
          <p:cNvPr id="13" name="CasellaDiTesto 12"/>
          <p:cNvSpPr txBox="1"/>
          <p:nvPr/>
        </p:nvSpPr>
        <p:spPr>
          <a:xfrm>
            <a:off x="612417" y="3573016"/>
            <a:ext cx="8064896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t-IT" sz="2000" dirty="0" smtClean="0">
                <a:solidFill>
                  <a:srgbClr val="170AC6"/>
                </a:solidFill>
              </a:rPr>
              <a:t>Dobbiamo approssimare qualcosa.</a:t>
            </a:r>
          </a:p>
          <a:p>
            <a:pPr algn="just"/>
            <a:r>
              <a:rPr lang="it-IT" sz="2000" dirty="0" smtClean="0">
                <a:solidFill>
                  <a:srgbClr val="170AC6"/>
                </a:solidFill>
              </a:rPr>
              <a:t>La probabilità di avere una posizione libera in </a:t>
            </a:r>
            <a:r>
              <a:rPr lang="it-IT" sz="2000" b="1" i="1" dirty="0" smtClean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</a:rPr>
              <a:t>Z</a:t>
            </a:r>
            <a:r>
              <a:rPr lang="it-IT" sz="2000" dirty="0" smtClean="0">
                <a:solidFill>
                  <a:srgbClr val="170AC6"/>
                </a:solidFill>
              </a:rPr>
              <a:t>  è circa uguale alla frazione delle posizioni libere dopo aver aggiunto la precedente molecola di polimero:</a:t>
            </a:r>
          </a:p>
          <a:p>
            <a:pPr algn="just"/>
            <a:endParaRPr lang="it-IT" sz="2000" dirty="0">
              <a:solidFill>
                <a:srgbClr val="170AC6"/>
              </a:solidFill>
            </a:endParaRPr>
          </a:p>
          <a:p>
            <a:pPr algn="just"/>
            <a:endParaRPr lang="it-IT" sz="2000" dirty="0" smtClean="0">
              <a:solidFill>
                <a:srgbClr val="170AC6"/>
              </a:solidFill>
            </a:endParaRPr>
          </a:p>
          <a:p>
            <a:pPr algn="just"/>
            <a:r>
              <a:rPr lang="it-IT" sz="2000" dirty="0" smtClean="0">
                <a:solidFill>
                  <a:srgbClr val="170AC6"/>
                </a:solidFill>
              </a:rPr>
              <a:t>e</a:t>
            </a:r>
            <a:endParaRPr lang="en-US" sz="2000" dirty="0">
              <a:solidFill>
                <a:srgbClr val="170AC6"/>
              </a:solidFill>
            </a:endParaRPr>
          </a:p>
        </p:txBody>
      </p:sp>
      <p:graphicFrame>
        <p:nvGraphicFramePr>
          <p:cNvPr id="14" name="Oggetto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532623213"/>
              </p:ext>
            </p:extLst>
          </p:nvPr>
        </p:nvGraphicFramePr>
        <p:xfrm>
          <a:off x="3532872" y="4725144"/>
          <a:ext cx="1743020" cy="714008"/>
        </p:xfrm>
        <a:graphic>
          <a:graphicData uri="http://schemas.openxmlformats.org/presentationml/2006/ole">
            <p:oleObj spid="_x0000_s28037" name="Equazione" r:id="rId5" imgW="1054100" imgH="431800" progId="Equation.3">
              <p:embed/>
            </p:oleObj>
          </a:graphicData>
        </a:graphic>
      </p:graphicFrame>
      <p:graphicFrame>
        <p:nvGraphicFramePr>
          <p:cNvPr id="15" name="Oggetto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2152264406"/>
              </p:ext>
            </p:extLst>
          </p:nvPr>
        </p:nvGraphicFramePr>
        <p:xfrm>
          <a:off x="2212975" y="2681288"/>
          <a:ext cx="4648200" cy="558800"/>
        </p:xfrm>
        <a:graphic>
          <a:graphicData uri="http://schemas.openxmlformats.org/presentationml/2006/ole">
            <p:oleObj spid="_x0000_s28038" name="Equazione" r:id="rId6" imgW="2108200" imgH="254000" progId="Equation.3">
              <p:embed/>
            </p:oleObj>
          </a:graphicData>
        </a:graphic>
      </p:graphicFrame>
      <p:graphicFrame>
        <p:nvGraphicFramePr>
          <p:cNvPr id="16" name="Oggetto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3664653855"/>
              </p:ext>
            </p:extLst>
          </p:nvPr>
        </p:nvGraphicFramePr>
        <p:xfrm>
          <a:off x="3131840" y="5373216"/>
          <a:ext cx="2653779" cy="466430"/>
        </p:xfrm>
        <a:graphic>
          <a:graphicData uri="http://schemas.openxmlformats.org/presentationml/2006/ole">
            <p:oleObj spid="_x0000_s28039" name="Equazione" r:id="rId7" imgW="1371600" imgH="241300" progId="Equation.3">
              <p:embed/>
            </p:oleObj>
          </a:graphicData>
        </a:graphic>
      </p:graphicFrame>
    </p:spTree>
    <p:extLst>
      <p:ext uri="{BB962C8B-B14F-4D97-AF65-F5344CB8AC3E}">
        <p14:creationId xmlns:p14="http://schemas.microsoft.com/office/powerpoint/2010/main" xmlns="" val="25470242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/>
          <p:cNvSpPr txBox="1"/>
          <p:nvPr/>
        </p:nvSpPr>
        <p:spPr>
          <a:xfrm>
            <a:off x="539552" y="476672"/>
            <a:ext cx="340317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000" dirty="0" smtClean="0">
                <a:solidFill>
                  <a:srgbClr val="170AC6"/>
                </a:solidFill>
              </a:rPr>
              <a:t>Utilizzando le approssimazioni:</a:t>
            </a:r>
            <a:endParaRPr lang="en-US" sz="2000" dirty="0">
              <a:solidFill>
                <a:srgbClr val="170AC6"/>
              </a:solidFill>
            </a:endParaRPr>
          </a:p>
        </p:txBody>
      </p:sp>
      <p:graphicFrame>
        <p:nvGraphicFramePr>
          <p:cNvPr id="3" name="Oggetto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540465885"/>
              </p:ext>
            </p:extLst>
          </p:nvPr>
        </p:nvGraphicFramePr>
        <p:xfrm>
          <a:off x="2843808" y="1052736"/>
          <a:ext cx="2475275" cy="792088"/>
        </p:xfrm>
        <a:graphic>
          <a:graphicData uri="http://schemas.openxmlformats.org/presentationml/2006/ole">
            <p:oleObj spid="_x0000_s28771" name="Equazione" r:id="rId3" imgW="1587500" imgH="508000" progId="Equation.3">
              <p:embed/>
            </p:oleObj>
          </a:graphicData>
        </a:graphic>
      </p:graphicFrame>
      <p:sp>
        <p:nvSpPr>
          <p:cNvPr id="5" name="CasellaDiTesto 4"/>
          <p:cNvSpPr txBox="1"/>
          <p:nvPr/>
        </p:nvSpPr>
        <p:spPr>
          <a:xfrm>
            <a:off x="539552" y="2060848"/>
            <a:ext cx="8136904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000" dirty="0">
                <a:solidFill>
                  <a:srgbClr val="170AC6"/>
                </a:solidFill>
              </a:rPr>
              <a:t>c</a:t>
            </a:r>
            <a:r>
              <a:rPr lang="it-IT" sz="2000" dirty="0" smtClean="0">
                <a:solidFill>
                  <a:srgbClr val="170AC6"/>
                </a:solidFill>
              </a:rPr>
              <a:t>he esprime i modi di sistemare la </a:t>
            </a:r>
            <a:r>
              <a:rPr lang="it-IT" sz="2000" b="1" i="1" dirty="0" smtClean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  <a:cs typeface="Vrinda" pitchFamily="34" charset="0"/>
              </a:rPr>
              <a:t>i+1esima</a:t>
            </a:r>
            <a:r>
              <a:rPr lang="it-IT" sz="2000" dirty="0" smtClean="0">
                <a:solidFill>
                  <a:srgbClr val="170AC6"/>
                </a:solidFill>
                <a:latin typeface="Cambria Math" pitchFamily="18" charset="0"/>
                <a:ea typeface="Cambria Math" pitchFamily="18" charset="0"/>
                <a:cs typeface="Vrinda" pitchFamily="34" charset="0"/>
              </a:rPr>
              <a:t>  </a:t>
            </a:r>
            <a:r>
              <a:rPr lang="it-IT" sz="2000" dirty="0" smtClean="0">
                <a:solidFill>
                  <a:srgbClr val="170AC6"/>
                </a:solidFill>
              </a:rPr>
              <a:t>catena nel reticolo.</a:t>
            </a:r>
          </a:p>
          <a:p>
            <a:r>
              <a:rPr lang="it-IT" sz="2000" dirty="0" smtClean="0">
                <a:solidFill>
                  <a:srgbClr val="170AC6"/>
                </a:solidFill>
              </a:rPr>
              <a:t>Poiché </a:t>
            </a:r>
            <a:r>
              <a:rPr lang="it-IT" sz="2000" b="1" i="1" dirty="0" smtClean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</a:rPr>
              <a:t>i</a:t>
            </a:r>
            <a:r>
              <a:rPr lang="it-IT" sz="2000" dirty="0" smtClean="0">
                <a:solidFill>
                  <a:srgbClr val="C00000"/>
                </a:solidFill>
              </a:rPr>
              <a:t> </a:t>
            </a:r>
            <a:r>
              <a:rPr lang="it-IT" sz="2000" dirty="0" smtClean="0">
                <a:solidFill>
                  <a:srgbClr val="170AC6"/>
                </a:solidFill>
              </a:rPr>
              <a:t>  è generico (dopo aver sistemato la prima catena) i modi di sistemare tutte le </a:t>
            </a:r>
            <a:r>
              <a:rPr lang="it-IT" sz="2000" b="1" i="1" dirty="0" smtClean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</a:rPr>
              <a:t>i+1</a:t>
            </a:r>
            <a:r>
              <a:rPr lang="it-IT" sz="2000" dirty="0" smtClean="0">
                <a:solidFill>
                  <a:srgbClr val="C00000"/>
                </a:solidFill>
              </a:rPr>
              <a:t> </a:t>
            </a:r>
            <a:r>
              <a:rPr lang="it-IT" sz="2000" dirty="0" smtClean="0">
                <a:solidFill>
                  <a:srgbClr val="170AC6"/>
                </a:solidFill>
              </a:rPr>
              <a:t>  catene è dato dal </a:t>
            </a:r>
            <a:r>
              <a:rPr lang="it-IT" sz="2000" b="1" i="1" dirty="0" smtClean="0">
                <a:solidFill>
                  <a:srgbClr val="C00000"/>
                </a:solidFill>
              </a:rPr>
              <a:t>prodotto delle </a:t>
            </a:r>
            <a:r>
              <a:rPr lang="it-IT" sz="2000" b="1" i="1" dirty="0" smtClean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</a:rPr>
              <a:t>v</a:t>
            </a:r>
            <a:r>
              <a:rPr lang="it-IT" sz="2000" b="1" i="1" baseline="-25000" dirty="0" smtClean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</a:rPr>
              <a:t>i+1</a:t>
            </a:r>
            <a:r>
              <a:rPr lang="it-IT" sz="2000" baseline="-25000" dirty="0" smtClean="0">
                <a:solidFill>
                  <a:srgbClr val="C00000"/>
                </a:solidFill>
              </a:rPr>
              <a:t>.</a:t>
            </a:r>
          </a:p>
          <a:p>
            <a:r>
              <a:rPr lang="it-IT" sz="2000" dirty="0" smtClean="0">
                <a:solidFill>
                  <a:srgbClr val="170AC6"/>
                </a:solidFill>
              </a:rPr>
              <a:t>Dobbiamo però eliminare le configurazioni indistinguibili:</a:t>
            </a:r>
          </a:p>
          <a:p>
            <a:endParaRPr lang="it-IT" sz="2000" dirty="0">
              <a:solidFill>
                <a:srgbClr val="170AC6"/>
              </a:solidFill>
            </a:endParaRPr>
          </a:p>
          <a:p>
            <a:endParaRPr lang="it-IT" sz="2000" dirty="0" smtClean="0">
              <a:solidFill>
                <a:srgbClr val="170AC6"/>
              </a:solidFill>
            </a:endParaRPr>
          </a:p>
          <a:p>
            <a:endParaRPr lang="it-IT" sz="2000" dirty="0">
              <a:solidFill>
                <a:srgbClr val="170AC6"/>
              </a:solidFill>
            </a:endParaRPr>
          </a:p>
          <a:p>
            <a:r>
              <a:rPr lang="it-IT" sz="2000" dirty="0" smtClean="0">
                <a:solidFill>
                  <a:srgbClr val="170AC6"/>
                </a:solidFill>
              </a:rPr>
              <a:t>La posizione della catena 1 può essere</a:t>
            </a:r>
          </a:p>
          <a:p>
            <a:r>
              <a:rPr lang="it-IT" sz="2000" dirty="0" smtClean="0">
                <a:solidFill>
                  <a:srgbClr val="170AC6"/>
                </a:solidFill>
              </a:rPr>
              <a:t>Scambiata con quella della catena 2</a:t>
            </a:r>
          </a:p>
          <a:p>
            <a:r>
              <a:rPr lang="it-IT" sz="2000" dirty="0" smtClean="0">
                <a:solidFill>
                  <a:srgbClr val="170AC6"/>
                </a:solidFill>
              </a:rPr>
              <a:t>Ottenendo due configurazioni</a:t>
            </a:r>
          </a:p>
          <a:p>
            <a:r>
              <a:rPr lang="it-IT" sz="2000" dirty="0" smtClean="0">
                <a:solidFill>
                  <a:srgbClr val="170AC6"/>
                </a:solidFill>
              </a:rPr>
              <a:t>indistinguibili</a:t>
            </a:r>
            <a:endParaRPr lang="en-US" sz="2000" dirty="0">
              <a:solidFill>
                <a:srgbClr val="170AC6"/>
              </a:solidFill>
            </a:endParaRP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849999" y="3789040"/>
            <a:ext cx="3640461" cy="23044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23040277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/>
          <p:cNvSpPr txBox="1"/>
          <p:nvPr/>
        </p:nvSpPr>
        <p:spPr>
          <a:xfrm>
            <a:off x="467544" y="332655"/>
            <a:ext cx="6558462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000" dirty="0" smtClean="0">
                <a:solidFill>
                  <a:srgbClr val="170AC6"/>
                </a:solidFill>
              </a:rPr>
              <a:t>Quindi tutte le combinazioni di disposizioni delle catene sono</a:t>
            </a:r>
          </a:p>
          <a:p>
            <a:endParaRPr lang="it-IT" sz="2000" dirty="0">
              <a:solidFill>
                <a:srgbClr val="170AC6"/>
              </a:solidFill>
            </a:endParaRPr>
          </a:p>
          <a:p>
            <a:r>
              <a:rPr lang="it-IT" sz="2000" dirty="0" smtClean="0">
                <a:solidFill>
                  <a:srgbClr val="170AC6"/>
                </a:solidFill>
              </a:rPr>
              <a:t>(</a:t>
            </a:r>
            <a:r>
              <a:rPr lang="it-IT" i="1" dirty="0" smtClean="0">
                <a:solidFill>
                  <a:srgbClr val="C00000"/>
                </a:solidFill>
              </a:rPr>
              <a:t>p in pedice indica polimero</a:t>
            </a:r>
            <a:r>
              <a:rPr lang="it-IT" sz="2000" dirty="0" smtClean="0">
                <a:solidFill>
                  <a:srgbClr val="170AC6"/>
                </a:solidFill>
              </a:rPr>
              <a:t>):</a:t>
            </a:r>
            <a:endParaRPr lang="en-US" sz="2000" dirty="0">
              <a:solidFill>
                <a:srgbClr val="170AC6"/>
              </a:solidFill>
            </a:endParaRPr>
          </a:p>
        </p:txBody>
      </p:sp>
      <p:graphicFrame>
        <p:nvGraphicFramePr>
          <p:cNvPr id="3" name="Oggetto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572422705"/>
              </p:ext>
            </p:extLst>
          </p:nvPr>
        </p:nvGraphicFramePr>
        <p:xfrm>
          <a:off x="3779912" y="764861"/>
          <a:ext cx="4756150" cy="792162"/>
        </p:xfrm>
        <a:graphic>
          <a:graphicData uri="http://schemas.openxmlformats.org/presentationml/2006/ole">
            <p:oleObj spid="_x0000_s30148" name="Equazione" r:id="rId3" imgW="3048000" imgH="508000" progId="Equation.3">
              <p:embed/>
            </p:oleObj>
          </a:graphicData>
        </a:graphic>
      </p:graphicFrame>
      <p:graphicFrame>
        <p:nvGraphicFramePr>
          <p:cNvPr id="4" name="Oggetto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2405438186"/>
              </p:ext>
            </p:extLst>
          </p:nvPr>
        </p:nvGraphicFramePr>
        <p:xfrm>
          <a:off x="1835696" y="1779310"/>
          <a:ext cx="1327150" cy="693738"/>
        </p:xfrm>
        <a:graphic>
          <a:graphicData uri="http://schemas.openxmlformats.org/presentationml/2006/ole">
            <p:oleObj spid="_x0000_s30149" name="Equazione" r:id="rId4" imgW="850531" imgH="444307" progId="Equation.3">
              <p:embed/>
            </p:oleObj>
          </a:graphicData>
        </a:graphic>
      </p:graphicFrame>
      <p:sp>
        <p:nvSpPr>
          <p:cNvPr id="5" name="CasellaDiTesto 4"/>
          <p:cNvSpPr txBox="1"/>
          <p:nvPr/>
        </p:nvSpPr>
        <p:spPr>
          <a:xfrm>
            <a:off x="467544" y="1926124"/>
            <a:ext cx="346742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000" dirty="0" smtClean="0">
                <a:solidFill>
                  <a:srgbClr val="170AC6"/>
                </a:solidFill>
              </a:rPr>
              <a:t>sostituendo                          con </a:t>
            </a:r>
            <a:endParaRPr lang="en-US" sz="2000" dirty="0">
              <a:solidFill>
                <a:srgbClr val="170AC6"/>
              </a:solidFill>
            </a:endParaRPr>
          </a:p>
        </p:txBody>
      </p:sp>
      <p:graphicFrame>
        <p:nvGraphicFramePr>
          <p:cNvPr id="6" name="Oggetto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1560455176"/>
              </p:ext>
            </p:extLst>
          </p:nvPr>
        </p:nvGraphicFramePr>
        <p:xfrm>
          <a:off x="3707904" y="1759466"/>
          <a:ext cx="5170487" cy="733425"/>
        </p:xfrm>
        <a:graphic>
          <a:graphicData uri="http://schemas.openxmlformats.org/presentationml/2006/ole">
            <p:oleObj spid="_x0000_s30150" name="Equazione" r:id="rId5" imgW="3314700" imgH="469900" progId="Equation.3">
              <p:embed/>
            </p:oleObj>
          </a:graphicData>
        </a:graphic>
      </p:graphicFrame>
      <p:sp>
        <p:nvSpPr>
          <p:cNvPr id="7" name="CasellaDiTesto 6"/>
          <p:cNvSpPr txBox="1"/>
          <p:nvPr/>
        </p:nvSpPr>
        <p:spPr>
          <a:xfrm>
            <a:off x="467544" y="2908975"/>
            <a:ext cx="2728567" cy="255454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000" dirty="0" smtClean="0">
                <a:solidFill>
                  <a:srgbClr val="170AC6"/>
                </a:solidFill>
              </a:rPr>
              <a:t>e tenendo presente che:</a:t>
            </a:r>
          </a:p>
          <a:p>
            <a:endParaRPr lang="it-IT" sz="2000" dirty="0">
              <a:solidFill>
                <a:srgbClr val="170AC6"/>
              </a:solidFill>
            </a:endParaRPr>
          </a:p>
          <a:p>
            <a:endParaRPr lang="it-IT" sz="2000" dirty="0" smtClean="0">
              <a:solidFill>
                <a:srgbClr val="170AC6"/>
              </a:solidFill>
            </a:endParaRPr>
          </a:p>
          <a:p>
            <a:endParaRPr lang="it-IT" sz="2000" dirty="0">
              <a:solidFill>
                <a:srgbClr val="170AC6"/>
              </a:solidFill>
            </a:endParaRPr>
          </a:p>
          <a:p>
            <a:endParaRPr lang="it-IT" sz="2000" dirty="0" smtClean="0">
              <a:solidFill>
                <a:srgbClr val="170AC6"/>
              </a:solidFill>
            </a:endParaRPr>
          </a:p>
          <a:p>
            <a:endParaRPr lang="it-IT" sz="2000" dirty="0">
              <a:solidFill>
                <a:srgbClr val="170AC6"/>
              </a:solidFill>
            </a:endParaRPr>
          </a:p>
          <a:p>
            <a:endParaRPr lang="it-IT" sz="2000" dirty="0" smtClean="0">
              <a:solidFill>
                <a:srgbClr val="170AC6"/>
              </a:solidFill>
            </a:endParaRPr>
          </a:p>
          <a:p>
            <a:r>
              <a:rPr lang="it-IT" sz="2000" dirty="0" smtClean="0">
                <a:solidFill>
                  <a:srgbClr val="170AC6"/>
                </a:solidFill>
              </a:rPr>
              <a:t>e </a:t>
            </a:r>
            <a:r>
              <a:rPr lang="it-IT" sz="2000" b="1" i="1" dirty="0" smtClean="0">
                <a:solidFill>
                  <a:srgbClr val="170AC6"/>
                </a:solidFill>
                <a:latin typeface="Cambria Math" pitchFamily="18" charset="0"/>
                <a:ea typeface="Cambria Math" pitchFamily="18" charset="0"/>
              </a:rPr>
              <a:t>N</a:t>
            </a:r>
            <a:r>
              <a:rPr lang="it-IT" sz="2000" b="1" i="1" baseline="-25000" dirty="0" smtClean="0">
                <a:solidFill>
                  <a:srgbClr val="170AC6"/>
                </a:solidFill>
                <a:latin typeface="Cambria Math" pitchFamily="18" charset="0"/>
                <a:ea typeface="Cambria Math" pitchFamily="18" charset="0"/>
              </a:rPr>
              <a:t>0</a:t>
            </a:r>
            <a:r>
              <a:rPr lang="it-IT" sz="2000" b="1" i="1" dirty="0" smtClean="0">
                <a:solidFill>
                  <a:srgbClr val="170AC6"/>
                </a:solidFill>
                <a:latin typeface="Cambria Math" pitchFamily="18" charset="0"/>
                <a:ea typeface="Cambria Math" pitchFamily="18" charset="0"/>
              </a:rPr>
              <a:t>=N</a:t>
            </a:r>
            <a:r>
              <a:rPr lang="it-IT" sz="2000" b="1" i="1" baseline="-25000" dirty="0" smtClean="0">
                <a:solidFill>
                  <a:srgbClr val="170AC6"/>
                </a:solidFill>
                <a:latin typeface="Cambria Math" pitchFamily="18" charset="0"/>
                <a:ea typeface="Cambria Math" pitchFamily="18" charset="0"/>
              </a:rPr>
              <a:t>1</a:t>
            </a:r>
            <a:r>
              <a:rPr lang="it-IT" sz="2000" b="1" i="1" dirty="0" smtClean="0">
                <a:solidFill>
                  <a:srgbClr val="170AC6"/>
                </a:solidFill>
                <a:latin typeface="Cambria Math" pitchFamily="18" charset="0"/>
                <a:ea typeface="Cambria Math" pitchFamily="18" charset="0"/>
              </a:rPr>
              <a:t>+xN</a:t>
            </a:r>
            <a:r>
              <a:rPr lang="it-IT" sz="2000" b="1" i="1" baseline="-25000" dirty="0" smtClean="0">
                <a:solidFill>
                  <a:srgbClr val="170AC6"/>
                </a:solidFill>
                <a:latin typeface="Cambria Math" pitchFamily="18" charset="0"/>
                <a:ea typeface="Cambria Math" pitchFamily="18" charset="0"/>
              </a:rPr>
              <a:t>2</a:t>
            </a:r>
            <a:r>
              <a:rPr lang="it-IT" sz="2000" b="1" i="1" dirty="0" smtClean="0">
                <a:solidFill>
                  <a:srgbClr val="170AC6"/>
                </a:solidFill>
                <a:latin typeface="Cambria Math" pitchFamily="18" charset="0"/>
                <a:ea typeface="Cambria Math" pitchFamily="18" charset="0"/>
              </a:rPr>
              <a:t> </a:t>
            </a:r>
            <a:r>
              <a:rPr lang="it-IT" sz="2000" dirty="0" smtClean="0">
                <a:solidFill>
                  <a:srgbClr val="170AC6"/>
                </a:solidFill>
              </a:rPr>
              <a:t>:</a:t>
            </a:r>
            <a:endParaRPr lang="en-US" sz="2000" dirty="0">
              <a:solidFill>
                <a:srgbClr val="170AC6"/>
              </a:solidFill>
            </a:endParaRPr>
          </a:p>
        </p:txBody>
      </p:sp>
      <p:graphicFrame>
        <p:nvGraphicFramePr>
          <p:cNvPr id="8" name="Oggetto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2162117277"/>
              </p:ext>
            </p:extLst>
          </p:nvPr>
        </p:nvGraphicFramePr>
        <p:xfrm>
          <a:off x="884238" y="3141663"/>
          <a:ext cx="7545387" cy="1408112"/>
        </p:xfrm>
        <a:graphic>
          <a:graphicData uri="http://schemas.openxmlformats.org/presentationml/2006/ole">
            <p:oleObj spid="_x0000_s30151" name="Equazione" r:id="rId6" imgW="4838700" imgH="901700" progId="Equation.3">
              <p:embed/>
            </p:oleObj>
          </a:graphicData>
        </a:graphic>
      </p:graphicFrame>
      <p:graphicFrame>
        <p:nvGraphicFramePr>
          <p:cNvPr id="9" name="Oggetto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1382815252"/>
              </p:ext>
            </p:extLst>
          </p:nvPr>
        </p:nvGraphicFramePr>
        <p:xfrm>
          <a:off x="2267744" y="4581128"/>
          <a:ext cx="4875213" cy="1408112"/>
        </p:xfrm>
        <a:graphic>
          <a:graphicData uri="http://schemas.openxmlformats.org/presentationml/2006/ole">
            <p:oleObj spid="_x0000_s30152" name="Equazione" r:id="rId7" imgW="3124200" imgH="901700" progId="Equation.3">
              <p:embed/>
            </p:oleObj>
          </a:graphicData>
        </a:graphic>
      </p:graphicFrame>
    </p:spTree>
    <p:extLst>
      <p:ext uri="{BB962C8B-B14F-4D97-AF65-F5344CB8AC3E}">
        <p14:creationId xmlns:p14="http://schemas.microsoft.com/office/powerpoint/2010/main" xmlns="" val="14858231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/>
          <p:cNvSpPr txBox="1"/>
          <p:nvPr/>
        </p:nvSpPr>
        <p:spPr>
          <a:xfrm>
            <a:off x="611560" y="548680"/>
            <a:ext cx="72968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000" dirty="0" smtClean="0">
                <a:solidFill>
                  <a:srgbClr val="170AC6"/>
                </a:solidFill>
              </a:rPr>
              <a:t>si ha:</a:t>
            </a:r>
            <a:endParaRPr lang="en-US" sz="2000" dirty="0">
              <a:solidFill>
                <a:srgbClr val="170AC6"/>
              </a:solidFill>
            </a:endParaRPr>
          </a:p>
        </p:txBody>
      </p:sp>
      <p:graphicFrame>
        <p:nvGraphicFramePr>
          <p:cNvPr id="3" name="Oggetto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816329171"/>
              </p:ext>
            </p:extLst>
          </p:nvPr>
        </p:nvGraphicFramePr>
        <p:xfrm>
          <a:off x="1835696" y="116632"/>
          <a:ext cx="4814888" cy="1406525"/>
        </p:xfrm>
        <a:graphic>
          <a:graphicData uri="http://schemas.openxmlformats.org/presentationml/2006/ole">
            <p:oleObj spid="_x0000_s31156" name="Equazione" r:id="rId3" imgW="3086100" imgH="901700" progId="Equation.3">
              <p:embed/>
            </p:oleObj>
          </a:graphicData>
        </a:graphic>
      </p:graphicFrame>
      <p:sp>
        <p:nvSpPr>
          <p:cNvPr id="4" name="CasellaDiTesto 3"/>
          <p:cNvSpPr txBox="1"/>
          <p:nvPr/>
        </p:nvSpPr>
        <p:spPr>
          <a:xfrm>
            <a:off x="611561" y="1844824"/>
            <a:ext cx="820891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000" dirty="0" smtClean="0">
                <a:solidFill>
                  <a:srgbClr val="170AC6"/>
                </a:solidFill>
              </a:rPr>
              <a:t>dobbiamo ancora sistemare il solvente nel reticolo, ma questo può essere fatto in uno solo modo quindi </a:t>
            </a:r>
            <a:r>
              <a:rPr lang="it-IT" sz="2000" b="1" i="1" dirty="0" err="1" smtClean="0">
                <a:solidFill>
                  <a:srgbClr val="170AC6"/>
                </a:solidFill>
                <a:latin typeface="Cambria Math" pitchFamily="18" charset="0"/>
                <a:ea typeface="Cambria Math" pitchFamily="18" charset="0"/>
              </a:rPr>
              <a:t>W</a:t>
            </a:r>
            <a:r>
              <a:rPr lang="it-IT" sz="2000" b="1" i="1" baseline="-25000" dirty="0" err="1" smtClean="0">
                <a:solidFill>
                  <a:srgbClr val="170AC6"/>
                </a:solidFill>
                <a:latin typeface="Cambria Math" pitchFamily="18" charset="0"/>
                <a:ea typeface="Cambria Math" pitchFamily="18" charset="0"/>
              </a:rPr>
              <a:t>s</a:t>
            </a:r>
            <a:r>
              <a:rPr lang="it-IT" sz="2000" b="1" i="1" baseline="-25000" dirty="0" smtClean="0">
                <a:solidFill>
                  <a:srgbClr val="170AC6"/>
                </a:solidFill>
                <a:latin typeface="Cambria Math" pitchFamily="18" charset="0"/>
                <a:ea typeface="Cambria Math" pitchFamily="18" charset="0"/>
              </a:rPr>
              <a:t> </a:t>
            </a:r>
            <a:r>
              <a:rPr lang="it-IT" sz="2000" b="1" i="1" dirty="0" smtClean="0">
                <a:solidFill>
                  <a:srgbClr val="170AC6"/>
                </a:solidFill>
                <a:latin typeface="Cambria Math" pitchFamily="18" charset="0"/>
                <a:ea typeface="Cambria Math" pitchFamily="18" charset="0"/>
              </a:rPr>
              <a:t>= 1   </a:t>
            </a:r>
            <a:r>
              <a:rPr lang="it-IT" sz="2000" i="1" dirty="0" smtClean="0">
                <a:solidFill>
                  <a:srgbClr val="170AC6"/>
                </a:solidFill>
                <a:ea typeface="Cambria Math" pitchFamily="18" charset="0"/>
              </a:rPr>
              <a:t>(</a:t>
            </a:r>
            <a:r>
              <a:rPr lang="it-IT" sz="2000" i="1" dirty="0" smtClean="0">
                <a:solidFill>
                  <a:srgbClr val="C00000"/>
                </a:solidFill>
                <a:ea typeface="Cambria Math" pitchFamily="18" charset="0"/>
              </a:rPr>
              <a:t>s in pedice indica solvente</a:t>
            </a:r>
            <a:r>
              <a:rPr lang="it-IT" sz="2000" i="1" dirty="0" smtClean="0">
                <a:solidFill>
                  <a:srgbClr val="170AC6"/>
                </a:solidFill>
                <a:ea typeface="Cambria Math" pitchFamily="18" charset="0"/>
              </a:rPr>
              <a:t>)</a:t>
            </a:r>
            <a:endParaRPr lang="en-US" sz="2000" i="1" dirty="0">
              <a:solidFill>
                <a:srgbClr val="170AC6"/>
              </a:solidFill>
              <a:latin typeface="Cambria Math" pitchFamily="18" charset="0"/>
              <a:ea typeface="Cambria Math" pitchFamily="18" charset="0"/>
            </a:endParaRPr>
          </a:p>
        </p:txBody>
      </p:sp>
      <p:sp>
        <p:nvSpPr>
          <p:cNvPr id="5" name="CasellaDiTesto 4"/>
          <p:cNvSpPr txBox="1"/>
          <p:nvPr/>
        </p:nvSpPr>
        <p:spPr>
          <a:xfrm>
            <a:off x="611560" y="2852936"/>
            <a:ext cx="8163645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000" dirty="0" smtClean="0">
                <a:solidFill>
                  <a:srgbClr val="170AC6"/>
                </a:solidFill>
              </a:rPr>
              <a:t>La soluzione dell’equazione </a:t>
            </a:r>
            <a:r>
              <a:rPr lang="it-IT" sz="2000" b="1" i="1" dirty="0" err="1" smtClean="0">
                <a:solidFill>
                  <a:srgbClr val="170AC6"/>
                </a:solidFill>
                <a:latin typeface="Cambria Math" pitchFamily="18" charset="0"/>
                <a:ea typeface="Cambria Math" pitchFamily="18" charset="0"/>
              </a:rPr>
              <a:t>W</a:t>
            </a:r>
            <a:r>
              <a:rPr lang="it-IT" sz="2000" b="1" i="1" baseline="-25000" dirty="0" err="1" smtClean="0">
                <a:solidFill>
                  <a:srgbClr val="170AC6"/>
                </a:solidFill>
                <a:latin typeface="Cambria Math" pitchFamily="18" charset="0"/>
                <a:ea typeface="Cambria Math" pitchFamily="18" charset="0"/>
              </a:rPr>
              <a:t>p</a:t>
            </a:r>
            <a:r>
              <a:rPr lang="it-IT" sz="2000" dirty="0" smtClean="0">
                <a:solidFill>
                  <a:srgbClr val="170AC6"/>
                </a:solidFill>
              </a:rPr>
              <a:t>  implica l’uso dell’approssimazione di Stirling:</a:t>
            </a:r>
          </a:p>
          <a:p>
            <a:endParaRPr lang="it-IT" sz="2000" dirty="0">
              <a:solidFill>
                <a:srgbClr val="170AC6"/>
              </a:solidFill>
            </a:endParaRPr>
          </a:p>
          <a:p>
            <a:endParaRPr lang="it-IT" sz="2000" dirty="0" smtClean="0">
              <a:solidFill>
                <a:srgbClr val="170AC6"/>
              </a:solidFill>
            </a:endParaRPr>
          </a:p>
          <a:p>
            <a:r>
              <a:rPr lang="it-IT" sz="2000" dirty="0" smtClean="0">
                <a:solidFill>
                  <a:srgbClr val="170AC6"/>
                </a:solidFill>
              </a:rPr>
              <a:t>infatti l’entropia </a:t>
            </a:r>
            <a:r>
              <a:rPr lang="it-IT" sz="2000" dirty="0" err="1" smtClean="0">
                <a:solidFill>
                  <a:srgbClr val="170AC6"/>
                </a:solidFill>
              </a:rPr>
              <a:t>combinatoriale</a:t>
            </a:r>
            <a:r>
              <a:rPr lang="it-IT" sz="2000" dirty="0" smtClean="0">
                <a:solidFill>
                  <a:srgbClr val="170AC6"/>
                </a:solidFill>
              </a:rPr>
              <a:t> è:</a:t>
            </a:r>
            <a:endParaRPr lang="en-US" sz="2000" dirty="0">
              <a:solidFill>
                <a:srgbClr val="170AC6"/>
              </a:solidFill>
            </a:endParaRPr>
          </a:p>
        </p:txBody>
      </p:sp>
      <p:graphicFrame>
        <p:nvGraphicFramePr>
          <p:cNvPr id="6" name="Oggetto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2836873872"/>
              </p:ext>
            </p:extLst>
          </p:nvPr>
        </p:nvGraphicFramePr>
        <p:xfrm>
          <a:off x="3491880" y="3364636"/>
          <a:ext cx="2019300" cy="300038"/>
        </p:xfrm>
        <a:graphic>
          <a:graphicData uri="http://schemas.openxmlformats.org/presentationml/2006/ole">
            <p:oleObj spid="_x0000_s31157" name="Equazione" r:id="rId4" imgW="1142504" imgH="177723" progId="Equation.3">
              <p:embed/>
            </p:oleObj>
          </a:graphicData>
        </a:graphic>
      </p:graphicFrame>
      <p:graphicFrame>
        <p:nvGraphicFramePr>
          <p:cNvPr id="7" name="Oggetto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2863275042"/>
              </p:ext>
            </p:extLst>
          </p:nvPr>
        </p:nvGraphicFramePr>
        <p:xfrm>
          <a:off x="4572000" y="3672319"/>
          <a:ext cx="1814602" cy="504056"/>
        </p:xfrm>
        <a:graphic>
          <a:graphicData uri="http://schemas.openxmlformats.org/presentationml/2006/ole">
            <p:oleObj spid="_x0000_s31158" name="Equazione" r:id="rId5" imgW="914400" imgH="254000" progId="Equation.3">
              <p:embed/>
            </p:oleObj>
          </a:graphicData>
        </a:graphic>
      </p:graphicFrame>
      <p:graphicFrame>
        <p:nvGraphicFramePr>
          <p:cNvPr id="8" name="Oggetto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3922131148"/>
              </p:ext>
            </p:extLst>
          </p:nvPr>
        </p:nvGraphicFramePr>
        <p:xfrm>
          <a:off x="395536" y="4365625"/>
          <a:ext cx="8526785" cy="843223"/>
        </p:xfrm>
        <a:graphic>
          <a:graphicData uri="http://schemas.openxmlformats.org/presentationml/2006/ole">
            <p:oleObj spid="_x0000_s31159" name="Equazione" r:id="rId6" imgW="4876800" imgH="482600" progId="Equation.3">
              <p:embed/>
            </p:oleObj>
          </a:graphicData>
        </a:graphic>
      </p:graphicFrame>
      <p:graphicFrame>
        <p:nvGraphicFramePr>
          <p:cNvPr id="10" name="Oggetto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1988828882"/>
              </p:ext>
            </p:extLst>
          </p:nvPr>
        </p:nvGraphicFramePr>
        <p:xfrm>
          <a:off x="107504" y="5589240"/>
          <a:ext cx="8858250" cy="792162"/>
        </p:xfrm>
        <a:graphic>
          <a:graphicData uri="http://schemas.openxmlformats.org/presentationml/2006/ole">
            <p:oleObj spid="_x0000_s31160" name="Equazione" r:id="rId7" imgW="5397500" imgH="482600" progId="Equation.3">
              <p:embed/>
            </p:oleObj>
          </a:graphicData>
        </a:graphic>
      </p:graphicFrame>
      <p:cxnSp>
        <p:nvCxnSpPr>
          <p:cNvPr id="11" name="Connettore 1 10"/>
          <p:cNvCxnSpPr/>
          <p:nvPr/>
        </p:nvCxnSpPr>
        <p:spPr>
          <a:xfrm flipV="1">
            <a:off x="2123728" y="6093296"/>
            <a:ext cx="216024" cy="216024"/>
          </a:xfrm>
          <a:prstGeom prst="line">
            <a:avLst/>
          </a:prstGeom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Connettore 1 11"/>
          <p:cNvCxnSpPr/>
          <p:nvPr/>
        </p:nvCxnSpPr>
        <p:spPr>
          <a:xfrm flipV="1">
            <a:off x="1907704" y="5877272"/>
            <a:ext cx="216024" cy="216024"/>
          </a:xfrm>
          <a:prstGeom prst="line">
            <a:avLst/>
          </a:prstGeom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nettore 1 12"/>
          <p:cNvCxnSpPr/>
          <p:nvPr/>
        </p:nvCxnSpPr>
        <p:spPr>
          <a:xfrm flipV="1">
            <a:off x="3203848" y="5861255"/>
            <a:ext cx="216024" cy="216024"/>
          </a:xfrm>
          <a:prstGeom prst="line">
            <a:avLst/>
          </a:prstGeom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Connettore 1 13"/>
          <p:cNvCxnSpPr/>
          <p:nvPr/>
        </p:nvCxnSpPr>
        <p:spPr>
          <a:xfrm flipV="1">
            <a:off x="3466496" y="6077279"/>
            <a:ext cx="216024" cy="216024"/>
          </a:xfrm>
          <a:prstGeom prst="line">
            <a:avLst/>
          </a:prstGeom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Connettore 1 14"/>
          <p:cNvCxnSpPr/>
          <p:nvPr/>
        </p:nvCxnSpPr>
        <p:spPr>
          <a:xfrm flipV="1">
            <a:off x="4139952" y="6067679"/>
            <a:ext cx="216024" cy="216024"/>
          </a:xfrm>
          <a:prstGeom prst="line">
            <a:avLst/>
          </a:prstGeom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Connettore 1 15"/>
          <p:cNvCxnSpPr/>
          <p:nvPr/>
        </p:nvCxnSpPr>
        <p:spPr>
          <a:xfrm flipV="1">
            <a:off x="3923928" y="5877272"/>
            <a:ext cx="216024" cy="216024"/>
          </a:xfrm>
          <a:prstGeom prst="line">
            <a:avLst/>
          </a:prstGeom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onnettore 1 16"/>
          <p:cNvCxnSpPr/>
          <p:nvPr/>
        </p:nvCxnSpPr>
        <p:spPr>
          <a:xfrm flipV="1">
            <a:off x="5436096" y="6098134"/>
            <a:ext cx="216024" cy="216024"/>
          </a:xfrm>
          <a:prstGeom prst="line">
            <a:avLst/>
          </a:prstGeom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Connettore 1 17"/>
          <p:cNvCxnSpPr/>
          <p:nvPr/>
        </p:nvCxnSpPr>
        <p:spPr>
          <a:xfrm flipV="1">
            <a:off x="5148064" y="5877272"/>
            <a:ext cx="216024" cy="216024"/>
          </a:xfrm>
          <a:prstGeom prst="line">
            <a:avLst/>
          </a:prstGeom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11578459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" name="Oggetto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467828169"/>
              </p:ext>
            </p:extLst>
          </p:nvPr>
        </p:nvGraphicFramePr>
        <p:xfrm>
          <a:off x="1116013" y="188913"/>
          <a:ext cx="6769100" cy="1179512"/>
        </p:xfrm>
        <a:graphic>
          <a:graphicData uri="http://schemas.openxmlformats.org/presentationml/2006/ole">
            <p:oleObj spid="_x0000_s32015" name="Equazione" r:id="rId3" imgW="4076700" imgH="711200" progId="Equation.3">
              <p:embed/>
            </p:oleObj>
          </a:graphicData>
        </a:graphic>
      </p:graphicFrame>
      <p:graphicFrame>
        <p:nvGraphicFramePr>
          <p:cNvPr id="14" name="Oggetto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1919168859"/>
              </p:ext>
            </p:extLst>
          </p:nvPr>
        </p:nvGraphicFramePr>
        <p:xfrm>
          <a:off x="446088" y="1628775"/>
          <a:ext cx="8208962" cy="1111250"/>
        </p:xfrm>
        <a:graphic>
          <a:graphicData uri="http://schemas.openxmlformats.org/presentationml/2006/ole">
            <p:oleObj spid="_x0000_s32016" name="Equazione" r:id="rId4" imgW="5245100" imgH="711200" progId="Equation.3">
              <p:embed/>
            </p:oleObj>
          </a:graphicData>
        </a:graphic>
      </p:graphicFrame>
      <p:sp>
        <p:nvSpPr>
          <p:cNvPr id="17" name="Rettangolo 16"/>
          <p:cNvSpPr/>
          <p:nvPr/>
        </p:nvSpPr>
        <p:spPr>
          <a:xfrm>
            <a:off x="1475656" y="2204864"/>
            <a:ext cx="1908720" cy="360040"/>
          </a:xfrm>
          <a:prstGeom prst="rect">
            <a:avLst/>
          </a:prstGeom>
          <a:solidFill>
            <a:schemeClr val="accent1">
              <a:alpha val="0"/>
            </a:schemeClr>
          </a:solidFill>
          <a:ln w="19050">
            <a:solidFill>
              <a:srgbClr val="CC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ttangolo 17"/>
          <p:cNvSpPr/>
          <p:nvPr/>
        </p:nvSpPr>
        <p:spPr>
          <a:xfrm>
            <a:off x="1505533" y="1628800"/>
            <a:ext cx="2214982" cy="360040"/>
          </a:xfrm>
          <a:prstGeom prst="rect">
            <a:avLst/>
          </a:prstGeom>
          <a:solidFill>
            <a:schemeClr val="accent1">
              <a:alpha val="0"/>
            </a:schemeClr>
          </a:solidFill>
          <a:ln w="19050">
            <a:solidFill>
              <a:srgbClr val="CC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ttangolo 20"/>
          <p:cNvSpPr/>
          <p:nvPr/>
        </p:nvSpPr>
        <p:spPr>
          <a:xfrm>
            <a:off x="437958" y="2076255"/>
            <a:ext cx="1964460" cy="617258"/>
          </a:xfrm>
          <a:prstGeom prst="rect">
            <a:avLst/>
          </a:prstGeom>
          <a:solidFill>
            <a:schemeClr val="accent1">
              <a:alpha val="0"/>
            </a:schemeClr>
          </a:solidFill>
          <a:ln w="19050"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CasellaDiTesto 21"/>
          <p:cNvSpPr txBox="1"/>
          <p:nvPr/>
        </p:nvSpPr>
        <p:spPr>
          <a:xfrm>
            <a:off x="437958" y="2852936"/>
            <a:ext cx="823849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t-IT" sz="2000" dirty="0" smtClean="0">
                <a:solidFill>
                  <a:srgbClr val="170AC6"/>
                </a:solidFill>
              </a:rPr>
              <a:t>I termini nei quadrati rossi sono stati aggiunti, ma la loro somma è zero; i termini nei quadrati verdi sono: </a:t>
            </a:r>
            <a:endParaRPr lang="en-US" sz="2000" dirty="0">
              <a:solidFill>
                <a:srgbClr val="170AC6"/>
              </a:solidFill>
            </a:endParaRPr>
          </a:p>
        </p:txBody>
      </p:sp>
      <p:graphicFrame>
        <p:nvGraphicFramePr>
          <p:cNvPr id="23" name="Oggetto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2158358208"/>
              </p:ext>
            </p:extLst>
          </p:nvPr>
        </p:nvGraphicFramePr>
        <p:xfrm>
          <a:off x="849313" y="3717900"/>
          <a:ext cx="7315200" cy="1511300"/>
        </p:xfrm>
        <a:graphic>
          <a:graphicData uri="http://schemas.openxmlformats.org/presentationml/2006/ole">
            <p:oleObj spid="_x0000_s32017" name="Equazione" r:id="rId5" imgW="4292600" imgH="889000" progId="Equation.3">
              <p:embed/>
            </p:oleObj>
          </a:graphicData>
        </a:graphic>
      </p:graphicFrame>
      <p:sp>
        <p:nvSpPr>
          <p:cNvPr id="10" name="Rettangolo 9"/>
          <p:cNvSpPr/>
          <p:nvPr/>
        </p:nvSpPr>
        <p:spPr>
          <a:xfrm>
            <a:off x="3720515" y="1628800"/>
            <a:ext cx="2088232" cy="360040"/>
          </a:xfrm>
          <a:prstGeom prst="rect">
            <a:avLst/>
          </a:prstGeom>
          <a:solidFill>
            <a:schemeClr val="accent1">
              <a:alpha val="0"/>
            </a:schemeClr>
          </a:solidFill>
          <a:ln w="19050">
            <a:solidFill>
              <a:srgbClr val="CC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ttangolo 10"/>
          <p:cNvSpPr/>
          <p:nvPr/>
        </p:nvSpPr>
        <p:spPr>
          <a:xfrm>
            <a:off x="2613023" y="1458997"/>
            <a:ext cx="2151607" cy="617258"/>
          </a:xfrm>
          <a:prstGeom prst="rect">
            <a:avLst/>
          </a:prstGeom>
          <a:solidFill>
            <a:schemeClr val="accent1">
              <a:alpha val="0"/>
            </a:schemeClr>
          </a:solidFill>
          <a:ln w="19050"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CasellaDiTesto 1"/>
          <p:cNvSpPr txBox="1"/>
          <p:nvPr/>
        </p:nvSpPr>
        <p:spPr>
          <a:xfrm>
            <a:off x="437957" y="5356333"/>
            <a:ext cx="823849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000" b="1" i="1" dirty="0" smtClean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  <a:sym typeface="Symbol"/>
              </a:rPr>
              <a:t></a:t>
            </a:r>
            <a:r>
              <a:rPr lang="it-IT" sz="2000" b="1" i="1" baseline="-25000" dirty="0" smtClean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  <a:sym typeface="Symbol"/>
              </a:rPr>
              <a:t>1</a:t>
            </a:r>
            <a:r>
              <a:rPr lang="it-IT" sz="2000" dirty="0" smtClean="0">
                <a:solidFill>
                  <a:srgbClr val="C00000"/>
                </a:solidFill>
                <a:sym typeface="Symbol"/>
              </a:rPr>
              <a:t>  </a:t>
            </a:r>
            <a:r>
              <a:rPr lang="it-IT" sz="2000" dirty="0" smtClean="0">
                <a:solidFill>
                  <a:srgbClr val="170AC6"/>
                </a:solidFill>
                <a:sym typeface="Symbol"/>
              </a:rPr>
              <a:t>e</a:t>
            </a:r>
            <a:r>
              <a:rPr lang="it-IT" sz="2000" dirty="0" smtClean="0">
                <a:solidFill>
                  <a:srgbClr val="C00000"/>
                </a:solidFill>
                <a:sym typeface="Symbol"/>
              </a:rPr>
              <a:t> </a:t>
            </a:r>
            <a:r>
              <a:rPr lang="it-IT" sz="2000" b="1" i="1" dirty="0" smtClean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  <a:sym typeface="Symbol"/>
              </a:rPr>
              <a:t></a:t>
            </a:r>
            <a:r>
              <a:rPr lang="it-IT" sz="2000" b="1" i="1" baseline="-25000" dirty="0" smtClean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  <a:sym typeface="Symbol"/>
              </a:rPr>
              <a:t>2</a:t>
            </a:r>
            <a:r>
              <a:rPr lang="it-IT" sz="2000" dirty="0" smtClean="0">
                <a:solidFill>
                  <a:srgbClr val="C00000"/>
                </a:solidFill>
                <a:sym typeface="Symbol"/>
              </a:rPr>
              <a:t>   </a:t>
            </a:r>
            <a:r>
              <a:rPr lang="it-IT" sz="2000" dirty="0" smtClean="0">
                <a:solidFill>
                  <a:srgbClr val="170AC6"/>
                </a:solidFill>
                <a:sym typeface="Symbol"/>
              </a:rPr>
              <a:t>sono evidentemente le frazioni in volume del solvente e del soluto</a:t>
            </a:r>
          </a:p>
          <a:p>
            <a:endParaRPr lang="it-IT" sz="2000" dirty="0" smtClean="0">
              <a:solidFill>
                <a:srgbClr val="170AC6"/>
              </a:solidFill>
              <a:sym typeface="Symbol"/>
            </a:endParaRPr>
          </a:p>
          <a:p>
            <a:r>
              <a:rPr lang="it-IT" sz="2000" dirty="0" smtClean="0">
                <a:solidFill>
                  <a:srgbClr val="170AC6"/>
                </a:solidFill>
                <a:sym typeface="Symbol"/>
              </a:rPr>
              <a:t> (polimero), rispettivamente (basta ricordare che:                     ).</a:t>
            </a:r>
            <a:endParaRPr lang="it-IT" sz="2000" dirty="0">
              <a:solidFill>
                <a:srgbClr val="170AC6"/>
              </a:solidFill>
            </a:endParaRPr>
          </a:p>
        </p:txBody>
      </p:sp>
      <p:graphicFrame>
        <p:nvGraphicFramePr>
          <p:cNvPr id="31962" name="Object 218"/>
          <p:cNvGraphicFramePr>
            <a:graphicFrameLocks noChangeAspect="1"/>
          </p:cNvGraphicFramePr>
          <p:nvPr/>
        </p:nvGraphicFramePr>
        <p:xfrm>
          <a:off x="5724128" y="5805264"/>
          <a:ext cx="862013" cy="863600"/>
        </p:xfrm>
        <a:graphic>
          <a:graphicData uri="http://schemas.openxmlformats.org/presentationml/2006/ole">
            <p:oleObj spid="_x0000_s32018" name="Equation" r:id="rId6" imgW="444307" imgH="444307" progId="Equation.3">
              <p:embed/>
            </p:oleObj>
          </a:graphicData>
        </a:graphic>
      </p:graphicFrame>
    </p:spTree>
    <p:extLst>
      <p:ext uri="{BB962C8B-B14F-4D97-AF65-F5344CB8AC3E}">
        <p14:creationId xmlns:p14="http://schemas.microsoft.com/office/powerpoint/2010/main" xmlns="" val="2289158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/>
          <p:cNvSpPr txBox="1"/>
          <p:nvPr/>
        </p:nvSpPr>
        <p:spPr>
          <a:xfrm>
            <a:off x="395536" y="292006"/>
            <a:ext cx="591450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000" dirty="0" smtClean="0">
                <a:solidFill>
                  <a:srgbClr val="170AC6"/>
                </a:solidFill>
              </a:rPr>
              <a:t>A parte il termine precedente, il resto dell’equazione è:</a:t>
            </a:r>
            <a:endParaRPr lang="en-US" sz="2000" dirty="0">
              <a:solidFill>
                <a:srgbClr val="170AC6"/>
              </a:solidFill>
            </a:endParaRPr>
          </a:p>
        </p:txBody>
      </p:sp>
      <p:graphicFrame>
        <p:nvGraphicFramePr>
          <p:cNvPr id="3" name="Oggetto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992981495"/>
              </p:ext>
            </p:extLst>
          </p:nvPr>
        </p:nvGraphicFramePr>
        <p:xfrm>
          <a:off x="542925" y="908050"/>
          <a:ext cx="7910513" cy="1111250"/>
        </p:xfrm>
        <a:graphic>
          <a:graphicData uri="http://schemas.openxmlformats.org/presentationml/2006/ole">
            <p:oleObj spid="_x0000_s33074" name="Equazione" r:id="rId3" imgW="5054600" imgH="711200" progId="Equation.3">
              <p:embed/>
            </p:oleObj>
          </a:graphicData>
        </a:graphic>
      </p:graphicFrame>
      <p:sp>
        <p:nvSpPr>
          <p:cNvPr id="4" name="CasellaDiTesto 3"/>
          <p:cNvSpPr txBox="1"/>
          <p:nvPr/>
        </p:nvSpPr>
        <p:spPr>
          <a:xfrm>
            <a:off x="467544" y="2276872"/>
            <a:ext cx="679192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000" dirty="0" smtClean="0">
                <a:solidFill>
                  <a:srgbClr val="170AC6"/>
                </a:solidFill>
              </a:rPr>
              <a:t>Sostituendo  </a:t>
            </a:r>
            <a:r>
              <a:rPr lang="it-IT" sz="2000" b="1" i="1" dirty="0" smtClean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</a:rPr>
              <a:t>N</a:t>
            </a:r>
            <a:r>
              <a:rPr lang="it-IT" sz="2000" b="1" i="1" baseline="-25000" dirty="0" smtClean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</a:rPr>
              <a:t>o</a:t>
            </a:r>
            <a:r>
              <a:rPr lang="it-IT" sz="2000" b="1" i="1" dirty="0" smtClean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</a:rPr>
              <a:t>=N</a:t>
            </a:r>
            <a:r>
              <a:rPr lang="it-IT" sz="2000" b="1" i="1" baseline="-25000" dirty="0" smtClean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</a:rPr>
              <a:t>1</a:t>
            </a:r>
            <a:r>
              <a:rPr lang="it-IT" sz="2000" b="1" i="1" dirty="0" smtClean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</a:rPr>
              <a:t>+xN</a:t>
            </a:r>
            <a:r>
              <a:rPr lang="it-IT" sz="2000" b="1" i="1" baseline="-25000" dirty="0" smtClean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</a:rPr>
              <a:t>2</a:t>
            </a:r>
            <a:r>
              <a:rPr lang="it-IT" sz="2000" dirty="0" smtClean="0">
                <a:solidFill>
                  <a:srgbClr val="170AC6"/>
                </a:solidFill>
              </a:rPr>
              <a:t>  quando compare fuori dal logaritmo:</a:t>
            </a:r>
            <a:endParaRPr lang="en-US" sz="2000" dirty="0">
              <a:solidFill>
                <a:srgbClr val="170AC6"/>
              </a:solidFill>
            </a:endParaRPr>
          </a:p>
        </p:txBody>
      </p:sp>
      <p:graphicFrame>
        <p:nvGraphicFramePr>
          <p:cNvPr id="5" name="Oggetto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4195247177"/>
              </p:ext>
            </p:extLst>
          </p:nvPr>
        </p:nvGraphicFramePr>
        <p:xfrm>
          <a:off x="611560" y="2852936"/>
          <a:ext cx="7453312" cy="1111250"/>
        </p:xfrm>
        <a:graphic>
          <a:graphicData uri="http://schemas.openxmlformats.org/presentationml/2006/ole">
            <p:oleObj spid="_x0000_s33075" name="Equazione" r:id="rId4" imgW="4762500" imgH="711200" progId="Equation.3">
              <p:embed/>
            </p:oleObj>
          </a:graphicData>
        </a:graphic>
      </p:graphicFrame>
      <p:cxnSp>
        <p:nvCxnSpPr>
          <p:cNvPr id="7" name="Connettore 1 6"/>
          <p:cNvCxnSpPr/>
          <p:nvPr/>
        </p:nvCxnSpPr>
        <p:spPr>
          <a:xfrm flipV="1">
            <a:off x="899592" y="2852936"/>
            <a:ext cx="576064" cy="288032"/>
          </a:xfrm>
          <a:prstGeom prst="line">
            <a:avLst/>
          </a:prstGeom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Connettore 1 7"/>
          <p:cNvCxnSpPr/>
          <p:nvPr/>
        </p:nvCxnSpPr>
        <p:spPr>
          <a:xfrm flipV="1">
            <a:off x="2776724" y="2852936"/>
            <a:ext cx="576064" cy="288032"/>
          </a:xfrm>
          <a:prstGeom prst="line">
            <a:avLst/>
          </a:prstGeom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onnettore 1 8"/>
          <p:cNvCxnSpPr/>
          <p:nvPr/>
        </p:nvCxnSpPr>
        <p:spPr>
          <a:xfrm flipV="1">
            <a:off x="703874" y="3429000"/>
            <a:ext cx="391435" cy="288032"/>
          </a:xfrm>
          <a:prstGeom prst="line">
            <a:avLst/>
          </a:prstGeom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Connettore 1 10"/>
          <p:cNvCxnSpPr/>
          <p:nvPr/>
        </p:nvCxnSpPr>
        <p:spPr>
          <a:xfrm flipV="1">
            <a:off x="3635896" y="3429000"/>
            <a:ext cx="391435" cy="288032"/>
          </a:xfrm>
          <a:prstGeom prst="line">
            <a:avLst/>
          </a:prstGeom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Connettore 1 11"/>
          <p:cNvCxnSpPr/>
          <p:nvPr/>
        </p:nvCxnSpPr>
        <p:spPr>
          <a:xfrm flipV="1">
            <a:off x="1978695" y="3429000"/>
            <a:ext cx="576064" cy="288032"/>
          </a:xfrm>
          <a:prstGeom prst="line">
            <a:avLst/>
          </a:prstGeom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nettore 1 12"/>
          <p:cNvCxnSpPr/>
          <p:nvPr/>
        </p:nvCxnSpPr>
        <p:spPr>
          <a:xfrm flipV="1">
            <a:off x="5220072" y="2869704"/>
            <a:ext cx="576064" cy="288032"/>
          </a:xfrm>
          <a:prstGeom prst="line">
            <a:avLst/>
          </a:prstGeom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4" name="Oggetto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1737106158"/>
              </p:ext>
            </p:extLst>
          </p:nvPr>
        </p:nvGraphicFramePr>
        <p:xfrm>
          <a:off x="703874" y="4293096"/>
          <a:ext cx="7058224" cy="936104"/>
        </p:xfrm>
        <a:graphic>
          <a:graphicData uri="http://schemas.openxmlformats.org/presentationml/2006/ole">
            <p:oleObj spid="_x0000_s33076" name="Equazione" r:id="rId5" imgW="3441700" imgH="457200" progId="Equation.3">
              <p:embed/>
            </p:oleObj>
          </a:graphicData>
        </a:graphic>
      </p:graphicFrame>
      <p:cxnSp>
        <p:nvCxnSpPr>
          <p:cNvPr id="15" name="Connettore 1 14"/>
          <p:cNvCxnSpPr/>
          <p:nvPr/>
        </p:nvCxnSpPr>
        <p:spPr>
          <a:xfrm flipV="1">
            <a:off x="3464687" y="4365104"/>
            <a:ext cx="1323337" cy="288032"/>
          </a:xfrm>
          <a:prstGeom prst="line">
            <a:avLst/>
          </a:prstGeom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onnettore 1 16"/>
          <p:cNvCxnSpPr/>
          <p:nvPr/>
        </p:nvCxnSpPr>
        <p:spPr>
          <a:xfrm flipV="1">
            <a:off x="5940152" y="4869160"/>
            <a:ext cx="1323337" cy="288032"/>
          </a:xfrm>
          <a:prstGeom prst="line">
            <a:avLst/>
          </a:prstGeom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Connettore 1 17"/>
          <p:cNvCxnSpPr/>
          <p:nvPr/>
        </p:nvCxnSpPr>
        <p:spPr>
          <a:xfrm flipV="1">
            <a:off x="2200660" y="4869160"/>
            <a:ext cx="576064" cy="288032"/>
          </a:xfrm>
          <a:prstGeom prst="line">
            <a:avLst/>
          </a:prstGeom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Connettore 1 18"/>
          <p:cNvCxnSpPr/>
          <p:nvPr/>
        </p:nvCxnSpPr>
        <p:spPr>
          <a:xfrm flipV="1">
            <a:off x="6634760" y="4342663"/>
            <a:ext cx="576064" cy="288032"/>
          </a:xfrm>
          <a:prstGeom prst="line">
            <a:avLst/>
          </a:prstGeom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Connettore 1 19"/>
          <p:cNvCxnSpPr/>
          <p:nvPr/>
        </p:nvCxnSpPr>
        <p:spPr>
          <a:xfrm flipV="1">
            <a:off x="5364088" y="4392031"/>
            <a:ext cx="576064" cy="288032"/>
          </a:xfrm>
          <a:prstGeom prst="line">
            <a:avLst/>
          </a:prstGeom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Connettore 1 20"/>
          <p:cNvCxnSpPr/>
          <p:nvPr/>
        </p:nvCxnSpPr>
        <p:spPr>
          <a:xfrm flipV="1">
            <a:off x="1070497" y="4877544"/>
            <a:ext cx="576064" cy="288032"/>
          </a:xfrm>
          <a:prstGeom prst="line">
            <a:avLst/>
          </a:prstGeom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Ovale 21"/>
          <p:cNvSpPr/>
          <p:nvPr/>
        </p:nvSpPr>
        <p:spPr>
          <a:xfrm>
            <a:off x="4572000" y="2852936"/>
            <a:ext cx="504056" cy="432048"/>
          </a:xfrm>
          <a:prstGeom prst="ellipse">
            <a:avLst/>
          </a:prstGeom>
          <a:solidFill>
            <a:schemeClr val="accent1">
              <a:alpha val="0"/>
            </a:schemeClr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Ovale 22"/>
          <p:cNvSpPr/>
          <p:nvPr/>
        </p:nvSpPr>
        <p:spPr>
          <a:xfrm>
            <a:off x="1095309" y="3356992"/>
            <a:ext cx="551252" cy="432048"/>
          </a:xfrm>
          <a:prstGeom prst="ellipse">
            <a:avLst/>
          </a:prstGeom>
          <a:solidFill>
            <a:schemeClr val="accent1">
              <a:alpha val="0"/>
            </a:schemeClr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Ovale 23"/>
          <p:cNvSpPr/>
          <p:nvPr/>
        </p:nvSpPr>
        <p:spPr>
          <a:xfrm>
            <a:off x="3519142" y="2797696"/>
            <a:ext cx="1052858" cy="432048"/>
          </a:xfrm>
          <a:prstGeom prst="ellipse">
            <a:avLst/>
          </a:prstGeom>
          <a:solidFill>
            <a:schemeClr val="bg1">
              <a:lumMod val="65000"/>
              <a:alpha val="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Ovale 24"/>
          <p:cNvSpPr/>
          <p:nvPr/>
        </p:nvSpPr>
        <p:spPr>
          <a:xfrm>
            <a:off x="6210412" y="2797696"/>
            <a:ext cx="1000412" cy="432048"/>
          </a:xfrm>
          <a:prstGeom prst="ellipse">
            <a:avLst/>
          </a:prstGeom>
          <a:solidFill>
            <a:schemeClr val="bg1">
              <a:lumMod val="65000"/>
              <a:alpha val="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26" name="Oggetto 2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3183328375"/>
              </p:ext>
            </p:extLst>
          </p:nvPr>
        </p:nvGraphicFramePr>
        <p:xfrm>
          <a:off x="2046288" y="5692775"/>
          <a:ext cx="4767262" cy="441325"/>
        </p:xfrm>
        <a:graphic>
          <a:graphicData uri="http://schemas.openxmlformats.org/presentationml/2006/ole">
            <p:oleObj spid="_x0000_s33077" name="Equazione" r:id="rId6" imgW="2323092" imgH="215806" progId="Equation.3">
              <p:embed/>
            </p:oleObj>
          </a:graphicData>
        </a:graphic>
      </p:graphicFrame>
    </p:spTree>
    <p:extLst>
      <p:ext uri="{BB962C8B-B14F-4D97-AF65-F5344CB8AC3E}">
        <p14:creationId xmlns:p14="http://schemas.microsoft.com/office/powerpoint/2010/main" xmlns="" val="15006147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ggetto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4171260181"/>
              </p:ext>
            </p:extLst>
          </p:nvPr>
        </p:nvGraphicFramePr>
        <p:xfrm>
          <a:off x="2159000" y="333375"/>
          <a:ext cx="4117975" cy="441325"/>
        </p:xfrm>
        <a:graphic>
          <a:graphicData uri="http://schemas.openxmlformats.org/presentationml/2006/ole">
            <p:oleObj spid="_x0000_s34301" name="Equazione" r:id="rId3" imgW="2005729" imgH="215806" progId="Equation.3">
              <p:embed/>
            </p:oleObj>
          </a:graphicData>
        </a:graphic>
      </p:graphicFrame>
      <p:graphicFrame>
        <p:nvGraphicFramePr>
          <p:cNvPr id="3" name="Oggetto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2120253809"/>
              </p:ext>
            </p:extLst>
          </p:nvPr>
        </p:nvGraphicFramePr>
        <p:xfrm>
          <a:off x="395536" y="1196752"/>
          <a:ext cx="8131176" cy="882650"/>
        </p:xfrm>
        <a:graphic>
          <a:graphicData uri="http://schemas.openxmlformats.org/presentationml/2006/ole">
            <p:oleObj spid="_x0000_s34302" name="Equazione" r:id="rId4" imgW="3962400" imgH="431800" progId="Equation.3">
              <p:embed/>
            </p:oleObj>
          </a:graphicData>
        </a:graphic>
      </p:graphicFrame>
      <p:sp>
        <p:nvSpPr>
          <p:cNvPr id="4" name="CasellaDiTesto 3"/>
          <p:cNvSpPr txBox="1"/>
          <p:nvPr/>
        </p:nvSpPr>
        <p:spPr>
          <a:xfrm>
            <a:off x="464452" y="2420888"/>
            <a:ext cx="568046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000" dirty="0" smtClean="0">
                <a:solidFill>
                  <a:srgbClr val="170AC6"/>
                </a:solidFill>
              </a:rPr>
              <a:t>Unendo questa con la parte delle frazioni in volume: </a:t>
            </a:r>
            <a:endParaRPr lang="en-US" sz="2000" dirty="0">
              <a:solidFill>
                <a:srgbClr val="170AC6"/>
              </a:solidFill>
            </a:endParaRPr>
          </a:p>
        </p:txBody>
      </p:sp>
      <p:graphicFrame>
        <p:nvGraphicFramePr>
          <p:cNvPr id="5" name="Oggetto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3796970942"/>
              </p:ext>
            </p:extLst>
          </p:nvPr>
        </p:nvGraphicFramePr>
        <p:xfrm>
          <a:off x="1259632" y="3140968"/>
          <a:ext cx="6641195" cy="864096"/>
        </p:xfrm>
        <a:graphic>
          <a:graphicData uri="http://schemas.openxmlformats.org/presentationml/2006/ole">
            <p:oleObj spid="_x0000_s34303" name="Equazione" r:id="rId5" imgW="3416300" imgH="444500" progId="Equation.3">
              <p:embed/>
            </p:oleObj>
          </a:graphicData>
        </a:graphic>
      </p:graphicFrame>
      <p:sp>
        <p:nvSpPr>
          <p:cNvPr id="6" name="CasellaDiTesto 5"/>
          <p:cNvSpPr txBox="1"/>
          <p:nvPr/>
        </p:nvSpPr>
        <p:spPr>
          <a:xfrm>
            <a:off x="464452" y="4365104"/>
            <a:ext cx="3961021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000" dirty="0" smtClean="0">
                <a:solidFill>
                  <a:srgbClr val="170AC6"/>
                </a:solidFill>
              </a:rPr>
              <a:t>Poiché:                                                  e</a:t>
            </a:r>
          </a:p>
          <a:p>
            <a:endParaRPr lang="it-IT" sz="2000" dirty="0">
              <a:solidFill>
                <a:srgbClr val="170AC6"/>
              </a:solidFill>
            </a:endParaRPr>
          </a:p>
          <a:p>
            <a:r>
              <a:rPr lang="it-IT" sz="2000" dirty="0" smtClean="0">
                <a:solidFill>
                  <a:srgbClr val="170AC6"/>
                </a:solidFill>
              </a:rPr>
              <a:t>e quando  </a:t>
            </a:r>
          </a:p>
        </p:txBody>
      </p:sp>
      <p:graphicFrame>
        <p:nvGraphicFramePr>
          <p:cNvPr id="7" name="Oggetto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920372806"/>
              </p:ext>
            </p:extLst>
          </p:nvPr>
        </p:nvGraphicFramePr>
        <p:xfrm>
          <a:off x="1268413" y="4365625"/>
          <a:ext cx="2844800" cy="430213"/>
        </p:xfrm>
        <a:graphic>
          <a:graphicData uri="http://schemas.openxmlformats.org/presentationml/2006/ole">
            <p:oleObj spid="_x0000_s34304" name="Equazione" r:id="rId6" imgW="1675673" imgH="253890" progId="Equation.3">
              <p:embed/>
            </p:oleObj>
          </a:graphicData>
        </a:graphic>
      </p:graphicFrame>
      <p:graphicFrame>
        <p:nvGraphicFramePr>
          <p:cNvPr id="8" name="Oggetto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2664638944"/>
              </p:ext>
            </p:extLst>
          </p:nvPr>
        </p:nvGraphicFramePr>
        <p:xfrm>
          <a:off x="4644009" y="4322132"/>
          <a:ext cx="3096344" cy="435423"/>
        </p:xfrm>
        <a:graphic>
          <a:graphicData uri="http://schemas.openxmlformats.org/presentationml/2006/ole">
            <p:oleObj spid="_x0000_s34305" name="Equazione" r:id="rId7" imgW="1625600" imgH="228600" progId="Equation.3">
              <p:embed/>
            </p:oleObj>
          </a:graphicData>
        </a:graphic>
      </p:graphicFrame>
      <p:graphicFrame>
        <p:nvGraphicFramePr>
          <p:cNvPr id="9" name="Oggetto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3836857823"/>
              </p:ext>
            </p:extLst>
          </p:nvPr>
        </p:nvGraphicFramePr>
        <p:xfrm>
          <a:off x="1763688" y="4797152"/>
          <a:ext cx="5794375" cy="736600"/>
        </p:xfrm>
        <a:graphic>
          <a:graphicData uri="http://schemas.openxmlformats.org/presentationml/2006/ole">
            <p:oleObj spid="_x0000_s34306" name="Equazione" r:id="rId8" imgW="3390900" imgH="431800" progId="Equation.3">
              <p:embed/>
            </p:oleObj>
          </a:graphicData>
        </a:graphic>
      </p:graphicFrame>
      <p:graphicFrame>
        <p:nvGraphicFramePr>
          <p:cNvPr id="10" name="Oggetto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2431873294"/>
              </p:ext>
            </p:extLst>
          </p:nvPr>
        </p:nvGraphicFramePr>
        <p:xfrm>
          <a:off x="2684463" y="5732463"/>
          <a:ext cx="3481387" cy="433387"/>
        </p:xfrm>
        <a:graphic>
          <a:graphicData uri="http://schemas.openxmlformats.org/presentationml/2006/ole">
            <p:oleObj spid="_x0000_s34307" name="Equazione" r:id="rId9" imgW="1841500" imgH="228600" progId="Equation.3">
              <p:embed/>
            </p:oleObj>
          </a:graphicData>
        </a:graphic>
      </p:graphicFrame>
    </p:spTree>
    <p:extLst>
      <p:ext uri="{BB962C8B-B14F-4D97-AF65-F5344CB8AC3E}">
        <p14:creationId xmlns:p14="http://schemas.microsoft.com/office/powerpoint/2010/main" xmlns="" val="24371779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/>
          <p:cNvSpPr txBox="1"/>
          <p:nvPr/>
        </p:nvSpPr>
        <p:spPr>
          <a:xfrm>
            <a:off x="827584" y="692696"/>
            <a:ext cx="687265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000" dirty="0" smtClean="0">
                <a:solidFill>
                  <a:srgbClr val="170AC6"/>
                </a:solidFill>
              </a:rPr>
              <a:t>Una soluzione ideale è quella che obbedisce alla legge di </a:t>
            </a:r>
            <a:r>
              <a:rPr lang="it-IT" sz="2000" dirty="0" err="1" smtClean="0">
                <a:solidFill>
                  <a:srgbClr val="170AC6"/>
                </a:solidFill>
              </a:rPr>
              <a:t>Raoult</a:t>
            </a:r>
            <a:r>
              <a:rPr lang="it-IT" sz="2000" dirty="0" smtClean="0">
                <a:solidFill>
                  <a:srgbClr val="170AC6"/>
                </a:solidFill>
              </a:rPr>
              <a:t>:</a:t>
            </a:r>
            <a:endParaRPr lang="en-US" sz="2000" dirty="0">
              <a:solidFill>
                <a:srgbClr val="170AC6"/>
              </a:solidFill>
            </a:endParaRPr>
          </a:p>
        </p:txBody>
      </p:sp>
      <p:graphicFrame>
        <p:nvGraphicFramePr>
          <p:cNvPr id="5" name="Oggetto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4001391818"/>
              </p:ext>
            </p:extLst>
          </p:nvPr>
        </p:nvGraphicFramePr>
        <p:xfrm>
          <a:off x="3119438" y="1268413"/>
          <a:ext cx="2820987" cy="863600"/>
        </p:xfrm>
        <a:graphic>
          <a:graphicData uri="http://schemas.openxmlformats.org/presentationml/2006/ole">
            <p:oleObj spid="_x0000_s16610" name="Equazione" r:id="rId3" imgW="1409088" imgH="431613" progId="Equation.3">
              <p:embed/>
            </p:oleObj>
          </a:graphicData>
        </a:graphic>
      </p:graphicFrame>
      <p:sp>
        <p:nvSpPr>
          <p:cNvPr id="6" name="CasellaDiTesto 5"/>
          <p:cNvSpPr txBox="1"/>
          <p:nvPr/>
        </p:nvSpPr>
        <p:spPr>
          <a:xfrm>
            <a:off x="827585" y="2132856"/>
            <a:ext cx="7848872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000" i="1" dirty="0" smtClean="0">
                <a:solidFill>
                  <a:srgbClr val="170AC6"/>
                </a:solidFill>
              </a:rPr>
              <a:t>a1 = </a:t>
            </a:r>
            <a:r>
              <a:rPr lang="it-IT" sz="2000" dirty="0" smtClean="0">
                <a:solidFill>
                  <a:srgbClr val="170AC6"/>
                </a:solidFill>
              </a:rPr>
              <a:t>attività termodinamica del solvente</a:t>
            </a:r>
          </a:p>
          <a:p>
            <a:r>
              <a:rPr lang="it-IT" sz="2000" i="1" dirty="0" smtClean="0">
                <a:solidFill>
                  <a:srgbClr val="170AC6"/>
                </a:solidFill>
              </a:rPr>
              <a:t>X</a:t>
            </a:r>
            <a:r>
              <a:rPr lang="it-IT" sz="2000" baseline="-25000" dirty="0" smtClean="0">
                <a:solidFill>
                  <a:srgbClr val="170AC6"/>
                </a:solidFill>
              </a:rPr>
              <a:t>1</a:t>
            </a:r>
            <a:r>
              <a:rPr lang="it-IT" sz="2000" dirty="0" smtClean="0">
                <a:solidFill>
                  <a:srgbClr val="170AC6"/>
                </a:solidFill>
              </a:rPr>
              <a:t> = frazione molare del solvente</a:t>
            </a:r>
          </a:p>
          <a:p>
            <a:r>
              <a:rPr lang="it-IT" sz="2000" i="1" dirty="0" smtClean="0">
                <a:solidFill>
                  <a:srgbClr val="170AC6"/>
                </a:solidFill>
              </a:rPr>
              <a:t>X</a:t>
            </a:r>
            <a:r>
              <a:rPr lang="it-IT" sz="2000" i="1" baseline="-25000" dirty="0" smtClean="0">
                <a:solidFill>
                  <a:srgbClr val="170AC6"/>
                </a:solidFill>
              </a:rPr>
              <a:t>2</a:t>
            </a:r>
            <a:r>
              <a:rPr lang="it-IT" sz="2000" i="1" dirty="0" smtClean="0">
                <a:solidFill>
                  <a:srgbClr val="170AC6"/>
                </a:solidFill>
              </a:rPr>
              <a:t> = </a:t>
            </a:r>
            <a:r>
              <a:rPr lang="it-IT" sz="2000" dirty="0" smtClean="0">
                <a:solidFill>
                  <a:srgbClr val="170AC6"/>
                </a:solidFill>
              </a:rPr>
              <a:t>frazione </a:t>
            </a:r>
            <a:r>
              <a:rPr lang="it-IT" sz="2000" dirty="0">
                <a:solidFill>
                  <a:srgbClr val="170AC6"/>
                </a:solidFill>
              </a:rPr>
              <a:t>molare del </a:t>
            </a:r>
            <a:r>
              <a:rPr lang="it-IT" sz="2000" dirty="0" smtClean="0">
                <a:solidFill>
                  <a:srgbClr val="170AC6"/>
                </a:solidFill>
              </a:rPr>
              <a:t>soluto</a:t>
            </a:r>
          </a:p>
          <a:p>
            <a:r>
              <a:rPr lang="it-IT" sz="2000" i="1" dirty="0" smtClean="0">
                <a:solidFill>
                  <a:srgbClr val="170AC6"/>
                </a:solidFill>
              </a:rPr>
              <a:t>P</a:t>
            </a:r>
            <a:r>
              <a:rPr lang="it-IT" sz="2000" i="1" baseline="-25000" dirty="0" smtClean="0">
                <a:solidFill>
                  <a:srgbClr val="170AC6"/>
                </a:solidFill>
              </a:rPr>
              <a:t>1</a:t>
            </a:r>
            <a:r>
              <a:rPr lang="it-IT" sz="2000" dirty="0" smtClean="0">
                <a:solidFill>
                  <a:srgbClr val="170AC6"/>
                </a:solidFill>
              </a:rPr>
              <a:t>= pressione di vapore del solvente sulla soluzione</a:t>
            </a:r>
          </a:p>
          <a:p>
            <a:r>
              <a:rPr lang="it-IT" sz="2000" i="1" dirty="0" smtClean="0">
                <a:solidFill>
                  <a:srgbClr val="170AC6"/>
                </a:solidFill>
              </a:rPr>
              <a:t>P</a:t>
            </a:r>
            <a:r>
              <a:rPr lang="it-IT" sz="2000" i="1" baseline="-25000" dirty="0" smtClean="0">
                <a:solidFill>
                  <a:srgbClr val="170AC6"/>
                </a:solidFill>
              </a:rPr>
              <a:t>0</a:t>
            </a:r>
            <a:r>
              <a:rPr lang="it-IT" sz="2000" dirty="0" smtClean="0">
                <a:solidFill>
                  <a:srgbClr val="170AC6"/>
                </a:solidFill>
              </a:rPr>
              <a:t>= pressione di vapore del solvente puro</a:t>
            </a:r>
          </a:p>
          <a:p>
            <a:endParaRPr lang="it-IT" sz="2000" dirty="0">
              <a:solidFill>
                <a:srgbClr val="170AC6"/>
              </a:solidFill>
            </a:endParaRPr>
          </a:p>
          <a:p>
            <a:r>
              <a:rPr lang="it-IT" sz="2000" dirty="0" smtClean="0">
                <a:solidFill>
                  <a:srgbClr val="170AC6"/>
                </a:solidFill>
              </a:rPr>
              <a:t>Come conseguenza si ha la definizione del potenziale chimico:</a:t>
            </a:r>
          </a:p>
          <a:p>
            <a:endParaRPr lang="it-IT" sz="2000" dirty="0">
              <a:solidFill>
                <a:srgbClr val="170AC6"/>
              </a:solidFill>
            </a:endParaRPr>
          </a:p>
          <a:p>
            <a:endParaRPr lang="it-IT" sz="2000" dirty="0" smtClean="0">
              <a:solidFill>
                <a:srgbClr val="170AC6"/>
              </a:solidFill>
            </a:endParaRPr>
          </a:p>
          <a:p>
            <a:endParaRPr lang="it-IT" sz="2000" dirty="0">
              <a:solidFill>
                <a:srgbClr val="170AC6"/>
              </a:solidFill>
            </a:endParaRPr>
          </a:p>
          <a:p>
            <a:endParaRPr lang="it-IT" sz="2000" dirty="0" smtClean="0">
              <a:solidFill>
                <a:srgbClr val="170AC6"/>
              </a:solidFill>
            </a:endParaRPr>
          </a:p>
          <a:p>
            <a:r>
              <a:rPr lang="it-IT" sz="2000" dirty="0" smtClean="0">
                <a:solidFill>
                  <a:srgbClr val="170AC6"/>
                </a:solidFill>
              </a:rPr>
              <a:t>Nel limite della soluzione infinitamente diluita la legge è obbedita anche dalle soluzioni polimeriche.</a:t>
            </a:r>
          </a:p>
        </p:txBody>
      </p:sp>
      <p:graphicFrame>
        <p:nvGraphicFramePr>
          <p:cNvPr id="7" name="Oggetto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3485820952"/>
              </p:ext>
            </p:extLst>
          </p:nvPr>
        </p:nvGraphicFramePr>
        <p:xfrm>
          <a:off x="3635896" y="4581128"/>
          <a:ext cx="1920213" cy="432048"/>
        </p:xfrm>
        <a:graphic>
          <a:graphicData uri="http://schemas.openxmlformats.org/presentationml/2006/ole">
            <p:oleObj spid="_x0000_s16611" name="Equazione" r:id="rId4" imgW="1016000" imgH="228600" progId="Equation.3">
              <p:embed/>
            </p:oleObj>
          </a:graphicData>
        </a:graphic>
      </p:graphicFrame>
    </p:spTree>
    <p:extLst>
      <p:ext uri="{BB962C8B-B14F-4D97-AF65-F5344CB8AC3E}">
        <p14:creationId xmlns:p14="http://schemas.microsoft.com/office/powerpoint/2010/main" xmlns="" val="31690704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/>
          <p:cNvSpPr txBox="1"/>
          <p:nvPr/>
        </p:nvSpPr>
        <p:spPr>
          <a:xfrm>
            <a:off x="467544" y="332656"/>
            <a:ext cx="8280920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000" dirty="0" smtClean="0">
                <a:solidFill>
                  <a:srgbClr val="170AC6"/>
                </a:solidFill>
              </a:rPr>
              <a:t>Paragonando l’equazione ottenuta:</a:t>
            </a:r>
          </a:p>
          <a:p>
            <a:endParaRPr lang="it-IT" sz="2000" dirty="0">
              <a:solidFill>
                <a:srgbClr val="170AC6"/>
              </a:solidFill>
            </a:endParaRPr>
          </a:p>
          <a:p>
            <a:endParaRPr lang="it-IT" sz="2000" dirty="0" smtClean="0">
              <a:solidFill>
                <a:srgbClr val="170AC6"/>
              </a:solidFill>
            </a:endParaRPr>
          </a:p>
          <a:p>
            <a:r>
              <a:rPr lang="it-IT" sz="2000" dirty="0" smtClean="0">
                <a:solidFill>
                  <a:srgbClr val="170AC6"/>
                </a:solidFill>
              </a:rPr>
              <a:t>con quella di una soluzione di molecole piccole:</a:t>
            </a:r>
          </a:p>
          <a:p>
            <a:endParaRPr lang="it-IT" sz="2000" dirty="0">
              <a:solidFill>
                <a:srgbClr val="170AC6"/>
              </a:solidFill>
            </a:endParaRPr>
          </a:p>
          <a:p>
            <a:endParaRPr lang="it-IT" sz="2000" dirty="0" smtClean="0">
              <a:solidFill>
                <a:srgbClr val="170AC6"/>
              </a:solidFill>
            </a:endParaRPr>
          </a:p>
          <a:p>
            <a:r>
              <a:rPr lang="it-IT" sz="2000" dirty="0" smtClean="0">
                <a:solidFill>
                  <a:srgbClr val="170AC6"/>
                </a:solidFill>
              </a:rPr>
              <a:t>le due sono simili sostituendo le frazioni molari con quelle in volume (</a:t>
            </a:r>
            <a:r>
              <a:rPr lang="it-IT" sz="2000" i="1" dirty="0" smtClean="0">
                <a:solidFill>
                  <a:srgbClr val="170AC6"/>
                </a:solidFill>
              </a:rPr>
              <a:t>i volumi delle molecole di solvente e dei segmenti polimerici sono stati posti uguali</a:t>
            </a:r>
            <a:r>
              <a:rPr lang="it-IT" sz="2000" dirty="0" smtClean="0">
                <a:solidFill>
                  <a:srgbClr val="170AC6"/>
                </a:solidFill>
              </a:rPr>
              <a:t>).</a:t>
            </a:r>
          </a:p>
          <a:p>
            <a:r>
              <a:rPr lang="it-IT" sz="2000" dirty="0" smtClean="0">
                <a:solidFill>
                  <a:srgbClr val="170AC6"/>
                </a:solidFill>
              </a:rPr>
              <a:t>Il numero di configurazioni per un soluto di piccole dimensioni si ottiene dalla:</a:t>
            </a:r>
          </a:p>
          <a:p>
            <a:endParaRPr lang="it-IT" sz="2000" dirty="0" smtClean="0">
              <a:solidFill>
                <a:srgbClr val="170AC6"/>
              </a:solidFill>
            </a:endParaRPr>
          </a:p>
          <a:p>
            <a:endParaRPr lang="it-IT" sz="2000" dirty="0">
              <a:solidFill>
                <a:srgbClr val="170AC6"/>
              </a:solidFill>
            </a:endParaRPr>
          </a:p>
          <a:p>
            <a:r>
              <a:rPr lang="it-IT" sz="2000" dirty="0" smtClean="0">
                <a:solidFill>
                  <a:srgbClr val="170AC6"/>
                </a:solidFill>
              </a:rPr>
              <a:t>                                                                     ponendo x=1</a:t>
            </a:r>
          </a:p>
          <a:p>
            <a:endParaRPr lang="it-IT" sz="2000" dirty="0">
              <a:solidFill>
                <a:srgbClr val="170AC6"/>
              </a:solidFill>
            </a:endParaRPr>
          </a:p>
          <a:p>
            <a:endParaRPr lang="it-IT" sz="2000" dirty="0" smtClean="0">
              <a:solidFill>
                <a:srgbClr val="170AC6"/>
              </a:solidFill>
            </a:endParaRPr>
          </a:p>
          <a:p>
            <a:r>
              <a:rPr lang="it-IT" sz="2000" dirty="0" smtClean="0">
                <a:solidFill>
                  <a:srgbClr val="170AC6"/>
                </a:solidFill>
              </a:rPr>
              <a:t>Il numero di configurazioni del polimero in soluzione sono molto minori rispetto a quelle di un soluto piccolo in particolare per il termine:</a:t>
            </a:r>
            <a:endParaRPr lang="en-US" sz="2000" dirty="0">
              <a:solidFill>
                <a:srgbClr val="170AC6"/>
              </a:solidFill>
            </a:endParaRPr>
          </a:p>
        </p:txBody>
      </p:sp>
      <p:graphicFrame>
        <p:nvGraphicFramePr>
          <p:cNvPr id="2" name="Oggetto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2804811005"/>
              </p:ext>
            </p:extLst>
          </p:nvPr>
        </p:nvGraphicFramePr>
        <p:xfrm>
          <a:off x="2592388" y="765175"/>
          <a:ext cx="3479800" cy="433388"/>
        </p:xfrm>
        <a:graphic>
          <a:graphicData uri="http://schemas.openxmlformats.org/presentationml/2006/ole">
            <p:oleObj spid="_x0000_s35027" name="Equazione" r:id="rId3" imgW="1841500" imgH="228600" progId="Equation.3">
              <p:embed/>
            </p:oleObj>
          </a:graphicData>
        </a:graphic>
      </p:graphicFrame>
      <mc:AlternateContent xmlns:mc="http://schemas.openxmlformats.org/markup-compatibility/2006">
        <mc:Choice xmlns:a14="http://schemas.microsoft.com/office/drawing/2010/main" xmlns="" Requires="a14">
          <p:sp>
            <p:nvSpPr>
              <p:cNvPr id="4" name="CasellaDiTesto 3"/>
              <p:cNvSpPr txBox="1"/>
              <p:nvPr/>
            </p:nvSpPr>
            <p:spPr>
              <a:xfrm>
                <a:off x="2411760" y="1644042"/>
                <a:ext cx="4164602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i="1" smtClean="0">
                          <a:solidFill>
                            <a:srgbClr val="170AC6"/>
                          </a:solidFill>
                          <a:latin typeface="Cambria Math"/>
                          <a:ea typeface="Cambria Math"/>
                        </a:rPr>
                        <m:t>∆</m:t>
                      </m:r>
                      <m:r>
                        <a:rPr lang="it-IT" sz="2400" b="0" i="1" smtClean="0">
                          <a:solidFill>
                            <a:srgbClr val="170AC6"/>
                          </a:solidFill>
                          <a:latin typeface="Cambria Math"/>
                          <a:ea typeface="Cambria Math"/>
                        </a:rPr>
                        <m:t>𝑆</m:t>
                      </m:r>
                      <m:r>
                        <a:rPr lang="it-IT" sz="2400" b="0" i="1" baseline="-25000" smtClean="0">
                          <a:solidFill>
                            <a:srgbClr val="170AC6"/>
                          </a:solidFill>
                          <a:latin typeface="Cambria Math"/>
                          <a:ea typeface="Cambria Math"/>
                        </a:rPr>
                        <m:t>𝑚𝑖𝑥</m:t>
                      </m:r>
                      <m:r>
                        <a:rPr lang="it-IT" sz="2400" b="0" i="1" smtClean="0">
                          <a:solidFill>
                            <a:srgbClr val="170AC6"/>
                          </a:solidFill>
                          <a:latin typeface="Cambria Math"/>
                          <a:ea typeface="Cambria Math"/>
                        </a:rPr>
                        <m:t>=−</m:t>
                      </m:r>
                      <m:r>
                        <a:rPr lang="it-IT" sz="2400" b="0" i="1" smtClean="0">
                          <a:solidFill>
                            <a:srgbClr val="170AC6"/>
                          </a:solidFill>
                          <a:latin typeface="Cambria Math"/>
                          <a:ea typeface="Cambria Math"/>
                        </a:rPr>
                        <m:t>𝑅</m:t>
                      </m:r>
                      <m:d>
                        <m:dPr>
                          <m:ctrlPr>
                            <a:rPr lang="it-IT" sz="2400" b="0" i="1" smtClean="0">
                              <a:solidFill>
                                <a:srgbClr val="170AC6"/>
                              </a:solidFill>
                              <a:latin typeface="Cambria Math"/>
                              <a:ea typeface="Cambria Math"/>
                            </a:rPr>
                          </m:ctrlPr>
                        </m:dPr>
                        <m:e>
                          <m:r>
                            <a:rPr lang="it-IT" sz="2400" b="0" i="1" smtClean="0">
                              <a:solidFill>
                                <a:srgbClr val="170AC6"/>
                              </a:solidFill>
                              <a:latin typeface="Cambria Math"/>
                              <a:ea typeface="Cambria Math"/>
                            </a:rPr>
                            <m:t>𝑛</m:t>
                          </m:r>
                          <m:r>
                            <a:rPr lang="it-IT" sz="2400" b="0" i="1" baseline="-25000" smtClean="0">
                              <a:solidFill>
                                <a:srgbClr val="170AC6"/>
                              </a:solidFill>
                              <a:latin typeface="Cambria Math"/>
                              <a:ea typeface="Cambria Math"/>
                            </a:rPr>
                            <m:t>1</m:t>
                          </m:r>
                          <m:r>
                            <a:rPr lang="it-IT" sz="2400" b="0" i="1" smtClean="0">
                              <a:solidFill>
                                <a:srgbClr val="170AC6"/>
                              </a:solidFill>
                              <a:latin typeface="Cambria Math"/>
                              <a:ea typeface="Cambria Math"/>
                            </a:rPr>
                            <m:t>𝑙𝑛𝑋</m:t>
                          </m:r>
                          <m:r>
                            <a:rPr lang="it-IT" sz="2400" b="0" i="1" baseline="-25000" smtClean="0">
                              <a:solidFill>
                                <a:srgbClr val="170AC6"/>
                              </a:solidFill>
                              <a:latin typeface="Cambria Math"/>
                              <a:ea typeface="Cambria Math"/>
                            </a:rPr>
                            <m:t>1</m:t>
                          </m:r>
                          <m:r>
                            <a:rPr lang="it-IT" sz="2400" b="0" i="1" smtClean="0">
                              <a:solidFill>
                                <a:srgbClr val="170AC6"/>
                              </a:solidFill>
                              <a:latin typeface="Cambria Math"/>
                              <a:ea typeface="Cambria Math"/>
                            </a:rPr>
                            <m:t>+</m:t>
                          </m:r>
                          <m:r>
                            <a:rPr lang="it-IT" sz="2400" b="0" i="1" smtClean="0">
                              <a:solidFill>
                                <a:srgbClr val="170AC6"/>
                              </a:solidFill>
                              <a:latin typeface="Cambria Math"/>
                              <a:ea typeface="Cambria Math"/>
                            </a:rPr>
                            <m:t>𝑛</m:t>
                          </m:r>
                          <m:r>
                            <a:rPr lang="it-IT" sz="2400" b="0" i="1" baseline="-25000" smtClean="0">
                              <a:solidFill>
                                <a:srgbClr val="170AC6"/>
                              </a:solidFill>
                              <a:latin typeface="Cambria Math"/>
                              <a:ea typeface="Cambria Math"/>
                            </a:rPr>
                            <m:t>2</m:t>
                          </m:r>
                          <m:r>
                            <a:rPr lang="it-IT" sz="2400" b="0" i="1" smtClean="0">
                              <a:solidFill>
                                <a:srgbClr val="170AC6"/>
                              </a:solidFill>
                              <a:latin typeface="Cambria Math"/>
                              <a:ea typeface="Cambria Math"/>
                            </a:rPr>
                            <m:t>𝑙𝑛𝑋</m:t>
                          </m:r>
                          <m:r>
                            <a:rPr lang="it-IT" sz="2400" b="0" i="1" baseline="-25000" smtClean="0">
                              <a:solidFill>
                                <a:srgbClr val="170AC6"/>
                              </a:solidFill>
                              <a:latin typeface="Cambria Math"/>
                              <a:ea typeface="Cambria Math"/>
                            </a:rPr>
                            <m:t>2</m:t>
                          </m:r>
                        </m:e>
                      </m:d>
                    </m:oMath>
                  </m:oMathPara>
                </a14:m>
                <a:endParaRPr lang="en-US" sz="2400" dirty="0">
                  <a:solidFill>
                    <a:srgbClr val="170AC6"/>
                  </a:solidFill>
                </a:endParaRPr>
              </a:p>
            </p:txBody>
          </p:sp>
        </mc:Choice>
        <mc:Fallback>
          <p:sp>
            <p:nvSpPr>
              <p:cNvPr id="4" name="CasellaDiTesto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11760" y="1644042"/>
                <a:ext cx="4164602" cy="461665"/>
              </a:xfrm>
              <a:prstGeom prst="rect">
                <a:avLst/>
              </a:prstGeom>
              <a:blipFill rotWithShape="1">
                <a:blip r:embed="rId4" cstate="print"/>
                <a:stretch>
                  <a:fillRect b="-4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5" name="Oggetto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2608503366"/>
              </p:ext>
            </p:extLst>
          </p:nvPr>
        </p:nvGraphicFramePr>
        <p:xfrm>
          <a:off x="1259632" y="3284984"/>
          <a:ext cx="2956991" cy="1179070"/>
        </p:xfrm>
        <a:graphic>
          <a:graphicData uri="http://schemas.openxmlformats.org/presentationml/2006/ole">
            <p:oleObj spid="_x0000_s35028" name="Equazione" r:id="rId5" imgW="2260600" imgH="901700" progId="Equation.3">
              <p:embed/>
            </p:oleObj>
          </a:graphicData>
        </a:graphic>
      </p:graphicFrame>
      <p:graphicFrame>
        <p:nvGraphicFramePr>
          <p:cNvPr id="6" name="Oggetto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3007086622"/>
              </p:ext>
            </p:extLst>
          </p:nvPr>
        </p:nvGraphicFramePr>
        <p:xfrm>
          <a:off x="3347864" y="5445224"/>
          <a:ext cx="1326066" cy="815890"/>
        </p:xfrm>
        <a:graphic>
          <a:graphicData uri="http://schemas.openxmlformats.org/presentationml/2006/ole">
            <p:oleObj spid="_x0000_s35029" name="Equazione" r:id="rId6" imgW="825500" imgH="508000" progId="Equation.3">
              <p:embed/>
            </p:oleObj>
          </a:graphicData>
        </a:graphic>
      </p:graphicFrame>
    </p:spTree>
    <p:extLst>
      <p:ext uri="{BB962C8B-B14F-4D97-AF65-F5344CB8AC3E}">
        <p14:creationId xmlns:p14="http://schemas.microsoft.com/office/powerpoint/2010/main" xmlns="" val="17675713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ggetto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4191852484"/>
              </p:ext>
            </p:extLst>
          </p:nvPr>
        </p:nvGraphicFramePr>
        <p:xfrm>
          <a:off x="5076056" y="908720"/>
          <a:ext cx="1325562" cy="815975"/>
        </p:xfrm>
        <a:graphic>
          <a:graphicData uri="http://schemas.openxmlformats.org/presentationml/2006/ole">
            <p:oleObj spid="_x0000_s35981" name="Equazione" r:id="rId3" imgW="825500" imgH="508000" progId="Equation.3">
              <p:embed/>
            </p:oleObj>
          </a:graphicData>
        </a:graphic>
      </p:graphicFrame>
      <p:sp>
        <p:nvSpPr>
          <p:cNvPr id="3" name="CasellaDiTesto 2"/>
          <p:cNvSpPr txBox="1"/>
          <p:nvPr/>
        </p:nvSpPr>
        <p:spPr>
          <a:xfrm>
            <a:off x="395536" y="1124744"/>
            <a:ext cx="7378430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000" dirty="0" smtClean="0">
                <a:solidFill>
                  <a:srgbClr val="170AC6"/>
                </a:solidFill>
              </a:rPr>
              <a:t>Sostituendo valori  tipici per </a:t>
            </a:r>
            <a:r>
              <a:rPr lang="it-IT" sz="2000" b="1" i="1" dirty="0" smtClean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</a:rPr>
              <a:t>N</a:t>
            </a:r>
            <a:r>
              <a:rPr lang="it-IT" sz="2000" b="1" i="1" baseline="-25000" dirty="0" smtClean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</a:rPr>
              <a:t>0</a:t>
            </a:r>
            <a:r>
              <a:rPr lang="it-IT" sz="2000" b="1" i="1" dirty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</a:rPr>
              <a:t> </a:t>
            </a:r>
            <a:r>
              <a:rPr lang="it-IT" sz="2000" dirty="0" smtClean="0">
                <a:solidFill>
                  <a:srgbClr val="170AC6"/>
                </a:solidFill>
                <a:ea typeface="Cambria Math" pitchFamily="18" charset="0"/>
              </a:rPr>
              <a:t>,</a:t>
            </a:r>
            <a:r>
              <a:rPr lang="it-IT" sz="2000" b="1" i="1" dirty="0" smtClean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</a:rPr>
              <a:t>N</a:t>
            </a:r>
            <a:r>
              <a:rPr lang="it-IT" sz="2000" b="1" i="1" baseline="-25000" dirty="0" smtClean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</a:rPr>
              <a:t>2</a:t>
            </a:r>
            <a:r>
              <a:rPr lang="it-IT" sz="2000" b="1" i="1" dirty="0" smtClean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</a:rPr>
              <a:t> </a:t>
            </a:r>
            <a:r>
              <a:rPr lang="it-IT" sz="2000" b="1" i="1" dirty="0" smtClean="0">
                <a:solidFill>
                  <a:srgbClr val="170AC6"/>
                </a:solidFill>
                <a:latin typeface="Cambria Math" pitchFamily="18" charset="0"/>
                <a:ea typeface="Cambria Math" pitchFamily="18" charset="0"/>
              </a:rPr>
              <a:t> </a:t>
            </a:r>
            <a:r>
              <a:rPr lang="it-IT" sz="2000" dirty="0" smtClean="0">
                <a:solidFill>
                  <a:srgbClr val="170AC6"/>
                </a:solidFill>
              </a:rPr>
              <a:t>e </a:t>
            </a:r>
            <a:r>
              <a:rPr lang="it-IT" sz="2000" b="1" i="1" dirty="0" smtClean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</a:rPr>
              <a:t>Z</a:t>
            </a:r>
            <a:r>
              <a:rPr lang="it-IT" sz="2000" dirty="0" smtClean="0">
                <a:solidFill>
                  <a:srgbClr val="C00000"/>
                </a:solidFill>
              </a:rPr>
              <a:t> </a:t>
            </a:r>
            <a:r>
              <a:rPr lang="it-IT" sz="2000" dirty="0" smtClean="0">
                <a:solidFill>
                  <a:srgbClr val="170AC6"/>
                </a:solidFill>
              </a:rPr>
              <a:t> in                              si ottiene:</a:t>
            </a:r>
          </a:p>
          <a:p>
            <a:endParaRPr lang="it-IT" sz="2000" dirty="0">
              <a:solidFill>
                <a:srgbClr val="170AC6"/>
              </a:solidFill>
            </a:endParaRPr>
          </a:p>
          <a:p>
            <a:r>
              <a:rPr lang="it-IT" sz="2000" b="1" i="1" dirty="0" smtClean="0">
                <a:solidFill>
                  <a:srgbClr val="170AC6"/>
                </a:solidFill>
                <a:latin typeface="Cambria Math" pitchFamily="18" charset="0"/>
                <a:ea typeface="Cambria Math" pitchFamily="18" charset="0"/>
              </a:rPr>
              <a:t>Z</a:t>
            </a:r>
            <a:r>
              <a:rPr lang="it-IT" sz="2000" dirty="0" smtClean="0">
                <a:solidFill>
                  <a:srgbClr val="170AC6"/>
                </a:solidFill>
              </a:rPr>
              <a:t> = 10, </a:t>
            </a:r>
            <a:r>
              <a:rPr lang="it-IT" sz="2000" b="1" i="1" dirty="0" smtClean="0">
                <a:solidFill>
                  <a:srgbClr val="170AC6"/>
                </a:solidFill>
                <a:latin typeface="Cambria Math" pitchFamily="18" charset="0"/>
                <a:ea typeface="Cambria Math" pitchFamily="18" charset="0"/>
              </a:rPr>
              <a:t>N</a:t>
            </a:r>
            <a:r>
              <a:rPr lang="it-IT" sz="2000" b="1" i="1" baseline="-25000" dirty="0" smtClean="0">
                <a:solidFill>
                  <a:srgbClr val="170AC6"/>
                </a:solidFill>
                <a:latin typeface="Cambria Math" pitchFamily="18" charset="0"/>
                <a:ea typeface="Cambria Math" pitchFamily="18" charset="0"/>
              </a:rPr>
              <a:t>0</a:t>
            </a:r>
            <a:r>
              <a:rPr lang="it-IT" sz="2000" dirty="0" smtClean="0">
                <a:solidFill>
                  <a:srgbClr val="170AC6"/>
                </a:solidFill>
              </a:rPr>
              <a:t>=10</a:t>
            </a:r>
            <a:r>
              <a:rPr lang="it-IT" sz="2000" baseline="30000" dirty="0" smtClean="0">
                <a:solidFill>
                  <a:srgbClr val="170AC6"/>
                </a:solidFill>
              </a:rPr>
              <a:t>23</a:t>
            </a:r>
            <a:r>
              <a:rPr lang="it-IT" sz="2000" dirty="0" smtClean="0">
                <a:solidFill>
                  <a:srgbClr val="170AC6"/>
                </a:solidFill>
              </a:rPr>
              <a:t> , </a:t>
            </a:r>
            <a:r>
              <a:rPr lang="it-IT" sz="2000" b="1" i="1" dirty="0" smtClean="0">
                <a:solidFill>
                  <a:srgbClr val="170AC6"/>
                </a:solidFill>
                <a:latin typeface="Cambria Math" pitchFamily="18" charset="0"/>
                <a:ea typeface="Cambria Math" pitchFamily="18" charset="0"/>
              </a:rPr>
              <a:t>x</a:t>
            </a:r>
            <a:r>
              <a:rPr lang="it-IT" sz="2000" dirty="0" smtClean="0">
                <a:solidFill>
                  <a:srgbClr val="170AC6"/>
                </a:solidFill>
              </a:rPr>
              <a:t> = 10</a:t>
            </a:r>
            <a:r>
              <a:rPr lang="it-IT" sz="2000" baseline="30000" dirty="0" smtClean="0">
                <a:solidFill>
                  <a:srgbClr val="170AC6"/>
                </a:solidFill>
              </a:rPr>
              <a:t>3</a:t>
            </a:r>
            <a:r>
              <a:rPr lang="it-IT" sz="2000" dirty="0" smtClean="0">
                <a:solidFill>
                  <a:srgbClr val="170AC6"/>
                </a:solidFill>
              </a:rPr>
              <a:t>, </a:t>
            </a:r>
            <a:r>
              <a:rPr lang="it-IT" sz="2000" b="1" i="1" dirty="0" smtClean="0">
                <a:solidFill>
                  <a:srgbClr val="170AC6"/>
                </a:solidFill>
              </a:rPr>
              <a:t>N</a:t>
            </a:r>
            <a:r>
              <a:rPr lang="it-IT" sz="2000" b="1" i="1" baseline="-25000" dirty="0" smtClean="0">
                <a:solidFill>
                  <a:srgbClr val="170AC6"/>
                </a:solidFill>
              </a:rPr>
              <a:t>2</a:t>
            </a:r>
            <a:r>
              <a:rPr lang="it-IT" sz="2000" dirty="0" smtClean="0">
                <a:solidFill>
                  <a:srgbClr val="170AC6"/>
                </a:solidFill>
              </a:rPr>
              <a:t>=10</a:t>
            </a:r>
            <a:r>
              <a:rPr lang="it-IT" sz="2000" baseline="30000" dirty="0" smtClean="0">
                <a:solidFill>
                  <a:srgbClr val="170AC6"/>
                </a:solidFill>
              </a:rPr>
              <a:t>13</a:t>
            </a:r>
            <a:r>
              <a:rPr lang="it-IT" sz="2000" dirty="0" smtClean="0">
                <a:solidFill>
                  <a:srgbClr val="170AC6"/>
                </a:solidFill>
              </a:rPr>
              <a:t>  →    &lt;&lt;&lt; 1</a:t>
            </a:r>
            <a:endParaRPr lang="en-US" sz="2000" baseline="30000" dirty="0">
              <a:solidFill>
                <a:srgbClr val="170AC6"/>
              </a:solidFill>
            </a:endParaRPr>
          </a:p>
        </p:txBody>
      </p:sp>
      <p:sp>
        <p:nvSpPr>
          <p:cNvPr id="4" name="CasellaDiTesto 3"/>
          <p:cNvSpPr txBox="1"/>
          <p:nvPr/>
        </p:nvSpPr>
        <p:spPr>
          <a:xfrm>
            <a:off x="395536" y="2708920"/>
            <a:ext cx="8136904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000" dirty="0" smtClean="0">
                <a:solidFill>
                  <a:srgbClr val="170AC6"/>
                </a:solidFill>
              </a:rPr>
              <a:t>D’altra parte le configurazioni per il soluto piccolo puro sono </a:t>
            </a:r>
            <a:r>
              <a:rPr lang="it-IT" sz="2000" b="1" i="1" dirty="0" smtClean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</a:rPr>
              <a:t>W</a:t>
            </a:r>
            <a:r>
              <a:rPr lang="it-IT" sz="2000" b="1" i="1" baseline="-25000" dirty="0" smtClean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</a:rPr>
              <a:t>2 </a:t>
            </a:r>
            <a:r>
              <a:rPr lang="it-IT" sz="2000" b="1" i="1" dirty="0" smtClean="0">
                <a:solidFill>
                  <a:srgbClr val="C00000"/>
                </a:solidFill>
              </a:rPr>
              <a:t>=1</a:t>
            </a:r>
            <a:r>
              <a:rPr lang="it-IT" sz="2000" dirty="0" smtClean="0">
                <a:solidFill>
                  <a:srgbClr val="170AC6"/>
                </a:solidFill>
              </a:rPr>
              <a:t>, mentre per il soluto polimero puro sono:</a:t>
            </a:r>
          </a:p>
          <a:p>
            <a:endParaRPr lang="it-IT" sz="2000" dirty="0">
              <a:solidFill>
                <a:srgbClr val="170AC6"/>
              </a:solidFill>
            </a:endParaRPr>
          </a:p>
          <a:p>
            <a:endParaRPr lang="it-IT" sz="2000" dirty="0" smtClean="0">
              <a:solidFill>
                <a:srgbClr val="170AC6"/>
              </a:solidFill>
            </a:endParaRPr>
          </a:p>
          <a:p>
            <a:endParaRPr lang="it-IT" sz="2000" dirty="0">
              <a:solidFill>
                <a:srgbClr val="170AC6"/>
              </a:solidFill>
            </a:endParaRPr>
          </a:p>
          <a:p>
            <a:r>
              <a:rPr lang="it-IT" sz="2000" dirty="0" smtClean="0">
                <a:solidFill>
                  <a:srgbClr val="170AC6"/>
                </a:solidFill>
              </a:rPr>
              <a:t>che è un numero grande e compensa per la perdita di configurazioni dovuta alla connettività del polimero.</a:t>
            </a:r>
            <a:endParaRPr lang="it-IT" sz="2000" dirty="0">
              <a:solidFill>
                <a:srgbClr val="170AC6"/>
              </a:solidFill>
            </a:endParaRPr>
          </a:p>
        </p:txBody>
      </p:sp>
      <p:graphicFrame>
        <p:nvGraphicFramePr>
          <p:cNvPr id="5" name="Oggetto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2060585976"/>
              </p:ext>
            </p:extLst>
          </p:nvPr>
        </p:nvGraphicFramePr>
        <p:xfrm>
          <a:off x="2640744" y="3464004"/>
          <a:ext cx="3646487" cy="736600"/>
        </p:xfrm>
        <a:graphic>
          <a:graphicData uri="http://schemas.openxmlformats.org/presentationml/2006/ole">
            <p:oleObj spid="_x0000_s35982" name="Equazione" r:id="rId4" imgW="2133600" imgH="431800" progId="Equation.3">
              <p:embed/>
            </p:oleObj>
          </a:graphicData>
        </a:graphic>
      </p:graphicFrame>
    </p:spTree>
    <p:extLst>
      <p:ext uri="{BB962C8B-B14F-4D97-AF65-F5344CB8AC3E}">
        <p14:creationId xmlns:p14="http://schemas.microsoft.com/office/powerpoint/2010/main" xmlns="" val="416790300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/>
          <p:cNvSpPr txBox="1"/>
          <p:nvPr/>
        </p:nvSpPr>
        <p:spPr>
          <a:xfrm>
            <a:off x="611560" y="476672"/>
            <a:ext cx="7848871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000" dirty="0" smtClean="0">
                <a:solidFill>
                  <a:srgbClr val="170AC6"/>
                </a:solidFill>
              </a:rPr>
              <a:t>Nel calcolo precedente lo scambio di una molecola di solvente con un segmento di polimero non comportava variazioni energetiche: solo variazioni entropiche  (e nemmeno variazioni di volume che comporterebbero distorsione del reticolo)  →  modello approssimato.</a:t>
            </a:r>
          </a:p>
          <a:p>
            <a:endParaRPr lang="it-IT" sz="2000" dirty="0">
              <a:solidFill>
                <a:srgbClr val="170AC6"/>
              </a:solidFill>
            </a:endParaRPr>
          </a:p>
          <a:p>
            <a:r>
              <a:rPr lang="it-IT" sz="2000" dirty="0" smtClean="0">
                <a:solidFill>
                  <a:srgbClr val="170AC6"/>
                </a:solidFill>
              </a:rPr>
              <a:t>Interazioni tra molecole diverse portano variazioni di energetiche  →  variazioni di energia libera di mescolamento.</a:t>
            </a:r>
          </a:p>
          <a:p>
            <a:endParaRPr lang="it-IT" sz="2000" dirty="0">
              <a:solidFill>
                <a:srgbClr val="170AC6"/>
              </a:solidFill>
            </a:endParaRPr>
          </a:p>
          <a:p>
            <a:r>
              <a:rPr lang="it-IT" sz="2000" dirty="0" smtClean="0">
                <a:solidFill>
                  <a:srgbClr val="170AC6"/>
                </a:solidFill>
              </a:rPr>
              <a:t>Possiamo considerare questo come una «</a:t>
            </a:r>
            <a:r>
              <a:rPr lang="it-IT" sz="2000" b="1" i="1" dirty="0" smtClean="0">
                <a:solidFill>
                  <a:srgbClr val="C00000"/>
                </a:solidFill>
              </a:rPr>
              <a:t>quasi-reazione</a:t>
            </a:r>
            <a:r>
              <a:rPr lang="it-IT" sz="2000" dirty="0" smtClean="0">
                <a:solidFill>
                  <a:srgbClr val="170AC6"/>
                </a:solidFill>
              </a:rPr>
              <a:t>»:</a:t>
            </a:r>
            <a:endParaRPr lang="en-US" sz="2000" dirty="0">
              <a:solidFill>
                <a:srgbClr val="170AC6"/>
              </a:solidFill>
            </a:endParaRPr>
          </a:p>
        </p:txBody>
      </p:sp>
      <p:grpSp>
        <p:nvGrpSpPr>
          <p:cNvPr id="6" name="Gruppo 5"/>
          <p:cNvGrpSpPr/>
          <p:nvPr/>
        </p:nvGrpSpPr>
        <p:grpSpPr>
          <a:xfrm>
            <a:off x="1379934" y="3501008"/>
            <a:ext cx="6648450" cy="1123950"/>
            <a:chOff x="1211770" y="3284984"/>
            <a:chExt cx="6648450" cy="1123950"/>
          </a:xfrm>
        </p:grpSpPr>
        <p:pic>
          <p:nvPicPr>
            <p:cNvPr id="36866" name="Picture 2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211770" y="3284984"/>
              <a:ext cx="6648450" cy="11239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" name="CasellaDiTesto 2"/>
            <p:cNvSpPr txBox="1"/>
            <p:nvPr/>
          </p:nvSpPr>
          <p:spPr>
            <a:xfrm>
              <a:off x="6300192" y="3662293"/>
              <a:ext cx="30008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it-IT" dirty="0" smtClean="0"/>
                <a:t>+</a:t>
              </a:r>
              <a:endParaRPr lang="en-US" dirty="0"/>
            </a:p>
          </p:txBody>
        </p:sp>
        <p:sp>
          <p:nvSpPr>
            <p:cNvPr id="5" name="CasellaDiTesto 4"/>
            <p:cNvSpPr txBox="1"/>
            <p:nvPr/>
          </p:nvSpPr>
          <p:spPr>
            <a:xfrm>
              <a:off x="2555776" y="3662293"/>
              <a:ext cx="30008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it-IT" dirty="0" smtClean="0"/>
                <a:t>+</a:t>
              </a:r>
              <a:endParaRPr lang="en-US" dirty="0"/>
            </a:p>
          </p:txBody>
        </p:sp>
        <p:sp>
          <p:nvSpPr>
            <p:cNvPr id="4" name="CasellaDiTesto 3"/>
            <p:cNvSpPr txBox="1"/>
            <p:nvPr/>
          </p:nvSpPr>
          <p:spPr>
            <a:xfrm>
              <a:off x="4339467" y="3662293"/>
              <a:ext cx="39305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→</a:t>
              </a:r>
              <a:endParaRPr lang="en-US" dirty="0"/>
            </a:p>
          </p:txBody>
        </p:sp>
      </p:grpSp>
      <p:sp>
        <p:nvSpPr>
          <p:cNvPr id="7" name="CasellaDiTesto 6"/>
          <p:cNvSpPr txBox="1"/>
          <p:nvPr/>
        </p:nvSpPr>
        <p:spPr>
          <a:xfrm>
            <a:off x="611560" y="4725144"/>
            <a:ext cx="784887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000" dirty="0" smtClean="0">
                <a:solidFill>
                  <a:srgbClr val="170AC6"/>
                </a:solidFill>
              </a:rPr>
              <a:t>I contatti (o forze di valenza secondarie) fra specie uguali si rompono per formarne tra specie diverse:</a:t>
            </a:r>
            <a:endParaRPr lang="en-US" sz="2000" dirty="0">
              <a:solidFill>
                <a:srgbClr val="170AC6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xmlns="" Requires="a14">
          <p:sp>
            <p:nvSpPr>
              <p:cNvPr id="8" name="CasellaDiTesto 7"/>
              <p:cNvSpPr txBox="1"/>
              <p:nvPr/>
            </p:nvSpPr>
            <p:spPr>
              <a:xfrm>
                <a:off x="3248052" y="5589240"/>
                <a:ext cx="2480166" cy="52693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2000" i="1" smtClean="0">
                            <a:solidFill>
                              <a:srgbClr val="C0000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it-IT" sz="2000" b="0" i="1" smtClean="0">
                            <a:solidFill>
                              <a:srgbClr val="C00000"/>
                            </a:solidFill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it-IT" sz="2000" b="0" i="1" smtClean="0">
                            <a:solidFill>
                              <a:srgbClr val="C00000"/>
                            </a:solidFill>
                            <a:latin typeface="Cambria Math"/>
                          </a:rPr>
                          <m:t>2</m:t>
                        </m:r>
                      </m:den>
                    </m:f>
                  </m:oMath>
                </a14:m>
                <a:r>
                  <a:rPr lang="en-US" sz="2000" dirty="0" smtClean="0">
                    <a:solidFill>
                      <a:srgbClr val="C00000"/>
                    </a:solidFill>
                  </a:rPr>
                  <a:t>(1-1) +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000" i="1">
                            <a:solidFill>
                              <a:srgbClr val="C0000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it-IT" sz="2000" i="1">
                            <a:solidFill>
                              <a:srgbClr val="C00000"/>
                            </a:solidFill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it-IT" sz="2000" i="1">
                            <a:solidFill>
                              <a:srgbClr val="C00000"/>
                            </a:solidFill>
                            <a:latin typeface="Cambria Math"/>
                          </a:rPr>
                          <m:t>2</m:t>
                        </m:r>
                      </m:den>
                    </m:f>
                  </m:oMath>
                </a14:m>
                <a:r>
                  <a:rPr lang="en-US" sz="2000" dirty="0" smtClean="0">
                    <a:solidFill>
                      <a:srgbClr val="C00000"/>
                    </a:solidFill>
                  </a:rPr>
                  <a:t>(2-2) → (1-2)</a:t>
                </a:r>
                <a:endParaRPr lang="en-US" sz="2000" dirty="0">
                  <a:solidFill>
                    <a:srgbClr val="C00000"/>
                  </a:solidFill>
                </a:endParaRPr>
              </a:p>
            </p:txBody>
          </p:sp>
        </mc:Choice>
        <mc:Fallback>
          <p:sp>
            <p:nvSpPr>
              <p:cNvPr id="8" name="CasellaDiTesto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48052" y="5589240"/>
                <a:ext cx="2480166" cy="526939"/>
              </a:xfrm>
              <a:prstGeom prst="rect">
                <a:avLst/>
              </a:prstGeom>
              <a:blipFill rotWithShape="1">
                <a:blip r:embed="rId3" cstate="print"/>
                <a:stretch>
                  <a:fillRect r="-1720" b="-930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xmlns="" val="324715630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xmlns="" Requires="a14">
          <p:sp>
            <p:nvSpPr>
              <p:cNvPr id="2" name="CasellaDiTesto 1"/>
              <p:cNvSpPr txBox="1"/>
              <p:nvPr/>
            </p:nvSpPr>
            <p:spPr>
              <a:xfrm>
                <a:off x="3347864" y="376191"/>
                <a:ext cx="2496196" cy="53546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2000" i="1" smtClean="0">
                            <a:solidFill>
                              <a:srgbClr val="C0000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it-IT" sz="2000" b="0" i="1" smtClean="0">
                            <a:solidFill>
                              <a:srgbClr val="C00000"/>
                            </a:solidFill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it-IT" sz="2000" b="0" i="1" smtClean="0">
                            <a:solidFill>
                              <a:srgbClr val="C00000"/>
                            </a:solidFill>
                            <a:latin typeface="Cambria Math"/>
                          </a:rPr>
                          <m:t>2</m:t>
                        </m:r>
                      </m:den>
                    </m:f>
                  </m:oMath>
                </a14:m>
                <a:r>
                  <a:rPr lang="en-US" sz="2000" dirty="0" smtClean="0">
                    <a:solidFill>
                      <a:srgbClr val="C00000"/>
                    </a:solidFill>
                  </a:rPr>
                  <a:t>(1-1) +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000" i="1">
                            <a:solidFill>
                              <a:srgbClr val="C0000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it-IT" sz="2000" b="0" i="1">
                            <a:solidFill>
                              <a:srgbClr val="C00000"/>
                            </a:solidFill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it-IT" sz="2000" b="0" i="1">
                            <a:solidFill>
                              <a:srgbClr val="C00000"/>
                            </a:solidFill>
                            <a:latin typeface="Cambria Math"/>
                          </a:rPr>
                          <m:t>2</m:t>
                        </m:r>
                      </m:den>
                    </m:f>
                  </m:oMath>
                </a14:m>
                <a:r>
                  <a:rPr lang="en-US" sz="2000" dirty="0" smtClean="0">
                    <a:solidFill>
                      <a:srgbClr val="C00000"/>
                    </a:solidFill>
                  </a:rPr>
                  <a:t>(2-2) → (1-2)</a:t>
                </a:r>
                <a:endParaRPr lang="en-US" sz="2000" dirty="0">
                  <a:solidFill>
                    <a:srgbClr val="C00000"/>
                  </a:solidFill>
                </a:endParaRPr>
              </a:p>
            </p:txBody>
          </p:sp>
        </mc:Choice>
        <mc:Fallback>
          <p:sp>
            <p:nvSpPr>
              <p:cNvPr id="2" name="CasellaDiTesto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47864" y="376191"/>
                <a:ext cx="2496196" cy="535468"/>
              </a:xfrm>
              <a:prstGeom prst="rect">
                <a:avLst/>
              </a:prstGeom>
              <a:blipFill rotWithShape="1">
                <a:blip r:embed="rId3" cstate="print"/>
                <a:stretch>
                  <a:fillRect r="-1220" b="-681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sp>
            <p:nvSpPr>
              <p:cNvPr id="3" name="CasellaDiTesto 2"/>
              <p:cNvSpPr txBox="1"/>
              <p:nvPr/>
            </p:nvSpPr>
            <p:spPr>
              <a:xfrm>
                <a:off x="467544" y="1196752"/>
                <a:ext cx="7848872" cy="7078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it-IT" sz="2000" dirty="0" smtClean="0">
                    <a:solidFill>
                      <a:srgbClr val="170AC6"/>
                    </a:solidFill>
                  </a:rPr>
                  <a:t>le energie di contatto sono: </a:t>
                </a:r>
                <a:r>
                  <a:rPr lang="it-IT" sz="2000" b="1" i="1" dirty="0" smtClean="0">
                    <a:solidFill>
                      <a:srgbClr val="C00000"/>
                    </a:solidFill>
                    <a:latin typeface="Cambria Math" pitchFamily="18" charset="0"/>
                    <a:ea typeface="Cambria Math" pitchFamily="18" charset="0"/>
                  </a:rPr>
                  <a:t>g</a:t>
                </a:r>
                <a:r>
                  <a:rPr lang="it-IT" sz="2000" b="1" i="1" baseline="-25000" dirty="0" smtClean="0">
                    <a:solidFill>
                      <a:srgbClr val="C00000"/>
                    </a:solidFill>
                    <a:latin typeface="Cambria Math" pitchFamily="18" charset="0"/>
                    <a:ea typeface="Cambria Math" pitchFamily="18" charset="0"/>
                  </a:rPr>
                  <a:t>11 </a:t>
                </a:r>
                <a:r>
                  <a:rPr lang="it-IT" sz="2000" dirty="0" smtClean="0">
                    <a:solidFill>
                      <a:srgbClr val="170AC6"/>
                    </a:solidFill>
                  </a:rPr>
                  <a:t>,   </a:t>
                </a:r>
                <a:r>
                  <a:rPr lang="it-IT" sz="2000" b="1" i="1" dirty="0" smtClean="0">
                    <a:solidFill>
                      <a:srgbClr val="C00000"/>
                    </a:solidFill>
                    <a:latin typeface="Cambria Math" pitchFamily="18" charset="0"/>
                    <a:ea typeface="Cambria Math" pitchFamily="18" charset="0"/>
                  </a:rPr>
                  <a:t>g</a:t>
                </a:r>
                <a:r>
                  <a:rPr lang="it-IT" sz="2000" b="1" i="1" baseline="-25000" dirty="0" smtClean="0">
                    <a:solidFill>
                      <a:srgbClr val="C00000"/>
                    </a:solidFill>
                    <a:latin typeface="Cambria Math" pitchFamily="18" charset="0"/>
                    <a:ea typeface="Cambria Math" pitchFamily="18" charset="0"/>
                  </a:rPr>
                  <a:t>22</a:t>
                </a:r>
                <a:r>
                  <a:rPr lang="it-IT" sz="2000" baseline="-25000" dirty="0" smtClean="0">
                    <a:solidFill>
                      <a:srgbClr val="170AC6"/>
                    </a:solidFill>
                  </a:rPr>
                  <a:t> </a:t>
                </a:r>
                <a:r>
                  <a:rPr lang="it-IT" sz="2000" dirty="0" smtClean="0">
                    <a:solidFill>
                      <a:srgbClr val="170AC6"/>
                    </a:solidFill>
                  </a:rPr>
                  <a:t>, </a:t>
                </a:r>
                <a14:m>
                  <m:oMath xmlns:m="http://schemas.openxmlformats.org/officeDocument/2006/math">
                    <m:r>
                      <a:rPr lang="it-IT" sz="2000" b="0" i="0" dirty="0" smtClean="0">
                        <a:solidFill>
                          <a:srgbClr val="C00000"/>
                        </a:solidFill>
                        <a:latin typeface="Cambria Math"/>
                        <a:ea typeface="Cambria Math" pitchFamily="18" charset="0"/>
                      </a:rPr>
                      <m:t> </m:t>
                    </m:r>
                    <m:r>
                      <a:rPr lang="it-IT" sz="2000" b="1" i="1" dirty="0" smtClean="0">
                        <a:solidFill>
                          <a:srgbClr val="C00000"/>
                        </a:solidFill>
                        <a:latin typeface="Cambria Math"/>
                        <a:ea typeface="Cambria Math" pitchFamily="18" charset="0"/>
                      </a:rPr>
                      <m:t>𝒈</m:t>
                    </m:r>
                    <m:r>
                      <a:rPr lang="it-IT" sz="2000" b="1" i="1" baseline="-25000" dirty="0" smtClean="0">
                        <a:solidFill>
                          <a:srgbClr val="C00000"/>
                        </a:solidFill>
                        <a:latin typeface="Cambria Math"/>
                        <a:ea typeface="Cambria Math" pitchFamily="18" charset="0"/>
                      </a:rPr>
                      <m:t>𝟏𝟐</m:t>
                    </m:r>
                  </m:oMath>
                </a14:m>
                <a:r>
                  <a:rPr lang="it-IT" sz="2000" dirty="0" smtClean="0">
                    <a:solidFill>
                      <a:srgbClr val="170AC6"/>
                    </a:solidFill>
                  </a:rPr>
                  <a:t> e la variazione di energia associata alla quasi reazione è: </a:t>
                </a:r>
                <a:endParaRPr lang="en-US" sz="2000" dirty="0">
                  <a:solidFill>
                    <a:srgbClr val="170AC6"/>
                  </a:solidFill>
                </a:endParaRPr>
              </a:p>
            </p:txBody>
          </p:sp>
        </mc:Choice>
        <mc:Fallback>
          <p:sp>
            <p:nvSpPr>
              <p:cNvPr id="3" name="CasellaDiTesto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7544" y="1196752"/>
                <a:ext cx="7848872" cy="707886"/>
              </a:xfrm>
              <a:prstGeom prst="rect">
                <a:avLst/>
              </a:prstGeom>
              <a:blipFill rotWithShape="1">
                <a:blip r:embed="rId4" cstate="print"/>
                <a:stretch>
                  <a:fillRect l="-855" t="-6034" b="-1465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sp>
            <p:nvSpPr>
              <p:cNvPr id="4" name="CasellaDiTesto 3"/>
              <p:cNvSpPr txBox="1"/>
              <p:nvPr/>
            </p:nvSpPr>
            <p:spPr>
              <a:xfrm>
                <a:off x="3347756" y="1988840"/>
                <a:ext cx="2664512" cy="53546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000" b="1" i="1" smtClean="0">
                        <a:solidFill>
                          <a:srgbClr val="C00000"/>
                        </a:solidFill>
                        <a:latin typeface="Cambria Math"/>
                        <a:ea typeface="Cambria Math"/>
                      </a:rPr>
                      <m:t>∆</m:t>
                    </m:r>
                    <m:r>
                      <a:rPr lang="it-IT" sz="2000" b="1" i="1" smtClean="0">
                        <a:solidFill>
                          <a:srgbClr val="C00000"/>
                        </a:solidFill>
                        <a:latin typeface="Cambria Math"/>
                        <a:ea typeface="Cambria Math"/>
                      </a:rPr>
                      <m:t>𝒈</m:t>
                    </m:r>
                    <m:r>
                      <a:rPr lang="it-IT" sz="2000" b="1" i="1" baseline="30000" smtClean="0">
                        <a:solidFill>
                          <a:srgbClr val="C00000"/>
                        </a:solidFill>
                        <a:latin typeface="Cambria Math"/>
                        <a:ea typeface="Cambria Math"/>
                      </a:rPr>
                      <m:t>𝑹</m:t>
                    </m:r>
                    <m:r>
                      <a:rPr lang="it-IT" sz="2000" b="1" i="1" smtClean="0">
                        <a:solidFill>
                          <a:srgbClr val="C00000"/>
                        </a:solidFill>
                        <a:latin typeface="Cambria Math"/>
                        <a:ea typeface="Cambria Math"/>
                      </a:rPr>
                      <m:t>=</m:t>
                    </m:r>
                    <m:r>
                      <a:rPr lang="it-IT" sz="2000" b="1" i="1" smtClean="0">
                        <a:solidFill>
                          <a:srgbClr val="C00000"/>
                        </a:solidFill>
                        <a:latin typeface="Cambria Math"/>
                        <a:ea typeface="Cambria Math"/>
                      </a:rPr>
                      <m:t>𝒈</m:t>
                    </m:r>
                    <m:r>
                      <a:rPr lang="it-IT" sz="2000" b="1" i="1" baseline="-25000" smtClean="0">
                        <a:solidFill>
                          <a:srgbClr val="C00000"/>
                        </a:solidFill>
                        <a:latin typeface="Cambria Math"/>
                        <a:ea typeface="Cambria Math"/>
                      </a:rPr>
                      <m:t>𝟏𝟐</m:t>
                    </m:r>
                    <m:r>
                      <a:rPr lang="it-IT" sz="2000" b="1" i="1" smtClean="0">
                        <a:solidFill>
                          <a:srgbClr val="C00000"/>
                        </a:solidFill>
                        <a:latin typeface="Cambria Math"/>
                        <a:ea typeface="Cambria Math"/>
                      </a:rPr>
                      <m:t>−</m:t>
                    </m:r>
                    <m:f>
                      <m:fPr>
                        <m:ctrlPr>
                          <a:rPr lang="it-IT" sz="2000" b="1" i="1" smtClean="0">
                            <a:solidFill>
                              <a:srgbClr val="C00000"/>
                            </a:solidFill>
                            <a:latin typeface="Cambria Math"/>
                            <a:ea typeface="Cambria Math"/>
                          </a:rPr>
                        </m:ctrlPr>
                      </m:fPr>
                      <m:num>
                        <m:r>
                          <a:rPr lang="it-IT" sz="2000" b="1" i="1" smtClean="0">
                            <a:solidFill>
                              <a:srgbClr val="C00000"/>
                            </a:solidFill>
                            <a:latin typeface="Cambria Math"/>
                            <a:ea typeface="Cambria Math"/>
                          </a:rPr>
                          <m:t>𝟏</m:t>
                        </m:r>
                      </m:num>
                      <m:den>
                        <m:r>
                          <a:rPr lang="it-IT" sz="2000" b="1" i="1" smtClean="0">
                            <a:solidFill>
                              <a:srgbClr val="C00000"/>
                            </a:solidFill>
                            <a:latin typeface="Cambria Math"/>
                            <a:ea typeface="Cambria Math"/>
                          </a:rPr>
                          <m:t>𝟐</m:t>
                        </m:r>
                      </m:den>
                    </m:f>
                  </m:oMath>
                </a14:m>
                <a:r>
                  <a:rPr lang="en-US" sz="2000" b="1" i="1" dirty="0" smtClean="0">
                    <a:solidFill>
                      <a:srgbClr val="C00000"/>
                    </a:solidFill>
                  </a:rPr>
                  <a:t>(g</a:t>
                </a:r>
                <a:r>
                  <a:rPr lang="en-US" sz="2000" b="1" i="1" baseline="-25000" dirty="0" smtClean="0">
                    <a:solidFill>
                      <a:srgbClr val="C00000"/>
                    </a:solidFill>
                  </a:rPr>
                  <a:t>11</a:t>
                </a:r>
                <a:r>
                  <a:rPr lang="en-US" sz="2000" b="1" i="1" dirty="0" smtClean="0">
                    <a:solidFill>
                      <a:srgbClr val="C00000"/>
                    </a:solidFill>
                  </a:rPr>
                  <a:t>+g</a:t>
                </a:r>
                <a:r>
                  <a:rPr lang="en-US" sz="2000" b="1" i="1" baseline="-25000" dirty="0" smtClean="0">
                    <a:solidFill>
                      <a:srgbClr val="C00000"/>
                    </a:solidFill>
                  </a:rPr>
                  <a:t>22</a:t>
                </a:r>
                <a:r>
                  <a:rPr lang="en-US" sz="2000" b="1" i="1" dirty="0" smtClean="0">
                    <a:solidFill>
                      <a:srgbClr val="C00000"/>
                    </a:solidFill>
                  </a:rPr>
                  <a:t>)</a:t>
                </a:r>
                <a:endParaRPr lang="en-US" sz="2000" b="1" i="1" dirty="0">
                  <a:solidFill>
                    <a:srgbClr val="C00000"/>
                  </a:solidFill>
                </a:endParaRPr>
              </a:p>
            </p:txBody>
          </p:sp>
        </mc:Choice>
        <mc:Fallback>
          <p:sp>
            <p:nvSpPr>
              <p:cNvPr id="4" name="CasellaDiTesto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47756" y="1988840"/>
                <a:ext cx="2664512" cy="535468"/>
              </a:xfrm>
              <a:prstGeom prst="rect">
                <a:avLst/>
              </a:prstGeom>
              <a:blipFill rotWithShape="1">
                <a:blip r:embed="rId5" cstate="print"/>
                <a:stretch>
                  <a:fillRect r="-1602" b="-795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CasellaDiTesto 4"/>
          <p:cNvSpPr txBox="1"/>
          <p:nvPr/>
        </p:nvSpPr>
        <p:spPr>
          <a:xfrm>
            <a:off x="467544" y="2607626"/>
            <a:ext cx="784887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t-IT" sz="2000" dirty="0" smtClean="0">
                <a:solidFill>
                  <a:srgbClr val="170AC6"/>
                </a:solidFill>
              </a:rPr>
              <a:t>Ricordando: </a:t>
            </a:r>
            <a:r>
              <a:rPr lang="it-IT" sz="2000" b="1" i="1" dirty="0" smtClean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</a:rPr>
              <a:t>N</a:t>
            </a:r>
            <a:r>
              <a:rPr lang="it-IT" sz="2000" b="1" i="1" baseline="-25000" dirty="0" smtClean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</a:rPr>
              <a:t>0</a:t>
            </a:r>
            <a:r>
              <a:rPr lang="it-IT" sz="2000" b="1" i="1" dirty="0" smtClean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</a:rPr>
              <a:t>=N</a:t>
            </a:r>
            <a:r>
              <a:rPr lang="it-IT" sz="2000" b="1" i="1" baseline="-25000" dirty="0" smtClean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</a:rPr>
              <a:t>1 </a:t>
            </a:r>
            <a:r>
              <a:rPr lang="it-IT" sz="2000" b="1" i="1" dirty="0" smtClean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</a:rPr>
              <a:t>+ x N</a:t>
            </a:r>
            <a:r>
              <a:rPr lang="it-IT" sz="2000" b="1" i="1" baseline="-25000" dirty="0" smtClean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</a:rPr>
              <a:t>2</a:t>
            </a:r>
            <a:r>
              <a:rPr lang="it-IT" sz="2000" dirty="0" smtClean="0">
                <a:solidFill>
                  <a:srgbClr val="170AC6"/>
                </a:solidFill>
              </a:rPr>
              <a:t>  e ponendo  </a:t>
            </a:r>
            <a:r>
              <a:rPr lang="it-IT" sz="2000" b="1" i="1" dirty="0" smtClean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  <a:sym typeface="Symbol"/>
              </a:rPr>
              <a:t></a:t>
            </a:r>
            <a:r>
              <a:rPr lang="it-IT" sz="2000" b="1" i="1" baseline="-25000" dirty="0" smtClean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  <a:sym typeface="Symbol"/>
              </a:rPr>
              <a:t>12</a:t>
            </a:r>
            <a:r>
              <a:rPr lang="it-IT" sz="2000" b="1" i="1" dirty="0" smtClean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  <a:sym typeface="Symbol"/>
              </a:rPr>
              <a:t> </a:t>
            </a:r>
            <a:r>
              <a:rPr lang="it-IT" sz="2000" dirty="0" smtClean="0">
                <a:solidFill>
                  <a:srgbClr val="170AC6"/>
                </a:solidFill>
                <a:sym typeface="Symbol"/>
              </a:rPr>
              <a:t>= numero di contatti tra solvente e segmenti di polimero:</a:t>
            </a:r>
            <a:r>
              <a:rPr lang="it-IT" sz="2000" dirty="0" smtClean="0">
                <a:solidFill>
                  <a:srgbClr val="170AC6"/>
                </a:solidFill>
              </a:rPr>
              <a:t> </a:t>
            </a:r>
            <a:endParaRPr lang="en-US" sz="2000" dirty="0">
              <a:solidFill>
                <a:srgbClr val="170AC6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xmlns="" Requires="a14">
          <p:sp>
            <p:nvSpPr>
              <p:cNvPr id="6" name="CasellaDiTesto 5"/>
              <p:cNvSpPr txBox="1"/>
              <p:nvPr/>
            </p:nvSpPr>
            <p:spPr>
              <a:xfrm>
                <a:off x="3725437" y="3429000"/>
                <a:ext cx="1782667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000" b="1" i="1" smtClean="0">
                        <a:solidFill>
                          <a:srgbClr val="C00000"/>
                        </a:solidFill>
                        <a:latin typeface="Cambria Math"/>
                        <a:ea typeface="Cambria Math"/>
                      </a:rPr>
                      <m:t>∆</m:t>
                    </m:r>
                    <m:r>
                      <a:rPr lang="it-IT" sz="2000" b="1" i="1" smtClean="0">
                        <a:solidFill>
                          <a:srgbClr val="C00000"/>
                        </a:solidFill>
                        <a:latin typeface="Cambria Math"/>
                        <a:ea typeface="Cambria Math"/>
                      </a:rPr>
                      <m:t>𝑮</m:t>
                    </m:r>
                    <m:r>
                      <a:rPr lang="it-IT" sz="2000" b="1" i="1" baseline="30000" smtClean="0">
                        <a:solidFill>
                          <a:srgbClr val="C00000"/>
                        </a:solidFill>
                        <a:latin typeface="Cambria Math"/>
                        <a:ea typeface="Cambria Math"/>
                      </a:rPr>
                      <m:t>𝑹</m:t>
                    </m:r>
                    <m:r>
                      <a:rPr lang="it-IT" sz="2000" b="1" i="1" smtClean="0">
                        <a:solidFill>
                          <a:srgbClr val="C00000"/>
                        </a:solidFill>
                        <a:latin typeface="Cambria Math"/>
                        <a:ea typeface="Cambria Math"/>
                      </a:rPr>
                      <m:t>=</m:t>
                    </m:r>
                    <m:r>
                      <m:rPr>
                        <m:nor/>
                      </m:rPr>
                      <a:rPr lang="it-IT" sz="2000" b="1" i="1" dirty="0">
                        <a:solidFill>
                          <a:srgbClr val="C00000"/>
                        </a:solidFill>
                        <a:latin typeface="Cambria Math" pitchFamily="18" charset="0"/>
                        <a:ea typeface="Cambria Math" pitchFamily="18" charset="0"/>
                        <a:sym typeface="Symbol"/>
                      </a:rPr>
                      <m:t></m:t>
                    </m:r>
                    <m:r>
                      <m:rPr>
                        <m:nor/>
                      </m:rPr>
                      <a:rPr lang="it-IT" sz="2000" b="1" i="1" baseline="-25000" dirty="0">
                        <a:solidFill>
                          <a:srgbClr val="C00000"/>
                        </a:solidFill>
                        <a:latin typeface="Cambria Math" pitchFamily="18" charset="0"/>
                        <a:ea typeface="Cambria Math" pitchFamily="18" charset="0"/>
                        <a:sym typeface="Symbol"/>
                      </a:rPr>
                      <m:t>12</m:t>
                    </m:r>
                  </m:oMath>
                </a14:m>
                <a:r>
                  <a:rPr lang="en-US" sz="2000" b="1" i="1" dirty="0" smtClean="0">
                    <a:solidFill>
                      <a:srgbClr val="C00000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US" sz="2000" b="1" i="1" dirty="0" smtClean="0">
                        <a:solidFill>
                          <a:srgbClr val="C00000"/>
                        </a:solidFill>
                        <a:latin typeface="Cambria Math"/>
                        <a:ea typeface="Cambria Math"/>
                      </a:rPr>
                      <m:t>∆</m:t>
                    </m:r>
                    <m:r>
                      <a:rPr lang="it-IT" sz="2000" b="1" i="1" dirty="0" smtClean="0">
                        <a:solidFill>
                          <a:srgbClr val="C00000"/>
                        </a:solidFill>
                        <a:latin typeface="Cambria Math"/>
                        <a:ea typeface="Cambria Math"/>
                      </a:rPr>
                      <m:t>𝒈</m:t>
                    </m:r>
                    <m:r>
                      <a:rPr lang="it-IT" sz="2000" b="1" i="1" baseline="30000" dirty="0" smtClean="0">
                        <a:solidFill>
                          <a:srgbClr val="C00000"/>
                        </a:solidFill>
                        <a:latin typeface="Cambria Math"/>
                        <a:ea typeface="Cambria Math"/>
                      </a:rPr>
                      <m:t>𝑹</m:t>
                    </m:r>
                  </m:oMath>
                </a14:m>
                <a:endParaRPr lang="en-US" sz="2000" b="1" i="1" baseline="30000" dirty="0">
                  <a:solidFill>
                    <a:srgbClr val="C00000"/>
                  </a:solidFill>
                </a:endParaRPr>
              </a:p>
            </p:txBody>
          </p:sp>
        </mc:Choice>
        <mc:Fallback>
          <p:sp>
            <p:nvSpPr>
              <p:cNvPr id="6" name="CasellaDiTesto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25437" y="3429000"/>
                <a:ext cx="1782667" cy="400110"/>
              </a:xfrm>
              <a:prstGeom prst="rect">
                <a:avLst/>
              </a:prstGeom>
              <a:blipFill rotWithShape="1">
                <a:blip r:embed="rId6" cstate="print"/>
                <a:stretch>
                  <a:fillRect b="-769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CasellaDiTesto 6"/>
          <p:cNvSpPr txBox="1"/>
          <p:nvPr/>
        </p:nvSpPr>
        <p:spPr>
          <a:xfrm>
            <a:off x="467544" y="3996393"/>
            <a:ext cx="784887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t-IT" sz="2000" dirty="0" smtClean="0">
                <a:solidFill>
                  <a:srgbClr val="170AC6"/>
                </a:solidFill>
              </a:rPr>
              <a:t>Calcolo di </a:t>
            </a:r>
            <a:r>
              <a:rPr lang="it-IT" sz="2000" b="1" i="1" dirty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  <a:sym typeface="Symbol"/>
              </a:rPr>
              <a:t></a:t>
            </a:r>
            <a:r>
              <a:rPr lang="it-IT" sz="2000" b="1" i="1" baseline="-25000" dirty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  <a:sym typeface="Symbol"/>
              </a:rPr>
              <a:t>12</a:t>
            </a:r>
            <a:r>
              <a:rPr lang="it-IT" sz="2000" b="1" i="1" dirty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  <a:sym typeface="Symbol"/>
              </a:rPr>
              <a:t> </a:t>
            </a:r>
            <a:r>
              <a:rPr lang="it-IT" sz="2000" dirty="0" smtClean="0">
                <a:solidFill>
                  <a:srgbClr val="170AC6"/>
                </a:solidFill>
                <a:latin typeface="Cambria Math" pitchFamily="18" charset="0"/>
                <a:ea typeface="Cambria Math" pitchFamily="18" charset="0"/>
                <a:sym typeface="Symbol"/>
              </a:rPr>
              <a:t>:    </a:t>
            </a:r>
            <a:r>
              <a:rPr lang="it-IT" sz="2000" b="1" i="1" dirty="0" smtClean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  <a:sym typeface="Symbol"/>
              </a:rPr>
              <a:t></a:t>
            </a:r>
            <a:r>
              <a:rPr lang="it-IT" sz="2000" b="1" i="1" dirty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  <a:sym typeface="Symbol"/>
              </a:rPr>
              <a:t> </a:t>
            </a:r>
            <a:r>
              <a:rPr lang="it-IT" sz="2000" b="1" i="1" dirty="0" smtClean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  <a:sym typeface="Symbol"/>
              </a:rPr>
              <a:t>=</a:t>
            </a:r>
            <a:r>
              <a:rPr lang="it-IT" sz="2000" b="1" i="1" baseline="-25000" dirty="0" smtClean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  <a:sym typeface="Symbol"/>
              </a:rPr>
              <a:t>11</a:t>
            </a:r>
            <a:r>
              <a:rPr lang="it-IT" sz="2000" dirty="0" smtClean="0">
                <a:solidFill>
                  <a:srgbClr val="170AC6"/>
                </a:solidFill>
                <a:latin typeface="Cambria Math" pitchFamily="18" charset="0"/>
                <a:ea typeface="Cambria Math" pitchFamily="18" charset="0"/>
                <a:sym typeface="Symbol"/>
              </a:rPr>
              <a:t>  </a:t>
            </a:r>
            <a:r>
              <a:rPr lang="it-IT" sz="2000" b="1" i="1" dirty="0" smtClean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  <a:sym typeface="Symbol"/>
              </a:rPr>
              <a:t>+ </a:t>
            </a:r>
            <a:r>
              <a:rPr lang="it-IT" sz="2000" b="1" i="1" baseline="-25000" dirty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  <a:sym typeface="Symbol"/>
              </a:rPr>
              <a:t>2</a:t>
            </a:r>
            <a:r>
              <a:rPr lang="it-IT" sz="2000" b="1" i="1" baseline="-25000" dirty="0" smtClean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  <a:sym typeface="Symbol"/>
              </a:rPr>
              <a:t>2</a:t>
            </a:r>
            <a:r>
              <a:rPr lang="it-IT" sz="2000" b="1" i="1" dirty="0" smtClean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  <a:sym typeface="Symbol"/>
              </a:rPr>
              <a:t> + </a:t>
            </a:r>
            <a:r>
              <a:rPr lang="it-IT" sz="2000" b="1" i="1" baseline="-25000" dirty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  <a:sym typeface="Symbol"/>
              </a:rPr>
              <a:t>12</a:t>
            </a:r>
            <a:r>
              <a:rPr lang="it-IT" sz="2000" b="1" i="1" dirty="0" smtClean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  <a:sym typeface="Symbol"/>
              </a:rPr>
              <a:t>   , </a:t>
            </a:r>
            <a:r>
              <a:rPr lang="it-IT" sz="2000" b="1" i="1" dirty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  <a:sym typeface="Symbol"/>
              </a:rPr>
              <a:t> </a:t>
            </a:r>
            <a:r>
              <a:rPr lang="it-IT" sz="2000" b="1" i="1" dirty="0" smtClean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  <a:sym typeface="Symbol"/>
              </a:rPr>
              <a:t>= </a:t>
            </a:r>
            <a:r>
              <a:rPr lang="it-IT" sz="2000" dirty="0" smtClean="0">
                <a:solidFill>
                  <a:srgbClr val="170AC6"/>
                </a:solidFill>
                <a:latin typeface="Cambria Math" pitchFamily="18" charset="0"/>
                <a:ea typeface="Cambria Math" pitchFamily="18" charset="0"/>
                <a:sym typeface="Symbol"/>
              </a:rPr>
              <a:t> </a:t>
            </a:r>
            <a:r>
              <a:rPr lang="it-IT" sz="2000" dirty="0" smtClean="0">
                <a:solidFill>
                  <a:srgbClr val="170AC6"/>
                </a:solidFill>
                <a:ea typeface="Cambria Math" pitchFamily="18" charset="0"/>
                <a:sym typeface="Symbol"/>
              </a:rPr>
              <a:t>numero di contatti totali, che è uguale al numero di contatti tra solvente prima del mescolamento + il numero di contatti tra segmenti di polimero sempre prima del mescolamento:</a:t>
            </a:r>
          </a:p>
        </p:txBody>
      </p:sp>
      <p:graphicFrame>
        <p:nvGraphicFramePr>
          <p:cNvPr id="8" name="Oggetto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3896583987"/>
              </p:ext>
            </p:extLst>
          </p:nvPr>
        </p:nvGraphicFramePr>
        <p:xfrm>
          <a:off x="2910831" y="5229200"/>
          <a:ext cx="3370262" cy="720725"/>
        </p:xfrm>
        <a:graphic>
          <a:graphicData uri="http://schemas.openxmlformats.org/presentationml/2006/ole">
            <p:oleObj spid="_x0000_s36928" name="Equazione" r:id="rId7" imgW="1841500" imgH="393700" progId="Equation.3">
              <p:embed/>
            </p:oleObj>
          </a:graphicData>
        </a:graphic>
      </p:graphicFrame>
    </p:spTree>
    <p:extLst>
      <p:ext uri="{BB962C8B-B14F-4D97-AF65-F5344CB8AC3E}">
        <p14:creationId xmlns:p14="http://schemas.microsoft.com/office/powerpoint/2010/main" xmlns="" val="135444659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ggetto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3327553025"/>
              </p:ext>
            </p:extLst>
          </p:nvPr>
        </p:nvGraphicFramePr>
        <p:xfrm>
          <a:off x="2913125" y="548680"/>
          <a:ext cx="3370262" cy="720725"/>
        </p:xfrm>
        <a:graphic>
          <a:graphicData uri="http://schemas.openxmlformats.org/presentationml/2006/ole">
            <p:oleObj spid="_x0000_s37954" name="Equazione" r:id="rId3" imgW="1841500" imgH="393700" progId="Equation.3">
              <p:embed/>
            </p:oleObj>
          </a:graphicData>
        </a:graphic>
      </p:graphicFrame>
      <p:sp>
        <p:nvSpPr>
          <p:cNvPr id="3" name="CasellaDiTesto 2"/>
          <p:cNvSpPr txBox="1"/>
          <p:nvPr/>
        </p:nvSpPr>
        <p:spPr>
          <a:xfrm>
            <a:off x="395537" y="1393803"/>
            <a:ext cx="8011525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t-IT" sz="2000" dirty="0" smtClean="0">
                <a:solidFill>
                  <a:srgbClr val="170AC6"/>
                </a:solidFill>
              </a:rPr>
              <a:t>Il fattore  ½  dipende dalla necessità di non contare due volte lo stesso contatto:</a:t>
            </a:r>
          </a:p>
          <a:p>
            <a:pPr algn="just"/>
            <a:endParaRPr lang="it-IT" sz="2000" dirty="0">
              <a:solidFill>
                <a:srgbClr val="170AC6"/>
              </a:solidFill>
            </a:endParaRPr>
          </a:p>
          <a:p>
            <a:pPr algn="just"/>
            <a:r>
              <a:rPr lang="it-IT" sz="2000" dirty="0" smtClean="0">
                <a:solidFill>
                  <a:srgbClr val="170AC6"/>
                </a:solidFill>
              </a:rPr>
              <a:t>                                                         il contatto 1-2 è lo stesso di quello 2-1</a:t>
            </a:r>
          </a:p>
        </p:txBody>
      </p:sp>
      <p:grpSp>
        <p:nvGrpSpPr>
          <p:cNvPr id="5" name="Gruppo 4"/>
          <p:cNvGrpSpPr/>
          <p:nvPr/>
        </p:nvGrpSpPr>
        <p:grpSpPr>
          <a:xfrm>
            <a:off x="1954910" y="1686191"/>
            <a:ext cx="1582298" cy="1645163"/>
            <a:chOff x="2910868" y="1686191"/>
            <a:chExt cx="1582298" cy="1645163"/>
          </a:xfrm>
        </p:grpSpPr>
        <p:pic>
          <p:nvPicPr>
            <p:cNvPr id="37891" name="Picture 3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10868" y="1963202"/>
              <a:ext cx="1582298" cy="13681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4" name="CasellaDiTesto 3"/>
            <p:cNvSpPr txBox="1"/>
            <p:nvPr/>
          </p:nvSpPr>
          <p:spPr>
            <a:xfrm>
              <a:off x="3569484" y="2118931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it-IT" dirty="0" smtClean="0">
                  <a:solidFill>
                    <a:srgbClr val="C00000"/>
                  </a:solidFill>
                </a:rPr>
                <a:t>1</a:t>
              </a:r>
              <a:endParaRPr lang="en-US" dirty="0">
                <a:solidFill>
                  <a:srgbClr val="C00000"/>
                </a:solidFill>
              </a:endParaRPr>
            </a:p>
          </p:txBody>
        </p:sp>
        <p:sp>
          <p:nvSpPr>
            <p:cNvPr id="6" name="CasellaDiTesto 5"/>
            <p:cNvSpPr txBox="1"/>
            <p:nvPr/>
          </p:nvSpPr>
          <p:spPr>
            <a:xfrm>
              <a:off x="4039069" y="1686191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it-IT" dirty="0">
                  <a:solidFill>
                    <a:srgbClr val="C00000"/>
                  </a:solidFill>
                </a:rPr>
                <a:t>2</a:t>
              </a:r>
              <a:endParaRPr lang="en-US" dirty="0">
                <a:solidFill>
                  <a:srgbClr val="C00000"/>
                </a:solidFill>
              </a:endParaRPr>
            </a:p>
          </p:txBody>
        </p:sp>
      </p:grpSp>
      <mc:AlternateContent xmlns:mc="http://schemas.openxmlformats.org/markup-compatibility/2006">
        <mc:Choice xmlns:a14="http://schemas.microsoft.com/office/drawing/2010/main" xmlns="" Requires="a14">
          <p:sp>
            <p:nvSpPr>
              <p:cNvPr id="7" name="CasellaDiTesto 6"/>
              <p:cNvSpPr txBox="1"/>
              <p:nvPr/>
            </p:nvSpPr>
            <p:spPr>
              <a:xfrm>
                <a:off x="400255" y="3414479"/>
                <a:ext cx="8006807" cy="224676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/>
                <a:r>
                  <a:rPr lang="it-IT" sz="2000" dirty="0" smtClean="0">
                    <a:solidFill>
                      <a:srgbClr val="170AC6"/>
                    </a:solidFill>
                  </a:rPr>
                  <a:t>Nel secondo termine i contatti di un segmento del polimero sono </a:t>
                </a:r>
                <a:r>
                  <a:rPr lang="it-IT" sz="2000" b="1" i="1" dirty="0" smtClean="0">
                    <a:solidFill>
                      <a:srgbClr val="C00000"/>
                    </a:solidFill>
                    <a:latin typeface="Cambria Math" pitchFamily="18" charset="0"/>
                    <a:ea typeface="Cambria Math" pitchFamily="18" charset="0"/>
                  </a:rPr>
                  <a:t>Z – 2</a:t>
                </a:r>
                <a:r>
                  <a:rPr lang="it-IT" sz="2000" dirty="0" smtClean="0">
                    <a:solidFill>
                      <a:srgbClr val="170AC6"/>
                    </a:solidFill>
                    <a:latin typeface="Cambria Math" pitchFamily="18" charset="0"/>
                    <a:ea typeface="Cambria Math" pitchFamily="18" charset="0"/>
                  </a:rPr>
                  <a:t>,</a:t>
                </a:r>
                <a:r>
                  <a:rPr lang="it-IT" sz="2000" dirty="0" smtClean="0">
                    <a:solidFill>
                      <a:srgbClr val="170AC6"/>
                    </a:solidFill>
                  </a:rPr>
                  <a:t> poiché due posizioni sono occupate da altri segmenti connessi, tranne per i due terminali di catena quindi: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it-IT" sz="2000" i="1" smtClean="0">
                            <a:solidFill>
                              <a:srgbClr val="170AC6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it-IT" sz="2000" b="1" i="1" smtClean="0">
                            <a:solidFill>
                              <a:srgbClr val="C00000"/>
                            </a:solidFill>
                            <a:latin typeface="Cambria Math"/>
                          </a:rPr>
                          <m:t>𝒙</m:t>
                        </m:r>
                        <m:d>
                          <m:dPr>
                            <m:ctrlPr>
                              <a:rPr lang="it-IT" sz="2000" b="1" i="1" smtClean="0">
                                <a:solidFill>
                                  <a:srgbClr val="C00000"/>
                                </a:solidFill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it-IT" sz="2000" b="1" i="1" smtClean="0">
                                <a:solidFill>
                                  <a:srgbClr val="C00000"/>
                                </a:solidFill>
                                <a:latin typeface="Cambria Math"/>
                              </a:rPr>
                              <m:t>𝒁</m:t>
                            </m:r>
                            <m:r>
                              <a:rPr lang="it-IT" sz="2000" b="1" i="1" smtClean="0">
                                <a:solidFill>
                                  <a:srgbClr val="C00000"/>
                                </a:solidFill>
                                <a:latin typeface="Cambria Math"/>
                              </a:rPr>
                              <m:t>−</m:t>
                            </m:r>
                            <m:r>
                              <a:rPr lang="it-IT" sz="2000" b="1" i="1" smtClean="0">
                                <a:solidFill>
                                  <a:srgbClr val="C00000"/>
                                </a:solidFill>
                                <a:latin typeface="Cambria Math"/>
                              </a:rPr>
                              <m:t>𝟐</m:t>
                            </m:r>
                          </m:e>
                        </m:d>
                        <m:r>
                          <a:rPr lang="it-IT" sz="2000" b="1" i="1" smtClean="0">
                            <a:solidFill>
                              <a:srgbClr val="C00000"/>
                            </a:solidFill>
                            <a:latin typeface="Cambria Math"/>
                          </a:rPr>
                          <m:t>+</m:t>
                        </m:r>
                        <m:r>
                          <a:rPr lang="it-IT" sz="2000" b="1" i="1" smtClean="0">
                            <a:solidFill>
                              <a:srgbClr val="C00000"/>
                            </a:solidFill>
                            <a:latin typeface="Cambria Math"/>
                          </a:rPr>
                          <m:t>𝟐</m:t>
                        </m:r>
                      </m:e>
                    </m:d>
                    <m:r>
                      <a:rPr lang="it-IT" sz="2000" b="0" i="0" smtClean="0">
                        <a:solidFill>
                          <a:srgbClr val="170AC6"/>
                        </a:solidFill>
                        <a:latin typeface="Cambria Math"/>
                      </a:rPr>
                      <m:t>.</m:t>
                    </m:r>
                  </m:oMath>
                </a14:m>
                <a:endParaRPr lang="it-IT" sz="2000" b="0" dirty="0" smtClean="0">
                  <a:solidFill>
                    <a:srgbClr val="170AC6"/>
                  </a:solidFill>
                </a:endParaRPr>
              </a:p>
              <a:p>
                <a:pPr algn="just"/>
                <a:r>
                  <a:rPr lang="it-IT" sz="2000" dirty="0" smtClean="0">
                    <a:solidFill>
                      <a:srgbClr val="170AC6"/>
                    </a:solidFill>
                  </a:rPr>
                  <a:t>Poiché </a:t>
                </a:r>
                <a:r>
                  <a:rPr lang="it-IT" sz="2000" b="1" i="1" dirty="0" smtClean="0">
                    <a:solidFill>
                      <a:srgbClr val="C00000"/>
                    </a:solidFill>
                    <a:latin typeface="Cambria Math" pitchFamily="18" charset="0"/>
                    <a:ea typeface="Cambria Math" pitchFamily="18" charset="0"/>
                  </a:rPr>
                  <a:t>x</a:t>
                </a:r>
                <a:r>
                  <a:rPr lang="it-IT" sz="2000" dirty="0" smtClean="0">
                    <a:solidFill>
                      <a:srgbClr val="C00000"/>
                    </a:solidFill>
                  </a:rPr>
                  <a:t> </a:t>
                </a:r>
                <a:r>
                  <a:rPr lang="it-IT" sz="2000" dirty="0" smtClean="0">
                    <a:solidFill>
                      <a:srgbClr val="170AC6"/>
                    </a:solidFill>
                  </a:rPr>
                  <a:t> è grande (grado di polimerizzazione) si può trascurare </a:t>
                </a:r>
                <a:r>
                  <a:rPr lang="it-IT" sz="2000" b="1" i="1" dirty="0" smtClean="0">
                    <a:solidFill>
                      <a:srgbClr val="C00000"/>
                    </a:solidFill>
                    <a:latin typeface="Cambria Math" pitchFamily="18" charset="0"/>
                    <a:ea typeface="Cambria Math" pitchFamily="18" charset="0"/>
                  </a:rPr>
                  <a:t>2</a:t>
                </a:r>
                <a:r>
                  <a:rPr lang="it-IT" sz="2000" dirty="0" smtClean="0">
                    <a:solidFill>
                      <a:srgbClr val="170AC6"/>
                    </a:solidFill>
                  </a:rPr>
                  <a:t> rispetto a </a:t>
                </a:r>
                <a:r>
                  <a:rPr lang="it-IT" sz="2000" b="1" i="1" dirty="0" smtClean="0">
                    <a:solidFill>
                      <a:srgbClr val="C00000"/>
                    </a:solidFill>
                    <a:latin typeface="Cambria Math" pitchFamily="18" charset="0"/>
                    <a:ea typeface="Cambria Math" pitchFamily="18" charset="0"/>
                  </a:rPr>
                  <a:t>x (Z - 2)</a:t>
                </a:r>
                <a:r>
                  <a:rPr lang="it-IT" sz="2000" dirty="0" smtClean="0">
                    <a:solidFill>
                      <a:srgbClr val="170AC6"/>
                    </a:solidFill>
                    <a:latin typeface="Cambria Math" pitchFamily="18" charset="0"/>
                    <a:ea typeface="Cambria Math" pitchFamily="18" charset="0"/>
                  </a:rPr>
                  <a:t>.</a:t>
                </a:r>
                <a:r>
                  <a:rPr lang="it-IT" sz="2000" b="1" i="1" dirty="0" smtClean="0">
                    <a:solidFill>
                      <a:srgbClr val="C00000"/>
                    </a:solidFill>
                    <a:latin typeface="Cambria Math" pitchFamily="18" charset="0"/>
                    <a:ea typeface="Cambria Math" pitchFamily="18" charset="0"/>
                  </a:rPr>
                  <a:t>  </a:t>
                </a:r>
                <a:r>
                  <a:rPr lang="it-IT" sz="2000" dirty="0" smtClean="0">
                    <a:solidFill>
                      <a:srgbClr val="170AC6"/>
                    </a:solidFill>
                    <a:ea typeface="Cambria Math" pitchFamily="18" charset="0"/>
                  </a:rPr>
                  <a:t>Conviene trascurare anche</a:t>
                </a:r>
                <a:r>
                  <a:rPr lang="it-IT" sz="2000" b="1" i="1" dirty="0" smtClean="0">
                    <a:solidFill>
                      <a:srgbClr val="C00000"/>
                    </a:solidFill>
                    <a:latin typeface="Cambria Math" pitchFamily="18" charset="0"/>
                    <a:ea typeface="Cambria Math" pitchFamily="18" charset="0"/>
                  </a:rPr>
                  <a:t> 2  </a:t>
                </a:r>
                <a:r>
                  <a:rPr lang="it-IT" sz="2000" dirty="0" smtClean="0">
                    <a:solidFill>
                      <a:srgbClr val="170AC6"/>
                    </a:solidFill>
                    <a:ea typeface="Cambria Math" pitchFamily="18" charset="0"/>
                  </a:rPr>
                  <a:t>rispetto a</a:t>
                </a:r>
                <a:r>
                  <a:rPr lang="it-IT" sz="2000" b="1" i="1" dirty="0" smtClean="0">
                    <a:solidFill>
                      <a:srgbClr val="C00000"/>
                    </a:solidFill>
                    <a:latin typeface="Cambria Math" pitchFamily="18" charset="0"/>
                    <a:ea typeface="Cambria Math" pitchFamily="18" charset="0"/>
                  </a:rPr>
                  <a:t> Z  </a:t>
                </a:r>
                <a:r>
                  <a:rPr lang="it-IT" sz="2000" dirty="0" smtClean="0">
                    <a:solidFill>
                      <a:srgbClr val="170AC6"/>
                    </a:solidFill>
                    <a:ea typeface="Cambria Math" pitchFamily="18" charset="0"/>
                  </a:rPr>
                  <a:t>poiché l’errore è sicuramente minore di quello fatto ammettendo che il grado di coordinazione </a:t>
                </a:r>
                <a:r>
                  <a:rPr lang="it-IT" sz="2000" b="1" i="1" dirty="0" smtClean="0">
                    <a:solidFill>
                      <a:srgbClr val="C00000"/>
                    </a:solidFill>
                    <a:latin typeface="Cambria Math" pitchFamily="18" charset="0"/>
                    <a:ea typeface="Cambria Math" pitchFamily="18" charset="0"/>
                  </a:rPr>
                  <a:t>Z</a:t>
                </a:r>
                <a:r>
                  <a:rPr lang="it-IT" sz="2000" dirty="0" smtClean="0">
                    <a:solidFill>
                      <a:srgbClr val="170AC6"/>
                    </a:solidFill>
                    <a:ea typeface="Cambria Math" pitchFamily="18" charset="0"/>
                  </a:rPr>
                  <a:t>  sia identico per il solvente e per il polimero:</a:t>
                </a:r>
              </a:p>
            </p:txBody>
          </p:sp>
        </mc:Choice>
        <mc:Fallback>
          <p:sp>
            <p:nvSpPr>
              <p:cNvPr id="7" name="CasellaDiTesto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0255" y="3414479"/>
                <a:ext cx="8006807" cy="2246769"/>
              </a:xfrm>
              <a:prstGeom prst="rect">
                <a:avLst/>
              </a:prstGeom>
              <a:blipFill rotWithShape="1">
                <a:blip r:embed="rId5" cstate="print"/>
                <a:stretch>
                  <a:fillRect l="-838" t="-1897" r="-762" b="-379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sp>
            <p:nvSpPr>
              <p:cNvPr id="8" name="CasellaDiTesto 7"/>
              <p:cNvSpPr txBox="1"/>
              <p:nvPr/>
            </p:nvSpPr>
            <p:spPr>
              <a:xfrm>
                <a:off x="3183823" y="5674208"/>
                <a:ext cx="2284280" cy="53546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it-IT" sz="2000" b="1" i="1" smtClean="0">
                        <a:solidFill>
                          <a:srgbClr val="C00000"/>
                        </a:solidFill>
                        <a:latin typeface="Cambria Math"/>
                      </a:rPr>
                      <m:t>𝒗</m:t>
                    </m:r>
                    <m:r>
                      <a:rPr lang="it-IT" sz="2000" b="1" i="1" smtClean="0">
                        <a:solidFill>
                          <a:srgbClr val="C00000"/>
                        </a:solidFill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it-IT" sz="2000" b="1" i="1" smtClean="0">
                            <a:solidFill>
                              <a:srgbClr val="C0000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it-IT" sz="2000" b="1" i="1" smtClean="0">
                            <a:solidFill>
                              <a:srgbClr val="C00000"/>
                            </a:solidFill>
                            <a:latin typeface="Cambria Math"/>
                          </a:rPr>
                          <m:t>𝟏</m:t>
                        </m:r>
                      </m:num>
                      <m:den>
                        <m:r>
                          <a:rPr lang="it-IT" sz="2000" b="1" i="1" smtClean="0">
                            <a:solidFill>
                              <a:srgbClr val="C00000"/>
                            </a:solidFill>
                            <a:latin typeface="Cambria Math"/>
                          </a:rPr>
                          <m:t>𝟐</m:t>
                        </m:r>
                      </m:den>
                    </m:f>
                    <m:r>
                      <a:rPr lang="it-IT" sz="2000" b="1" i="1" smtClean="0">
                        <a:solidFill>
                          <a:srgbClr val="C00000"/>
                        </a:solidFill>
                        <a:latin typeface="Cambria Math"/>
                      </a:rPr>
                      <m:t> </m:t>
                    </m:r>
                  </m:oMath>
                </a14:m>
                <a:r>
                  <a:rPr lang="en-US" sz="2000" b="1" i="1" dirty="0" smtClean="0">
                    <a:solidFill>
                      <a:srgbClr val="C00000"/>
                    </a:solidFill>
                  </a:rPr>
                  <a:t>Z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sz="2000" b="1" i="1" dirty="0" smtClean="0">
                            <a:solidFill>
                              <a:srgbClr val="C00000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it-IT" sz="2000" b="1" i="1" dirty="0" smtClean="0">
                            <a:solidFill>
                              <a:srgbClr val="C00000"/>
                            </a:solidFill>
                            <a:latin typeface="Cambria Math"/>
                          </a:rPr>
                          <m:t>𝑵</m:t>
                        </m:r>
                        <m:r>
                          <a:rPr lang="it-IT" sz="2000" b="1" i="1" baseline="-25000" dirty="0" smtClean="0">
                            <a:solidFill>
                              <a:srgbClr val="C00000"/>
                            </a:solidFill>
                            <a:latin typeface="Cambria Math"/>
                          </a:rPr>
                          <m:t>𝟏</m:t>
                        </m:r>
                        <m:r>
                          <a:rPr lang="it-IT" sz="2000" b="1" i="1" dirty="0" smtClean="0">
                            <a:solidFill>
                              <a:srgbClr val="C00000"/>
                            </a:solidFill>
                            <a:latin typeface="Cambria Math"/>
                          </a:rPr>
                          <m:t>+</m:t>
                        </m:r>
                        <m:r>
                          <a:rPr lang="it-IT" sz="2000" b="1" i="1" dirty="0" smtClean="0">
                            <a:solidFill>
                              <a:srgbClr val="C00000"/>
                            </a:solidFill>
                            <a:latin typeface="Cambria Math"/>
                          </a:rPr>
                          <m:t>𝒙𝑵</m:t>
                        </m:r>
                        <m:r>
                          <a:rPr lang="it-IT" sz="2000" b="1" i="1" baseline="-25000" dirty="0" smtClean="0">
                            <a:solidFill>
                              <a:srgbClr val="C00000"/>
                            </a:solidFill>
                            <a:latin typeface="Cambria Math"/>
                          </a:rPr>
                          <m:t>𝟐</m:t>
                        </m:r>
                      </m:e>
                    </m:d>
                  </m:oMath>
                </a14:m>
                <a:endParaRPr lang="en-US" sz="2000" b="1" i="1" dirty="0">
                  <a:solidFill>
                    <a:srgbClr val="C00000"/>
                  </a:solidFill>
                </a:endParaRPr>
              </a:p>
            </p:txBody>
          </p:sp>
        </mc:Choice>
        <mc:Fallback>
          <p:sp>
            <p:nvSpPr>
              <p:cNvPr id="8" name="CasellaDiTesto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83823" y="5674208"/>
                <a:ext cx="2284280" cy="535468"/>
              </a:xfrm>
              <a:prstGeom prst="rect">
                <a:avLst/>
              </a:prstGeom>
              <a:blipFill rotWithShape="1">
                <a:blip r:embed="rId6" cstate="print"/>
                <a:stretch>
                  <a:fillRect b="-795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xmlns="" val="391337482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ggetto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4198321504"/>
              </p:ext>
            </p:extLst>
          </p:nvPr>
        </p:nvGraphicFramePr>
        <p:xfrm>
          <a:off x="4477475" y="332656"/>
          <a:ext cx="3549650" cy="733425"/>
        </p:xfrm>
        <a:graphic>
          <a:graphicData uri="http://schemas.openxmlformats.org/presentationml/2006/ole">
            <p:oleObj spid="_x0000_s39136" name="Equazione" r:id="rId4" imgW="2082800" imgH="431800" progId="Equation.3">
              <p:embed/>
            </p:oleObj>
          </a:graphicData>
        </a:graphic>
      </p:graphicFrame>
      <mc:AlternateContent xmlns:mc="http://schemas.openxmlformats.org/markup-compatibility/2006">
        <mc:Choice xmlns:a14="http://schemas.microsoft.com/office/drawing/2010/main" xmlns="" Requires="a14">
          <p:sp>
            <p:nvSpPr>
              <p:cNvPr id="3" name="CasellaDiTesto 2"/>
              <p:cNvSpPr txBox="1"/>
              <p:nvPr/>
            </p:nvSpPr>
            <p:spPr>
              <a:xfrm>
                <a:off x="251520" y="476672"/>
                <a:ext cx="8496944" cy="422423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it-IT" sz="2000" dirty="0" smtClean="0">
                    <a:solidFill>
                      <a:srgbClr val="170AC6"/>
                    </a:solidFill>
                  </a:rPr>
                  <a:t>Considerando che le frazioni in volume :</a:t>
                </a:r>
              </a:p>
              <a:p>
                <a:endParaRPr lang="it-IT" sz="2000" dirty="0">
                  <a:solidFill>
                    <a:srgbClr val="170AC6"/>
                  </a:solidFill>
                </a:endParaRPr>
              </a:p>
              <a:p>
                <a:r>
                  <a:rPr lang="it-IT" sz="2000" dirty="0" smtClean="0">
                    <a:solidFill>
                      <a:srgbClr val="170AC6"/>
                    </a:solidFill>
                  </a:rPr>
                  <a:t>sono anche le probabilità che in una casella troviamo una molecola di solvente   ( </a:t>
                </a:r>
                <a:r>
                  <a:rPr lang="it-IT" sz="2000" b="1" i="1" dirty="0" smtClean="0">
                    <a:solidFill>
                      <a:srgbClr val="C00000"/>
                    </a:solidFill>
                    <a:sym typeface="Symbol"/>
                  </a:rPr>
                  <a:t></a:t>
                </a:r>
                <a:r>
                  <a:rPr lang="it-IT" sz="2000" b="1" i="1" baseline="-25000" dirty="0" smtClean="0">
                    <a:solidFill>
                      <a:srgbClr val="C00000"/>
                    </a:solidFill>
                    <a:sym typeface="Symbol"/>
                  </a:rPr>
                  <a:t>1</a:t>
                </a:r>
                <a:r>
                  <a:rPr lang="it-IT" sz="2000" dirty="0" smtClean="0">
                    <a:solidFill>
                      <a:srgbClr val="170AC6"/>
                    </a:solidFill>
                    <a:sym typeface="Symbol"/>
                  </a:rPr>
                  <a:t>) o un segmento di polimero </a:t>
                </a:r>
                <a:r>
                  <a:rPr lang="it-IT" sz="2000" dirty="0">
                    <a:solidFill>
                      <a:srgbClr val="170AC6"/>
                    </a:solidFill>
                  </a:rPr>
                  <a:t>( </a:t>
                </a:r>
                <a:r>
                  <a:rPr lang="it-IT" sz="2000" b="1" i="1" dirty="0" smtClean="0">
                    <a:solidFill>
                      <a:srgbClr val="C00000"/>
                    </a:solidFill>
                    <a:sym typeface="Symbol"/>
                  </a:rPr>
                  <a:t></a:t>
                </a:r>
                <a:r>
                  <a:rPr lang="it-IT" sz="2000" b="1" i="1" baseline="-25000" dirty="0" smtClean="0">
                    <a:solidFill>
                      <a:srgbClr val="C00000"/>
                    </a:solidFill>
                    <a:sym typeface="Symbol"/>
                  </a:rPr>
                  <a:t>2</a:t>
                </a:r>
                <a:r>
                  <a:rPr lang="it-IT" sz="2000" dirty="0" smtClean="0">
                    <a:solidFill>
                      <a:srgbClr val="170AC6"/>
                    </a:solidFill>
                    <a:sym typeface="Symbol"/>
                  </a:rPr>
                  <a:t>)</a:t>
                </a:r>
                <a:r>
                  <a:rPr lang="it-IT" sz="2000" dirty="0">
                    <a:solidFill>
                      <a:srgbClr val="170AC6"/>
                    </a:solidFill>
                    <a:sym typeface="Symbol"/>
                  </a:rPr>
                  <a:t> </a:t>
                </a:r>
                <a:r>
                  <a:rPr lang="it-IT" sz="2000" dirty="0" smtClean="0">
                    <a:solidFill>
                      <a:srgbClr val="170AC6"/>
                    </a:solidFill>
                    <a:sym typeface="Symbol"/>
                  </a:rPr>
                  <a:t>e che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it-IT" sz="2000" b="1" i="1" smtClean="0">
                            <a:solidFill>
                              <a:srgbClr val="C00000"/>
                            </a:solidFill>
                            <a:latin typeface="Cambria Math"/>
                            <a:sym typeface="Symbol"/>
                          </a:rPr>
                        </m:ctrlPr>
                      </m:fPr>
                      <m:num>
                        <m:r>
                          <a:rPr lang="it-IT" sz="2000" b="1" i="1" smtClean="0">
                            <a:solidFill>
                              <a:srgbClr val="C00000"/>
                            </a:solidFill>
                            <a:latin typeface="Cambria Math"/>
                            <a:sym typeface="Symbol"/>
                          </a:rPr>
                          <m:t></m:t>
                        </m:r>
                        <m:r>
                          <a:rPr lang="it-IT" sz="2000" b="1" i="1" baseline="-25000" smtClean="0">
                            <a:solidFill>
                              <a:srgbClr val="C00000"/>
                            </a:solidFill>
                            <a:latin typeface="Cambria Math"/>
                            <a:sym typeface="Symbol"/>
                          </a:rPr>
                          <m:t>𝟏𝟐</m:t>
                        </m:r>
                      </m:num>
                      <m:den>
                        <m:r>
                          <a:rPr lang="it-IT" sz="2000" b="1" i="1" smtClean="0">
                            <a:solidFill>
                              <a:srgbClr val="C00000"/>
                            </a:solidFill>
                            <a:latin typeface="Cambria Math"/>
                            <a:sym typeface="Symbol"/>
                          </a:rPr>
                          <m:t></m:t>
                        </m:r>
                      </m:den>
                    </m:f>
                  </m:oMath>
                </a14:m>
                <a:r>
                  <a:rPr lang="it-IT" sz="2000" b="1" i="1" dirty="0" smtClean="0">
                    <a:solidFill>
                      <a:srgbClr val="C00000"/>
                    </a:solidFill>
                  </a:rPr>
                  <a:t>  </a:t>
                </a:r>
                <a:r>
                  <a:rPr lang="it-IT" sz="2000" dirty="0" smtClean="0">
                    <a:solidFill>
                      <a:srgbClr val="170AC6"/>
                    </a:solidFill>
                  </a:rPr>
                  <a:t>è la probabilità che in due caselle adiacenti vi siano una molecola di solvente ed un segmento di polimero si ha:</a:t>
                </a:r>
              </a:p>
              <a:p>
                <a:endParaRPr lang="it-IT" sz="2000" dirty="0">
                  <a:solidFill>
                    <a:srgbClr val="170AC6"/>
                  </a:solidFill>
                </a:endParaRPr>
              </a:p>
              <a:p>
                <a:endParaRPr lang="it-IT" sz="2000" dirty="0" smtClean="0">
                  <a:solidFill>
                    <a:srgbClr val="170AC6"/>
                  </a:solidFill>
                </a:endParaRPr>
              </a:p>
              <a:p>
                <a:r>
                  <a:rPr lang="it-IT" sz="2000" dirty="0" smtClean="0">
                    <a:solidFill>
                      <a:srgbClr val="170AC6"/>
                    </a:solidFill>
                  </a:rPr>
                  <a:t>Il fattore 2 dipende da fatto che possiamo trovare 1 nella prima casella e 2 nella seconda o viceversa.    Quindi:</a:t>
                </a:r>
              </a:p>
              <a:p>
                <a:endParaRPr lang="it-IT" sz="2000" dirty="0">
                  <a:solidFill>
                    <a:srgbClr val="170AC6"/>
                  </a:solidFill>
                </a:endParaRPr>
              </a:p>
              <a:p>
                <a:endParaRPr lang="it-IT" sz="2000" dirty="0" smtClean="0">
                  <a:solidFill>
                    <a:srgbClr val="170AC6"/>
                  </a:solidFill>
                </a:endParaRPr>
              </a:p>
              <a:p>
                <a:endParaRPr lang="it-IT" sz="2000" dirty="0">
                  <a:solidFill>
                    <a:srgbClr val="170AC6"/>
                  </a:solidFill>
                </a:endParaRPr>
              </a:p>
              <a:p>
                <a:r>
                  <a:rPr lang="it-IT" sz="2000" dirty="0" smtClean="0">
                    <a:solidFill>
                      <a:srgbClr val="170AC6"/>
                    </a:solidFill>
                  </a:rPr>
                  <a:t>e   </a:t>
                </a:r>
                <a:endParaRPr lang="en-US" sz="2000" dirty="0">
                  <a:solidFill>
                    <a:srgbClr val="170AC6"/>
                  </a:solidFill>
                </a:endParaRPr>
              </a:p>
            </p:txBody>
          </p:sp>
        </mc:Choice>
        <mc:Fallback>
          <p:sp>
            <p:nvSpPr>
              <p:cNvPr id="3" name="CasellaDiTesto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1520" y="476672"/>
                <a:ext cx="8496944" cy="4224233"/>
              </a:xfrm>
              <a:prstGeom prst="rect">
                <a:avLst/>
              </a:prstGeom>
              <a:blipFill rotWithShape="1">
                <a:blip r:embed="rId5" cstate="print"/>
                <a:stretch>
                  <a:fillRect l="-717" t="-722" r="-1076" b="-158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sp>
            <p:nvSpPr>
              <p:cNvPr id="5" name="CasellaDiTesto 4"/>
              <p:cNvSpPr txBox="1"/>
              <p:nvPr/>
            </p:nvSpPr>
            <p:spPr>
              <a:xfrm>
                <a:off x="3893095" y="2204864"/>
                <a:ext cx="1322798" cy="53091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it-IT" sz="2000" b="1" i="1" smtClean="0">
                            <a:solidFill>
                              <a:srgbClr val="C00000"/>
                            </a:solidFill>
                            <a:latin typeface="Cambria Math"/>
                            <a:sym typeface="Symbol"/>
                          </a:rPr>
                        </m:ctrlPr>
                      </m:fPr>
                      <m:num>
                        <m:r>
                          <a:rPr lang="it-IT" sz="2000" b="1" i="1">
                            <a:solidFill>
                              <a:srgbClr val="C00000"/>
                            </a:solidFill>
                            <a:latin typeface="Cambria Math"/>
                            <a:sym typeface="Symbol"/>
                          </a:rPr>
                          <m:t></m:t>
                        </m:r>
                        <m:r>
                          <a:rPr lang="it-IT" sz="2000" b="1" i="1" baseline="-25000">
                            <a:solidFill>
                              <a:srgbClr val="C00000"/>
                            </a:solidFill>
                            <a:latin typeface="Cambria Math"/>
                            <a:sym typeface="Symbol"/>
                          </a:rPr>
                          <m:t>𝟏𝟐</m:t>
                        </m:r>
                      </m:num>
                      <m:den>
                        <m:r>
                          <a:rPr lang="it-IT" sz="2000" b="1" i="1">
                            <a:solidFill>
                              <a:srgbClr val="C00000"/>
                            </a:solidFill>
                            <a:latin typeface="Cambria Math"/>
                            <a:sym typeface="Symbol"/>
                          </a:rPr>
                          <m:t></m:t>
                        </m:r>
                      </m:den>
                    </m:f>
                  </m:oMath>
                </a14:m>
                <a:r>
                  <a:rPr lang="en-US" sz="2000" b="1" i="1" dirty="0" smtClean="0">
                    <a:solidFill>
                      <a:srgbClr val="C00000"/>
                    </a:solidFill>
                  </a:rPr>
                  <a:t> = 2</a:t>
                </a:r>
                <a:r>
                  <a:rPr lang="en-US" sz="2000" b="1" i="1" dirty="0" smtClean="0">
                    <a:solidFill>
                      <a:srgbClr val="C00000"/>
                    </a:solidFill>
                    <a:sym typeface="Symbol"/>
                  </a:rPr>
                  <a:t></a:t>
                </a:r>
                <a:r>
                  <a:rPr lang="en-US" sz="2000" b="1" i="1" baseline="-25000" dirty="0" smtClean="0">
                    <a:solidFill>
                      <a:srgbClr val="C00000"/>
                    </a:solidFill>
                    <a:sym typeface="Symbol"/>
                  </a:rPr>
                  <a:t>1</a:t>
                </a:r>
                <a:r>
                  <a:rPr lang="en-US" sz="2000" b="1" i="1" dirty="0" smtClean="0">
                    <a:solidFill>
                      <a:srgbClr val="C00000"/>
                    </a:solidFill>
                    <a:sym typeface="Symbol"/>
                  </a:rPr>
                  <a:t></a:t>
                </a:r>
                <a:r>
                  <a:rPr lang="en-US" sz="2000" b="1" i="1" baseline="-25000" dirty="0" smtClean="0">
                    <a:solidFill>
                      <a:srgbClr val="C00000"/>
                    </a:solidFill>
                    <a:sym typeface="Symbol"/>
                  </a:rPr>
                  <a:t>2</a:t>
                </a:r>
                <a:endParaRPr lang="en-US" sz="2000" b="1" i="1" dirty="0">
                  <a:solidFill>
                    <a:srgbClr val="C00000"/>
                  </a:solidFill>
                </a:endParaRPr>
              </a:p>
            </p:txBody>
          </p:sp>
        </mc:Choice>
        <mc:Fallback>
          <p:sp>
            <p:nvSpPr>
              <p:cNvPr id="5" name="CasellaDiTesto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93095" y="2204864"/>
                <a:ext cx="1322798" cy="530915"/>
              </a:xfrm>
              <a:prstGeom prst="rect">
                <a:avLst/>
              </a:prstGeom>
              <a:blipFill rotWithShape="1">
                <a:blip r:embed="rId6" cstate="print"/>
                <a:stretch>
                  <a:fillRect r="-922" b="-804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6" name="Oggetto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2732447145"/>
              </p:ext>
            </p:extLst>
          </p:nvPr>
        </p:nvGraphicFramePr>
        <p:xfrm>
          <a:off x="395535" y="3469798"/>
          <a:ext cx="8046701" cy="751289"/>
        </p:xfrm>
        <a:graphic>
          <a:graphicData uri="http://schemas.openxmlformats.org/presentationml/2006/ole">
            <p:oleObj spid="_x0000_s39137" name="Equazione" r:id="rId7" imgW="5168900" imgH="482600" progId="Equation.3">
              <p:embed/>
            </p:oleObj>
          </a:graphicData>
        </a:graphic>
      </p:graphicFrame>
      <p:graphicFrame>
        <p:nvGraphicFramePr>
          <p:cNvPr id="7" name="Oggetto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253309549"/>
              </p:ext>
            </p:extLst>
          </p:nvPr>
        </p:nvGraphicFramePr>
        <p:xfrm>
          <a:off x="4514850" y="3321050"/>
          <a:ext cx="114300" cy="215900"/>
        </p:xfrm>
        <a:graphic>
          <a:graphicData uri="http://schemas.openxmlformats.org/presentationml/2006/ole">
            <p:oleObj spid="_x0000_s39138" name="Equazione" r:id="rId8" imgW="114151" imgH="215619" progId="Equation.3">
              <p:embed/>
            </p:oleObj>
          </a:graphicData>
        </a:graphic>
      </p:graphicFrame>
      <p:graphicFrame>
        <p:nvGraphicFramePr>
          <p:cNvPr id="8" name="Oggetto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2416887882"/>
              </p:ext>
            </p:extLst>
          </p:nvPr>
        </p:nvGraphicFramePr>
        <p:xfrm>
          <a:off x="3347864" y="4300795"/>
          <a:ext cx="3239089" cy="438373"/>
        </p:xfrm>
        <a:graphic>
          <a:graphicData uri="http://schemas.openxmlformats.org/presentationml/2006/ole">
            <p:oleObj spid="_x0000_s39139" name="Equazione" r:id="rId9" imgW="1689100" imgH="228600" progId="Equation.3">
              <p:embed/>
            </p:oleObj>
          </a:graphicData>
        </a:graphic>
      </p:graphicFrame>
      <p:sp>
        <p:nvSpPr>
          <p:cNvPr id="10" name="CasellaDiTesto 9"/>
          <p:cNvSpPr txBox="1"/>
          <p:nvPr/>
        </p:nvSpPr>
        <p:spPr>
          <a:xfrm>
            <a:off x="1259632" y="5085184"/>
            <a:ext cx="748883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t-IT" sz="2000" dirty="0" smtClean="0">
                <a:solidFill>
                  <a:srgbClr val="170AC6"/>
                </a:solidFill>
              </a:rPr>
              <a:t>rappresenta la differenza di energia tra una molecola di solvente circondata da molecole di soluto e quella  tra una molecola di solvente circondata da altre di solvente (e simmetricamente viceversa).</a:t>
            </a:r>
            <a:endParaRPr lang="en-US" sz="2000" dirty="0">
              <a:solidFill>
                <a:srgbClr val="170AC6"/>
              </a:solidFill>
            </a:endParaRPr>
          </a:p>
        </p:txBody>
      </p:sp>
      <p:pic>
        <p:nvPicPr>
          <p:cNvPr id="39084" name="Picture 172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395536" y="5202490"/>
            <a:ext cx="809625" cy="390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mc:AlternateContent xmlns:mc="http://schemas.openxmlformats.org/markup-compatibility/2006">
        <mc:Choice xmlns:a14="http://schemas.microsoft.com/office/drawing/2010/main" xmlns="" Requires="a14">
          <p:sp>
            <p:nvSpPr>
              <p:cNvPr id="11" name="CasellaDiTesto 10"/>
              <p:cNvSpPr txBox="1"/>
              <p:nvPr/>
            </p:nvSpPr>
            <p:spPr>
              <a:xfrm>
                <a:off x="611560" y="4300795"/>
                <a:ext cx="1782667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000" b="1" i="1" smtClean="0">
                        <a:solidFill>
                          <a:srgbClr val="C00000"/>
                        </a:solidFill>
                        <a:latin typeface="Cambria Math"/>
                        <a:ea typeface="Cambria Math"/>
                      </a:rPr>
                      <m:t>∆</m:t>
                    </m:r>
                    <m:r>
                      <a:rPr lang="it-IT" sz="2000" b="1" i="1" smtClean="0">
                        <a:solidFill>
                          <a:srgbClr val="C00000"/>
                        </a:solidFill>
                        <a:latin typeface="Cambria Math"/>
                        <a:ea typeface="Cambria Math"/>
                      </a:rPr>
                      <m:t>𝑮</m:t>
                    </m:r>
                    <m:r>
                      <a:rPr lang="it-IT" sz="2000" b="1" i="1" baseline="30000" smtClean="0">
                        <a:solidFill>
                          <a:srgbClr val="C00000"/>
                        </a:solidFill>
                        <a:latin typeface="Cambria Math"/>
                        <a:ea typeface="Cambria Math"/>
                      </a:rPr>
                      <m:t>𝑹</m:t>
                    </m:r>
                    <m:r>
                      <a:rPr lang="it-IT" sz="2000" b="1" i="1" smtClean="0">
                        <a:solidFill>
                          <a:srgbClr val="C00000"/>
                        </a:solidFill>
                        <a:latin typeface="Cambria Math"/>
                        <a:ea typeface="Cambria Math"/>
                      </a:rPr>
                      <m:t>=</m:t>
                    </m:r>
                    <m:r>
                      <m:rPr>
                        <m:nor/>
                      </m:rPr>
                      <a:rPr lang="it-IT" sz="2000" b="1" i="1" dirty="0">
                        <a:solidFill>
                          <a:srgbClr val="C00000"/>
                        </a:solidFill>
                        <a:latin typeface="Cambria Math" pitchFamily="18" charset="0"/>
                        <a:ea typeface="Cambria Math" pitchFamily="18" charset="0"/>
                        <a:sym typeface="Symbol"/>
                      </a:rPr>
                      <m:t></m:t>
                    </m:r>
                    <m:r>
                      <m:rPr>
                        <m:nor/>
                      </m:rPr>
                      <a:rPr lang="it-IT" sz="2000" b="1" i="1" baseline="-25000" dirty="0">
                        <a:solidFill>
                          <a:srgbClr val="C00000"/>
                        </a:solidFill>
                        <a:latin typeface="Cambria Math" pitchFamily="18" charset="0"/>
                        <a:ea typeface="Cambria Math" pitchFamily="18" charset="0"/>
                        <a:sym typeface="Symbol"/>
                      </a:rPr>
                      <m:t>12</m:t>
                    </m:r>
                  </m:oMath>
                </a14:m>
                <a:r>
                  <a:rPr lang="en-US" sz="2000" b="1" i="1" dirty="0" smtClean="0">
                    <a:solidFill>
                      <a:srgbClr val="C00000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US" sz="2000" b="1" i="1" dirty="0" smtClean="0">
                        <a:solidFill>
                          <a:srgbClr val="C00000"/>
                        </a:solidFill>
                        <a:latin typeface="Cambria Math"/>
                        <a:ea typeface="Cambria Math"/>
                      </a:rPr>
                      <m:t>∆</m:t>
                    </m:r>
                    <m:r>
                      <a:rPr lang="it-IT" sz="2000" b="1" i="1" dirty="0" smtClean="0">
                        <a:solidFill>
                          <a:srgbClr val="C00000"/>
                        </a:solidFill>
                        <a:latin typeface="Cambria Math"/>
                        <a:ea typeface="Cambria Math"/>
                      </a:rPr>
                      <m:t>𝒈</m:t>
                    </m:r>
                    <m:r>
                      <a:rPr lang="it-IT" sz="2000" b="1" i="1" baseline="30000" dirty="0" smtClean="0">
                        <a:solidFill>
                          <a:srgbClr val="C00000"/>
                        </a:solidFill>
                        <a:latin typeface="Cambria Math"/>
                        <a:ea typeface="Cambria Math"/>
                      </a:rPr>
                      <m:t>𝑹</m:t>
                    </m:r>
                  </m:oMath>
                </a14:m>
                <a:endParaRPr lang="en-US" sz="2000" b="1" i="1" baseline="30000" dirty="0">
                  <a:solidFill>
                    <a:srgbClr val="C00000"/>
                  </a:solidFill>
                </a:endParaRPr>
              </a:p>
            </p:txBody>
          </p:sp>
        </mc:Choice>
        <mc:Fallback>
          <p:sp>
            <p:nvSpPr>
              <p:cNvPr id="11" name="CasellaDiTesto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1560" y="4300795"/>
                <a:ext cx="1782667" cy="400110"/>
              </a:xfrm>
              <a:prstGeom prst="rect">
                <a:avLst/>
              </a:prstGeom>
              <a:blipFill rotWithShape="1">
                <a:blip r:embed="rId11" cstate="print"/>
                <a:stretch>
                  <a:fillRect b="-923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9" name="Connettore 2 8"/>
          <p:cNvCxnSpPr/>
          <p:nvPr/>
        </p:nvCxnSpPr>
        <p:spPr>
          <a:xfrm>
            <a:off x="2481985" y="4512725"/>
            <a:ext cx="609597" cy="0"/>
          </a:xfrm>
          <a:prstGeom prst="straightConnector1">
            <a:avLst/>
          </a:prstGeom>
          <a:ln w="2540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397456303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/>
          <p:cNvSpPr txBox="1"/>
          <p:nvPr/>
        </p:nvSpPr>
        <p:spPr>
          <a:xfrm>
            <a:off x="467544" y="332656"/>
            <a:ext cx="844878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000" dirty="0" smtClean="0">
                <a:solidFill>
                  <a:srgbClr val="170AC6"/>
                </a:solidFill>
              </a:rPr>
              <a:t>Per caratterizzare l’energia di interazione tra specie diverse (soluzione di </a:t>
            </a:r>
            <a:r>
              <a:rPr lang="it-IT" sz="2000" dirty="0" smtClean="0">
                <a:solidFill>
                  <a:srgbClr val="C00000"/>
                </a:solidFill>
              </a:rPr>
              <a:t>2</a:t>
            </a:r>
            <a:r>
              <a:rPr lang="it-IT" sz="2000" dirty="0" smtClean="0">
                <a:solidFill>
                  <a:srgbClr val="170AC6"/>
                </a:solidFill>
              </a:rPr>
              <a:t> in </a:t>
            </a:r>
            <a:r>
              <a:rPr lang="it-IT" sz="2000" dirty="0" smtClean="0">
                <a:solidFill>
                  <a:srgbClr val="C00000"/>
                </a:solidFill>
              </a:rPr>
              <a:t>1</a:t>
            </a:r>
            <a:r>
              <a:rPr lang="it-IT" sz="2000" dirty="0" smtClean="0">
                <a:solidFill>
                  <a:srgbClr val="170AC6"/>
                </a:solidFill>
              </a:rPr>
              <a:t>),</a:t>
            </a:r>
          </a:p>
          <a:p>
            <a:r>
              <a:rPr lang="it-IT" sz="2000" dirty="0" err="1" smtClean="0">
                <a:solidFill>
                  <a:srgbClr val="170AC6"/>
                </a:solidFill>
              </a:rPr>
              <a:t>Flory</a:t>
            </a:r>
            <a:r>
              <a:rPr lang="it-IT" sz="2000" dirty="0" smtClean="0">
                <a:solidFill>
                  <a:srgbClr val="170AC6"/>
                </a:solidFill>
              </a:rPr>
              <a:t> e Huggins hanno introdotto il parametro di interazione:</a:t>
            </a:r>
            <a:endParaRPr lang="en-US" sz="2000" dirty="0">
              <a:solidFill>
                <a:srgbClr val="170AC6"/>
              </a:solidFill>
            </a:endParaRPr>
          </a:p>
        </p:txBody>
      </p:sp>
      <p:graphicFrame>
        <p:nvGraphicFramePr>
          <p:cNvPr id="3" name="Oggetto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2182014523"/>
              </p:ext>
            </p:extLst>
          </p:nvPr>
        </p:nvGraphicFramePr>
        <p:xfrm>
          <a:off x="2339752" y="1196752"/>
          <a:ext cx="4296478" cy="792088"/>
        </p:xfrm>
        <a:graphic>
          <a:graphicData uri="http://schemas.openxmlformats.org/presentationml/2006/ole">
            <p:oleObj spid="_x0000_s40097" name="Equazione" r:id="rId3" imgW="2273300" imgH="419100" progId="Equation.3">
              <p:embed/>
            </p:oleObj>
          </a:graphicData>
        </a:graphic>
      </p:graphicFrame>
      <p:sp>
        <p:nvSpPr>
          <p:cNvPr id="4" name="CasellaDiTesto 3"/>
          <p:cNvSpPr txBox="1"/>
          <p:nvPr/>
        </p:nvSpPr>
        <p:spPr>
          <a:xfrm>
            <a:off x="467544" y="2132856"/>
            <a:ext cx="830477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t-IT" sz="2000" dirty="0" smtClean="0">
                <a:solidFill>
                  <a:srgbClr val="170AC6"/>
                </a:solidFill>
              </a:rPr>
              <a:t>Poiché </a:t>
            </a:r>
            <a:r>
              <a:rPr lang="it-IT" sz="2000" b="1" i="1" dirty="0" smtClean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  <a:sym typeface="Symbol"/>
              </a:rPr>
              <a:t>G </a:t>
            </a:r>
            <a:r>
              <a:rPr lang="it-IT" sz="2000" b="1" i="1" baseline="30000" dirty="0" smtClean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  <a:sym typeface="Symbol"/>
              </a:rPr>
              <a:t>R</a:t>
            </a:r>
            <a:r>
              <a:rPr lang="it-IT" sz="2000" dirty="0" smtClean="0">
                <a:solidFill>
                  <a:srgbClr val="170AC6"/>
                </a:solidFill>
                <a:sym typeface="Symbol"/>
              </a:rPr>
              <a:t>   rappresenta l’energia della «quasi-reazione» data dalla differente energia di interazione tra soluto e solvente è essenzialmente la variazione di </a:t>
            </a:r>
            <a:r>
              <a:rPr lang="it-IT" sz="2000" b="1" i="1" dirty="0" smtClean="0">
                <a:solidFill>
                  <a:srgbClr val="C00000"/>
                </a:solidFill>
                <a:sym typeface="Symbol"/>
              </a:rPr>
              <a:t>entalpia</a:t>
            </a:r>
            <a:r>
              <a:rPr lang="it-IT" sz="2000" dirty="0" smtClean="0">
                <a:solidFill>
                  <a:srgbClr val="C00000"/>
                </a:solidFill>
                <a:sym typeface="Symbol"/>
              </a:rPr>
              <a:t> </a:t>
            </a:r>
            <a:r>
              <a:rPr lang="it-IT" sz="2000" dirty="0" smtClean="0">
                <a:solidFill>
                  <a:srgbClr val="170AC6"/>
                </a:solidFill>
                <a:sym typeface="Symbol"/>
              </a:rPr>
              <a:t>di mescolamento, almeno in certe condizioni.    Infatti:</a:t>
            </a:r>
          </a:p>
        </p:txBody>
      </p:sp>
      <p:graphicFrame>
        <p:nvGraphicFramePr>
          <p:cNvPr id="5" name="Oggetto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2470753030"/>
              </p:ext>
            </p:extLst>
          </p:nvPr>
        </p:nvGraphicFramePr>
        <p:xfrm>
          <a:off x="323528" y="3284984"/>
          <a:ext cx="8544949" cy="432048"/>
        </p:xfrm>
        <a:graphic>
          <a:graphicData uri="http://schemas.openxmlformats.org/presentationml/2006/ole">
            <p:oleObj spid="_x0000_s40098" name="Equazione" r:id="rId4" imgW="4521200" imgH="228600" progId="Equation.3">
              <p:embed/>
            </p:oleObj>
          </a:graphicData>
        </a:graphic>
      </p:graphicFrame>
      <p:sp>
        <p:nvSpPr>
          <p:cNvPr id="6" name="CasellaDiTesto 5"/>
          <p:cNvSpPr txBox="1"/>
          <p:nvPr/>
        </p:nvSpPr>
        <p:spPr>
          <a:xfrm>
            <a:off x="467544" y="3861048"/>
            <a:ext cx="62526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000" dirty="0" smtClean="0">
                <a:solidFill>
                  <a:srgbClr val="170AC6"/>
                </a:solidFill>
              </a:rPr>
              <a:t>Possiamo usare le due seguenti relazioni termodinamiche:</a:t>
            </a:r>
            <a:endParaRPr lang="en-US" sz="2000" dirty="0">
              <a:solidFill>
                <a:srgbClr val="170AC6"/>
              </a:solidFill>
            </a:endParaRPr>
          </a:p>
        </p:txBody>
      </p:sp>
      <p:graphicFrame>
        <p:nvGraphicFramePr>
          <p:cNvPr id="7" name="Oggetto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4238704302"/>
              </p:ext>
            </p:extLst>
          </p:nvPr>
        </p:nvGraphicFramePr>
        <p:xfrm>
          <a:off x="1629703" y="4581128"/>
          <a:ext cx="5980453" cy="864096"/>
        </p:xfrm>
        <a:graphic>
          <a:graphicData uri="http://schemas.openxmlformats.org/presentationml/2006/ole">
            <p:oleObj spid="_x0000_s40099" name="Equazione" r:id="rId5" imgW="3340100" imgH="482600" progId="Equation.3">
              <p:embed/>
            </p:oleObj>
          </a:graphicData>
        </a:graphic>
      </p:graphicFrame>
    </p:spTree>
    <p:extLst>
      <p:ext uri="{BB962C8B-B14F-4D97-AF65-F5344CB8AC3E}">
        <p14:creationId xmlns:p14="http://schemas.microsoft.com/office/powerpoint/2010/main" xmlns="" val="303067476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/>
          <p:cNvSpPr txBox="1"/>
          <p:nvPr/>
        </p:nvSpPr>
        <p:spPr>
          <a:xfrm>
            <a:off x="467545" y="404664"/>
            <a:ext cx="8064896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t-IT" sz="2000" dirty="0" smtClean="0">
                <a:solidFill>
                  <a:srgbClr val="170AC6"/>
                </a:solidFill>
              </a:rPr>
              <a:t>Combinando le equazioni:</a:t>
            </a:r>
          </a:p>
          <a:p>
            <a:pPr algn="just"/>
            <a:endParaRPr lang="it-IT" sz="2000" dirty="0">
              <a:solidFill>
                <a:srgbClr val="170AC6"/>
              </a:solidFill>
            </a:endParaRPr>
          </a:p>
          <a:p>
            <a:pPr algn="just"/>
            <a:endParaRPr lang="it-IT" sz="2000" dirty="0" smtClean="0">
              <a:solidFill>
                <a:srgbClr val="170AC6"/>
              </a:solidFill>
            </a:endParaRPr>
          </a:p>
          <a:p>
            <a:pPr algn="just"/>
            <a:endParaRPr lang="it-IT" sz="2000" dirty="0">
              <a:solidFill>
                <a:srgbClr val="170AC6"/>
              </a:solidFill>
            </a:endParaRPr>
          </a:p>
          <a:p>
            <a:pPr algn="just"/>
            <a:endParaRPr lang="it-IT" sz="2000" dirty="0" smtClean="0">
              <a:solidFill>
                <a:srgbClr val="170AC6"/>
              </a:solidFill>
            </a:endParaRPr>
          </a:p>
          <a:p>
            <a:pPr algn="just"/>
            <a:r>
              <a:rPr lang="it-IT" sz="2000" dirty="0" smtClean="0">
                <a:solidFill>
                  <a:srgbClr val="170AC6"/>
                </a:solidFill>
              </a:rPr>
              <a:t>                        e</a:t>
            </a:r>
            <a:endParaRPr lang="it-IT" sz="2000" dirty="0">
              <a:solidFill>
                <a:srgbClr val="170AC6"/>
              </a:solidFill>
            </a:endParaRPr>
          </a:p>
          <a:p>
            <a:pPr algn="just"/>
            <a:endParaRPr lang="it-IT" sz="2000" dirty="0" smtClean="0">
              <a:solidFill>
                <a:srgbClr val="170AC6"/>
              </a:solidFill>
            </a:endParaRPr>
          </a:p>
          <a:p>
            <a:pPr algn="just"/>
            <a:r>
              <a:rPr lang="it-IT" sz="2000" dirty="0" smtClean="0">
                <a:solidFill>
                  <a:srgbClr val="170AC6"/>
                </a:solidFill>
              </a:rPr>
              <a:t>si ottiene:</a:t>
            </a:r>
          </a:p>
          <a:p>
            <a:pPr algn="just"/>
            <a:endParaRPr lang="it-IT" sz="2000" dirty="0">
              <a:solidFill>
                <a:srgbClr val="170AC6"/>
              </a:solidFill>
            </a:endParaRPr>
          </a:p>
          <a:p>
            <a:pPr algn="just"/>
            <a:endParaRPr lang="it-IT" sz="2000" dirty="0" smtClean="0">
              <a:solidFill>
                <a:srgbClr val="170AC6"/>
              </a:solidFill>
            </a:endParaRPr>
          </a:p>
          <a:p>
            <a:pPr algn="just"/>
            <a:endParaRPr lang="it-IT" sz="2000" dirty="0">
              <a:solidFill>
                <a:srgbClr val="170AC6"/>
              </a:solidFill>
            </a:endParaRPr>
          </a:p>
          <a:p>
            <a:pPr algn="just"/>
            <a:r>
              <a:rPr lang="it-IT" sz="2000" dirty="0" smtClean="0">
                <a:solidFill>
                  <a:srgbClr val="170AC6"/>
                </a:solidFill>
              </a:rPr>
              <a:t>e:</a:t>
            </a:r>
          </a:p>
          <a:p>
            <a:pPr algn="just"/>
            <a:endParaRPr lang="it-IT" sz="2000" dirty="0">
              <a:solidFill>
                <a:srgbClr val="170AC6"/>
              </a:solidFill>
            </a:endParaRPr>
          </a:p>
          <a:p>
            <a:pPr algn="just"/>
            <a:r>
              <a:rPr lang="it-IT" sz="2000" dirty="0" smtClean="0">
                <a:solidFill>
                  <a:srgbClr val="170AC6"/>
                </a:solidFill>
              </a:rPr>
              <a:t>Poiché:                             quando </a:t>
            </a:r>
            <a:r>
              <a:rPr lang="it-IT" sz="2000" b="1" i="1" dirty="0" smtClean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  <a:sym typeface="Symbol"/>
              </a:rPr>
              <a:t>g </a:t>
            </a:r>
            <a:r>
              <a:rPr lang="it-IT" sz="2000" b="1" i="1" baseline="30000" dirty="0" smtClean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  <a:sym typeface="Symbol"/>
              </a:rPr>
              <a:t>R</a:t>
            </a:r>
            <a:r>
              <a:rPr lang="it-IT" sz="2000" dirty="0" smtClean="0">
                <a:solidFill>
                  <a:srgbClr val="C00000"/>
                </a:solidFill>
                <a:sym typeface="Symbol"/>
              </a:rPr>
              <a:t>  </a:t>
            </a:r>
            <a:r>
              <a:rPr lang="it-IT" sz="2000" dirty="0" smtClean="0">
                <a:solidFill>
                  <a:srgbClr val="170AC6"/>
                </a:solidFill>
                <a:sym typeface="Symbol"/>
              </a:rPr>
              <a:t>non dipende da </a:t>
            </a:r>
            <a:r>
              <a:rPr lang="it-IT" sz="2000" b="1" i="1" dirty="0" smtClean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  <a:sym typeface="Symbol"/>
              </a:rPr>
              <a:t>T</a:t>
            </a:r>
            <a:r>
              <a:rPr lang="it-IT" sz="2000" b="1" i="1" dirty="0" smtClean="0">
                <a:solidFill>
                  <a:srgbClr val="170AC6"/>
                </a:solidFill>
                <a:latin typeface="Cambria Math" pitchFamily="18" charset="0"/>
                <a:ea typeface="Cambria Math" pitchFamily="18" charset="0"/>
                <a:sym typeface="Symbol"/>
              </a:rPr>
              <a:t>  </a:t>
            </a:r>
            <a:r>
              <a:rPr lang="it-IT" sz="2000" dirty="0">
                <a:solidFill>
                  <a:srgbClr val="170AC6"/>
                </a:solidFill>
                <a:ea typeface="Cambria Math" pitchFamily="18" charset="0"/>
                <a:sym typeface="Symbol"/>
              </a:rPr>
              <a:t>il termine in </a:t>
            </a:r>
            <a:endParaRPr lang="it-IT" sz="2000" dirty="0" smtClean="0">
              <a:solidFill>
                <a:srgbClr val="170AC6"/>
              </a:solidFill>
              <a:ea typeface="Cambria Math" pitchFamily="18" charset="0"/>
              <a:sym typeface="Symbol"/>
            </a:endParaRPr>
          </a:p>
          <a:p>
            <a:pPr algn="just"/>
            <a:endParaRPr lang="it-IT" sz="2000" dirty="0" smtClean="0">
              <a:solidFill>
                <a:srgbClr val="170AC6"/>
              </a:solidFill>
              <a:ea typeface="Cambria Math" pitchFamily="18" charset="0"/>
              <a:sym typeface="Symbol"/>
            </a:endParaRPr>
          </a:p>
          <a:p>
            <a:pPr algn="just"/>
            <a:r>
              <a:rPr lang="it-IT" sz="2000" dirty="0" smtClean="0">
                <a:solidFill>
                  <a:srgbClr val="170AC6"/>
                </a:solidFill>
                <a:ea typeface="Cambria Math" pitchFamily="18" charset="0"/>
                <a:sym typeface="Symbol"/>
              </a:rPr>
              <a:t>parentesi </a:t>
            </a:r>
            <a:r>
              <a:rPr lang="it-IT" sz="2000" dirty="0">
                <a:solidFill>
                  <a:srgbClr val="170AC6"/>
                </a:solidFill>
                <a:ea typeface="Cambria Math" pitchFamily="18" charset="0"/>
                <a:sym typeface="Symbol"/>
              </a:rPr>
              <a:t>quadre si </a:t>
            </a:r>
            <a:r>
              <a:rPr lang="it-IT" sz="2000" dirty="0" smtClean="0">
                <a:solidFill>
                  <a:srgbClr val="170AC6"/>
                </a:solidFill>
                <a:ea typeface="Cambria Math" pitchFamily="18" charset="0"/>
                <a:sym typeface="Symbol"/>
              </a:rPr>
              <a:t>annulla e </a:t>
            </a:r>
            <a:r>
              <a:rPr lang="it-IT" sz="2000" b="1" i="1" dirty="0" smtClean="0">
                <a:solidFill>
                  <a:srgbClr val="C00000"/>
                </a:solidFill>
                <a:ea typeface="Cambria Math" pitchFamily="18" charset="0"/>
                <a:sym typeface="Symbol"/>
              </a:rPr>
              <a:t>S</a:t>
            </a:r>
            <a:r>
              <a:rPr lang="it-IT" sz="2000" b="1" i="1" baseline="30000" dirty="0" smtClean="0">
                <a:solidFill>
                  <a:srgbClr val="C00000"/>
                </a:solidFill>
                <a:ea typeface="Cambria Math" pitchFamily="18" charset="0"/>
                <a:sym typeface="Symbol"/>
              </a:rPr>
              <a:t>M</a:t>
            </a:r>
            <a:r>
              <a:rPr lang="it-IT" sz="2000" dirty="0" smtClean="0">
                <a:solidFill>
                  <a:srgbClr val="170AC6"/>
                </a:solidFill>
                <a:ea typeface="Cambria Math" pitchFamily="18" charset="0"/>
                <a:sym typeface="Symbol"/>
              </a:rPr>
              <a:t>  dipende solo dal termine combinatorio.</a:t>
            </a:r>
            <a:endParaRPr lang="it-IT" sz="2000" b="1" i="1" dirty="0" smtClean="0">
              <a:solidFill>
                <a:srgbClr val="170AC6"/>
              </a:solidFill>
              <a:latin typeface="Cambria Math" pitchFamily="18" charset="0"/>
              <a:ea typeface="Cambria Math" pitchFamily="18" charset="0"/>
              <a:sym typeface="Symbol"/>
            </a:endParaRPr>
          </a:p>
          <a:p>
            <a:pPr algn="just"/>
            <a:r>
              <a:rPr lang="it-IT" sz="2000" dirty="0" smtClean="0">
                <a:solidFill>
                  <a:srgbClr val="170AC6"/>
                </a:solidFill>
                <a:ea typeface="Cambria Math" pitchFamily="18" charset="0"/>
                <a:sym typeface="Symbol"/>
              </a:rPr>
              <a:t>Il termine entalpico diventa </a:t>
            </a:r>
            <a:r>
              <a:rPr lang="it-IT" sz="2000" b="1" i="1" dirty="0" smtClean="0">
                <a:solidFill>
                  <a:srgbClr val="C00000"/>
                </a:solidFill>
                <a:ea typeface="Cambria Math" pitchFamily="18" charset="0"/>
                <a:sym typeface="Symbol"/>
              </a:rPr>
              <a:t>= N</a:t>
            </a:r>
            <a:r>
              <a:rPr lang="it-IT" sz="2000" b="1" i="1" baseline="-25000" dirty="0" smtClean="0">
                <a:solidFill>
                  <a:srgbClr val="C00000"/>
                </a:solidFill>
                <a:ea typeface="Cambria Math" pitchFamily="18" charset="0"/>
                <a:sym typeface="Symbol"/>
              </a:rPr>
              <a:t>1</a:t>
            </a:r>
            <a:r>
              <a:rPr lang="it-IT" sz="2000" b="1" i="1" dirty="0" smtClean="0">
                <a:solidFill>
                  <a:srgbClr val="C00000"/>
                </a:solidFill>
                <a:ea typeface="Cambria Math" pitchFamily="18" charset="0"/>
                <a:sym typeface="Symbol"/>
              </a:rPr>
              <a:t></a:t>
            </a:r>
            <a:r>
              <a:rPr lang="it-IT" sz="2000" b="1" i="1" baseline="-25000" dirty="0" smtClean="0">
                <a:solidFill>
                  <a:srgbClr val="C00000"/>
                </a:solidFill>
                <a:ea typeface="Cambria Math" pitchFamily="18" charset="0"/>
                <a:sym typeface="Symbol"/>
              </a:rPr>
              <a:t>2</a:t>
            </a:r>
            <a:r>
              <a:rPr lang="it-IT" sz="2000" b="1" i="1" dirty="0">
                <a:solidFill>
                  <a:srgbClr val="C00000"/>
                </a:solidFill>
                <a:ea typeface="Cambria Math" pitchFamily="18" charset="0"/>
                <a:sym typeface="Symbol"/>
              </a:rPr>
              <a:t>Z</a:t>
            </a:r>
            <a:r>
              <a:rPr lang="it-IT" sz="2000" b="1" i="1" dirty="0" smtClean="0">
                <a:solidFill>
                  <a:srgbClr val="C00000"/>
                </a:solidFill>
                <a:ea typeface="Cambria Math" pitchFamily="18" charset="0"/>
                <a:sym typeface="Symbol"/>
              </a:rPr>
              <a:t>g</a:t>
            </a:r>
            <a:r>
              <a:rPr lang="it-IT" sz="2000" b="1" i="1" baseline="30000" dirty="0" smtClean="0">
                <a:solidFill>
                  <a:srgbClr val="C00000"/>
                </a:solidFill>
                <a:ea typeface="Cambria Math" pitchFamily="18" charset="0"/>
                <a:sym typeface="Symbol"/>
              </a:rPr>
              <a:t>R</a:t>
            </a:r>
            <a:r>
              <a:rPr lang="it-IT" sz="2000" b="1" i="1" dirty="0" smtClean="0">
                <a:solidFill>
                  <a:srgbClr val="C00000"/>
                </a:solidFill>
                <a:ea typeface="Cambria Math" pitchFamily="18" charset="0"/>
                <a:sym typeface="Symbol"/>
              </a:rPr>
              <a:t> = G</a:t>
            </a:r>
            <a:r>
              <a:rPr lang="it-IT" sz="2000" b="1" i="1" baseline="30000" dirty="0" smtClean="0">
                <a:solidFill>
                  <a:srgbClr val="C00000"/>
                </a:solidFill>
                <a:ea typeface="Cambria Math" pitchFamily="18" charset="0"/>
                <a:sym typeface="Symbol"/>
              </a:rPr>
              <a:t>R</a:t>
            </a:r>
            <a:r>
              <a:rPr lang="it-IT" sz="2000" b="1" i="1" dirty="0" smtClean="0">
                <a:solidFill>
                  <a:srgbClr val="C00000"/>
                </a:solidFill>
                <a:ea typeface="Cambria Math" pitchFamily="18" charset="0"/>
                <a:sym typeface="Symbol"/>
              </a:rPr>
              <a:t>  </a:t>
            </a:r>
            <a:r>
              <a:rPr lang="it-IT" sz="2000" dirty="0" smtClean="0">
                <a:solidFill>
                  <a:srgbClr val="170AC6"/>
                </a:solidFill>
                <a:ea typeface="Cambria Math" pitchFamily="18" charset="0"/>
                <a:sym typeface="Symbol"/>
              </a:rPr>
              <a:t>e cioè alla variazione di energia della «quasi-reazione».</a:t>
            </a:r>
            <a:endParaRPr lang="it-IT" sz="2000" dirty="0" smtClean="0">
              <a:solidFill>
                <a:srgbClr val="170AC6"/>
              </a:solidFill>
              <a:ea typeface="Cambria Math" pitchFamily="18" charset="0"/>
            </a:endParaRPr>
          </a:p>
        </p:txBody>
      </p:sp>
      <p:graphicFrame>
        <p:nvGraphicFramePr>
          <p:cNvPr id="2" name="Oggetto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1419139039"/>
              </p:ext>
            </p:extLst>
          </p:nvPr>
        </p:nvGraphicFramePr>
        <p:xfrm>
          <a:off x="1897063" y="908050"/>
          <a:ext cx="5356225" cy="792163"/>
        </p:xfrm>
        <a:graphic>
          <a:graphicData uri="http://schemas.openxmlformats.org/presentationml/2006/ole">
            <p:oleObj spid="_x0000_s41222" name="Equazione" r:id="rId3" imgW="3263760" imgH="482400" progId="Equation.3">
              <p:embed/>
            </p:oleObj>
          </a:graphicData>
        </a:graphic>
      </p:graphicFrame>
      <p:graphicFrame>
        <p:nvGraphicFramePr>
          <p:cNvPr id="3" name="Oggetto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3135252211"/>
              </p:ext>
            </p:extLst>
          </p:nvPr>
        </p:nvGraphicFramePr>
        <p:xfrm>
          <a:off x="2339752" y="1916832"/>
          <a:ext cx="4511675" cy="431800"/>
        </p:xfrm>
        <a:graphic>
          <a:graphicData uri="http://schemas.openxmlformats.org/presentationml/2006/ole">
            <p:oleObj spid="_x0000_s41223" name="Equazione" r:id="rId4" imgW="2387600" imgH="228600" progId="Equation.3">
              <p:embed/>
            </p:oleObj>
          </a:graphicData>
        </a:graphic>
      </p:graphicFrame>
      <p:graphicFrame>
        <p:nvGraphicFramePr>
          <p:cNvPr id="5" name="Oggetto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369587979"/>
              </p:ext>
            </p:extLst>
          </p:nvPr>
        </p:nvGraphicFramePr>
        <p:xfrm>
          <a:off x="2334742" y="2616184"/>
          <a:ext cx="5549626" cy="956832"/>
        </p:xfrm>
        <a:graphic>
          <a:graphicData uri="http://schemas.openxmlformats.org/presentationml/2006/ole">
            <p:oleObj spid="_x0000_s41224" name="Equazione" r:id="rId5" imgW="2946400" imgH="508000" progId="Equation.3">
              <p:embed/>
            </p:oleObj>
          </a:graphicData>
        </a:graphic>
      </p:graphicFrame>
      <p:graphicFrame>
        <p:nvGraphicFramePr>
          <p:cNvPr id="6" name="Oggetto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3867115772"/>
              </p:ext>
            </p:extLst>
          </p:nvPr>
        </p:nvGraphicFramePr>
        <p:xfrm>
          <a:off x="3275856" y="3573016"/>
          <a:ext cx="3083427" cy="870322"/>
        </p:xfrm>
        <a:graphic>
          <a:graphicData uri="http://schemas.openxmlformats.org/presentationml/2006/ole">
            <p:oleObj spid="_x0000_s41225" name="Equazione" r:id="rId6" imgW="1574800" imgH="444500" progId="Equation.3">
              <p:embed/>
            </p:oleObj>
          </a:graphicData>
        </a:graphic>
      </p:graphicFrame>
      <p:graphicFrame>
        <p:nvGraphicFramePr>
          <p:cNvPr id="8" name="Oggetto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673707348"/>
              </p:ext>
            </p:extLst>
          </p:nvPr>
        </p:nvGraphicFramePr>
        <p:xfrm>
          <a:off x="1379538" y="4149725"/>
          <a:ext cx="1463675" cy="792163"/>
        </p:xfrm>
        <a:graphic>
          <a:graphicData uri="http://schemas.openxmlformats.org/presentationml/2006/ole">
            <p:oleObj spid="_x0000_s41226" name="Equazione" r:id="rId7" imgW="774360" imgH="419040" progId="Equation.3">
              <p:embed/>
            </p:oleObj>
          </a:graphicData>
        </a:graphic>
      </p:graphicFrame>
    </p:spTree>
    <p:extLst>
      <p:ext uri="{BB962C8B-B14F-4D97-AF65-F5344CB8AC3E}">
        <p14:creationId xmlns:p14="http://schemas.microsoft.com/office/powerpoint/2010/main" xmlns="" val="214213776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ggetto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2696760095"/>
              </p:ext>
            </p:extLst>
          </p:nvPr>
        </p:nvGraphicFramePr>
        <p:xfrm>
          <a:off x="3419872" y="404664"/>
          <a:ext cx="2190750" cy="438150"/>
        </p:xfrm>
        <a:graphic>
          <a:graphicData uri="http://schemas.openxmlformats.org/presentationml/2006/ole">
            <p:oleObj spid="_x0000_s42031" name="Equazione" r:id="rId3" imgW="1143000" imgH="228600" progId="Equation.3">
              <p:embed/>
            </p:oleObj>
          </a:graphicData>
        </a:graphic>
      </p:graphicFrame>
      <p:sp>
        <p:nvSpPr>
          <p:cNvPr id="3" name="CasellaDiTesto 2"/>
          <p:cNvSpPr txBox="1"/>
          <p:nvPr/>
        </p:nvSpPr>
        <p:spPr>
          <a:xfrm>
            <a:off x="611561" y="859515"/>
            <a:ext cx="820891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t-IT" sz="2000" dirty="0" smtClean="0">
                <a:solidFill>
                  <a:srgbClr val="170AC6"/>
                </a:solidFill>
              </a:rPr>
              <a:t>Se </a:t>
            </a:r>
            <a:r>
              <a:rPr lang="it-IT" sz="2000" b="1" i="1" dirty="0" smtClean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  <a:sym typeface="Symbol"/>
              </a:rPr>
              <a:t>g </a:t>
            </a:r>
            <a:r>
              <a:rPr lang="it-IT" sz="2000" b="1" i="1" baseline="30000" dirty="0" smtClean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  <a:sym typeface="Symbol"/>
              </a:rPr>
              <a:t>R</a:t>
            </a:r>
            <a:r>
              <a:rPr lang="it-IT" sz="2000" b="1" i="1" dirty="0" smtClean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  <a:sym typeface="Symbol"/>
              </a:rPr>
              <a:t> = 0 </a:t>
            </a:r>
            <a:r>
              <a:rPr lang="it-IT" sz="2000" dirty="0" smtClean="0">
                <a:solidFill>
                  <a:srgbClr val="170AC6"/>
                </a:solidFill>
                <a:sym typeface="Symbol"/>
              </a:rPr>
              <a:t>non ci sono differenze tra l’energia di contatti diversi  e la soluzione è </a:t>
            </a:r>
            <a:r>
              <a:rPr lang="it-IT" sz="2000" b="1" i="1" dirty="0" smtClean="0">
                <a:solidFill>
                  <a:srgbClr val="170AC6"/>
                </a:solidFill>
                <a:sym typeface="Symbol"/>
              </a:rPr>
              <a:t>ideale</a:t>
            </a:r>
            <a:r>
              <a:rPr lang="it-IT" sz="2000" dirty="0" smtClean="0">
                <a:solidFill>
                  <a:srgbClr val="170AC6"/>
                </a:solidFill>
                <a:sym typeface="Symbol"/>
              </a:rPr>
              <a:t>.   Se </a:t>
            </a:r>
            <a:r>
              <a:rPr lang="it-IT" sz="2000" b="1" i="1" dirty="0" smtClean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  <a:sym typeface="Symbol"/>
              </a:rPr>
              <a:t>g </a:t>
            </a:r>
            <a:r>
              <a:rPr lang="it-IT" sz="2000" b="1" i="1" baseline="30000" dirty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  <a:sym typeface="Symbol"/>
              </a:rPr>
              <a:t>R</a:t>
            </a:r>
            <a:r>
              <a:rPr lang="it-IT" sz="2000" b="1" i="1" dirty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  <a:sym typeface="Symbol"/>
              </a:rPr>
              <a:t> </a:t>
            </a:r>
            <a:r>
              <a:rPr lang="it-IT" sz="2000" b="1" i="1" dirty="0" smtClean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  <a:sym typeface="Symbol"/>
              </a:rPr>
              <a:t>≠ </a:t>
            </a:r>
            <a:r>
              <a:rPr lang="it-IT" sz="2000" b="1" i="1" dirty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  <a:sym typeface="Symbol"/>
              </a:rPr>
              <a:t>0 </a:t>
            </a:r>
            <a:r>
              <a:rPr lang="it-IT" sz="2000" b="1" i="1" dirty="0" smtClean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  <a:sym typeface="Symbol"/>
              </a:rPr>
              <a:t> </a:t>
            </a:r>
            <a:r>
              <a:rPr lang="it-IT" sz="2000" dirty="0" smtClean="0">
                <a:solidFill>
                  <a:srgbClr val="170AC6"/>
                </a:solidFill>
                <a:ea typeface="Cambria Math" pitchFamily="18" charset="0"/>
                <a:sym typeface="Symbol"/>
              </a:rPr>
              <a:t>la soluzione è </a:t>
            </a:r>
            <a:r>
              <a:rPr lang="it-IT" sz="2000" b="1" i="1" dirty="0" smtClean="0">
                <a:solidFill>
                  <a:srgbClr val="170AC6"/>
                </a:solidFill>
                <a:ea typeface="Cambria Math" pitchFamily="18" charset="0"/>
                <a:sym typeface="Symbol"/>
              </a:rPr>
              <a:t>regolare</a:t>
            </a:r>
            <a:r>
              <a:rPr lang="it-IT" sz="2000" dirty="0" smtClean="0">
                <a:solidFill>
                  <a:srgbClr val="170AC6"/>
                </a:solidFill>
                <a:ea typeface="Cambria Math" pitchFamily="18" charset="0"/>
                <a:sym typeface="Symbol"/>
              </a:rPr>
              <a:t> (si definisce regolare una soluzione in cui </a:t>
            </a:r>
            <a:r>
              <a:rPr lang="it-IT" sz="2000" b="1" i="1" dirty="0" smtClean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  <a:sym typeface="Symbol"/>
              </a:rPr>
              <a:t>S </a:t>
            </a:r>
            <a:r>
              <a:rPr lang="it-IT" sz="2000" b="1" i="1" baseline="30000" dirty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  <a:sym typeface="Symbol"/>
              </a:rPr>
              <a:t>R</a:t>
            </a:r>
            <a:r>
              <a:rPr lang="it-IT" sz="2000" b="1" i="1" dirty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  <a:sym typeface="Symbol"/>
              </a:rPr>
              <a:t> </a:t>
            </a:r>
            <a:r>
              <a:rPr lang="it-IT" sz="2000" dirty="0" smtClean="0">
                <a:solidFill>
                  <a:srgbClr val="C00000"/>
                </a:solidFill>
                <a:ea typeface="Cambria Math" pitchFamily="18" charset="0"/>
                <a:sym typeface="Symbol"/>
              </a:rPr>
              <a:t> è ideale ma </a:t>
            </a:r>
            <a:r>
              <a:rPr lang="it-IT" sz="2000" b="1" i="1" dirty="0" smtClean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  <a:sym typeface="Symbol"/>
              </a:rPr>
              <a:t></a:t>
            </a:r>
            <a:r>
              <a:rPr lang="it-IT" sz="2000" b="1" i="1" dirty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  <a:sym typeface="Symbol"/>
              </a:rPr>
              <a:t>H</a:t>
            </a:r>
            <a:r>
              <a:rPr lang="it-IT" sz="2000" b="1" i="1" dirty="0" smtClean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  <a:sym typeface="Symbol"/>
              </a:rPr>
              <a:t> </a:t>
            </a:r>
            <a:r>
              <a:rPr lang="it-IT" sz="2000" b="1" i="1" baseline="30000" dirty="0" smtClean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  <a:sym typeface="Symbol"/>
              </a:rPr>
              <a:t>R</a:t>
            </a:r>
            <a:r>
              <a:rPr lang="it-IT" sz="2000" b="1" i="1" dirty="0" smtClean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  <a:sym typeface="Symbol"/>
              </a:rPr>
              <a:t> </a:t>
            </a:r>
            <a:r>
              <a:rPr lang="it-IT" sz="2000" b="1" i="1" dirty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  <a:sym typeface="Symbol"/>
              </a:rPr>
              <a:t>≠ 0 </a:t>
            </a:r>
            <a:r>
              <a:rPr lang="it-IT" sz="2000" dirty="0" smtClean="0">
                <a:solidFill>
                  <a:srgbClr val="170AC6"/>
                </a:solidFill>
                <a:ea typeface="Cambria Math" pitchFamily="18" charset="0"/>
                <a:sym typeface="Symbol"/>
              </a:rPr>
              <a:t>.</a:t>
            </a:r>
          </a:p>
        </p:txBody>
      </p:sp>
      <p:sp>
        <p:nvSpPr>
          <p:cNvPr id="4" name="Rettangolo 3"/>
          <p:cNvSpPr/>
          <p:nvPr/>
        </p:nvSpPr>
        <p:spPr>
          <a:xfrm>
            <a:off x="611561" y="2204864"/>
            <a:ext cx="7920880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it-IT" sz="2000" dirty="0" smtClean="0">
                <a:solidFill>
                  <a:srgbClr val="170AC6"/>
                </a:solidFill>
                <a:sym typeface="Symbol"/>
              </a:rPr>
              <a:t>Poiché</a:t>
            </a:r>
            <a:r>
              <a:rPr lang="it-IT" sz="2000" b="1" i="1" dirty="0" smtClean="0">
                <a:solidFill>
                  <a:srgbClr val="170AC6"/>
                </a:solidFill>
                <a:sym typeface="Symbol"/>
              </a:rPr>
              <a:t> </a:t>
            </a:r>
            <a:r>
              <a:rPr lang="it-IT" sz="2000" b="1" i="1" dirty="0" smtClean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  <a:sym typeface="Symbol"/>
              </a:rPr>
              <a:t>G </a:t>
            </a:r>
            <a:r>
              <a:rPr lang="it-IT" sz="2000" b="1" i="1" baseline="30000" dirty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  <a:sym typeface="Symbol"/>
              </a:rPr>
              <a:t>R</a:t>
            </a:r>
            <a:r>
              <a:rPr lang="it-IT" sz="2000" b="1" i="1" dirty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  <a:sym typeface="Symbol"/>
              </a:rPr>
              <a:t> </a:t>
            </a:r>
            <a:r>
              <a:rPr lang="it-IT" sz="2000" b="1" i="1" dirty="0" smtClean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  <a:sym typeface="Symbol"/>
              </a:rPr>
              <a:t> </a:t>
            </a:r>
            <a:r>
              <a:rPr lang="it-IT" sz="2000" b="1" i="1" dirty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  <a:sym typeface="Symbol"/>
              </a:rPr>
              <a:t>= </a:t>
            </a:r>
            <a:r>
              <a:rPr lang="it-IT" sz="2000" b="1" i="1" dirty="0" smtClean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  <a:sym typeface="Symbol"/>
              </a:rPr>
              <a:t>kTN</a:t>
            </a:r>
            <a:r>
              <a:rPr lang="it-IT" sz="2000" b="1" i="1" baseline="-25000" dirty="0" smtClean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  <a:sym typeface="Symbol"/>
              </a:rPr>
              <a:t>1</a:t>
            </a:r>
            <a:r>
              <a:rPr lang="it-IT" sz="2000" b="1" i="1" dirty="0" smtClean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  <a:sym typeface="Symbol"/>
              </a:rPr>
              <a:t></a:t>
            </a:r>
            <a:r>
              <a:rPr lang="it-IT" sz="2000" b="1" i="1" baseline="-25000" dirty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  <a:sym typeface="Symbol"/>
              </a:rPr>
              <a:t>2</a:t>
            </a:r>
            <a:r>
              <a:rPr lang="it-IT" sz="2000" b="1" i="1" dirty="0" smtClean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  <a:sym typeface="Symbol"/>
              </a:rPr>
              <a:t>  </a:t>
            </a:r>
            <a:r>
              <a:rPr lang="it-IT" sz="2000" dirty="0" smtClean="0">
                <a:solidFill>
                  <a:srgbClr val="170AC6"/>
                </a:solidFill>
                <a:latin typeface="Cambria Math" pitchFamily="18" charset="0"/>
                <a:ea typeface="Cambria Math" pitchFamily="18" charset="0"/>
                <a:sym typeface="Symbol"/>
              </a:rPr>
              <a:t>e</a:t>
            </a:r>
            <a:r>
              <a:rPr lang="it-IT" sz="2000" b="1" i="1" dirty="0" smtClean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  <a:sym typeface="Symbol"/>
              </a:rPr>
              <a:t> </a:t>
            </a:r>
            <a:r>
              <a:rPr lang="it-IT" sz="2000" b="1" i="1" dirty="0" smtClean="0">
                <a:solidFill>
                  <a:srgbClr val="C00000"/>
                </a:solidFill>
                <a:sym typeface="Symbol"/>
              </a:rPr>
              <a:t></a:t>
            </a:r>
            <a:r>
              <a:rPr lang="it-IT" sz="2000" dirty="0" smtClean="0">
                <a:solidFill>
                  <a:srgbClr val="170AC6"/>
                </a:solidFill>
                <a:sym typeface="Symbol"/>
              </a:rPr>
              <a:t> ha </a:t>
            </a:r>
            <a:r>
              <a:rPr lang="it-IT" sz="2000" dirty="0">
                <a:solidFill>
                  <a:srgbClr val="170AC6"/>
                </a:solidFill>
                <a:sym typeface="Symbol"/>
              </a:rPr>
              <a:t>generalmente un valore </a:t>
            </a:r>
            <a:r>
              <a:rPr lang="it-IT" sz="2000" dirty="0" smtClean="0">
                <a:solidFill>
                  <a:srgbClr val="170AC6"/>
                </a:solidFill>
                <a:sym typeface="Symbol"/>
              </a:rPr>
              <a:t>positivo, </a:t>
            </a:r>
            <a:r>
              <a:rPr lang="it-IT" sz="2000" dirty="0">
                <a:solidFill>
                  <a:srgbClr val="170AC6"/>
                </a:solidFill>
                <a:sym typeface="Symbol"/>
              </a:rPr>
              <a:t>la dissoluzione di un polimero in una soluto è generalmente (nell’ambito della validità del modello) un processo </a:t>
            </a:r>
            <a:r>
              <a:rPr lang="it-IT" sz="2000" dirty="0" smtClean="0">
                <a:solidFill>
                  <a:srgbClr val="170AC6"/>
                </a:solidFill>
                <a:sym typeface="Symbol"/>
              </a:rPr>
              <a:t>endotermico.</a:t>
            </a:r>
          </a:p>
          <a:p>
            <a:pPr algn="just"/>
            <a:endParaRPr lang="it-IT" sz="2000" dirty="0" smtClean="0">
              <a:solidFill>
                <a:srgbClr val="170AC6"/>
              </a:solidFill>
              <a:sym typeface="Symbol"/>
            </a:endParaRPr>
          </a:p>
          <a:p>
            <a:pPr algn="just"/>
            <a:r>
              <a:rPr lang="it-IT" sz="2000" b="1" i="1" dirty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  <a:sym typeface="Symbol"/>
              </a:rPr>
              <a:t>H </a:t>
            </a:r>
            <a:r>
              <a:rPr lang="it-IT" sz="2000" b="1" i="1" baseline="30000" dirty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  <a:sym typeface="Symbol"/>
              </a:rPr>
              <a:t>R</a:t>
            </a:r>
            <a:r>
              <a:rPr lang="it-IT" sz="2000" b="1" i="1" dirty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  <a:sym typeface="Symbol"/>
              </a:rPr>
              <a:t> → 0</a:t>
            </a:r>
            <a:r>
              <a:rPr lang="it-IT" sz="2000" dirty="0">
                <a:solidFill>
                  <a:srgbClr val="C00000"/>
                </a:solidFill>
                <a:ea typeface="Cambria Math" pitchFamily="18" charset="0"/>
                <a:sym typeface="Symbol"/>
              </a:rPr>
              <a:t>  </a:t>
            </a:r>
            <a:r>
              <a:rPr lang="it-IT" sz="2000" dirty="0">
                <a:solidFill>
                  <a:srgbClr val="170AC6"/>
                </a:solidFill>
                <a:ea typeface="Cambria Math" pitchFamily="18" charset="0"/>
                <a:sym typeface="Symbol"/>
              </a:rPr>
              <a:t>quando</a:t>
            </a:r>
            <a:r>
              <a:rPr lang="it-IT" sz="2000" dirty="0">
                <a:solidFill>
                  <a:srgbClr val="C00000"/>
                </a:solidFill>
                <a:ea typeface="Cambria Math" pitchFamily="18" charset="0"/>
                <a:sym typeface="Symbol"/>
              </a:rPr>
              <a:t> </a:t>
            </a:r>
            <a:r>
              <a:rPr lang="it-IT" sz="2000" b="1" i="1" dirty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  <a:sym typeface="Symbol"/>
              </a:rPr>
              <a:t></a:t>
            </a:r>
            <a:r>
              <a:rPr lang="it-IT" sz="2000" b="1" i="1" baseline="-25000" dirty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  <a:sym typeface="Symbol"/>
              </a:rPr>
              <a:t>2</a:t>
            </a:r>
            <a:r>
              <a:rPr lang="it-IT" sz="2000" dirty="0">
                <a:solidFill>
                  <a:srgbClr val="C00000"/>
                </a:solidFill>
                <a:ea typeface="Cambria Math" pitchFamily="18" charset="0"/>
                <a:sym typeface="Symbol"/>
              </a:rPr>
              <a:t> </a:t>
            </a:r>
            <a:r>
              <a:rPr lang="it-IT" sz="2000" b="1" i="1" dirty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  <a:sym typeface="Symbol"/>
              </a:rPr>
              <a:t>→ 0</a:t>
            </a:r>
            <a:r>
              <a:rPr lang="it-IT" sz="2000" dirty="0">
                <a:solidFill>
                  <a:srgbClr val="C00000"/>
                </a:solidFill>
                <a:ea typeface="Cambria Math" pitchFamily="18" charset="0"/>
                <a:sym typeface="Symbol"/>
              </a:rPr>
              <a:t>  </a:t>
            </a:r>
            <a:r>
              <a:rPr lang="it-IT" sz="2000" dirty="0">
                <a:solidFill>
                  <a:srgbClr val="170AC6"/>
                </a:solidFill>
                <a:ea typeface="Cambria Math" pitchFamily="18" charset="0"/>
                <a:sym typeface="Symbol"/>
              </a:rPr>
              <a:t>cioè quando la soluzione è molto diluita. Ma…….</a:t>
            </a:r>
            <a:endParaRPr lang="en-US" sz="2000" dirty="0">
              <a:solidFill>
                <a:srgbClr val="170AC6"/>
              </a:solidFill>
            </a:endParaRPr>
          </a:p>
          <a:p>
            <a:pPr algn="just"/>
            <a:endParaRPr lang="it-IT" sz="2000" dirty="0">
              <a:solidFill>
                <a:srgbClr val="170AC6"/>
              </a:solidFill>
              <a:sym typeface="Symbol"/>
            </a:endParaRPr>
          </a:p>
          <a:p>
            <a:pPr algn="just"/>
            <a:r>
              <a:rPr lang="it-IT" sz="2000" dirty="0">
                <a:solidFill>
                  <a:srgbClr val="170AC6"/>
                </a:solidFill>
                <a:sym typeface="Symbol"/>
              </a:rPr>
              <a:t>v</a:t>
            </a:r>
            <a:r>
              <a:rPr lang="it-IT" sz="2000" dirty="0" smtClean="0">
                <a:solidFill>
                  <a:srgbClr val="170AC6"/>
                </a:solidFill>
                <a:sym typeface="Symbol"/>
              </a:rPr>
              <a:t>a </a:t>
            </a:r>
            <a:r>
              <a:rPr lang="it-IT" sz="2000" dirty="0">
                <a:solidFill>
                  <a:srgbClr val="170AC6"/>
                </a:solidFill>
                <a:sym typeface="Symbol"/>
              </a:rPr>
              <a:t>sottolineato che sebbene nella teoria di </a:t>
            </a:r>
            <a:r>
              <a:rPr lang="it-IT" sz="2000" dirty="0" err="1">
                <a:solidFill>
                  <a:srgbClr val="170AC6"/>
                </a:solidFill>
                <a:sym typeface="Symbol"/>
              </a:rPr>
              <a:t>Flory</a:t>
            </a:r>
            <a:r>
              <a:rPr lang="it-IT" sz="2000" dirty="0">
                <a:solidFill>
                  <a:srgbClr val="170AC6"/>
                </a:solidFill>
                <a:sym typeface="Symbol"/>
              </a:rPr>
              <a:t>-Huggins non sono state fatte ipotesi sulla diluizione, in una soluzione polimerica diluita domini polimerici (</a:t>
            </a:r>
            <a:r>
              <a:rPr lang="it-IT" sz="2000" dirty="0" smtClean="0">
                <a:solidFill>
                  <a:srgbClr val="170AC6"/>
                </a:solidFill>
                <a:sym typeface="Symbol"/>
              </a:rPr>
              <a:t>zone </a:t>
            </a:r>
            <a:r>
              <a:rPr lang="it-IT" sz="2000" dirty="0">
                <a:solidFill>
                  <a:srgbClr val="170AC6"/>
                </a:solidFill>
                <a:sym typeface="Symbol"/>
              </a:rPr>
              <a:t>concentrate di segmenti di polimero) sono circondate da solvente puro. In queste condizioni non sono valide le espressioni di </a:t>
            </a:r>
            <a:r>
              <a:rPr lang="en-US" sz="2000" b="1" i="1" dirty="0">
                <a:solidFill>
                  <a:srgbClr val="C00000"/>
                </a:solidFill>
                <a:sym typeface="Symbol"/>
              </a:rPr>
              <a:t></a:t>
            </a:r>
            <a:r>
              <a:rPr lang="en-US" sz="2000" b="1" i="1" baseline="-25000" dirty="0">
                <a:solidFill>
                  <a:srgbClr val="C00000"/>
                </a:solidFill>
                <a:sym typeface="Symbol"/>
              </a:rPr>
              <a:t>1</a:t>
            </a:r>
            <a:r>
              <a:rPr lang="en-US" sz="2000" i="1" baseline="-25000" dirty="0">
                <a:solidFill>
                  <a:srgbClr val="C00000"/>
                </a:solidFill>
                <a:sym typeface="Symbol"/>
              </a:rPr>
              <a:t>  </a:t>
            </a:r>
            <a:r>
              <a:rPr lang="en-US" sz="2000" dirty="0">
                <a:solidFill>
                  <a:srgbClr val="170AC6"/>
                </a:solidFill>
                <a:sym typeface="Symbol"/>
              </a:rPr>
              <a:t>e</a:t>
            </a:r>
            <a:r>
              <a:rPr lang="en-US" sz="2000" i="1" baseline="-25000" dirty="0">
                <a:solidFill>
                  <a:srgbClr val="C00000"/>
                </a:solidFill>
                <a:sym typeface="Symbol"/>
              </a:rPr>
              <a:t> </a:t>
            </a:r>
            <a:r>
              <a:rPr lang="en-US" sz="2000" b="1" i="1" dirty="0">
                <a:solidFill>
                  <a:srgbClr val="C00000"/>
                </a:solidFill>
                <a:sym typeface="Symbol"/>
              </a:rPr>
              <a:t></a:t>
            </a:r>
            <a:r>
              <a:rPr lang="en-US" sz="2000" b="1" i="1" baseline="-25000" dirty="0">
                <a:solidFill>
                  <a:srgbClr val="C00000"/>
                </a:solidFill>
                <a:sym typeface="Symbol"/>
              </a:rPr>
              <a:t>2</a:t>
            </a:r>
            <a:r>
              <a:rPr lang="en-US" sz="2000" baseline="-25000" dirty="0">
                <a:solidFill>
                  <a:srgbClr val="C00000"/>
                </a:solidFill>
                <a:sym typeface="Symbol"/>
              </a:rPr>
              <a:t> </a:t>
            </a:r>
            <a:r>
              <a:rPr lang="it-IT" sz="2000" dirty="0">
                <a:solidFill>
                  <a:srgbClr val="170AC6"/>
                </a:solidFill>
                <a:sym typeface="Symbol"/>
              </a:rPr>
              <a:t>e quindi la teoria è valida per soluzioni relativamente concentrate.   Per superare questo problema è stata sviluppata una teoria ad hoc detta di </a:t>
            </a:r>
            <a:r>
              <a:rPr lang="it-IT" sz="2000" dirty="0" err="1">
                <a:solidFill>
                  <a:srgbClr val="170AC6"/>
                </a:solidFill>
                <a:sym typeface="Symbol"/>
              </a:rPr>
              <a:t>Flory-Krigbaum</a:t>
            </a:r>
            <a:r>
              <a:rPr lang="it-IT" sz="2000" dirty="0" smtClean="0">
                <a:solidFill>
                  <a:srgbClr val="170AC6"/>
                </a:solidFill>
                <a:sym typeface="Symbol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27035895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/>
          <p:cNvSpPr txBox="1"/>
          <p:nvPr/>
        </p:nvSpPr>
        <p:spPr>
          <a:xfrm>
            <a:off x="527403" y="548680"/>
            <a:ext cx="7775590" cy="16312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just"/>
            <a:r>
              <a:rPr lang="it-IT" sz="2000" dirty="0" smtClean="0">
                <a:solidFill>
                  <a:srgbClr val="170AC6"/>
                </a:solidFill>
              </a:rPr>
              <a:t>Consideriamo un tipico effetto della massa molecolare.</a:t>
            </a:r>
          </a:p>
          <a:p>
            <a:r>
              <a:rPr lang="it-IT" sz="2000" dirty="0" smtClean="0">
                <a:solidFill>
                  <a:srgbClr val="170AC6"/>
                </a:solidFill>
              </a:rPr>
              <a:t>Piccole frazioni molari sono ottenute con grandi frazioni in peso →</a:t>
            </a:r>
          </a:p>
          <a:p>
            <a:r>
              <a:rPr lang="it-IT" sz="2000" dirty="0" smtClean="0">
                <a:solidFill>
                  <a:srgbClr val="170AC6"/>
                </a:solidFill>
              </a:rPr>
              <a:t>le </a:t>
            </a:r>
            <a:r>
              <a:rPr lang="it-IT" sz="2000" dirty="0" smtClean="0">
                <a:solidFill>
                  <a:srgbClr val="170AC6"/>
                </a:solidFill>
              </a:rPr>
              <a:t>frazioni molari non sono un buon indicatore dell’idealità.</a:t>
            </a:r>
          </a:p>
          <a:p>
            <a:endParaRPr lang="it-IT" sz="2000" dirty="0">
              <a:solidFill>
                <a:srgbClr val="170AC6"/>
              </a:solidFill>
            </a:endParaRPr>
          </a:p>
          <a:p>
            <a:r>
              <a:rPr lang="it-IT" sz="2000" dirty="0" smtClean="0">
                <a:solidFill>
                  <a:srgbClr val="170AC6"/>
                </a:solidFill>
              </a:rPr>
              <a:t>Esempio:  </a:t>
            </a:r>
            <a:r>
              <a:rPr lang="it-IT" sz="2000" dirty="0" err="1" smtClean="0">
                <a:solidFill>
                  <a:srgbClr val="170AC6"/>
                </a:solidFill>
              </a:rPr>
              <a:t>MM</a:t>
            </a:r>
            <a:r>
              <a:rPr lang="it-IT" sz="2000" baseline="-25000" dirty="0" err="1" smtClean="0">
                <a:solidFill>
                  <a:srgbClr val="170AC6"/>
                </a:solidFill>
              </a:rPr>
              <a:t>pol</a:t>
            </a:r>
            <a:r>
              <a:rPr lang="it-IT" sz="2000" dirty="0" smtClean="0">
                <a:solidFill>
                  <a:srgbClr val="170AC6"/>
                </a:solidFill>
              </a:rPr>
              <a:t> </a:t>
            </a:r>
            <a:r>
              <a:rPr lang="it-IT" sz="2000" dirty="0" smtClean="0">
                <a:solidFill>
                  <a:srgbClr val="170AC6"/>
                </a:solidFill>
              </a:rPr>
              <a:t>= 10</a:t>
            </a:r>
            <a:r>
              <a:rPr lang="it-IT" sz="2000" baseline="30000" dirty="0" smtClean="0">
                <a:solidFill>
                  <a:srgbClr val="170AC6"/>
                </a:solidFill>
              </a:rPr>
              <a:t>5    </a:t>
            </a:r>
            <a:r>
              <a:rPr lang="it-IT" sz="2000" dirty="0" smtClean="0">
                <a:solidFill>
                  <a:srgbClr val="170AC6"/>
                </a:solidFill>
              </a:rPr>
              <a:t>  </a:t>
            </a:r>
            <a:r>
              <a:rPr lang="it-IT" sz="2000" dirty="0" err="1" smtClean="0">
                <a:solidFill>
                  <a:srgbClr val="170AC6"/>
                </a:solidFill>
              </a:rPr>
              <a:t>MM</a:t>
            </a:r>
            <a:r>
              <a:rPr lang="it-IT" sz="2000" baseline="-25000" dirty="0" err="1" smtClean="0">
                <a:solidFill>
                  <a:srgbClr val="170AC6"/>
                </a:solidFill>
              </a:rPr>
              <a:t>sol</a:t>
            </a:r>
            <a:r>
              <a:rPr lang="it-IT" sz="2000" dirty="0" smtClean="0">
                <a:solidFill>
                  <a:srgbClr val="170AC6"/>
                </a:solidFill>
              </a:rPr>
              <a:t> </a:t>
            </a:r>
            <a:r>
              <a:rPr lang="it-IT" sz="2000" dirty="0" smtClean="0">
                <a:solidFill>
                  <a:srgbClr val="170AC6"/>
                </a:solidFill>
              </a:rPr>
              <a:t>=10</a:t>
            </a:r>
            <a:r>
              <a:rPr lang="it-IT" sz="2000" baseline="30000" dirty="0" smtClean="0">
                <a:solidFill>
                  <a:srgbClr val="170AC6"/>
                </a:solidFill>
              </a:rPr>
              <a:t>2</a:t>
            </a:r>
            <a:r>
              <a:rPr lang="it-IT" sz="2000" dirty="0" smtClean="0">
                <a:solidFill>
                  <a:srgbClr val="170AC6"/>
                </a:solidFill>
              </a:rPr>
              <a:t>     soluzione 91% in peso di polimero</a:t>
            </a:r>
          </a:p>
        </p:txBody>
      </p:sp>
      <p:graphicFrame>
        <p:nvGraphicFramePr>
          <p:cNvPr id="3" name="Oggetto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2470473118"/>
              </p:ext>
            </p:extLst>
          </p:nvPr>
        </p:nvGraphicFramePr>
        <p:xfrm>
          <a:off x="899592" y="2564904"/>
          <a:ext cx="6952046" cy="1296144"/>
        </p:xfrm>
        <a:graphic>
          <a:graphicData uri="http://schemas.openxmlformats.org/presentationml/2006/ole">
            <p:oleObj spid="_x0000_s17627" name="Equazione" r:id="rId3" imgW="4495800" imgH="838200" progId="Equation.3">
              <p:embed/>
            </p:oleObj>
          </a:graphicData>
        </a:graphic>
      </p:graphicFrame>
      <p:graphicFrame>
        <p:nvGraphicFramePr>
          <p:cNvPr id="5" name="Oggetto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3704829391"/>
              </p:ext>
            </p:extLst>
          </p:nvPr>
        </p:nvGraphicFramePr>
        <p:xfrm>
          <a:off x="2017713" y="4292600"/>
          <a:ext cx="5060950" cy="863600"/>
        </p:xfrm>
        <a:graphic>
          <a:graphicData uri="http://schemas.openxmlformats.org/presentationml/2006/ole">
            <p:oleObj spid="_x0000_s17628" name="Equation" r:id="rId4" imgW="2514600" imgH="431640" progId="Equation.3">
              <p:embed/>
            </p:oleObj>
          </a:graphicData>
        </a:graphic>
      </p:graphicFrame>
      <p:sp>
        <p:nvSpPr>
          <p:cNvPr id="6" name="CasellaDiTesto 5"/>
          <p:cNvSpPr txBox="1"/>
          <p:nvPr/>
        </p:nvSpPr>
        <p:spPr>
          <a:xfrm>
            <a:off x="539552" y="5661248"/>
            <a:ext cx="804639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000" dirty="0" smtClean="0">
                <a:solidFill>
                  <a:srgbClr val="170AC6"/>
                </a:solidFill>
              </a:rPr>
              <a:t>Il solvente è solo il 9% in peso (altamente non ideale), ma la sua frazione molare è circa 1 suggerendo un comportamento ideal</a:t>
            </a:r>
            <a:r>
              <a:rPr lang="it-IT" sz="2000" dirty="0">
                <a:solidFill>
                  <a:srgbClr val="170AC6"/>
                </a:solidFill>
              </a:rPr>
              <a:t>e</a:t>
            </a:r>
            <a:r>
              <a:rPr lang="it-IT" sz="2000" dirty="0" smtClean="0">
                <a:solidFill>
                  <a:srgbClr val="170AC6"/>
                </a:solidFill>
              </a:rPr>
              <a:t> </a:t>
            </a:r>
            <a:endParaRPr lang="en-US" sz="2000" dirty="0">
              <a:solidFill>
                <a:srgbClr val="170AC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9760916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/>
          <p:cNvSpPr txBox="1"/>
          <p:nvPr/>
        </p:nvSpPr>
        <p:spPr>
          <a:xfrm>
            <a:off x="323528" y="404664"/>
            <a:ext cx="8411570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t-IT" sz="2000" dirty="0" smtClean="0">
                <a:solidFill>
                  <a:srgbClr val="170AC6"/>
                </a:solidFill>
              </a:rPr>
              <a:t>La soluzione polimerica ideale va ridefinita come quella in cui l’attività del solvente è uguale alla frazione in volume del solvente.</a:t>
            </a:r>
          </a:p>
          <a:p>
            <a:pPr algn="just"/>
            <a:endParaRPr lang="it-IT" sz="2000" dirty="0">
              <a:solidFill>
                <a:srgbClr val="170AC6"/>
              </a:solidFill>
            </a:endParaRPr>
          </a:p>
          <a:p>
            <a:pPr algn="just"/>
            <a:r>
              <a:rPr lang="it-IT" sz="2000" dirty="0" smtClean="0">
                <a:solidFill>
                  <a:srgbClr val="170AC6"/>
                </a:solidFill>
              </a:rPr>
              <a:t>Questa definizione è anche valida per soluzioni qualsiasi poiché per molecole piccole la frazione molare è quasi uguale alla frazione in volume.</a:t>
            </a:r>
          </a:p>
          <a:p>
            <a:pPr algn="just"/>
            <a:endParaRPr lang="it-IT" sz="2000" dirty="0">
              <a:solidFill>
                <a:srgbClr val="170AC6"/>
              </a:solidFill>
            </a:endParaRPr>
          </a:p>
          <a:p>
            <a:pPr algn="just"/>
            <a:r>
              <a:rPr lang="it-IT" sz="2000" dirty="0" smtClean="0">
                <a:solidFill>
                  <a:srgbClr val="170AC6"/>
                </a:solidFill>
              </a:rPr>
              <a:t>La definizione di una soluzione ideale è basata sulla </a:t>
            </a:r>
            <a:r>
              <a:rPr lang="it-IT" sz="2000" b="1" i="1" dirty="0" smtClean="0">
                <a:solidFill>
                  <a:srgbClr val="C00000"/>
                </a:solidFill>
              </a:rPr>
              <a:t>interscambiabilità</a:t>
            </a:r>
            <a:r>
              <a:rPr lang="it-IT" sz="2000" dirty="0" smtClean="0">
                <a:solidFill>
                  <a:srgbClr val="C00000"/>
                </a:solidFill>
              </a:rPr>
              <a:t> </a:t>
            </a:r>
            <a:r>
              <a:rPr lang="it-IT" sz="2000" dirty="0" smtClean="0">
                <a:solidFill>
                  <a:srgbClr val="170AC6"/>
                </a:solidFill>
              </a:rPr>
              <a:t>delle molecole di soluto con quelle di solvente senza una variazione netta delle forze attrattive e repulsive.</a:t>
            </a:r>
          </a:p>
          <a:p>
            <a:pPr algn="just"/>
            <a:endParaRPr lang="it-IT" sz="2000" dirty="0">
              <a:solidFill>
                <a:srgbClr val="170AC6"/>
              </a:solidFill>
            </a:endParaRPr>
          </a:p>
          <a:p>
            <a:pPr algn="just"/>
            <a:r>
              <a:rPr lang="it-IT" sz="2000" dirty="0" smtClean="0">
                <a:solidFill>
                  <a:srgbClr val="170AC6"/>
                </a:solidFill>
              </a:rPr>
              <a:t>Quindi mescolando </a:t>
            </a:r>
            <a:r>
              <a:rPr lang="it-IT" sz="2000" b="1" i="1" dirty="0" smtClean="0">
                <a:solidFill>
                  <a:srgbClr val="C00000"/>
                </a:solidFill>
              </a:rPr>
              <a:t>n</a:t>
            </a:r>
            <a:r>
              <a:rPr lang="it-IT" sz="2000" b="1" i="1" baseline="-25000" dirty="0" smtClean="0">
                <a:solidFill>
                  <a:srgbClr val="C00000"/>
                </a:solidFill>
              </a:rPr>
              <a:t>1</a:t>
            </a:r>
            <a:r>
              <a:rPr lang="it-IT" sz="2000" dirty="0" smtClean="0">
                <a:solidFill>
                  <a:srgbClr val="170AC6"/>
                </a:solidFill>
              </a:rPr>
              <a:t> moli di soluto con </a:t>
            </a:r>
            <a:r>
              <a:rPr lang="it-IT" sz="2000" b="1" i="1" dirty="0" smtClean="0">
                <a:solidFill>
                  <a:srgbClr val="C00000"/>
                </a:solidFill>
              </a:rPr>
              <a:t>n</a:t>
            </a:r>
            <a:r>
              <a:rPr lang="it-IT" sz="2000" b="1" i="1" baseline="-25000" dirty="0" smtClean="0">
                <a:solidFill>
                  <a:srgbClr val="C00000"/>
                </a:solidFill>
              </a:rPr>
              <a:t>2</a:t>
            </a:r>
            <a:r>
              <a:rPr lang="it-IT" sz="2000" dirty="0" smtClean="0">
                <a:solidFill>
                  <a:srgbClr val="170AC6"/>
                </a:solidFill>
              </a:rPr>
              <a:t> moli di solvente si ha:</a:t>
            </a:r>
            <a:endParaRPr lang="en-US" sz="2000" dirty="0">
              <a:solidFill>
                <a:srgbClr val="170AC6"/>
              </a:solidFill>
            </a:endParaRPr>
          </a:p>
        </p:txBody>
      </p:sp>
      <p:grpSp>
        <p:nvGrpSpPr>
          <p:cNvPr id="5" name="Gruppo 4"/>
          <p:cNvGrpSpPr/>
          <p:nvPr/>
        </p:nvGrpSpPr>
        <p:grpSpPr>
          <a:xfrm>
            <a:off x="2483768" y="4390219"/>
            <a:ext cx="4164602" cy="1343037"/>
            <a:chOff x="2915816" y="4092461"/>
            <a:chExt cx="4164602" cy="1343037"/>
          </a:xfrm>
        </p:grpSpPr>
        <mc:AlternateContent xmlns:mc="http://schemas.openxmlformats.org/markup-compatibility/2006">
          <mc:Choice xmlns:a14="http://schemas.microsoft.com/office/drawing/2010/main" xmlns="" Requires="a14">
            <p:sp>
              <p:nvSpPr>
                <p:cNvPr id="3" name="CasellaDiTesto 2"/>
                <p:cNvSpPr txBox="1"/>
                <p:nvPr/>
              </p:nvSpPr>
              <p:spPr>
                <a:xfrm>
                  <a:off x="3866872" y="4092461"/>
                  <a:ext cx="1713239" cy="46166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400" i="1" smtClean="0">
                            <a:solidFill>
                              <a:srgbClr val="170AC6"/>
                            </a:solidFill>
                            <a:latin typeface="Cambria Math"/>
                            <a:ea typeface="Cambria Math"/>
                          </a:rPr>
                          <m:t>∆</m:t>
                        </m:r>
                        <m:r>
                          <a:rPr lang="it-IT" sz="2400" b="0" i="1" smtClean="0">
                            <a:solidFill>
                              <a:srgbClr val="170AC6"/>
                            </a:solidFill>
                            <a:latin typeface="Cambria Math"/>
                            <a:ea typeface="Cambria Math"/>
                          </a:rPr>
                          <m:t>𝐻</m:t>
                        </m:r>
                        <m:r>
                          <a:rPr lang="it-IT" sz="2400" b="0" i="1" baseline="-25000" smtClean="0">
                            <a:solidFill>
                              <a:srgbClr val="170AC6"/>
                            </a:solidFill>
                            <a:latin typeface="Cambria Math"/>
                            <a:ea typeface="Cambria Math"/>
                          </a:rPr>
                          <m:t>𝑚𝑖𝑥</m:t>
                        </m:r>
                        <m:r>
                          <a:rPr lang="it-IT" sz="2400" b="0" i="1" smtClean="0">
                            <a:solidFill>
                              <a:srgbClr val="170AC6"/>
                            </a:solidFill>
                            <a:latin typeface="Cambria Math"/>
                            <a:ea typeface="Cambria Math"/>
                          </a:rPr>
                          <m:t>=0</m:t>
                        </m:r>
                      </m:oMath>
                    </m:oMathPara>
                  </a14:m>
                  <a:endParaRPr lang="en-US" sz="2400" dirty="0">
                    <a:solidFill>
                      <a:srgbClr val="170AC6"/>
                    </a:solidFill>
                  </a:endParaRPr>
                </a:p>
              </p:txBody>
            </p:sp>
          </mc:Choice>
          <mc:Fallback>
            <p:sp>
              <p:nvSpPr>
                <p:cNvPr id="3" name="CasellaDiTesto 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866872" y="4092461"/>
                  <a:ext cx="1713239" cy="461665"/>
                </a:xfrm>
                <a:prstGeom prst="rect">
                  <a:avLst/>
                </a:prstGeom>
                <a:blipFill rotWithShape="1">
                  <a:blip r:embed="rId2" cstate="print"/>
                  <a:stretch>
                    <a:fillRect b="-2632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xmlns="" Requires="a14">
            <p:sp>
              <p:nvSpPr>
                <p:cNvPr id="4" name="CasellaDiTesto 3"/>
                <p:cNvSpPr txBox="1"/>
                <p:nvPr/>
              </p:nvSpPr>
              <p:spPr>
                <a:xfrm>
                  <a:off x="2915816" y="4973833"/>
                  <a:ext cx="4164602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400" i="1" smtClean="0">
                            <a:solidFill>
                              <a:srgbClr val="170AC6"/>
                            </a:solidFill>
                            <a:latin typeface="Cambria Math"/>
                            <a:ea typeface="Cambria Math"/>
                          </a:rPr>
                          <m:t>∆</m:t>
                        </m:r>
                        <m:r>
                          <a:rPr lang="it-IT" sz="2400" b="0" i="1" smtClean="0">
                            <a:solidFill>
                              <a:srgbClr val="170AC6"/>
                            </a:solidFill>
                            <a:latin typeface="Cambria Math"/>
                            <a:ea typeface="Cambria Math"/>
                          </a:rPr>
                          <m:t>𝑆</m:t>
                        </m:r>
                        <m:r>
                          <a:rPr lang="it-IT" sz="2400" b="0" i="1" baseline="-25000" smtClean="0">
                            <a:solidFill>
                              <a:srgbClr val="170AC6"/>
                            </a:solidFill>
                            <a:latin typeface="Cambria Math"/>
                            <a:ea typeface="Cambria Math"/>
                          </a:rPr>
                          <m:t>𝑚𝑖𝑥</m:t>
                        </m:r>
                        <m:r>
                          <a:rPr lang="it-IT" sz="2400" b="0" i="1" smtClean="0">
                            <a:solidFill>
                              <a:srgbClr val="170AC6"/>
                            </a:solidFill>
                            <a:latin typeface="Cambria Math"/>
                            <a:ea typeface="Cambria Math"/>
                          </a:rPr>
                          <m:t>=−</m:t>
                        </m:r>
                        <m:r>
                          <a:rPr lang="it-IT" sz="2400" b="0" i="1" smtClean="0">
                            <a:solidFill>
                              <a:srgbClr val="170AC6"/>
                            </a:solidFill>
                            <a:latin typeface="Cambria Math"/>
                            <a:ea typeface="Cambria Math"/>
                          </a:rPr>
                          <m:t>𝑅</m:t>
                        </m:r>
                        <m:d>
                          <m:dPr>
                            <m:ctrlPr>
                              <a:rPr lang="it-IT" sz="2400" b="0" i="1" smtClean="0">
                                <a:solidFill>
                                  <a:srgbClr val="170AC6"/>
                                </a:solidFill>
                                <a:latin typeface="Cambria Math"/>
                                <a:ea typeface="Cambria Math"/>
                              </a:rPr>
                            </m:ctrlPr>
                          </m:dPr>
                          <m:e>
                            <m:r>
                              <a:rPr lang="it-IT" sz="2400" b="0" i="1" smtClean="0">
                                <a:solidFill>
                                  <a:srgbClr val="170AC6"/>
                                </a:solidFill>
                                <a:latin typeface="Cambria Math"/>
                                <a:ea typeface="Cambria Math"/>
                              </a:rPr>
                              <m:t>𝑛</m:t>
                            </m:r>
                            <m:r>
                              <a:rPr lang="it-IT" sz="2400" b="0" i="1" baseline="-25000" smtClean="0">
                                <a:solidFill>
                                  <a:srgbClr val="170AC6"/>
                                </a:solidFill>
                                <a:latin typeface="Cambria Math"/>
                                <a:ea typeface="Cambria Math"/>
                              </a:rPr>
                              <m:t>1</m:t>
                            </m:r>
                            <m:r>
                              <a:rPr lang="it-IT" sz="2400" b="0" i="1" smtClean="0">
                                <a:solidFill>
                                  <a:srgbClr val="170AC6"/>
                                </a:solidFill>
                                <a:latin typeface="Cambria Math"/>
                                <a:ea typeface="Cambria Math"/>
                              </a:rPr>
                              <m:t>𝑙𝑛𝑋</m:t>
                            </m:r>
                            <m:r>
                              <a:rPr lang="it-IT" sz="2400" b="0" i="1" baseline="-25000" smtClean="0">
                                <a:solidFill>
                                  <a:srgbClr val="170AC6"/>
                                </a:solidFill>
                                <a:latin typeface="Cambria Math"/>
                                <a:ea typeface="Cambria Math"/>
                              </a:rPr>
                              <m:t>1</m:t>
                            </m:r>
                            <m:r>
                              <a:rPr lang="it-IT" sz="2400" b="0" i="1" smtClean="0">
                                <a:solidFill>
                                  <a:srgbClr val="170AC6"/>
                                </a:solidFill>
                                <a:latin typeface="Cambria Math"/>
                                <a:ea typeface="Cambria Math"/>
                              </a:rPr>
                              <m:t>+</m:t>
                            </m:r>
                            <m:r>
                              <a:rPr lang="it-IT" sz="2400" b="0" i="1" smtClean="0">
                                <a:solidFill>
                                  <a:srgbClr val="170AC6"/>
                                </a:solidFill>
                                <a:latin typeface="Cambria Math"/>
                                <a:ea typeface="Cambria Math"/>
                              </a:rPr>
                              <m:t>𝑛</m:t>
                            </m:r>
                            <m:r>
                              <a:rPr lang="it-IT" sz="2400" b="0" i="1" baseline="-25000" smtClean="0">
                                <a:solidFill>
                                  <a:srgbClr val="170AC6"/>
                                </a:solidFill>
                                <a:latin typeface="Cambria Math"/>
                                <a:ea typeface="Cambria Math"/>
                              </a:rPr>
                              <m:t>2</m:t>
                            </m:r>
                            <m:r>
                              <a:rPr lang="it-IT" sz="2400" b="0" i="1" smtClean="0">
                                <a:solidFill>
                                  <a:srgbClr val="170AC6"/>
                                </a:solidFill>
                                <a:latin typeface="Cambria Math"/>
                                <a:ea typeface="Cambria Math"/>
                              </a:rPr>
                              <m:t>𝑙𝑛𝑋</m:t>
                            </m:r>
                            <m:r>
                              <a:rPr lang="it-IT" sz="2400" b="0" i="1" baseline="-25000" smtClean="0">
                                <a:solidFill>
                                  <a:srgbClr val="170AC6"/>
                                </a:solidFill>
                                <a:latin typeface="Cambria Math"/>
                                <a:ea typeface="Cambria Math"/>
                              </a:rPr>
                              <m:t>2</m:t>
                            </m:r>
                          </m:e>
                        </m:d>
                      </m:oMath>
                    </m:oMathPara>
                  </a14:m>
                  <a:endParaRPr lang="en-US" sz="2400" dirty="0">
                    <a:solidFill>
                      <a:srgbClr val="170AC6"/>
                    </a:solidFill>
                  </a:endParaRPr>
                </a:p>
              </p:txBody>
            </p:sp>
          </mc:Choice>
          <mc:Fallback>
            <p:sp>
              <p:nvSpPr>
                <p:cNvPr id="4" name="CasellaDiTesto 3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915816" y="4973833"/>
                  <a:ext cx="4164602" cy="461665"/>
                </a:xfrm>
                <a:prstGeom prst="rect">
                  <a:avLst/>
                </a:prstGeom>
                <a:blipFill rotWithShape="1">
                  <a:blip r:embed="rId3" cstate="print"/>
                  <a:stretch>
                    <a:fillRect b="-2632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</p:spTree>
    <p:extLst>
      <p:ext uri="{BB962C8B-B14F-4D97-AF65-F5344CB8AC3E}">
        <p14:creationId xmlns:p14="http://schemas.microsoft.com/office/powerpoint/2010/main" xmlns="" val="28829528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/>
          <p:cNvSpPr txBox="1"/>
          <p:nvPr/>
        </p:nvSpPr>
        <p:spPr>
          <a:xfrm>
            <a:off x="611560" y="344678"/>
            <a:ext cx="7920880" cy="16970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it-IT" sz="2400" dirty="0" smtClean="0">
                <a:solidFill>
                  <a:srgbClr val="170AC6"/>
                </a:solidFill>
              </a:rPr>
              <a:t>Dati sperimentali indicano che in soluzioni polimeriche le deviazioni dall’idealità dipendono poco dalla temperatura.  Poiché:</a:t>
            </a:r>
            <a:endParaRPr lang="en-US" sz="2400" dirty="0">
              <a:solidFill>
                <a:srgbClr val="170AC6"/>
              </a:solidFill>
            </a:endParaRPr>
          </a:p>
        </p:txBody>
      </p:sp>
      <p:graphicFrame>
        <p:nvGraphicFramePr>
          <p:cNvPr id="3" name="Oggetto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2398019433"/>
              </p:ext>
            </p:extLst>
          </p:nvPr>
        </p:nvGraphicFramePr>
        <p:xfrm>
          <a:off x="3131840" y="1988840"/>
          <a:ext cx="2968787" cy="936104"/>
        </p:xfrm>
        <a:graphic>
          <a:graphicData uri="http://schemas.openxmlformats.org/presentationml/2006/ole">
            <p:oleObj spid="_x0000_s18541" name="Equazione" r:id="rId3" imgW="1409088" imgH="444307" progId="Equation.3">
              <p:embed/>
            </p:oleObj>
          </a:graphicData>
        </a:graphic>
      </p:graphicFrame>
      <p:sp>
        <p:nvSpPr>
          <p:cNvPr id="4" name="CasellaDiTesto 3"/>
          <p:cNvSpPr txBox="1"/>
          <p:nvPr/>
        </p:nvSpPr>
        <p:spPr>
          <a:xfrm>
            <a:off x="611560" y="3429000"/>
            <a:ext cx="792088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it-IT" sz="2400" dirty="0" smtClean="0">
                <a:solidFill>
                  <a:srgbClr val="170AC6"/>
                </a:solidFill>
              </a:rPr>
              <a:t>evidentemente   </a:t>
            </a:r>
            <a:r>
              <a:rPr lang="it-IT" sz="2400" b="1" i="1" dirty="0" smtClean="0">
                <a:solidFill>
                  <a:srgbClr val="C00000"/>
                </a:solidFill>
              </a:rPr>
              <a:t>∆𝐻</a:t>
            </a:r>
            <a:r>
              <a:rPr lang="it-IT" sz="2400" b="1" i="1" baseline="-25000" dirty="0" smtClean="0">
                <a:solidFill>
                  <a:srgbClr val="C00000"/>
                </a:solidFill>
              </a:rPr>
              <a:t>𝑚𝑖𝑥</a:t>
            </a:r>
            <a:r>
              <a:rPr lang="it-IT" sz="2400" b="1" i="1" dirty="0" smtClean="0">
                <a:solidFill>
                  <a:srgbClr val="C00000"/>
                </a:solidFill>
              </a:rPr>
              <a:t> ≈ 0</a:t>
            </a:r>
            <a:r>
              <a:rPr lang="it-IT" sz="2400" dirty="0" smtClean="0">
                <a:solidFill>
                  <a:srgbClr val="170AC6"/>
                </a:solidFill>
              </a:rPr>
              <a:t>.</a:t>
            </a:r>
            <a:endParaRPr lang="it-IT" sz="2400" dirty="0">
              <a:solidFill>
                <a:srgbClr val="170AC6"/>
              </a:solidFill>
            </a:endParaRPr>
          </a:p>
          <a:p>
            <a:pPr algn="just">
              <a:lnSpc>
                <a:spcPct val="150000"/>
              </a:lnSpc>
            </a:pPr>
            <a:r>
              <a:rPr lang="it-IT" sz="2400" dirty="0" smtClean="0">
                <a:solidFill>
                  <a:srgbClr val="170AC6"/>
                </a:solidFill>
              </a:rPr>
              <a:t>La deviazione dall’idealità quindi dipende dal termine entropico</a:t>
            </a:r>
            <a:r>
              <a:rPr lang="it-IT" sz="2400" dirty="0" smtClean="0">
                <a:solidFill>
                  <a:srgbClr val="170AC6"/>
                </a:solidFill>
              </a:rPr>
              <a:t>.</a:t>
            </a:r>
            <a:endParaRPr lang="it-IT" sz="2400" dirty="0" smtClean="0">
              <a:solidFill>
                <a:srgbClr val="170AC6"/>
              </a:solidFill>
            </a:endParaRPr>
          </a:p>
          <a:p>
            <a:pPr algn="just">
              <a:lnSpc>
                <a:spcPct val="150000"/>
              </a:lnSpc>
            </a:pPr>
            <a:r>
              <a:rPr lang="it-IT" sz="2400" dirty="0" smtClean="0">
                <a:solidFill>
                  <a:srgbClr val="170AC6"/>
                </a:solidFill>
              </a:rPr>
              <a:t>Per descrivere la formazione di una soluzione polimerica dobbiamo rivedere il termine di entropia di mescolamento</a:t>
            </a:r>
            <a:endParaRPr lang="en-US" sz="2400" dirty="0">
              <a:solidFill>
                <a:srgbClr val="170AC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4924993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/>
          <p:cNvSpPr txBox="1"/>
          <p:nvPr/>
        </p:nvSpPr>
        <p:spPr>
          <a:xfrm>
            <a:off x="611560" y="548680"/>
            <a:ext cx="799288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t-IT" sz="2000" dirty="0" smtClean="0">
                <a:solidFill>
                  <a:srgbClr val="170AC6"/>
                </a:solidFill>
              </a:rPr>
              <a:t>Applichiamo la termodinamica statistica al mescolamento di due composti con molecole sferiche di uguale volume assumendo che la sostituzione di una molecola di soluto con una di solvente e viceversa non cambi le interazione delle molecole circostanti.</a:t>
            </a:r>
            <a:endParaRPr lang="en-US" sz="2000" dirty="0">
              <a:solidFill>
                <a:srgbClr val="170AC6"/>
              </a:solidFill>
            </a:endParaRPr>
          </a:p>
        </p:txBody>
      </p:sp>
      <p:sp>
        <p:nvSpPr>
          <p:cNvPr id="4" name="CasellaDiTesto 3"/>
          <p:cNvSpPr txBox="1"/>
          <p:nvPr/>
        </p:nvSpPr>
        <p:spPr>
          <a:xfrm>
            <a:off x="611560" y="3243754"/>
            <a:ext cx="842493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000" dirty="0" smtClean="0">
                <a:solidFill>
                  <a:srgbClr val="170AC6"/>
                </a:solidFill>
              </a:rPr>
              <a:t>Le posizioni del reticolo sono </a:t>
            </a:r>
            <a:r>
              <a:rPr lang="it-IT" sz="2000" b="1" i="1" dirty="0" smtClean="0">
                <a:solidFill>
                  <a:srgbClr val="C00000"/>
                </a:solidFill>
              </a:rPr>
              <a:t>N</a:t>
            </a:r>
            <a:r>
              <a:rPr lang="it-IT" sz="2000" b="1" i="1" baseline="-25000" dirty="0" smtClean="0">
                <a:solidFill>
                  <a:srgbClr val="C00000"/>
                </a:solidFill>
              </a:rPr>
              <a:t>0</a:t>
            </a:r>
            <a:r>
              <a:rPr lang="it-IT" sz="2000" dirty="0" smtClean="0">
                <a:solidFill>
                  <a:srgbClr val="170AC6"/>
                </a:solidFill>
              </a:rPr>
              <a:t>, </a:t>
            </a:r>
            <a:r>
              <a:rPr lang="it-IT" sz="2000" dirty="0">
                <a:solidFill>
                  <a:srgbClr val="170AC6"/>
                </a:solidFill>
              </a:rPr>
              <a:t>le </a:t>
            </a:r>
            <a:r>
              <a:rPr lang="it-IT" sz="2000" dirty="0" smtClean="0">
                <a:solidFill>
                  <a:srgbClr val="170AC6"/>
                </a:solidFill>
              </a:rPr>
              <a:t>molecole di solvente sono </a:t>
            </a:r>
            <a:r>
              <a:rPr lang="it-IT" sz="2000" b="1" i="1" dirty="0" smtClean="0">
                <a:solidFill>
                  <a:srgbClr val="C00000"/>
                </a:solidFill>
              </a:rPr>
              <a:t>N</a:t>
            </a:r>
            <a:r>
              <a:rPr lang="it-IT" sz="2000" b="1" i="1" baseline="-25000" dirty="0" smtClean="0">
                <a:solidFill>
                  <a:srgbClr val="C00000"/>
                </a:solidFill>
              </a:rPr>
              <a:t>1</a:t>
            </a:r>
            <a:r>
              <a:rPr lang="it-IT" sz="2000" dirty="0" smtClean="0">
                <a:solidFill>
                  <a:srgbClr val="170AC6"/>
                </a:solidFill>
              </a:rPr>
              <a:t> e quelle di soluto </a:t>
            </a:r>
            <a:r>
              <a:rPr lang="it-IT" sz="2000" b="1" i="1" dirty="0" smtClean="0">
                <a:solidFill>
                  <a:srgbClr val="C00000"/>
                </a:solidFill>
              </a:rPr>
              <a:t>N</a:t>
            </a:r>
            <a:r>
              <a:rPr lang="it-IT" sz="2000" b="1" i="1" baseline="-25000" dirty="0" smtClean="0">
                <a:solidFill>
                  <a:srgbClr val="C00000"/>
                </a:solidFill>
              </a:rPr>
              <a:t>2</a:t>
            </a:r>
            <a:r>
              <a:rPr lang="it-IT" sz="2000" dirty="0" smtClean="0">
                <a:solidFill>
                  <a:srgbClr val="170AC6"/>
                </a:solidFill>
              </a:rPr>
              <a:t>.</a:t>
            </a:r>
          </a:p>
          <a:p>
            <a:r>
              <a:rPr lang="it-IT" sz="2000" dirty="0" smtClean="0">
                <a:solidFill>
                  <a:srgbClr val="170AC6"/>
                </a:solidFill>
              </a:rPr>
              <a:t>Se occupiamo tutte le posizioni:</a:t>
            </a:r>
            <a:endParaRPr lang="en-US" sz="2000" dirty="0">
              <a:solidFill>
                <a:srgbClr val="170AC6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xmlns="" Requires="a14">
          <p:sp>
            <p:nvSpPr>
              <p:cNvPr id="5" name="CasellaDiTesto 4"/>
              <p:cNvSpPr txBox="1"/>
              <p:nvPr/>
            </p:nvSpPr>
            <p:spPr>
              <a:xfrm>
                <a:off x="3491880" y="4449306"/>
                <a:ext cx="1710725" cy="39299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it-IT" sz="2000" b="0" i="1" smtClean="0">
                          <a:solidFill>
                            <a:srgbClr val="C00000"/>
                          </a:solidFill>
                          <a:latin typeface="Cambria Math"/>
                        </a:rPr>
                        <m:t>𝑁</m:t>
                      </m:r>
                      <m:r>
                        <a:rPr lang="it-IT" sz="2000" b="0" i="1" baseline="-25000" smtClean="0">
                          <a:solidFill>
                            <a:srgbClr val="C00000"/>
                          </a:solidFill>
                          <a:latin typeface="Cambria Math"/>
                        </a:rPr>
                        <m:t>0</m:t>
                      </m:r>
                      <m:r>
                        <a:rPr lang="it-IT" sz="2000" b="0" i="1" smtClean="0">
                          <a:solidFill>
                            <a:srgbClr val="C00000"/>
                          </a:solidFill>
                          <a:latin typeface="Cambria Math"/>
                        </a:rPr>
                        <m:t>=</m:t>
                      </m:r>
                      <m:r>
                        <a:rPr lang="it-IT" sz="2000" b="0" i="1" smtClean="0">
                          <a:solidFill>
                            <a:srgbClr val="C00000"/>
                          </a:solidFill>
                          <a:latin typeface="Cambria Math"/>
                        </a:rPr>
                        <m:t>𝑁</m:t>
                      </m:r>
                      <m:r>
                        <a:rPr lang="it-IT" sz="2000" b="0" i="1" baseline="-25000" smtClean="0">
                          <a:solidFill>
                            <a:srgbClr val="C00000"/>
                          </a:solidFill>
                          <a:latin typeface="Cambria Math"/>
                        </a:rPr>
                        <m:t>1</m:t>
                      </m:r>
                      <m:r>
                        <a:rPr lang="it-IT" sz="2000" b="0" i="1" smtClean="0">
                          <a:solidFill>
                            <a:srgbClr val="C00000"/>
                          </a:solidFill>
                          <a:latin typeface="Cambria Math"/>
                        </a:rPr>
                        <m:t>+</m:t>
                      </m:r>
                      <m:r>
                        <a:rPr lang="it-IT" sz="2000" b="0" i="1" smtClean="0">
                          <a:solidFill>
                            <a:srgbClr val="C00000"/>
                          </a:solidFill>
                          <a:latin typeface="Cambria Math"/>
                        </a:rPr>
                        <m:t>𝑁</m:t>
                      </m:r>
                      <m:r>
                        <a:rPr lang="it-IT" sz="2000" b="0" i="1" baseline="-25000" smtClean="0">
                          <a:solidFill>
                            <a:srgbClr val="C00000"/>
                          </a:solidFill>
                          <a:latin typeface="Cambria Math"/>
                        </a:rPr>
                        <m:t>2</m:t>
                      </m:r>
                    </m:oMath>
                  </m:oMathPara>
                </a14:m>
                <a:endParaRPr lang="en-US" sz="2000" baseline="-25000" dirty="0">
                  <a:solidFill>
                    <a:srgbClr val="C00000"/>
                  </a:solidFill>
                </a:endParaRPr>
              </a:p>
            </p:txBody>
          </p:sp>
        </mc:Choice>
        <mc:Fallback>
          <p:sp>
            <p:nvSpPr>
              <p:cNvPr id="5" name="CasellaDiTesto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91880" y="4449306"/>
                <a:ext cx="1710725" cy="392993"/>
              </a:xfrm>
              <a:prstGeom prst="rect">
                <a:avLst/>
              </a:prstGeom>
              <a:blipFill rotWithShape="1">
                <a:blip r:embed="rId2" cstate="print"/>
                <a:stretch>
                  <a:fillRect b="-312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CasellaDiTesto 5"/>
          <p:cNvSpPr txBox="1"/>
          <p:nvPr/>
        </p:nvSpPr>
        <p:spPr>
          <a:xfrm>
            <a:off x="611560" y="5229200"/>
            <a:ext cx="813690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000" dirty="0" smtClean="0">
                <a:solidFill>
                  <a:srgbClr val="170AC6"/>
                </a:solidFill>
              </a:rPr>
              <a:t>Dobbiamo definire il numero di modi di sistemare </a:t>
            </a:r>
            <a:r>
              <a:rPr lang="it-IT" sz="2000" b="1" i="1" dirty="0" smtClean="0">
                <a:solidFill>
                  <a:srgbClr val="C00000"/>
                </a:solidFill>
              </a:rPr>
              <a:t>N</a:t>
            </a:r>
            <a:r>
              <a:rPr lang="it-IT" sz="2000" b="1" i="1" baseline="-25000" dirty="0" smtClean="0">
                <a:solidFill>
                  <a:srgbClr val="C00000"/>
                </a:solidFill>
              </a:rPr>
              <a:t>1</a:t>
            </a:r>
            <a:r>
              <a:rPr lang="it-IT" sz="2000" b="1" i="1" dirty="0" smtClean="0">
                <a:solidFill>
                  <a:srgbClr val="C00000"/>
                </a:solidFill>
              </a:rPr>
              <a:t>+N</a:t>
            </a:r>
            <a:r>
              <a:rPr lang="it-IT" sz="2000" b="1" i="1" baseline="-25000" dirty="0" smtClean="0">
                <a:solidFill>
                  <a:srgbClr val="C00000"/>
                </a:solidFill>
              </a:rPr>
              <a:t>2</a:t>
            </a:r>
            <a:r>
              <a:rPr lang="it-IT" sz="2000" dirty="0" smtClean="0">
                <a:solidFill>
                  <a:srgbClr val="170AC6"/>
                </a:solidFill>
              </a:rPr>
              <a:t> molecole in </a:t>
            </a:r>
            <a:r>
              <a:rPr lang="it-IT" sz="2000" b="1" i="1" dirty="0" smtClean="0">
                <a:solidFill>
                  <a:srgbClr val="C00000"/>
                </a:solidFill>
              </a:rPr>
              <a:t>N</a:t>
            </a:r>
            <a:r>
              <a:rPr lang="it-IT" sz="2000" b="1" i="1" baseline="-25000" dirty="0" smtClean="0">
                <a:solidFill>
                  <a:srgbClr val="C00000"/>
                </a:solidFill>
              </a:rPr>
              <a:t>0</a:t>
            </a:r>
            <a:r>
              <a:rPr lang="it-IT" sz="2000" dirty="0" smtClean="0">
                <a:solidFill>
                  <a:srgbClr val="170AC6"/>
                </a:solidFill>
              </a:rPr>
              <a:t> posizioni.</a:t>
            </a:r>
            <a:endParaRPr lang="en-US" sz="2000" dirty="0">
              <a:solidFill>
                <a:srgbClr val="170AC6"/>
              </a:solidFill>
            </a:endParaRPr>
          </a:p>
        </p:txBody>
      </p:sp>
      <p:pic>
        <p:nvPicPr>
          <p:cNvPr id="22531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926966" y="1891566"/>
            <a:ext cx="1362075" cy="1285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40089159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/>
          <p:cNvSpPr txBox="1"/>
          <p:nvPr/>
        </p:nvSpPr>
        <p:spPr>
          <a:xfrm>
            <a:off x="467544" y="476672"/>
            <a:ext cx="35796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000" dirty="0" smtClean="0">
                <a:solidFill>
                  <a:srgbClr val="170AC6"/>
                </a:solidFill>
              </a:rPr>
              <a:t>Se le molecole sono distinguibili:</a:t>
            </a:r>
            <a:endParaRPr lang="en-US" sz="2000" dirty="0">
              <a:solidFill>
                <a:srgbClr val="170AC6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xmlns="" Requires="a14">
          <p:sp>
            <p:nvSpPr>
              <p:cNvPr id="3" name="CasellaDiTesto 2"/>
              <p:cNvSpPr txBox="1"/>
              <p:nvPr/>
            </p:nvSpPr>
            <p:spPr>
              <a:xfrm>
                <a:off x="1475656" y="1099215"/>
                <a:ext cx="5317418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it-IT" sz="2000" b="0" i="1" smtClean="0">
                            <a:solidFill>
                              <a:srgbClr val="C00000"/>
                            </a:solidFill>
                            <a:latin typeface="Cambria Math"/>
                            <a:sym typeface="Symbol"/>
                          </a:rPr>
                        </m:ctrlPr>
                      </m:sSupPr>
                      <m:e>
                        <m:r>
                          <a:rPr lang="en-US" sz="2000" i="1" smtClean="0">
                            <a:solidFill>
                              <a:srgbClr val="C00000"/>
                            </a:solidFill>
                            <a:latin typeface="Cambria Math"/>
                            <a:sym typeface="Symbol"/>
                          </a:rPr>
                          <m:t></m:t>
                        </m:r>
                      </m:e>
                      <m:sup>
                        <m:r>
                          <a:rPr lang="it-IT" sz="2000" b="0" i="1" smtClean="0">
                            <a:solidFill>
                              <a:srgbClr val="C00000"/>
                            </a:solidFill>
                            <a:latin typeface="Cambria Math"/>
                            <a:sym typeface="Symbol"/>
                          </a:rPr>
                          <m:t>′</m:t>
                        </m:r>
                      </m:sup>
                    </m:sSup>
                    <m:r>
                      <a:rPr lang="it-IT" sz="2000" b="0" i="1" smtClean="0">
                        <a:solidFill>
                          <a:srgbClr val="C00000"/>
                        </a:solidFill>
                        <a:latin typeface="Cambria Math"/>
                        <a:sym typeface="Symbol"/>
                      </a:rPr>
                      <m:t>=</m:t>
                    </m:r>
                    <m:r>
                      <a:rPr lang="it-IT" sz="2000" b="0" i="1" smtClean="0">
                        <a:solidFill>
                          <a:srgbClr val="C00000"/>
                        </a:solidFill>
                        <a:latin typeface="Cambria Math"/>
                        <a:sym typeface="Symbol"/>
                      </a:rPr>
                      <m:t>𝑁</m:t>
                    </m:r>
                    <m:r>
                      <a:rPr lang="it-IT" sz="2000" b="0" i="1" baseline="-25000" smtClean="0">
                        <a:solidFill>
                          <a:srgbClr val="C00000"/>
                        </a:solidFill>
                        <a:latin typeface="Cambria Math"/>
                        <a:sym typeface="Symbol"/>
                      </a:rPr>
                      <m:t>0</m:t>
                    </m:r>
                    <m:d>
                      <m:dPr>
                        <m:ctrlPr>
                          <a:rPr lang="it-IT" sz="2000" b="0" i="1" smtClean="0">
                            <a:solidFill>
                              <a:srgbClr val="C00000"/>
                            </a:solidFill>
                            <a:latin typeface="Cambria Math"/>
                            <a:sym typeface="Symbol"/>
                          </a:rPr>
                        </m:ctrlPr>
                      </m:dPr>
                      <m:e>
                        <m:r>
                          <a:rPr lang="it-IT" sz="2000" i="1">
                            <a:solidFill>
                              <a:srgbClr val="C00000"/>
                            </a:solidFill>
                            <a:latin typeface="Cambria Math"/>
                            <a:sym typeface="Symbol"/>
                          </a:rPr>
                          <m:t>𝑁</m:t>
                        </m:r>
                        <m:r>
                          <a:rPr lang="it-IT" sz="2000" i="1" baseline="-25000">
                            <a:solidFill>
                              <a:srgbClr val="C00000"/>
                            </a:solidFill>
                            <a:latin typeface="Cambria Math"/>
                            <a:sym typeface="Symbol"/>
                          </a:rPr>
                          <m:t>0</m:t>
                        </m:r>
                        <m:r>
                          <a:rPr lang="it-IT" sz="2000" i="1">
                            <a:solidFill>
                              <a:srgbClr val="C00000"/>
                            </a:solidFill>
                            <a:latin typeface="Cambria Math"/>
                            <a:sym typeface="Symbol"/>
                          </a:rPr>
                          <m:t>−1</m:t>
                        </m:r>
                        <m:r>
                          <m:rPr>
                            <m:nor/>
                          </m:rPr>
                          <a:rPr lang="en-US" sz="2000" dirty="0">
                            <a:solidFill>
                              <a:srgbClr val="C00000"/>
                            </a:solidFill>
                          </a:rPr>
                          <m:t> </m:t>
                        </m:r>
                      </m:e>
                    </m:d>
                    <m:d>
                      <m:dPr>
                        <m:ctrlPr>
                          <a:rPr lang="it-IT" sz="2000" b="0" i="1" smtClean="0">
                            <a:solidFill>
                              <a:srgbClr val="C00000"/>
                            </a:solidFill>
                            <a:latin typeface="Cambria Math"/>
                            <a:sym typeface="Symbol"/>
                          </a:rPr>
                        </m:ctrlPr>
                      </m:dPr>
                      <m:e>
                        <m:r>
                          <a:rPr lang="it-IT" sz="2000" b="0" i="1" smtClean="0">
                            <a:solidFill>
                              <a:srgbClr val="C00000"/>
                            </a:solidFill>
                            <a:latin typeface="Cambria Math"/>
                            <a:sym typeface="Symbol"/>
                          </a:rPr>
                          <m:t>𝑁</m:t>
                        </m:r>
                        <m:r>
                          <a:rPr lang="it-IT" sz="2000" b="0" i="1" baseline="-25000" smtClean="0">
                            <a:solidFill>
                              <a:srgbClr val="C00000"/>
                            </a:solidFill>
                            <a:latin typeface="Cambria Math"/>
                            <a:sym typeface="Symbol"/>
                          </a:rPr>
                          <m:t>0</m:t>
                        </m:r>
                        <m:r>
                          <a:rPr lang="it-IT" sz="2000" b="0" i="1" smtClean="0">
                            <a:solidFill>
                              <a:srgbClr val="C00000"/>
                            </a:solidFill>
                            <a:latin typeface="Cambria Math"/>
                            <a:sym typeface="Symbol"/>
                          </a:rPr>
                          <m:t>−2</m:t>
                        </m:r>
                      </m:e>
                    </m:d>
                    <m:d>
                      <m:dPr>
                        <m:ctrlPr>
                          <a:rPr lang="it-IT" sz="2000" b="0" i="1" smtClean="0">
                            <a:solidFill>
                              <a:srgbClr val="C00000"/>
                            </a:solidFill>
                            <a:latin typeface="Cambria Math"/>
                            <a:sym typeface="Symbol"/>
                          </a:rPr>
                        </m:ctrlPr>
                      </m:dPr>
                      <m:e>
                        <m:r>
                          <a:rPr lang="it-IT" sz="2000" b="0" i="1" smtClean="0">
                            <a:solidFill>
                              <a:srgbClr val="C00000"/>
                            </a:solidFill>
                            <a:latin typeface="Cambria Math"/>
                            <a:sym typeface="Symbol"/>
                          </a:rPr>
                          <m:t>𝑁</m:t>
                        </m:r>
                        <m:r>
                          <a:rPr lang="it-IT" sz="2000" b="0" i="1" baseline="-25000" smtClean="0">
                            <a:solidFill>
                              <a:srgbClr val="C00000"/>
                            </a:solidFill>
                            <a:latin typeface="Cambria Math"/>
                            <a:sym typeface="Symbol"/>
                          </a:rPr>
                          <m:t>0</m:t>
                        </m:r>
                        <m:r>
                          <a:rPr lang="it-IT" sz="2000" b="0" i="1" smtClean="0">
                            <a:solidFill>
                              <a:srgbClr val="C00000"/>
                            </a:solidFill>
                            <a:latin typeface="Cambria Math"/>
                            <a:sym typeface="Symbol"/>
                          </a:rPr>
                          <m:t>−3</m:t>
                        </m:r>
                      </m:e>
                    </m:d>
                  </m:oMath>
                </a14:m>
                <a:r>
                  <a:rPr lang="en-US" sz="2000" dirty="0" smtClean="0">
                    <a:solidFill>
                      <a:srgbClr val="C00000"/>
                    </a:solidFill>
                  </a:rPr>
                  <a:t>…..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sz="2000" i="1" dirty="0" smtClean="0">
                            <a:solidFill>
                              <a:srgbClr val="C00000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it-IT" sz="2000" b="0" i="1" dirty="0" smtClean="0">
                            <a:solidFill>
                              <a:srgbClr val="C00000"/>
                            </a:solidFill>
                            <a:latin typeface="Cambria Math"/>
                          </a:rPr>
                          <m:t>1</m:t>
                        </m:r>
                      </m:e>
                    </m:d>
                    <m:r>
                      <a:rPr lang="it-IT" sz="2000" b="0" i="1" dirty="0" smtClean="0">
                        <a:solidFill>
                          <a:srgbClr val="C00000"/>
                        </a:solidFill>
                        <a:latin typeface="Cambria Math"/>
                      </a:rPr>
                      <m:t>=</m:t>
                    </m:r>
                    <m:r>
                      <a:rPr lang="it-IT" sz="2000" b="0" i="1" dirty="0" smtClean="0">
                        <a:solidFill>
                          <a:srgbClr val="C00000"/>
                        </a:solidFill>
                        <a:latin typeface="Cambria Math"/>
                      </a:rPr>
                      <m:t>𝑁</m:t>
                    </m:r>
                    <m:r>
                      <a:rPr lang="it-IT" sz="2000" b="0" i="1" baseline="-25000" dirty="0" smtClean="0">
                        <a:solidFill>
                          <a:srgbClr val="C00000"/>
                        </a:solidFill>
                        <a:latin typeface="Cambria Math"/>
                      </a:rPr>
                      <m:t>0</m:t>
                    </m:r>
                    <m:r>
                      <a:rPr lang="it-IT" sz="2000" b="0" i="1" dirty="0" smtClean="0">
                        <a:solidFill>
                          <a:srgbClr val="C00000"/>
                        </a:solidFill>
                        <a:latin typeface="Cambria Math"/>
                      </a:rPr>
                      <m:t>!</m:t>
                    </m:r>
                  </m:oMath>
                </a14:m>
                <a:endParaRPr lang="en-US" sz="2000" dirty="0">
                  <a:solidFill>
                    <a:srgbClr val="C00000"/>
                  </a:solidFill>
                </a:endParaRPr>
              </a:p>
            </p:txBody>
          </p:sp>
        </mc:Choice>
        <mc:Fallback>
          <p:sp>
            <p:nvSpPr>
              <p:cNvPr id="3" name="CasellaDiTesto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75656" y="1099215"/>
                <a:ext cx="5317418" cy="400110"/>
              </a:xfrm>
              <a:prstGeom prst="rect">
                <a:avLst/>
              </a:prstGeom>
              <a:blipFill rotWithShape="1">
                <a:blip r:embed="rId3" cstate="print"/>
                <a:stretch>
                  <a:fillRect t="-7576" b="-2575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CasellaDiTesto 3"/>
          <p:cNvSpPr txBox="1"/>
          <p:nvPr/>
        </p:nvSpPr>
        <p:spPr>
          <a:xfrm>
            <a:off x="467544" y="1772816"/>
            <a:ext cx="786123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000" dirty="0" smtClean="0">
                <a:solidFill>
                  <a:srgbClr val="170AC6"/>
                </a:solidFill>
              </a:rPr>
              <a:t>Le molecole di solvente e quelle di soluto sono indistinguibili fra loro e dobbiamo eliminare le permutazioni di queste molecole (</a:t>
            </a:r>
            <a:r>
              <a:rPr lang="it-IT" sz="2000" b="1" i="1" dirty="0" smtClean="0">
                <a:solidFill>
                  <a:srgbClr val="C00000"/>
                </a:solidFill>
              </a:rPr>
              <a:t>N</a:t>
            </a:r>
            <a:r>
              <a:rPr lang="it-IT" sz="2000" b="1" i="1" baseline="-25000" dirty="0" smtClean="0">
                <a:solidFill>
                  <a:srgbClr val="C00000"/>
                </a:solidFill>
              </a:rPr>
              <a:t>1</a:t>
            </a:r>
            <a:r>
              <a:rPr lang="it-IT" sz="2000" b="1" i="1" dirty="0" smtClean="0">
                <a:solidFill>
                  <a:srgbClr val="C00000"/>
                </a:solidFill>
              </a:rPr>
              <a:t>!</a:t>
            </a:r>
            <a:r>
              <a:rPr lang="it-IT" sz="2000" i="1" dirty="0" smtClean="0">
                <a:solidFill>
                  <a:srgbClr val="170AC6"/>
                </a:solidFill>
              </a:rPr>
              <a:t> </a:t>
            </a:r>
            <a:r>
              <a:rPr lang="it-IT" sz="2000" dirty="0" smtClean="0">
                <a:solidFill>
                  <a:srgbClr val="170AC6"/>
                </a:solidFill>
              </a:rPr>
              <a:t>e </a:t>
            </a:r>
            <a:r>
              <a:rPr lang="it-IT" sz="2000" b="1" i="1" dirty="0" smtClean="0">
                <a:solidFill>
                  <a:srgbClr val="C00000"/>
                </a:solidFill>
              </a:rPr>
              <a:t>N</a:t>
            </a:r>
            <a:r>
              <a:rPr lang="it-IT" sz="2000" b="1" i="1" baseline="-25000" dirty="0" smtClean="0">
                <a:solidFill>
                  <a:srgbClr val="C00000"/>
                </a:solidFill>
              </a:rPr>
              <a:t>2</a:t>
            </a:r>
            <a:r>
              <a:rPr lang="it-IT" sz="2000" b="1" i="1" dirty="0" smtClean="0">
                <a:solidFill>
                  <a:srgbClr val="C00000"/>
                </a:solidFill>
              </a:rPr>
              <a:t>!</a:t>
            </a:r>
            <a:r>
              <a:rPr lang="it-IT" sz="2000" dirty="0" smtClean="0">
                <a:solidFill>
                  <a:srgbClr val="170AC6"/>
                </a:solidFill>
              </a:rPr>
              <a:t>):</a:t>
            </a:r>
            <a:endParaRPr lang="en-US" sz="2000" dirty="0">
              <a:solidFill>
                <a:srgbClr val="170AC6"/>
              </a:solidFill>
            </a:endParaRPr>
          </a:p>
        </p:txBody>
      </p:sp>
      <p:graphicFrame>
        <p:nvGraphicFramePr>
          <p:cNvPr id="5" name="Oggetto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4249052765"/>
              </p:ext>
            </p:extLst>
          </p:nvPr>
        </p:nvGraphicFramePr>
        <p:xfrm>
          <a:off x="3491880" y="2564904"/>
          <a:ext cx="1508444" cy="948298"/>
        </p:xfrm>
        <a:graphic>
          <a:graphicData uri="http://schemas.openxmlformats.org/presentationml/2006/ole">
            <p:oleObj spid="_x0000_s19673" name="Equazione" r:id="rId4" imgW="748975" imgH="431613" progId="Equation.3">
              <p:embed/>
            </p:oleObj>
          </a:graphicData>
        </a:graphic>
      </p:graphicFrame>
      <p:sp>
        <p:nvSpPr>
          <p:cNvPr id="6" name="CasellaDiTesto 5"/>
          <p:cNvSpPr txBox="1"/>
          <p:nvPr/>
        </p:nvSpPr>
        <p:spPr>
          <a:xfrm>
            <a:off x="467544" y="3573016"/>
            <a:ext cx="496616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000" dirty="0" smtClean="0">
                <a:solidFill>
                  <a:srgbClr val="170AC6"/>
                </a:solidFill>
              </a:rPr>
              <a:t>Per un sistema di puro solvente o puro soluto:</a:t>
            </a:r>
            <a:endParaRPr lang="en-US" sz="2000" dirty="0">
              <a:solidFill>
                <a:srgbClr val="170AC6"/>
              </a:solidFill>
            </a:endParaRPr>
          </a:p>
        </p:txBody>
      </p:sp>
      <p:graphicFrame>
        <p:nvGraphicFramePr>
          <p:cNvPr id="7" name="Oggetto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3422321360"/>
              </p:ext>
            </p:extLst>
          </p:nvPr>
        </p:nvGraphicFramePr>
        <p:xfrm>
          <a:off x="3203848" y="4293096"/>
          <a:ext cx="2606675" cy="947738"/>
        </p:xfrm>
        <a:graphic>
          <a:graphicData uri="http://schemas.openxmlformats.org/presentationml/2006/ole">
            <p:oleObj spid="_x0000_s19674" name="Equazione" r:id="rId5" imgW="1295400" imgH="431800" progId="Equation.3">
              <p:embed/>
            </p:oleObj>
          </a:graphicData>
        </a:graphic>
      </p:graphicFrame>
    </p:spTree>
    <p:extLst>
      <p:ext uri="{BB962C8B-B14F-4D97-AF65-F5344CB8AC3E}">
        <p14:creationId xmlns:p14="http://schemas.microsoft.com/office/powerpoint/2010/main" xmlns="" val="33987270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/>
          <p:cNvSpPr txBox="1"/>
          <p:nvPr/>
        </p:nvSpPr>
        <p:spPr>
          <a:xfrm>
            <a:off x="611560" y="404664"/>
            <a:ext cx="5498300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000" dirty="0" smtClean="0">
                <a:solidFill>
                  <a:srgbClr val="170AC6"/>
                </a:solidFill>
              </a:rPr>
              <a:t>In accordo con la statistica di </a:t>
            </a:r>
            <a:r>
              <a:rPr lang="it-IT" sz="2000" dirty="0" err="1" smtClean="0">
                <a:solidFill>
                  <a:srgbClr val="170AC6"/>
                </a:solidFill>
              </a:rPr>
              <a:t>Boltzman</a:t>
            </a:r>
            <a:r>
              <a:rPr lang="it-IT" sz="2000" dirty="0" smtClean="0">
                <a:solidFill>
                  <a:srgbClr val="170AC6"/>
                </a:solidFill>
              </a:rPr>
              <a:t>:     </a:t>
            </a:r>
            <a:r>
              <a:rPr lang="it-IT" sz="2000" i="1" dirty="0" smtClean="0">
                <a:solidFill>
                  <a:srgbClr val="C00000"/>
                </a:solidFill>
              </a:rPr>
              <a:t>S = k ln</a:t>
            </a:r>
            <a:r>
              <a:rPr lang="it-IT" sz="2000" i="1" dirty="0" smtClean="0">
                <a:solidFill>
                  <a:srgbClr val="C00000"/>
                </a:solidFill>
                <a:sym typeface="Symbol"/>
              </a:rPr>
              <a:t></a:t>
            </a:r>
          </a:p>
          <a:p>
            <a:r>
              <a:rPr lang="it-IT" sz="2000" i="1" dirty="0" smtClean="0">
                <a:solidFill>
                  <a:srgbClr val="170AC6"/>
                </a:solidFill>
                <a:sym typeface="Symbol"/>
              </a:rPr>
              <a:t>K </a:t>
            </a:r>
            <a:r>
              <a:rPr lang="it-IT" sz="2000" dirty="0" smtClean="0">
                <a:solidFill>
                  <a:srgbClr val="170AC6"/>
                </a:solidFill>
                <a:sym typeface="Symbol"/>
              </a:rPr>
              <a:t>= </a:t>
            </a:r>
            <a:r>
              <a:rPr lang="it-IT" sz="2000" dirty="0" err="1" smtClean="0">
                <a:solidFill>
                  <a:srgbClr val="170AC6"/>
                </a:solidFill>
                <a:sym typeface="Symbol"/>
              </a:rPr>
              <a:t>cost</a:t>
            </a:r>
            <a:r>
              <a:rPr lang="it-IT" sz="2000" dirty="0" smtClean="0">
                <a:solidFill>
                  <a:srgbClr val="170AC6"/>
                </a:solidFill>
                <a:sym typeface="Symbol"/>
              </a:rPr>
              <a:t> di </a:t>
            </a:r>
            <a:r>
              <a:rPr lang="it-IT" sz="2000" dirty="0" err="1" smtClean="0">
                <a:solidFill>
                  <a:srgbClr val="170AC6"/>
                </a:solidFill>
                <a:sym typeface="Symbol"/>
              </a:rPr>
              <a:t>Boltzman</a:t>
            </a:r>
            <a:r>
              <a:rPr lang="it-IT" sz="2000" dirty="0" smtClean="0">
                <a:solidFill>
                  <a:srgbClr val="170AC6"/>
                </a:solidFill>
                <a:sym typeface="Symbol"/>
              </a:rPr>
              <a:t> (1.38 x 10</a:t>
            </a:r>
            <a:r>
              <a:rPr lang="it-IT" sz="2000" baseline="30000" dirty="0" smtClean="0">
                <a:solidFill>
                  <a:srgbClr val="170AC6"/>
                </a:solidFill>
                <a:sym typeface="Symbol"/>
              </a:rPr>
              <a:t>-23</a:t>
            </a:r>
            <a:r>
              <a:rPr lang="it-IT" sz="2000" dirty="0" smtClean="0">
                <a:solidFill>
                  <a:srgbClr val="170AC6"/>
                </a:solidFill>
                <a:sym typeface="Symbol"/>
              </a:rPr>
              <a:t>  J/K molecola).</a:t>
            </a:r>
          </a:p>
          <a:p>
            <a:endParaRPr lang="it-IT" sz="2000" dirty="0" smtClean="0">
              <a:solidFill>
                <a:srgbClr val="170AC6"/>
              </a:solidFill>
              <a:sym typeface="Symbol"/>
            </a:endParaRPr>
          </a:p>
          <a:p>
            <a:r>
              <a:rPr lang="it-IT" sz="2000" dirty="0" smtClean="0">
                <a:solidFill>
                  <a:srgbClr val="170AC6"/>
                </a:solidFill>
                <a:sym typeface="Symbol"/>
              </a:rPr>
              <a:t>L’entropia configurazionale </a:t>
            </a:r>
            <a:r>
              <a:rPr lang="it-IT" sz="2000" b="1" i="1" dirty="0" smtClean="0">
                <a:solidFill>
                  <a:srgbClr val="C00000"/>
                </a:solidFill>
                <a:sym typeface="Symbol"/>
              </a:rPr>
              <a:t>S</a:t>
            </a:r>
            <a:r>
              <a:rPr lang="it-IT" sz="2000" b="1" i="1" baseline="-25000" dirty="0" smtClean="0">
                <a:solidFill>
                  <a:srgbClr val="C00000"/>
                </a:solidFill>
                <a:sym typeface="Symbol"/>
              </a:rPr>
              <a:t>c</a:t>
            </a:r>
            <a:r>
              <a:rPr lang="it-IT" sz="2000" dirty="0" smtClean="0">
                <a:solidFill>
                  <a:srgbClr val="170AC6"/>
                </a:solidFill>
                <a:sym typeface="Symbol"/>
              </a:rPr>
              <a:t> è data da:</a:t>
            </a:r>
            <a:endParaRPr lang="en-US" sz="2000" dirty="0">
              <a:solidFill>
                <a:srgbClr val="170AC6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xmlns="" Requires="a14">
          <p:sp>
            <p:nvSpPr>
              <p:cNvPr id="3" name="CasellaDiTesto 2"/>
              <p:cNvSpPr txBox="1"/>
              <p:nvPr/>
            </p:nvSpPr>
            <p:spPr>
              <a:xfrm>
                <a:off x="3360710" y="1916831"/>
                <a:ext cx="2921056" cy="39299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it-IT" sz="2000" b="0" i="1" smtClean="0">
                          <a:solidFill>
                            <a:srgbClr val="C00000"/>
                          </a:solidFill>
                          <a:latin typeface="Cambria Math"/>
                        </a:rPr>
                        <m:t>𝑆</m:t>
                      </m:r>
                      <m:r>
                        <a:rPr lang="it-IT" sz="2000" b="0" i="1" baseline="-25000" smtClean="0">
                          <a:solidFill>
                            <a:srgbClr val="C00000"/>
                          </a:solidFill>
                          <a:latin typeface="Cambria Math"/>
                        </a:rPr>
                        <m:t>𝑐</m:t>
                      </m:r>
                      <m:r>
                        <a:rPr lang="it-IT" sz="2000" b="0" i="1" smtClean="0">
                          <a:solidFill>
                            <a:srgbClr val="C00000"/>
                          </a:solidFill>
                          <a:latin typeface="Cambria Math"/>
                        </a:rPr>
                        <m:t>=</m:t>
                      </m:r>
                      <m:r>
                        <a:rPr lang="it-IT" sz="2000" b="0" i="1" smtClean="0">
                          <a:solidFill>
                            <a:srgbClr val="C00000"/>
                          </a:solidFill>
                          <a:latin typeface="Cambria Math"/>
                          <a:sym typeface="Symbol"/>
                        </a:rPr>
                        <m:t></m:t>
                      </m:r>
                      <m:r>
                        <a:rPr lang="it-IT" sz="2000" b="0" i="1" smtClean="0">
                          <a:solidFill>
                            <a:srgbClr val="C00000"/>
                          </a:solidFill>
                          <a:latin typeface="Cambria Math"/>
                        </a:rPr>
                        <m:t>𝑆</m:t>
                      </m:r>
                      <m:r>
                        <a:rPr lang="it-IT" sz="2000" b="0" i="1" baseline="-25000" smtClean="0">
                          <a:solidFill>
                            <a:srgbClr val="C00000"/>
                          </a:solidFill>
                          <a:latin typeface="Cambria Math"/>
                        </a:rPr>
                        <m:t>𝑚𝑖𝑥</m:t>
                      </m:r>
                      <m:r>
                        <a:rPr lang="it-IT" sz="2000" b="0" i="1" smtClean="0">
                          <a:solidFill>
                            <a:srgbClr val="C00000"/>
                          </a:solidFill>
                          <a:latin typeface="Cambria Math"/>
                        </a:rPr>
                        <m:t>=</m:t>
                      </m:r>
                      <m:r>
                        <a:rPr lang="it-IT" sz="2000" b="0" i="1" smtClean="0">
                          <a:solidFill>
                            <a:srgbClr val="C00000"/>
                          </a:solidFill>
                          <a:latin typeface="Cambria Math"/>
                        </a:rPr>
                        <m:t>𝑆</m:t>
                      </m:r>
                      <m:r>
                        <a:rPr lang="it-IT" sz="2000" b="0" i="1" smtClean="0">
                          <a:solidFill>
                            <a:srgbClr val="C00000"/>
                          </a:solidFill>
                          <a:latin typeface="Cambria Math"/>
                        </a:rPr>
                        <m:t>−</m:t>
                      </m:r>
                      <m:r>
                        <a:rPr lang="it-IT" sz="2000" b="0" i="1" smtClean="0">
                          <a:solidFill>
                            <a:srgbClr val="C00000"/>
                          </a:solidFill>
                          <a:latin typeface="Cambria Math"/>
                        </a:rPr>
                        <m:t>𝑆</m:t>
                      </m:r>
                      <m:r>
                        <a:rPr lang="it-IT" sz="2000" b="0" i="1" baseline="-25000" smtClean="0">
                          <a:solidFill>
                            <a:srgbClr val="C00000"/>
                          </a:solidFill>
                          <a:latin typeface="Cambria Math"/>
                        </a:rPr>
                        <m:t>1</m:t>
                      </m:r>
                      <m:r>
                        <a:rPr lang="it-IT" sz="2000" b="0" i="1" smtClean="0">
                          <a:solidFill>
                            <a:srgbClr val="C00000"/>
                          </a:solidFill>
                          <a:latin typeface="Cambria Math"/>
                        </a:rPr>
                        <m:t>−</m:t>
                      </m:r>
                      <m:r>
                        <a:rPr lang="it-IT" sz="2000" b="0" i="1" smtClean="0">
                          <a:solidFill>
                            <a:srgbClr val="C00000"/>
                          </a:solidFill>
                          <a:latin typeface="Cambria Math"/>
                        </a:rPr>
                        <m:t>𝑆</m:t>
                      </m:r>
                      <m:r>
                        <a:rPr lang="it-IT" sz="2000" b="0" i="1" baseline="-25000" smtClean="0">
                          <a:solidFill>
                            <a:srgbClr val="C00000"/>
                          </a:solidFill>
                          <a:latin typeface="Cambria Math"/>
                        </a:rPr>
                        <m:t>2</m:t>
                      </m:r>
                    </m:oMath>
                  </m:oMathPara>
                </a14:m>
                <a:endParaRPr lang="en-US" sz="2000" baseline="-25000" dirty="0">
                  <a:solidFill>
                    <a:srgbClr val="C00000"/>
                  </a:solidFill>
                </a:endParaRPr>
              </a:p>
            </p:txBody>
          </p:sp>
        </mc:Choice>
        <mc:Fallback>
          <p:sp>
            <p:nvSpPr>
              <p:cNvPr id="3" name="CasellaDiTesto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60710" y="1916831"/>
                <a:ext cx="2921056" cy="392993"/>
              </a:xfrm>
              <a:prstGeom prst="rect">
                <a:avLst/>
              </a:prstGeom>
              <a:blipFill rotWithShape="1">
                <a:blip r:embed="rId3" cstate="print"/>
                <a:stretch>
                  <a:fillRect b="-153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sp>
            <p:nvSpPr>
              <p:cNvPr id="4" name="CasellaDiTesto 3"/>
              <p:cNvSpPr txBox="1"/>
              <p:nvPr/>
            </p:nvSpPr>
            <p:spPr>
              <a:xfrm>
                <a:off x="2411760" y="2708919"/>
                <a:ext cx="4400499" cy="39299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it-IT" sz="2000" b="0" i="1" smtClean="0">
                          <a:solidFill>
                            <a:srgbClr val="C00000"/>
                          </a:solidFill>
                          <a:latin typeface="Cambria Math"/>
                        </a:rPr>
                        <m:t>𝑆</m:t>
                      </m:r>
                      <m:r>
                        <a:rPr lang="it-IT" sz="2000" b="0" i="1" baseline="-25000" smtClean="0">
                          <a:solidFill>
                            <a:srgbClr val="C00000"/>
                          </a:solidFill>
                          <a:latin typeface="Cambria Math"/>
                        </a:rPr>
                        <m:t>𝑐</m:t>
                      </m:r>
                      <m:r>
                        <a:rPr lang="it-IT" sz="2000" b="0" i="1" smtClean="0">
                          <a:solidFill>
                            <a:srgbClr val="C00000"/>
                          </a:solidFill>
                          <a:latin typeface="Cambria Math"/>
                        </a:rPr>
                        <m:t>=</m:t>
                      </m:r>
                      <m:r>
                        <a:rPr lang="it-IT" sz="2000" b="0" i="1" smtClean="0">
                          <a:solidFill>
                            <a:srgbClr val="C00000"/>
                          </a:solidFill>
                          <a:latin typeface="Cambria Math"/>
                          <a:sym typeface="Symbol"/>
                        </a:rPr>
                        <m:t></m:t>
                      </m:r>
                      <m:r>
                        <a:rPr lang="it-IT" sz="2000" b="0" i="1" smtClean="0">
                          <a:solidFill>
                            <a:srgbClr val="C00000"/>
                          </a:solidFill>
                          <a:latin typeface="Cambria Math"/>
                        </a:rPr>
                        <m:t>𝑆</m:t>
                      </m:r>
                      <m:r>
                        <a:rPr lang="it-IT" sz="2000" b="0" i="1" baseline="-25000" smtClean="0">
                          <a:solidFill>
                            <a:srgbClr val="C00000"/>
                          </a:solidFill>
                          <a:latin typeface="Cambria Math"/>
                        </a:rPr>
                        <m:t>𝑚𝑖𝑥</m:t>
                      </m:r>
                      <m:r>
                        <a:rPr lang="it-IT" sz="2000" b="0" i="1" smtClean="0">
                          <a:solidFill>
                            <a:srgbClr val="C00000"/>
                          </a:solidFill>
                          <a:latin typeface="Cambria Math"/>
                        </a:rPr>
                        <m:t>=</m:t>
                      </m:r>
                      <m:r>
                        <a:rPr lang="it-IT" sz="2000" b="0" i="1" smtClean="0">
                          <a:solidFill>
                            <a:srgbClr val="C00000"/>
                          </a:solidFill>
                          <a:latin typeface="Cambria Math"/>
                        </a:rPr>
                        <m:t>𝑘</m:t>
                      </m:r>
                      <m:r>
                        <a:rPr lang="it-IT" sz="2000" b="0" i="1" smtClean="0">
                          <a:solidFill>
                            <a:srgbClr val="C00000"/>
                          </a:solidFill>
                          <a:latin typeface="Cambria Math"/>
                        </a:rPr>
                        <m:t> </m:t>
                      </m:r>
                      <m:r>
                        <a:rPr lang="it-IT" sz="2000" b="0" i="1" smtClean="0">
                          <a:solidFill>
                            <a:srgbClr val="C00000"/>
                          </a:solidFill>
                          <a:latin typeface="Cambria Math"/>
                        </a:rPr>
                        <m:t>𝑙𝑛</m:t>
                      </m:r>
                      <m:r>
                        <a:rPr lang="en-US" sz="2000" i="1">
                          <a:solidFill>
                            <a:srgbClr val="C00000"/>
                          </a:solidFill>
                          <a:latin typeface="Cambria Math"/>
                          <a:sym typeface="Symbol"/>
                        </a:rPr>
                        <m:t></m:t>
                      </m:r>
                      <m:r>
                        <a:rPr lang="it-IT" sz="2000" b="0" i="1" smtClean="0">
                          <a:solidFill>
                            <a:srgbClr val="C00000"/>
                          </a:solidFill>
                          <a:latin typeface="Cambria Math"/>
                        </a:rPr>
                        <m:t>−</m:t>
                      </m:r>
                      <m:r>
                        <a:rPr lang="it-IT" sz="2000" b="0" i="1" smtClean="0">
                          <a:solidFill>
                            <a:srgbClr val="C00000"/>
                          </a:solidFill>
                          <a:latin typeface="Cambria Math"/>
                        </a:rPr>
                        <m:t>𝑘</m:t>
                      </m:r>
                      <m:r>
                        <a:rPr lang="it-IT" sz="2000" b="0" i="1" smtClean="0">
                          <a:solidFill>
                            <a:srgbClr val="C00000"/>
                          </a:solidFill>
                          <a:latin typeface="Cambria Math"/>
                        </a:rPr>
                        <m:t> </m:t>
                      </m:r>
                      <m:r>
                        <a:rPr lang="it-IT" sz="2000" b="0" i="1" smtClean="0">
                          <a:solidFill>
                            <a:srgbClr val="C00000"/>
                          </a:solidFill>
                          <a:latin typeface="Cambria Math"/>
                        </a:rPr>
                        <m:t>𝑙𝑛</m:t>
                      </m:r>
                      <m:r>
                        <a:rPr lang="en-US" sz="2000" i="1">
                          <a:solidFill>
                            <a:srgbClr val="C00000"/>
                          </a:solidFill>
                          <a:latin typeface="Cambria Math"/>
                          <a:sym typeface="Symbol"/>
                        </a:rPr>
                        <m:t></m:t>
                      </m:r>
                      <m:r>
                        <a:rPr lang="it-IT" sz="2000" b="0" i="1" baseline="-25000" smtClean="0">
                          <a:solidFill>
                            <a:srgbClr val="C00000"/>
                          </a:solidFill>
                          <a:latin typeface="Cambria Math"/>
                        </a:rPr>
                        <m:t>1</m:t>
                      </m:r>
                      <m:r>
                        <a:rPr lang="it-IT" sz="2000" b="0" i="1" smtClean="0">
                          <a:solidFill>
                            <a:srgbClr val="C00000"/>
                          </a:solidFill>
                          <a:latin typeface="Cambria Math"/>
                        </a:rPr>
                        <m:t>−</m:t>
                      </m:r>
                      <m:r>
                        <a:rPr lang="it-IT" sz="2000" b="0" i="1" smtClean="0">
                          <a:solidFill>
                            <a:srgbClr val="C00000"/>
                          </a:solidFill>
                          <a:latin typeface="Cambria Math"/>
                        </a:rPr>
                        <m:t>𝑘</m:t>
                      </m:r>
                      <m:r>
                        <a:rPr lang="it-IT" sz="2000" b="0" i="1" smtClean="0">
                          <a:solidFill>
                            <a:srgbClr val="C00000"/>
                          </a:solidFill>
                          <a:latin typeface="Cambria Math"/>
                        </a:rPr>
                        <m:t> </m:t>
                      </m:r>
                      <m:r>
                        <a:rPr lang="it-IT" sz="2000" b="0" i="1" smtClean="0">
                          <a:solidFill>
                            <a:srgbClr val="C00000"/>
                          </a:solidFill>
                          <a:latin typeface="Cambria Math"/>
                        </a:rPr>
                        <m:t>𝑙𝑛</m:t>
                      </m:r>
                      <m:r>
                        <a:rPr lang="en-US" sz="2000" i="1">
                          <a:solidFill>
                            <a:srgbClr val="C00000"/>
                          </a:solidFill>
                          <a:latin typeface="Cambria Math"/>
                          <a:sym typeface="Symbol"/>
                        </a:rPr>
                        <m:t></m:t>
                      </m:r>
                      <m:r>
                        <a:rPr lang="it-IT" sz="2000" b="0" i="1" baseline="-25000" smtClean="0">
                          <a:solidFill>
                            <a:srgbClr val="C00000"/>
                          </a:solidFill>
                          <a:latin typeface="Cambria Math"/>
                        </a:rPr>
                        <m:t>2</m:t>
                      </m:r>
                    </m:oMath>
                  </m:oMathPara>
                </a14:m>
                <a:endParaRPr lang="en-US" sz="2000" baseline="-25000" dirty="0">
                  <a:solidFill>
                    <a:srgbClr val="C00000"/>
                  </a:solidFill>
                </a:endParaRPr>
              </a:p>
            </p:txBody>
          </p:sp>
        </mc:Choice>
        <mc:Fallback>
          <p:sp>
            <p:nvSpPr>
              <p:cNvPr id="4" name="CasellaDiTesto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11760" y="2708919"/>
                <a:ext cx="4400499" cy="392993"/>
              </a:xfrm>
              <a:prstGeom prst="rect">
                <a:avLst/>
              </a:prstGeom>
              <a:blipFill rotWithShape="1">
                <a:blip r:embed="rId4" cstate="print"/>
                <a:stretch>
                  <a:fillRect b="-153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sp>
            <p:nvSpPr>
              <p:cNvPr id="5" name="CasellaDiTesto 4"/>
              <p:cNvSpPr txBox="1"/>
              <p:nvPr/>
            </p:nvSpPr>
            <p:spPr>
              <a:xfrm>
                <a:off x="2210037" y="3515866"/>
                <a:ext cx="4803943" cy="39299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it-IT" sz="2000" b="0" i="1" smtClean="0">
                          <a:solidFill>
                            <a:srgbClr val="C00000"/>
                          </a:solidFill>
                          <a:latin typeface="Cambria Math"/>
                        </a:rPr>
                        <m:t>𝑆</m:t>
                      </m:r>
                      <m:r>
                        <a:rPr lang="it-IT" sz="2000" b="0" i="1" baseline="-25000" smtClean="0">
                          <a:solidFill>
                            <a:srgbClr val="C00000"/>
                          </a:solidFill>
                          <a:latin typeface="Cambria Math"/>
                        </a:rPr>
                        <m:t>𝑐</m:t>
                      </m:r>
                      <m:r>
                        <a:rPr lang="it-IT" sz="2000" b="0" i="1" smtClean="0">
                          <a:solidFill>
                            <a:srgbClr val="C00000"/>
                          </a:solidFill>
                          <a:latin typeface="Cambria Math"/>
                        </a:rPr>
                        <m:t>=</m:t>
                      </m:r>
                      <m:r>
                        <a:rPr lang="it-IT" sz="2000" b="0" i="1" smtClean="0">
                          <a:solidFill>
                            <a:srgbClr val="C00000"/>
                          </a:solidFill>
                          <a:latin typeface="Cambria Math"/>
                          <a:sym typeface="Symbol"/>
                        </a:rPr>
                        <m:t></m:t>
                      </m:r>
                      <m:r>
                        <a:rPr lang="it-IT" sz="2000" b="0" i="1" smtClean="0">
                          <a:solidFill>
                            <a:srgbClr val="C00000"/>
                          </a:solidFill>
                          <a:latin typeface="Cambria Math"/>
                        </a:rPr>
                        <m:t>𝑆</m:t>
                      </m:r>
                      <m:r>
                        <a:rPr lang="it-IT" sz="2000" b="0" i="1" baseline="-25000" smtClean="0">
                          <a:solidFill>
                            <a:srgbClr val="C00000"/>
                          </a:solidFill>
                          <a:latin typeface="Cambria Math"/>
                        </a:rPr>
                        <m:t>𝑚𝑖𝑥</m:t>
                      </m:r>
                      <m:r>
                        <a:rPr lang="it-IT" sz="2000" b="0" i="1" smtClean="0">
                          <a:solidFill>
                            <a:srgbClr val="C00000"/>
                          </a:solidFill>
                          <a:latin typeface="Cambria Math"/>
                        </a:rPr>
                        <m:t>=</m:t>
                      </m:r>
                      <m:r>
                        <a:rPr lang="it-IT" sz="2000" b="0" i="1" smtClean="0">
                          <a:solidFill>
                            <a:srgbClr val="C00000"/>
                          </a:solidFill>
                          <a:latin typeface="Cambria Math"/>
                        </a:rPr>
                        <m:t>𝑘</m:t>
                      </m:r>
                      <m:r>
                        <a:rPr lang="it-IT" sz="2000" b="0" i="1" smtClean="0">
                          <a:solidFill>
                            <a:srgbClr val="C00000"/>
                          </a:solidFill>
                          <a:latin typeface="Cambria Math"/>
                        </a:rPr>
                        <m:t> </m:t>
                      </m:r>
                      <m:r>
                        <a:rPr lang="it-IT" sz="2000" b="0" i="1" smtClean="0">
                          <a:solidFill>
                            <a:srgbClr val="C00000"/>
                          </a:solidFill>
                          <a:latin typeface="Cambria Math"/>
                        </a:rPr>
                        <m:t>𝑙𝑛𝑁</m:t>
                      </m:r>
                      <m:r>
                        <a:rPr lang="it-IT" sz="2000" b="0" i="1" baseline="-25000" smtClean="0">
                          <a:solidFill>
                            <a:srgbClr val="C00000"/>
                          </a:solidFill>
                          <a:latin typeface="Cambria Math"/>
                          <a:sym typeface="Symbol"/>
                        </a:rPr>
                        <m:t>0</m:t>
                      </m:r>
                      <m:r>
                        <a:rPr lang="it-IT" sz="2000" b="0" i="1" smtClean="0">
                          <a:solidFill>
                            <a:srgbClr val="C00000"/>
                          </a:solidFill>
                          <a:latin typeface="Cambria Math"/>
                          <a:sym typeface="Symbol"/>
                        </a:rPr>
                        <m:t>!</m:t>
                      </m:r>
                      <m:r>
                        <a:rPr lang="it-IT" sz="2000" b="0" i="1" smtClean="0">
                          <a:solidFill>
                            <a:srgbClr val="C00000"/>
                          </a:solidFill>
                          <a:latin typeface="Cambria Math"/>
                        </a:rPr>
                        <m:t>−</m:t>
                      </m:r>
                      <m:r>
                        <a:rPr lang="it-IT" sz="2000" b="0" i="1" smtClean="0">
                          <a:solidFill>
                            <a:srgbClr val="C00000"/>
                          </a:solidFill>
                          <a:latin typeface="Cambria Math"/>
                        </a:rPr>
                        <m:t>𝑘</m:t>
                      </m:r>
                      <m:r>
                        <a:rPr lang="it-IT" sz="2000" b="0" i="1" smtClean="0">
                          <a:solidFill>
                            <a:srgbClr val="C00000"/>
                          </a:solidFill>
                          <a:latin typeface="Cambria Math"/>
                        </a:rPr>
                        <m:t> </m:t>
                      </m:r>
                      <m:r>
                        <a:rPr lang="it-IT" sz="2000" b="0" i="1" smtClean="0">
                          <a:solidFill>
                            <a:srgbClr val="C00000"/>
                          </a:solidFill>
                          <a:latin typeface="Cambria Math"/>
                        </a:rPr>
                        <m:t>𝑙𝑛𝑁</m:t>
                      </m:r>
                      <m:r>
                        <a:rPr lang="it-IT" sz="2000" b="0" i="1" baseline="-25000" smtClean="0">
                          <a:solidFill>
                            <a:srgbClr val="C00000"/>
                          </a:solidFill>
                          <a:latin typeface="Cambria Math"/>
                        </a:rPr>
                        <m:t>1</m:t>
                      </m:r>
                      <m:r>
                        <a:rPr lang="it-IT" sz="2000" i="1">
                          <a:solidFill>
                            <a:srgbClr val="C00000"/>
                          </a:solidFill>
                          <a:latin typeface="Cambria Math"/>
                        </a:rPr>
                        <m:t>!</m:t>
                      </m:r>
                      <m:r>
                        <a:rPr lang="it-IT" sz="2000" b="0" i="1" smtClean="0">
                          <a:solidFill>
                            <a:srgbClr val="C00000"/>
                          </a:solidFill>
                          <a:latin typeface="Cambria Math"/>
                        </a:rPr>
                        <m:t>−</m:t>
                      </m:r>
                      <m:r>
                        <a:rPr lang="it-IT" sz="2000" b="0" i="1" smtClean="0">
                          <a:solidFill>
                            <a:srgbClr val="C00000"/>
                          </a:solidFill>
                          <a:latin typeface="Cambria Math"/>
                        </a:rPr>
                        <m:t>𝑘</m:t>
                      </m:r>
                      <m:r>
                        <a:rPr lang="it-IT" sz="2000" b="0" i="1" smtClean="0">
                          <a:solidFill>
                            <a:srgbClr val="C00000"/>
                          </a:solidFill>
                          <a:latin typeface="Cambria Math"/>
                        </a:rPr>
                        <m:t> </m:t>
                      </m:r>
                      <m:r>
                        <a:rPr lang="it-IT" sz="2000" b="0" i="1" smtClean="0">
                          <a:solidFill>
                            <a:srgbClr val="C00000"/>
                          </a:solidFill>
                          <a:latin typeface="Cambria Math"/>
                        </a:rPr>
                        <m:t>𝑙𝑛𝑁</m:t>
                      </m:r>
                      <m:r>
                        <a:rPr lang="it-IT" sz="2000" b="0" i="1" baseline="-25000" smtClean="0">
                          <a:solidFill>
                            <a:srgbClr val="C00000"/>
                          </a:solidFill>
                          <a:latin typeface="Cambria Math"/>
                        </a:rPr>
                        <m:t>2</m:t>
                      </m:r>
                      <m:r>
                        <a:rPr lang="it-IT" sz="2000" i="1">
                          <a:solidFill>
                            <a:srgbClr val="C00000"/>
                          </a:solidFill>
                          <a:latin typeface="Cambria Math"/>
                        </a:rPr>
                        <m:t>!</m:t>
                      </m:r>
                    </m:oMath>
                  </m:oMathPara>
                </a14:m>
                <a:endParaRPr lang="en-US" sz="2000" baseline="-25000" dirty="0">
                  <a:solidFill>
                    <a:srgbClr val="C00000"/>
                  </a:solidFill>
                </a:endParaRPr>
              </a:p>
            </p:txBody>
          </p:sp>
        </mc:Choice>
        <mc:Fallback>
          <p:sp>
            <p:nvSpPr>
              <p:cNvPr id="5" name="CasellaDiTesto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10037" y="3515866"/>
                <a:ext cx="4803943" cy="392993"/>
              </a:xfrm>
              <a:prstGeom prst="rect">
                <a:avLst/>
              </a:prstGeom>
              <a:blipFill rotWithShape="1">
                <a:blip r:embed="rId5" cstate="print"/>
                <a:stretch>
                  <a:fillRect b="-312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CasellaDiTesto 5"/>
          <p:cNvSpPr txBox="1"/>
          <p:nvPr/>
        </p:nvSpPr>
        <p:spPr>
          <a:xfrm>
            <a:off x="611560" y="4165049"/>
            <a:ext cx="825623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000" dirty="0" smtClean="0">
                <a:solidFill>
                  <a:srgbClr val="170AC6"/>
                </a:solidFill>
              </a:rPr>
              <a:t>Per risolvere questa equazione dobbiamo usare l’</a:t>
            </a:r>
            <a:r>
              <a:rPr lang="it-IT" sz="2000" b="1" i="1" dirty="0" smtClean="0">
                <a:solidFill>
                  <a:srgbClr val="C00000"/>
                </a:solidFill>
              </a:rPr>
              <a:t>approssimazione di Stirling </a:t>
            </a:r>
            <a:r>
              <a:rPr lang="it-IT" sz="2000" dirty="0" smtClean="0">
                <a:solidFill>
                  <a:srgbClr val="170AC6"/>
                </a:solidFill>
              </a:rPr>
              <a:t>per </a:t>
            </a:r>
            <a:r>
              <a:rPr lang="it-IT" sz="2000" b="1" i="1" dirty="0" smtClean="0">
                <a:solidFill>
                  <a:srgbClr val="C00000"/>
                </a:solidFill>
              </a:rPr>
              <a:t>N molto grandi</a:t>
            </a:r>
            <a:r>
              <a:rPr lang="it-IT" sz="2000" dirty="0" smtClean="0">
                <a:solidFill>
                  <a:srgbClr val="170AC6"/>
                </a:solidFill>
              </a:rPr>
              <a:t>:</a:t>
            </a:r>
            <a:endParaRPr lang="en-US" sz="2000" dirty="0">
              <a:solidFill>
                <a:srgbClr val="170AC6"/>
              </a:solidFill>
            </a:endParaRPr>
          </a:p>
        </p:txBody>
      </p:sp>
      <p:graphicFrame>
        <p:nvGraphicFramePr>
          <p:cNvPr id="7" name="Oggetto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1480177250"/>
              </p:ext>
            </p:extLst>
          </p:nvPr>
        </p:nvGraphicFramePr>
        <p:xfrm>
          <a:off x="2051719" y="5013176"/>
          <a:ext cx="4464497" cy="792088"/>
        </p:xfrm>
        <a:graphic>
          <a:graphicData uri="http://schemas.openxmlformats.org/presentationml/2006/ole">
            <p:oleObj spid="_x0000_s20587" name="Equazione" r:id="rId6" imgW="2527300" imgH="469900" progId="Equation.3">
              <p:embed/>
            </p:oleObj>
          </a:graphicData>
        </a:graphic>
      </p:graphicFrame>
    </p:spTree>
    <p:extLst>
      <p:ext uri="{BB962C8B-B14F-4D97-AF65-F5344CB8AC3E}">
        <p14:creationId xmlns:p14="http://schemas.microsoft.com/office/powerpoint/2010/main" xmlns="" val="36421692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ggetto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3346247958"/>
              </p:ext>
            </p:extLst>
          </p:nvPr>
        </p:nvGraphicFramePr>
        <p:xfrm>
          <a:off x="107504" y="484588"/>
          <a:ext cx="9001000" cy="424131"/>
        </p:xfrm>
        <a:graphic>
          <a:graphicData uri="http://schemas.openxmlformats.org/presentationml/2006/ole">
            <p:oleObj spid="_x0000_s22015" name="Equazione" r:id="rId3" imgW="4851400" imgH="228600" progId="Equation.3">
              <p:embed/>
            </p:oleObj>
          </a:graphicData>
        </a:graphic>
      </p:graphicFrame>
      <p:graphicFrame>
        <p:nvGraphicFramePr>
          <p:cNvPr id="3" name="Oggetto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2564818092"/>
              </p:ext>
            </p:extLst>
          </p:nvPr>
        </p:nvGraphicFramePr>
        <p:xfrm>
          <a:off x="612547" y="1268412"/>
          <a:ext cx="7847885" cy="432395"/>
        </p:xfrm>
        <a:graphic>
          <a:graphicData uri="http://schemas.openxmlformats.org/presentationml/2006/ole">
            <p:oleObj spid="_x0000_s22016" name="Equazione" r:id="rId4" imgW="4152900" imgH="228600" progId="Equation.3">
              <p:embed/>
            </p:oleObj>
          </a:graphicData>
        </a:graphic>
      </p:graphicFrame>
      <p:graphicFrame>
        <p:nvGraphicFramePr>
          <p:cNvPr id="4" name="Oggetto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1119588273"/>
              </p:ext>
            </p:extLst>
          </p:nvPr>
        </p:nvGraphicFramePr>
        <p:xfrm>
          <a:off x="1907704" y="1916831"/>
          <a:ext cx="5256584" cy="815647"/>
        </p:xfrm>
        <a:graphic>
          <a:graphicData uri="http://schemas.openxmlformats.org/presentationml/2006/ole">
            <p:oleObj spid="_x0000_s22017" name="Equazione" r:id="rId5" imgW="3111500" imgH="482600" progId="Equation.3">
              <p:embed/>
            </p:oleObj>
          </a:graphicData>
        </a:graphic>
      </p:graphicFrame>
      <p:sp>
        <p:nvSpPr>
          <p:cNvPr id="5" name="CasellaDiTesto 4"/>
          <p:cNvSpPr txBox="1"/>
          <p:nvPr/>
        </p:nvSpPr>
        <p:spPr>
          <a:xfrm>
            <a:off x="467544" y="2990822"/>
            <a:ext cx="689163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000" dirty="0" smtClean="0">
                <a:solidFill>
                  <a:srgbClr val="170AC6"/>
                </a:solidFill>
              </a:rPr>
              <a:t>Poiché </a:t>
            </a:r>
            <a:r>
              <a:rPr lang="it-IT" sz="2000" b="1" i="1" dirty="0" smtClean="0">
                <a:solidFill>
                  <a:srgbClr val="C00000"/>
                </a:solidFill>
              </a:rPr>
              <a:t>R = N</a:t>
            </a:r>
            <a:r>
              <a:rPr lang="it-IT" sz="2000" b="1" i="1" baseline="-25000" dirty="0" smtClean="0">
                <a:solidFill>
                  <a:srgbClr val="C00000"/>
                </a:solidFill>
              </a:rPr>
              <a:t>A  </a:t>
            </a:r>
            <a:r>
              <a:rPr lang="it-IT" sz="2000" b="1" i="1" dirty="0" smtClean="0">
                <a:solidFill>
                  <a:srgbClr val="C00000"/>
                </a:solidFill>
              </a:rPr>
              <a:t>k</a:t>
            </a:r>
            <a:r>
              <a:rPr lang="it-IT" sz="2000" i="1" dirty="0" smtClean="0">
                <a:solidFill>
                  <a:srgbClr val="170AC6"/>
                </a:solidFill>
              </a:rPr>
              <a:t>    </a:t>
            </a:r>
            <a:r>
              <a:rPr lang="it-IT" sz="2000" dirty="0" smtClean="0">
                <a:solidFill>
                  <a:srgbClr val="170AC6"/>
                </a:solidFill>
              </a:rPr>
              <a:t>e  le moli degli </a:t>
            </a:r>
            <a:r>
              <a:rPr lang="it-IT" sz="2000" i="1" dirty="0" smtClean="0">
                <a:solidFill>
                  <a:srgbClr val="170AC6"/>
                </a:solidFill>
              </a:rPr>
              <a:t> </a:t>
            </a:r>
            <a:r>
              <a:rPr lang="it-IT" sz="2000" b="1" i="1" dirty="0" smtClean="0">
                <a:solidFill>
                  <a:srgbClr val="C00000"/>
                </a:solidFill>
              </a:rPr>
              <a:t>i</a:t>
            </a:r>
            <a:r>
              <a:rPr lang="it-IT" sz="2000" i="1" dirty="0" smtClean="0">
                <a:solidFill>
                  <a:srgbClr val="170AC6"/>
                </a:solidFill>
              </a:rPr>
              <a:t>  </a:t>
            </a:r>
            <a:r>
              <a:rPr lang="it-IT" sz="2000" dirty="0" smtClean="0">
                <a:solidFill>
                  <a:srgbClr val="170AC6"/>
                </a:solidFill>
              </a:rPr>
              <a:t>componenti  </a:t>
            </a:r>
            <a:r>
              <a:rPr lang="it-IT" sz="2000" i="1" dirty="0" smtClean="0">
                <a:solidFill>
                  <a:srgbClr val="170AC6"/>
                </a:solidFill>
              </a:rPr>
              <a:t> </a:t>
            </a:r>
            <a:r>
              <a:rPr lang="it-IT" sz="2000" b="1" i="1" dirty="0" smtClean="0">
                <a:solidFill>
                  <a:srgbClr val="C00000"/>
                </a:solidFill>
              </a:rPr>
              <a:t>n</a:t>
            </a:r>
            <a:r>
              <a:rPr lang="it-IT" sz="2000" b="1" i="1" baseline="-25000" dirty="0" smtClean="0">
                <a:solidFill>
                  <a:srgbClr val="C00000"/>
                </a:solidFill>
              </a:rPr>
              <a:t>i</a:t>
            </a:r>
            <a:r>
              <a:rPr lang="it-IT" sz="2000" i="1" dirty="0" smtClean="0">
                <a:solidFill>
                  <a:srgbClr val="170AC6"/>
                </a:solidFill>
              </a:rPr>
              <a:t>   </a:t>
            </a:r>
            <a:r>
              <a:rPr lang="it-IT" sz="2000" dirty="0" smtClean="0">
                <a:solidFill>
                  <a:srgbClr val="170AC6"/>
                </a:solidFill>
              </a:rPr>
              <a:t>sono</a:t>
            </a:r>
            <a:r>
              <a:rPr lang="it-IT" sz="2000" i="1" dirty="0" smtClean="0">
                <a:solidFill>
                  <a:srgbClr val="170AC6"/>
                </a:solidFill>
              </a:rPr>
              <a:t>   </a:t>
            </a:r>
            <a:r>
              <a:rPr lang="it-IT" sz="2000" b="1" i="1" dirty="0" smtClean="0">
                <a:solidFill>
                  <a:srgbClr val="C00000"/>
                </a:solidFill>
              </a:rPr>
              <a:t>N</a:t>
            </a:r>
            <a:r>
              <a:rPr lang="it-IT" sz="2000" b="1" i="1" baseline="-25000" dirty="0" smtClean="0">
                <a:solidFill>
                  <a:srgbClr val="C00000"/>
                </a:solidFill>
              </a:rPr>
              <a:t>i </a:t>
            </a:r>
            <a:r>
              <a:rPr lang="it-IT" sz="2000" b="1" i="1" dirty="0" smtClean="0">
                <a:solidFill>
                  <a:srgbClr val="C00000"/>
                </a:solidFill>
              </a:rPr>
              <a:t>/N</a:t>
            </a:r>
            <a:r>
              <a:rPr lang="it-IT" sz="2000" b="1" i="1" baseline="-25000" dirty="0" smtClean="0">
                <a:solidFill>
                  <a:srgbClr val="C00000"/>
                </a:solidFill>
              </a:rPr>
              <a:t>A</a:t>
            </a:r>
            <a:endParaRPr lang="en-US" sz="2000" b="1" i="1" baseline="-25000" dirty="0">
              <a:solidFill>
                <a:srgbClr val="C00000"/>
              </a:solidFill>
            </a:endParaRPr>
          </a:p>
        </p:txBody>
      </p:sp>
      <p:graphicFrame>
        <p:nvGraphicFramePr>
          <p:cNvPr id="6" name="Oggetto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1049982504"/>
              </p:ext>
            </p:extLst>
          </p:nvPr>
        </p:nvGraphicFramePr>
        <p:xfrm>
          <a:off x="2123728" y="3933056"/>
          <a:ext cx="4729695" cy="504056"/>
        </p:xfrm>
        <a:graphic>
          <a:graphicData uri="http://schemas.openxmlformats.org/presentationml/2006/ole">
            <p:oleObj spid="_x0000_s22018" name="Equazione" r:id="rId6" imgW="2146300" imgH="228600" progId="Equation.3">
              <p:embed/>
            </p:oleObj>
          </a:graphicData>
        </a:graphic>
      </p:graphicFrame>
      <p:sp>
        <p:nvSpPr>
          <p:cNvPr id="7" name="CasellaDiTesto 6"/>
          <p:cNvSpPr txBox="1"/>
          <p:nvPr/>
        </p:nvSpPr>
        <p:spPr>
          <a:xfrm>
            <a:off x="539553" y="4725144"/>
            <a:ext cx="842493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000" dirty="0" smtClean="0">
                <a:solidFill>
                  <a:srgbClr val="170AC6"/>
                </a:solidFill>
              </a:rPr>
              <a:t>La </a:t>
            </a:r>
            <a:r>
              <a:rPr lang="it-IT" sz="2000" b="1" i="1" dirty="0" smtClean="0">
                <a:solidFill>
                  <a:srgbClr val="C00000"/>
                </a:solidFill>
              </a:rPr>
              <a:t>variazione di entropia è &gt; 0 </a:t>
            </a:r>
            <a:r>
              <a:rPr lang="it-IT" sz="2000" dirty="0" smtClean="0">
                <a:solidFill>
                  <a:srgbClr val="170AC6"/>
                </a:solidFill>
              </a:rPr>
              <a:t>e quindi il termine entropico al mescolamento è sempre favorevole: </a:t>
            </a:r>
          </a:p>
        </p:txBody>
      </p:sp>
      <p:graphicFrame>
        <p:nvGraphicFramePr>
          <p:cNvPr id="8" name="Oggetto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3750389586"/>
              </p:ext>
            </p:extLst>
          </p:nvPr>
        </p:nvGraphicFramePr>
        <p:xfrm>
          <a:off x="3203848" y="5517232"/>
          <a:ext cx="2759381" cy="447467"/>
        </p:xfrm>
        <a:graphic>
          <a:graphicData uri="http://schemas.openxmlformats.org/presentationml/2006/ole">
            <p:oleObj spid="_x0000_s22019" name="Equazione" r:id="rId7" imgW="1409700" imgH="228600" progId="Equation.3">
              <p:embed/>
            </p:oleObj>
          </a:graphicData>
        </a:graphic>
      </p:graphicFrame>
    </p:spTree>
    <p:extLst>
      <p:ext uri="{BB962C8B-B14F-4D97-AF65-F5344CB8AC3E}">
        <p14:creationId xmlns:p14="http://schemas.microsoft.com/office/powerpoint/2010/main" xmlns="" val="36636719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Copertina">
      <a:fillStyleLst>
        <a:solidFill>
          <a:schemeClr val="phClr"/>
        </a:solidFill>
        <a:solidFill>
          <a:schemeClr val="phClr">
            <a:tint val="68000"/>
            <a:shade val="94000"/>
            <a:satMod val="300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80000"/>
                <a:lumMod val="98000"/>
              </a:schemeClr>
            </a:gs>
            <a:gs pos="100000">
              <a:schemeClr val="phClr">
                <a:satMod val="130000"/>
              </a:schemeClr>
            </a:gs>
          </a:gsLst>
          <a:lin ang="5160000" scaled="0"/>
        </a:gradFill>
      </a:fillStyleLst>
      <a:lnStyleLst>
        <a:ln w="12700" cap="flat" cmpd="sng" algn="ctr">
          <a:solidFill>
            <a:schemeClr val="phClr">
              <a:shade val="90000"/>
              <a:lumMod val="90000"/>
            </a:schemeClr>
          </a:solidFill>
          <a:prstDash val="solid"/>
        </a:ln>
        <a:ln w="19050" cap="flat" cmpd="sng" algn="ctr">
          <a:solidFill>
            <a:schemeClr val="phClr">
              <a:shade val="75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12700" dir="5400000" rotWithShape="0">
              <a:srgbClr val="000000">
                <a:alpha val="1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6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400000"/>
            </a:lightRig>
          </a:scene3d>
          <a:sp3d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2843</TotalTime>
  <Words>1634</Words>
  <Application>Microsoft Office PowerPoint</Application>
  <PresentationFormat>Presentazione su schermo (4:3)</PresentationFormat>
  <Paragraphs>194</Paragraphs>
  <Slides>28</Slides>
  <Notes>1</Notes>
  <HiddenSlides>0</HiddenSlides>
  <MMClips>0</MMClips>
  <ScaleCrop>false</ScaleCrop>
  <HeadingPairs>
    <vt:vector size="6" baseType="variant">
      <vt:variant>
        <vt:lpstr>Tema</vt:lpstr>
      </vt:variant>
      <vt:variant>
        <vt:i4>1</vt:i4>
      </vt:variant>
      <vt:variant>
        <vt:lpstr>Server OLE incorporati</vt:lpstr>
      </vt:variant>
      <vt:variant>
        <vt:i4>3</vt:i4>
      </vt:variant>
      <vt:variant>
        <vt:lpstr>Titoli diapositive</vt:lpstr>
      </vt:variant>
      <vt:variant>
        <vt:i4>28</vt:i4>
      </vt:variant>
    </vt:vector>
  </HeadingPairs>
  <TitlesOfParts>
    <vt:vector size="32" baseType="lpstr">
      <vt:lpstr>Tema di Office</vt:lpstr>
      <vt:lpstr>Equazione</vt:lpstr>
      <vt:lpstr>Microsoft Equation 3.0</vt:lpstr>
      <vt:lpstr>Equation</vt:lpstr>
      <vt:lpstr>Termodinamica di soluzioni di polimeri</vt:lpstr>
      <vt:lpstr>Diapositiva 2</vt:lpstr>
      <vt:lpstr>Diapositiva 3</vt:lpstr>
      <vt:lpstr>Diapositiva 4</vt:lpstr>
      <vt:lpstr>Diapositiva 5</vt:lpstr>
      <vt:lpstr>Diapositiva 6</vt:lpstr>
      <vt:lpstr>Diapositiva 7</vt:lpstr>
      <vt:lpstr>Diapositiva 8</vt:lpstr>
      <vt:lpstr>Diapositiva 9</vt:lpstr>
      <vt:lpstr>Diapositiva 10</vt:lpstr>
      <vt:lpstr>Diapositiva 11</vt:lpstr>
      <vt:lpstr>Diapositiva 12</vt:lpstr>
      <vt:lpstr>Diapositiva 13</vt:lpstr>
      <vt:lpstr>Diapositiva 14</vt:lpstr>
      <vt:lpstr>Diapositiva 15</vt:lpstr>
      <vt:lpstr>Diapositiva 16</vt:lpstr>
      <vt:lpstr>Diapositiva 17</vt:lpstr>
      <vt:lpstr>Diapositiva 18</vt:lpstr>
      <vt:lpstr>Diapositiva 19</vt:lpstr>
      <vt:lpstr>Diapositiva 20</vt:lpstr>
      <vt:lpstr>Diapositiva 21</vt:lpstr>
      <vt:lpstr>Diapositiva 22</vt:lpstr>
      <vt:lpstr>Diapositiva 23</vt:lpstr>
      <vt:lpstr>Diapositiva 24</vt:lpstr>
      <vt:lpstr>Diapositiva 25</vt:lpstr>
      <vt:lpstr>Diapositiva 26</vt:lpstr>
      <vt:lpstr>Diapositiva 27</vt:lpstr>
      <vt:lpstr>Diapositiva 28</vt:lpstr>
    </vt:vector>
  </TitlesOfParts>
  <Company>Università degli Studi di Trieste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CHIMICA DELLE MACROMOLECOLE</dc:title>
  <dc:creator>Rizzo</dc:creator>
  <cp:lastModifiedBy>Rizzo</cp:lastModifiedBy>
  <cp:revision>334</cp:revision>
  <dcterms:created xsi:type="dcterms:W3CDTF">2013-03-06T13:40:11Z</dcterms:created>
  <dcterms:modified xsi:type="dcterms:W3CDTF">2015-09-17T15:13:20Z</dcterms:modified>
</cp:coreProperties>
</file>