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10388" y="1786509"/>
            <a:ext cx="3508375" cy="3474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3754" y="1786509"/>
            <a:ext cx="4086225" cy="3954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7679" y="287274"/>
            <a:ext cx="7768640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2697" y="1101598"/>
            <a:ext cx="8658605" cy="4634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units.it/moodle/course/category.php?id=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092" y="1691462"/>
            <a:ext cx="39674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>
                <a:solidFill>
                  <a:srgbClr val="001F5F"/>
                </a:solidFill>
              </a:rPr>
              <a:t>STORIA</a:t>
            </a:r>
            <a:r>
              <a:rPr sz="4400" spc="-90" dirty="0">
                <a:solidFill>
                  <a:srgbClr val="001F5F"/>
                </a:solidFill>
              </a:rPr>
              <a:t> </a:t>
            </a:r>
            <a:r>
              <a:rPr sz="4400" spc="-20" dirty="0">
                <a:solidFill>
                  <a:srgbClr val="001F5F"/>
                </a:solidFill>
              </a:rPr>
              <a:t>GLOBALE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85341" y="3437001"/>
            <a:ext cx="5975350" cy="1910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Guido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Abbattista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460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Laurea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Magistrale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Interateneo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Studi Storici dal Medioevo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all’età</a:t>
            </a:r>
            <a:r>
              <a:rPr sz="14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contemporanea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Moodle</a:t>
            </a:r>
            <a:r>
              <a:rPr sz="2400" b="1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enrolment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key: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00"/>
                </a:solidFill>
                <a:latin typeface="Calibri"/>
                <a:cs typeface="Calibri"/>
              </a:rPr>
              <a:t>GLOBHIST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595" y="858011"/>
            <a:ext cx="7652004" cy="537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257" y="383489"/>
            <a:ext cx="4269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La </a:t>
            </a:r>
            <a:r>
              <a:rPr sz="3600" spc="-5" dirty="0"/>
              <a:t>Cina </a:t>
            </a:r>
            <a:r>
              <a:rPr sz="3600" dirty="0"/>
              <a:t>e</a:t>
            </a:r>
            <a:r>
              <a:rPr sz="3600" spc="-75" dirty="0"/>
              <a:t> </a:t>
            </a:r>
            <a:r>
              <a:rPr sz="3600" dirty="0"/>
              <a:t>l’illuminismo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7868" y="1196339"/>
            <a:ext cx="8280400" cy="4968240"/>
          </a:xfrm>
          <a:custGeom>
            <a:avLst/>
            <a:gdLst/>
            <a:ahLst/>
            <a:cxnLst/>
            <a:rect l="l" t="t" r="r" b="b"/>
            <a:pathLst>
              <a:path w="8280400" h="4968240">
                <a:moveTo>
                  <a:pt x="0" y="4968240"/>
                </a:moveTo>
                <a:lnTo>
                  <a:pt x="8279892" y="4968240"/>
                </a:lnTo>
                <a:lnTo>
                  <a:pt x="8279892" y="0"/>
                </a:lnTo>
                <a:lnTo>
                  <a:pt x="0" y="0"/>
                </a:lnTo>
                <a:lnTo>
                  <a:pt x="0" y="496824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158620"/>
            <a:ext cx="8105775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Influenza sul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gusto,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letteratura,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filosofia,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politica,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l’economia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10033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Voltaire,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Orphelin de 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la Chine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1755: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tragedia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ispirata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alla traduzione  francese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effettuata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Premare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Du Halde,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1735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dell’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Orfano di Zhao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una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storia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 leggenda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tramandata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Sima Qian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Ssu-ma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Chien (145-68 a.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C.,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epoca Han) 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rielaborata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da Ji Junxiang (epoca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Yuan):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storia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dell’orfano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della famiglia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Zhao, perseguitato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malvagio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ministro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che ne ha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sterminato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famiglia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per odio del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padre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che poi lo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adotta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senza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168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conoscerne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l’identità;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quando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l’orfano,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divenuto adulto, scopre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chi è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padre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adottivo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si vendica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recupera proprietà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onore di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famiglia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355600" marR="829944" indent="-342900">
              <a:lnSpc>
                <a:spcPts val="192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Esaltazione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dell’etica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 clan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feudale, della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vendetta,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legge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del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taglione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L’ammirazione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Voltaire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è segno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una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“estrema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infatuazione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per la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Cina“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(Etiemble)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Voltaire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vuole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esaltare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l’etica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confuciana e la virtù dei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Cinesi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8814" y="383489"/>
            <a:ext cx="7189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Leibniz, </a:t>
            </a:r>
            <a:r>
              <a:rPr sz="3600" i="1" spc="-5" dirty="0">
                <a:latin typeface="Calibri"/>
                <a:cs typeface="Calibri"/>
              </a:rPr>
              <a:t>Novissima </a:t>
            </a:r>
            <a:r>
              <a:rPr sz="3600" i="1" spc="-10" dirty="0">
                <a:latin typeface="Calibri"/>
                <a:cs typeface="Calibri"/>
              </a:rPr>
              <a:t>Sinica </a:t>
            </a:r>
            <a:r>
              <a:rPr sz="3600" spc="-5" dirty="0"/>
              <a:t>(1697,</a:t>
            </a:r>
            <a:r>
              <a:rPr sz="3600" spc="-45" dirty="0"/>
              <a:t> </a:t>
            </a:r>
            <a:r>
              <a:rPr sz="3600" dirty="0"/>
              <a:t>1699)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71726"/>
            <a:ext cx="8077200" cy="43307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32130" indent="-343535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“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donc si nous sommes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leurs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égaux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dans 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l’art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industriel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avance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sur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eux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dans</a:t>
            </a:r>
            <a:r>
              <a:rPr sz="3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210"/>
              </a:lnSpc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sciences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contemplatives,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ils nous</a:t>
            </a:r>
            <a:r>
              <a:rPr sz="3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surpassent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90000"/>
              </a:lnSpc>
              <a:spcBef>
                <a:spcPts val="190"/>
              </a:spcBef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certainement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(bien 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qu’on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ait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presque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honte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confesser)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philosophie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pratique,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c’est-à- 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dire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dans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préceptes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éthiques et politiques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adaptés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à la vie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présente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l’usage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la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morale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Tolleranza,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ateismo,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filosofia</a:t>
            </a:r>
            <a:r>
              <a:rPr sz="32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morale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4289" y="189991"/>
            <a:ext cx="3016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Voltaire</a:t>
            </a:r>
            <a:r>
              <a:rPr sz="3600" spc="-75" dirty="0"/>
              <a:t> </a:t>
            </a:r>
            <a:r>
              <a:rPr sz="3600" dirty="0"/>
              <a:t>sinofilo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96240" y="908303"/>
            <a:ext cx="8351520" cy="5256530"/>
          </a:xfrm>
          <a:custGeom>
            <a:avLst/>
            <a:gdLst/>
            <a:ahLst/>
            <a:cxnLst/>
            <a:rect l="l" t="t" r="r" b="b"/>
            <a:pathLst>
              <a:path w="8351520" h="5256530">
                <a:moveTo>
                  <a:pt x="0" y="5256276"/>
                </a:moveTo>
                <a:lnTo>
                  <a:pt x="8351520" y="5256276"/>
                </a:lnTo>
                <a:lnTo>
                  <a:pt x="8351520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863930"/>
            <a:ext cx="7865745" cy="517779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marR="643890" indent="-342900">
              <a:lnSpc>
                <a:spcPts val="211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  <a:tab pos="7002780" algn="l"/>
              </a:tabLst>
            </a:pP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Essai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sur les moeurs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(1756-1760)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“Chine” in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Dictionnaire  philosophiq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(1764)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200" i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hism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chinois</a:t>
            </a:r>
            <a:r>
              <a:rPr sz="22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(1762)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hine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Questions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sur </a:t>
            </a:r>
            <a:r>
              <a:rPr sz="2200" i="1" spc="-20" dirty="0">
                <a:solidFill>
                  <a:srgbClr val="FFFFFF"/>
                </a:solidFill>
                <a:latin typeface="Calibri"/>
                <a:cs typeface="Calibri"/>
              </a:rPr>
              <a:t>l’encyclopédie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(1770)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L’antichità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dell’incivilimento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storia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morale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confuciana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mandarinale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L’assenza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privilegi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nobiliari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sovrano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assoluto ma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illuminato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giustizia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efficace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5080" indent="-342900">
              <a:lnSpc>
                <a:spcPts val="21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Religione razionale,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mancanza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fanatismo,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sette,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conflitti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chiesa e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Stato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0345" y="159512"/>
            <a:ext cx="678180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5130" marR="5080" indent="-1663064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Voltaire </a:t>
            </a:r>
            <a:r>
              <a:rPr sz="3200" dirty="0"/>
              <a:t>sinofilo </a:t>
            </a:r>
            <a:r>
              <a:rPr sz="3200" spc="-5" dirty="0"/>
              <a:t>(“Chine” </a:t>
            </a:r>
            <a:r>
              <a:rPr sz="3200" dirty="0"/>
              <a:t>in </a:t>
            </a:r>
            <a:r>
              <a:rPr sz="3200" i="1" spc="-5" dirty="0">
                <a:latin typeface="Calibri"/>
                <a:cs typeface="Calibri"/>
              </a:rPr>
              <a:t>Dictionnaire  philosophique</a:t>
            </a:r>
            <a:r>
              <a:rPr sz="3200" spc="-5" dirty="0"/>
              <a:t>,1764)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39722"/>
            <a:ext cx="8087359" cy="450723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religion des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lettrés, encore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une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fois, est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admirable.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Point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superstitions, point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légendes absurdes, point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ces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dogmes qui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insultent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à la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raison et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nature, et auxquels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des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bonzes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donnent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mille sens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différents,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parce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qu’ils  </a:t>
            </a:r>
            <a:r>
              <a:rPr sz="3000" spc="-60" dirty="0">
                <a:solidFill>
                  <a:srgbClr val="FFFFFF"/>
                </a:solidFill>
                <a:latin typeface="Calibri"/>
                <a:cs typeface="Calibri"/>
              </a:rPr>
              <a:t>n’en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ont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aucun.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culte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plus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simple leur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paru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meilleur depuis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plus de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quarante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siècles. Ils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sont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que nous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pensons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qu’étaient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Seth, Énoch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Noé;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ils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contentent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d’adorer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un Dieu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avec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tous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sages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terre,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taudis 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qu’en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Europe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on  se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partage entre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Thomas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Bonaventure,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entre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Calvin et 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Luther,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entre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Jansénius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Molina</a:t>
            </a:r>
            <a:r>
              <a:rPr sz="3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391" y="101854"/>
            <a:ext cx="68097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069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Voltaire </a:t>
            </a:r>
            <a:r>
              <a:rPr sz="2800" spc="-5" dirty="0"/>
              <a:t>sinofilo (“Chine” in </a:t>
            </a:r>
            <a:r>
              <a:rPr sz="2800" i="1" spc="-10" dirty="0">
                <a:latin typeface="Calibri"/>
                <a:cs typeface="Calibri"/>
              </a:rPr>
              <a:t>Dictionnaire  </a:t>
            </a:r>
            <a:r>
              <a:rPr sz="2800" i="1" spc="-5" dirty="0">
                <a:latin typeface="Calibri"/>
                <a:cs typeface="Calibri"/>
              </a:rPr>
              <a:t>philosophique</a:t>
            </a:r>
            <a:r>
              <a:rPr sz="2800" spc="-5" dirty="0"/>
              <a:t>,1764): </a:t>
            </a:r>
            <a:r>
              <a:rPr sz="2800" spc="-10" dirty="0"/>
              <a:t>ammirazione</a:t>
            </a:r>
            <a:r>
              <a:rPr sz="2800" spc="40" dirty="0"/>
              <a:t> </a:t>
            </a:r>
            <a:r>
              <a:rPr sz="2800" spc="-15" dirty="0"/>
              <a:t>equilibrata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981455"/>
            <a:ext cx="8784590" cy="5256530"/>
          </a:xfrm>
          <a:custGeom>
            <a:avLst/>
            <a:gdLst/>
            <a:ahLst/>
            <a:cxnLst/>
            <a:rect l="l" t="t" r="r" b="b"/>
            <a:pathLst>
              <a:path w="8784590" h="5256530">
                <a:moveTo>
                  <a:pt x="0" y="5256276"/>
                </a:moveTo>
                <a:lnTo>
                  <a:pt x="8784336" y="5256276"/>
                </a:lnTo>
                <a:lnTo>
                  <a:pt x="8784336" y="0"/>
                </a:lnTo>
                <a:lnTo>
                  <a:pt x="0" y="0"/>
                </a:lnTo>
                <a:lnTo>
                  <a:pt x="0" y="525627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997458"/>
            <a:ext cx="8587740" cy="546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«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Laissons donc, nous qui sommes 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d’hier,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nous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descendants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Celtes,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qui  venons de défricher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forêts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 nos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contrées sauvages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laissons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Chinois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et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les Indiens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jouir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paix de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leur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beau climat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leur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antiquité.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Cessons  surtout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d’appeler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idolâtres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l’empereur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Chine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soubab 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Dékan.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ne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faut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pas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être fanatique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du mérite chinois: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constitution de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leur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empire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la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vérité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meilleure qui soit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au monde 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seule qui soit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toute fondée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sur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pouvoir paternel;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seule dans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laquelle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gouverneur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province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soit puni  quand,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sortant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charge,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n’a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pas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eu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les acclamations du peuple;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seule  qui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ait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institué des prix pour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vertu, tandis que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partout ailleurs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lois se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bornent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punir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 crime; la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seule qui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ait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fait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adopter ses lois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ses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vainqueurs,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tandis que nous sommes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encore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sujets aux coutumes des Burgundiens, des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Francs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et des Goths, qui nous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ont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domptés.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Mais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on doit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avouer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petit  peuple,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gouverné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par des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bonzes, est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aussi fripon que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nôtre; </a:t>
            </a:r>
            <a:r>
              <a:rPr sz="2100" spc="-35" dirty="0">
                <a:solidFill>
                  <a:srgbClr val="FFFFFF"/>
                </a:solidFill>
                <a:latin typeface="Calibri"/>
                <a:cs typeface="Calibri"/>
              </a:rPr>
              <a:t>qu’on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vend  tout 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fort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cher aux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étrangers,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ainsi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chez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nous; que dans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sciences,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les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Chinois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sont encore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au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terme où nous étions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il y a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deux cents ans;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qu’ils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ont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comme nous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mille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préjugés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ridicules;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qu’ils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croient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aux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talismans,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l’astrologie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judiciaire,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comme nous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avons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cru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longtemps.</a:t>
            </a:r>
            <a:r>
              <a:rPr sz="21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4126" y="240029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Montesquieu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1459" y="1196339"/>
            <a:ext cx="8425180" cy="5113020"/>
          </a:xfrm>
          <a:custGeom>
            <a:avLst/>
            <a:gdLst/>
            <a:ahLst/>
            <a:cxnLst/>
            <a:rect l="l" t="t" r="r" b="b"/>
            <a:pathLst>
              <a:path w="8425180" h="5113020">
                <a:moveTo>
                  <a:pt x="0" y="5113020"/>
                </a:moveTo>
                <a:lnTo>
                  <a:pt x="8424672" y="5113020"/>
                </a:lnTo>
                <a:lnTo>
                  <a:pt x="8424672" y="0"/>
                </a:lnTo>
                <a:lnTo>
                  <a:pt x="0" y="0"/>
                </a:lnTo>
                <a:lnTo>
                  <a:pt x="0" y="511302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200" y="1066571"/>
            <a:ext cx="8157845" cy="46964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Geographica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i="1" spc="-15" dirty="0">
                <a:solidFill>
                  <a:srgbClr val="FFFFFF"/>
                </a:solidFill>
                <a:latin typeface="Calibri"/>
                <a:cs typeface="Calibri"/>
              </a:rPr>
              <a:t>Pensées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Spicilège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Esprit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des</a:t>
            </a:r>
            <a:r>
              <a:rPr sz="2200" i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lois</a:t>
            </a:r>
            <a:endParaRPr sz="2200">
              <a:latin typeface="Calibri"/>
              <a:cs typeface="Calibri"/>
            </a:endParaRPr>
          </a:p>
          <a:p>
            <a:pPr marL="355600" marR="71755" indent="-343535">
              <a:lnSpc>
                <a:spcPts val="211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Rilettura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Du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Halde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dietro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scorta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Renaudot,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Fouquet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Matteo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Ripa: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antigesuitismo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Montesquieu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375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Intenzione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ridimensionare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l’ammirazione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contemporanea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Cina, la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“légende”,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“mirage”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cinese</a:t>
            </a:r>
            <a:endParaRPr sz="2200">
              <a:latin typeface="Calibri"/>
              <a:cs typeface="Calibri"/>
            </a:endParaRPr>
          </a:p>
          <a:p>
            <a:pPr marL="355600" marR="696595" indent="-343535">
              <a:lnSpc>
                <a:spcPct val="8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Influenza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Laurent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Lange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(1715) e 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George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Anson,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i="1" spc="-25" dirty="0">
                <a:solidFill>
                  <a:srgbClr val="FFFFFF"/>
                </a:solidFill>
                <a:latin typeface="Calibri"/>
                <a:cs typeface="Calibri"/>
              </a:rPr>
              <a:t>Voyage 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around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i="1" spc="-20" dirty="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1748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(letto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nel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1749)</a:t>
            </a:r>
            <a:endParaRPr sz="2200">
              <a:latin typeface="Calibri"/>
              <a:cs typeface="Calibri"/>
            </a:endParaRPr>
          </a:p>
          <a:p>
            <a:pPr marL="355600" marR="5080" indent="-343535">
              <a:lnSpc>
                <a:spcPts val="2110"/>
              </a:lnSpc>
              <a:spcBef>
                <a:spcPts val="11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Esprit </a:t>
            </a:r>
            <a:r>
              <a:rPr sz="2200" i="1" spc="-10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2200" i="1" spc="-5" dirty="0">
                <a:solidFill>
                  <a:srgbClr val="FFFFFF"/>
                </a:solidFill>
                <a:latin typeface="Calibri"/>
                <a:cs typeface="Calibri"/>
              </a:rPr>
              <a:t>Lois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libro VIII, cap.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21: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specificità della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Cina,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difficoltà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  applicare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modello del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dispotismo,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migliore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governi asiatici  (influsso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costumi,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dei riti e di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leggi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tradizionali),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comunque un  governo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dispotico</a:t>
            </a:r>
            <a:endParaRPr sz="2200">
              <a:latin typeface="Calibri"/>
              <a:cs typeface="Calibri"/>
            </a:endParaRPr>
          </a:p>
          <a:p>
            <a:pPr marL="355600" marR="118110" indent="-343535">
              <a:lnSpc>
                <a:spcPts val="2110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Montesquieu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preoccupa non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tanto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“vera”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Cina, ma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della sua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propria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teoria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finisce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col diventare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autorità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riferimento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 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“detrattori”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della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Cina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5089" y="383489"/>
            <a:ext cx="38944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 </a:t>
            </a:r>
            <a:r>
              <a:rPr sz="3600" spc="-15" dirty="0"/>
              <a:t>fisiocratici </a:t>
            </a:r>
            <a:r>
              <a:rPr sz="3600" dirty="0"/>
              <a:t>e la</a:t>
            </a:r>
            <a:r>
              <a:rPr sz="3600" spc="-25" dirty="0"/>
              <a:t> </a:t>
            </a:r>
            <a:r>
              <a:rPr sz="3600" spc="-5" dirty="0"/>
              <a:t>Cina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7868" y="1053083"/>
            <a:ext cx="8280400" cy="5111750"/>
          </a:xfrm>
          <a:custGeom>
            <a:avLst/>
            <a:gdLst/>
            <a:ahLst/>
            <a:cxnLst/>
            <a:rect l="l" t="t" r="r" b="b"/>
            <a:pathLst>
              <a:path w="8280400" h="5111750">
                <a:moveTo>
                  <a:pt x="0" y="5111496"/>
                </a:moveTo>
                <a:lnTo>
                  <a:pt x="8279892" y="5111496"/>
                </a:lnTo>
                <a:lnTo>
                  <a:pt x="8279892" y="0"/>
                </a:lnTo>
                <a:lnTo>
                  <a:pt x="0" y="0"/>
                </a:lnTo>
                <a:lnTo>
                  <a:pt x="0" y="511149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6303" y="1061720"/>
            <a:ext cx="7929880" cy="490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41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Etienne de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Silhouette,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Idée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générale </a:t>
            </a:r>
            <a:r>
              <a:rPr sz="3000" i="1" spc="5" dirty="0">
                <a:solidFill>
                  <a:srgbClr val="FFFFFF"/>
                </a:solidFill>
                <a:latin typeface="Calibri"/>
                <a:cs typeface="Calibri"/>
              </a:rPr>
              <a:t>du 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gouvernement </a:t>
            </a:r>
            <a:r>
              <a:rPr sz="3000" i="1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morale des Chinois</a:t>
            </a:r>
            <a:r>
              <a:rPr sz="30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(1731)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Abbé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Baudeau,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marquis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Mirabeau, Dupont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Nemours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“Ephémèrides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du </a:t>
            </a:r>
            <a:r>
              <a:rPr sz="3000" spc="-45" dirty="0">
                <a:solidFill>
                  <a:srgbClr val="FFFFFF"/>
                </a:solidFill>
                <a:latin typeface="Calibri"/>
                <a:cs typeface="Calibri"/>
              </a:rPr>
              <a:t>Citoyen”,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1765-  </a:t>
            </a:r>
            <a:r>
              <a:rPr sz="3000" spc="5" dirty="0">
                <a:solidFill>
                  <a:srgbClr val="FFFFFF"/>
                </a:solidFill>
                <a:latin typeface="Calibri"/>
                <a:cs typeface="Calibri"/>
              </a:rPr>
              <a:t>1768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François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Quesnay,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Despotisme de </a:t>
            </a:r>
            <a:r>
              <a:rPr sz="3000" i="1" spc="-1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Chine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1767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Pierre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Poivre, </a:t>
            </a:r>
            <a:r>
              <a:rPr sz="3000" i="1" spc="-30" dirty="0">
                <a:solidFill>
                  <a:srgbClr val="FFFFFF"/>
                </a:solidFill>
                <a:latin typeface="Calibri"/>
                <a:cs typeface="Calibri"/>
              </a:rPr>
              <a:t>Voyage </a:t>
            </a:r>
            <a:r>
              <a:rPr sz="3000" i="1" spc="-45" dirty="0">
                <a:solidFill>
                  <a:srgbClr val="FFFFFF"/>
                </a:solidFill>
                <a:latin typeface="Calibri"/>
                <a:cs typeface="Calibri"/>
              </a:rPr>
              <a:t>d’un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Philosophe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1768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Turgot, </a:t>
            </a:r>
            <a:r>
              <a:rPr sz="3000" i="1" spc="-10" dirty="0">
                <a:solidFill>
                  <a:srgbClr val="FFFFFF"/>
                </a:solidFill>
                <a:latin typeface="Calibri"/>
                <a:cs typeface="Calibri"/>
              </a:rPr>
              <a:t>Questions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sur </a:t>
            </a:r>
            <a:r>
              <a:rPr sz="3000" i="1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Chine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1766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5089" y="383489"/>
            <a:ext cx="38944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 </a:t>
            </a:r>
            <a:r>
              <a:rPr sz="3600" spc="-15" dirty="0"/>
              <a:t>fisiocratici </a:t>
            </a:r>
            <a:r>
              <a:rPr sz="3600" dirty="0"/>
              <a:t>e la</a:t>
            </a:r>
            <a:r>
              <a:rPr sz="3600" spc="-25" dirty="0"/>
              <a:t> </a:t>
            </a:r>
            <a:r>
              <a:rPr sz="3600" spc="-5" dirty="0"/>
              <a:t>Cina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67993"/>
            <a:ext cx="7999730" cy="430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Potere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paterno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sovrano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8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“dispotismo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legale”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5080" indent="-343535">
              <a:lnSpc>
                <a:spcPts val="211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 ordine politico modellato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sulle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leggi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della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natura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su un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“ordine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doveri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diritti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costituiscono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una necessità fisica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dunque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assoluta”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(Mercier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Rivière)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54737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legge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naturale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trasformata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massime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codificate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governo  (Quesnay)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951230" indent="-343535">
              <a:lnSpc>
                <a:spcPts val="211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protezione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dell’agricoltura,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 riti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agricoli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 il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rispetto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della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proprietà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18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sistema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d’istruzione e di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esami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680" y="109473"/>
            <a:ext cx="6629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7760" marR="5080" indent="-2385695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Raynal </a:t>
            </a:r>
            <a:r>
              <a:rPr sz="3600" dirty="0"/>
              <a:t>e </a:t>
            </a:r>
            <a:r>
              <a:rPr sz="3600" spc="-10" dirty="0"/>
              <a:t>Diderot: </a:t>
            </a:r>
            <a:r>
              <a:rPr sz="3600" spc="-5" dirty="0"/>
              <a:t>gli </a:t>
            </a:r>
            <a:r>
              <a:rPr sz="3600" spc="-15" dirty="0"/>
              <a:t>ammiratori </a:t>
            </a:r>
            <a:r>
              <a:rPr sz="3600" dirty="0"/>
              <a:t>e i  </a:t>
            </a:r>
            <a:r>
              <a:rPr sz="3600" spc="-25" dirty="0"/>
              <a:t>detrattori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1459" y="1412747"/>
            <a:ext cx="8712835" cy="5308600"/>
          </a:xfrm>
          <a:custGeom>
            <a:avLst/>
            <a:gdLst/>
            <a:ahLst/>
            <a:cxnLst/>
            <a:rect l="l" t="t" r="r" b="b"/>
            <a:pathLst>
              <a:path w="8712835" h="5308600">
                <a:moveTo>
                  <a:pt x="0" y="5308092"/>
                </a:moveTo>
                <a:lnTo>
                  <a:pt x="8712708" y="5308092"/>
                </a:lnTo>
                <a:lnTo>
                  <a:pt x="8712708" y="0"/>
                </a:lnTo>
                <a:lnTo>
                  <a:pt x="0" y="0"/>
                </a:lnTo>
                <a:lnTo>
                  <a:pt x="0" y="530809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404" y="1433524"/>
            <a:ext cx="8187055" cy="465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economy,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social structure,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private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political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morals,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history,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antiquity of</a:t>
            </a:r>
            <a:r>
              <a:rPr sz="1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Chinese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history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the long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uninterrupted historical continuity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empire.</a:t>
            </a:r>
            <a:endParaRPr sz="1600">
              <a:latin typeface="Calibri"/>
              <a:cs typeface="Calibri"/>
            </a:endParaRPr>
          </a:p>
          <a:p>
            <a:pPr marL="12700" marR="52705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aspects: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industry,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application 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agriculture,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water regulations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(internal) navigation  common property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natural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resources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general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utility,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moderation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fiscal impositions,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respect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property,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equality 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fortunes,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simplicity and frugality 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lifestyle. Social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aspects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wisdom  and cult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social and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moral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virtues, religion as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practice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social virtues, absence 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feudal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rights 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hereditary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nobility,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favourable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conditions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propensity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demographic reproduction, social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tranquillity,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religious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tolerance,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rational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character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domestic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social utility of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Confucian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teachings,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care for children’s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people’s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education, respect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elders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virtue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itself.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political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administrative point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view: the widespread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awareness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emperor’s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duties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toward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his subjects,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paternal character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his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supreme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political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authority,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sentiments  of filial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respect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 much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towards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parents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toward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emperor,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advancement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 the basis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 personal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merits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only,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wisdom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every gradation, absence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factions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public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life,  honours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rewards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virtue, mildness of the penal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laws,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popular patriotic</a:t>
            </a:r>
            <a:r>
              <a:rPr sz="16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spirit.</a:t>
            </a:r>
            <a:endParaRPr sz="1600">
              <a:latin typeface="Calibri"/>
              <a:cs typeface="Calibri"/>
            </a:endParaRPr>
          </a:p>
          <a:p>
            <a:pPr marL="12700" marR="51435">
              <a:lnSpc>
                <a:spcPct val="100000"/>
              </a:lnSpc>
              <a:spcBef>
                <a:spcPts val="5"/>
              </a:spcBef>
            </a:pP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same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time: little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progress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made 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theoretical sciences caused 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difficulty 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language, the dominance 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memory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tradition on imagination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innovation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absence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 spirit 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invention,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paradoxical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perfection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laws,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policy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imperfection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belles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lettres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beaux arts, Chinese as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masters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the art 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good government,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pacific,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not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martial and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warlike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spirit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8130" y="1371345"/>
            <a:ext cx="45294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Lezione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FFC000"/>
                </a:solidFill>
                <a:latin typeface="Calibri"/>
                <a:cs typeface="Calibri"/>
              </a:rPr>
              <a:t>Visioni </a:t>
            </a:r>
            <a:r>
              <a:rPr sz="3200" b="1" spc="-10" dirty="0">
                <a:solidFill>
                  <a:srgbClr val="FFC000"/>
                </a:solidFill>
                <a:latin typeface="Calibri"/>
                <a:cs typeface="Calibri"/>
              </a:rPr>
              <a:t>europee</a:t>
            </a:r>
            <a:r>
              <a:rPr sz="3200" b="1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C000"/>
                </a:solidFill>
                <a:latin typeface="Calibri"/>
                <a:cs typeface="Calibri"/>
              </a:rPr>
              <a:t>1750-1850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717035"/>
            <a:ext cx="8229600" cy="2409825"/>
          </a:xfrm>
          <a:custGeom>
            <a:avLst/>
            <a:gdLst/>
            <a:ahLst/>
            <a:cxnLst/>
            <a:rect l="l" t="t" r="r" b="b"/>
            <a:pathLst>
              <a:path w="8229600" h="2409825">
                <a:moveTo>
                  <a:pt x="0" y="2409444"/>
                </a:moveTo>
                <a:lnTo>
                  <a:pt x="8229600" y="2409444"/>
                </a:lnTo>
                <a:lnTo>
                  <a:pt x="8229600" y="0"/>
                </a:lnTo>
                <a:lnTo>
                  <a:pt x="0" y="0"/>
                </a:lnTo>
                <a:lnTo>
                  <a:pt x="0" y="24094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0346" y="383489"/>
            <a:ext cx="2085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</a:t>
            </a:r>
            <a:r>
              <a:rPr sz="3600" spc="-60" dirty="0"/>
              <a:t> </a:t>
            </a:r>
            <a:r>
              <a:rPr sz="3600" spc="-25" dirty="0"/>
              <a:t>detrattori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32816" y="1275588"/>
            <a:ext cx="8509000" cy="5445760"/>
          </a:xfrm>
          <a:custGeom>
            <a:avLst/>
            <a:gdLst/>
            <a:ahLst/>
            <a:cxnLst/>
            <a:rect l="l" t="t" r="r" b="b"/>
            <a:pathLst>
              <a:path w="8509000" h="5445759">
                <a:moveTo>
                  <a:pt x="0" y="5445252"/>
                </a:moveTo>
                <a:lnTo>
                  <a:pt x="8508492" y="5445252"/>
                </a:lnTo>
                <a:lnTo>
                  <a:pt x="8508492" y="0"/>
                </a:lnTo>
                <a:lnTo>
                  <a:pt x="0" y="0"/>
                </a:lnTo>
                <a:lnTo>
                  <a:pt x="0" y="54452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2470" y="1237564"/>
            <a:ext cx="8338820" cy="49657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318135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amount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population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neither necessarily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positive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feature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 Chinese society nor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 but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rather direct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cause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industry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agriculture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productivity.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Chinese population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abundant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because largeness of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absence of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wars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devotion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agricultural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works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the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consequence 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contempt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speculative,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immediately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useful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productive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occupations, but it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also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cause 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such inhuman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barbaric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customs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infants’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murder,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considered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unequivocal sign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lack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civilization,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unbearable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pressure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men’s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work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because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unending struggle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against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basic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needs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clearing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spare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cultivating arts, sciences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enjoyments of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life.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The same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true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Chinese  hostility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colonization,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which could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remedy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over-  population: again, China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lacking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one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distinctive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features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European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modernity,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propensity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expansion. Patriarchal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despotism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sum 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two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oppression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it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tends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necessarily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extinction of virtue; that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administration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not in the hands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powerful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rich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families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positive fact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if one admits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French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under Richelieu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bad one;  education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Chinese children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encourage sentiments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sociability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submission;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good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manners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really just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ostentation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formalities;  commerce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foreigners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dominated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bad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faith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 dishonesty; China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than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barbaric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country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445" y="383489"/>
            <a:ext cx="2085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</a:t>
            </a:r>
            <a:r>
              <a:rPr sz="3600" spc="-60" dirty="0"/>
              <a:t> </a:t>
            </a:r>
            <a:r>
              <a:rPr sz="3600" spc="-25" dirty="0"/>
              <a:t>detrattori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07389"/>
            <a:ext cx="8197215" cy="54921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6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Chinese people 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civilization are deprived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exactly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those  virtues which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makes different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European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society,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say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attitude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entertain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social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commerce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relationships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peoples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 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consequence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their prejudice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against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foreigners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inferiors.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Chinese language 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not suitable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practical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requirements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economic activities and is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“à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peine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suffisante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au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commerce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 vie”;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honesty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the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administration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justice; all 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governmental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administrative jobs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rapacious and oppressive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with the people. And the Chinese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“useless 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rest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200" spc="-40" dirty="0">
                <a:solidFill>
                  <a:srgbClr val="FFFFFF"/>
                </a:solidFill>
                <a:latin typeface="Calibri"/>
                <a:cs typeface="Calibri"/>
              </a:rPr>
              <a:t>Earth”,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as it is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demonstrated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fact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that no  philosophical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scientific work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dissertation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political,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moral or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matters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rivalling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European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ones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ever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been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Europe.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much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praised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tolerance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does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extend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itself 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Christianity.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is not “ni police ni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moeurs”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in China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[...]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is  difficult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choose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opposed thesis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pro-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against-Chinese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controversy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could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ended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research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spot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supported by direct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knowledge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language and 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country.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709" y="383489"/>
            <a:ext cx="2355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Adam</a:t>
            </a:r>
            <a:r>
              <a:rPr sz="3600" spc="-80" dirty="0"/>
              <a:t> </a:t>
            </a:r>
            <a:r>
              <a:rPr sz="3600" dirty="0"/>
              <a:t>Smith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23088" y="1124711"/>
            <a:ext cx="8641080" cy="5473065"/>
          </a:xfrm>
          <a:custGeom>
            <a:avLst/>
            <a:gdLst/>
            <a:ahLst/>
            <a:cxnLst/>
            <a:rect l="l" t="t" r="r" b="b"/>
            <a:pathLst>
              <a:path w="8641080" h="5473065">
                <a:moveTo>
                  <a:pt x="0" y="5472684"/>
                </a:moveTo>
                <a:lnTo>
                  <a:pt x="8641080" y="5472684"/>
                </a:lnTo>
                <a:lnTo>
                  <a:pt x="8641080" y="0"/>
                </a:lnTo>
                <a:lnTo>
                  <a:pt x="0" y="0"/>
                </a:lnTo>
                <a:lnTo>
                  <a:pt x="0" y="54726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090929"/>
            <a:ext cx="8476615" cy="518033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50"/>
              </a:spcBef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Adam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Smith’s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chapters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III, VII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IX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book I of the 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Wealth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of Nations: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China’s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economic conditions are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subject of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considerate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reflection [...]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ancient times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Chinese agriculture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manufactures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had been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improved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thanks mainly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internal demand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domestic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market,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made accessible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by efficient transports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communications (“inland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navigation”)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[...]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China one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fertile, best  cultivated, richest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prosperous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populous countries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[...] But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China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arrived at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stalemate: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inadequacy of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internal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demand,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reward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labour,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low wages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workers: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word,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low family income both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agriculture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in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manufacture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consequent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lack of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initiative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a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context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too strong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social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inequalities [...] a sort of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physiological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relationship between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total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attainable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wealth and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political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institutions of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country [...]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defective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laws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 an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inadequate policy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[...] Small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stockowners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protected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usurers.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Inequalities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trampled low-income potential entrepreneurs. Contracts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not  adequately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protected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900" spc="-40" dirty="0">
                <a:solidFill>
                  <a:srgbClr val="FFFFFF"/>
                </a:solidFill>
                <a:latin typeface="Calibri"/>
                <a:cs typeface="Calibri"/>
              </a:rPr>
              <a:t>law.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cost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economic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risk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was too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so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resulted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interest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[...] lack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of juridical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protection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contracts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is a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sign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barbarism The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case of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China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demonstrated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900" spc="-75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900" spc="-75" dirty="0">
                <a:solidFill>
                  <a:srgbClr val="FFC000"/>
                </a:solidFill>
                <a:latin typeface="Calibri"/>
                <a:cs typeface="Calibri"/>
              </a:rPr>
              <a:t>A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defect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in the law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may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sometimes raise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900" spc="-20" dirty="0">
                <a:solidFill>
                  <a:srgbClr val="FFC000"/>
                </a:solidFill>
                <a:latin typeface="Calibri"/>
                <a:cs typeface="Calibri"/>
              </a:rPr>
              <a:t>rate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of 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interest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considerably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above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what the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condition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of the </a:t>
            </a:r>
            <a:r>
              <a:rPr sz="1900" spc="-25" dirty="0">
                <a:solidFill>
                  <a:srgbClr val="FFC000"/>
                </a:solidFill>
                <a:latin typeface="Calibri"/>
                <a:cs typeface="Calibri"/>
              </a:rPr>
              <a:t>country, </a:t>
            </a:r>
            <a:r>
              <a:rPr sz="1900" dirty="0">
                <a:solidFill>
                  <a:srgbClr val="FFC000"/>
                </a:solidFill>
                <a:latin typeface="Calibri"/>
                <a:cs typeface="Calibri"/>
              </a:rPr>
              <a:t>as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to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wealth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or  </a:t>
            </a:r>
            <a:r>
              <a:rPr sz="1900" spc="-25" dirty="0">
                <a:solidFill>
                  <a:srgbClr val="FFC000"/>
                </a:solidFill>
                <a:latin typeface="Calibri"/>
                <a:cs typeface="Calibri"/>
              </a:rPr>
              <a:t>poverty,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would require.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When the law does not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enforce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performance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of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contracts, 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it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puts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all </a:t>
            </a:r>
            <a:r>
              <a:rPr sz="1900" spc="-20" dirty="0">
                <a:solidFill>
                  <a:srgbClr val="FFC000"/>
                </a:solidFill>
                <a:latin typeface="Calibri"/>
                <a:cs typeface="Calibri"/>
              </a:rPr>
              <a:t>borrowers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nearly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upon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the same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footing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with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bankrupts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or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people of  doubtful credit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in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better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regulated countries. The uncertainty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of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recovering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his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money 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makes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the lender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exact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the same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usurious </a:t>
            </a:r>
            <a:r>
              <a:rPr sz="1900" spc="-15" dirty="0">
                <a:solidFill>
                  <a:srgbClr val="FFC000"/>
                </a:solidFill>
                <a:latin typeface="Calibri"/>
                <a:cs typeface="Calibri"/>
              </a:rPr>
              <a:t>interest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which is </a:t>
            </a:r>
            <a:r>
              <a:rPr sz="1900" spc="-10" dirty="0">
                <a:solidFill>
                  <a:srgbClr val="FFC000"/>
                </a:solidFill>
                <a:latin typeface="Calibri"/>
                <a:cs typeface="Calibri"/>
              </a:rPr>
              <a:t>usually required </a:t>
            </a:r>
            <a:r>
              <a:rPr sz="1900" spc="-20" dirty="0">
                <a:solidFill>
                  <a:srgbClr val="FFC000"/>
                </a:solidFill>
                <a:latin typeface="Calibri"/>
                <a:cs typeface="Calibri"/>
              </a:rPr>
              <a:t>from  </a:t>
            </a:r>
            <a:r>
              <a:rPr sz="1900" spc="-5" dirty="0">
                <a:solidFill>
                  <a:srgbClr val="FFC000"/>
                </a:solidFill>
                <a:latin typeface="Calibri"/>
                <a:cs typeface="Calibri"/>
              </a:rPr>
              <a:t>bankrupts”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Wealth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of Nations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book 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I,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ch.</a:t>
            </a:r>
            <a:r>
              <a:rPr sz="19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ix).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709" y="311911"/>
            <a:ext cx="2353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Adam</a:t>
            </a:r>
            <a:r>
              <a:rPr sz="3600" spc="-90" dirty="0"/>
              <a:t> </a:t>
            </a:r>
            <a:r>
              <a:rPr sz="3600" dirty="0"/>
              <a:t>Smith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1269491"/>
            <a:ext cx="8290559" cy="4895215"/>
          </a:xfrm>
          <a:custGeom>
            <a:avLst/>
            <a:gdLst/>
            <a:ahLst/>
            <a:cxnLst/>
            <a:rect l="l" t="t" r="r" b="b"/>
            <a:pathLst>
              <a:path w="8290559" h="4895215">
                <a:moveTo>
                  <a:pt x="0" y="4895088"/>
                </a:moveTo>
                <a:lnTo>
                  <a:pt x="8290559" y="4895088"/>
                </a:lnTo>
                <a:lnTo>
                  <a:pt x="8290559" y="0"/>
                </a:lnTo>
                <a:lnTo>
                  <a:pt x="0" y="0"/>
                </a:lnTo>
                <a:lnTo>
                  <a:pt x="0" y="489508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195578"/>
            <a:ext cx="8056880" cy="48729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2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“great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degree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opulence” had been reached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past history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without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recourse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foreign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trade,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that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due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extent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domestic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market,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allowed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wide division 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labour and the 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improvement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manufactures.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main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reason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China stationary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was exactly represented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by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restrictions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domestic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market,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where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income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agricultural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labourers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did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not  permit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growth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manufactures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income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theagricultural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labourers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could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not rise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economic, political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financial causes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indicated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above.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foreign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trade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3000" spc="-30" dirty="0">
                <a:solidFill>
                  <a:srgbClr val="FFFFFF"/>
                </a:solidFill>
                <a:latin typeface="Calibri"/>
                <a:cs typeface="Calibri"/>
              </a:rPr>
              <a:t>broken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this  vicious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circle.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4709" y="383489"/>
            <a:ext cx="23558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Adam</a:t>
            </a:r>
            <a:r>
              <a:rPr sz="3600" spc="-80" dirty="0"/>
              <a:t> </a:t>
            </a:r>
            <a:r>
              <a:rPr sz="3600" dirty="0"/>
              <a:t>Smith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49705"/>
            <a:ext cx="8026400" cy="4718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50"/>
              </a:spcBef>
            </a:pPr>
            <a:r>
              <a:rPr sz="2700" spc="-120" dirty="0">
                <a:solidFill>
                  <a:srgbClr val="FFFFFF"/>
                </a:solidFill>
                <a:latin typeface="Calibri"/>
                <a:cs typeface="Calibri"/>
              </a:rPr>
              <a:t>“A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more extensive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foreign trade, 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however,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this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home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added the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foreign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all the 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rest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world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– especially if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considerable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part of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trade was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carried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ships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could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scarce  fail to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increase very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much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manufactures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China,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improve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very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much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productive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powers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its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manufacturing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industry.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more extensive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navigation,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would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naturally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learn the art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using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constructing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themselves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all the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machines made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use 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other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countries,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well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as 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other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improvements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art and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industry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practised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 all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parts of 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world.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Upon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present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opportunity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except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Japanese”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190" y="227838"/>
            <a:ext cx="1902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Detrattori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79831" y="908303"/>
            <a:ext cx="8574405" cy="5448300"/>
          </a:xfrm>
          <a:custGeom>
            <a:avLst/>
            <a:gdLst/>
            <a:ahLst/>
            <a:cxnLst/>
            <a:rect l="l" t="t" r="r" b="b"/>
            <a:pathLst>
              <a:path w="8574405" h="5448300">
                <a:moveTo>
                  <a:pt x="0" y="5448300"/>
                </a:moveTo>
                <a:lnTo>
                  <a:pt x="8574024" y="5448300"/>
                </a:lnTo>
                <a:lnTo>
                  <a:pt x="8574024" y="0"/>
                </a:lnTo>
                <a:lnTo>
                  <a:pt x="0" y="0"/>
                </a:lnTo>
                <a:lnTo>
                  <a:pt x="0" y="54483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926414"/>
            <a:ext cx="8414385" cy="531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Herder,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Ideas 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Philosophy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1900" i="1" spc="-15" dirty="0">
                <a:solidFill>
                  <a:srgbClr val="FFFFFF"/>
                </a:solidFill>
                <a:latin typeface="Calibri"/>
                <a:cs typeface="Calibri"/>
              </a:rPr>
              <a:t>History </a:t>
            </a:r>
            <a:r>
              <a:rPr sz="1900" i="1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900" i="1" spc="-10" dirty="0">
                <a:solidFill>
                  <a:srgbClr val="FFFFFF"/>
                </a:solidFill>
                <a:latin typeface="Calibri"/>
                <a:cs typeface="Calibri"/>
              </a:rPr>
              <a:t>Mankind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(1784): “China has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stayed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put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the same spot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thousands of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years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[…]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even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moral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legal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books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go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on and on in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circles,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say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hundred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ways,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precisely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25" dirty="0">
                <a:solidFill>
                  <a:srgbClr val="FFFFFF"/>
                </a:solidFill>
                <a:latin typeface="Calibri"/>
                <a:cs typeface="Calibri"/>
              </a:rPr>
              <a:t>carefully,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steady hypocrisy always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same things about childish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duties" (XIV:12) […]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"their 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astronomy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music, poetry and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military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arts,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painting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architecture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are  now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as they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centuries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ago,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children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their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eternal laws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unalterable,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childish institutions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[…] The empire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is an embalmed </a:t>
            </a:r>
            <a:r>
              <a:rPr sz="1900" spc="-35" dirty="0">
                <a:solidFill>
                  <a:srgbClr val="FFFFFF"/>
                </a:solidFill>
                <a:latin typeface="Calibri"/>
                <a:cs typeface="Calibri"/>
              </a:rPr>
              <a:t>mummy,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painted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hieroglyphs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wrapped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silk;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internal cycle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sleeping  winter</a:t>
            </a:r>
            <a:r>
              <a:rPr sz="19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animals"</a:t>
            </a:r>
            <a:endParaRPr sz="1900">
              <a:latin typeface="Calibri"/>
              <a:cs typeface="Calibri"/>
            </a:endParaRPr>
          </a:p>
          <a:p>
            <a:pPr marL="355600" marR="18669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Condorcet: </a:t>
            </a:r>
            <a:r>
              <a:rPr sz="1900" spc="-30" dirty="0">
                <a:solidFill>
                  <a:srgbClr val="FFFFFF"/>
                </a:solidFill>
                <a:latin typeface="Calibri"/>
                <a:cs typeface="Calibri"/>
              </a:rPr>
              <a:t>«c’est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sur la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Chine qu'il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faut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un moment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arrêter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ses </a:t>
            </a:r>
            <a:r>
              <a:rPr sz="1900" spc="-20" dirty="0">
                <a:solidFill>
                  <a:srgbClr val="FFFFFF"/>
                </a:solidFill>
                <a:latin typeface="Calibri"/>
                <a:cs typeface="Calibri"/>
              </a:rPr>
              <a:t>regards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; sur ce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peuple,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qui semble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n'avoir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précédé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autres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dans les sciences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les arts,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que  pour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se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voir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successivement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effacé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par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eux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tous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; ce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peuple, que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connaissance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de l'artillerie n'a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point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empêché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d'être conquis par des nations barbares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; où les 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sciences, dont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nombreuses écoles sont ouvertes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tous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citoyens,  conduisent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seules à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toutes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les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dignités, et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où cependant,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soumises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d'absurdes  préjugés,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les sciences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sont condamnées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une éternelle médiocrité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; où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enfin 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l'invention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même de l'imprimerie </a:t>
            </a:r>
            <a:r>
              <a:rPr sz="1900" spc="-10" dirty="0">
                <a:solidFill>
                  <a:srgbClr val="FFFFFF"/>
                </a:solidFill>
                <a:latin typeface="Calibri"/>
                <a:cs typeface="Calibri"/>
              </a:rPr>
              <a:t>est demeurée entièrement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inutile aux </a:t>
            </a:r>
            <a:r>
              <a:rPr sz="1900" spc="-15" dirty="0">
                <a:solidFill>
                  <a:srgbClr val="FFFFFF"/>
                </a:solidFill>
                <a:latin typeface="Calibri"/>
                <a:cs typeface="Calibri"/>
              </a:rPr>
              <a:t>progrès 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de l'esprit humain.</a:t>
            </a:r>
            <a:r>
              <a:rPr sz="19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Calibri"/>
                <a:cs typeface="Calibri"/>
              </a:rPr>
              <a:t>»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" y="565785"/>
            <a:ext cx="85991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2759" marR="5080" indent="-480059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alibri"/>
                <a:cs typeface="Calibri"/>
              </a:rPr>
              <a:t>A </a:t>
            </a:r>
            <a:r>
              <a:rPr sz="2800" i="1" spc="-10" dirty="0">
                <a:latin typeface="Calibri"/>
                <a:cs typeface="Calibri"/>
              </a:rPr>
              <a:t>Complete </a:t>
            </a:r>
            <a:r>
              <a:rPr sz="2800" i="1" spc="-15" dirty="0">
                <a:latin typeface="Calibri"/>
                <a:cs typeface="Calibri"/>
              </a:rPr>
              <a:t>View </a:t>
            </a:r>
            <a:r>
              <a:rPr sz="2800" i="1" spc="-5" dirty="0">
                <a:latin typeface="Calibri"/>
                <a:cs typeface="Calibri"/>
              </a:rPr>
              <a:t>of the Chinese Empire […] a </a:t>
            </a:r>
            <a:r>
              <a:rPr sz="2800" i="1" spc="-10" dirty="0">
                <a:latin typeface="Calibri"/>
                <a:cs typeface="Calibri"/>
              </a:rPr>
              <a:t>Genuine </a:t>
            </a:r>
            <a:r>
              <a:rPr sz="2800" i="1" spc="-5" dirty="0">
                <a:latin typeface="Calibri"/>
                <a:cs typeface="Calibri"/>
              </a:rPr>
              <a:t>and  Copious </a:t>
            </a:r>
            <a:r>
              <a:rPr sz="2800" i="1" spc="-20" dirty="0">
                <a:latin typeface="Calibri"/>
                <a:cs typeface="Calibri"/>
              </a:rPr>
              <a:t>Account </a:t>
            </a:r>
            <a:r>
              <a:rPr sz="2800" i="1" spc="-5" dirty="0">
                <a:latin typeface="Calibri"/>
                <a:cs typeface="Calibri"/>
              </a:rPr>
              <a:t>of </a:t>
            </a:r>
            <a:r>
              <a:rPr sz="2800" i="1" spc="-15" dirty="0">
                <a:latin typeface="Calibri"/>
                <a:cs typeface="Calibri"/>
              </a:rPr>
              <a:t>Earl Macartney’s </a:t>
            </a:r>
            <a:r>
              <a:rPr sz="2800" i="1" spc="-10" dirty="0">
                <a:latin typeface="Calibri"/>
                <a:cs typeface="Calibri"/>
              </a:rPr>
              <a:t>Embassy</a:t>
            </a:r>
            <a:r>
              <a:rPr sz="2800" spc="-10" dirty="0"/>
              <a:t>,</a:t>
            </a:r>
            <a:r>
              <a:rPr sz="2800" spc="85" dirty="0"/>
              <a:t> </a:t>
            </a:r>
            <a:r>
              <a:rPr sz="2800" spc="-5" dirty="0"/>
              <a:t>1798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9475" y="1952244"/>
            <a:ext cx="8136890" cy="4224655"/>
          </a:xfrm>
          <a:custGeom>
            <a:avLst/>
            <a:gdLst/>
            <a:ahLst/>
            <a:cxnLst/>
            <a:rect l="l" t="t" r="r" b="b"/>
            <a:pathLst>
              <a:path w="8136890" h="4224655">
                <a:moveTo>
                  <a:pt x="0" y="4224528"/>
                </a:moveTo>
                <a:lnTo>
                  <a:pt x="8136635" y="4224528"/>
                </a:lnTo>
                <a:lnTo>
                  <a:pt x="8136635" y="0"/>
                </a:lnTo>
                <a:lnTo>
                  <a:pt x="0" y="0"/>
                </a:lnTo>
                <a:lnTo>
                  <a:pt x="0" y="422452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606" y="1896872"/>
            <a:ext cx="7946390" cy="3759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304165">
              <a:lnSpc>
                <a:spcPct val="80000"/>
              </a:lnSpc>
              <a:spcBef>
                <a:spcPts val="695"/>
              </a:spcBef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“But none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come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boldness of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pretensions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antiquity,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what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more, none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had such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grounds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on which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found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their claims in this  respect. It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natural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enough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 people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overstretch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boundaries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truth on a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favourite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interesting</a:t>
            </a:r>
            <a:r>
              <a:rPr sz="25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subject.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The Chinese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remarkable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vanity,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love of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own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country,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veneration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 their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ancestors.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It is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not,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therefore, to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wondered at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should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carry  their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pretensions farther back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than the limits of truth and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probability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wilI 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allow.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Nations possessing more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advantages 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done the same. 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Yet,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notwithstanding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this,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Chinese 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justice boast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or very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sz="2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antiquity.”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349705"/>
            <a:ext cx="8129270" cy="47180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120650">
              <a:lnSpc>
                <a:spcPct val="80000"/>
              </a:lnSpc>
              <a:spcBef>
                <a:spcPts val="750"/>
              </a:spcBef>
              <a:tabLst>
                <a:tab pos="1362075" algn="l"/>
                <a:tab pos="4905375" algn="l"/>
              </a:tabLst>
            </a:pP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“Parental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authority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absolute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it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always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was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so. An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absolute	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monarchy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therefore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government.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case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China. Though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revolutions 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frequently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happened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Sovereign,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family,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ministers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destroyed, yet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constitution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has not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suffered any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alteration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2700">
              <a:latin typeface="Calibri"/>
              <a:cs typeface="Calibri"/>
            </a:endParaRPr>
          </a:p>
          <a:p>
            <a:pPr marL="12700" marR="5080">
              <a:lnSpc>
                <a:spcPct val="80000"/>
              </a:lnSpc>
            </a:pP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circumstance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[…]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 Chinese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present to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us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invincible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argument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against democratic forms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government.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China  possesses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most despotic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the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world,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yet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literature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met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such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encouragement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there,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no nation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ingenious,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and  with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respect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happiness,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taking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as a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general 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body,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they possess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much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as a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numerous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society can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possibly  </a:t>
            </a:r>
            <a:r>
              <a:rPr sz="2700" spc="-55" dirty="0">
                <a:solidFill>
                  <a:srgbClr val="FFFFFF"/>
                </a:solidFill>
                <a:latin typeface="Calibri"/>
                <a:cs typeface="Calibri"/>
              </a:rPr>
              <a:t>enjoy.”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861058"/>
            <a:ext cx="4512564" cy="5951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266827"/>
            <a:ext cx="3700779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Map (frontispiece) from Henry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Ellis,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ts val="1400"/>
              </a:lnSpc>
              <a:spcBef>
                <a:spcPts val="80"/>
              </a:spcBef>
            </a:pP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Journal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the Proceedings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the Late Embassy 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China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7259" y="873250"/>
            <a:ext cx="4396740" cy="5926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79365" y="97282"/>
            <a:ext cx="4200525" cy="66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Basil Hall,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1818,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Appendix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page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x -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xviii]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39"/>
              </a:lnSpc>
              <a:spcBef>
                <a:spcPts val="9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Notice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Accompany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the Chart of the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West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Coast  of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Corea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684" y="144221"/>
            <a:ext cx="723074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6110" marR="5080" indent="-1884045">
              <a:lnSpc>
                <a:spcPct val="100000"/>
              </a:lnSpc>
              <a:spcBef>
                <a:spcPts val="105"/>
              </a:spcBef>
            </a:pPr>
            <a:r>
              <a:rPr sz="3200" spc="-40" dirty="0"/>
              <a:t>Two </a:t>
            </a:r>
            <a:r>
              <a:rPr sz="3200" spc="-5" dirty="0"/>
              <a:t>embassies </a:t>
            </a:r>
            <a:r>
              <a:rPr sz="3200" dirty="0"/>
              <a:t>and their </a:t>
            </a:r>
            <a:r>
              <a:rPr sz="3200" spc="-10" dirty="0"/>
              <a:t>printed </a:t>
            </a:r>
            <a:r>
              <a:rPr sz="3200" spc="-5" dirty="0"/>
              <a:t>accounts:  </a:t>
            </a:r>
            <a:r>
              <a:rPr sz="3200" spc="-25" dirty="0"/>
              <a:t>Macartney,</a:t>
            </a:r>
            <a:r>
              <a:rPr sz="3200" spc="-30" dirty="0"/>
              <a:t> </a:t>
            </a:r>
            <a:r>
              <a:rPr sz="3200" spc="-10" dirty="0"/>
              <a:t>Amherst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31647" y="1772411"/>
            <a:ext cx="8731250" cy="4392295"/>
          </a:xfrm>
          <a:custGeom>
            <a:avLst/>
            <a:gdLst/>
            <a:ahLst/>
            <a:cxnLst/>
            <a:rect l="l" t="t" r="r" b="b"/>
            <a:pathLst>
              <a:path w="8731250" h="4392295">
                <a:moveTo>
                  <a:pt x="0" y="4392168"/>
                </a:moveTo>
                <a:lnTo>
                  <a:pt x="8730996" y="4392168"/>
                </a:lnTo>
                <a:lnTo>
                  <a:pt x="8730996" y="0"/>
                </a:lnTo>
                <a:lnTo>
                  <a:pt x="0" y="0"/>
                </a:lnTo>
                <a:lnTo>
                  <a:pt x="0" y="43921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Macartney (1792-1794)</a:t>
            </a:r>
          </a:p>
          <a:p>
            <a:pPr marL="756285" lvl="1" indent="-287020">
              <a:lnSpc>
                <a:spcPct val="100000"/>
              </a:lnSpc>
              <a:spcBef>
                <a:spcPts val="170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George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L.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Staunton</a:t>
            </a:r>
            <a:r>
              <a:rPr sz="2000" b="1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(1797)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John Barrow</a:t>
            </a:r>
            <a:r>
              <a:rPr sz="2000" b="1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(1804)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Aneas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Anderson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(1795)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Samuel Holmes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(1798)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James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Dinwiddie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(1868)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Stephen Else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(1793)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Erasmus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Gower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William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Alexander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(1805)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1955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21615" algn="l"/>
              </a:tabLst>
            </a:pPr>
            <a:r>
              <a:rPr spc="-10" dirty="0"/>
              <a:t>Amherst</a:t>
            </a:r>
            <a:r>
              <a:rPr spc="-15" dirty="0"/>
              <a:t> </a:t>
            </a:r>
            <a:r>
              <a:rPr spc="-10" dirty="0"/>
              <a:t>(1816-1817)</a:t>
            </a:r>
          </a:p>
          <a:p>
            <a:pPr marL="561340" lvl="1" indent="-205740">
              <a:lnSpc>
                <a:spcPct val="100000"/>
              </a:lnSpc>
              <a:spcBef>
                <a:spcPts val="1705"/>
              </a:spcBef>
              <a:buFont typeface="Arial"/>
              <a:buChar char="–"/>
              <a:tabLst>
                <a:tab pos="561340" algn="l"/>
              </a:tabLst>
            </a:pP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George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Th. </a:t>
            </a:r>
            <a:r>
              <a:rPr sz="2000" b="1" i="1" spc="-10" dirty="0">
                <a:solidFill>
                  <a:srgbClr val="FFFFFF"/>
                </a:solidFill>
                <a:latin typeface="Calibri"/>
                <a:cs typeface="Calibri"/>
              </a:rPr>
              <a:t>Staunton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(1810,</a:t>
            </a:r>
            <a:r>
              <a:rPr sz="20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1822,</a:t>
            </a:r>
            <a:endParaRPr sz="2000">
              <a:latin typeface="Calibri"/>
              <a:cs typeface="Calibri"/>
            </a:endParaRPr>
          </a:p>
          <a:p>
            <a:pPr marL="561340">
              <a:lnSpc>
                <a:spcPct val="100000"/>
              </a:lnSpc>
              <a:spcBef>
                <a:spcPts val="5"/>
              </a:spcBef>
            </a:pPr>
            <a:r>
              <a:rPr sz="2000" b="0" dirty="0">
                <a:latin typeface="Calibri"/>
                <a:cs typeface="Calibri"/>
              </a:rPr>
              <a:t>1824, mod.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pos.)</a:t>
            </a:r>
            <a:endParaRPr sz="2000">
              <a:latin typeface="Calibri"/>
              <a:cs typeface="Calibri"/>
            </a:endParaRPr>
          </a:p>
          <a:p>
            <a:pPr marL="561340" lvl="1" indent="-20574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561340" algn="l"/>
              </a:tabLst>
            </a:pPr>
            <a:r>
              <a:rPr sz="2000" b="1" i="1" spc="5" dirty="0">
                <a:solidFill>
                  <a:srgbClr val="FFFFFF"/>
                </a:solidFill>
                <a:latin typeface="Calibri"/>
                <a:cs typeface="Calibri"/>
              </a:rPr>
              <a:t>Henry </a:t>
            </a:r>
            <a:r>
              <a:rPr sz="2000" b="1" i="1" dirty="0">
                <a:solidFill>
                  <a:srgbClr val="FFFFFF"/>
                </a:solidFill>
                <a:latin typeface="Calibri"/>
                <a:cs typeface="Calibri"/>
              </a:rPr>
              <a:t>Ellis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(1817,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neg.)</a:t>
            </a:r>
            <a:endParaRPr sz="2000">
              <a:latin typeface="Calibri"/>
              <a:cs typeface="Calibri"/>
            </a:endParaRPr>
          </a:p>
          <a:p>
            <a:pPr marL="561340" lvl="1" indent="-20574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56134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Clarke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Abel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(1818)</a:t>
            </a:r>
            <a:endParaRPr sz="2000">
              <a:latin typeface="Calibri"/>
              <a:cs typeface="Calibri"/>
            </a:endParaRPr>
          </a:p>
          <a:p>
            <a:pPr marL="561340" lvl="1" indent="-20574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56134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John McLeod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(1817)</a:t>
            </a:r>
            <a:endParaRPr sz="2000">
              <a:latin typeface="Calibri"/>
              <a:cs typeface="Calibri"/>
            </a:endParaRPr>
          </a:p>
          <a:p>
            <a:pPr marL="561340" lvl="1" indent="-20574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561340" algn="l"/>
              </a:tabLst>
            </a:pPr>
            <a:r>
              <a:rPr sz="2000" b="1" i="1" spc="-5" dirty="0">
                <a:solidFill>
                  <a:srgbClr val="FFFFFF"/>
                </a:solidFill>
                <a:latin typeface="Calibri"/>
                <a:cs typeface="Calibri"/>
              </a:rPr>
              <a:t>John Francis Davis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(1836,</a:t>
            </a:r>
            <a:r>
              <a:rPr sz="20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1841)</a:t>
            </a:r>
            <a:endParaRPr sz="2000">
              <a:latin typeface="Calibri"/>
              <a:cs typeface="Calibri"/>
            </a:endParaRPr>
          </a:p>
          <a:p>
            <a:pPr marL="218440" marR="537845" indent="-205740">
              <a:lnSpc>
                <a:spcPct val="100000"/>
              </a:lnSpc>
              <a:spcBef>
                <a:spcPts val="1375"/>
              </a:spcBef>
              <a:buFont typeface="Arial"/>
              <a:buChar char="•"/>
              <a:tabLst>
                <a:tab pos="218440" algn="l"/>
              </a:tabLst>
            </a:pPr>
            <a:r>
              <a:rPr spc="-10" dirty="0"/>
              <a:t>Lord </a:t>
            </a:r>
            <a:r>
              <a:rPr dirty="0"/>
              <a:t>Napier </a:t>
            </a:r>
            <a:r>
              <a:rPr spc="-10" dirty="0"/>
              <a:t>(1786-1834):  </a:t>
            </a:r>
            <a:r>
              <a:rPr b="0" spc="-10" dirty="0">
                <a:latin typeface="Calibri"/>
                <a:cs typeface="Calibri"/>
              </a:rPr>
              <a:t>Superintendent </a:t>
            </a:r>
            <a:r>
              <a:rPr b="0" spc="-5" dirty="0">
                <a:latin typeface="Calibri"/>
                <a:cs typeface="Calibri"/>
              </a:rPr>
              <a:t>of </a:t>
            </a:r>
            <a:r>
              <a:rPr b="0" spc="-40" dirty="0">
                <a:latin typeface="Calibri"/>
                <a:cs typeface="Calibri"/>
              </a:rPr>
              <a:t>Trade </a:t>
            </a:r>
            <a:r>
              <a:rPr b="0" spc="-15" dirty="0">
                <a:latin typeface="Calibri"/>
                <a:cs typeface="Calibri"/>
              </a:rPr>
              <a:t>at  </a:t>
            </a:r>
            <a:r>
              <a:rPr b="0" spc="-10" dirty="0">
                <a:latin typeface="Calibri"/>
                <a:cs typeface="Calibri"/>
              </a:rPr>
              <a:t>Canton,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1834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604" y="22606"/>
            <a:ext cx="791718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9135" marR="5080" indent="-322707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Ambasciate europee </a:t>
            </a:r>
            <a:r>
              <a:rPr sz="3200" dirty="0"/>
              <a:t>dal secondo ‘600 all’inizio  dell’800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08204" y="981455"/>
            <a:ext cx="9036050" cy="5400040"/>
          </a:xfrm>
          <a:custGeom>
            <a:avLst/>
            <a:gdLst/>
            <a:ahLst/>
            <a:cxnLst/>
            <a:rect l="l" t="t" r="r" b="b"/>
            <a:pathLst>
              <a:path w="9036050" h="5400040">
                <a:moveTo>
                  <a:pt x="0" y="5399532"/>
                </a:moveTo>
                <a:lnTo>
                  <a:pt x="9035796" y="5399532"/>
                </a:lnTo>
                <a:lnTo>
                  <a:pt x="9035796" y="0"/>
                </a:lnTo>
                <a:lnTo>
                  <a:pt x="0" y="0"/>
                </a:lnTo>
                <a:lnTo>
                  <a:pt x="0" y="53995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6334" y="994409"/>
            <a:ext cx="8816340" cy="539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Zacharias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Wagenaer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(1614-1668),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Canton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nel 1653 (poi Giappone);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estratti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del diario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Churchill, 1704, II, 489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sgg.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Goyer-de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Keyser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(Nieuhoff),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1654-1657 (più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altre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ambasciate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Pechino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entro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1685)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Fyodor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Alexeyevich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Golovin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(1650-1706),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1689</a:t>
            </a:r>
            <a:r>
              <a:rPr sz="2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(Gerbillon-Pereira)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Eberhard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Ysbrandt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Ides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(ambasciatore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russo in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Cina)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1692-1695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Gemelli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Careri,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1695-1697</a:t>
            </a:r>
            <a:endParaRPr sz="2400">
              <a:latin typeface="Calibri"/>
              <a:cs typeface="Calibri"/>
            </a:endParaRPr>
          </a:p>
          <a:p>
            <a:pPr marL="354965" marR="6096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Laurent Lange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(inviato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Pietro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il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Grande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Cina), 1716-17, 1719-21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(con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l’ambasciatore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straordinario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Ismailoff), 1726-28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(Kiakhta),</a:t>
            </a:r>
            <a:r>
              <a:rPr sz="2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1736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Charles Cathcart,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1788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Lord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Macartney,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1792-1794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Isaac Titsingh, 1794-1796 (Andreas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Everardus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Braam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Houckgeest,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Louis-Chrétien de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Guignes)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972" y="381711"/>
            <a:ext cx="85375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2204" marR="5080" indent="-366014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John </a:t>
            </a:r>
            <a:r>
              <a:rPr sz="3200" spc="-40" dirty="0"/>
              <a:t>Barrow, </a:t>
            </a:r>
            <a:r>
              <a:rPr sz="3200" i="1" spc="-20" dirty="0">
                <a:latin typeface="Calibri"/>
                <a:cs typeface="Calibri"/>
              </a:rPr>
              <a:t>Travels</a:t>
            </a:r>
            <a:r>
              <a:rPr sz="3200" spc="-20" dirty="0"/>
              <a:t>, </a:t>
            </a:r>
            <a:r>
              <a:rPr sz="3200" spc="-5" dirty="0"/>
              <a:t>1804, </a:t>
            </a:r>
            <a:r>
              <a:rPr sz="3200" dirty="0"/>
              <a:t>p. </a:t>
            </a:r>
            <a:r>
              <a:rPr sz="3200" spc="-5" dirty="0"/>
              <a:t>3: need </a:t>
            </a:r>
            <a:r>
              <a:rPr sz="3200" dirty="0"/>
              <a:t>of a </a:t>
            </a:r>
            <a:r>
              <a:rPr sz="3200" spc="-10" dirty="0"/>
              <a:t>realistic  </a:t>
            </a:r>
            <a:r>
              <a:rPr sz="3200" spc="-5" dirty="0"/>
              <a:t>picture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0347" y="1629164"/>
            <a:ext cx="6228338" cy="4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2921" y="410667"/>
            <a:ext cx="64731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36800" marR="5080" indent="-2324735">
              <a:lnSpc>
                <a:spcPct val="100000"/>
              </a:lnSpc>
              <a:spcBef>
                <a:spcPts val="105"/>
              </a:spcBef>
            </a:pPr>
            <a:r>
              <a:rPr sz="3200" spc="-35" dirty="0">
                <a:solidFill>
                  <a:srgbClr val="006FC0"/>
                </a:solidFill>
              </a:rPr>
              <a:t>…</a:t>
            </a:r>
            <a:r>
              <a:rPr sz="3200" spc="-35" dirty="0"/>
              <a:t>Barrow, </a:t>
            </a:r>
            <a:r>
              <a:rPr sz="3200" dirty="0"/>
              <a:t>p. 4: position on </a:t>
            </a:r>
            <a:r>
              <a:rPr sz="3200" spc="-5" dirty="0"/>
              <a:t>the scale </a:t>
            </a:r>
            <a:r>
              <a:rPr sz="3200" dirty="0"/>
              <a:t>of  </a:t>
            </a:r>
            <a:r>
              <a:rPr sz="3200" spc="-5" dirty="0"/>
              <a:t>civilization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25779" y="2171714"/>
            <a:ext cx="7886719" cy="87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511" y="3009920"/>
            <a:ext cx="8152670" cy="1906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913" y="4078985"/>
            <a:ext cx="7752715" cy="838200"/>
          </a:xfrm>
          <a:custGeom>
            <a:avLst/>
            <a:gdLst/>
            <a:ahLst/>
            <a:cxnLst/>
            <a:rect l="l" t="t" r="r" b="b"/>
            <a:pathLst>
              <a:path w="7752715" h="838200">
                <a:moveTo>
                  <a:pt x="0" y="838200"/>
                </a:moveTo>
                <a:lnTo>
                  <a:pt x="7752588" y="838200"/>
                </a:lnTo>
                <a:lnTo>
                  <a:pt x="7752588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9525" marR="5080" indent="-2361565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…Barrow, </a:t>
            </a:r>
            <a:r>
              <a:rPr sz="3200" dirty="0"/>
              <a:t>p. </a:t>
            </a:r>
            <a:r>
              <a:rPr sz="3200" spc="-5" dirty="0"/>
              <a:t>179: </a:t>
            </a:r>
            <a:r>
              <a:rPr sz="3200" dirty="0"/>
              <a:t>no </a:t>
            </a:r>
            <a:r>
              <a:rPr sz="3200" spc="-5" dirty="0"/>
              <a:t>human </a:t>
            </a:r>
            <a:r>
              <a:rPr sz="3200" dirty="0"/>
              <a:t>dignity </a:t>
            </a:r>
            <a:r>
              <a:rPr sz="3200" spc="-5" dirty="0"/>
              <a:t>under </a:t>
            </a:r>
            <a:r>
              <a:rPr sz="3200" dirty="0"/>
              <a:t>a  </a:t>
            </a:r>
            <a:r>
              <a:rPr sz="3200" spc="-10" dirty="0"/>
              <a:t>tyrannical</a:t>
            </a:r>
            <a:r>
              <a:rPr sz="3200" spc="-40" dirty="0"/>
              <a:t> </a:t>
            </a:r>
            <a:r>
              <a:rPr sz="3200" spc="-30" dirty="0"/>
              <a:t>yoke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76171" y="1973601"/>
            <a:ext cx="6074207" cy="3584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0" marR="5080" indent="-2417445">
              <a:lnSpc>
                <a:spcPct val="100000"/>
              </a:lnSpc>
              <a:spcBef>
                <a:spcPts val="100"/>
              </a:spcBef>
            </a:pPr>
            <a:r>
              <a:rPr sz="3200" spc="-40" dirty="0"/>
              <a:t>…Barrow, </a:t>
            </a:r>
            <a:r>
              <a:rPr sz="3200" dirty="0"/>
              <a:t>p. </a:t>
            </a:r>
            <a:r>
              <a:rPr sz="3200" spc="-5" dirty="0"/>
              <a:t>180: dishonesty </a:t>
            </a:r>
            <a:r>
              <a:rPr sz="3200" dirty="0"/>
              <a:t>of </a:t>
            </a:r>
            <a:r>
              <a:rPr sz="3200" spc="-5" dirty="0"/>
              <a:t>Chinese  </a:t>
            </a:r>
            <a:r>
              <a:rPr sz="3200" spc="-10" dirty="0"/>
              <a:t>merchants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990343" y="1615403"/>
            <a:ext cx="5053213" cy="403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706" y="1038225"/>
            <a:ext cx="69805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6800" marR="5080" indent="-2324735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…Barrow, </a:t>
            </a:r>
            <a:r>
              <a:rPr sz="3600" dirty="0"/>
              <a:t>p. 183: </a:t>
            </a:r>
            <a:r>
              <a:rPr sz="3600" spc="-15" dirty="0"/>
              <a:t>defective </a:t>
            </a:r>
            <a:r>
              <a:rPr sz="3600" spc="-30" dirty="0"/>
              <a:t>system </a:t>
            </a:r>
            <a:r>
              <a:rPr sz="3600" spc="-5" dirty="0"/>
              <a:t>of  </a:t>
            </a:r>
            <a:r>
              <a:rPr sz="3600" spc="-20" dirty="0"/>
              <a:t>government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68095" y="2310402"/>
            <a:ext cx="7120922" cy="2436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643" y="346075"/>
            <a:ext cx="71469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2895" marR="5080" indent="-2830830">
              <a:lnSpc>
                <a:spcPct val="100000"/>
              </a:lnSpc>
              <a:spcBef>
                <a:spcPts val="100"/>
              </a:spcBef>
            </a:pPr>
            <a:r>
              <a:rPr sz="3200" spc="-40" dirty="0"/>
              <a:t>…Barrow, </a:t>
            </a:r>
            <a:r>
              <a:rPr sz="3200" dirty="0"/>
              <a:t>p. </a:t>
            </a:r>
            <a:r>
              <a:rPr sz="3200" spc="-5" dirty="0"/>
              <a:t>355: </a:t>
            </a:r>
            <a:r>
              <a:rPr sz="3200" dirty="0"/>
              <a:t>the </a:t>
            </a:r>
            <a:r>
              <a:rPr sz="3200" spc="-25" dirty="0"/>
              <a:t>tyranny </a:t>
            </a:r>
            <a:r>
              <a:rPr sz="3200" dirty="0"/>
              <a:t>of a </a:t>
            </a:r>
            <a:r>
              <a:rPr sz="3200" spc="-15" dirty="0"/>
              <a:t>paternal  </a:t>
            </a:r>
            <a:r>
              <a:rPr sz="3200" spc="-10" dirty="0"/>
              <a:t>emperor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0" y="2147361"/>
            <a:ext cx="4932925" cy="2906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1079" y="2132105"/>
            <a:ext cx="4236773" cy="1703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5307" y="4788408"/>
            <a:ext cx="1986280" cy="245745"/>
          </a:xfrm>
          <a:custGeom>
            <a:avLst/>
            <a:gdLst/>
            <a:ahLst/>
            <a:cxnLst/>
            <a:rect l="l" t="t" r="r" b="b"/>
            <a:pathLst>
              <a:path w="1986279" h="245745">
                <a:moveTo>
                  <a:pt x="0" y="245363"/>
                </a:moveTo>
                <a:lnTo>
                  <a:pt x="1985771" y="245363"/>
                </a:lnTo>
                <a:lnTo>
                  <a:pt x="1985771" y="0"/>
                </a:lnTo>
                <a:lnTo>
                  <a:pt x="0" y="0"/>
                </a:lnTo>
                <a:lnTo>
                  <a:pt x="0" y="2453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800" y="1038225"/>
            <a:ext cx="736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…Barrow, </a:t>
            </a:r>
            <a:r>
              <a:rPr sz="3600" dirty="0"/>
              <a:t>p. 366: </a:t>
            </a:r>
            <a:r>
              <a:rPr sz="3600" spc="-5" dirty="0"/>
              <a:t>virtues </a:t>
            </a:r>
            <a:r>
              <a:rPr sz="3600" spc="-10" dirty="0"/>
              <a:t>of </a:t>
            </a:r>
            <a:r>
              <a:rPr sz="3600" dirty="0"/>
              <a:t>the </a:t>
            </a:r>
            <a:r>
              <a:rPr sz="3600" spc="-10" dirty="0"/>
              <a:t>code</a:t>
            </a:r>
            <a:r>
              <a:rPr sz="3600" dirty="0"/>
              <a:t> of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36034" y="1586560"/>
            <a:ext cx="20478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C000"/>
                </a:solidFill>
                <a:latin typeface="Calibri"/>
                <a:cs typeface="Calibri"/>
              </a:rPr>
              <a:t>penal</a:t>
            </a:r>
            <a:r>
              <a:rPr sz="3600" b="1" spc="-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C000"/>
                </a:solidFill>
                <a:latin typeface="Calibri"/>
                <a:cs typeface="Calibri"/>
              </a:rPr>
              <a:t>laws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8675" y="2226586"/>
            <a:ext cx="5940664" cy="3262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1555" y="2167127"/>
            <a:ext cx="1248410" cy="266700"/>
          </a:xfrm>
          <a:custGeom>
            <a:avLst/>
            <a:gdLst/>
            <a:ahLst/>
            <a:cxnLst/>
            <a:rect l="l" t="t" r="r" b="b"/>
            <a:pathLst>
              <a:path w="1248410" h="266700">
                <a:moveTo>
                  <a:pt x="0" y="266700"/>
                </a:moveTo>
                <a:lnTo>
                  <a:pt x="1248156" y="266700"/>
                </a:lnTo>
                <a:lnTo>
                  <a:pt x="1248156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927" y="1140714"/>
            <a:ext cx="7720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…Barrow, </a:t>
            </a:r>
            <a:r>
              <a:rPr sz="3600" dirty="0"/>
              <a:t>p. 367: </a:t>
            </a:r>
            <a:r>
              <a:rPr sz="3600" spc="-15" dirty="0"/>
              <a:t>from </a:t>
            </a:r>
            <a:r>
              <a:rPr sz="3600" dirty="0"/>
              <a:t>theory </a:t>
            </a:r>
            <a:r>
              <a:rPr sz="3600" spc="-20" dirty="0"/>
              <a:t>to</a:t>
            </a:r>
            <a:r>
              <a:rPr sz="3600" spc="-10" dirty="0"/>
              <a:t> practice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74419" y="1880598"/>
            <a:ext cx="6963864" cy="1965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1411" y="3899865"/>
            <a:ext cx="6477914" cy="1542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0876" y="5094732"/>
            <a:ext cx="3910965" cy="347980"/>
          </a:xfrm>
          <a:custGeom>
            <a:avLst/>
            <a:gdLst/>
            <a:ahLst/>
            <a:cxnLst/>
            <a:rect l="l" t="t" r="r" b="b"/>
            <a:pathLst>
              <a:path w="3910965" h="347979">
                <a:moveTo>
                  <a:pt x="0" y="347472"/>
                </a:moveTo>
                <a:lnTo>
                  <a:pt x="3910583" y="347472"/>
                </a:lnTo>
                <a:lnTo>
                  <a:pt x="3910583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1519" y="282066"/>
            <a:ext cx="68503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3340" marR="5080" indent="-2581275">
              <a:lnSpc>
                <a:spcPct val="100000"/>
              </a:lnSpc>
              <a:spcBef>
                <a:spcPts val="100"/>
              </a:spcBef>
            </a:pPr>
            <a:r>
              <a:rPr sz="3600" spc="-45" dirty="0"/>
              <a:t>…Barrow, </a:t>
            </a:r>
            <a:r>
              <a:rPr sz="3600" dirty="0"/>
              <a:t>pp. </a:t>
            </a:r>
            <a:r>
              <a:rPr sz="3600" spc="-5" dirty="0"/>
              <a:t>379-80: </a:t>
            </a:r>
            <a:r>
              <a:rPr sz="3600" spc="-10" dirty="0"/>
              <a:t>uncertainty </a:t>
            </a:r>
            <a:r>
              <a:rPr sz="3600" dirty="0"/>
              <a:t>of  </a:t>
            </a:r>
            <a:r>
              <a:rPr sz="3600" spc="-10" dirty="0"/>
              <a:t>property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23772" y="1763267"/>
            <a:ext cx="5024628" cy="131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8824" y="3081528"/>
            <a:ext cx="4713340" cy="2645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9180" y="1696211"/>
            <a:ext cx="1156970" cy="364490"/>
          </a:xfrm>
          <a:custGeom>
            <a:avLst/>
            <a:gdLst/>
            <a:ahLst/>
            <a:cxnLst/>
            <a:rect l="l" t="t" r="r" b="b"/>
            <a:pathLst>
              <a:path w="1156970" h="364489">
                <a:moveTo>
                  <a:pt x="0" y="364236"/>
                </a:moveTo>
                <a:lnTo>
                  <a:pt x="1156716" y="364236"/>
                </a:lnTo>
                <a:lnTo>
                  <a:pt x="1156716" y="0"/>
                </a:lnTo>
                <a:lnTo>
                  <a:pt x="0" y="0"/>
                </a:lnTo>
                <a:lnTo>
                  <a:pt x="0" y="364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8824" y="4837176"/>
            <a:ext cx="460375" cy="207645"/>
          </a:xfrm>
          <a:custGeom>
            <a:avLst/>
            <a:gdLst/>
            <a:ahLst/>
            <a:cxnLst/>
            <a:rect l="l" t="t" r="r" b="b"/>
            <a:pathLst>
              <a:path w="460375" h="207645">
                <a:moveTo>
                  <a:pt x="0" y="207263"/>
                </a:moveTo>
                <a:lnTo>
                  <a:pt x="460248" y="207263"/>
                </a:lnTo>
                <a:lnTo>
                  <a:pt x="460248" y="0"/>
                </a:lnTo>
                <a:lnTo>
                  <a:pt x="0" y="0"/>
                </a:lnTo>
                <a:lnTo>
                  <a:pt x="0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1225" marR="5080" indent="-3431540">
              <a:lnSpc>
                <a:spcPct val="100000"/>
              </a:lnSpc>
              <a:spcBef>
                <a:spcPts val="100"/>
              </a:spcBef>
            </a:pPr>
            <a:r>
              <a:rPr sz="3200" spc="-40" dirty="0"/>
              <a:t>…Barrow, </a:t>
            </a:r>
            <a:r>
              <a:rPr sz="3200" dirty="0"/>
              <a:t>p. </a:t>
            </a:r>
            <a:r>
              <a:rPr sz="3200" spc="-5" dirty="0"/>
              <a:t>567: </a:t>
            </a:r>
            <a:r>
              <a:rPr sz="3200" dirty="0"/>
              <a:t>the </a:t>
            </a:r>
            <a:r>
              <a:rPr sz="3200" spc="-5" dirty="0"/>
              <a:t>end </a:t>
            </a:r>
            <a:r>
              <a:rPr sz="3200" dirty="0"/>
              <a:t>of </a:t>
            </a:r>
            <a:r>
              <a:rPr sz="3200" spc="5" dirty="0"/>
              <a:t>the </a:t>
            </a:r>
            <a:r>
              <a:rPr sz="3200" spc="-10" dirty="0"/>
              <a:t>agriculturalist  </a:t>
            </a:r>
            <a:r>
              <a:rPr sz="3200" spc="-15" dirty="0"/>
              <a:t>myth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620011" y="1443255"/>
            <a:ext cx="5756677" cy="488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12747"/>
            <a:ext cx="8290559" cy="4752340"/>
          </a:xfrm>
          <a:custGeom>
            <a:avLst/>
            <a:gdLst/>
            <a:ahLst/>
            <a:cxnLst/>
            <a:rect l="l" t="t" r="r" b="b"/>
            <a:pathLst>
              <a:path w="8290559" h="4752340">
                <a:moveTo>
                  <a:pt x="0" y="4751832"/>
                </a:moveTo>
                <a:lnTo>
                  <a:pt x="8290559" y="4751832"/>
                </a:lnTo>
                <a:lnTo>
                  <a:pt x="8290559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344904"/>
            <a:ext cx="7841615" cy="3256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Lord Amherst,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1816-1817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Egor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Fedorovich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Timkovski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(1820-1821),  </a:t>
            </a:r>
            <a:r>
              <a:rPr sz="3200" i="1" spc="-25" dirty="0">
                <a:solidFill>
                  <a:srgbClr val="FFFFFF"/>
                </a:solidFill>
                <a:latin typeface="Calibri"/>
                <a:cs typeface="Calibri"/>
              </a:rPr>
              <a:t>Travels </a:t>
            </a:r>
            <a:r>
              <a:rPr sz="3200" i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200" i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i="1" dirty="0">
                <a:solidFill>
                  <a:srgbClr val="FFFFFF"/>
                </a:solidFill>
                <a:latin typeface="Calibri"/>
                <a:cs typeface="Calibri"/>
              </a:rPr>
              <a:t>Russian </a:t>
            </a:r>
            <a:r>
              <a:rPr sz="3200" i="1" spc="-5" dirty="0">
                <a:solidFill>
                  <a:srgbClr val="FFFFFF"/>
                </a:solidFill>
                <a:latin typeface="Calibri"/>
                <a:cs typeface="Calibri"/>
              </a:rPr>
              <a:t>mission </a:t>
            </a:r>
            <a:r>
              <a:rPr sz="3200" i="1" dirty="0">
                <a:solidFill>
                  <a:srgbClr val="FFFFFF"/>
                </a:solidFill>
                <a:latin typeface="Calibri"/>
                <a:cs typeface="Calibri"/>
              </a:rPr>
              <a:t>through  Mongolia </a:t>
            </a:r>
            <a:r>
              <a:rPr sz="3200" i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3200" i="1" spc="-5" dirty="0">
                <a:solidFill>
                  <a:srgbClr val="FFFFFF"/>
                </a:solidFill>
                <a:latin typeface="Calibri"/>
                <a:cs typeface="Calibri"/>
              </a:rPr>
              <a:t>China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(ed. ingl. 1827, </a:t>
            </a:r>
            <a:r>
              <a:rPr sz="3200" spc="-110" dirty="0">
                <a:solidFill>
                  <a:srgbClr val="FFFFFF"/>
                </a:solidFill>
                <a:latin typeface="Calibri"/>
                <a:cs typeface="Calibri"/>
              </a:rPr>
              <a:t>tr. </a:t>
            </a:r>
            <a:r>
              <a:rPr sz="3200" spc="-114" dirty="0">
                <a:solidFill>
                  <a:srgbClr val="FFFFFF"/>
                </a:solidFill>
                <a:latin typeface="Calibri"/>
                <a:cs typeface="Calibri"/>
              </a:rPr>
              <a:t>fr.</a:t>
            </a:r>
            <a:r>
              <a:rPr sz="32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1827)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Lord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Napier,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1833-1834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Caleb Cushing,</a:t>
            </a:r>
            <a:r>
              <a:rPr sz="3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1844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3145" y="487121"/>
            <a:ext cx="77647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43604" marR="5080" indent="-3431540">
              <a:lnSpc>
                <a:spcPct val="100000"/>
              </a:lnSpc>
              <a:spcBef>
                <a:spcPts val="105"/>
              </a:spcBef>
            </a:pPr>
            <a:r>
              <a:rPr sz="3200" spc="-35" dirty="0"/>
              <a:t>…Barrow, </a:t>
            </a:r>
            <a:r>
              <a:rPr sz="3200" dirty="0"/>
              <a:t>p. </a:t>
            </a:r>
            <a:r>
              <a:rPr sz="3200" spc="-5" dirty="0"/>
              <a:t>569: </a:t>
            </a:r>
            <a:r>
              <a:rPr sz="3200" dirty="0"/>
              <a:t>the </a:t>
            </a:r>
            <a:r>
              <a:rPr sz="3200" spc="-5" dirty="0"/>
              <a:t>end </a:t>
            </a:r>
            <a:r>
              <a:rPr sz="3200" dirty="0"/>
              <a:t>of the </a:t>
            </a:r>
            <a:r>
              <a:rPr sz="3200" spc="-10" dirty="0"/>
              <a:t>agriculturalist  </a:t>
            </a:r>
            <a:r>
              <a:rPr sz="3200" spc="-15" dirty="0"/>
              <a:t>myth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368551" y="1635242"/>
            <a:ext cx="6413927" cy="2779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599" y="4395206"/>
            <a:ext cx="6480188" cy="961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8477" y="490855"/>
            <a:ext cx="37458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/>
              <a:t>Barrow, </a:t>
            </a:r>
            <a:r>
              <a:rPr sz="3200" dirty="0"/>
              <a:t>in</a:t>
            </a:r>
            <a:r>
              <a:rPr sz="3200" spc="-45" dirty="0"/>
              <a:t> </a:t>
            </a:r>
            <a:r>
              <a:rPr sz="3200" dirty="0"/>
              <a:t>conclusion: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1459" y="1502663"/>
            <a:ext cx="8892540" cy="4950460"/>
          </a:xfrm>
          <a:custGeom>
            <a:avLst/>
            <a:gdLst/>
            <a:ahLst/>
            <a:cxnLst/>
            <a:rect l="l" t="t" r="r" b="b"/>
            <a:pathLst>
              <a:path w="8892540" h="4950460">
                <a:moveTo>
                  <a:pt x="0" y="4949952"/>
                </a:moveTo>
                <a:lnTo>
                  <a:pt x="8892540" y="4949952"/>
                </a:lnTo>
                <a:lnTo>
                  <a:pt x="8892540" y="0"/>
                </a:lnTo>
                <a:lnTo>
                  <a:pt x="0" y="0"/>
                </a:lnTo>
                <a:lnTo>
                  <a:pt x="0" y="494995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9927" y="1464056"/>
            <a:ext cx="8592820" cy="4427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Wise 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well framed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code of penal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laws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“Learning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alone leads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office”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ts val="2160"/>
              </a:lnSpc>
              <a:spcBef>
                <a:spcPts val="7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Disapproves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Chinese repugnance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foreign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commerce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merchants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(extortions,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justice)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355600" marR="217170" indent="-343535">
              <a:lnSpc>
                <a:spcPts val="192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States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general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backwardness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civilization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(lack of political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liberty,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insufficient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juridical securities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property,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 respect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women)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tabLst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–	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Observes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extreme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poverty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peasants,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differences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rich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 the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poor,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low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agriculture (mainly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cottagers,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absence of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farms,  backward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cultivation techniques, “it can scarcely be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expected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whole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country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should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best possible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state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cultivation”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2000" i="1" dirty="0">
                <a:solidFill>
                  <a:srgbClr val="FFFFFF"/>
                </a:solidFill>
                <a:latin typeface="Calibri"/>
                <a:cs typeface="Calibri"/>
              </a:rPr>
              <a:t>see 2 </a:t>
            </a:r>
            <a:r>
              <a:rPr sz="2000" i="1" spc="-5" dirty="0">
                <a:solidFill>
                  <a:srgbClr val="FFFFFF"/>
                </a:solidFill>
                <a:latin typeface="Calibri"/>
                <a:cs typeface="Calibri"/>
              </a:rPr>
              <a:t>previous  slides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]; country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capable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sustaining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population,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but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frequent famines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due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to: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“equal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division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land, mode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cultivation,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nature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the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products”)</a:t>
            </a:r>
            <a:endParaRPr sz="2000">
              <a:latin typeface="Calibri"/>
              <a:cs typeface="Calibri"/>
            </a:endParaRPr>
          </a:p>
          <a:p>
            <a:pPr marL="355600" marR="1313180" indent="-343535">
              <a:lnSpc>
                <a:spcPts val="192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J.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Osterhammel: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yet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 idea of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general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economic weakness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backwardness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[?]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041" y="383489"/>
            <a:ext cx="5439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Barrow, </a:t>
            </a:r>
            <a:r>
              <a:rPr sz="3600" spc="-5" dirty="0"/>
              <a:t>final</a:t>
            </a:r>
            <a:r>
              <a:rPr sz="3600" spc="-10" dirty="0"/>
              <a:t> considerations: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73607" y="2883377"/>
            <a:ext cx="7884067" cy="1865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9724" y="2883407"/>
            <a:ext cx="2784475" cy="451484"/>
          </a:xfrm>
          <a:custGeom>
            <a:avLst/>
            <a:gdLst/>
            <a:ahLst/>
            <a:cxnLst/>
            <a:rect l="l" t="t" r="r" b="b"/>
            <a:pathLst>
              <a:path w="2784475" h="451485">
                <a:moveTo>
                  <a:pt x="0" y="451103"/>
                </a:moveTo>
                <a:lnTo>
                  <a:pt x="2784348" y="451103"/>
                </a:lnTo>
                <a:lnTo>
                  <a:pt x="2784348" y="0"/>
                </a:lnTo>
                <a:lnTo>
                  <a:pt x="0" y="0"/>
                </a:lnTo>
                <a:lnTo>
                  <a:pt x="0" y="451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45279" y="4347971"/>
            <a:ext cx="4208145" cy="471170"/>
          </a:xfrm>
          <a:custGeom>
            <a:avLst/>
            <a:gdLst/>
            <a:ahLst/>
            <a:cxnLst/>
            <a:rect l="l" t="t" r="r" b="b"/>
            <a:pathLst>
              <a:path w="4208145" h="471170">
                <a:moveTo>
                  <a:pt x="0" y="470915"/>
                </a:moveTo>
                <a:lnTo>
                  <a:pt x="4207764" y="470915"/>
                </a:lnTo>
                <a:lnTo>
                  <a:pt x="4207764" y="0"/>
                </a:lnTo>
                <a:lnTo>
                  <a:pt x="0" y="0"/>
                </a:lnTo>
                <a:lnTo>
                  <a:pt x="0" y="470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5589" y="3601973"/>
            <a:ext cx="1330960" cy="358140"/>
          </a:xfrm>
          <a:custGeom>
            <a:avLst/>
            <a:gdLst/>
            <a:ahLst/>
            <a:cxnLst/>
            <a:rect l="l" t="t" r="r" b="b"/>
            <a:pathLst>
              <a:path w="1330960" h="358139">
                <a:moveTo>
                  <a:pt x="0" y="358139"/>
                </a:moveTo>
                <a:lnTo>
                  <a:pt x="1330452" y="358139"/>
                </a:lnTo>
                <a:lnTo>
                  <a:pt x="1330452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6766" y="3999738"/>
            <a:ext cx="6120765" cy="349250"/>
          </a:xfrm>
          <a:custGeom>
            <a:avLst/>
            <a:gdLst/>
            <a:ahLst/>
            <a:cxnLst/>
            <a:rect l="l" t="t" r="r" b="b"/>
            <a:pathLst>
              <a:path w="6120765" h="349250">
                <a:moveTo>
                  <a:pt x="0" y="348995"/>
                </a:moveTo>
                <a:lnTo>
                  <a:pt x="6120384" y="348995"/>
                </a:lnTo>
                <a:lnTo>
                  <a:pt x="6120384" y="0"/>
                </a:lnTo>
                <a:lnTo>
                  <a:pt x="0" y="0"/>
                </a:lnTo>
                <a:lnTo>
                  <a:pt x="0" y="34899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6729" y="1157477"/>
            <a:ext cx="5591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/>
              <a:t>…Barrow, </a:t>
            </a:r>
            <a:r>
              <a:rPr sz="3200" dirty="0"/>
              <a:t>p. </a:t>
            </a:r>
            <a:r>
              <a:rPr sz="3200" spc="-5" dirty="0"/>
              <a:t>355: </a:t>
            </a:r>
            <a:r>
              <a:rPr sz="3200" spc="-10" dirty="0"/>
              <a:t>stationary</a:t>
            </a:r>
            <a:r>
              <a:rPr sz="3200" spc="-15" dirty="0"/>
              <a:t> </a:t>
            </a:r>
            <a:r>
              <a:rPr sz="3200" spc="-25" dirty="0"/>
              <a:t>state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607819" y="2226578"/>
            <a:ext cx="5922394" cy="3262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8111" y="2167127"/>
            <a:ext cx="2548255" cy="256540"/>
          </a:xfrm>
          <a:custGeom>
            <a:avLst/>
            <a:gdLst/>
            <a:ahLst/>
            <a:cxnLst/>
            <a:rect l="l" t="t" r="r" b="b"/>
            <a:pathLst>
              <a:path w="2548254" h="256539">
                <a:moveTo>
                  <a:pt x="0" y="256032"/>
                </a:moveTo>
                <a:lnTo>
                  <a:pt x="2548128" y="256032"/>
                </a:lnTo>
                <a:lnTo>
                  <a:pt x="2548128" y="0"/>
                </a:lnTo>
                <a:lnTo>
                  <a:pt x="0" y="0"/>
                </a:lnTo>
                <a:lnTo>
                  <a:pt x="0" y="256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2723" y="5116067"/>
            <a:ext cx="1484630" cy="326390"/>
          </a:xfrm>
          <a:custGeom>
            <a:avLst/>
            <a:gdLst/>
            <a:ahLst/>
            <a:cxnLst/>
            <a:rect l="l" t="t" r="r" b="b"/>
            <a:pathLst>
              <a:path w="1484629" h="326389">
                <a:moveTo>
                  <a:pt x="0" y="326135"/>
                </a:moveTo>
                <a:lnTo>
                  <a:pt x="1484376" y="326135"/>
                </a:lnTo>
                <a:lnTo>
                  <a:pt x="1484376" y="0"/>
                </a:lnTo>
                <a:lnTo>
                  <a:pt x="0" y="0"/>
                </a:lnTo>
                <a:lnTo>
                  <a:pt x="0" y="326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1729" y="383489"/>
            <a:ext cx="5861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Decisive </a:t>
            </a:r>
            <a:r>
              <a:rPr sz="3600" spc="-5" dirty="0"/>
              <a:t>importance </a:t>
            </a:r>
            <a:r>
              <a:rPr sz="3600" dirty="0"/>
              <a:t>of</a:t>
            </a:r>
            <a:r>
              <a:rPr sz="3600" spc="-10" dirty="0"/>
              <a:t> </a:t>
            </a:r>
            <a:r>
              <a:rPr sz="3600" spc="-15" dirty="0"/>
              <a:t>Barrow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29412" y="2362200"/>
            <a:ext cx="7886700" cy="3127375"/>
          </a:xfrm>
          <a:custGeom>
            <a:avLst/>
            <a:gdLst/>
            <a:ahLst/>
            <a:cxnLst/>
            <a:rect l="l" t="t" r="r" b="b"/>
            <a:pathLst>
              <a:path w="7886700" h="3127375">
                <a:moveTo>
                  <a:pt x="0" y="3127248"/>
                </a:moveTo>
                <a:lnTo>
                  <a:pt x="7886700" y="3127248"/>
                </a:lnTo>
                <a:lnTo>
                  <a:pt x="7886700" y="0"/>
                </a:lnTo>
                <a:lnTo>
                  <a:pt x="0" y="0"/>
                </a:lnTo>
                <a:lnTo>
                  <a:pt x="0" y="31272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2443937"/>
            <a:ext cx="7136765" cy="258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Source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Benjamin</a:t>
            </a:r>
            <a:r>
              <a:rPr sz="2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Constant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Source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James</a:t>
            </a:r>
            <a:r>
              <a:rPr sz="22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Mill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Source (probably)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 Hegel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Source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authors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reports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on the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Amherst’s</a:t>
            </a:r>
            <a:r>
              <a:rPr sz="22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embassy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464" y="381126"/>
            <a:ext cx="74015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Some </a:t>
            </a:r>
            <a:r>
              <a:rPr sz="3200" spc="-5" dirty="0"/>
              <a:t>early- </a:t>
            </a:r>
            <a:r>
              <a:rPr sz="3200" dirty="0"/>
              <a:t>and mid-19</a:t>
            </a:r>
            <a:r>
              <a:rPr sz="3150" baseline="25132" dirty="0"/>
              <a:t>th </a:t>
            </a:r>
            <a:r>
              <a:rPr sz="3200" spc="-5" dirty="0"/>
              <a:t>century</a:t>
            </a:r>
            <a:r>
              <a:rPr sz="3200" spc="-315" dirty="0"/>
              <a:t> </a:t>
            </a:r>
            <a:r>
              <a:rPr sz="3200" spc="-5" dirty="0"/>
              <a:t>accounts: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0687" y="1124711"/>
            <a:ext cx="8857615" cy="5039995"/>
          </a:xfrm>
          <a:custGeom>
            <a:avLst/>
            <a:gdLst/>
            <a:ahLst/>
            <a:cxnLst/>
            <a:rect l="l" t="t" r="r" b="b"/>
            <a:pathLst>
              <a:path w="8857615" h="5039995">
                <a:moveTo>
                  <a:pt x="0" y="5039868"/>
                </a:moveTo>
                <a:lnTo>
                  <a:pt x="8857488" y="5039868"/>
                </a:lnTo>
                <a:lnTo>
                  <a:pt x="8857488" y="0"/>
                </a:lnTo>
                <a:lnTo>
                  <a:pt x="0" y="0"/>
                </a:lnTo>
                <a:lnTo>
                  <a:pt x="0" y="503986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0" indent="-342900">
              <a:lnSpc>
                <a:spcPts val="1730"/>
              </a:lnSpc>
              <a:spcBef>
                <a:spcPts val="95"/>
              </a:spcBef>
              <a:buFont typeface="Arial"/>
              <a:buChar char="•"/>
              <a:tabLst>
                <a:tab pos="361950" algn="l"/>
                <a:tab pos="362585" algn="l"/>
              </a:tabLst>
            </a:pPr>
            <a:r>
              <a:rPr i="0" spc="-5" dirty="0">
                <a:latin typeface="Calibri"/>
                <a:cs typeface="Calibri"/>
              </a:rPr>
              <a:t>Priscilla </a:t>
            </a:r>
            <a:r>
              <a:rPr i="0" spc="-15" dirty="0">
                <a:latin typeface="Calibri"/>
                <a:cs typeface="Calibri"/>
              </a:rPr>
              <a:t>Wakefield, </a:t>
            </a:r>
            <a:r>
              <a:rPr spc="-5" dirty="0"/>
              <a:t>The </a:t>
            </a:r>
            <a:r>
              <a:rPr spc="-15" dirty="0"/>
              <a:t>Traveller </a:t>
            </a:r>
            <a:r>
              <a:rPr spc="-5" dirty="0"/>
              <a:t>in Asia: </a:t>
            </a:r>
            <a:r>
              <a:rPr spc="-35" dirty="0"/>
              <a:t>Or, </a:t>
            </a:r>
            <a:r>
              <a:rPr spc="-5" dirty="0"/>
              <a:t>A Visit </a:t>
            </a:r>
            <a:r>
              <a:rPr spc="-10" dirty="0"/>
              <a:t>to </a:t>
            </a:r>
            <a:r>
              <a:rPr spc="-5" dirty="0"/>
              <a:t>the </a:t>
            </a:r>
            <a:r>
              <a:rPr spc="-15" dirty="0"/>
              <a:t>Most </a:t>
            </a:r>
            <a:r>
              <a:rPr spc="-10" dirty="0"/>
              <a:t>Celebrated Parts </a:t>
            </a:r>
            <a:r>
              <a:rPr spc="-5" dirty="0"/>
              <a:t>of the </a:t>
            </a:r>
            <a:r>
              <a:rPr spc="-20" dirty="0"/>
              <a:t>East </a:t>
            </a:r>
            <a:r>
              <a:rPr spc="-10" dirty="0"/>
              <a:t>Indies</a:t>
            </a:r>
          </a:p>
          <a:p>
            <a:pPr marL="361950">
              <a:lnSpc>
                <a:spcPts val="1730"/>
              </a:lnSpc>
            </a:pPr>
            <a:r>
              <a:rPr spc="-5" dirty="0"/>
              <a:t>and China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spc="4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1817</a:t>
            </a:r>
          </a:p>
          <a:p>
            <a:pPr marL="6350"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361950" marR="96520" indent="-342900">
              <a:lnSpc>
                <a:spcPts val="1540"/>
              </a:lnSpc>
              <a:buFont typeface="Arial"/>
              <a:buChar char="•"/>
              <a:tabLst>
                <a:tab pos="361950" algn="l"/>
                <a:tab pos="362585" algn="l"/>
              </a:tabLst>
            </a:pPr>
            <a:r>
              <a:rPr i="0" dirty="0">
                <a:latin typeface="Calibri"/>
                <a:cs typeface="Calibri"/>
              </a:rPr>
              <a:t>R. </a:t>
            </a:r>
            <a:r>
              <a:rPr i="0" spc="-5" dirty="0">
                <a:latin typeface="Calibri"/>
                <a:cs typeface="Calibri"/>
              </a:rPr>
              <a:t>Morrison, </a:t>
            </a:r>
            <a:r>
              <a:rPr spc="-5" dirty="0"/>
              <a:t>A </a:t>
            </a:r>
            <a:r>
              <a:rPr spc="-10" dirty="0"/>
              <a:t>view </a:t>
            </a:r>
            <a:r>
              <a:rPr spc="-5" dirty="0"/>
              <a:t>of China </a:t>
            </a:r>
            <a:r>
              <a:rPr spc="-10" dirty="0"/>
              <a:t>for </a:t>
            </a:r>
            <a:r>
              <a:rPr spc="-5" dirty="0"/>
              <a:t>philological purposes: </a:t>
            </a:r>
            <a:r>
              <a:rPr spc="-10" dirty="0"/>
              <a:t>containing </a:t>
            </a:r>
            <a:r>
              <a:rPr spc="-5" dirty="0"/>
              <a:t>a </a:t>
            </a:r>
            <a:r>
              <a:rPr spc="-20" dirty="0"/>
              <a:t>sketch </a:t>
            </a:r>
            <a:r>
              <a:rPr spc="-5" dirty="0"/>
              <a:t>of Chinese </a:t>
            </a:r>
            <a:r>
              <a:rPr spc="-10" dirty="0"/>
              <a:t>chronology,  </a:t>
            </a:r>
            <a:r>
              <a:rPr i="1" spc="-20" dirty="0"/>
              <a:t>geography, </a:t>
            </a:r>
            <a:r>
              <a:rPr i="1" spc="-10" dirty="0"/>
              <a:t>government, </a:t>
            </a:r>
            <a:r>
              <a:rPr i="1" spc="-5" dirty="0"/>
              <a:t>religion &amp; </a:t>
            </a:r>
            <a:r>
              <a:rPr i="1" spc="-10" dirty="0"/>
              <a:t>customs, </a:t>
            </a:r>
            <a:r>
              <a:rPr i="1" spc="-5" dirty="0"/>
              <a:t>designed </a:t>
            </a:r>
            <a:r>
              <a:rPr i="1" spc="-10" dirty="0"/>
              <a:t>for </a:t>
            </a:r>
            <a:r>
              <a:rPr i="1" spc="-5" dirty="0"/>
              <a:t>the </a:t>
            </a:r>
            <a:r>
              <a:rPr i="1" spc="-10" dirty="0"/>
              <a:t>use </a:t>
            </a:r>
            <a:r>
              <a:rPr i="1" spc="-5" dirty="0"/>
              <a:t>of </a:t>
            </a:r>
            <a:r>
              <a:rPr i="1" spc="-10" dirty="0"/>
              <a:t>persons who study </a:t>
            </a:r>
            <a:r>
              <a:rPr i="1" spc="-5" dirty="0"/>
              <a:t>the  Chinese language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spc="6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1817</a:t>
            </a:r>
          </a:p>
          <a:p>
            <a:pPr marL="635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61950" indent="-342900">
              <a:lnSpc>
                <a:spcPts val="1730"/>
              </a:lnSpc>
              <a:buFont typeface="Arial"/>
              <a:buChar char="•"/>
              <a:tabLst>
                <a:tab pos="361950" algn="l"/>
                <a:tab pos="362585" algn="l"/>
              </a:tabLst>
            </a:pPr>
            <a:r>
              <a:rPr i="0" spc="-5" dirty="0">
                <a:latin typeface="Calibri"/>
                <a:cs typeface="Calibri"/>
              </a:rPr>
              <a:t>H. </a:t>
            </a:r>
            <a:r>
              <a:rPr i="0" dirty="0">
                <a:latin typeface="Calibri"/>
                <a:cs typeface="Calibri"/>
              </a:rPr>
              <a:t>Ellis, </a:t>
            </a:r>
            <a:r>
              <a:rPr spc="-5" dirty="0"/>
              <a:t>Journal of the </a:t>
            </a:r>
            <a:r>
              <a:rPr spc="-10" dirty="0"/>
              <a:t>Proceedings </a:t>
            </a:r>
            <a:r>
              <a:rPr spc="-5" dirty="0"/>
              <a:t>of the </a:t>
            </a:r>
            <a:r>
              <a:rPr spc="-10" dirty="0"/>
              <a:t>Late </a:t>
            </a:r>
            <a:r>
              <a:rPr spc="-15" dirty="0"/>
              <a:t>Embassy </a:t>
            </a:r>
            <a:r>
              <a:rPr spc="-10" dirty="0"/>
              <a:t>to China: </a:t>
            </a:r>
            <a:r>
              <a:rPr spc="-5" dirty="0"/>
              <a:t>Comprising a Correct </a:t>
            </a:r>
            <a:r>
              <a:rPr spc="-10" dirty="0"/>
              <a:t>Narrative</a:t>
            </a:r>
            <a:r>
              <a:rPr spc="45" dirty="0"/>
              <a:t> </a:t>
            </a:r>
            <a:r>
              <a:rPr spc="-10" dirty="0"/>
              <a:t>of</a:t>
            </a:r>
          </a:p>
          <a:p>
            <a:pPr marL="361950">
              <a:lnSpc>
                <a:spcPts val="1730"/>
              </a:lnSpc>
            </a:pPr>
            <a:r>
              <a:rPr spc="-5" dirty="0"/>
              <a:t>the Public </a:t>
            </a:r>
            <a:r>
              <a:rPr spc="-10" dirty="0"/>
              <a:t>Transactions </a:t>
            </a:r>
            <a:r>
              <a:rPr spc="-5" dirty="0"/>
              <a:t>of the </a:t>
            </a:r>
            <a:r>
              <a:rPr i="0" spc="-20" dirty="0">
                <a:latin typeface="Calibri"/>
                <a:cs typeface="Calibri"/>
              </a:rPr>
              <a:t>Embassy,</a:t>
            </a:r>
            <a:r>
              <a:rPr i="0" spc="11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1817</a:t>
            </a:r>
          </a:p>
          <a:p>
            <a:pPr marL="6350">
              <a:lnSpc>
                <a:spcPct val="100000"/>
              </a:lnSpc>
              <a:spcBef>
                <a:spcPts val="5"/>
              </a:spcBef>
            </a:pPr>
            <a:endParaRPr sz="1950">
              <a:latin typeface="Calibri"/>
              <a:cs typeface="Calibri"/>
            </a:endParaRPr>
          </a:p>
          <a:p>
            <a:pPr marL="361950" marR="360680" indent="-342900">
              <a:lnSpc>
                <a:spcPts val="1540"/>
              </a:lnSpc>
              <a:buFont typeface="Arial"/>
              <a:buChar char="•"/>
              <a:tabLst>
                <a:tab pos="361950" algn="l"/>
                <a:tab pos="362585" algn="l"/>
              </a:tabLst>
            </a:pPr>
            <a:r>
              <a:rPr i="0" spc="-95" dirty="0">
                <a:latin typeface="Calibri"/>
                <a:cs typeface="Calibri"/>
              </a:rPr>
              <a:t>P. </a:t>
            </a:r>
            <a:r>
              <a:rPr i="0" spc="-30" dirty="0">
                <a:latin typeface="Calibri"/>
                <a:cs typeface="Calibri"/>
              </a:rPr>
              <a:t>Auber, </a:t>
            </a:r>
            <a:r>
              <a:rPr spc="-5" dirty="0"/>
              <a:t>China: </a:t>
            </a:r>
            <a:r>
              <a:rPr dirty="0"/>
              <a:t>An </a:t>
            </a:r>
            <a:r>
              <a:rPr spc="-5" dirty="0"/>
              <a:t>Outline of Its </a:t>
            </a:r>
            <a:r>
              <a:rPr spc="-10" dirty="0"/>
              <a:t>Government, </a:t>
            </a:r>
            <a:r>
              <a:rPr spc="-5" dirty="0"/>
              <a:t>Laws, and Policy: and of the British and </a:t>
            </a:r>
            <a:r>
              <a:rPr spc="-10" dirty="0"/>
              <a:t>Foreign  </a:t>
            </a:r>
            <a:r>
              <a:rPr i="1" spc="-10" dirty="0"/>
              <a:t>Embassies </a:t>
            </a:r>
            <a:r>
              <a:rPr i="1" spc="-55" dirty="0"/>
              <a:t>To, </a:t>
            </a:r>
            <a:r>
              <a:rPr i="1" spc="-5" dirty="0"/>
              <a:t>and </a:t>
            </a:r>
            <a:r>
              <a:rPr i="1" spc="-10" dirty="0"/>
              <a:t>Intercourse </a:t>
            </a:r>
            <a:r>
              <a:rPr i="1" spc="-5" dirty="0"/>
              <a:t>With, that Empire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spc="18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1834</a:t>
            </a:r>
          </a:p>
          <a:p>
            <a:pPr marL="6350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61950" marR="576580" indent="-342900">
              <a:lnSpc>
                <a:spcPts val="1540"/>
              </a:lnSpc>
              <a:buFont typeface="Arial"/>
              <a:buChar char="•"/>
              <a:tabLst>
                <a:tab pos="361950" algn="l"/>
                <a:tab pos="362585" algn="l"/>
              </a:tabLst>
            </a:pPr>
            <a:r>
              <a:rPr i="0" spc="-70" dirty="0">
                <a:latin typeface="Calibri"/>
                <a:cs typeface="Calibri"/>
              </a:rPr>
              <a:t>W. </a:t>
            </a:r>
            <a:r>
              <a:rPr i="0" spc="-5" dirty="0">
                <a:latin typeface="Calibri"/>
                <a:cs typeface="Calibri"/>
              </a:rPr>
              <a:t>H. </a:t>
            </a:r>
            <a:r>
              <a:rPr i="0" spc="-10" dirty="0">
                <a:latin typeface="Calibri"/>
                <a:cs typeface="Calibri"/>
              </a:rPr>
              <a:t>Medhurst, </a:t>
            </a:r>
            <a:r>
              <a:rPr spc="-5" dirty="0"/>
              <a:t>China, Its </a:t>
            </a:r>
            <a:r>
              <a:rPr spc="-15" dirty="0"/>
              <a:t>State </a:t>
            </a:r>
            <a:r>
              <a:rPr spc="-5" dirty="0"/>
              <a:t>and Prospects, </a:t>
            </a:r>
            <a:r>
              <a:rPr spc="-10" dirty="0"/>
              <a:t>with </a:t>
            </a:r>
            <a:r>
              <a:rPr spc="-5" dirty="0"/>
              <a:t>Especial </a:t>
            </a:r>
            <a:r>
              <a:rPr spc="-15" dirty="0"/>
              <a:t>Reference </a:t>
            </a:r>
            <a:r>
              <a:rPr spc="-10" dirty="0"/>
              <a:t>to </a:t>
            </a:r>
            <a:r>
              <a:rPr spc="-5" dirty="0"/>
              <a:t>the </a:t>
            </a:r>
            <a:r>
              <a:rPr spc="-10" dirty="0"/>
              <a:t>Spread </a:t>
            </a:r>
            <a:r>
              <a:rPr spc="-5" dirty="0"/>
              <a:t>of the  </a:t>
            </a:r>
            <a:r>
              <a:rPr i="1" spc="-10" dirty="0"/>
              <a:t>Gospel</a:t>
            </a:r>
            <a:r>
              <a:rPr i="0" spc="-10" dirty="0">
                <a:latin typeface="Calibri"/>
                <a:cs typeface="Calibri"/>
              </a:rPr>
              <a:t>,</a:t>
            </a:r>
            <a:r>
              <a:rPr i="0" spc="2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1838</a:t>
            </a:r>
          </a:p>
          <a:p>
            <a:pPr marL="6350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61950" marR="697230" indent="-342900">
              <a:lnSpc>
                <a:spcPts val="1540"/>
              </a:lnSpc>
              <a:buFont typeface="Arial"/>
              <a:buChar char="•"/>
              <a:tabLst>
                <a:tab pos="361950" algn="l"/>
                <a:tab pos="362585" algn="l"/>
              </a:tabLst>
            </a:pPr>
            <a:r>
              <a:rPr i="0" spc="-5" dirty="0">
                <a:latin typeface="Calibri"/>
                <a:cs typeface="Calibri"/>
              </a:rPr>
              <a:t>H. </a:t>
            </a:r>
            <a:r>
              <a:rPr i="0" spc="-30" dirty="0">
                <a:latin typeface="Calibri"/>
                <a:cs typeface="Calibri"/>
              </a:rPr>
              <a:t>Murray, </a:t>
            </a:r>
            <a:r>
              <a:rPr spc="-5" dirty="0"/>
              <a:t>An </a:t>
            </a:r>
            <a:r>
              <a:rPr spc="-10" dirty="0"/>
              <a:t>Historical </a:t>
            </a:r>
            <a:r>
              <a:rPr spc="-5" dirty="0"/>
              <a:t>and Descriptive </a:t>
            </a:r>
            <a:r>
              <a:rPr spc="-10" dirty="0"/>
              <a:t>Account </a:t>
            </a:r>
            <a:r>
              <a:rPr spc="-5" dirty="0"/>
              <a:t>of China: Its </a:t>
            </a:r>
            <a:r>
              <a:rPr spc="-10" dirty="0"/>
              <a:t>Ancient </a:t>
            </a:r>
            <a:r>
              <a:rPr spc="-5" dirty="0"/>
              <a:t>and </a:t>
            </a:r>
            <a:r>
              <a:rPr spc="-10" dirty="0"/>
              <a:t>Modern </a:t>
            </a:r>
            <a:r>
              <a:rPr spc="-15" dirty="0"/>
              <a:t>History,  </a:t>
            </a:r>
            <a:r>
              <a:rPr i="1" spc="-10" dirty="0"/>
              <a:t>Language, Literature, Religion, Government, </a:t>
            </a:r>
            <a:r>
              <a:rPr i="1" spc="-15" dirty="0"/>
              <a:t>Industry, </a:t>
            </a:r>
            <a:r>
              <a:rPr i="1" spc="-10" dirty="0"/>
              <a:t>Manners, </a:t>
            </a:r>
            <a:r>
              <a:rPr i="1" spc="-5" dirty="0"/>
              <a:t>and Social State</a:t>
            </a:r>
            <a:r>
              <a:rPr i="0" spc="-5" dirty="0">
                <a:latin typeface="Calibri"/>
                <a:cs typeface="Calibri"/>
              </a:rPr>
              <a:t>,</a:t>
            </a:r>
            <a:r>
              <a:rPr i="0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1843</a:t>
            </a:r>
          </a:p>
          <a:p>
            <a:pPr marL="6350"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361950" indent="-342900">
              <a:lnSpc>
                <a:spcPct val="100000"/>
              </a:lnSpc>
              <a:buFont typeface="Arial"/>
              <a:buChar char="•"/>
              <a:tabLst>
                <a:tab pos="361950" algn="l"/>
                <a:tab pos="362585" algn="l"/>
              </a:tabLst>
            </a:pPr>
            <a:r>
              <a:rPr i="0" spc="-10" dirty="0">
                <a:latin typeface="Calibri"/>
                <a:cs typeface="Calibri"/>
              </a:rPr>
              <a:t>J. </a:t>
            </a:r>
            <a:r>
              <a:rPr i="0" spc="-5" dirty="0">
                <a:latin typeface="Calibri"/>
                <a:cs typeface="Calibri"/>
              </a:rPr>
              <a:t>Bowring, </a:t>
            </a:r>
            <a:r>
              <a:rPr spc="-5" dirty="0"/>
              <a:t>Chinese </a:t>
            </a:r>
            <a:r>
              <a:rPr spc="-10" dirty="0"/>
              <a:t>Characteristics: Personal Reminiscences</a:t>
            </a:r>
            <a:r>
              <a:rPr i="0" spc="-10" dirty="0">
                <a:latin typeface="Calibri"/>
                <a:cs typeface="Calibri"/>
              </a:rPr>
              <a:t>,</a:t>
            </a:r>
            <a:r>
              <a:rPr i="0" spc="15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1865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9010" marR="5080" indent="-32956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Wakefield: </a:t>
            </a:r>
            <a:r>
              <a:rPr spc="-5" dirty="0"/>
              <a:t>woman, </a:t>
            </a:r>
            <a:r>
              <a:rPr spc="-45" dirty="0"/>
              <a:t>Quaker, </a:t>
            </a:r>
            <a:r>
              <a:rPr spc="-10" dirty="0"/>
              <a:t>philanthropist,  educationalist </a:t>
            </a:r>
            <a:r>
              <a:rPr dirty="0"/>
              <a:t>(and armchair</a:t>
            </a:r>
            <a:r>
              <a:rPr spc="20" dirty="0"/>
              <a:t> </a:t>
            </a:r>
            <a:r>
              <a:rPr spc="-20" dirty="0"/>
              <a:t>traveller)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" y="1412747"/>
            <a:ext cx="8425180" cy="4825365"/>
          </a:xfrm>
          <a:custGeom>
            <a:avLst/>
            <a:gdLst/>
            <a:ahLst/>
            <a:cxnLst/>
            <a:rect l="l" t="t" r="r" b="b"/>
            <a:pathLst>
              <a:path w="8425180" h="4825365">
                <a:moveTo>
                  <a:pt x="0" y="4824983"/>
                </a:moveTo>
                <a:lnTo>
                  <a:pt x="8424672" y="4824983"/>
                </a:lnTo>
                <a:lnTo>
                  <a:pt x="8424672" y="0"/>
                </a:lnTo>
                <a:lnTo>
                  <a:pt x="0" y="0"/>
                </a:lnTo>
                <a:lnTo>
                  <a:pt x="0" y="482498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370" y="1374089"/>
            <a:ext cx="7606030" cy="466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Poor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conditions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peasants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(Canton)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Exploitation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mistreatment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women 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husbands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Filial piety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principle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social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political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obligation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industry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people,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universal</a:t>
            </a:r>
            <a:r>
              <a:rPr sz="20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cultivation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sects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mixed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sz="20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superstition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New-born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infants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exposition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(rescued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missionaries)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44450" indent="-342900">
              <a:lnSpc>
                <a:spcPts val="19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Nine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orders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nobility,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great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encouragement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moral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virtue, imperial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endorsement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agriculture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5080" indent="-342900">
              <a:lnSpc>
                <a:spcPts val="192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Progress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into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northern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Tartary: 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“The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further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advance,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more we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recede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establishments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civilized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life”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3814" y="125729"/>
            <a:ext cx="62706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0915" marR="5080" indent="-22288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Auber: </a:t>
            </a:r>
            <a:r>
              <a:rPr sz="3600" spc="-10" dirty="0"/>
              <a:t>historian </a:t>
            </a:r>
            <a:r>
              <a:rPr sz="3600" dirty="0"/>
              <a:t>of the </a:t>
            </a:r>
            <a:r>
              <a:rPr sz="3600" spc="-25" dirty="0"/>
              <a:t>East </a:t>
            </a:r>
            <a:r>
              <a:rPr sz="3600" dirty="0"/>
              <a:t>India  </a:t>
            </a:r>
            <a:r>
              <a:rPr sz="3600" spc="-15" dirty="0"/>
              <a:t>Company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23088" y="1484375"/>
            <a:ext cx="8353425" cy="4680585"/>
          </a:xfrm>
          <a:custGeom>
            <a:avLst/>
            <a:gdLst/>
            <a:ahLst/>
            <a:cxnLst/>
            <a:rect l="l" t="t" r="r" b="b"/>
            <a:pathLst>
              <a:path w="8353425" h="4680585">
                <a:moveTo>
                  <a:pt x="0" y="4680204"/>
                </a:moveTo>
                <a:lnTo>
                  <a:pt x="8353044" y="4680204"/>
                </a:lnTo>
                <a:lnTo>
                  <a:pt x="8353044" y="0"/>
                </a:lnTo>
                <a:lnTo>
                  <a:pt x="0" y="0"/>
                </a:lnTo>
                <a:lnTo>
                  <a:pt x="0" y="468020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2437" y="1446657"/>
            <a:ext cx="7967345" cy="398970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Unvarying policy; opposition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any treaty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settled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intercourse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upon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reciprocal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basis with other countries (Russia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extraordinary</a:t>
            </a:r>
            <a:r>
              <a:rPr sz="2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instance)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Commercial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recent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origin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(two</a:t>
            </a:r>
            <a:r>
              <a:rPr sz="2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centuries)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95885" indent="-342900">
              <a:lnSpc>
                <a:spcPts val="19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Dangers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deriving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EIC’s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monopoly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suppression: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EIC’s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acting as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mediator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supervisor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British King’s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authority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(and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Royal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Navy’s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presence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) much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feared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Chinese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Difficulties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King-newly appointed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superintendents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(first: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Lord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Napier)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5600" marR="94615" indent="-34290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China despotic,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despotism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founded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law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custom;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“despotism”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cause of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the decided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inferiority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most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Asiatic nations,  ancient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modern,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those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Europe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are blest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 happier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governments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870" y="387477"/>
            <a:ext cx="2663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alibri"/>
                <a:cs typeface="Calibri"/>
              </a:rPr>
              <a:t>…Auber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continues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495" y="1269491"/>
            <a:ext cx="8136890" cy="4752340"/>
          </a:xfrm>
          <a:custGeom>
            <a:avLst/>
            <a:gdLst/>
            <a:ahLst/>
            <a:cxnLst/>
            <a:rect l="l" t="t" r="r" b="b"/>
            <a:pathLst>
              <a:path w="8136890" h="4752340">
                <a:moveTo>
                  <a:pt x="0" y="4751832"/>
                </a:moveTo>
                <a:lnTo>
                  <a:pt x="8136635" y="4751832"/>
                </a:lnTo>
                <a:lnTo>
                  <a:pt x="8136635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540" y="1213866"/>
            <a:ext cx="7868920" cy="46742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66675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Duty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submission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parental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authority,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general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rule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4965" marR="796290" indent="-342900">
              <a:lnSpc>
                <a:spcPts val="2400"/>
              </a:lnSpc>
              <a:buFont typeface="Arial"/>
              <a:buChar char="•"/>
              <a:tabLst>
                <a:tab pos="354965" algn="l"/>
                <a:tab pos="355600" algn="l"/>
                <a:tab pos="493204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Firmness and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durability</a:t>
            </a:r>
            <a:r>
              <a:rPr sz="2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Chinese	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government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population united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as a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people depending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on those 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principles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4965" marR="388620" indent="-342900">
              <a:lnSpc>
                <a:spcPts val="24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Civil government precisely defined; penal code,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code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civil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 laws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4965" marR="5080" indent="-342900">
              <a:lnSpc>
                <a:spcPts val="2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Contempt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foreigners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barbarous,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not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suffered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  the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Empire; national vanity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arrogance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354965" marR="4254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Independence of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foreign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trade,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abundance of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goods; </a:t>
            </a:r>
            <a:r>
              <a:rPr sz="2500" b="1" i="1" spc="-10" dirty="0">
                <a:solidFill>
                  <a:srgbClr val="FFFFFF"/>
                </a:solidFill>
                <a:latin typeface="Calibri"/>
                <a:cs typeface="Calibri"/>
              </a:rPr>
              <a:t>anti-  commercial disposition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7587" y="205232"/>
            <a:ext cx="74104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3860" marR="5080" indent="-2931795">
              <a:lnSpc>
                <a:spcPct val="100000"/>
              </a:lnSpc>
              <a:spcBef>
                <a:spcPts val="100"/>
              </a:spcBef>
            </a:pPr>
            <a:r>
              <a:rPr sz="3200" spc="-40" dirty="0"/>
              <a:t>Two </a:t>
            </a:r>
            <a:r>
              <a:rPr sz="3200" spc="-15" dirty="0"/>
              <a:t>factors </a:t>
            </a:r>
            <a:r>
              <a:rPr sz="3200" spc="-10" dirty="0"/>
              <a:t>transforming </a:t>
            </a:r>
            <a:r>
              <a:rPr sz="3200" spc="-20" dirty="0"/>
              <a:t>‘sweet </a:t>
            </a:r>
            <a:r>
              <a:rPr sz="3200" spc="-10" dirty="0"/>
              <a:t>commerce’  </a:t>
            </a:r>
            <a:r>
              <a:rPr sz="3200" spc="-5" dirty="0"/>
              <a:t>language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94131" y="1412747"/>
            <a:ext cx="8526780" cy="4944110"/>
          </a:xfrm>
          <a:custGeom>
            <a:avLst/>
            <a:gdLst/>
            <a:ahLst/>
            <a:cxnLst/>
            <a:rect l="l" t="t" r="r" b="b"/>
            <a:pathLst>
              <a:path w="8526780" h="4944110">
                <a:moveTo>
                  <a:pt x="0" y="4943856"/>
                </a:moveTo>
                <a:lnTo>
                  <a:pt x="8526780" y="4943856"/>
                </a:lnTo>
                <a:lnTo>
                  <a:pt x="8526780" y="0"/>
                </a:lnTo>
                <a:lnTo>
                  <a:pt x="0" y="0"/>
                </a:lnTo>
                <a:lnTo>
                  <a:pt x="0" y="494385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567" y="1339722"/>
            <a:ext cx="8136890" cy="486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4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language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Christianity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idea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240"/>
              </a:lnSpc>
            </a:pP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‘family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nations’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basis of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39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vision of the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international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endParaRPr sz="2600">
              <a:latin typeface="Calibri"/>
              <a:cs typeface="Calibri"/>
            </a:endParaRPr>
          </a:p>
          <a:p>
            <a:pPr marL="756285" marR="47625" lvl="1" indent="-287020">
              <a:lnSpc>
                <a:spcPct val="80000"/>
              </a:lnSpc>
              <a:spcBef>
                <a:spcPts val="18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The demand 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use of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force for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liberalization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relations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Robert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Montgomery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Martin,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Karl</a:t>
            </a:r>
            <a:r>
              <a:rPr sz="3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Gutzlaff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30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John Bowring, 1841: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«Jesus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Christ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free trade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free trade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Jesus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Christ»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Caleb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Cushing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and the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language of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diplomacy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615" y="188976"/>
            <a:ext cx="3942588" cy="619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6108" y="217931"/>
            <a:ext cx="3023616" cy="4875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5520" y="5392318"/>
            <a:ext cx="40843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Johan Nieuhof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(1618-1672), in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Brasile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nel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1640-49; poi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dipendente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VOC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Cina fino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al  1657,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poi India, Ceylon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(1663-1667)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827" y="161925"/>
            <a:ext cx="7418070" cy="804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Caleb Cushing </a:t>
            </a:r>
            <a:r>
              <a:rPr spc="-15" dirty="0"/>
              <a:t>to </a:t>
            </a:r>
            <a:r>
              <a:rPr spc="-30" dirty="0"/>
              <a:t>Gov.-General </a:t>
            </a:r>
            <a:r>
              <a:rPr dirty="0"/>
              <a:t>Qi-ying, </a:t>
            </a:r>
            <a:r>
              <a:rPr spc="-5" dirty="0"/>
              <a:t>July </a:t>
            </a:r>
            <a:r>
              <a:rPr dirty="0"/>
              <a:t>22,</a:t>
            </a:r>
            <a:r>
              <a:rPr spc="85" dirty="0"/>
              <a:t> </a:t>
            </a:r>
            <a:r>
              <a:rPr dirty="0"/>
              <a:t>1844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spc="-5" dirty="0"/>
              <a:t>(</a:t>
            </a:r>
            <a:r>
              <a:rPr sz="2400" i="1" spc="-5" dirty="0">
                <a:latin typeface="Calibri"/>
                <a:cs typeface="Calibri"/>
              </a:rPr>
              <a:t>Chinese </a:t>
            </a:r>
            <a:r>
              <a:rPr sz="2400" i="1" spc="-10" dirty="0">
                <a:latin typeface="Calibri"/>
                <a:cs typeface="Calibri"/>
              </a:rPr>
              <a:t>Repository</a:t>
            </a:r>
            <a:r>
              <a:rPr sz="2400" spc="-10" dirty="0"/>
              <a:t>, </a:t>
            </a:r>
            <a:r>
              <a:rPr sz="2400" spc="-25" dirty="0"/>
              <a:t>November,</a:t>
            </a:r>
            <a:r>
              <a:rPr sz="2400" dirty="0"/>
              <a:t> </a:t>
            </a:r>
            <a:r>
              <a:rPr sz="2400" spc="-5" dirty="0"/>
              <a:t>1845)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5" y="1341119"/>
            <a:ext cx="8760460" cy="4752340"/>
          </a:xfrm>
          <a:custGeom>
            <a:avLst/>
            <a:gdLst/>
            <a:ahLst/>
            <a:cxnLst/>
            <a:rect l="l" t="t" r="r" b="b"/>
            <a:pathLst>
              <a:path w="8760460" h="4752340">
                <a:moveTo>
                  <a:pt x="0" y="4751832"/>
                </a:moveTo>
                <a:lnTo>
                  <a:pt x="8759952" y="4751832"/>
                </a:lnTo>
                <a:lnTo>
                  <a:pt x="8759952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565" y="1361948"/>
            <a:ext cx="8545830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0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“The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nations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Europe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America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sz="1600" b="1" i="1" spc="-5" dirty="0">
                <a:solidFill>
                  <a:srgbClr val="FFFFFF"/>
                </a:solidFill>
                <a:latin typeface="Calibri"/>
                <a:cs typeface="Calibri"/>
              </a:rPr>
              <a:t>a family of </a:t>
            </a:r>
            <a:r>
              <a:rPr sz="1600" b="1" i="1" spc="-10" dirty="0">
                <a:solidFill>
                  <a:srgbClr val="FFFFFF"/>
                </a:solidFill>
                <a:latin typeface="Calibri"/>
                <a:cs typeface="Calibri"/>
              </a:rPr>
              <a:t>States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associated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together </a:t>
            </a:r>
            <a:r>
              <a:rPr sz="1600" spc="-10" dirty="0">
                <a:solidFill>
                  <a:srgbClr val="FFC000"/>
                </a:solidFill>
                <a:latin typeface="Calibri"/>
                <a:cs typeface="Calibri"/>
              </a:rPr>
              <a:t>by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community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 civilisation and religion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by treaties,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law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nations.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“By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law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nations, as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practised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Europe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America, every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foreigner,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who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happen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reside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sojourn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any country of  Christendom,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subject 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municipal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law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country,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is amenable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jurisdiction of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its 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magistrates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any accusation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crime alleged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committed by him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within the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limits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such 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country.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Here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minister 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consul cannot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protect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his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countrymen.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laws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 place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take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 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course.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“In the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intercourse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Christian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on the one hand, and Mohammedan on the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other,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different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principle is assumed,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namely,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exemption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 Christian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foreigner from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jurisdiction  of the local authorities, and his subjection (as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necessary consequence) 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jurisdiction of</a:t>
            </a:r>
            <a:r>
              <a:rPr sz="16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600" dirty="0">
              <a:latin typeface="Calibri"/>
              <a:cs typeface="Calibri"/>
            </a:endParaRPr>
          </a:p>
          <a:p>
            <a:pPr marL="12700" marR="889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minister,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 other authorities of his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own government. “One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or other of these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principles is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be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applied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citizens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 United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States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China.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is no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third alternative.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Either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be  surrendered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authorities, when accused of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any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breach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law,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trial 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punishment  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magistrates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China, or (if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protection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country) they come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under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jurisdiction of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appointed American officer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in China. “In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, the rule which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obtained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in  </a:t>
            </a:r>
            <a:r>
              <a:rPr sz="1600" b="1" spc="-20" dirty="0">
                <a:solidFill>
                  <a:srgbClr val="FFC000"/>
                </a:solidFill>
                <a:latin typeface="Calibri"/>
                <a:cs typeface="Calibri"/>
              </a:rPr>
              <a:t>favour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Europeans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and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Americans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in the Mohammedan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countries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Asia is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to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be applied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to</a:t>
            </a:r>
            <a:r>
              <a:rPr sz="1600" b="1" spc="15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China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Americans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entitled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protection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subject 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jurisdiction of 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officers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their  government.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right 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protected by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officers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of their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country over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them,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inseparable facts. 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“Accordingly</a:t>
            </a:r>
            <a:r>
              <a:rPr sz="1600" b="1" spc="-30" dirty="0">
                <a:solidFill>
                  <a:srgbClr val="FFC000"/>
                </a:solidFill>
                <a:latin typeface="Calibri"/>
                <a:cs typeface="Calibri"/>
              </a:rPr>
              <a:t>,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I shall </a:t>
            </a:r>
            <a:r>
              <a:rPr sz="1600" b="1" spc="-15" dirty="0">
                <a:solidFill>
                  <a:srgbClr val="FFC000"/>
                </a:solidFill>
                <a:latin typeface="Calibri"/>
                <a:cs typeface="Calibri"/>
              </a:rPr>
              <a:t>refuse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at once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all applications </a:t>
            </a:r>
            <a:r>
              <a:rPr sz="1600" b="1" spc="-15" dirty="0">
                <a:solidFill>
                  <a:srgbClr val="FFC000"/>
                </a:solidFill>
                <a:latin typeface="Calibri"/>
                <a:cs typeface="Calibri"/>
              </a:rPr>
              <a:t>for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surrender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the party who killed Hsü A-man;  which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refusal involves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the duty of instituting an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examination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the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facts by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the agency of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officers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of </a:t>
            </a:r>
            <a:r>
              <a:rPr sz="1600" b="1" spc="-10" dirty="0">
                <a:solidFill>
                  <a:srgbClr val="FFC000"/>
                </a:solidFill>
                <a:latin typeface="Calibri"/>
                <a:cs typeface="Calibri"/>
              </a:rPr>
              <a:t>the  </a:t>
            </a:r>
            <a:r>
              <a:rPr sz="1600" b="1" spc="-5" dirty="0">
                <a:solidFill>
                  <a:srgbClr val="FFC000"/>
                </a:solidFill>
                <a:latin typeface="Calibri"/>
                <a:cs typeface="Calibri"/>
              </a:rPr>
              <a:t>United</a:t>
            </a:r>
            <a:r>
              <a:rPr sz="1600" b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C000"/>
                </a:solidFill>
                <a:latin typeface="Calibri"/>
                <a:cs typeface="Calibri"/>
              </a:rPr>
              <a:t>States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.”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592" y="392684"/>
            <a:ext cx="83026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304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Samuel </a:t>
            </a:r>
            <a:r>
              <a:rPr sz="2400" spc="-25" dirty="0"/>
              <a:t>Wells </a:t>
            </a:r>
            <a:r>
              <a:rPr sz="2400" spc="-5" dirty="0"/>
              <a:t>Williams, </a:t>
            </a:r>
            <a:r>
              <a:rPr sz="2400" i="1" spc="-5" dirty="0">
                <a:latin typeface="Calibri"/>
                <a:cs typeface="Calibri"/>
              </a:rPr>
              <a:t>The Middle Kingdom. </a:t>
            </a:r>
            <a:r>
              <a:rPr sz="2400" i="1" dirty="0">
                <a:latin typeface="Calibri"/>
                <a:cs typeface="Calibri"/>
              </a:rPr>
              <a:t>A </a:t>
            </a:r>
            <a:r>
              <a:rPr sz="2400" i="1" spc="-5" dirty="0">
                <a:latin typeface="Calibri"/>
                <a:cs typeface="Calibri"/>
              </a:rPr>
              <a:t>survey of </a:t>
            </a:r>
            <a:r>
              <a:rPr sz="2400" i="1" spc="-10" dirty="0">
                <a:latin typeface="Calibri"/>
                <a:cs typeface="Calibri"/>
              </a:rPr>
              <a:t>the  </a:t>
            </a:r>
            <a:r>
              <a:rPr sz="2400" i="1" spc="-20" dirty="0">
                <a:latin typeface="Calibri"/>
                <a:cs typeface="Calibri"/>
              </a:rPr>
              <a:t>geography, </a:t>
            </a:r>
            <a:r>
              <a:rPr sz="2400" i="1" spc="-10" dirty="0">
                <a:latin typeface="Calibri"/>
                <a:cs typeface="Calibri"/>
              </a:rPr>
              <a:t>government, literature, </a:t>
            </a:r>
            <a:r>
              <a:rPr sz="2400" i="1" spc="-5" dirty="0">
                <a:latin typeface="Calibri"/>
                <a:cs typeface="Calibri"/>
              </a:rPr>
              <a:t>social </a:t>
            </a:r>
            <a:r>
              <a:rPr sz="2400" i="1" spc="-10" dirty="0">
                <a:latin typeface="Calibri"/>
                <a:cs typeface="Calibri"/>
              </a:rPr>
              <a:t>life, </a:t>
            </a:r>
            <a:r>
              <a:rPr sz="2400" i="1" dirty="0">
                <a:latin typeface="Calibri"/>
                <a:cs typeface="Calibri"/>
              </a:rPr>
              <a:t>arts, and </a:t>
            </a:r>
            <a:r>
              <a:rPr sz="2400" i="1" spc="-15" dirty="0">
                <a:latin typeface="Calibri"/>
                <a:cs typeface="Calibri"/>
              </a:rPr>
              <a:t>history </a:t>
            </a:r>
            <a:r>
              <a:rPr sz="2400" i="1" spc="-5" dirty="0">
                <a:latin typeface="Calibri"/>
                <a:cs typeface="Calibri"/>
              </a:rPr>
              <a:t>of  the Chinese empire </a:t>
            </a:r>
            <a:r>
              <a:rPr sz="2400" i="1" dirty="0">
                <a:latin typeface="Calibri"/>
                <a:cs typeface="Calibri"/>
              </a:rPr>
              <a:t>and </a:t>
            </a:r>
            <a:r>
              <a:rPr sz="2400" i="1" spc="-5" dirty="0">
                <a:latin typeface="Calibri"/>
                <a:cs typeface="Calibri"/>
              </a:rPr>
              <a:t>its </a:t>
            </a:r>
            <a:r>
              <a:rPr sz="2400" i="1" spc="-10" dirty="0">
                <a:latin typeface="Calibri"/>
                <a:cs typeface="Calibri"/>
              </a:rPr>
              <a:t>inhabitants</a:t>
            </a:r>
            <a:r>
              <a:rPr sz="2400" spc="-10" dirty="0"/>
              <a:t>, </a:t>
            </a:r>
            <a:r>
              <a:rPr sz="2400" spc="-5" dirty="0"/>
              <a:t>1883 </a:t>
            </a:r>
            <a:r>
              <a:rPr sz="2400" spc="-10" dirty="0"/>
              <a:t>(1</a:t>
            </a:r>
            <a:r>
              <a:rPr sz="2400" spc="-15" baseline="24305" dirty="0"/>
              <a:t>st </a:t>
            </a:r>
            <a:r>
              <a:rPr sz="2400" spc="-5" dirty="0"/>
              <a:t>ed.</a:t>
            </a:r>
            <a:r>
              <a:rPr sz="2400" spc="-204" dirty="0"/>
              <a:t> </a:t>
            </a:r>
            <a:r>
              <a:rPr sz="2400" spc="-5" dirty="0"/>
              <a:t>1848)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6888" y="1752600"/>
            <a:ext cx="8608060" cy="4485640"/>
          </a:xfrm>
          <a:custGeom>
            <a:avLst/>
            <a:gdLst/>
            <a:ahLst/>
            <a:cxnLst/>
            <a:rect l="l" t="t" r="r" b="b"/>
            <a:pathLst>
              <a:path w="8608060" h="4485640">
                <a:moveTo>
                  <a:pt x="0" y="4485132"/>
                </a:moveTo>
                <a:lnTo>
                  <a:pt x="8607552" y="4485132"/>
                </a:lnTo>
                <a:lnTo>
                  <a:pt x="8607552" y="0"/>
                </a:lnTo>
                <a:lnTo>
                  <a:pt x="0" y="0"/>
                </a:lnTo>
                <a:lnTo>
                  <a:pt x="0" y="448513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627" y="1770379"/>
            <a:ext cx="845312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this revision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same object has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kept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view that is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stated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Preface to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first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edition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divest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Chinese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people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civilization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that peculiar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indefinable  impression of ridicule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which has been so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generally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given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them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by foreign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authors.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have  endeavoured to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show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better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traits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their national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character,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that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have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had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up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 time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opportunity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learning many things with which they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rapidly  becoming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acquainted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time is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speedily passing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away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when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the people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Flowery  Land can fairly be classed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among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uncivilized nations</a:t>
            </a:r>
            <a:r>
              <a:rPr sz="1800" b="1" spc="-5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stimulus which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this Iabour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earlier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later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years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ever present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my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hope that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cause of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missions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promoted.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 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success of this cause lies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salvation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China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as a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people, both in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moral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political aspects. This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success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bids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fair to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keep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pace with the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needs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people. </a:t>
            </a:r>
            <a:r>
              <a:rPr sz="1800" b="1" i="1" spc="-10" dirty="0">
                <a:solidFill>
                  <a:srgbClr val="00FF00"/>
                </a:solidFill>
                <a:latin typeface="Calibri"/>
                <a:cs typeface="Calibri"/>
              </a:rPr>
              <a:t>They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will become </a:t>
            </a:r>
            <a:r>
              <a:rPr sz="1800" b="1" i="1" spc="-10" dirty="0">
                <a:solidFill>
                  <a:srgbClr val="00FF00"/>
                </a:solidFill>
                <a:latin typeface="Calibri"/>
                <a:cs typeface="Calibri"/>
              </a:rPr>
              <a:t>fitted for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taking up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work themselves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and 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joining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in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the multiform operations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foreign civilizations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. Soon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railroads, telegraphs,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manufactures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will be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introduced, and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there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must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followed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whatsoever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may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conduce </a:t>
            </a:r>
            <a:r>
              <a:rPr sz="1800" b="1" i="1" spc="-15" dirty="0">
                <a:solidFill>
                  <a:srgbClr val="00FF00"/>
                </a:solidFill>
                <a:latin typeface="Calibri"/>
                <a:cs typeface="Calibri"/>
              </a:rPr>
              <a:t>to </a:t>
            </a:r>
            <a:r>
              <a:rPr sz="1800" b="1" i="1" spc="-10" dirty="0">
                <a:solidFill>
                  <a:srgbClr val="00FF00"/>
                </a:solidFill>
                <a:latin typeface="Calibri"/>
                <a:cs typeface="Calibri"/>
              </a:rPr>
              <a:t>enlightening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millions of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the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people </a:t>
            </a:r>
            <a:r>
              <a:rPr sz="1800" b="1" i="1" spc="5" dirty="0">
                <a:solidFill>
                  <a:srgbClr val="00FF00"/>
                </a:solidFill>
                <a:latin typeface="Calibri"/>
                <a:cs typeface="Calibri"/>
              </a:rPr>
              <a:t>of </a:t>
            </a:r>
            <a:r>
              <a:rPr sz="1800" b="1" i="1" dirty="0">
                <a:solidFill>
                  <a:srgbClr val="00FF00"/>
                </a:solidFill>
                <a:latin typeface="Calibri"/>
                <a:cs typeface="Calibri"/>
              </a:rPr>
              <a:t>China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every department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religious,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political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domestic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life”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(“The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Preface”).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339" y="117347"/>
            <a:ext cx="4652771" cy="6239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1282446"/>
            <a:ext cx="727075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L'Ambassade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la Compagnie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Orientale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Provinces 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Unies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vers L'Empereur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Chine, Ou Grand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Cam de  </a:t>
            </a:r>
            <a:r>
              <a:rPr sz="2400" b="1" i="1" spc="-25" dirty="0">
                <a:solidFill>
                  <a:srgbClr val="FFFFFF"/>
                </a:solidFill>
                <a:latin typeface="Calibri"/>
                <a:cs typeface="Calibri"/>
              </a:rPr>
              <a:t>Tartarie, 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Faite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par les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Srs.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Pierre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b="1" i="1" spc="-35" dirty="0">
                <a:solidFill>
                  <a:srgbClr val="FFFFFF"/>
                </a:solidFill>
                <a:latin typeface="Calibri"/>
                <a:cs typeface="Calibri"/>
              </a:rPr>
              <a:t>Goyer,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Jacob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Keyser;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illustrée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d'une 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très-exacte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description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des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villes, 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bourgs, villages, ports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mers, &amp;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autres lieux plus 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considérables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Chine: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enrichie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d'un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grand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nombre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tailles douces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tout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recueilli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par le </a:t>
            </a:r>
            <a:r>
              <a:rPr sz="2400" b="1" i="1" spc="-65" dirty="0">
                <a:solidFill>
                  <a:srgbClr val="FFFFFF"/>
                </a:solidFill>
                <a:latin typeface="Calibri"/>
                <a:cs typeface="Calibri"/>
              </a:rPr>
              <a:t>Mr.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Jean 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Nieuhoff, 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Mre.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D'hostel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l'ambassade, a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présent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gouverneur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en 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Ceylan: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mis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François,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orne,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afforti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mille belles  </a:t>
            </a:r>
            <a:r>
              <a:rPr sz="2400" b="1" i="1" spc="-10" dirty="0">
                <a:solidFill>
                  <a:srgbClr val="FFFFFF"/>
                </a:solidFill>
                <a:latin typeface="Calibri"/>
                <a:cs typeface="Calibri"/>
              </a:rPr>
              <a:t>particularitéz </a:t>
            </a:r>
            <a:r>
              <a:rPr sz="2400" b="1" i="1" spc="-15" dirty="0">
                <a:solidFill>
                  <a:srgbClr val="FFFFFF"/>
                </a:solidFill>
                <a:latin typeface="Calibri"/>
                <a:cs typeface="Calibri"/>
              </a:rPr>
              <a:t>tant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morales </a:t>
            </a:r>
            <a:r>
              <a:rPr sz="2400" b="1" i="1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400" b="1" i="1" spc="-5" dirty="0">
                <a:solidFill>
                  <a:srgbClr val="FFFFFF"/>
                </a:solidFill>
                <a:latin typeface="Calibri"/>
                <a:cs typeface="Calibri"/>
              </a:rPr>
              <a:t>politiques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par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Jean le 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Carpentier,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historiographe,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Leyde, chez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Jacob de Meurs,  1665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311" y="117347"/>
            <a:ext cx="7415784" cy="624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160" y="981455"/>
            <a:ext cx="7464552" cy="4927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868" y="477012"/>
            <a:ext cx="8516112" cy="569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4609</Words>
  <Application>Microsoft Office PowerPoint</Application>
  <PresentationFormat>Presentazione su schermo (4:3)</PresentationFormat>
  <Paragraphs>225</Paragraphs>
  <Slides>52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5" baseType="lpstr">
      <vt:lpstr>Arial</vt:lpstr>
      <vt:lpstr>Calibri</vt:lpstr>
      <vt:lpstr>Office Theme</vt:lpstr>
      <vt:lpstr>STORIA GLOBALE</vt:lpstr>
      <vt:lpstr>Presentazione standard di PowerPoint</vt:lpstr>
      <vt:lpstr>Ambasciate europee dal secondo ‘600 all’inizio  dell’800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Cina e l’illuminismo</vt:lpstr>
      <vt:lpstr>Leibniz, Novissima Sinica (1697, 1699)</vt:lpstr>
      <vt:lpstr>Voltaire sinofilo</vt:lpstr>
      <vt:lpstr>Voltaire sinofilo (“Chine” in Dictionnaire  philosophique,1764)</vt:lpstr>
      <vt:lpstr>Voltaire sinofilo (“Chine” in Dictionnaire  philosophique,1764): ammirazione equilibrata</vt:lpstr>
      <vt:lpstr>Montesquieu</vt:lpstr>
      <vt:lpstr>I fisiocratici e la Cina</vt:lpstr>
      <vt:lpstr>I fisiocratici e la Cina</vt:lpstr>
      <vt:lpstr>Raynal e Diderot: gli ammiratori e i  detrattori</vt:lpstr>
      <vt:lpstr>I detrattori</vt:lpstr>
      <vt:lpstr>I detrattori</vt:lpstr>
      <vt:lpstr>Adam Smith</vt:lpstr>
      <vt:lpstr>Adam Smith</vt:lpstr>
      <vt:lpstr>Adam Smith</vt:lpstr>
      <vt:lpstr>Detrattori</vt:lpstr>
      <vt:lpstr>A Complete View of the Chinese Empire […] a Genuine and  Copious Account of Earl Macartney’s Embassy, 1798</vt:lpstr>
      <vt:lpstr>Presentazione standard di PowerPoint</vt:lpstr>
      <vt:lpstr>Presentazione standard di PowerPoint</vt:lpstr>
      <vt:lpstr>Two embassies and their printed accounts:  Macartney, Amherst</vt:lpstr>
      <vt:lpstr>John Barrow, Travels, 1804, p. 3: need of a realistic  picture</vt:lpstr>
      <vt:lpstr>…Barrow, p. 4: position on the scale of  civilization</vt:lpstr>
      <vt:lpstr>…Barrow, p. 179: no human dignity under a  tyrannical yoke</vt:lpstr>
      <vt:lpstr>…Barrow, p. 180: dishonesty of Chinese  merchants</vt:lpstr>
      <vt:lpstr>…Barrow, p. 183: defective system of  government</vt:lpstr>
      <vt:lpstr>…Barrow, p. 355: the tyranny of a paternal  emperor</vt:lpstr>
      <vt:lpstr>…Barrow, p. 366: virtues of the code of</vt:lpstr>
      <vt:lpstr>…Barrow, p. 367: from theory to practice</vt:lpstr>
      <vt:lpstr>…Barrow, pp. 379-80: uncertainty of  property</vt:lpstr>
      <vt:lpstr>…Barrow, p. 567: the end of the agriculturalist  myth</vt:lpstr>
      <vt:lpstr>…Barrow, p. 569: the end of the agriculturalist  myth</vt:lpstr>
      <vt:lpstr>Barrow, in conclusion:</vt:lpstr>
      <vt:lpstr>Barrow, final considerations:</vt:lpstr>
      <vt:lpstr>…Barrow, p. 355: stationary state</vt:lpstr>
      <vt:lpstr>Decisive importance of Barrow</vt:lpstr>
      <vt:lpstr>Some early- and mid-19th century accounts:</vt:lpstr>
      <vt:lpstr>Wakefield: woman, Quaker, philanthropist,  educationalist (and armchair traveller)</vt:lpstr>
      <vt:lpstr>Auber: historian of the East India  Company</vt:lpstr>
      <vt:lpstr>…Auber continues</vt:lpstr>
      <vt:lpstr>Two factors transforming ‘sweet commerce’  language</vt:lpstr>
      <vt:lpstr>Caleb Cushing to Gov.-General Qi-ying, July 22, 1844 (Chinese Repository, November, 1845)</vt:lpstr>
      <vt:lpstr>Samuel Wells Williams, The Middle Kingdom. A survey of the  geography, government, literature, social life, arts, and history of  the Chinese empire and its inhabitants, 1883 (1st ed. 1848)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Guido Abbattista</dc:creator>
  <cp:lastModifiedBy>ABBATTISTA GUIDO</cp:lastModifiedBy>
  <cp:revision>2</cp:revision>
  <dcterms:created xsi:type="dcterms:W3CDTF">2022-10-01T17:06:11Z</dcterms:created>
  <dcterms:modified xsi:type="dcterms:W3CDTF">2022-11-21T08:15:36Z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2022-10-01T00:00:00Z</vt:filetime>
  </property>
</Properties>
</file>