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9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8" r:id="rId30"/>
    <p:sldId id="283" r:id="rId31"/>
    <p:sldId id="284" r:id="rId32"/>
    <p:sldId id="295" r:id="rId33"/>
    <p:sldId id="299" r:id="rId34"/>
    <p:sldId id="285" r:id="rId35"/>
    <p:sldId id="296" r:id="rId36"/>
    <p:sldId id="286" r:id="rId37"/>
    <p:sldId id="288" r:id="rId38"/>
    <p:sldId id="289" r:id="rId39"/>
    <p:sldId id="290" r:id="rId40"/>
    <p:sldId id="292" r:id="rId41"/>
    <p:sldId id="293"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E16D9-C6DF-9F49-8E73-549335A4B4B2}" type="doc">
      <dgm:prSet loTypeId="urn:microsoft.com/office/officeart/2005/8/layout/hProcess9" loCatId="" qsTypeId="urn:microsoft.com/office/officeart/2005/8/quickstyle/simple2" qsCatId="simple" csTypeId="urn:microsoft.com/office/officeart/2005/8/colors/accent1_2" csCatId="accent1" phldr="1"/>
      <dgm:spPr/>
      <dgm:t>
        <a:bodyPr/>
        <a:lstStyle/>
        <a:p>
          <a:endParaRPr lang="it-IT"/>
        </a:p>
      </dgm:t>
    </dgm:pt>
    <dgm:pt modelId="{A2480ECA-5860-D543-98A7-F23D6036D5FD}">
      <dgm:prSet phldrT="[Testo]"/>
      <dgm:spPr/>
      <dgm:t>
        <a:bodyPr/>
        <a:lstStyle/>
        <a:p>
          <a:r>
            <a:rPr lang="it-IT" dirty="0" smtClean="0"/>
            <a:t>Secondo il Teorema dell’equivalenza </a:t>
          </a:r>
          <a:r>
            <a:rPr lang="it-IT" dirty="0" err="1" smtClean="0"/>
            <a:t>ricardiana</a:t>
          </a:r>
          <a:r>
            <a:rPr lang="it-IT" dirty="0" smtClean="0"/>
            <a:t> il debito pubblico equivale a spostare l’onere della tassazione nel tempo. </a:t>
          </a:r>
          <a:endParaRPr lang="it-IT" dirty="0"/>
        </a:p>
      </dgm:t>
    </dgm:pt>
    <dgm:pt modelId="{49D2D636-DA0E-164B-8A49-1432B74A1FCB}" type="parTrans" cxnId="{DE62FF1F-BD7A-E44B-97CB-4419708A4E22}">
      <dgm:prSet/>
      <dgm:spPr/>
      <dgm:t>
        <a:bodyPr/>
        <a:lstStyle/>
        <a:p>
          <a:endParaRPr lang="it-IT"/>
        </a:p>
      </dgm:t>
    </dgm:pt>
    <dgm:pt modelId="{1C42DBD8-4721-C140-AB79-E80FD13B258E}" type="sibTrans" cxnId="{DE62FF1F-BD7A-E44B-97CB-4419708A4E22}">
      <dgm:prSet/>
      <dgm:spPr/>
      <dgm:t>
        <a:bodyPr/>
        <a:lstStyle/>
        <a:p>
          <a:endParaRPr lang="it-IT"/>
        </a:p>
      </dgm:t>
    </dgm:pt>
    <dgm:pt modelId="{1BCFE08B-1E58-174B-BF4C-1F78A754F1A3}">
      <dgm:prSet phldrT="[Testo]"/>
      <dgm:spPr/>
      <dgm:t>
        <a:bodyPr/>
        <a:lstStyle/>
        <a:p>
          <a:r>
            <a:rPr lang="it-IT" dirty="0" err="1" smtClean="0"/>
            <a:t>Reinhart</a:t>
          </a:r>
          <a:r>
            <a:rPr lang="it-IT" dirty="0" smtClean="0"/>
            <a:t> e </a:t>
          </a:r>
          <a:r>
            <a:rPr lang="it-IT" dirty="0" err="1" smtClean="0"/>
            <a:t>Rogoff</a:t>
          </a:r>
          <a:r>
            <a:rPr lang="it-IT" dirty="0" smtClean="0"/>
            <a:t> (2011) sostengono che un debito superiore al 90% pregiudica la crescita economica di almeno un punto percentuale. </a:t>
          </a:r>
          <a:endParaRPr lang="it-IT" dirty="0"/>
        </a:p>
      </dgm:t>
    </dgm:pt>
    <dgm:pt modelId="{79CA3AD6-2740-CA42-B367-11C979A08649}" type="parTrans" cxnId="{3396A54A-D586-1A41-9BF3-11878D120FF0}">
      <dgm:prSet/>
      <dgm:spPr/>
      <dgm:t>
        <a:bodyPr/>
        <a:lstStyle/>
        <a:p>
          <a:endParaRPr lang="it-IT"/>
        </a:p>
      </dgm:t>
    </dgm:pt>
    <dgm:pt modelId="{B592A753-59B2-0E44-86CE-3126282714A3}" type="sibTrans" cxnId="{3396A54A-D586-1A41-9BF3-11878D120FF0}">
      <dgm:prSet/>
      <dgm:spPr/>
      <dgm:t>
        <a:bodyPr/>
        <a:lstStyle/>
        <a:p>
          <a:endParaRPr lang="it-IT"/>
        </a:p>
      </dgm:t>
    </dgm:pt>
    <dgm:pt modelId="{2FAA744F-C18A-8B49-BBDE-E4E90CDD1C0F}">
      <dgm:prSet phldrT="[Testo]"/>
      <dgm:spPr/>
      <dgm:t>
        <a:bodyPr/>
        <a:lstStyle/>
        <a:p>
          <a:r>
            <a:rPr lang="it-IT" dirty="0" smtClean="0"/>
            <a:t>In realtà un debito pubblico elevato può indurre uno spiazzamento degli investimenti  privati, mettendo in pericolo la crescita economica.</a:t>
          </a:r>
          <a:endParaRPr lang="it-IT" dirty="0"/>
        </a:p>
      </dgm:t>
    </dgm:pt>
    <dgm:pt modelId="{2E60A7C5-878A-354F-8E88-D72EB920A3C9}" type="parTrans" cxnId="{AB450261-FBBD-624D-A8D9-F4219BABC0EE}">
      <dgm:prSet/>
      <dgm:spPr/>
      <dgm:t>
        <a:bodyPr/>
        <a:lstStyle/>
        <a:p>
          <a:endParaRPr lang="it-IT"/>
        </a:p>
      </dgm:t>
    </dgm:pt>
    <dgm:pt modelId="{B2641A07-4520-0442-A6A2-6D0CC751D7A8}" type="sibTrans" cxnId="{AB450261-FBBD-624D-A8D9-F4219BABC0EE}">
      <dgm:prSet/>
      <dgm:spPr/>
      <dgm:t>
        <a:bodyPr/>
        <a:lstStyle/>
        <a:p>
          <a:endParaRPr lang="it-IT"/>
        </a:p>
      </dgm:t>
    </dgm:pt>
    <dgm:pt modelId="{E695A26A-70F3-C443-8B83-A8B393D07B1E}" type="pres">
      <dgm:prSet presAssocID="{F1DE16D9-C6DF-9F49-8E73-549335A4B4B2}" presName="CompostProcess" presStyleCnt="0">
        <dgm:presLayoutVars>
          <dgm:dir/>
          <dgm:resizeHandles val="exact"/>
        </dgm:presLayoutVars>
      </dgm:prSet>
      <dgm:spPr/>
      <dgm:t>
        <a:bodyPr/>
        <a:lstStyle/>
        <a:p>
          <a:endParaRPr lang="it-IT"/>
        </a:p>
      </dgm:t>
    </dgm:pt>
    <dgm:pt modelId="{611C9C4F-1CDE-DA45-9722-B9C1C9339224}" type="pres">
      <dgm:prSet presAssocID="{F1DE16D9-C6DF-9F49-8E73-549335A4B4B2}" presName="arrow" presStyleLbl="bgShp" presStyleIdx="0" presStyleCnt="1"/>
      <dgm:spPr/>
    </dgm:pt>
    <dgm:pt modelId="{E5BE3337-19D7-C440-B913-6F2E3208ECC6}" type="pres">
      <dgm:prSet presAssocID="{F1DE16D9-C6DF-9F49-8E73-549335A4B4B2}" presName="linearProcess" presStyleCnt="0"/>
      <dgm:spPr/>
    </dgm:pt>
    <dgm:pt modelId="{BAD0217F-8C6B-C14F-A85D-6B0FD4B0AC02}" type="pres">
      <dgm:prSet presAssocID="{A2480ECA-5860-D543-98A7-F23D6036D5FD}" presName="textNode" presStyleLbl="node1" presStyleIdx="0" presStyleCnt="3">
        <dgm:presLayoutVars>
          <dgm:bulletEnabled val="1"/>
        </dgm:presLayoutVars>
      </dgm:prSet>
      <dgm:spPr/>
      <dgm:t>
        <a:bodyPr/>
        <a:lstStyle/>
        <a:p>
          <a:endParaRPr lang="it-IT"/>
        </a:p>
      </dgm:t>
    </dgm:pt>
    <dgm:pt modelId="{0250FE41-442B-3F48-9326-F564B15EB670}" type="pres">
      <dgm:prSet presAssocID="{1C42DBD8-4721-C140-AB79-E80FD13B258E}" presName="sibTrans" presStyleCnt="0"/>
      <dgm:spPr/>
    </dgm:pt>
    <dgm:pt modelId="{3EF1912F-BE0C-EE4B-9345-C2D37ECB5B1A}" type="pres">
      <dgm:prSet presAssocID="{2FAA744F-C18A-8B49-BBDE-E4E90CDD1C0F}" presName="textNode" presStyleLbl="node1" presStyleIdx="1" presStyleCnt="3">
        <dgm:presLayoutVars>
          <dgm:bulletEnabled val="1"/>
        </dgm:presLayoutVars>
      </dgm:prSet>
      <dgm:spPr/>
      <dgm:t>
        <a:bodyPr/>
        <a:lstStyle/>
        <a:p>
          <a:endParaRPr lang="it-IT"/>
        </a:p>
      </dgm:t>
    </dgm:pt>
    <dgm:pt modelId="{CCC1C20A-399C-1244-8613-DCB323C9E82D}" type="pres">
      <dgm:prSet presAssocID="{B2641A07-4520-0442-A6A2-6D0CC751D7A8}" presName="sibTrans" presStyleCnt="0"/>
      <dgm:spPr/>
    </dgm:pt>
    <dgm:pt modelId="{D7D03BC2-27DE-A74D-A5EC-40282E1C0A3E}" type="pres">
      <dgm:prSet presAssocID="{1BCFE08B-1E58-174B-BF4C-1F78A754F1A3}" presName="textNode" presStyleLbl="node1" presStyleIdx="2" presStyleCnt="3" custScaleY="133379">
        <dgm:presLayoutVars>
          <dgm:bulletEnabled val="1"/>
        </dgm:presLayoutVars>
      </dgm:prSet>
      <dgm:spPr/>
      <dgm:t>
        <a:bodyPr/>
        <a:lstStyle/>
        <a:p>
          <a:endParaRPr lang="it-IT"/>
        </a:p>
      </dgm:t>
    </dgm:pt>
  </dgm:ptLst>
  <dgm:cxnLst>
    <dgm:cxn modelId="{B861F0CA-80C6-476E-811E-0B56AFE60987}" type="presOf" srcId="{F1DE16D9-C6DF-9F49-8E73-549335A4B4B2}" destId="{E695A26A-70F3-C443-8B83-A8B393D07B1E}" srcOrd="0" destOrd="0" presId="urn:microsoft.com/office/officeart/2005/8/layout/hProcess9"/>
    <dgm:cxn modelId="{4A64EA9A-C975-490E-903F-9E071A6B2DCB}" type="presOf" srcId="{A2480ECA-5860-D543-98A7-F23D6036D5FD}" destId="{BAD0217F-8C6B-C14F-A85D-6B0FD4B0AC02}" srcOrd="0" destOrd="0" presId="urn:microsoft.com/office/officeart/2005/8/layout/hProcess9"/>
    <dgm:cxn modelId="{AB450261-FBBD-624D-A8D9-F4219BABC0EE}" srcId="{F1DE16D9-C6DF-9F49-8E73-549335A4B4B2}" destId="{2FAA744F-C18A-8B49-BBDE-E4E90CDD1C0F}" srcOrd="1" destOrd="0" parTransId="{2E60A7C5-878A-354F-8E88-D72EB920A3C9}" sibTransId="{B2641A07-4520-0442-A6A2-6D0CC751D7A8}"/>
    <dgm:cxn modelId="{3396A54A-D586-1A41-9BF3-11878D120FF0}" srcId="{F1DE16D9-C6DF-9F49-8E73-549335A4B4B2}" destId="{1BCFE08B-1E58-174B-BF4C-1F78A754F1A3}" srcOrd="2" destOrd="0" parTransId="{79CA3AD6-2740-CA42-B367-11C979A08649}" sibTransId="{B592A753-59B2-0E44-86CE-3126282714A3}"/>
    <dgm:cxn modelId="{E15E2C91-6748-41F7-8FE4-50315D4C59DF}" type="presOf" srcId="{2FAA744F-C18A-8B49-BBDE-E4E90CDD1C0F}" destId="{3EF1912F-BE0C-EE4B-9345-C2D37ECB5B1A}" srcOrd="0" destOrd="0" presId="urn:microsoft.com/office/officeart/2005/8/layout/hProcess9"/>
    <dgm:cxn modelId="{DE62FF1F-BD7A-E44B-97CB-4419708A4E22}" srcId="{F1DE16D9-C6DF-9F49-8E73-549335A4B4B2}" destId="{A2480ECA-5860-D543-98A7-F23D6036D5FD}" srcOrd="0" destOrd="0" parTransId="{49D2D636-DA0E-164B-8A49-1432B74A1FCB}" sibTransId="{1C42DBD8-4721-C140-AB79-E80FD13B258E}"/>
    <dgm:cxn modelId="{0D3E292A-D2E9-4A6F-8C03-282C82049D50}" type="presOf" srcId="{1BCFE08B-1E58-174B-BF4C-1F78A754F1A3}" destId="{D7D03BC2-27DE-A74D-A5EC-40282E1C0A3E}" srcOrd="0" destOrd="0" presId="urn:microsoft.com/office/officeart/2005/8/layout/hProcess9"/>
    <dgm:cxn modelId="{B64985B8-792F-4237-A80D-41380D802FCF}" type="presParOf" srcId="{E695A26A-70F3-C443-8B83-A8B393D07B1E}" destId="{611C9C4F-1CDE-DA45-9722-B9C1C9339224}" srcOrd="0" destOrd="0" presId="urn:microsoft.com/office/officeart/2005/8/layout/hProcess9"/>
    <dgm:cxn modelId="{AFAE0B13-FCAD-4CA9-831B-E5168A81D1F5}" type="presParOf" srcId="{E695A26A-70F3-C443-8B83-A8B393D07B1E}" destId="{E5BE3337-19D7-C440-B913-6F2E3208ECC6}" srcOrd="1" destOrd="0" presId="urn:microsoft.com/office/officeart/2005/8/layout/hProcess9"/>
    <dgm:cxn modelId="{DD3A85EB-D0F8-4807-9BB3-B90182928E00}" type="presParOf" srcId="{E5BE3337-19D7-C440-B913-6F2E3208ECC6}" destId="{BAD0217F-8C6B-C14F-A85D-6B0FD4B0AC02}" srcOrd="0" destOrd="0" presId="urn:microsoft.com/office/officeart/2005/8/layout/hProcess9"/>
    <dgm:cxn modelId="{1E8A3D2D-113F-4C69-A9FA-5D752BFDFF46}" type="presParOf" srcId="{E5BE3337-19D7-C440-B913-6F2E3208ECC6}" destId="{0250FE41-442B-3F48-9326-F564B15EB670}" srcOrd="1" destOrd="0" presId="urn:microsoft.com/office/officeart/2005/8/layout/hProcess9"/>
    <dgm:cxn modelId="{5CE78446-245E-4732-9918-A341F93C71EF}" type="presParOf" srcId="{E5BE3337-19D7-C440-B913-6F2E3208ECC6}" destId="{3EF1912F-BE0C-EE4B-9345-C2D37ECB5B1A}" srcOrd="2" destOrd="0" presId="urn:microsoft.com/office/officeart/2005/8/layout/hProcess9"/>
    <dgm:cxn modelId="{C79CF750-DF16-4C38-9B47-0A88F3881A24}" type="presParOf" srcId="{E5BE3337-19D7-C440-B913-6F2E3208ECC6}" destId="{CCC1C20A-399C-1244-8613-DCB323C9E82D}" srcOrd="3" destOrd="0" presId="urn:microsoft.com/office/officeart/2005/8/layout/hProcess9"/>
    <dgm:cxn modelId="{523CF1C3-FEFE-4E88-A418-7C9A146D832A}" type="presParOf" srcId="{E5BE3337-19D7-C440-B913-6F2E3208ECC6}" destId="{D7D03BC2-27DE-A74D-A5EC-40282E1C0A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1D774-8CC8-D745-BCD5-DC6B99DEF669}" type="doc">
      <dgm:prSet loTypeId="urn:microsoft.com/office/officeart/2005/8/layout/pList2#2" loCatId="" qsTypeId="urn:microsoft.com/office/officeart/2005/8/quickstyle/simple2" qsCatId="simple" csTypeId="urn:microsoft.com/office/officeart/2005/8/colors/accent1_2" csCatId="accent1" phldr="1"/>
      <dgm:spPr/>
    </dgm:pt>
    <dgm:pt modelId="{9C639E1A-3700-264E-BED8-E109FAE0AC3A}">
      <dgm:prSet phldrT="[Testo]"/>
      <dgm:spPr/>
      <dgm:t>
        <a:bodyPr/>
        <a:lstStyle/>
        <a:p>
          <a:r>
            <a:rPr lang="it-IT" dirty="0" smtClean="0"/>
            <a:t>g – </a:t>
          </a:r>
          <a:r>
            <a:rPr lang="it-IT" dirty="0" err="1" smtClean="0"/>
            <a:t>r</a:t>
          </a:r>
          <a:r>
            <a:rPr lang="it-IT" dirty="0" smtClean="0"/>
            <a:t> &gt; 0 </a:t>
          </a:r>
        </a:p>
        <a:p>
          <a:r>
            <a:rPr lang="it-IT" dirty="0" smtClean="0"/>
            <a:t>(</a:t>
          </a:r>
          <a:r>
            <a:rPr lang="it-IT" dirty="0" err="1" smtClean="0"/>
            <a:t>G</a:t>
          </a:r>
          <a:r>
            <a:rPr lang="it-IT" baseline="-25000" dirty="0" err="1" smtClean="0"/>
            <a:t>t</a:t>
          </a:r>
          <a:r>
            <a:rPr lang="it-IT" baseline="-25000" dirty="0" smtClean="0"/>
            <a:t> </a:t>
          </a:r>
          <a:r>
            <a:rPr lang="it-IT" baseline="0" dirty="0" smtClean="0"/>
            <a:t>– </a:t>
          </a:r>
          <a:r>
            <a:rPr lang="it-IT" baseline="0" dirty="0" err="1" smtClean="0"/>
            <a:t>T</a:t>
          </a:r>
          <a:r>
            <a:rPr lang="it-IT" baseline="-25000" dirty="0" err="1" smtClean="0"/>
            <a:t>t</a:t>
          </a:r>
          <a:r>
            <a:rPr lang="it-IT" baseline="0" dirty="0" smtClean="0"/>
            <a:t>) &lt; 0</a:t>
          </a:r>
        </a:p>
        <a:p>
          <a:r>
            <a:rPr lang="it-IT" baseline="0" dirty="0" smtClean="0"/>
            <a:t>Paese estremamente virtuoso, tasso di crescita maggiore del tasso di interesse e bilancio in avanzo primario, il debito non può far altro che scendere. </a:t>
          </a:r>
          <a:endParaRPr lang="it-IT" dirty="0"/>
        </a:p>
      </dgm:t>
    </dgm:pt>
    <dgm:pt modelId="{9D7FA9D3-A8EE-C348-ABA3-1661DDCB9A0A}" type="parTrans" cxnId="{6F8116FC-F409-5142-97D0-7F69B49C98EF}">
      <dgm:prSet/>
      <dgm:spPr/>
      <dgm:t>
        <a:bodyPr/>
        <a:lstStyle/>
        <a:p>
          <a:endParaRPr lang="it-IT"/>
        </a:p>
      </dgm:t>
    </dgm:pt>
    <dgm:pt modelId="{B6FD8449-BC5B-BD42-83F9-E8E1D1BEBF86}" type="sibTrans" cxnId="{6F8116FC-F409-5142-97D0-7F69B49C98EF}">
      <dgm:prSet/>
      <dgm:spPr/>
      <dgm:t>
        <a:bodyPr/>
        <a:lstStyle/>
        <a:p>
          <a:endParaRPr lang="it-IT"/>
        </a:p>
      </dgm:t>
    </dgm:pt>
    <dgm:pt modelId="{084C5813-632E-4C4C-AB22-FCC5A20C37B9}">
      <dgm:prSet phldrT="[Testo]"/>
      <dgm:spPr/>
      <dgm:t>
        <a:bodyPr/>
        <a:lstStyle/>
        <a:p>
          <a:r>
            <a:rPr lang="it-IT" dirty="0" smtClean="0"/>
            <a:t>g – </a:t>
          </a:r>
          <a:r>
            <a:rPr lang="it-IT" dirty="0" err="1" smtClean="0"/>
            <a:t>r</a:t>
          </a:r>
          <a:r>
            <a:rPr lang="it-IT" dirty="0" smtClean="0"/>
            <a:t> &gt; 0</a:t>
          </a:r>
        </a:p>
        <a:p>
          <a:r>
            <a:rPr lang="it-IT" dirty="0" smtClean="0"/>
            <a:t>(</a:t>
          </a:r>
          <a:r>
            <a:rPr lang="it-IT" dirty="0" err="1" smtClean="0"/>
            <a:t>G</a:t>
          </a:r>
          <a:r>
            <a:rPr lang="it-IT" baseline="-25000" dirty="0" err="1" smtClean="0"/>
            <a:t>t</a:t>
          </a:r>
          <a:r>
            <a:rPr lang="it-IT" baseline="0" dirty="0" smtClean="0"/>
            <a:t> – </a:t>
          </a:r>
          <a:r>
            <a:rPr lang="it-IT" baseline="0" dirty="0" err="1" smtClean="0"/>
            <a:t>T</a:t>
          </a:r>
          <a:r>
            <a:rPr lang="it-IT" baseline="-25000" dirty="0" err="1" smtClean="0"/>
            <a:t>t</a:t>
          </a:r>
          <a:r>
            <a:rPr lang="it-IT" baseline="0" dirty="0" smtClean="0"/>
            <a:t>) &gt; 0</a:t>
          </a:r>
        </a:p>
        <a:p>
          <a:r>
            <a:rPr lang="it-IT" baseline="0" dirty="0" smtClean="0"/>
            <a:t>Tasso di crescita maggiore del tasso di interesse ed il governo opera in disavanzo. Anche in questo caso il valore delle variabili sarà determinante.</a:t>
          </a:r>
          <a:endParaRPr lang="it-IT" dirty="0"/>
        </a:p>
      </dgm:t>
    </dgm:pt>
    <dgm:pt modelId="{52503AE1-49FC-B149-8B98-7DC13B36F821}" type="parTrans" cxnId="{5231BBAF-5D39-A64E-A2D6-3059925CB0CF}">
      <dgm:prSet/>
      <dgm:spPr/>
      <dgm:t>
        <a:bodyPr/>
        <a:lstStyle/>
        <a:p>
          <a:endParaRPr lang="it-IT"/>
        </a:p>
      </dgm:t>
    </dgm:pt>
    <dgm:pt modelId="{10306C25-BB76-B847-B221-861FE2B67E46}" type="sibTrans" cxnId="{5231BBAF-5D39-A64E-A2D6-3059925CB0CF}">
      <dgm:prSet/>
      <dgm:spPr/>
      <dgm:t>
        <a:bodyPr/>
        <a:lstStyle/>
        <a:p>
          <a:endParaRPr lang="it-IT"/>
        </a:p>
      </dgm:t>
    </dgm:pt>
    <dgm:pt modelId="{43F0B04A-2AF6-0540-BD1D-F36670072DEF}">
      <dgm:prSet phldrT="[Testo]"/>
      <dgm:spPr/>
      <dgm:t>
        <a:bodyPr/>
        <a:lstStyle/>
        <a:p>
          <a:r>
            <a:rPr lang="it-IT" dirty="0" smtClean="0"/>
            <a:t>g – </a:t>
          </a:r>
          <a:r>
            <a:rPr lang="it-IT" dirty="0" err="1" smtClean="0"/>
            <a:t>r</a:t>
          </a:r>
          <a:r>
            <a:rPr lang="it-IT" dirty="0" smtClean="0"/>
            <a:t> &lt; 0 </a:t>
          </a:r>
        </a:p>
        <a:p>
          <a:r>
            <a:rPr lang="it-IT" dirty="0" smtClean="0"/>
            <a:t>(</a:t>
          </a:r>
          <a:r>
            <a:rPr lang="it-IT" dirty="0" err="1" smtClean="0"/>
            <a:t>G</a:t>
          </a:r>
          <a:r>
            <a:rPr lang="it-IT" baseline="-25000" dirty="0" err="1" smtClean="0"/>
            <a:t>t</a:t>
          </a:r>
          <a:r>
            <a:rPr lang="it-IT" baseline="-25000" dirty="0" smtClean="0"/>
            <a:t> </a:t>
          </a:r>
          <a:r>
            <a:rPr lang="it-IT" baseline="0" dirty="0" smtClean="0"/>
            <a:t>– </a:t>
          </a:r>
          <a:r>
            <a:rPr lang="it-IT" baseline="0" dirty="0" err="1" smtClean="0"/>
            <a:t>T</a:t>
          </a:r>
          <a:r>
            <a:rPr lang="it-IT" baseline="-25000" dirty="0" err="1" smtClean="0"/>
            <a:t>t</a:t>
          </a:r>
          <a:r>
            <a:rPr lang="it-IT" baseline="0" dirty="0" smtClean="0"/>
            <a:t>) &gt; 0</a:t>
          </a:r>
        </a:p>
        <a:p>
          <a:r>
            <a:rPr lang="it-IT" baseline="0" dirty="0" smtClean="0"/>
            <a:t>Tasso di crescita minore del tasso di interesse sul debito e disavanzi primari. Il debito pubblico tenderà a crescere indefinitamente. </a:t>
          </a:r>
        </a:p>
        <a:p>
          <a:endParaRPr lang="it-IT" dirty="0"/>
        </a:p>
      </dgm:t>
    </dgm:pt>
    <dgm:pt modelId="{7D6B5249-BA3E-5449-9AAE-69C9211E80A2}" type="parTrans" cxnId="{AF748F8A-9739-7347-9705-1BEE89E994BB}">
      <dgm:prSet/>
      <dgm:spPr/>
      <dgm:t>
        <a:bodyPr/>
        <a:lstStyle/>
        <a:p>
          <a:endParaRPr lang="it-IT"/>
        </a:p>
      </dgm:t>
    </dgm:pt>
    <dgm:pt modelId="{BBEE3262-4570-2D4A-9452-C18D72E6C2EB}" type="sibTrans" cxnId="{AF748F8A-9739-7347-9705-1BEE89E994BB}">
      <dgm:prSet/>
      <dgm:spPr/>
      <dgm:t>
        <a:bodyPr/>
        <a:lstStyle/>
        <a:p>
          <a:endParaRPr lang="it-IT"/>
        </a:p>
      </dgm:t>
    </dgm:pt>
    <dgm:pt modelId="{E7967995-CA12-C64C-BAE4-A647B492FA31}">
      <dgm:prSet phldrT="[Testo]"/>
      <dgm:spPr/>
      <dgm:t>
        <a:bodyPr/>
        <a:lstStyle/>
        <a:p>
          <a:r>
            <a:rPr lang="it-IT" dirty="0" smtClean="0"/>
            <a:t>g – </a:t>
          </a:r>
          <a:r>
            <a:rPr lang="it-IT" dirty="0" err="1" smtClean="0"/>
            <a:t>r</a:t>
          </a:r>
          <a:r>
            <a:rPr lang="it-IT" dirty="0" smtClean="0"/>
            <a:t> &lt; 0</a:t>
          </a:r>
        </a:p>
        <a:p>
          <a:r>
            <a:rPr lang="it-IT" dirty="0" smtClean="0"/>
            <a:t>(</a:t>
          </a:r>
          <a:r>
            <a:rPr lang="it-IT" dirty="0" err="1" smtClean="0"/>
            <a:t>G</a:t>
          </a:r>
          <a:r>
            <a:rPr lang="it-IT" baseline="-25000" dirty="0" err="1" smtClean="0"/>
            <a:t>t</a:t>
          </a:r>
          <a:r>
            <a:rPr lang="it-IT" baseline="0" dirty="0" smtClean="0"/>
            <a:t> – </a:t>
          </a:r>
          <a:r>
            <a:rPr lang="it-IT" baseline="0" dirty="0" err="1" smtClean="0"/>
            <a:t>T</a:t>
          </a:r>
          <a:r>
            <a:rPr lang="it-IT" baseline="-25000" dirty="0" err="1" smtClean="0"/>
            <a:t>t</a:t>
          </a:r>
          <a:r>
            <a:rPr lang="it-IT" baseline="0" dirty="0" smtClean="0"/>
            <a:t>) &lt; 0</a:t>
          </a:r>
        </a:p>
        <a:p>
          <a:r>
            <a:rPr lang="it-IT" baseline="0" dirty="0" smtClean="0"/>
            <a:t>Tasso di crescita inferiore al tasso di interesse ma c’è un avanzo primario di bilancio. La dinamica del debito dipende dal valore assunto dalle variabili.</a:t>
          </a:r>
          <a:endParaRPr lang="it-IT" dirty="0"/>
        </a:p>
      </dgm:t>
    </dgm:pt>
    <dgm:pt modelId="{B86C6527-3FDE-1244-BAB9-9AB638730C7F}" type="parTrans" cxnId="{317C21E3-B4B3-AD48-8DC8-C0C0E53506D9}">
      <dgm:prSet/>
      <dgm:spPr/>
      <dgm:t>
        <a:bodyPr/>
        <a:lstStyle/>
        <a:p>
          <a:endParaRPr lang="it-IT"/>
        </a:p>
      </dgm:t>
    </dgm:pt>
    <dgm:pt modelId="{502BE8D3-1C94-2042-986C-E3D32FACE1CC}" type="sibTrans" cxnId="{317C21E3-B4B3-AD48-8DC8-C0C0E53506D9}">
      <dgm:prSet/>
      <dgm:spPr/>
      <dgm:t>
        <a:bodyPr/>
        <a:lstStyle/>
        <a:p>
          <a:endParaRPr lang="it-IT"/>
        </a:p>
      </dgm:t>
    </dgm:pt>
    <dgm:pt modelId="{E9881E66-67F5-DC46-95A3-7D8DD70A435C}" type="pres">
      <dgm:prSet presAssocID="{D6F1D774-8CC8-D745-BCD5-DC6B99DEF669}" presName="Name0" presStyleCnt="0">
        <dgm:presLayoutVars>
          <dgm:dir/>
          <dgm:resizeHandles val="exact"/>
        </dgm:presLayoutVars>
      </dgm:prSet>
      <dgm:spPr/>
    </dgm:pt>
    <dgm:pt modelId="{7349A3B3-0159-3943-8F3B-B9236F87FF24}" type="pres">
      <dgm:prSet presAssocID="{D6F1D774-8CC8-D745-BCD5-DC6B99DEF669}" presName="bkgdShp" presStyleLbl="alignAccFollowNode1" presStyleIdx="0" presStyleCnt="1"/>
      <dgm:spPr/>
    </dgm:pt>
    <dgm:pt modelId="{4282E186-C907-3B45-9586-EF46B0C2CD03}" type="pres">
      <dgm:prSet presAssocID="{D6F1D774-8CC8-D745-BCD5-DC6B99DEF669}" presName="linComp" presStyleCnt="0"/>
      <dgm:spPr/>
    </dgm:pt>
    <dgm:pt modelId="{9F722BE1-CCA3-B74D-8B7A-9C11837FD8A1}" type="pres">
      <dgm:prSet presAssocID="{9C639E1A-3700-264E-BED8-E109FAE0AC3A}" presName="compNode" presStyleCnt="0"/>
      <dgm:spPr/>
    </dgm:pt>
    <dgm:pt modelId="{03DCBFDE-925B-D746-B3D5-40E6EA90741E}" type="pres">
      <dgm:prSet presAssocID="{9C639E1A-3700-264E-BED8-E109FAE0AC3A}" presName="node" presStyleLbl="node1" presStyleIdx="0" presStyleCnt="4">
        <dgm:presLayoutVars>
          <dgm:bulletEnabled val="1"/>
        </dgm:presLayoutVars>
      </dgm:prSet>
      <dgm:spPr/>
      <dgm:t>
        <a:bodyPr/>
        <a:lstStyle/>
        <a:p>
          <a:endParaRPr lang="it-IT"/>
        </a:p>
      </dgm:t>
    </dgm:pt>
    <dgm:pt modelId="{CD954C6C-3042-8144-A2E3-ECA57344F3F9}" type="pres">
      <dgm:prSet presAssocID="{9C639E1A-3700-264E-BED8-E109FAE0AC3A}" presName="invisiNode" presStyleLbl="node1" presStyleIdx="0" presStyleCnt="4"/>
      <dgm:spPr/>
    </dgm:pt>
    <dgm:pt modelId="{54D6E203-8C47-F54D-AA0C-23CA65F8825D}" type="pres">
      <dgm:prSet presAssocID="{9C639E1A-3700-264E-BED8-E109FAE0AC3A}" presName="imagNode" presStyleLbl="fgImgPlace1" presStyleIdx="0" presStyleCnt="4"/>
      <dgm:spPr>
        <a:blipFill rotWithShape="1">
          <a:blip xmlns:r="http://schemas.openxmlformats.org/officeDocument/2006/relationships" r:embed="rId1"/>
          <a:stretch>
            <a:fillRect/>
          </a:stretch>
        </a:blipFill>
      </dgm:spPr>
    </dgm:pt>
    <dgm:pt modelId="{2E193384-E1A8-814F-A63D-AE1D9CFEDBEB}" type="pres">
      <dgm:prSet presAssocID="{B6FD8449-BC5B-BD42-83F9-E8E1D1BEBF86}" presName="sibTrans" presStyleLbl="sibTrans2D1" presStyleIdx="0" presStyleCnt="0"/>
      <dgm:spPr/>
      <dgm:t>
        <a:bodyPr/>
        <a:lstStyle/>
        <a:p>
          <a:endParaRPr lang="it-IT"/>
        </a:p>
      </dgm:t>
    </dgm:pt>
    <dgm:pt modelId="{531755E1-F865-7D45-A2E0-F419D3E78AAD}" type="pres">
      <dgm:prSet presAssocID="{43F0B04A-2AF6-0540-BD1D-F36670072DEF}" presName="compNode" presStyleCnt="0"/>
      <dgm:spPr/>
    </dgm:pt>
    <dgm:pt modelId="{668617AF-4DFA-0A4C-875D-0ECC9C93F24B}" type="pres">
      <dgm:prSet presAssocID="{43F0B04A-2AF6-0540-BD1D-F36670072DEF}" presName="node" presStyleLbl="node1" presStyleIdx="1" presStyleCnt="4">
        <dgm:presLayoutVars>
          <dgm:bulletEnabled val="1"/>
        </dgm:presLayoutVars>
      </dgm:prSet>
      <dgm:spPr/>
      <dgm:t>
        <a:bodyPr/>
        <a:lstStyle/>
        <a:p>
          <a:endParaRPr lang="it-IT"/>
        </a:p>
      </dgm:t>
    </dgm:pt>
    <dgm:pt modelId="{4ECE0C63-A3EC-3444-9C0C-8A987DCE2D12}" type="pres">
      <dgm:prSet presAssocID="{43F0B04A-2AF6-0540-BD1D-F36670072DEF}" presName="invisiNode" presStyleLbl="node1" presStyleIdx="1" presStyleCnt="4"/>
      <dgm:spPr/>
    </dgm:pt>
    <dgm:pt modelId="{274B2AE9-BC31-7249-A9E2-6D4C08EEF875}" type="pres">
      <dgm:prSet presAssocID="{43F0B04A-2AF6-0540-BD1D-F36670072DEF}" presName="imagNode" presStyleLbl="fgImgPlace1" presStyleIdx="1" presStyleCnt="4"/>
      <dgm:spPr>
        <a:blipFill rotWithShape="1">
          <a:blip xmlns:r="http://schemas.openxmlformats.org/officeDocument/2006/relationships" r:embed="rId2"/>
          <a:stretch>
            <a:fillRect/>
          </a:stretch>
        </a:blipFill>
      </dgm:spPr>
    </dgm:pt>
    <dgm:pt modelId="{9023697C-658B-3345-94F6-E051A8DD7F71}" type="pres">
      <dgm:prSet presAssocID="{BBEE3262-4570-2D4A-9452-C18D72E6C2EB}" presName="sibTrans" presStyleLbl="sibTrans2D1" presStyleIdx="0" presStyleCnt="0"/>
      <dgm:spPr/>
      <dgm:t>
        <a:bodyPr/>
        <a:lstStyle/>
        <a:p>
          <a:endParaRPr lang="it-IT"/>
        </a:p>
      </dgm:t>
    </dgm:pt>
    <dgm:pt modelId="{7BD1093F-3139-9F43-AF27-82A6D871D45E}" type="pres">
      <dgm:prSet presAssocID="{E7967995-CA12-C64C-BAE4-A647B492FA31}" presName="compNode" presStyleCnt="0"/>
      <dgm:spPr/>
    </dgm:pt>
    <dgm:pt modelId="{92C2EE1A-F2CA-8340-9996-60354BC53162}" type="pres">
      <dgm:prSet presAssocID="{E7967995-CA12-C64C-BAE4-A647B492FA31}" presName="node" presStyleLbl="node1" presStyleIdx="2" presStyleCnt="4">
        <dgm:presLayoutVars>
          <dgm:bulletEnabled val="1"/>
        </dgm:presLayoutVars>
      </dgm:prSet>
      <dgm:spPr/>
      <dgm:t>
        <a:bodyPr/>
        <a:lstStyle/>
        <a:p>
          <a:endParaRPr lang="it-IT"/>
        </a:p>
      </dgm:t>
    </dgm:pt>
    <dgm:pt modelId="{7E58E797-78E4-B24E-873F-BCE171F21561}" type="pres">
      <dgm:prSet presAssocID="{E7967995-CA12-C64C-BAE4-A647B492FA31}" presName="invisiNode" presStyleLbl="node1" presStyleIdx="2" presStyleCnt="4"/>
      <dgm:spPr/>
    </dgm:pt>
    <dgm:pt modelId="{5936631D-9D9A-8945-88B6-6B24085D95FB}" type="pres">
      <dgm:prSet presAssocID="{E7967995-CA12-C64C-BAE4-A647B492FA31}" presName="imagNode" presStyleLbl="fgImgPlace1" presStyleIdx="2" presStyleCnt="4"/>
      <dgm:spPr>
        <a:blipFill rotWithShape="1">
          <a:blip xmlns:r="http://schemas.openxmlformats.org/officeDocument/2006/relationships" r:embed="rId3"/>
          <a:stretch>
            <a:fillRect/>
          </a:stretch>
        </a:blipFill>
      </dgm:spPr>
    </dgm:pt>
    <dgm:pt modelId="{F2F20C23-D398-1541-9B41-C5E9DE5EB113}" type="pres">
      <dgm:prSet presAssocID="{502BE8D3-1C94-2042-986C-E3D32FACE1CC}" presName="sibTrans" presStyleLbl="sibTrans2D1" presStyleIdx="0" presStyleCnt="0"/>
      <dgm:spPr/>
      <dgm:t>
        <a:bodyPr/>
        <a:lstStyle/>
        <a:p>
          <a:endParaRPr lang="it-IT"/>
        </a:p>
      </dgm:t>
    </dgm:pt>
    <dgm:pt modelId="{F7E74D82-2FA7-8B49-90D0-118E0C12E3F5}" type="pres">
      <dgm:prSet presAssocID="{084C5813-632E-4C4C-AB22-FCC5A20C37B9}" presName="compNode" presStyleCnt="0"/>
      <dgm:spPr/>
    </dgm:pt>
    <dgm:pt modelId="{74D12696-21D4-7E4C-AC43-83355F2FB08D}" type="pres">
      <dgm:prSet presAssocID="{084C5813-632E-4C4C-AB22-FCC5A20C37B9}" presName="node" presStyleLbl="node1" presStyleIdx="3" presStyleCnt="4">
        <dgm:presLayoutVars>
          <dgm:bulletEnabled val="1"/>
        </dgm:presLayoutVars>
      </dgm:prSet>
      <dgm:spPr/>
      <dgm:t>
        <a:bodyPr/>
        <a:lstStyle/>
        <a:p>
          <a:endParaRPr lang="it-IT"/>
        </a:p>
      </dgm:t>
    </dgm:pt>
    <dgm:pt modelId="{CD498CDE-0DED-534C-B9F2-32FBD732B402}" type="pres">
      <dgm:prSet presAssocID="{084C5813-632E-4C4C-AB22-FCC5A20C37B9}" presName="invisiNode" presStyleLbl="node1" presStyleIdx="3" presStyleCnt="4"/>
      <dgm:spPr/>
    </dgm:pt>
    <dgm:pt modelId="{3384590D-627F-8244-BAAF-FFC40F99527C}" type="pres">
      <dgm:prSet presAssocID="{084C5813-632E-4C4C-AB22-FCC5A20C37B9}" presName="imagNode" presStyleLbl="fgImgPlace1" presStyleIdx="3" presStyleCnt="4"/>
      <dgm:spPr>
        <a:blipFill rotWithShape="1">
          <a:blip xmlns:r="http://schemas.openxmlformats.org/officeDocument/2006/relationships" r:embed="rId4"/>
          <a:stretch>
            <a:fillRect/>
          </a:stretch>
        </a:blipFill>
      </dgm:spPr>
    </dgm:pt>
  </dgm:ptLst>
  <dgm:cxnLst>
    <dgm:cxn modelId="{2A69FDDE-E8FF-4A95-8D28-44357A7DC17C}" type="presOf" srcId="{084C5813-632E-4C4C-AB22-FCC5A20C37B9}" destId="{74D12696-21D4-7E4C-AC43-83355F2FB08D}" srcOrd="0" destOrd="0" presId="urn:microsoft.com/office/officeart/2005/8/layout/pList2#2"/>
    <dgm:cxn modelId="{37D05E5A-374B-4A07-95CE-CBD9EA832D32}" type="presOf" srcId="{43F0B04A-2AF6-0540-BD1D-F36670072DEF}" destId="{668617AF-4DFA-0A4C-875D-0ECC9C93F24B}" srcOrd="0" destOrd="0" presId="urn:microsoft.com/office/officeart/2005/8/layout/pList2#2"/>
    <dgm:cxn modelId="{4B671A5F-0D68-417B-B63C-F9568B899E63}" type="presOf" srcId="{B6FD8449-BC5B-BD42-83F9-E8E1D1BEBF86}" destId="{2E193384-E1A8-814F-A63D-AE1D9CFEDBEB}" srcOrd="0" destOrd="0" presId="urn:microsoft.com/office/officeart/2005/8/layout/pList2#2"/>
    <dgm:cxn modelId="{317C21E3-B4B3-AD48-8DC8-C0C0E53506D9}" srcId="{D6F1D774-8CC8-D745-BCD5-DC6B99DEF669}" destId="{E7967995-CA12-C64C-BAE4-A647B492FA31}" srcOrd="2" destOrd="0" parTransId="{B86C6527-3FDE-1244-BAB9-9AB638730C7F}" sibTransId="{502BE8D3-1C94-2042-986C-E3D32FACE1CC}"/>
    <dgm:cxn modelId="{6F8116FC-F409-5142-97D0-7F69B49C98EF}" srcId="{D6F1D774-8CC8-D745-BCD5-DC6B99DEF669}" destId="{9C639E1A-3700-264E-BED8-E109FAE0AC3A}" srcOrd="0" destOrd="0" parTransId="{9D7FA9D3-A8EE-C348-ABA3-1661DDCB9A0A}" sibTransId="{B6FD8449-BC5B-BD42-83F9-E8E1D1BEBF86}"/>
    <dgm:cxn modelId="{AF748F8A-9739-7347-9705-1BEE89E994BB}" srcId="{D6F1D774-8CC8-D745-BCD5-DC6B99DEF669}" destId="{43F0B04A-2AF6-0540-BD1D-F36670072DEF}" srcOrd="1" destOrd="0" parTransId="{7D6B5249-BA3E-5449-9AAE-69C9211E80A2}" sibTransId="{BBEE3262-4570-2D4A-9452-C18D72E6C2EB}"/>
    <dgm:cxn modelId="{5231BBAF-5D39-A64E-A2D6-3059925CB0CF}" srcId="{D6F1D774-8CC8-D745-BCD5-DC6B99DEF669}" destId="{084C5813-632E-4C4C-AB22-FCC5A20C37B9}" srcOrd="3" destOrd="0" parTransId="{52503AE1-49FC-B149-8B98-7DC13B36F821}" sibTransId="{10306C25-BB76-B847-B221-861FE2B67E46}"/>
    <dgm:cxn modelId="{3B1B2AD2-5ACB-488E-A7F5-34CFE8C004D6}" type="presOf" srcId="{E7967995-CA12-C64C-BAE4-A647B492FA31}" destId="{92C2EE1A-F2CA-8340-9996-60354BC53162}" srcOrd="0" destOrd="0" presId="urn:microsoft.com/office/officeart/2005/8/layout/pList2#2"/>
    <dgm:cxn modelId="{D742FBC0-73E4-4F6A-B380-3E73644AD6F4}" type="presOf" srcId="{D6F1D774-8CC8-D745-BCD5-DC6B99DEF669}" destId="{E9881E66-67F5-DC46-95A3-7D8DD70A435C}" srcOrd="0" destOrd="0" presId="urn:microsoft.com/office/officeart/2005/8/layout/pList2#2"/>
    <dgm:cxn modelId="{B82FEE0D-532C-466B-8ADB-80C7ED0DA7B9}" type="presOf" srcId="{9C639E1A-3700-264E-BED8-E109FAE0AC3A}" destId="{03DCBFDE-925B-D746-B3D5-40E6EA90741E}" srcOrd="0" destOrd="0" presId="urn:microsoft.com/office/officeart/2005/8/layout/pList2#2"/>
    <dgm:cxn modelId="{1C8242B9-6F9F-430B-AF1A-529E3975EBF6}" type="presOf" srcId="{502BE8D3-1C94-2042-986C-E3D32FACE1CC}" destId="{F2F20C23-D398-1541-9B41-C5E9DE5EB113}" srcOrd="0" destOrd="0" presId="urn:microsoft.com/office/officeart/2005/8/layout/pList2#2"/>
    <dgm:cxn modelId="{3024C804-AE6E-4EC3-884B-9F59FAC7D1CE}" type="presOf" srcId="{BBEE3262-4570-2D4A-9452-C18D72E6C2EB}" destId="{9023697C-658B-3345-94F6-E051A8DD7F71}" srcOrd="0" destOrd="0" presId="urn:microsoft.com/office/officeart/2005/8/layout/pList2#2"/>
    <dgm:cxn modelId="{29D2849D-A205-4368-A5DE-3E9D5DC3DA72}" type="presParOf" srcId="{E9881E66-67F5-DC46-95A3-7D8DD70A435C}" destId="{7349A3B3-0159-3943-8F3B-B9236F87FF24}" srcOrd="0" destOrd="0" presId="urn:microsoft.com/office/officeart/2005/8/layout/pList2#2"/>
    <dgm:cxn modelId="{8FA79D0E-EE0A-4B84-A12D-0240073C2882}" type="presParOf" srcId="{E9881E66-67F5-DC46-95A3-7D8DD70A435C}" destId="{4282E186-C907-3B45-9586-EF46B0C2CD03}" srcOrd="1" destOrd="0" presId="urn:microsoft.com/office/officeart/2005/8/layout/pList2#2"/>
    <dgm:cxn modelId="{8D64540B-9455-4CE4-A28F-1DC9DAD5E7C7}" type="presParOf" srcId="{4282E186-C907-3B45-9586-EF46B0C2CD03}" destId="{9F722BE1-CCA3-B74D-8B7A-9C11837FD8A1}" srcOrd="0" destOrd="0" presId="urn:microsoft.com/office/officeart/2005/8/layout/pList2#2"/>
    <dgm:cxn modelId="{3BD44CA5-CB43-4389-AC14-B8875CD88E24}" type="presParOf" srcId="{9F722BE1-CCA3-B74D-8B7A-9C11837FD8A1}" destId="{03DCBFDE-925B-D746-B3D5-40E6EA90741E}" srcOrd="0" destOrd="0" presId="urn:microsoft.com/office/officeart/2005/8/layout/pList2#2"/>
    <dgm:cxn modelId="{234DCDE9-7553-4BC8-BD3F-FB1DD4218578}" type="presParOf" srcId="{9F722BE1-CCA3-B74D-8B7A-9C11837FD8A1}" destId="{CD954C6C-3042-8144-A2E3-ECA57344F3F9}" srcOrd="1" destOrd="0" presId="urn:microsoft.com/office/officeart/2005/8/layout/pList2#2"/>
    <dgm:cxn modelId="{40F0B334-8720-4D47-A52E-486584A8BCD9}" type="presParOf" srcId="{9F722BE1-CCA3-B74D-8B7A-9C11837FD8A1}" destId="{54D6E203-8C47-F54D-AA0C-23CA65F8825D}" srcOrd="2" destOrd="0" presId="urn:microsoft.com/office/officeart/2005/8/layout/pList2#2"/>
    <dgm:cxn modelId="{3FB5DA8F-7B63-4E0B-A3E3-78A307DF4F2C}" type="presParOf" srcId="{4282E186-C907-3B45-9586-EF46B0C2CD03}" destId="{2E193384-E1A8-814F-A63D-AE1D9CFEDBEB}" srcOrd="1" destOrd="0" presId="urn:microsoft.com/office/officeart/2005/8/layout/pList2#2"/>
    <dgm:cxn modelId="{D1F5D151-E4B9-4882-B0FB-897D824D946D}" type="presParOf" srcId="{4282E186-C907-3B45-9586-EF46B0C2CD03}" destId="{531755E1-F865-7D45-A2E0-F419D3E78AAD}" srcOrd="2" destOrd="0" presId="urn:microsoft.com/office/officeart/2005/8/layout/pList2#2"/>
    <dgm:cxn modelId="{BC21B31B-A21A-4624-99CE-CC1C89BA79A2}" type="presParOf" srcId="{531755E1-F865-7D45-A2E0-F419D3E78AAD}" destId="{668617AF-4DFA-0A4C-875D-0ECC9C93F24B}" srcOrd="0" destOrd="0" presId="urn:microsoft.com/office/officeart/2005/8/layout/pList2#2"/>
    <dgm:cxn modelId="{B5BF6F1E-D615-4FEA-86F8-52F12580764C}" type="presParOf" srcId="{531755E1-F865-7D45-A2E0-F419D3E78AAD}" destId="{4ECE0C63-A3EC-3444-9C0C-8A987DCE2D12}" srcOrd="1" destOrd="0" presId="urn:microsoft.com/office/officeart/2005/8/layout/pList2#2"/>
    <dgm:cxn modelId="{6C080E6A-6123-4186-9E17-14D66D2A0103}" type="presParOf" srcId="{531755E1-F865-7D45-A2E0-F419D3E78AAD}" destId="{274B2AE9-BC31-7249-A9E2-6D4C08EEF875}" srcOrd="2" destOrd="0" presId="urn:microsoft.com/office/officeart/2005/8/layout/pList2#2"/>
    <dgm:cxn modelId="{3A2765ED-84EF-4150-8847-D36DB000741D}" type="presParOf" srcId="{4282E186-C907-3B45-9586-EF46B0C2CD03}" destId="{9023697C-658B-3345-94F6-E051A8DD7F71}" srcOrd="3" destOrd="0" presId="urn:microsoft.com/office/officeart/2005/8/layout/pList2#2"/>
    <dgm:cxn modelId="{AA6DFB78-5A04-405F-BE96-94B13D9A4D5A}" type="presParOf" srcId="{4282E186-C907-3B45-9586-EF46B0C2CD03}" destId="{7BD1093F-3139-9F43-AF27-82A6D871D45E}" srcOrd="4" destOrd="0" presId="urn:microsoft.com/office/officeart/2005/8/layout/pList2#2"/>
    <dgm:cxn modelId="{290D0BC1-72C3-4A25-BF2A-BE2BBCD2D85C}" type="presParOf" srcId="{7BD1093F-3139-9F43-AF27-82A6D871D45E}" destId="{92C2EE1A-F2CA-8340-9996-60354BC53162}" srcOrd="0" destOrd="0" presId="urn:microsoft.com/office/officeart/2005/8/layout/pList2#2"/>
    <dgm:cxn modelId="{D4D530E9-D664-4298-9C99-A6FB598086CE}" type="presParOf" srcId="{7BD1093F-3139-9F43-AF27-82A6D871D45E}" destId="{7E58E797-78E4-B24E-873F-BCE171F21561}" srcOrd="1" destOrd="0" presId="urn:microsoft.com/office/officeart/2005/8/layout/pList2#2"/>
    <dgm:cxn modelId="{D5EB41DA-1060-4085-968E-103C65EE0E34}" type="presParOf" srcId="{7BD1093F-3139-9F43-AF27-82A6D871D45E}" destId="{5936631D-9D9A-8945-88B6-6B24085D95FB}" srcOrd="2" destOrd="0" presId="urn:microsoft.com/office/officeart/2005/8/layout/pList2#2"/>
    <dgm:cxn modelId="{CE22987E-71D2-4A10-B8D3-BEFF1B765D19}" type="presParOf" srcId="{4282E186-C907-3B45-9586-EF46B0C2CD03}" destId="{F2F20C23-D398-1541-9B41-C5E9DE5EB113}" srcOrd="5" destOrd="0" presId="urn:microsoft.com/office/officeart/2005/8/layout/pList2#2"/>
    <dgm:cxn modelId="{68085D6D-75DC-4310-A3FC-3E1C20CEE752}" type="presParOf" srcId="{4282E186-C907-3B45-9586-EF46B0C2CD03}" destId="{F7E74D82-2FA7-8B49-90D0-118E0C12E3F5}" srcOrd="6" destOrd="0" presId="urn:microsoft.com/office/officeart/2005/8/layout/pList2#2"/>
    <dgm:cxn modelId="{E2457083-20C6-44D3-86CA-A087027F8F31}" type="presParOf" srcId="{F7E74D82-2FA7-8B49-90D0-118E0C12E3F5}" destId="{74D12696-21D4-7E4C-AC43-83355F2FB08D}" srcOrd="0" destOrd="0" presId="urn:microsoft.com/office/officeart/2005/8/layout/pList2#2"/>
    <dgm:cxn modelId="{68F58901-0BDB-45D9-9B86-156C1F227107}" type="presParOf" srcId="{F7E74D82-2FA7-8B49-90D0-118E0C12E3F5}" destId="{CD498CDE-0DED-534C-B9F2-32FBD732B402}" srcOrd="1" destOrd="0" presId="urn:microsoft.com/office/officeart/2005/8/layout/pList2#2"/>
    <dgm:cxn modelId="{4CA6CB6F-FB16-4A82-8881-7EF068974D28}" type="presParOf" srcId="{F7E74D82-2FA7-8B49-90D0-118E0C12E3F5}" destId="{3384590D-627F-8244-BAAF-FFC40F99527C}"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D2DBB3-307A-EC40-98F2-64281ED417FF}"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EB588589-1CAD-6A4B-A718-0DDA5B436C19}">
      <dgm:prSet phldrT="[Testo]"/>
      <dgm:spPr/>
      <dgm:t>
        <a:bodyPr/>
        <a:lstStyle/>
        <a:p>
          <a:r>
            <a:rPr lang="it-IT" dirty="0" smtClean="0"/>
            <a:t>Italia</a:t>
          </a:r>
          <a:endParaRPr lang="it-IT" dirty="0"/>
        </a:p>
      </dgm:t>
    </dgm:pt>
    <dgm:pt modelId="{005C1823-FBBA-A344-9002-BBDEB1AE03F3}" type="parTrans" cxnId="{79FD0385-C70B-324E-A4EC-A3B1FE1A753A}">
      <dgm:prSet/>
      <dgm:spPr/>
      <dgm:t>
        <a:bodyPr/>
        <a:lstStyle/>
        <a:p>
          <a:endParaRPr lang="it-IT"/>
        </a:p>
      </dgm:t>
    </dgm:pt>
    <dgm:pt modelId="{E08F0FB3-B126-4444-ADE4-085239B7857F}" type="sibTrans" cxnId="{79FD0385-C70B-324E-A4EC-A3B1FE1A753A}">
      <dgm:prSet/>
      <dgm:spPr/>
      <dgm:t>
        <a:bodyPr/>
        <a:lstStyle/>
        <a:p>
          <a:endParaRPr lang="it-IT"/>
        </a:p>
      </dgm:t>
    </dgm:pt>
    <dgm:pt modelId="{8BFAD6F2-5139-CD4F-939D-6237D28288FB}">
      <dgm:prSet phldrT="[Testo]"/>
      <dgm:spPr/>
      <dgm:t>
        <a:bodyPr/>
        <a:lstStyle/>
        <a:p>
          <a:r>
            <a:rPr lang="it-IT" dirty="0" smtClean="0"/>
            <a:t>Per l’Italia anche con lo scenario positivo, l’avanzo da raggiungere per convergere al 60% del </a:t>
          </a:r>
          <a:r>
            <a:rPr lang="it-IT" dirty="0" err="1" smtClean="0"/>
            <a:t>Pil</a:t>
          </a:r>
          <a:r>
            <a:rPr lang="it-IT" dirty="0" smtClean="0"/>
            <a:t> è abbastanza elevato, attorno al 3,5% del </a:t>
          </a:r>
          <a:r>
            <a:rPr lang="it-IT" dirty="0" err="1" smtClean="0"/>
            <a:t>Pil</a:t>
          </a:r>
          <a:r>
            <a:rPr lang="it-IT" dirty="0" smtClean="0"/>
            <a:t> (oggi siamo all’1,5%).</a:t>
          </a:r>
          <a:endParaRPr lang="it-IT" dirty="0"/>
        </a:p>
      </dgm:t>
    </dgm:pt>
    <dgm:pt modelId="{0FCFF6BB-1372-784B-92B7-CEFF5C554FBD}" type="parTrans" cxnId="{81084A34-1727-2747-B247-D1170D33BC09}">
      <dgm:prSet/>
      <dgm:spPr/>
      <dgm:t>
        <a:bodyPr/>
        <a:lstStyle/>
        <a:p>
          <a:endParaRPr lang="it-IT"/>
        </a:p>
      </dgm:t>
    </dgm:pt>
    <dgm:pt modelId="{522468FA-0874-984E-AC6C-361010928DE6}" type="sibTrans" cxnId="{81084A34-1727-2747-B247-D1170D33BC09}">
      <dgm:prSet/>
      <dgm:spPr/>
      <dgm:t>
        <a:bodyPr/>
        <a:lstStyle/>
        <a:p>
          <a:endParaRPr lang="it-IT"/>
        </a:p>
      </dgm:t>
    </dgm:pt>
    <dgm:pt modelId="{98870E97-4A22-4C4E-A4E9-85B49A084B12}">
      <dgm:prSet phldrT="[Testo]"/>
      <dgm:spPr/>
      <dgm:t>
        <a:bodyPr/>
        <a:lstStyle/>
        <a:p>
          <a:r>
            <a:rPr lang="it-IT" dirty="0" smtClean="0"/>
            <a:t>Sarebbe utile un taglio della base del debito </a:t>
          </a:r>
          <a:r>
            <a:rPr lang="it-IT" dirty="0" smtClean="0"/>
            <a:t>(es. privatizzazioni).</a:t>
          </a:r>
          <a:endParaRPr lang="it-IT" dirty="0"/>
        </a:p>
      </dgm:t>
    </dgm:pt>
    <dgm:pt modelId="{3700F115-0A0D-5245-A139-30632C71E9AA}" type="parTrans" cxnId="{613CBE9F-1299-9844-991F-742856728075}">
      <dgm:prSet/>
      <dgm:spPr/>
      <dgm:t>
        <a:bodyPr/>
        <a:lstStyle/>
        <a:p>
          <a:endParaRPr lang="it-IT"/>
        </a:p>
      </dgm:t>
    </dgm:pt>
    <dgm:pt modelId="{4484D46F-79DE-2B4F-8071-FEA868B8E413}" type="sibTrans" cxnId="{613CBE9F-1299-9844-991F-742856728075}">
      <dgm:prSet/>
      <dgm:spPr/>
      <dgm:t>
        <a:bodyPr/>
        <a:lstStyle/>
        <a:p>
          <a:endParaRPr lang="it-IT"/>
        </a:p>
      </dgm:t>
    </dgm:pt>
    <dgm:pt modelId="{1B7F666C-431D-C649-BCD5-7AC06F5F8BB9}">
      <dgm:prSet phldrT="[Testo]"/>
      <dgm:spPr/>
      <dgm:t>
        <a:bodyPr/>
        <a:lstStyle/>
        <a:p>
          <a:r>
            <a:rPr lang="it-IT" dirty="0" smtClean="0"/>
            <a:t>Germania</a:t>
          </a:r>
          <a:endParaRPr lang="it-IT" dirty="0"/>
        </a:p>
      </dgm:t>
    </dgm:pt>
    <dgm:pt modelId="{ED0F1B06-B3EB-3E4C-AEF8-CDD571D6209C}" type="parTrans" cxnId="{25BC9C0B-3DD1-1648-94A3-7BF32C282E7B}">
      <dgm:prSet/>
      <dgm:spPr/>
      <dgm:t>
        <a:bodyPr/>
        <a:lstStyle/>
        <a:p>
          <a:endParaRPr lang="it-IT"/>
        </a:p>
      </dgm:t>
    </dgm:pt>
    <dgm:pt modelId="{12C71729-D9B5-B647-A5B4-F0421B2D5187}" type="sibTrans" cxnId="{25BC9C0B-3DD1-1648-94A3-7BF32C282E7B}">
      <dgm:prSet/>
      <dgm:spPr/>
      <dgm:t>
        <a:bodyPr/>
        <a:lstStyle/>
        <a:p>
          <a:endParaRPr lang="it-IT"/>
        </a:p>
      </dgm:t>
    </dgm:pt>
    <dgm:pt modelId="{EF8ABFB7-831B-084F-B33E-3ED4740C9D1D}">
      <dgm:prSet phldrT="[Testo]"/>
      <dgm:spPr/>
      <dgm:t>
        <a:bodyPr/>
        <a:lstStyle/>
        <a:p>
          <a:r>
            <a:rPr lang="it-IT" dirty="0" smtClean="0"/>
            <a:t>Per la Germania l’avanzo dell’ 1% annuo basterebbe, sempre in uno scenario economico verosimile e positivo a convergere verso il 60% del debito su </a:t>
          </a:r>
          <a:r>
            <a:rPr lang="it-IT" dirty="0" err="1" smtClean="0"/>
            <a:t>Pil</a:t>
          </a:r>
          <a:r>
            <a:rPr lang="it-IT" dirty="0" smtClean="0"/>
            <a:t>.</a:t>
          </a:r>
          <a:endParaRPr lang="it-IT" dirty="0"/>
        </a:p>
      </dgm:t>
    </dgm:pt>
    <dgm:pt modelId="{E8ADF64B-9728-7347-B9C9-335086298B84}" type="parTrans" cxnId="{2A339593-A34B-4944-A708-3DC140F66D98}">
      <dgm:prSet/>
      <dgm:spPr/>
      <dgm:t>
        <a:bodyPr/>
        <a:lstStyle/>
        <a:p>
          <a:endParaRPr lang="it-IT"/>
        </a:p>
      </dgm:t>
    </dgm:pt>
    <dgm:pt modelId="{68BB27B7-EB9B-B947-9795-8D0C02BC6FFC}" type="sibTrans" cxnId="{2A339593-A34B-4944-A708-3DC140F66D98}">
      <dgm:prSet/>
      <dgm:spPr/>
      <dgm:t>
        <a:bodyPr/>
        <a:lstStyle/>
        <a:p>
          <a:endParaRPr lang="it-IT"/>
        </a:p>
      </dgm:t>
    </dgm:pt>
    <dgm:pt modelId="{AE3665DB-51C6-3042-BB92-CB4013B322B1}">
      <dgm:prSet phldrT="[Testo]"/>
      <dgm:spPr/>
      <dgm:t>
        <a:bodyPr/>
        <a:lstStyle/>
        <a:p>
          <a:r>
            <a:rPr lang="it-IT" dirty="0" smtClean="0"/>
            <a:t>Grecia</a:t>
          </a:r>
          <a:endParaRPr lang="it-IT" dirty="0"/>
        </a:p>
      </dgm:t>
    </dgm:pt>
    <dgm:pt modelId="{AA1CC522-FC38-7B40-A205-89B868E74F2E}" type="parTrans" cxnId="{DE5E3775-E629-6643-841D-FD8957A4B991}">
      <dgm:prSet/>
      <dgm:spPr/>
      <dgm:t>
        <a:bodyPr/>
        <a:lstStyle/>
        <a:p>
          <a:endParaRPr lang="it-IT"/>
        </a:p>
      </dgm:t>
    </dgm:pt>
    <dgm:pt modelId="{D66413B5-A339-C44A-AF84-5230B1322BC9}" type="sibTrans" cxnId="{DE5E3775-E629-6643-841D-FD8957A4B991}">
      <dgm:prSet/>
      <dgm:spPr/>
      <dgm:t>
        <a:bodyPr/>
        <a:lstStyle/>
        <a:p>
          <a:endParaRPr lang="it-IT"/>
        </a:p>
      </dgm:t>
    </dgm:pt>
    <dgm:pt modelId="{B5FF8A58-3EAC-EF49-A2E8-3605EED30329}">
      <dgm:prSet phldrT="[Testo]"/>
      <dgm:spPr/>
      <dgm:t>
        <a:bodyPr/>
        <a:lstStyle/>
        <a:p>
          <a:r>
            <a:rPr lang="it-IT" dirty="0" smtClean="0"/>
            <a:t>La Grecia anche in uno scenario positivo, attualmente difficilmente ipotizzabile, per convergere al 60% del debito/</a:t>
          </a:r>
          <a:r>
            <a:rPr lang="it-IT" dirty="0" err="1" smtClean="0"/>
            <a:t>Pil</a:t>
          </a:r>
          <a:r>
            <a:rPr lang="it-IT" dirty="0" smtClean="0"/>
            <a:t> dovrebbe ottenere un avanzo primario costante superiore al 5%, di difficile attuazione.</a:t>
          </a:r>
          <a:endParaRPr lang="it-IT" dirty="0"/>
        </a:p>
      </dgm:t>
    </dgm:pt>
    <dgm:pt modelId="{6FBAC21C-DC20-C944-94D9-A564F055DAB1}" type="parTrans" cxnId="{7228E91B-5230-4A4E-8485-DEF120912FAA}">
      <dgm:prSet/>
      <dgm:spPr/>
      <dgm:t>
        <a:bodyPr/>
        <a:lstStyle/>
        <a:p>
          <a:endParaRPr lang="it-IT"/>
        </a:p>
      </dgm:t>
    </dgm:pt>
    <dgm:pt modelId="{CDF4DD6A-5ED3-E140-B0E8-009727AE886A}" type="sibTrans" cxnId="{7228E91B-5230-4A4E-8485-DEF120912FAA}">
      <dgm:prSet/>
      <dgm:spPr/>
      <dgm:t>
        <a:bodyPr/>
        <a:lstStyle/>
        <a:p>
          <a:endParaRPr lang="it-IT"/>
        </a:p>
      </dgm:t>
    </dgm:pt>
    <dgm:pt modelId="{C2666D5B-1380-2547-84FC-01CFA5726F50}">
      <dgm:prSet phldrT="[Testo]"/>
      <dgm:spPr/>
      <dgm:t>
        <a:bodyPr/>
        <a:lstStyle/>
        <a:p>
          <a:r>
            <a:rPr lang="it-IT" dirty="0" smtClean="0"/>
            <a:t>La Grecia senza un sostanzioso </a:t>
          </a:r>
          <a:r>
            <a:rPr lang="it-IT" i="1" dirty="0" err="1" smtClean="0"/>
            <a:t>haircut</a:t>
          </a:r>
          <a:r>
            <a:rPr lang="it-IT" dirty="0" smtClean="0"/>
            <a:t> del debito e riforme importanti, difficilmente potrebbe rientrare nei parametri.</a:t>
          </a:r>
          <a:endParaRPr lang="it-IT" dirty="0"/>
        </a:p>
      </dgm:t>
    </dgm:pt>
    <dgm:pt modelId="{5F55CFCA-6A74-FE40-B6C1-AC82A3C88AED}" type="parTrans" cxnId="{4EC4A8BE-F28E-9945-8E5C-B8A827918C6F}">
      <dgm:prSet/>
      <dgm:spPr/>
      <dgm:t>
        <a:bodyPr/>
        <a:lstStyle/>
        <a:p>
          <a:endParaRPr lang="it-IT"/>
        </a:p>
      </dgm:t>
    </dgm:pt>
    <dgm:pt modelId="{DDC52570-78AE-2647-9586-92651D7B086C}" type="sibTrans" cxnId="{4EC4A8BE-F28E-9945-8E5C-B8A827918C6F}">
      <dgm:prSet/>
      <dgm:spPr/>
      <dgm:t>
        <a:bodyPr/>
        <a:lstStyle/>
        <a:p>
          <a:endParaRPr lang="it-IT"/>
        </a:p>
      </dgm:t>
    </dgm:pt>
    <dgm:pt modelId="{0D90E260-4167-0F4D-B919-F8BF02097CF8}" type="pres">
      <dgm:prSet presAssocID="{8ED2DBB3-307A-EC40-98F2-64281ED417FF}" presName="linearFlow" presStyleCnt="0">
        <dgm:presLayoutVars>
          <dgm:dir/>
          <dgm:animLvl val="lvl"/>
          <dgm:resizeHandles val="exact"/>
        </dgm:presLayoutVars>
      </dgm:prSet>
      <dgm:spPr/>
      <dgm:t>
        <a:bodyPr/>
        <a:lstStyle/>
        <a:p>
          <a:endParaRPr lang="it-IT"/>
        </a:p>
      </dgm:t>
    </dgm:pt>
    <dgm:pt modelId="{3126CC98-2227-3A42-8BB7-26F581156A71}" type="pres">
      <dgm:prSet presAssocID="{EB588589-1CAD-6A4B-A718-0DDA5B436C19}" presName="composite" presStyleCnt="0"/>
      <dgm:spPr/>
    </dgm:pt>
    <dgm:pt modelId="{810FE66B-0D41-7A4B-9C69-1AAE4A514C5A}" type="pres">
      <dgm:prSet presAssocID="{EB588589-1CAD-6A4B-A718-0DDA5B436C19}" presName="parentText" presStyleLbl="alignNode1" presStyleIdx="0" presStyleCnt="3">
        <dgm:presLayoutVars>
          <dgm:chMax val="1"/>
          <dgm:bulletEnabled val="1"/>
        </dgm:presLayoutVars>
      </dgm:prSet>
      <dgm:spPr/>
      <dgm:t>
        <a:bodyPr/>
        <a:lstStyle/>
        <a:p>
          <a:endParaRPr lang="it-IT"/>
        </a:p>
      </dgm:t>
    </dgm:pt>
    <dgm:pt modelId="{D694EFB2-78B5-EF4C-90D3-8D34D5FD222D}" type="pres">
      <dgm:prSet presAssocID="{EB588589-1CAD-6A4B-A718-0DDA5B436C19}" presName="descendantText" presStyleLbl="alignAcc1" presStyleIdx="0" presStyleCnt="3">
        <dgm:presLayoutVars>
          <dgm:bulletEnabled val="1"/>
        </dgm:presLayoutVars>
      </dgm:prSet>
      <dgm:spPr/>
      <dgm:t>
        <a:bodyPr/>
        <a:lstStyle/>
        <a:p>
          <a:endParaRPr lang="it-IT"/>
        </a:p>
      </dgm:t>
    </dgm:pt>
    <dgm:pt modelId="{78BDB9A4-5222-2340-BF14-916C6FD16453}" type="pres">
      <dgm:prSet presAssocID="{E08F0FB3-B126-4444-ADE4-085239B7857F}" presName="sp" presStyleCnt="0"/>
      <dgm:spPr/>
    </dgm:pt>
    <dgm:pt modelId="{EE6CAD46-18F8-8641-BA91-2AF7F250D48B}" type="pres">
      <dgm:prSet presAssocID="{1B7F666C-431D-C649-BCD5-7AC06F5F8BB9}" presName="composite" presStyleCnt="0"/>
      <dgm:spPr/>
    </dgm:pt>
    <dgm:pt modelId="{8B5B09F2-0F5F-BA41-9FCF-B70E5B9741CD}" type="pres">
      <dgm:prSet presAssocID="{1B7F666C-431D-C649-BCD5-7AC06F5F8BB9}" presName="parentText" presStyleLbl="alignNode1" presStyleIdx="1" presStyleCnt="3">
        <dgm:presLayoutVars>
          <dgm:chMax val="1"/>
          <dgm:bulletEnabled val="1"/>
        </dgm:presLayoutVars>
      </dgm:prSet>
      <dgm:spPr/>
      <dgm:t>
        <a:bodyPr/>
        <a:lstStyle/>
        <a:p>
          <a:endParaRPr lang="it-IT"/>
        </a:p>
      </dgm:t>
    </dgm:pt>
    <dgm:pt modelId="{8C3A32AB-A604-A24E-9C06-46882FD59450}" type="pres">
      <dgm:prSet presAssocID="{1B7F666C-431D-C649-BCD5-7AC06F5F8BB9}" presName="descendantText" presStyleLbl="alignAcc1" presStyleIdx="1" presStyleCnt="3">
        <dgm:presLayoutVars>
          <dgm:bulletEnabled val="1"/>
        </dgm:presLayoutVars>
      </dgm:prSet>
      <dgm:spPr/>
      <dgm:t>
        <a:bodyPr/>
        <a:lstStyle/>
        <a:p>
          <a:endParaRPr lang="it-IT"/>
        </a:p>
      </dgm:t>
    </dgm:pt>
    <dgm:pt modelId="{C2E9714D-E0AE-0D43-B082-A3E74AC4525D}" type="pres">
      <dgm:prSet presAssocID="{12C71729-D9B5-B647-A5B4-F0421B2D5187}" presName="sp" presStyleCnt="0"/>
      <dgm:spPr/>
    </dgm:pt>
    <dgm:pt modelId="{F98C1850-1DA6-5A48-8C86-E1D5459B6696}" type="pres">
      <dgm:prSet presAssocID="{AE3665DB-51C6-3042-BB92-CB4013B322B1}" presName="composite" presStyleCnt="0"/>
      <dgm:spPr/>
    </dgm:pt>
    <dgm:pt modelId="{3AB3CC0D-30AF-9D44-9507-C582F16CEA0F}" type="pres">
      <dgm:prSet presAssocID="{AE3665DB-51C6-3042-BB92-CB4013B322B1}" presName="parentText" presStyleLbl="alignNode1" presStyleIdx="2" presStyleCnt="3">
        <dgm:presLayoutVars>
          <dgm:chMax val="1"/>
          <dgm:bulletEnabled val="1"/>
        </dgm:presLayoutVars>
      </dgm:prSet>
      <dgm:spPr/>
      <dgm:t>
        <a:bodyPr/>
        <a:lstStyle/>
        <a:p>
          <a:endParaRPr lang="it-IT"/>
        </a:p>
      </dgm:t>
    </dgm:pt>
    <dgm:pt modelId="{2DD7379F-824E-BB41-B463-F683EA59FDD1}" type="pres">
      <dgm:prSet presAssocID="{AE3665DB-51C6-3042-BB92-CB4013B322B1}" presName="descendantText" presStyleLbl="alignAcc1" presStyleIdx="2" presStyleCnt="3">
        <dgm:presLayoutVars>
          <dgm:bulletEnabled val="1"/>
        </dgm:presLayoutVars>
      </dgm:prSet>
      <dgm:spPr/>
      <dgm:t>
        <a:bodyPr/>
        <a:lstStyle/>
        <a:p>
          <a:endParaRPr lang="it-IT"/>
        </a:p>
      </dgm:t>
    </dgm:pt>
  </dgm:ptLst>
  <dgm:cxnLst>
    <dgm:cxn modelId="{CE76E27B-60E9-44C8-864C-A9D4199FB741}" type="presOf" srcId="{1B7F666C-431D-C649-BCD5-7AC06F5F8BB9}" destId="{8B5B09F2-0F5F-BA41-9FCF-B70E5B9741CD}" srcOrd="0" destOrd="0" presId="urn:microsoft.com/office/officeart/2005/8/layout/chevron2"/>
    <dgm:cxn modelId="{56E2371C-BEAF-4866-87BE-190A2EC16AA3}" type="presOf" srcId="{C2666D5B-1380-2547-84FC-01CFA5726F50}" destId="{2DD7379F-824E-BB41-B463-F683EA59FDD1}" srcOrd="0" destOrd="1" presId="urn:microsoft.com/office/officeart/2005/8/layout/chevron2"/>
    <dgm:cxn modelId="{D1DED365-7871-4EE1-B414-35AC83FDFAAD}" type="presOf" srcId="{AE3665DB-51C6-3042-BB92-CB4013B322B1}" destId="{3AB3CC0D-30AF-9D44-9507-C582F16CEA0F}" srcOrd="0" destOrd="0" presId="urn:microsoft.com/office/officeart/2005/8/layout/chevron2"/>
    <dgm:cxn modelId="{7228E91B-5230-4A4E-8485-DEF120912FAA}" srcId="{AE3665DB-51C6-3042-BB92-CB4013B322B1}" destId="{B5FF8A58-3EAC-EF49-A2E8-3605EED30329}" srcOrd="0" destOrd="0" parTransId="{6FBAC21C-DC20-C944-94D9-A564F055DAB1}" sibTransId="{CDF4DD6A-5ED3-E140-B0E8-009727AE886A}"/>
    <dgm:cxn modelId="{4EC4A8BE-F28E-9945-8E5C-B8A827918C6F}" srcId="{AE3665DB-51C6-3042-BB92-CB4013B322B1}" destId="{C2666D5B-1380-2547-84FC-01CFA5726F50}" srcOrd="1" destOrd="0" parTransId="{5F55CFCA-6A74-FE40-B6C1-AC82A3C88AED}" sibTransId="{DDC52570-78AE-2647-9586-92651D7B086C}"/>
    <dgm:cxn modelId="{613CBE9F-1299-9844-991F-742856728075}" srcId="{EB588589-1CAD-6A4B-A718-0DDA5B436C19}" destId="{98870E97-4A22-4C4E-A4E9-85B49A084B12}" srcOrd="1" destOrd="0" parTransId="{3700F115-0A0D-5245-A139-30632C71E9AA}" sibTransId="{4484D46F-79DE-2B4F-8071-FEA868B8E413}"/>
    <dgm:cxn modelId="{1FF2F558-25BC-413B-B336-9D60DD6644FC}" type="presOf" srcId="{8BFAD6F2-5139-CD4F-939D-6237D28288FB}" destId="{D694EFB2-78B5-EF4C-90D3-8D34D5FD222D}" srcOrd="0" destOrd="0" presId="urn:microsoft.com/office/officeart/2005/8/layout/chevron2"/>
    <dgm:cxn modelId="{2A339593-A34B-4944-A708-3DC140F66D98}" srcId="{1B7F666C-431D-C649-BCD5-7AC06F5F8BB9}" destId="{EF8ABFB7-831B-084F-B33E-3ED4740C9D1D}" srcOrd="0" destOrd="0" parTransId="{E8ADF64B-9728-7347-B9C9-335086298B84}" sibTransId="{68BB27B7-EB9B-B947-9795-8D0C02BC6FFC}"/>
    <dgm:cxn modelId="{81084A34-1727-2747-B247-D1170D33BC09}" srcId="{EB588589-1CAD-6A4B-A718-0DDA5B436C19}" destId="{8BFAD6F2-5139-CD4F-939D-6237D28288FB}" srcOrd="0" destOrd="0" parTransId="{0FCFF6BB-1372-784B-92B7-CEFF5C554FBD}" sibTransId="{522468FA-0874-984E-AC6C-361010928DE6}"/>
    <dgm:cxn modelId="{D201C9FC-15F6-44A4-9825-E1AD7EC59571}" type="presOf" srcId="{8ED2DBB3-307A-EC40-98F2-64281ED417FF}" destId="{0D90E260-4167-0F4D-B919-F8BF02097CF8}" srcOrd="0" destOrd="0" presId="urn:microsoft.com/office/officeart/2005/8/layout/chevron2"/>
    <dgm:cxn modelId="{25BC9C0B-3DD1-1648-94A3-7BF32C282E7B}" srcId="{8ED2DBB3-307A-EC40-98F2-64281ED417FF}" destId="{1B7F666C-431D-C649-BCD5-7AC06F5F8BB9}" srcOrd="1" destOrd="0" parTransId="{ED0F1B06-B3EB-3E4C-AEF8-CDD571D6209C}" sibTransId="{12C71729-D9B5-B647-A5B4-F0421B2D5187}"/>
    <dgm:cxn modelId="{DE5E3775-E629-6643-841D-FD8957A4B991}" srcId="{8ED2DBB3-307A-EC40-98F2-64281ED417FF}" destId="{AE3665DB-51C6-3042-BB92-CB4013B322B1}" srcOrd="2" destOrd="0" parTransId="{AA1CC522-FC38-7B40-A205-89B868E74F2E}" sibTransId="{D66413B5-A339-C44A-AF84-5230B1322BC9}"/>
    <dgm:cxn modelId="{4087F490-A973-4B97-A141-AFB1A05D7DDE}" type="presOf" srcId="{EB588589-1CAD-6A4B-A718-0DDA5B436C19}" destId="{810FE66B-0D41-7A4B-9C69-1AAE4A514C5A}" srcOrd="0" destOrd="0" presId="urn:microsoft.com/office/officeart/2005/8/layout/chevron2"/>
    <dgm:cxn modelId="{C0FCA1C2-DA49-4B4F-BA68-1CFD6FDFE8A0}" type="presOf" srcId="{B5FF8A58-3EAC-EF49-A2E8-3605EED30329}" destId="{2DD7379F-824E-BB41-B463-F683EA59FDD1}" srcOrd="0" destOrd="0" presId="urn:microsoft.com/office/officeart/2005/8/layout/chevron2"/>
    <dgm:cxn modelId="{5537B0CC-8A57-4E10-97CE-F78E4EC14F65}" type="presOf" srcId="{EF8ABFB7-831B-084F-B33E-3ED4740C9D1D}" destId="{8C3A32AB-A604-A24E-9C06-46882FD59450}" srcOrd="0" destOrd="0" presId="urn:microsoft.com/office/officeart/2005/8/layout/chevron2"/>
    <dgm:cxn modelId="{79FD0385-C70B-324E-A4EC-A3B1FE1A753A}" srcId="{8ED2DBB3-307A-EC40-98F2-64281ED417FF}" destId="{EB588589-1CAD-6A4B-A718-0DDA5B436C19}" srcOrd="0" destOrd="0" parTransId="{005C1823-FBBA-A344-9002-BBDEB1AE03F3}" sibTransId="{E08F0FB3-B126-4444-ADE4-085239B7857F}"/>
    <dgm:cxn modelId="{B841DD3E-9B78-4891-95BC-E072C11374DB}" type="presOf" srcId="{98870E97-4A22-4C4E-A4E9-85B49A084B12}" destId="{D694EFB2-78B5-EF4C-90D3-8D34D5FD222D}" srcOrd="0" destOrd="1" presId="urn:microsoft.com/office/officeart/2005/8/layout/chevron2"/>
    <dgm:cxn modelId="{77F6ACB8-1C62-4BFF-8835-F92A89748852}" type="presParOf" srcId="{0D90E260-4167-0F4D-B919-F8BF02097CF8}" destId="{3126CC98-2227-3A42-8BB7-26F581156A71}" srcOrd="0" destOrd="0" presId="urn:microsoft.com/office/officeart/2005/8/layout/chevron2"/>
    <dgm:cxn modelId="{20596584-C5D1-4A82-81B2-B4062A215DF2}" type="presParOf" srcId="{3126CC98-2227-3A42-8BB7-26F581156A71}" destId="{810FE66B-0D41-7A4B-9C69-1AAE4A514C5A}" srcOrd="0" destOrd="0" presId="urn:microsoft.com/office/officeart/2005/8/layout/chevron2"/>
    <dgm:cxn modelId="{DD6209FC-6A61-4ECC-A51D-AECDEE8F5354}" type="presParOf" srcId="{3126CC98-2227-3A42-8BB7-26F581156A71}" destId="{D694EFB2-78B5-EF4C-90D3-8D34D5FD222D}" srcOrd="1" destOrd="0" presId="urn:microsoft.com/office/officeart/2005/8/layout/chevron2"/>
    <dgm:cxn modelId="{3F7C100A-9837-4EAF-A84D-68B7CB5F8070}" type="presParOf" srcId="{0D90E260-4167-0F4D-B919-F8BF02097CF8}" destId="{78BDB9A4-5222-2340-BF14-916C6FD16453}" srcOrd="1" destOrd="0" presId="urn:microsoft.com/office/officeart/2005/8/layout/chevron2"/>
    <dgm:cxn modelId="{CA54BEE9-04F5-429B-A0C8-B8E045ED9ACE}" type="presParOf" srcId="{0D90E260-4167-0F4D-B919-F8BF02097CF8}" destId="{EE6CAD46-18F8-8641-BA91-2AF7F250D48B}" srcOrd="2" destOrd="0" presId="urn:microsoft.com/office/officeart/2005/8/layout/chevron2"/>
    <dgm:cxn modelId="{6D7E46BA-2FF9-40BC-9669-28036AE6167B}" type="presParOf" srcId="{EE6CAD46-18F8-8641-BA91-2AF7F250D48B}" destId="{8B5B09F2-0F5F-BA41-9FCF-B70E5B9741CD}" srcOrd="0" destOrd="0" presId="urn:microsoft.com/office/officeart/2005/8/layout/chevron2"/>
    <dgm:cxn modelId="{97F340A0-902D-431C-BFB6-CE8602239EF4}" type="presParOf" srcId="{EE6CAD46-18F8-8641-BA91-2AF7F250D48B}" destId="{8C3A32AB-A604-A24E-9C06-46882FD59450}" srcOrd="1" destOrd="0" presId="urn:microsoft.com/office/officeart/2005/8/layout/chevron2"/>
    <dgm:cxn modelId="{857DB026-0940-4121-AA45-A966C6C773F5}" type="presParOf" srcId="{0D90E260-4167-0F4D-B919-F8BF02097CF8}" destId="{C2E9714D-E0AE-0D43-B082-A3E74AC4525D}" srcOrd="3" destOrd="0" presId="urn:microsoft.com/office/officeart/2005/8/layout/chevron2"/>
    <dgm:cxn modelId="{D9350218-0C64-4679-AFD0-FF129E99C23C}" type="presParOf" srcId="{0D90E260-4167-0F4D-B919-F8BF02097CF8}" destId="{F98C1850-1DA6-5A48-8C86-E1D5459B6696}" srcOrd="4" destOrd="0" presId="urn:microsoft.com/office/officeart/2005/8/layout/chevron2"/>
    <dgm:cxn modelId="{25C6DB68-9E96-47AC-A8E1-FB4306FFC603}" type="presParOf" srcId="{F98C1850-1DA6-5A48-8C86-E1D5459B6696}" destId="{3AB3CC0D-30AF-9D44-9507-C582F16CEA0F}" srcOrd="0" destOrd="0" presId="urn:microsoft.com/office/officeart/2005/8/layout/chevron2"/>
    <dgm:cxn modelId="{39AFE2F2-7A5D-4234-BBC8-169B2896C104}" type="presParOf" srcId="{F98C1850-1DA6-5A48-8C86-E1D5459B6696}" destId="{2DD7379F-824E-BB41-B463-F683EA59F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55D876-174D-F84A-BA42-284668038E7F}" type="doc">
      <dgm:prSet loTypeId="urn:microsoft.com/office/officeart/2005/8/layout/radial4" loCatId="" qsTypeId="urn:microsoft.com/office/officeart/2005/8/quickstyle/simple2" qsCatId="simple" csTypeId="urn:microsoft.com/office/officeart/2005/8/colors/accent1_2" csCatId="accent1" phldr="1"/>
      <dgm:spPr/>
      <dgm:t>
        <a:bodyPr/>
        <a:lstStyle/>
        <a:p>
          <a:endParaRPr lang="it-IT"/>
        </a:p>
      </dgm:t>
    </dgm:pt>
    <dgm:pt modelId="{F61030F7-F192-7F44-9EB5-EEE37A0F3231}">
      <dgm:prSet phldrT="[Testo]"/>
      <dgm:spPr/>
      <dgm:t>
        <a:bodyPr/>
        <a:lstStyle/>
        <a:p>
          <a:r>
            <a:rPr lang="it-IT" dirty="0" smtClean="0"/>
            <a:t>Patto di bilancio o fiscal compact</a:t>
          </a:r>
          <a:endParaRPr lang="it-IT" dirty="0"/>
        </a:p>
      </dgm:t>
    </dgm:pt>
    <dgm:pt modelId="{5386A286-B013-FA46-8FCA-6D50D7F329D3}" type="parTrans" cxnId="{4DEB801B-ED42-7644-A58D-ECC87E029237}">
      <dgm:prSet/>
      <dgm:spPr/>
      <dgm:t>
        <a:bodyPr/>
        <a:lstStyle/>
        <a:p>
          <a:endParaRPr lang="it-IT"/>
        </a:p>
      </dgm:t>
    </dgm:pt>
    <dgm:pt modelId="{47D36B3C-69C2-8342-A018-AC471FB2C546}" type="sibTrans" cxnId="{4DEB801B-ED42-7644-A58D-ECC87E029237}">
      <dgm:prSet/>
      <dgm:spPr/>
      <dgm:t>
        <a:bodyPr/>
        <a:lstStyle/>
        <a:p>
          <a:endParaRPr lang="it-IT"/>
        </a:p>
      </dgm:t>
    </dgm:pt>
    <dgm:pt modelId="{E07DE9E5-BE21-C44E-B375-CFF614C41F29}">
      <dgm:prSet phldrT="[Testo]"/>
      <dgm:spPr/>
      <dgm:t>
        <a:bodyPr/>
        <a:lstStyle/>
        <a:p>
          <a:r>
            <a:rPr lang="it-IT" dirty="0" smtClean="0"/>
            <a:t>Elevato tasso di disoccupazione</a:t>
          </a:r>
          <a:endParaRPr lang="it-IT" dirty="0"/>
        </a:p>
      </dgm:t>
    </dgm:pt>
    <dgm:pt modelId="{B6D9AEDB-B70D-E146-9118-F3EA1476BD61}" type="parTrans" cxnId="{6F9D3938-734E-2745-8E6A-BEE5BB512147}">
      <dgm:prSet/>
      <dgm:spPr/>
      <dgm:t>
        <a:bodyPr/>
        <a:lstStyle/>
        <a:p>
          <a:endParaRPr lang="it-IT"/>
        </a:p>
      </dgm:t>
    </dgm:pt>
    <dgm:pt modelId="{68D3C7DC-0104-5147-95E6-26933C38643B}" type="sibTrans" cxnId="{6F9D3938-734E-2745-8E6A-BEE5BB512147}">
      <dgm:prSet/>
      <dgm:spPr/>
      <dgm:t>
        <a:bodyPr/>
        <a:lstStyle/>
        <a:p>
          <a:endParaRPr lang="it-IT"/>
        </a:p>
      </dgm:t>
    </dgm:pt>
    <dgm:pt modelId="{12B49274-65E0-D944-B1E5-0CAF83A18C98}">
      <dgm:prSet phldrT="[Testo]"/>
      <dgm:spPr/>
      <dgm:t>
        <a:bodyPr/>
        <a:lstStyle/>
        <a:p>
          <a:r>
            <a:rPr lang="it-IT" dirty="0" smtClean="0"/>
            <a:t>Bilanci pubblici in deficit </a:t>
          </a:r>
          <a:endParaRPr lang="it-IT" dirty="0"/>
        </a:p>
      </dgm:t>
    </dgm:pt>
    <dgm:pt modelId="{8E0ACB7E-8FDF-754A-BD69-B69CB210C253}" type="parTrans" cxnId="{5F1AA2FC-18FA-844E-8B76-0D5831EEEDFF}">
      <dgm:prSet/>
      <dgm:spPr/>
      <dgm:t>
        <a:bodyPr/>
        <a:lstStyle/>
        <a:p>
          <a:endParaRPr lang="it-IT"/>
        </a:p>
      </dgm:t>
    </dgm:pt>
    <dgm:pt modelId="{A2F16EB1-0A87-1C47-9AD1-BBEB4A329BFF}" type="sibTrans" cxnId="{5F1AA2FC-18FA-844E-8B76-0D5831EEEDFF}">
      <dgm:prSet/>
      <dgm:spPr/>
      <dgm:t>
        <a:bodyPr/>
        <a:lstStyle/>
        <a:p>
          <a:endParaRPr lang="it-IT"/>
        </a:p>
      </dgm:t>
    </dgm:pt>
    <dgm:pt modelId="{45CA8E09-C590-CC4F-BF00-62512EA3C594}">
      <dgm:prSet phldrT="[Testo]"/>
      <dgm:spPr/>
      <dgm:t>
        <a:bodyPr/>
        <a:lstStyle/>
        <a:p>
          <a:r>
            <a:rPr lang="it-IT" dirty="0" smtClean="0"/>
            <a:t>Scarsa competitività</a:t>
          </a:r>
          <a:endParaRPr lang="it-IT" dirty="0"/>
        </a:p>
      </dgm:t>
    </dgm:pt>
    <dgm:pt modelId="{55B69C69-37A8-AF44-80C2-C6A9103803F4}" type="parTrans" cxnId="{F29A80A5-DA22-A74F-9065-5B73AA4EE9F8}">
      <dgm:prSet/>
      <dgm:spPr/>
      <dgm:t>
        <a:bodyPr/>
        <a:lstStyle/>
        <a:p>
          <a:endParaRPr lang="it-IT"/>
        </a:p>
      </dgm:t>
    </dgm:pt>
    <dgm:pt modelId="{075ECD04-E591-AE4F-B282-DDDEDD32423D}" type="sibTrans" cxnId="{F29A80A5-DA22-A74F-9065-5B73AA4EE9F8}">
      <dgm:prSet/>
      <dgm:spPr/>
      <dgm:t>
        <a:bodyPr/>
        <a:lstStyle/>
        <a:p>
          <a:endParaRPr lang="it-IT"/>
        </a:p>
      </dgm:t>
    </dgm:pt>
    <dgm:pt modelId="{DA7CF4CE-B5FC-4342-A25C-7540A6D8BD7A}">
      <dgm:prSet phldrT="[Testo]"/>
      <dgm:spPr/>
      <dgm:t>
        <a:bodyPr/>
        <a:lstStyle/>
        <a:p>
          <a:r>
            <a:rPr lang="it-IT" dirty="0" smtClean="0"/>
            <a:t>Invecchiamento della popolazione</a:t>
          </a:r>
          <a:endParaRPr lang="it-IT" dirty="0"/>
        </a:p>
      </dgm:t>
    </dgm:pt>
    <dgm:pt modelId="{0297FB94-D972-BD4E-857D-7FF94F470FF3}" type="parTrans" cxnId="{3185A791-41D1-BE47-BDC7-33BA0A3041C8}">
      <dgm:prSet/>
      <dgm:spPr/>
      <dgm:t>
        <a:bodyPr/>
        <a:lstStyle/>
        <a:p>
          <a:endParaRPr lang="it-IT"/>
        </a:p>
      </dgm:t>
    </dgm:pt>
    <dgm:pt modelId="{82502778-3032-E34F-B231-93831393BAE0}" type="sibTrans" cxnId="{3185A791-41D1-BE47-BDC7-33BA0A3041C8}">
      <dgm:prSet/>
      <dgm:spPr/>
      <dgm:t>
        <a:bodyPr/>
        <a:lstStyle/>
        <a:p>
          <a:endParaRPr lang="it-IT"/>
        </a:p>
      </dgm:t>
    </dgm:pt>
    <dgm:pt modelId="{E6FA2317-A86A-D34F-A3AA-634269562D69}" type="pres">
      <dgm:prSet presAssocID="{EA55D876-174D-F84A-BA42-284668038E7F}" presName="cycle" presStyleCnt="0">
        <dgm:presLayoutVars>
          <dgm:chMax val="1"/>
          <dgm:dir/>
          <dgm:animLvl val="ctr"/>
          <dgm:resizeHandles val="exact"/>
        </dgm:presLayoutVars>
      </dgm:prSet>
      <dgm:spPr/>
      <dgm:t>
        <a:bodyPr/>
        <a:lstStyle/>
        <a:p>
          <a:endParaRPr lang="it-IT"/>
        </a:p>
      </dgm:t>
    </dgm:pt>
    <dgm:pt modelId="{613ADC8E-19B2-F443-82C9-61ED07D00ED1}" type="pres">
      <dgm:prSet presAssocID="{F61030F7-F192-7F44-9EB5-EEE37A0F3231}" presName="centerShape" presStyleLbl="node0" presStyleIdx="0" presStyleCnt="1"/>
      <dgm:spPr/>
      <dgm:t>
        <a:bodyPr/>
        <a:lstStyle/>
        <a:p>
          <a:endParaRPr lang="it-IT"/>
        </a:p>
      </dgm:t>
    </dgm:pt>
    <dgm:pt modelId="{6DD3C692-B9B8-8045-BA96-1B32CCD09289}" type="pres">
      <dgm:prSet presAssocID="{B6D9AEDB-B70D-E146-9118-F3EA1476BD61}" presName="parTrans" presStyleLbl="bgSibTrans2D1" presStyleIdx="0" presStyleCnt="4"/>
      <dgm:spPr/>
      <dgm:t>
        <a:bodyPr/>
        <a:lstStyle/>
        <a:p>
          <a:endParaRPr lang="it-IT"/>
        </a:p>
      </dgm:t>
    </dgm:pt>
    <dgm:pt modelId="{7FF0594A-699B-3446-A31A-53B7FD62189F}" type="pres">
      <dgm:prSet presAssocID="{E07DE9E5-BE21-C44E-B375-CFF614C41F29}" presName="node" presStyleLbl="node1" presStyleIdx="0" presStyleCnt="4">
        <dgm:presLayoutVars>
          <dgm:bulletEnabled val="1"/>
        </dgm:presLayoutVars>
      </dgm:prSet>
      <dgm:spPr/>
      <dgm:t>
        <a:bodyPr/>
        <a:lstStyle/>
        <a:p>
          <a:endParaRPr lang="it-IT"/>
        </a:p>
      </dgm:t>
    </dgm:pt>
    <dgm:pt modelId="{4010406D-104B-3149-B3B2-5BD1C129259B}" type="pres">
      <dgm:prSet presAssocID="{8E0ACB7E-8FDF-754A-BD69-B69CB210C253}" presName="parTrans" presStyleLbl="bgSibTrans2D1" presStyleIdx="1" presStyleCnt="4"/>
      <dgm:spPr/>
      <dgm:t>
        <a:bodyPr/>
        <a:lstStyle/>
        <a:p>
          <a:endParaRPr lang="it-IT"/>
        </a:p>
      </dgm:t>
    </dgm:pt>
    <dgm:pt modelId="{FAB9E303-FB62-F144-BD1F-6A07B086C9DC}" type="pres">
      <dgm:prSet presAssocID="{12B49274-65E0-D944-B1E5-0CAF83A18C98}" presName="node" presStyleLbl="node1" presStyleIdx="1" presStyleCnt="4">
        <dgm:presLayoutVars>
          <dgm:bulletEnabled val="1"/>
        </dgm:presLayoutVars>
      </dgm:prSet>
      <dgm:spPr/>
      <dgm:t>
        <a:bodyPr/>
        <a:lstStyle/>
        <a:p>
          <a:endParaRPr lang="it-IT"/>
        </a:p>
      </dgm:t>
    </dgm:pt>
    <dgm:pt modelId="{C8ADE13F-DECB-C849-B358-702E55B245AB}" type="pres">
      <dgm:prSet presAssocID="{55B69C69-37A8-AF44-80C2-C6A9103803F4}" presName="parTrans" presStyleLbl="bgSibTrans2D1" presStyleIdx="2" presStyleCnt="4"/>
      <dgm:spPr/>
      <dgm:t>
        <a:bodyPr/>
        <a:lstStyle/>
        <a:p>
          <a:endParaRPr lang="it-IT"/>
        </a:p>
      </dgm:t>
    </dgm:pt>
    <dgm:pt modelId="{78043BF5-A0AB-E64F-AFBC-7BACFB5215DA}" type="pres">
      <dgm:prSet presAssocID="{45CA8E09-C590-CC4F-BF00-62512EA3C594}" presName="node" presStyleLbl="node1" presStyleIdx="2" presStyleCnt="4">
        <dgm:presLayoutVars>
          <dgm:bulletEnabled val="1"/>
        </dgm:presLayoutVars>
      </dgm:prSet>
      <dgm:spPr/>
      <dgm:t>
        <a:bodyPr/>
        <a:lstStyle/>
        <a:p>
          <a:endParaRPr lang="it-IT"/>
        </a:p>
      </dgm:t>
    </dgm:pt>
    <dgm:pt modelId="{52DC4859-2F9C-6A41-ACC5-E45A0EC8CD29}" type="pres">
      <dgm:prSet presAssocID="{0297FB94-D972-BD4E-857D-7FF94F470FF3}" presName="parTrans" presStyleLbl="bgSibTrans2D1" presStyleIdx="3" presStyleCnt="4"/>
      <dgm:spPr/>
      <dgm:t>
        <a:bodyPr/>
        <a:lstStyle/>
        <a:p>
          <a:endParaRPr lang="it-IT"/>
        </a:p>
      </dgm:t>
    </dgm:pt>
    <dgm:pt modelId="{9B53A37B-A25D-A249-9E1F-AB71226B133A}" type="pres">
      <dgm:prSet presAssocID="{DA7CF4CE-B5FC-4342-A25C-7540A6D8BD7A}" presName="node" presStyleLbl="node1" presStyleIdx="3" presStyleCnt="4">
        <dgm:presLayoutVars>
          <dgm:bulletEnabled val="1"/>
        </dgm:presLayoutVars>
      </dgm:prSet>
      <dgm:spPr/>
      <dgm:t>
        <a:bodyPr/>
        <a:lstStyle/>
        <a:p>
          <a:endParaRPr lang="it-IT"/>
        </a:p>
      </dgm:t>
    </dgm:pt>
  </dgm:ptLst>
  <dgm:cxnLst>
    <dgm:cxn modelId="{5F1AA2FC-18FA-844E-8B76-0D5831EEEDFF}" srcId="{F61030F7-F192-7F44-9EB5-EEE37A0F3231}" destId="{12B49274-65E0-D944-B1E5-0CAF83A18C98}" srcOrd="1" destOrd="0" parTransId="{8E0ACB7E-8FDF-754A-BD69-B69CB210C253}" sibTransId="{A2F16EB1-0A87-1C47-9AD1-BBEB4A329BFF}"/>
    <dgm:cxn modelId="{7EF804C8-4C94-45EC-951B-E0ACC02974DD}" type="presOf" srcId="{F61030F7-F192-7F44-9EB5-EEE37A0F3231}" destId="{613ADC8E-19B2-F443-82C9-61ED07D00ED1}" srcOrd="0" destOrd="0" presId="urn:microsoft.com/office/officeart/2005/8/layout/radial4"/>
    <dgm:cxn modelId="{E9357934-5BB5-4929-9822-CEE544561DC4}" type="presOf" srcId="{B6D9AEDB-B70D-E146-9118-F3EA1476BD61}" destId="{6DD3C692-B9B8-8045-BA96-1B32CCD09289}" srcOrd="0" destOrd="0" presId="urn:microsoft.com/office/officeart/2005/8/layout/radial4"/>
    <dgm:cxn modelId="{F29A80A5-DA22-A74F-9065-5B73AA4EE9F8}" srcId="{F61030F7-F192-7F44-9EB5-EEE37A0F3231}" destId="{45CA8E09-C590-CC4F-BF00-62512EA3C594}" srcOrd="2" destOrd="0" parTransId="{55B69C69-37A8-AF44-80C2-C6A9103803F4}" sibTransId="{075ECD04-E591-AE4F-B282-DDDEDD32423D}"/>
    <dgm:cxn modelId="{F237E49F-E08A-4963-A71A-414995C2206C}" type="presOf" srcId="{55B69C69-37A8-AF44-80C2-C6A9103803F4}" destId="{C8ADE13F-DECB-C849-B358-702E55B245AB}" srcOrd="0" destOrd="0" presId="urn:microsoft.com/office/officeart/2005/8/layout/radial4"/>
    <dgm:cxn modelId="{4DEB801B-ED42-7644-A58D-ECC87E029237}" srcId="{EA55D876-174D-F84A-BA42-284668038E7F}" destId="{F61030F7-F192-7F44-9EB5-EEE37A0F3231}" srcOrd="0" destOrd="0" parTransId="{5386A286-B013-FA46-8FCA-6D50D7F329D3}" sibTransId="{47D36B3C-69C2-8342-A018-AC471FB2C546}"/>
    <dgm:cxn modelId="{13A97AAE-01A8-4B11-B462-3B74F0C92D70}" type="presOf" srcId="{0297FB94-D972-BD4E-857D-7FF94F470FF3}" destId="{52DC4859-2F9C-6A41-ACC5-E45A0EC8CD29}" srcOrd="0" destOrd="0" presId="urn:microsoft.com/office/officeart/2005/8/layout/radial4"/>
    <dgm:cxn modelId="{6F9D3938-734E-2745-8E6A-BEE5BB512147}" srcId="{F61030F7-F192-7F44-9EB5-EEE37A0F3231}" destId="{E07DE9E5-BE21-C44E-B375-CFF614C41F29}" srcOrd="0" destOrd="0" parTransId="{B6D9AEDB-B70D-E146-9118-F3EA1476BD61}" sibTransId="{68D3C7DC-0104-5147-95E6-26933C38643B}"/>
    <dgm:cxn modelId="{22560507-A8BE-454C-8ECD-9F553BE9D1B1}" type="presOf" srcId="{EA55D876-174D-F84A-BA42-284668038E7F}" destId="{E6FA2317-A86A-D34F-A3AA-634269562D69}" srcOrd="0" destOrd="0" presId="urn:microsoft.com/office/officeart/2005/8/layout/radial4"/>
    <dgm:cxn modelId="{EA2F233C-41F9-463D-8823-7AEC0A47E261}" type="presOf" srcId="{DA7CF4CE-B5FC-4342-A25C-7540A6D8BD7A}" destId="{9B53A37B-A25D-A249-9E1F-AB71226B133A}" srcOrd="0" destOrd="0" presId="urn:microsoft.com/office/officeart/2005/8/layout/radial4"/>
    <dgm:cxn modelId="{BD7EF312-104B-4F01-8866-03C8701E6632}" type="presOf" srcId="{8E0ACB7E-8FDF-754A-BD69-B69CB210C253}" destId="{4010406D-104B-3149-B3B2-5BD1C129259B}" srcOrd="0" destOrd="0" presId="urn:microsoft.com/office/officeart/2005/8/layout/radial4"/>
    <dgm:cxn modelId="{CCA7B9F9-19C6-4612-A353-73294DDA9977}" type="presOf" srcId="{E07DE9E5-BE21-C44E-B375-CFF614C41F29}" destId="{7FF0594A-699B-3446-A31A-53B7FD62189F}" srcOrd="0" destOrd="0" presId="urn:microsoft.com/office/officeart/2005/8/layout/radial4"/>
    <dgm:cxn modelId="{57C6BF93-C026-4075-B98E-9F568B147712}" type="presOf" srcId="{12B49274-65E0-D944-B1E5-0CAF83A18C98}" destId="{FAB9E303-FB62-F144-BD1F-6A07B086C9DC}" srcOrd="0" destOrd="0" presId="urn:microsoft.com/office/officeart/2005/8/layout/radial4"/>
    <dgm:cxn modelId="{6B6B68F1-DD07-4DA4-872D-7E3490CAD67E}" type="presOf" srcId="{45CA8E09-C590-CC4F-BF00-62512EA3C594}" destId="{78043BF5-A0AB-E64F-AFBC-7BACFB5215DA}" srcOrd="0" destOrd="0" presId="urn:microsoft.com/office/officeart/2005/8/layout/radial4"/>
    <dgm:cxn modelId="{3185A791-41D1-BE47-BDC7-33BA0A3041C8}" srcId="{F61030F7-F192-7F44-9EB5-EEE37A0F3231}" destId="{DA7CF4CE-B5FC-4342-A25C-7540A6D8BD7A}" srcOrd="3" destOrd="0" parTransId="{0297FB94-D972-BD4E-857D-7FF94F470FF3}" sibTransId="{82502778-3032-E34F-B231-93831393BAE0}"/>
    <dgm:cxn modelId="{D7B881D7-0062-4C9A-8267-E5B6C6BEA473}" type="presParOf" srcId="{E6FA2317-A86A-D34F-A3AA-634269562D69}" destId="{613ADC8E-19B2-F443-82C9-61ED07D00ED1}" srcOrd="0" destOrd="0" presId="urn:microsoft.com/office/officeart/2005/8/layout/radial4"/>
    <dgm:cxn modelId="{0A0EA978-B828-4C28-B304-0BA80F5E4C52}" type="presParOf" srcId="{E6FA2317-A86A-D34F-A3AA-634269562D69}" destId="{6DD3C692-B9B8-8045-BA96-1B32CCD09289}" srcOrd="1" destOrd="0" presId="urn:microsoft.com/office/officeart/2005/8/layout/radial4"/>
    <dgm:cxn modelId="{41A9F36D-5C8F-4B9D-835E-63DA6F98416F}" type="presParOf" srcId="{E6FA2317-A86A-D34F-A3AA-634269562D69}" destId="{7FF0594A-699B-3446-A31A-53B7FD62189F}" srcOrd="2" destOrd="0" presId="urn:microsoft.com/office/officeart/2005/8/layout/radial4"/>
    <dgm:cxn modelId="{22B1A6AB-F7F9-467B-A3A0-8F05FCF3A3EC}" type="presParOf" srcId="{E6FA2317-A86A-D34F-A3AA-634269562D69}" destId="{4010406D-104B-3149-B3B2-5BD1C129259B}" srcOrd="3" destOrd="0" presId="urn:microsoft.com/office/officeart/2005/8/layout/radial4"/>
    <dgm:cxn modelId="{5290D489-E2C6-4C8E-BB37-62808F1B20EB}" type="presParOf" srcId="{E6FA2317-A86A-D34F-A3AA-634269562D69}" destId="{FAB9E303-FB62-F144-BD1F-6A07B086C9DC}" srcOrd="4" destOrd="0" presId="urn:microsoft.com/office/officeart/2005/8/layout/radial4"/>
    <dgm:cxn modelId="{8EBC94E0-1637-48DC-8175-51DF36A3FB21}" type="presParOf" srcId="{E6FA2317-A86A-D34F-A3AA-634269562D69}" destId="{C8ADE13F-DECB-C849-B358-702E55B245AB}" srcOrd="5" destOrd="0" presId="urn:microsoft.com/office/officeart/2005/8/layout/radial4"/>
    <dgm:cxn modelId="{3AFCCB95-66C9-4A65-916A-60E2275DEB12}" type="presParOf" srcId="{E6FA2317-A86A-D34F-A3AA-634269562D69}" destId="{78043BF5-A0AB-E64F-AFBC-7BACFB5215DA}" srcOrd="6" destOrd="0" presId="urn:microsoft.com/office/officeart/2005/8/layout/radial4"/>
    <dgm:cxn modelId="{37540617-ADDF-4880-A51F-12D846FE8102}" type="presParOf" srcId="{E6FA2317-A86A-D34F-A3AA-634269562D69}" destId="{52DC4859-2F9C-6A41-ACC5-E45A0EC8CD29}" srcOrd="7" destOrd="0" presId="urn:microsoft.com/office/officeart/2005/8/layout/radial4"/>
    <dgm:cxn modelId="{6CC821EF-A117-4137-8707-5FA2BF329622}" type="presParOf" srcId="{E6FA2317-A86A-D34F-A3AA-634269562D69}" destId="{9B53A37B-A25D-A249-9E1F-AB71226B133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C9C4F-1CDE-DA45-9722-B9C1C9339224}">
      <dsp:nvSpPr>
        <dsp:cNvPr id="0" name=""/>
        <dsp:cNvSpPr/>
      </dsp:nvSpPr>
      <dsp:spPr>
        <a:xfrm>
          <a:off x="640499" y="0"/>
          <a:ext cx="7258995" cy="494026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0217F-8C6B-C14F-A85D-6B0FD4B0AC02}">
      <dsp:nvSpPr>
        <dsp:cNvPr id="0" name=""/>
        <dsp:cNvSpPr/>
      </dsp:nvSpPr>
      <dsp:spPr>
        <a:xfrm>
          <a:off x="9173"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Secondo il Teorema dell’equivalenza </a:t>
          </a:r>
          <a:r>
            <a:rPr lang="it-IT" sz="1700" kern="1200" dirty="0" err="1" smtClean="0"/>
            <a:t>ricardiana</a:t>
          </a:r>
          <a:r>
            <a:rPr lang="it-IT" sz="1700" kern="1200" dirty="0" smtClean="0"/>
            <a:t> il debito pubblico equivale a spostare l’onere della tassazione nel tempo. </a:t>
          </a:r>
          <a:endParaRPr lang="it-IT" sz="1700" kern="1200" dirty="0"/>
        </a:p>
      </dsp:txBody>
      <dsp:txXfrm>
        <a:off x="105639" y="1578545"/>
        <a:ext cx="2555878" cy="1783174"/>
      </dsp:txXfrm>
    </dsp:sp>
    <dsp:sp modelId="{3EF1912F-BE0C-EE4B-9345-C2D37ECB5B1A}">
      <dsp:nvSpPr>
        <dsp:cNvPr id="0" name=""/>
        <dsp:cNvSpPr/>
      </dsp:nvSpPr>
      <dsp:spPr>
        <a:xfrm>
          <a:off x="2895592" y="1482079"/>
          <a:ext cx="2748810" cy="19761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 realtà un debito pubblico elevato può indurre uno spiazzamento degli investimenti  privati, mettendo in pericolo la crescita economica.</a:t>
          </a:r>
          <a:endParaRPr lang="it-IT" sz="1700" kern="1200" dirty="0"/>
        </a:p>
      </dsp:txBody>
      <dsp:txXfrm>
        <a:off x="2992058" y="1578545"/>
        <a:ext cx="2555878" cy="1783174"/>
      </dsp:txXfrm>
    </dsp:sp>
    <dsp:sp modelId="{D7D03BC2-27DE-A74D-A5EC-40282E1C0A3E}">
      <dsp:nvSpPr>
        <dsp:cNvPr id="0" name=""/>
        <dsp:cNvSpPr/>
      </dsp:nvSpPr>
      <dsp:spPr>
        <a:xfrm>
          <a:off x="5782010" y="1152277"/>
          <a:ext cx="2748810" cy="263571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smtClean="0"/>
            <a:t>Reinhart</a:t>
          </a:r>
          <a:r>
            <a:rPr lang="it-IT" sz="1700" kern="1200" dirty="0" smtClean="0"/>
            <a:t> e </a:t>
          </a:r>
          <a:r>
            <a:rPr lang="it-IT" sz="1700" kern="1200" dirty="0" err="1" smtClean="0"/>
            <a:t>Rogoff</a:t>
          </a:r>
          <a:r>
            <a:rPr lang="it-IT" sz="1700" kern="1200" dirty="0" smtClean="0"/>
            <a:t> (2011) sostengono che un debito superiore al 90% pregiudica la crescita economica di almeno un punto percentuale. </a:t>
          </a:r>
          <a:endParaRPr lang="it-IT" sz="1700" kern="1200" dirty="0"/>
        </a:p>
      </dsp:txBody>
      <dsp:txXfrm>
        <a:off x="5910675" y="1280942"/>
        <a:ext cx="2491480" cy="237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9A3B3-0159-3943-8F3B-B9236F87FF24}">
      <dsp:nvSpPr>
        <dsp:cNvPr id="0" name=""/>
        <dsp:cNvSpPr/>
      </dsp:nvSpPr>
      <dsp:spPr>
        <a:xfrm>
          <a:off x="0" y="0"/>
          <a:ext cx="8583791" cy="237164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D6E203-8C47-F54D-AA0C-23CA65F8825D}">
      <dsp:nvSpPr>
        <dsp:cNvPr id="0" name=""/>
        <dsp:cNvSpPr/>
      </dsp:nvSpPr>
      <dsp:spPr>
        <a:xfrm>
          <a:off x="259877" y="316219"/>
          <a:ext cx="1875357" cy="1739208"/>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3DCBFDE-925B-D746-B3D5-40E6EA90741E}">
      <dsp:nvSpPr>
        <dsp:cNvPr id="0" name=""/>
        <dsp:cNvSpPr/>
      </dsp:nvSpPr>
      <dsp:spPr>
        <a:xfrm rot="10800000">
          <a:off x="259877"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it-IT" sz="1400" kern="1200" dirty="0" smtClean="0"/>
            <a:t>g – </a:t>
          </a:r>
          <a:r>
            <a:rPr lang="it-IT" sz="1400" kern="1200" dirty="0" err="1" smtClean="0"/>
            <a:t>r</a:t>
          </a:r>
          <a:r>
            <a:rPr lang="it-IT" sz="1400" kern="1200" dirty="0" smtClean="0"/>
            <a:t> &gt; 0 </a:t>
          </a:r>
        </a:p>
        <a:p>
          <a:pPr lvl="0" algn="ctr" defTabSz="622300">
            <a:lnSpc>
              <a:spcPct val="90000"/>
            </a:lnSpc>
            <a:spcBef>
              <a:spcPct val="0"/>
            </a:spcBef>
            <a:spcAft>
              <a:spcPct val="35000"/>
            </a:spcAft>
          </a:pPr>
          <a:r>
            <a:rPr lang="it-IT" sz="1400" kern="1200" dirty="0" smtClean="0"/>
            <a:t>(</a:t>
          </a:r>
          <a:r>
            <a:rPr lang="it-IT" sz="1400" kern="1200" dirty="0" err="1" smtClean="0"/>
            <a:t>G</a:t>
          </a:r>
          <a:r>
            <a:rPr lang="it-IT" sz="1400" kern="1200" baseline="-25000" dirty="0" err="1" smtClean="0"/>
            <a:t>t</a:t>
          </a:r>
          <a:r>
            <a:rPr lang="it-IT" sz="1400" kern="1200" baseline="-25000" dirty="0" smtClean="0"/>
            <a:t> </a:t>
          </a:r>
          <a:r>
            <a:rPr lang="it-IT" sz="1400" kern="1200" baseline="0" dirty="0" smtClean="0"/>
            <a:t>– </a:t>
          </a:r>
          <a:r>
            <a:rPr lang="it-IT" sz="1400" kern="1200" baseline="0" dirty="0" err="1" smtClean="0"/>
            <a:t>T</a:t>
          </a:r>
          <a:r>
            <a:rPr lang="it-IT" sz="1400" kern="1200" baseline="-25000" dirty="0" err="1" smtClean="0"/>
            <a:t>t</a:t>
          </a:r>
          <a:r>
            <a:rPr lang="it-IT" sz="1400" kern="1200" baseline="0" dirty="0" smtClean="0"/>
            <a:t>) &lt; 0</a:t>
          </a:r>
        </a:p>
        <a:p>
          <a:pPr lvl="0" algn="ctr" defTabSz="622300">
            <a:lnSpc>
              <a:spcPct val="90000"/>
            </a:lnSpc>
            <a:spcBef>
              <a:spcPct val="0"/>
            </a:spcBef>
            <a:spcAft>
              <a:spcPct val="35000"/>
            </a:spcAft>
          </a:pPr>
          <a:r>
            <a:rPr lang="it-IT" sz="1400" kern="1200" baseline="0" dirty="0" smtClean="0"/>
            <a:t>Paese estremamente virtuoso, tasso di crescita maggiore del tasso di interesse e bilancio in avanzo primario, il debito non può far altro che scendere. </a:t>
          </a:r>
          <a:endParaRPr lang="it-IT" sz="1400" kern="1200" dirty="0"/>
        </a:p>
      </dsp:txBody>
      <dsp:txXfrm rot="10800000">
        <a:off x="317551" y="2371648"/>
        <a:ext cx="1760009" cy="2841007"/>
      </dsp:txXfrm>
    </dsp:sp>
    <dsp:sp modelId="{274B2AE9-BC31-7249-A9E2-6D4C08EEF875}">
      <dsp:nvSpPr>
        <dsp:cNvPr id="0" name=""/>
        <dsp:cNvSpPr/>
      </dsp:nvSpPr>
      <dsp:spPr>
        <a:xfrm>
          <a:off x="2322770" y="316219"/>
          <a:ext cx="1875357" cy="1739208"/>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668617AF-4DFA-0A4C-875D-0ECC9C93F24B}">
      <dsp:nvSpPr>
        <dsp:cNvPr id="0" name=""/>
        <dsp:cNvSpPr/>
      </dsp:nvSpPr>
      <dsp:spPr>
        <a:xfrm rot="10800000">
          <a:off x="2322770"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it-IT" sz="1400" kern="1200" dirty="0" smtClean="0"/>
            <a:t>g – </a:t>
          </a:r>
          <a:r>
            <a:rPr lang="it-IT" sz="1400" kern="1200" dirty="0" err="1" smtClean="0"/>
            <a:t>r</a:t>
          </a:r>
          <a:r>
            <a:rPr lang="it-IT" sz="1400" kern="1200" dirty="0" smtClean="0"/>
            <a:t> &lt; 0 </a:t>
          </a:r>
        </a:p>
        <a:p>
          <a:pPr lvl="0" algn="ctr" defTabSz="622300">
            <a:lnSpc>
              <a:spcPct val="90000"/>
            </a:lnSpc>
            <a:spcBef>
              <a:spcPct val="0"/>
            </a:spcBef>
            <a:spcAft>
              <a:spcPct val="35000"/>
            </a:spcAft>
          </a:pPr>
          <a:r>
            <a:rPr lang="it-IT" sz="1400" kern="1200" dirty="0" smtClean="0"/>
            <a:t>(</a:t>
          </a:r>
          <a:r>
            <a:rPr lang="it-IT" sz="1400" kern="1200" dirty="0" err="1" smtClean="0"/>
            <a:t>G</a:t>
          </a:r>
          <a:r>
            <a:rPr lang="it-IT" sz="1400" kern="1200" baseline="-25000" dirty="0" err="1" smtClean="0"/>
            <a:t>t</a:t>
          </a:r>
          <a:r>
            <a:rPr lang="it-IT" sz="1400" kern="1200" baseline="-25000" dirty="0" smtClean="0"/>
            <a:t> </a:t>
          </a:r>
          <a:r>
            <a:rPr lang="it-IT" sz="1400" kern="1200" baseline="0" dirty="0" smtClean="0"/>
            <a:t>– </a:t>
          </a:r>
          <a:r>
            <a:rPr lang="it-IT" sz="1400" kern="1200" baseline="0" dirty="0" err="1" smtClean="0"/>
            <a:t>T</a:t>
          </a:r>
          <a:r>
            <a:rPr lang="it-IT" sz="1400" kern="1200" baseline="-25000" dirty="0" err="1" smtClean="0"/>
            <a:t>t</a:t>
          </a:r>
          <a:r>
            <a:rPr lang="it-IT" sz="1400" kern="1200" baseline="0" dirty="0" smtClean="0"/>
            <a:t>) &gt; 0</a:t>
          </a:r>
        </a:p>
        <a:p>
          <a:pPr lvl="0" algn="ctr" defTabSz="622300">
            <a:lnSpc>
              <a:spcPct val="90000"/>
            </a:lnSpc>
            <a:spcBef>
              <a:spcPct val="0"/>
            </a:spcBef>
            <a:spcAft>
              <a:spcPct val="35000"/>
            </a:spcAft>
          </a:pPr>
          <a:r>
            <a:rPr lang="it-IT" sz="1400" kern="1200" baseline="0" dirty="0" smtClean="0"/>
            <a:t>Tasso di crescita minore del tasso di interesse sul debito e disavanzi primari. Il debito pubblico tenderà a crescere indefinitamente. </a:t>
          </a:r>
        </a:p>
        <a:p>
          <a:pPr lvl="0" algn="ctr" defTabSz="622300">
            <a:lnSpc>
              <a:spcPct val="90000"/>
            </a:lnSpc>
            <a:spcBef>
              <a:spcPct val="0"/>
            </a:spcBef>
            <a:spcAft>
              <a:spcPct val="35000"/>
            </a:spcAft>
          </a:pPr>
          <a:endParaRPr lang="it-IT" sz="1400" kern="1200" dirty="0"/>
        </a:p>
      </dsp:txBody>
      <dsp:txXfrm rot="10800000">
        <a:off x="2380444" y="2371648"/>
        <a:ext cx="1760009" cy="2841007"/>
      </dsp:txXfrm>
    </dsp:sp>
    <dsp:sp modelId="{5936631D-9D9A-8945-88B6-6B24085D95FB}">
      <dsp:nvSpPr>
        <dsp:cNvPr id="0" name=""/>
        <dsp:cNvSpPr/>
      </dsp:nvSpPr>
      <dsp:spPr>
        <a:xfrm>
          <a:off x="4385663" y="316219"/>
          <a:ext cx="1875357" cy="1739208"/>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2C2EE1A-F2CA-8340-9996-60354BC53162}">
      <dsp:nvSpPr>
        <dsp:cNvPr id="0" name=""/>
        <dsp:cNvSpPr/>
      </dsp:nvSpPr>
      <dsp:spPr>
        <a:xfrm rot="10800000">
          <a:off x="4385663"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it-IT" sz="1400" kern="1200" dirty="0" smtClean="0"/>
            <a:t>g – </a:t>
          </a:r>
          <a:r>
            <a:rPr lang="it-IT" sz="1400" kern="1200" dirty="0" err="1" smtClean="0"/>
            <a:t>r</a:t>
          </a:r>
          <a:r>
            <a:rPr lang="it-IT" sz="1400" kern="1200" dirty="0" smtClean="0"/>
            <a:t> &lt; 0</a:t>
          </a:r>
        </a:p>
        <a:p>
          <a:pPr lvl="0" algn="ctr" defTabSz="622300">
            <a:lnSpc>
              <a:spcPct val="90000"/>
            </a:lnSpc>
            <a:spcBef>
              <a:spcPct val="0"/>
            </a:spcBef>
            <a:spcAft>
              <a:spcPct val="35000"/>
            </a:spcAft>
          </a:pPr>
          <a:r>
            <a:rPr lang="it-IT" sz="1400" kern="1200" dirty="0" smtClean="0"/>
            <a:t>(</a:t>
          </a:r>
          <a:r>
            <a:rPr lang="it-IT" sz="1400" kern="1200" dirty="0" err="1" smtClean="0"/>
            <a:t>G</a:t>
          </a:r>
          <a:r>
            <a:rPr lang="it-IT" sz="1400" kern="1200" baseline="-25000" dirty="0" err="1" smtClean="0"/>
            <a:t>t</a:t>
          </a:r>
          <a:r>
            <a:rPr lang="it-IT" sz="1400" kern="1200" baseline="0" dirty="0" smtClean="0"/>
            <a:t> – </a:t>
          </a:r>
          <a:r>
            <a:rPr lang="it-IT" sz="1400" kern="1200" baseline="0" dirty="0" err="1" smtClean="0"/>
            <a:t>T</a:t>
          </a:r>
          <a:r>
            <a:rPr lang="it-IT" sz="1400" kern="1200" baseline="-25000" dirty="0" err="1" smtClean="0"/>
            <a:t>t</a:t>
          </a:r>
          <a:r>
            <a:rPr lang="it-IT" sz="1400" kern="1200" baseline="0" dirty="0" smtClean="0"/>
            <a:t>) &lt; 0</a:t>
          </a:r>
        </a:p>
        <a:p>
          <a:pPr lvl="0" algn="ctr" defTabSz="622300">
            <a:lnSpc>
              <a:spcPct val="90000"/>
            </a:lnSpc>
            <a:spcBef>
              <a:spcPct val="0"/>
            </a:spcBef>
            <a:spcAft>
              <a:spcPct val="35000"/>
            </a:spcAft>
          </a:pPr>
          <a:r>
            <a:rPr lang="it-IT" sz="1400" kern="1200" baseline="0" dirty="0" smtClean="0"/>
            <a:t>Tasso di crescita inferiore al tasso di interesse ma c’è un avanzo primario di bilancio. La dinamica del debito dipende dal valore assunto dalle variabili.</a:t>
          </a:r>
          <a:endParaRPr lang="it-IT" sz="1400" kern="1200" dirty="0"/>
        </a:p>
      </dsp:txBody>
      <dsp:txXfrm rot="10800000">
        <a:off x="4443337" y="2371648"/>
        <a:ext cx="1760009" cy="2841007"/>
      </dsp:txXfrm>
    </dsp:sp>
    <dsp:sp modelId="{3384590D-627F-8244-BAAF-FFC40F99527C}">
      <dsp:nvSpPr>
        <dsp:cNvPr id="0" name=""/>
        <dsp:cNvSpPr/>
      </dsp:nvSpPr>
      <dsp:spPr>
        <a:xfrm>
          <a:off x="6448556" y="316219"/>
          <a:ext cx="1875357" cy="1739208"/>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4D12696-21D4-7E4C-AC43-83355F2FB08D}">
      <dsp:nvSpPr>
        <dsp:cNvPr id="0" name=""/>
        <dsp:cNvSpPr/>
      </dsp:nvSpPr>
      <dsp:spPr>
        <a:xfrm rot="10800000">
          <a:off x="6448556" y="2371648"/>
          <a:ext cx="1875357" cy="2898681"/>
        </a:xfrm>
        <a:prstGeom prst="round2SameRect">
          <a:avLst>
            <a:gd name="adj1" fmla="val 10500"/>
            <a:gd name="adj2" fmla="val 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it-IT" sz="1400" kern="1200" dirty="0" smtClean="0"/>
            <a:t>g – </a:t>
          </a:r>
          <a:r>
            <a:rPr lang="it-IT" sz="1400" kern="1200" dirty="0" err="1" smtClean="0"/>
            <a:t>r</a:t>
          </a:r>
          <a:r>
            <a:rPr lang="it-IT" sz="1400" kern="1200" dirty="0" smtClean="0"/>
            <a:t> &gt; 0</a:t>
          </a:r>
        </a:p>
        <a:p>
          <a:pPr lvl="0" algn="ctr" defTabSz="622300">
            <a:lnSpc>
              <a:spcPct val="90000"/>
            </a:lnSpc>
            <a:spcBef>
              <a:spcPct val="0"/>
            </a:spcBef>
            <a:spcAft>
              <a:spcPct val="35000"/>
            </a:spcAft>
          </a:pPr>
          <a:r>
            <a:rPr lang="it-IT" sz="1400" kern="1200" dirty="0" smtClean="0"/>
            <a:t>(</a:t>
          </a:r>
          <a:r>
            <a:rPr lang="it-IT" sz="1400" kern="1200" dirty="0" err="1" smtClean="0"/>
            <a:t>G</a:t>
          </a:r>
          <a:r>
            <a:rPr lang="it-IT" sz="1400" kern="1200" baseline="-25000" dirty="0" err="1" smtClean="0"/>
            <a:t>t</a:t>
          </a:r>
          <a:r>
            <a:rPr lang="it-IT" sz="1400" kern="1200" baseline="0" dirty="0" smtClean="0"/>
            <a:t> – </a:t>
          </a:r>
          <a:r>
            <a:rPr lang="it-IT" sz="1400" kern="1200" baseline="0" dirty="0" err="1" smtClean="0"/>
            <a:t>T</a:t>
          </a:r>
          <a:r>
            <a:rPr lang="it-IT" sz="1400" kern="1200" baseline="-25000" dirty="0" err="1" smtClean="0"/>
            <a:t>t</a:t>
          </a:r>
          <a:r>
            <a:rPr lang="it-IT" sz="1400" kern="1200" baseline="0" dirty="0" smtClean="0"/>
            <a:t>) &gt; 0</a:t>
          </a:r>
        </a:p>
        <a:p>
          <a:pPr lvl="0" algn="ctr" defTabSz="622300">
            <a:lnSpc>
              <a:spcPct val="90000"/>
            </a:lnSpc>
            <a:spcBef>
              <a:spcPct val="0"/>
            </a:spcBef>
            <a:spcAft>
              <a:spcPct val="35000"/>
            </a:spcAft>
          </a:pPr>
          <a:r>
            <a:rPr lang="it-IT" sz="1400" kern="1200" baseline="0" dirty="0" smtClean="0"/>
            <a:t>Tasso di crescita maggiore del tasso di interesse ed il governo opera in disavanzo. Anche in questo caso il valore delle variabili sarà determinante.</a:t>
          </a:r>
          <a:endParaRPr lang="it-IT" sz="1400" kern="1200" dirty="0"/>
        </a:p>
      </dsp:txBody>
      <dsp:txXfrm rot="10800000">
        <a:off x="6506230" y="2371648"/>
        <a:ext cx="1760009" cy="2841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FE66B-0D41-7A4B-9C69-1AAE4A514C5A}">
      <dsp:nvSpPr>
        <dsp:cNvPr id="0" name=""/>
        <dsp:cNvSpPr/>
      </dsp:nvSpPr>
      <dsp:spPr>
        <a:xfrm rot="5400000">
          <a:off x="-262376" y="26475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Italia</a:t>
          </a:r>
          <a:endParaRPr lang="it-IT" sz="2300" kern="1200" dirty="0"/>
        </a:p>
      </dsp:txBody>
      <dsp:txXfrm rot="-5400000">
        <a:off x="1" y="614592"/>
        <a:ext cx="1224422" cy="524753"/>
      </dsp:txXfrm>
    </dsp:sp>
    <dsp:sp modelId="{D694EFB2-78B5-EF4C-90D3-8D34D5FD222D}">
      <dsp:nvSpPr>
        <dsp:cNvPr id="0" name=""/>
        <dsp:cNvSpPr/>
      </dsp:nvSpPr>
      <dsp:spPr>
        <a:xfrm rot="5400000">
          <a:off x="4064866" y="-2838062"/>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Per l’Italia anche con lo scenario positivo, l’avanzo da raggiungere per convergere al 60% del </a:t>
          </a:r>
          <a:r>
            <a:rPr lang="it-IT" sz="1300" kern="1200" dirty="0" err="1" smtClean="0"/>
            <a:t>Pil</a:t>
          </a:r>
          <a:r>
            <a:rPr lang="it-IT" sz="1300" kern="1200" dirty="0" smtClean="0"/>
            <a:t> è abbastanza elevato, attorno al 3,5% del </a:t>
          </a:r>
          <a:r>
            <a:rPr lang="it-IT" sz="1300" kern="1200" dirty="0" err="1" smtClean="0"/>
            <a:t>Pil</a:t>
          </a:r>
          <a:r>
            <a:rPr lang="it-IT" sz="1300" kern="1200" dirty="0" smtClean="0"/>
            <a:t> (oggi siamo all’1,5%).</a:t>
          </a:r>
          <a:endParaRPr lang="it-IT" sz="1300" kern="1200" dirty="0"/>
        </a:p>
        <a:p>
          <a:pPr marL="114300" lvl="1" indent="-114300" algn="l" defTabSz="577850">
            <a:lnSpc>
              <a:spcPct val="90000"/>
            </a:lnSpc>
            <a:spcBef>
              <a:spcPct val="0"/>
            </a:spcBef>
            <a:spcAft>
              <a:spcPct val="15000"/>
            </a:spcAft>
            <a:buChar char="••"/>
          </a:pPr>
          <a:r>
            <a:rPr lang="it-IT" sz="1300" kern="1200" dirty="0" smtClean="0"/>
            <a:t>Sarebbe utile un taglio della base del debito </a:t>
          </a:r>
          <a:r>
            <a:rPr lang="it-IT" sz="1300" kern="1200" dirty="0" smtClean="0"/>
            <a:t>(es. privatizzazioni).</a:t>
          </a:r>
          <a:endParaRPr lang="it-IT" sz="1300" kern="1200" dirty="0"/>
        </a:p>
      </dsp:txBody>
      <dsp:txXfrm rot="-5400000">
        <a:off x="1224422" y="57884"/>
        <a:ext cx="6762350" cy="1025959"/>
      </dsp:txXfrm>
    </dsp:sp>
    <dsp:sp modelId="{8B5B09F2-0F5F-BA41-9FCF-B70E5B9741CD}">
      <dsp:nvSpPr>
        <dsp:cNvPr id="0" name=""/>
        <dsp:cNvSpPr/>
      </dsp:nvSpPr>
      <dsp:spPr>
        <a:xfrm rot="5400000">
          <a:off x="-262376" y="1821423"/>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Germania</a:t>
          </a:r>
          <a:endParaRPr lang="it-IT" sz="2300" kern="1200" dirty="0"/>
        </a:p>
      </dsp:txBody>
      <dsp:txXfrm rot="-5400000">
        <a:off x="1" y="2171257"/>
        <a:ext cx="1224422" cy="524753"/>
      </dsp:txXfrm>
    </dsp:sp>
    <dsp:sp modelId="{8C3A32AB-A604-A24E-9C06-46882FD59450}">
      <dsp:nvSpPr>
        <dsp:cNvPr id="0" name=""/>
        <dsp:cNvSpPr/>
      </dsp:nvSpPr>
      <dsp:spPr>
        <a:xfrm rot="5400000">
          <a:off x="4064866" y="-1281396"/>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Per la Germania l’avanzo dell’ 1% annuo basterebbe, sempre in uno scenario economico verosimile e positivo a convergere verso il 60% del debito su </a:t>
          </a:r>
          <a:r>
            <a:rPr lang="it-IT" sz="1300" kern="1200" dirty="0" err="1" smtClean="0"/>
            <a:t>Pil</a:t>
          </a:r>
          <a:r>
            <a:rPr lang="it-IT" sz="1300" kern="1200" dirty="0" smtClean="0"/>
            <a:t>.</a:t>
          </a:r>
          <a:endParaRPr lang="it-IT" sz="1300" kern="1200" dirty="0"/>
        </a:p>
      </dsp:txBody>
      <dsp:txXfrm rot="-5400000">
        <a:off x="1224422" y="1614550"/>
        <a:ext cx="6762350" cy="1025959"/>
      </dsp:txXfrm>
    </dsp:sp>
    <dsp:sp modelId="{3AB3CC0D-30AF-9D44-9507-C582F16CEA0F}">
      <dsp:nvSpPr>
        <dsp:cNvPr id="0" name=""/>
        <dsp:cNvSpPr/>
      </dsp:nvSpPr>
      <dsp:spPr>
        <a:xfrm rot="5400000">
          <a:off x="-262376" y="3378088"/>
          <a:ext cx="1749175" cy="122442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Grecia</a:t>
          </a:r>
          <a:endParaRPr lang="it-IT" sz="2300" kern="1200" dirty="0"/>
        </a:p>
      </dsp:txBody>
      <dsp:txXfrm rot="-5400000">
        <a:off x="1" y="3727922"/>
        <a:ext cx="1224422" cy="524753"/>
      </dsp:txXfrm>
    </dsp:sp>
    <dsp:sp modelId="{2DD7379F-824E-BB41-B463-F683EA59FDD1}">
      <dsp:nvSpPr>
        <dsp:cNvPr id="0" name=""/>
        <dsp:cNvSpPr/>
      </dsp:nvSpPr>
      <dsp:spPr>
        <a:xfrm rot="5400000">
          <a:off x="4064866" y="275268"/>
          <a:ext cx="1136963" cy="681785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it-IT" sz="1300" kern="1200" dirty="0" smtClean="0"/>
            <a:t>La Grecia anche in uno scenario positivo, attualmente difficilmente ipotizzabile, per convergere al 60% del debito/</a:t>
          </a:r>
          <a:r>
            <a:rPr lang="it-IT" sz="1300" kern="1200" dirty="0" err="1" smtClean="0"/>
            <a:t>Pil</a:t>
          </a:r>
          <a:r>
            <a:rPr lang="it-IT" sz="1300" kern="1200" dirty="0" smtClean="0"/>
            <a:t> dovrebbe ottenere un avanzo primario costante superiore al 5%, di difficile attuazione.</a:t>
          </a:r>
          <a:endParaRPr lang="it-IT" sz="1300" kern="1200" dirty="0"/>
        </a:p>
        <a:p>
          <a:pPr marL="114300" lvl="1" indent="-114300" algn="l" defTabSz="577850">
            <a:lnSpc>
              <a:spcPct val="90000"/>
            </a:lnSpc>
            <a:spcBef>
              <a:spcPct val="0"/>
            </a:spcBef>
            <a:spcAft>
              <a:spcPct val="15000"/>
            </a:spcAft>
            <a:buChar char="••"/>
          </a:pPr>
          <a:r>
            <a:rPr lang="it-IT" sz="1300" kern="1200" dirty="0" smtClean="0"/>
            <a:t>La Grecia senza un sostanzioso </a:t>
          </a:r>
          <a:r>
            <a:rPr lang="it-IT" sz="1300" i="1" kern="1200" dirty="0" err="1" smtClean="0"/>
            <a:t>haircut</a:t>
          </a:r>
          <a:r>
            <a:rPr lang="it-IT" sz="1300" kern="1200" dirty="0" smtClean="0"/>
            <a:t> del debito e riforme importanti, difficilmente potrebbe rientrare nei parametri.</a:t>
          </a:r>
          <a:endParaRPr lang="it-IT" sz="1300" kern="1200" dirty="0"/>
        </a:p>
      </dsp:txBody>
      <dsp:txXfrm rot="-5400000">
        <a:off x="1224422" y="3171214"/>
        <a:ext cx="6762350" cy="10259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ADC8E-19B2-F443-82C9-61ED07D00ED1}">
      <dsp:nvSpPr>
        <dsp:cNvPr id="0" name=""/>
        <dsp:cNvSpPr/>
      </dsp:nvSpPr>
      <dsp:spPr>
        <a:xfrm>
          <a:off x="2007078" y="2630383"/>
          <a:ext cx="1484687" cy="148468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Patto di bilancio o fiscal compact</a:t>
          </a:r>
          <a:endParaRPr lang="it-IT" sz="1800" kern="1200" dirty="0"/>
        </a:p>
      </dsp:txBody>
      <dsp:txXfrm>
        <a:off x="2224505" y="2847810"/>
        <a:ext cx="1049833" cy="1049833"/>
      </dsp:txXfrm>
    </dsp:sp>
    <dsp:sp modelId="{6DD3C692-B9B8-8045-BA96-1B32CCD09289}">
      <dsp:nvSpPr>
        <dsp:cNvPr id="0" name=""/>
        <dsp:cNvSpPr/>
      </dsp:nvSpPr>
      <dsp:spPr>
        <a:xfrm rot="11700000">
          <a:off x="684044" y="278157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FF0594A-699B-3446-A31A-53B7FD62189F}">
      <dsp:nvSpPr>
        <dsp:cNvPr id="0" name=""/>
        <dsp:cNvSpPr/>
      </dsp:nvSpPr>
      <dsp:spPr>
        <a:xfrm>
          <a:off x="923" y="2261053"/>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t>Elevato tasso di disoccupazione</a:t>
          </a:r>
          <a:endParaRPr lang="it-IT" sz="1500" kern="1200" dirty="0"/>
        </a:p>
      </dsp:txBody>
      <dsp:txXfrm>
        <a:off x="33972" y="2294102"/>
        <a:ext cx="1344355" cy="1062264"/>
      </dsp:txXfrm>
    </dsp:sp>
    <dsp:sp modelId="{4010406D-104B-3149-B3B2-5BD1C129259B}">
      <dsp:nvSpPr>
        <dsp:cNvPr id="0" name=""/>
        <dsp:cNvSpPr/>
      </dsp:nvSpPr>
      <dsp:spPr>
        <a:xfrm rot="14700000">
          <a:off x="1480862" y="183196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AB9E303-FB62-F144-BD1F-6A07B086C9DC}">
      <dsp:nvSpPr>
        <dsp:cNvPr id="0" name=""/>
        <dsp:cNvSpPr/>
      </dsp:nvSpPr>
      <dsp:spPr>
        <a:xfrm>
          <a:off x="1150209" y="891387"/>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t>Bilanci pubblici in deficit </a:t>
          </a:r>
          <a:endParaRPr lang="it-IT" sz="1500" kern="1200" dirty="0"/>
        </a:p>
      </dsp:txBody>
      <dsp:txXfrm>
        <a:off x="1183258" y="924436"/>
        <a:ext cx="1344355" cy="1062264"/>
      </dsp:txXfrm>
    </dsp:sp>
    <dsp:sp modelId="{C8ADE13F-DECB-C849-B358-702E55B245AB}">
      <dsp:nvSpPr>
        <dsp:cNvPr id="0" name=""/>
        <dsp:cNvSpPr/>
      </dsp:nvSpPr>
      <dsp:spPr>
        <a:xfrm rot="17700000">
          <a:off x="2720490" y="183196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8043BF5-A0AB-E64F-AFBC-7BACFB5215DA}">
      <dsp:nvSpPr>
        <dsp:cNvPr id="0" name=""/>
        <dsp:cNvSpPr/>
      </dsp:nvSpPr>
      <dsp:spPr>
        <a:xfrm>
          <a:off x="2938180" y="891387"/>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t>Scarsa competitività</a:t>
          </a:r>
          <a:endParaRPr lang="it-IT" sz="1500" kern="1200" dirty="0"/>
        </a:p>
      </dsp:txBody>
      <dsp:txXfrm>
        <a:off x="2971229" y="924436"/>
        <a:ext cx="1344355" cy="1062264"/>
      </dsp:txXfrm>
    </dsp:sp>
    <dsp:sp modelId="{52DC4859-2F9C-6A41-ACC5-E45A0EC8CD29}">
      <dsp:nvSpPr>
        <dsp:cNvPr id="0" name=""/>
        <dsp:cNvSpPr/>
      </dsp:nvSpPr>
      <dsp:spPr>
        <a:xfrm rot="20700000">
          <a:off x="3517307" y="2781574"/>
          <a:ext cx="1297491" cy="42313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53A37B-A25D-A249-9E1F-AB71226B133A}">
      <dsp:nvSpPr>
        <dsp:cNvPr id="0" name=""/>
        <dsp:cNvSpPr/>
      </dsp:nvSpPr>
      <dsp:spPr>
        <a:xfrm>
          <a:off x="4087466" y="2261053"/>
          <a:ext cx="1410453" cy="11283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it-IT" sz="1500" kern="1200" dirty="0" smtClean="0"/>
            <a:t>Invecchiamento della popolazione</a:t>
          </a:r>
          <a:endParaRPr lang="it-IT" sz="1500" kern="1200" dirty="0"/>
        </a:p>
      </dsp:txBody>
      <dsp:txXfrm>
        <a:off x="4120515" y="2294102"/>
        <a:ext cx="1344355" cy="10622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E2957-C74C-44D5-BCB0-2E19DEAFAF43}" type="datetimeFigureOut">
              <a:rPr lang="en-US" smtClean="0"/>
              <a:t>3/4/2017</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EBF65-6C56-4637-87EB-23FA14495541}" type="slidenum">
              <a:rPr lang="en-US" smtClean="0"/>
              <a:t>‹N›</a:t>
            </a:fld>
            <a:endParaRPr lang="en-US"/>
          </a:p>
        </p:txBody>
      </p:sp>
    </p:spTree>
    <p:extLst>
      <p:ext uri="{BB962C8B-B14F-4D97-AF65-F5344CB8AC3E}">
        <p14:creationId xmlns:p14="http://schemas.microsoft.com/office/powerpoint/2010/main" val="301094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F03EBF65-6C56-4637-87EB-23FA14495541}" type="slidenum">
              <a:rPr lang="en-US" smtClean="0"/>
              <a:t>4</a:t>
            </a:fld>
            <a:endParaRPr lang="en-US"/>
          </a:p>
        </p:txBody>
      </p:sp>
    </p:spTree>
    <p:extLst>
      <p:ext uri="{BB962C8B-B14F-4D97-AF65-F5344CB8AC3E}">
        <p14:creationId xmlns:p14="http://schemas.microsoft.com/office/powerpoint/2010/main" val="98996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F4FFAF-0C49-47A3-9659-DC4628E5DAB8}" type="slidenum">
              <a:rPr lang="it-IT" altLang="en-US"/>
              <a:pPr eaLnBrk="1" hangingPunct="1"/>
              <a:t>27</a:t>
            </a:fld>
            <a:endParaRPr lang="it-IT" altLang="en-US"/>
          </a:p>
        </p:txBody>
      </p:sp>
      <p:sp>
        <p:nvSpPr>
          <p:cNvPr id="9"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771830B-1B49-4A79-9435-30A1EC7EA176}"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27</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4EFC796-53B2-4F7C-98AA-B923570E7AF5}"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27</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36869" name="Rectangle 2"/>
          <p:cNvSpPr>
            <a:spLocks noGrp="1" noRot="1" noChangeAspect="1" noChangeArrowheads="1" noTextEdit="1"/>
          </p:cNvSpPr>
          <p:nvPr>
            <p:ph type="sldImg"/>
          </p:nvPr>
        </p:nvSpPr>
        <p:spPr>
          <a:solidFill>
            <a:srgbClr val="FFFFFF"/>
          </a:solidFill>
          <a:ln/>
        </p:spPr>
      </p:sp>
      <p:sp>
        <p:nvSpPr>
          <p:cNvPr id="3687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7497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9126A3-B82B-4FFF-9E4C-EFECDA3C277C}" type="slidenum">
              <a:rPr lang="it-IT" altLang="en-US"/>
              <a:pPr eaLnBrk="1" hangingPunct="1"/>
              <a:t>28</a:t>
            </a:fld>
            <a:endParaRPr lang="it-IT" altLang="en-US"/>
          </a:p>
        </p:txBody>
      </p:sp>
      <p:sp>
        <p:nvSpPr>
          <p:cNvPr id="8"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421EE6F-5BCC-4721-95CD-6DDF50085C46}"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28</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6"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48AB8AE-E217-4A26-A5F3-97C1197AAAE6}" type="slidenum">
              <a:rPr lang="it-IT" altLang="en-US" sz="1200" b="1">
                <a:solidFill>
                  <a:srgbClr val="FFFF00"/>
                </a:solidFill>
                <a:effectLst>
                  <a:outerShdw blurRad="38100" dist="38100" dir="2700000" algn="tl">
                    <a:srgbClr val="C0C0C0"/>
                  </a:outerShdw>
                </a:effectLst>
                <a:latin typeface="Times New Roman" panose="02020603050405020304" pitchFamily="18" charset="0"/>
              </a:rPr>
              <a:pPr algn="r"/>
              <a:t>28</a:t>
            </a:fld>
            <a:endParaRPr lang="it-IT" altLang="en-US" sz="1200" b="1">
              <a:solidFill>
                <a:srgbClr val="FFFF00"/>
              </a:solidFill>
              <a:effectLst>
                <a:outerShdw blurRad="38100" dist="38100" dir="2700000" algn="tl">
                  <a:srgbClr val="C0C0C0"/>
                </a:outerShdw>
              </a:effectLst>
              <a:latin typeface="Times New Roman" panose="02020603050405020304" pitchFamily="18" charset="0"/>
            </a:endParaRPr>
          </a:p>
        </p:txBody>
      </p:sp>
      <p:sp>
        <p:nvSpPr>
          <p:cNvPr id="37893" name="Rectangle 2"/>
          <p:cNvSpPr>
            <a:spLocks noGrp="1" noRot="1" noChangeAspect="1" noChangeArrowheads="1" noTextEdit="1"/>
          </p:cNvSpPr>
          <p:nvPr>
            <p:ph type="sldImg"/>
          </p:nvPr>
        </p:nvSpPr>
        <p:spPr>
          <a:solidFill>
            <a:srgbClr val="FFFFFF"/>
          </a:solidFill>
          <a:ln/>
        </p:spPr>
      </p:sp>
    </p:spTree>
    <p:extLst>
      <p:ext uri="{BB962C8B-B14F-4D97-AF65-F5344CB8AC3E}">
        <p14:creationId xmlns:p14="http://schemas.microsoft.com/office/powerpoint/2010/main" val="208559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it-IT" smtClean="0"/>
              <a:t>Fare clic per modificare lo stile del titolo</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4831F04E-E503-4602-8EB7-954B4BD3D0BF}" type="datetime1">
              <a:rPr lang="en-US" smtClean="0"/>
              <a:t>3/4/2017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825F69FE-895F-48AE-BFB8-49EE9D7EB31A}"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CF780A7-AB77-4291-B494-6107CA78BAC6}"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84BC8D5-123F-4AF8-AD49-5B131EA786CA}"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BAD1851-C8D6-46C5-A311-126CA9F32768}"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D4328E62-B5B1-490B-8899-3F0590930593}" type="datetime1">
              <a:rPr lang="en-US" smtClean="0"/>
              <a:t>3/4/2017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EF0DF21C-1593-4772-B5AD-AEE2AD4BA06D}" type="datetime1">
              <a:rPr lang="en-US" smtClean="0"/>
              <a:t>3/4/2017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EC609DE-F78D-4D02-9169-9ADA7BFC7322}" type="datetime1">
              <a:rPr lang="en-US" smtClean="0"/>
              <a:t>3/4/2017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5221EBC-C7D8-49CE-BAB8-573600CDF321}" type="datetime1">
              <a:rPr lang="en-US" smtClean="0"/>
              <a:t>3/4/2017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Trascinare l'immagine su un segnaposto o fare clic sull'icona per aggiungerla</a:t>
            </a:r>
            <a:endParaRPr noProof="0"/>
          </a:p>
        </p:txBody>
      </p:sp>
      <p:sp>
        <p:nvSpPr>
          <p:cNvPr id="5" name="Date Placeholder 3"/>
          <p:cNvSpPr>
            <a:spLocks noGrp="1"/>
          </p:cNvSpPr>
          <p:nvPr>
            <p:ph type="dt" sz="half" idx="14"/>
          </p:nvPr>
        </p:nvSpPr>
        <p:spPr/>
        <p:txBody>
          <a:bodyPr/>
          <a:lstStyle>
            <a:lvl1pPr>
              <a:defRPr/>
            </a:lvl1pPr>
          </a:lstStyle>
          <a:p>
            <a:pPr>
              <a:defRPr/>
            </a:pPr>
            <a:fld id="{2A527748-8C52-4A46-91FB-ED7BF0E212F7}" type="datetimeFigureOut">
              <a:rPr lang="it-IT"/>
              <a:pPr>
                <a:defRPr/>
              </a:pPr>
              <a:t>04/03/2017</a:t>
            </a:fld>
            <a:endParaRPr lang="it-IT"/>
          </a:p>
        </p:txBody>
      </p:sp>
      <p:sp>
        <p:nvSpPr>
          <p:cNvPr id="6" name="Footer Placeholder 4"/>
          <p:cNvSpPr>
            <a:spLocks noGrp="1"/>
          </p:cNvSpPr>
          <p:nvPr>
            <p:ph type="ftr" sz="quarter" idx="15"/>
          </p:nvPr>
        </p:nvSpPr>
        <p:spPr/>
        <p:txBody>
          <a:bodyPr/>
          <a:lstStyle>
            <a:lvl1pPr>
              <a:defRPr/>
            </a:lvl1pPr>
          </a:lstStyle>
          <a:p>
            <a:pPr>
              <a:defRPr/>
            </a:pPr>
            <a:endParaRPr lang="it-IT"/>
          </a:p>
        </p:txBody>
      </p:sp>
      <p:sp>
        <p:nvSpPr>
          <p:cNvPr id="7" name="Slide Number Placeholder 5"/>
          <p:cNvSpPr>
            <a:spLocks noGrp="1"/>
          </p:cNvSpPr>
          <p:nvPr>
            <p:ph type="sldNum" sz="quarter" idx="16"/>
          </p:nvPr>
        </p:nvSpPr>
        <p:spPr/>
        <p:txBody>
          <a:bodyPr/>
          <a:lstStyle>
            <a:lvl1pPr>
              <a:defRPr/>
            </a:lvl1pPr>
          </a:lstStyle>
          <a:p>
            <a:fld id="{34B03339-3D25-4FE9-9F20-09D7252D32E9}" type="slidenum">
              <a:rPr lang="it-IT" altLang="en-US"/>
              <a:pPr/>
              <a:t>‹N›</a:t>
            </a:fld>
            <a:endParaRPr lang="it-IT" altLang="en-US"/>
          </a:p>
        </p:txBody>
      </p:sp>
    </p:spTree>
    <p:extLst>
      <p:ext uri="{BB962C8B-B14F-4D97-AF65-F5344CB8AC3E}">
        <p14:creationId xmlns:p14="http://schemas.microsoft.com/office/powerpoint/2010/main" val="338004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11F0939-8EFA-4633-8703-3CF30B36A116}" type="datetime1">
              <a:rPr lang="en-US" smtClean="0"/>
              <a:t>3/4/2017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326A99F-B777-4795-BE79-3077B275D170}" type="datetime1">
              <a:rPr lang="en-US" smtClean="0"/>
              <a:t>3/4/2017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4F0B02B-0006-4B1C-BD19-DE3AB8B10A90}"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Fare clic per modificare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4730A8D-50A6-477A-BFB7-B6651DEE2F84}" type="datetime1">
              <a:rPr lang="en-US" smtClean="0"/>
              <a:t>3/4/2017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17D22BA-D41A-4642-B9D7-5FB57E4A81EB}" type="datetime1">
              <a:rPr lang="en-US" smtClean="0"/>
              <a:t>3/4/2017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E7062-FE58-43D8-A437-6C4E8EBDC2AC}" type="datetime1">
              <a:rPr lang="en-US" smtClean="0"/>
              <a:t>3/4/2017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B1D8006-817B-4EFB-B661-16D3F98171D7}"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3E7C6AC-053A-4737-A5F5-D24462B8341E}" type="datetime1">
              <a:rPr lang="en-US" smtClean="0"/>
              <a:t>3/4/2017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D8F6842-66FE-4DBD-931B-550F5359ABAA}" type="datetime1">
              <a:rPr lang="en-US" smtClean="0"/>
              <a:t>3/4/2017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http://www.umanista.info/IMG/distant/gif/Spesa_Primara747.gif" TargetMode="External"/><Relationship Id="rId2" Type="http://schemas.openxmlformats.org/officeDocument/2006/relationships/image" Target="../media/image36.gif"/><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bip.bancaditalia.it/4972unix/homebipentry.htm?dadove=corr&amp;lang=ita"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umanista.info/IMG/jpg/Imposte_Indirette.jpg" TargetMode="External"/><Relationship Id="rId1" Type="http://schemas.openxmlformats.org/officeDocument/2006/relationships/slideLayout" Target="../slideLayouts/slideLayout6.xml"/><Relationship Id="rId4" Type="http://schemas.openxmlformats.org/officeDocument/2006/relationships/hyperlink" Target="http://bip.bancaditalia.it/4972unix/homebipentry.htm?dadove=corr&amp;lang=it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0.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hyperlink" Target="http://www.istat.it/it/files/2017/03/CS_pil_indebitamentoAP_marzo2017.pdf?title=Pil+e+indebitamento+delle+AP+-+01%2Fmar%2F2017+-+Testo+integrale+e+nota+metodologica.pdf" TargetMode="External"/><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600" dirty="0" smtClean="0"/>
              <a:t>Le vicende del debito pubblico</a:t>
            </a:r>
            <a:endParaRPr lang="en-US" sz="6600" dirty="0"/>
          </a:p>
        </p:txBody>
      </p:sp>
      <p:sp>
        <p:nvSpPr>
          <p:cNvPr id="3" name="Sottotitolo 2"/>
          <p:cNvSpPr>
            <a:spLocks noGrp="1"/>
          </p:cNvSpPr>
          <p:nvPr>
            <p:ph type="subTitle" idx="1"/>
          </p:nvPr>
        </p:nvSpPr>
        <p:spPr/>
        <p:txBody>
          <a:bodyPr/>
          <a:lstStyle/>
          <a:p>
            <a:r>
              <a:rPr lang="it-IT" dirty="0" smtClean="0"/>
              <a:t>L’autoalimentazione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val="1696020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sostenibilità del debito</a:t>
            </a:r>
            <a:endParaRPr lang="en-US" dirty="0"/>
          </a:p>
        </p:txBody>
      </p:sp>
      <p:sp>
        <p:nvSpPr>
          <p:cNvPr id="3" name="Segnaposto contenuto 2"/>
          <p:cNvSpPr>
            <a:spLocks noGrp="1"/>
          </p:cNvSpPr>
          <p:nvPr>
            <p:ph idx="1"/>
          </p:nvPr>
        </p:nvSpPr>
        <p:spPr>
          <a:xfrm>
            <a:off x="1120000" y="1825625"/>
            <a:ext cx="10508408" cy="4351338"/>
          </a:xfrm>
        </p:spPr>
        <p:txBody>
          <a:bodyPr>
            <a:normAutofit lnSpcReduction="10000"/>
          </a:bodyPr>
          <a:lstStyle/>
          <a:p>
            <a:r>
              <a:rPr lang="it-IT" dirty="0" smtClean="0"/>
              <a:t>Quanto sia importante il debito per un Paese lo si ricava dal rapporto tra debito e prodotto nazionale nominale, per cui ora oltre al tempo (continuo) dobbiamo tener conto anche del livello dei prezzi</a:t>
            </a:r>
          </a:p>
          <a:p>
            <a:r>
              <a:rPr lang="it-IT" dirty="0" smtClean="0"/>
              <a:t>                                        dove  </a:t>
            </a:r>
          </a:p>
          <a:p>
            <a:endParaRPr lang="it-IT" dirty="0"/>
          </a:p>
          <a:p>
            <a:r>
              <a:rPr lang="it-IT" dirty="0" smtClean="0"/>
              <a:t>Semplificando possiamo ottenere:</a:t>
            </a:r>
            <a:endParaRPr lang="it-IT" dirty="0"/>
          </a:p>
          <a:p>
            <a:pPr marL="0" indent="0">
              <a:buNone/>
            </a:pPr>
            <a:endParaRPr lang="it-IT" dirty="0" smtClean="0"/>
          </a:p>
          <a:p>
            <a:pPr marL="0" indent="0">
              <a:buNone/>
            </a:pPr>
            <a:endParaRPr lang="it-IT" dirty="0"/>
          </a:p>
          <a:p>
            <a:r>
              <a:rPr lang="it-IT" dirty="0" smtClean="0"/>
              <a:t>Esprimendo in termini di crescita e inflazione il tasso di crescita del debito otteniamo: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Immagine 4"/>
          <p:cNvPicPr>
            <a:picLocks noChangeAspect="1"/>
          </p:cNvPicPr>
          <p:nvPr/>
        </p:nvPicPr>
        <p:blipFill>
          <a:blip r:embed="rId2"/>
          <a:stretch>
            <a:fillRect/>
          </a:stretch>
        </p:blipFill>
        <p:spPr>
          <a:xfrm>
            <a:off x="1519785" y="2951415"/>
            <a:ext cx="2442498" cy="844208"/>
          </a:xfrm>
          <a:prstGeom prst="rect">
            <a:avLst/>
          </a:prstGeom>
        </p:spPr>
      </p:pic>
      <p:pic>
        <p:nvPicPr>
          <p:cNvPr id="6" name="Immagine 5"/>
          <p:cNvPicPr>
            <a:picLocks noChangeAspect="1"/>
          </p:cNvPicPr>
          <p:nvPr/>
        </p:nvPicPr>
        <p:blipFill>
          <a:blip r:embed="rId3"/>
          <a:stretch>
            <a:fillRect/>
          </a:stretch>
        </p:blipFill>
        <p:spPr>
          <a:xfrm>
            <a:off x="5492051" y="3054913"/>
            <a:ext cx="994994" cy="637212"/>
          </a:xfrm>
          <a:prstGeom prst="rect">
            <a:avLst/>
          </a:prstGeom>
        </p:spPr>
      </p:pic>
      <p:pic>
        <p:nvPicPr>
          <p:cNvPr id="7" name="Immagine 6"/>
          <p:cNvPicPr>
            <a:picLocks noChangeAspect="1"/>
          </p:cNvPicPr>
          <p:nvPr/>
        </p:nvPicPr>
        <p:blipFill>
          <a:blip r:embed="rId4"/>
          <a:stretch>
            <a:fillRect/>
          </a:stretch>
        </p:blipFill>
        <p:spPr>
          <a:xfrm>
            <a:off x="1519785" y="4390890"/>
            <a:ext cx="1362097" cy="733200"/>
          </a:xfrm>
          <a:prstGeom prst="rect">
            <a:avLst/>
          </a:prstGeom>
        </p:spPr>
      </p:pic>
      <p:pic>
        <p:nvPicPr>
          <p:cNvPr id="8" name="Immagine 7"/>
          <p:cNvPicPr>
            <a:picLocks noChangeAspect="1"/>
          </p:cNvPicPr>
          <p:nvPr/>
        </p:nvPicPr>
        <p:blipFill>
          <a:blip r:embed="rId5"/>
          <a:stretch>
            <a:fillRect/>
          </a:stretch>
        </p:blipFill>
        <p:spPr>
          <a:xfrm>
            <a:off x="3345983" y="4363946"/>
            <a:ext cx="956059" cy="787088"/>
          </a:xfrm>
          <a:prstGeom prst="rect">
            <a:avLst/>
          </a:prstGeom>
        </p:spPr>
      </p:pic>
      <p:pic>
        <p:nvPicPr>
          <p:cNvPr id="9" name="Immagine 8"/>
          <p:cNvPicPr>
            <a:picLocks noChangeAspect="1"/>
          </p:cNvPicPr>
          <p:nvPr/>
        </p:nvPicPr>
        <p:blipFill>
          <a:blip r:embed="rId6"/>
          <a:stretch>
            <a:fillRect/>
          </a:stretch>
        </p:blipFill>
        <p:spPr>
          <a:xfrm>
            <a:off x="4402415" y="5769562"/>
            <a:ext cx="2792015" cy="1022327"/>
          </a:xfrm>
          <a:prstGeom prst="rect">
            <a:avLst/>
          </a:prstGeom>
        </p:spPr>
      </p:pic>
      <p:pic>
        <p:nvPicPr>
          <p:cNvPr id="10" name="Immagine 9"/>
          <p:cNvPicPr>
            <a:picLocks noChangeAspect="1"/>
          </p:cNvPicPr>
          <p:nvPr/>
        </p:nvPicPr>
        <p:blipFill>
          <a:blip r:embed="rId7"/>
          <a:stretch>
            <a:fillRect/>
          </a:stretch>
        </p:blipFill>
        <p:spPr>
          <a:xfrm>
            <a:off x="5740194" y="4361391"/>
            <a:ext cx="1575661" cy="851092"/>
          </a:xfrm>
          <a:prstGeom prst="rect">
            <a:avLst/>
          </a:prstGeom>
        </p:spPr>
      </p:pic>
      <p:sp>
        <p:nvSpPr>
          <p:cNvPr id="11" name="Freccia a destra 10"/>
          <p:cNvSpPr/>
          <p:nvPr/>
        </p:nvSpPr>
        <p:spPr>
          <a:xfrm>
            <a:off x="4610139" y="4577248"/>
            <a:ext cx="874029" cy="3795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774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problema dei tassi di crescita</a:t>
            </a:r>
            <a:endParaRPr lang="en-US" dirty="0"/>
          </a:p>
        </p:txBody>
      </p:sp>
      <p:sp>
        <p:nvSpPr>
          <p:cNvPr id="3" name="Segnaposto contenuto 2"/>
          <p:cNvSpPr>
            <a:spLocks noGrp="1"/>
          </p:cNvSpPr>
          <p:nvPr>
            <p:ph idx="1"/>
          </p:nvPr>
        </p:nvSpPr>
        <p:spPr/>
        <p:txBody>
          <a:bodyPr/>
          <a:lstStyle/>
          <a:p>
            <a:r>
              <a:rPr lang="it-IT" dirty="0" smtClean="0"/>
              <a:t>Sostituendo l’ultima relazione nella precedente otteniamo:</a:t>
            </a:r>
          </a:p>
          <a:p>
            <a:endParaRPr lang="it-IT" dirty="0"/>
          </a:p>
          <a:p>
            <a:endParaRPr lang="it-IT" dirty="0" smtClean="0"/>
          </a:p>
          <a:p>
            <a:r>
              <a:rPr lang="it-IT" dirty="0" smtClean="0"/>
              <a:t>Sapendo inoltre che il tasso di interesse reale è dato da: </a:t>
            </a:r>
          </a:p>
          <a:p>
            <a:endParaRPr lang="it-IT" dirty="0"/>
          </a:p>
          <a:p>
            <a:r>
              <a:rPr lang="it-IT" dirty="0" smtClean="0"/>
              <a:t>Otteniamo la relazione tra i diversi tassi di crescita:</a:t>
            </a:r>
          </a:p>
          <a:p>
            <a:r>
              <a:rPr lang="it-IT" dirty="0" err="1" smtClean="0"/>
              <a:t>Affinchè</a:t>
            </a:r>
            <a:r>
              <a:rPr lang="it-IT" dirty="0" smtClean="0"/>
              <a:t> il debito non cresca deve essere quindi:</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Immagine 4"/>
          <p:cNvPicPr>
            <a:picLocks noChangeAspect="1"/>
          </p:cNvPicPr>
          <p:nvPr/>
        </p:nvPicPr>
        <p:blipFill>
          <a:blip r:embed="rId2"/>
          <a:stretch>
            <a:fillRect/>
          </a:stretch>
        </p:blipFill>
        <p:spPr>
          <a:xfrm>
            <a:off x="4344935" y="2393906"/>
            <a:ext cx="2794848" cy="728856"/>
          </a:xfrm>
          <a:prstGeom prst="rect">
            <a:avLst/>
          </a:prstGeom>
        </p:spPr>
      </p:pic>
      <p:pic>
        <p:nvPicPr>
          <p:cNvPr id="6" name="Immagine 5"/>
          <p:cNvPicPr>
            <a:picLocks noChangeAspect="1"/>
          </p:cNvPicPr>
          <p:nvPr/>
        </p:nvPicPr>
        <p:blipFill>
          <a:blip r:embed="rId3"/>
          <a:stretch>
            <a:fillRect/>
          </a:stretch>
        </p:blipFill>
        <p:spPr>
          <a:xfrm>
            <a:off x="9808577" y="3337206"/>
            <a:ext cx="1381284" cy="487355"/>
          </a:xfrm>
          <a:prstGeom prst="rect">
            <a:avLst/>
          </a:prstGeom>
        </p:spPr>
      </p:pic>
      <p:pic>
        <p:nvPicPr>
          <p:cNvPr id="7" name="Immagine 6"/>
          <p:cNvPicPr>
            <a:picLocks noChangeAspect="1"/>
          </p:cNvPicPr>
          <p:nvPr/>
        </p:nvPicPr>
        <p:blipFill>
          <a:blip r:embed="rId4"/>
          <a:stretch>
            <a:fillRect/>
          </a:stretch>
        </p:blipFill>
        <p:spPr>
          <a:xfrm>
            <a:off x="8905823" y="4157932"/>
            <a:ext cx="2426525" cy="655607"/>
          </a:xfrm>
          <a:prstGeom prst="rect">
            <a:avLst/>
          </a:prstGeom>
        </p:spPr>
      </p:pic>
      <p:pic>
        <p:nvPicPr>
          <p:cNvPr id="8" name="Immagine 7"/>
          <p:cNvPicPr>
            <a:picLocks noChangeAspect="1"/>
          </p:cNvPicPr>
          <p:nvPr/>
        </p:nvPicPr>
        <p:blipFill>
          <a:blip r:embed="rId5"/>
          <a:stretch>
            <a:fillRect/>
          </a:stretch>
        </p:blipFill>
        <p:spPr>
          <a:xfrm>
            <a:off x="3710976" y="5465983"/>
            <a:ext cx="5373580" cy="710980"/>
          </a:xfrm>
          <a:prstGeom prst="rect">
            <a:avLst/>
          </a:prstGeom>
        </p:spPr>
      </p:pic>
    </p:spTree>
    <p:extLst>
      <p:ext uri="{BB962C8B-B14F-4D97-AF65-F5344CB8AC3E}">
        <p14:creationId xmlns:p14="http://schemas.microsoft.com/office/powerpoint/2010/main" val="138096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Sostenibilità del debito pubblico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12</a:t>
            </a:fld>
            <a:endParaRPr lang="en-US" dirty="0"/>
          </a:p>
        </p:txBody>
      </p:sp>
      <p:sp>
        <p:nvSpPr>
          <p:cNvPr id="5" name="Segnaposto contenuto 4"/>
          <p:cNvSpPr txBox="1">
            <a:spLocks noGrp="1"/>
          </p:cNvSpPr>
          <p:nvPr>
            <p:ph idx="1"/>
          </p:nvPr>
        </p:nvSpPr>
        <p:spPr>
          <a:xfrm>
            <a:off x="1120000" y="1825625"/>
            <a:ext cx="10233800" cy="5293757"/>
          </a:xfrm>
          <a:prstGeom prst="rect">
            <a:avLst/>
          </a:prstGeom>
          <a:noFill/>
        </p:spPr>
        <p:txBody>
          <a:bodyPr>
            <a:spAutoFit/>
          </a:bodyPr>
          <a:lstStyle/>
          <a:p>
            <a:pPr>
              <a:defRPr/>
            </a:pPr>
            <a:r>
              <a:rPr lang="it-IT" sz="2400" dirty="0">
                <a:solidFill>
                  <a:schemeClr val="tx1"/>
                </a:solidFill>
                <a:latin typeface="Arial" charset="0"/>
              </a:rPr>
              <a:t>Due sono le differenze determinanti per capire l’evoluzione del rapporto debito/</a:t>
            </a:r>
            <a:r>
              <a:rPr lang="it-IT" sz="2400" dirty="0" err="1">
                <a:solidFill>
                  <a:schemeClr val="tx1"/>
                </a:solidFill>
                <a:latin typeface="Arial" charset="0"/>
              </a:rPr>
              <a:t>Pil</a:t>
            </a:r>
            <a:r>
              <a:rPr lang="it-IT" sz="2400" dirty="0">
                <a:solidFill>
                  <a:schemeClr val="tx1"/>
                </a:solidFill>
                <a:latin typeface="Arial" charset="0"/>
              </a:rPr>
              <a:t>.</a:t>
            </a:r>
          </a:p>
          <a:p>
            <a:pPr>
              <a:defRPr/>
            </a:pPr>
            <a:endParaRPr lang="it-IT" sz="2400" dirty="0">
              <a:solidFill>
                <a:schemeClr val="tx1"/>
              </a:solidFill>
              <a:latin typeface="Arial" charset="0"/>
            </a:endParaRPr>
          </a:p>
          <a:p>
            <a:pPr marL="342900" indent="-342900">
              <a:buFontTx/>
              <a:buAutoNum type="arabicPeriod"/>
              <a:defRPr/>
            </a:pPr>
            <a:r>
              <a:rPr lang="it-IT" sz="2400" dirty="0">
                <a:solidFill>
                  <a:schemeClr val="tx1"/>
                </a:solidFill>
                <a:latin typeface="Arial" charset="0"/>
              </a:rPr>
              <a:t>(</a:t>
            </a:r>
            <a:r>
              <a:rPr lang="it-IT" sz="2400" dirty="0">
                <a:solidFill>
                  <a:srgbClr val="FFFF00"/>
                </a:solidFill>
                <a:latin typeface="Arial" charset="0"/>
              </a:rPr>
              <a:t>g – r</a:t>
            </a:r>
            <a:r>
              <a:rPr lang="it-IT" sz="2400" dirty="0">
                <a:solidFill>
                  <a:schemeClr val="tx1"/>
                </a:solidFill>
                <a:latin typeface="Arial" charset="0"/>
              </a:rPr>
              <a:t>) differenza tra tasso di interesse </a:t>
            </a:r>
            <a:r>
              <a:rPr lang="it-IT" sz="2400" dirty="0" smtClean="0">
                <a:solidFill>
                  <a:schemeClr val="tx1"/>
                </a:solidFill>
                <a:latin typeface="Arial" charset="0"/>
              </a:rPr>
              <a:t>reale sul </a:t>
            </a:r>
            <a:r>
              <a:rPr lang="it-IT" sz="2400" dirty="0">
                <a:solidFill>
                  <a:schemeClr val="tx1"/>
                </a:solidFill>
                <a:latin typeface="Arial" charset="0"/>
              </a:rPr>
              <a:t>debito(r) e tasso di crescita economica (g), ossia spesa per interessi corretta per il tasso di crescita della </a:t>
            </a:r>
            <a:r>
              <a:rPr lang="it-IT" sz="2400" dirty="0" smtClean="0">
                <a:solidFill>
                  <a:schemeClr val="tx1"/>
                </a:solidFill>
                <a:latin typeface="Arial" charset="0"/>
              </a:rPr>
              <a:t>produzione: se positivo il debito diminuisce. </a:t>
            </a:r>
            <a:endParaRPr lang="it-IT" sz="2400" dirty="0">
              <a:solidFill>
                <a:schemeClr val="tx1"/>
              </a:solidFill>
              <a:latin typeface="Arial" charset="0"/>
            </a:endParaRPr>
          </a:p>
          <a:p>
            <a:pPr marL="342900" indent="-342900">
              <a:buFontTx/>
              <a:buAutoNum type="arabicPeriod"/>
              <a:defRPr/>
            </a:pPr>
            <a:r>
              <a:rPr lang="it-IT" sz="2400" dirty="0">
                <a:solidFill>
                  <a:schemeClr val="tx1"/>
                </a:solidFill>
                <a:latin typeface="Arial" charset="0"/>
              </a:rPr>
              <a:t>(</a:t>
            </a:r>
            <a:r>
              <a:rPr lang="it-IT" sz="2400" dirty="0" err="1">
                <a:solidFill>
                  <a:srgbClr val="FFFF00"/>
                </a:solidFill>
                <a:latin typeface="Arial" charset="0"/>
              </a:rPr>
              <a:t>G</a:t>
            </a:r>
            <a:r>
              <a:rPr lang="it-IT" sz="2400" baseline="-25000" dirty="0" err="1">
                <a:solidFill>
                  <a:srgbClr val="FFFF00"/>
                </a:solidFill>
                <a:latin typeface="Arial" charset="0"/>
              </a:rPr>
              <a:t>t</a:t>
            </a:r>
            <a:r>
              <a:rPr lang="it-IT" sz="2400" dirty="0">
                <a:solidFill>
                  <a:srgbClr val="FFFF00"/>
                </a:solidFill>
                <a:latin typeface="Arial" charset="0"/>
              </a:rPr>
              <a:t> – </a:t>
            </a:r>
            <a:r>
              <a:rPr lang="it-IT" sz="2400" dirty="0" err="1">
                <a:solidFill>
                  <a:srgbClr val="FFFF00"/>
                </a:solidFill>
                <a:latin typeface="Arial" charset="0"/>
              </a:rPr>
              <a:t>T</a:t>
            </a:r>
            <a:r>
              <a:rPr lang="it-IT" sz="2400" baseline="-25000" dirty="0" err="1">
                <a:solidFill>
                  <a:srgbClr val="FFFF00"/>
                </a:solidFill>
                <a:latin typeface="Arial" charset="0"/>
              </a:rPr>
              <a:t>t</a:t>
            </a:r>
            <a:r>
              <a:rPr lang="it-IT" sz="2400" dirty="0">
                <a:solidFill>
                  <a:schemeClr val="tx1"/>
                </a:solidFill>
                <a:latin typeface="Arial" charset="0"/>
              </a:rPr>
              <a:t>) </a:t>
            </a:r>
            <a:r>
              <a:rPr lang="it-IT" sz="2400" dirty="0" smtClean="0">
                <a:solidFill>
                  <a:schemeClr val="tx1"/>
                </a:solidFill>
                <a:latin typeface="Arial" charset="0"/>
              </a:rPr>
              <a:t>avanzo/disavanzo </a:t>
            </a:r>
            <a:r>
              <a:rPr lang="it-IT" sz="2400" dirty="0">
                <a:solidFill>
                  <a:schemeClr val="tx1"/>
                </a:solidFill>
                <a:latin typeface="Arial" charset="0"/>
              </a:rPr>
              <a:t>primario, ossia saldo di bilancio dello Stato al netto degli interessi sul </a:t>
            </a:r>
            <a:r>
              <a:rPr lang="it-IT" sz="2400" dirty="0" smtClean="0">
                <a:solidFill>
                  <a:schemeClr val="tx1"/>
                </a:solidFill>
                <a:latin typeface="Arial" charset="0"/>
              </a:rPr>
              <a:t>debito: se avanzo il debito diminuisce. </a:t>
            </a:r>
          </a:p>
          <a:p>
            <a:pPr marL="342900" indent="-342900">
              <a:buFontTx/>
              <a:buAutoNum type="arabicPeriod"/>
              <a:defRPr/>
            </a:pPr>
            <a:r>
              <a:rPr lang="it-IT" sz="2400" dirty="0" smtClean="0">
                <a:solidFill>
                  <a:schemeClr val="tx1"/>
                </a:solidFill>
                <a:latin typeface="Arial" charset="0"/>
              </a:rPr>
              <a:t>Ma vi sono anche altri fattori che possono </a:t>
            </a:r>
            <a:r>
              <a:rPr lang="it-IT" sz="2400" b="1" dirty="0" smtClean="0">
                <a:solidFill>
                  <a:schemeClr val="tx1"/>
                </a:solidFill>
                <a:latin typeface="Arial" charset="0"/>
              </a:rPr>
              <a:t>intervenire sul debito</a:t>
            </a:r>
            <a:r>
              <a:rPr lang="it-IT" sz="2400" dirty="0" smtClean="0">
                <a:solidFill>
                  <a:schemeClr val="tx1"/>
                </a:solidFill>
                <a:latin typeface="Arial" charset="0"/>
              </a:rPr>
              <a:t>, quali gli </a:t>
            </a:r>
            <a:r>
              <a:rPr lang="it-IT" altLang="en-US" dirty="0">
                <a:solidFill>
                  <a:schemeClr val="tx1"/>
                </a:solidFill>
              </a:rPr>
              <a:t>incassi delle </a:t>
            </a:r>
            <a:r>
              <a:rPr lang="it-IT" altLang="en-US" dirty="0">
                <a:solidFill>
                  <a:srgbClr val="FFFF00"/>
                </a:solidFill>
              </a:rPr>
              <a:t>privatizzazioni</a:t>
            </a:r>
            <a:r>
              <a:rPr lang="it-IT" altLang="en-US" dirty="0">
                <a:solidFill>
                  <a:schemeClr val="tx1"/>
                </a:solidFill>
              </a:rPr>
              <a:t> (e altre operazioni con effetti sul fabbisogno o sul debito, </a:t>
            </a:r>
            <a:r>
              <a:rPr lang="it-IT" altLang="en-US" b="1" dirty="0">
                <a:solidFill>
                  <a:schemeClr val="tx1"/>
                </a:solidFill>
              </a:rPr>
              <a:t>ma non sul disavanzo</a:t>
            </a:r>
            <a:r>
              <a:rPr lang="it-IT" altLang="en-US" dirty="0">
                <a:solidFill>
                  <a:schemeClr val="tx1"/>
                </a:solidFill>
              </a:rPr>
              <a:t>)</a:t>
            </a:r>
          </a:p>
          <a:p>
            <a:pPr marL="342900" indent="-342900">
              <a:buFontTx/>
              <a:buAutoNum type="arabicPeriod"/>
              <a:defRPr/>
            </a:pPr>
            <a:endParaRPr lang="it-IT" sz="2400" dirty="0" smtClean="0">
              <a:solidFill>
                <a:schemeClr val="tx1"/>
              </a:solidFill>
              <a:latin typeface="Arial" charset="0"/>
            </a:endParaRPr>
          </a:p>
          <a:p>
            <a:pPr marL="342900" indent="-342900">
              <a:buFontTx/>
              <a:buAutoNum type="arabicPeriod"/>
              <a:defRPr/>
            </a:pPr>
            <a:endParaRPr lang="it-IT" sz="2400" dirty="0">
              <a:solidFill>
                <a:schemeClr val="tx1"/>
              </a:solidFill>
              <a:latin typeface="Arial" charset="0"/>
            </a:endParaRPr>
          </a:p>
        </p:txBody>
      </p:sp>
    </p:spTree>
    <p:extLst>
      <p:ext uri="{BB962C8B-B14F-4D97-AF65-F5344CB8AC3E}">
        <p14:creationId xmlns:p14="http://schemas.microsoft.com/office/powerpoint/2010/main" val="3630126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it-IT" altLang="en-US" smtClean="0"/>
              <a:t>Sostenibilità del debito: le relazioni</a:t>
            </a:r>
          </a:p>
        </p:txBody>
      </p:sp>
      <p:sp>
        <p:nvSpPr>
          <p:cNvPr id="11267" name="Rectangle 3"/>
          <p:cNvSpPr>
            <a:spLocks noGrp="1" noChangeArrowheads="1"/>
          </p:cNvSpPr>
          <p:nvPr>
            <p:ph type="body" idx="1"/>
          </p:nvPr>
        </p:nvSpPr>
        <p:spPr/>
        <p:txBody>
          <a:bodyPr/>
          <a:lstStyle/>
          <a:p>
            <a:pPr>
              <a:lnSpc>
                <a:spcPct val="80000"/>
              </a:lnSpc>
            </a:pPr>
            <a:r>
              <a:rPr lang="it-IT" altLang="en-US" i="1" dirty="0"/>
              <a:t>Lettura descrittiva della relazione</a:t>
            </a:r>
            <a:r>
              <a:rPr lang="it-IT" altLang="en-US" dirty="0"/>
              <a:t>: </a:t>
            </a:r>
          </a:p>
          <a:p>
            <a:pPr lvl="1" eaLnBrk="1" hangingPunct="1">
              <a:lnSpc>
                <a:spcPct val="80000"/>
              </a:lnSpc>
            </a:pPr>
            <a:r>
              <a:rPr lang="it-IT" altLang="en-US" sz="2000" dirty="0" smtClean="0"/>
              <a:t>la </a:t>
            </a:r>
            <a:r>
              <a:rPr lang="it-IT" altLang="en-US" sz="2000" dirty="0"/>
              <a:t>variazione percentuale del rapporto tra debito pubblico e PIL è pari al deficit primario (non finanziato con base monetaria), più il tasso d’interesse reale, meno il tasso percentuale di crescita del PIL reale. </a:t>
            </a:r>
            <a:endParaRPr lang="it-IT" altLang="en-US" sz="2000" dirty="0" smtClean="0"/>
          </a:p>
          <a:p>
            <a:pPr lvl="1" eaLnBrk="1" hangingPunct="1">
              <a:lnSpc>
                <a:spcPct val="80000"/>
              </a:lnSpc>
            </a:pPr>
            <a:r>
              <a:rPr lang="it-IT" altLang="en-US" sz="2000" dirty="0" smtClean="0"/>
              <a:t>Gli </a:t>
            </a:r>
            <a:r>
              <a:rPr lang="it-IT" altLang="en-US" sz="2000" dirty="0"/>
              <a:t>obiettivi stabiliti nel Patto di Stabilità e Crescita sono: 3% </a:t>
            </a:r>
            <a:r>
              <a:rPr lang="it-IT" altLang="en-US" sz="2000" dirty="0" err="1"/>
              <a:t>max</a:t>
            </a:r>
            <a:r>
              <a:rPr lang="it-IT" altLang="en-US" sz="2000" dirty="0"/>
              <a:t> aumento </a:t>
            </a:r>
            <a:r>
              <a:rPr lang="it-IT" altLang="en-US" sz="2000" dirty="0" err="1"/>
              <a:t>aunnuo</a:t>
            </a:r>
            <a:r>
              <a:rPr lang="it-IT" altLang="en-US" sz="2000" dirty="0"/>
              <a:t> del deficit e 60% B/PIL.</a:t>
            </a:r>
          </a:p>
          <a:p>
            <a:pPr lvl="1" eaLnBrk="1" hangingPunct="1">
              <a:lnSpc>
                <a:spcPct val="80000"/>
              </a:lnSpc>
            </a:pPr>
            <a:r>
              <a:rPr lang="it-IT" altLang="en-US" sz="2000" dirty="0" smtClean="0"/>
              <a:t>il </a:t>
            </a:r>
            <a:r>
              <a:rPr lang="it-IT" altLang="en-US" sz="2000" dirty="0"/>
              <a:t>rapporto tra debito pubblico e PIL cresce nei periodi nei quali è elevato il deficit primario non finanziato con emissione di base monetaria;</a:t>
            </a:r>
          </a:p>
          <a:p>
            <a:pPr lvl="1" eaLnBrk="1" hangingPunct="1">
              <a:lnSpc>
                <a:spcPct val="80000"/>
              </a:lnSpc>
            </a:pPr>
            <a:r>
              <a:rPr lang="it-IT" altLang="en-US" sz="2000" dirty="0"/>
              <a:t>l’indicatore di sostenibilità del debito pubblico viene fatto crescere da tassi d’interesse reali elevati;</a:t>
            </a:r>
          </a:p>
          <a:p>
            <a:pPr lvl="1" eaLnBrk="1" hangingPunct="1">
              <a:lnSpc>
                <a:spcPct val="80000"/>
              </a:lnSpc>
            </a:pPr>
            <a:r>
              <a:rPr lang="it-IT" altLang="en-US" sz="2000" dirty="0"/>
              <a:t>un basso tasso di crescita del PIL reale contribuisce a elevare il rapporto debito pubblico/PIL;</a:t>
            </a:r>
          </a:p>
          <a:p>
            <a:pPr lvl="1" eaLnBrk="1" hangingPunct="1">
              <a:lnSpc>
                <a:spcPct val="80000"/>
              </a:lnSpc>
            </a:pPr>
            <a:r>
              <a:rPr lang="it-IT" altLang="en-US" sz="2000" dirty="0"/>
              <a:t>nel caso particolare di un saldo primario in pareggio (x=0), il rapporto tra debito pubblico e PIL cresce se il tasso reale d’interesse è superiore al tasso di crescita del PIL reale.</a:t>
            </a:r>
          </a:p>
        </p:txBody>
      </p:sp>
    </p:spTree>
    <p:extLst>
      <p:ext uri="{BB962C8B-B14F-4D97-AF65-F5344CB8AC3E}">
        <p14:creationId xmlns:p14="http://schemas.microsoft.com/office/powerpoint/2010/main" val="39157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natura del debito</a:t>
            </a:r>
            <a:endParaRPr lang="it-IT" dirty="0"/>
          </a:p>
        </p:txBody>
      </p:sp>
      <p:sp>
        <p:nvSpPr>
          <p:cNvPr id="3" name="Segnaposto contenuto 2"/>
          <p:cNvSpPr>
            <a:spLocks noGrp="1"/>
          </p:cNvSpPr>
          <p:nvPr>
            <p:ph idx="1"/>
          </p:nvPr>
        </p:nvSpPr>
        <p:spPr/>
        <p:txBody>
          <a:bodyPr/>
          <a:lstStyle/>
          <a:p>
            <a:r>
              <a:rPr lang="it-IT" dirty="0"/>
              <a:t>Il settore di riferimento si articola in Amministrazione centrale, </a:t>
            </a:r>
            <a:r>
              <a:rPr lang="it-IT" dirty="0" smtClean="0"/>
              <a:t>Amministrazioni locali ed enti di previdenza e assistenza sociale.</a:t>
            </a:r>
          </a:p>
          <a:p>
            <a:r>
              <a:rPr lang="it-IT" dirty="0"/>
              <a:t>Le passività finanziarie incluse nell’aggregato sono le seguenti:</a:t>
            </a:r>
          </a:p>
          <a:p>
            <a:pPr lvl="1"/>
            <a:r>
              <a:rPr lang="it-IT" dirty="0"/>
              <a:t>depositi e monete;</a:t>
            </a:r>
          </a:p>
          <a:p>
            <a:pPr lvl="1"/>
            <a:r>
              <a:rPr lang="it-IT" dirty="0"/>
              <a:t>titoli obbligazionari;</a:t>
            </a:r>
          </a:p>
          <a:p>
            <a:pPr lvl="1"/>
            <a:r>
              <a:rPr lang="it-IT" dirty="0"/>
              <a:t>prestiti.</a:t>
            </a:r>
          </a:p>
          <a:p>
            <a:endParaRPr lang="it-IT"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542223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676400" y="117475"/>
          <a:ext cx="8763000" cy="6572250"/>
        </p:xfrm>
        <a:graphic>
          <a:graphicData uri="http://schemas.openxmlformats.org/presentationml/2006/ole">
            <mc:AlternateContent xmlns:mc="http://schemas.openxmlformats.org/markup-compatibility/2006">
              <mc:Choice xmlns:v="urn:schemas-microsoft-com:vml" Requires="v">
                <p:oleObj spid="_x0000_s1031" name="Diapositiva" r:id="rId3" imgW="4572000" imgH="3429000" progId="PowerPoint.Slide.8">
                  <p:embed/>
                </p:oleObj>
              </mc:Choice>
              <mc:Fallback>
                <p:oleObj name="Diapositiva"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7475"/>
                        <a:ext cx="8763000"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0902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Mentre con la crisi….</a:t>
            </a:r>
            <a:endParaRPr lang="en-US" dirty="0"/>
          </a:p>
        </p:txBody>
      </p:sp>
      <p:sp>
        <p:nvSpPr>
          <p:cNvPr id="2" name="Segnaposto numero diapositiva 1"/>
          <p:cNvSpPr>
            <a:spLocks noGrp="1"/>
          </p:cNvSpPr>
          <p:nvPr>
            <p:ph type="sldNum" sz="quarter" idx="12"/>
          </p:nvPr>
        </p:nvSpPr>
        <p:spPr/>
        <p:txBody>
          <a:bodyPr/>
          <a:lstStyle/>
          <a:p>
            <a:fld id="{6D22F896-40B5-4ADD-8801-0D06FADFA095}" type="slidenum">
              <a:rPr lang="en-US" smtClean="0"/>
              <a:t>16</a:t>
            </a:fld>
            <a:endParaRPr lang="en-US" dirty="0"/>
          </a:p>
        </p:txBody>
      </p:sp>
      <p:pic>
        <p:nvPicPr>
          <p:cNvPr id="4" name="Immagine 3"/>
          <p:cNvPicPr>
            <a:picLocks noChangeAspect="1"/>
          </p:cNvPicPr>
          <p:nvPr/>
        </p:nvPicPr>
        <p:blipFill>
          <a:blip r:embed="rId2"/>
          <a:stretch>
            <a:fillRect/>
          </a:stretch>
        </p:blipFill>
        <p:spPr>
          <a:xfrm>
            <a:off x="1484492" y="1749406"/>
            <a:ext cx="7257401" cy="4606944"/>
          </a:xfrm>
          <a:prstGeom prst="rect">
            <a:avLst/>
          </a:prstGeom>
        </p:spPr>
      </p:pic>
      <p:cxnSp>
        <p:nvCxnSpPr>
          <p:cNvPr id="6" name="Connettore 1 5"/>
          <p:cNvCxnSpPr/>
          <p:nvPr/>
        </p:nvCxnSpPr>
        <p:spPr>
          <a:xfrm flipV="1">
            <a:off x="1932317" y="4218317"/>
            <a:ext cx="6678283" cy="8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H="1" flipV="1">
            <a:off x="5495026" y="1863306"/>
            <a:ext cx="17253" cy="40802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7814"/>
            <a:ext cx="8229600" cy="847725"/>
          </a:xfrm>
        </p:spPr>
        <p:txBody>
          <a:bodyPr>
            <a:normAutofit fontScale="90000"/>
          </a:bodyPr>
          <a:lstStyle/>
          <a:p>
            <a:pPr eaLnBrk="1" hangingPunct="1"/>
            <a:r>
              <a:rPr lang="it-IT" altLang="en-US" smtClean="0"/>
              <a:t>Lettura normativa della relazione</a:t>
            </a:r>
          </a:p>
        </p:txBody>
      </p:sp>
      <p:sp>
        <p:nvSpPr>
          <p:cNvPr id="12291" name="Rectangle 3"/>
          <p:cNvSpPr>
            <a:spLocks noGrp="1" noChangeArrowheads="1"/>
          </p:cNvSpPr>
          <p:nvPr>
            <p:ph type="body" idx="1"/>
          </p:nvPr>
        </p:nvSpPr>
        <p:spPr>
          <a:xfrm>
            <a:off x="1919288" y="1341439"/>
            <a:ext cx="8229600" cy="4530725"/>
          </a:xfrm>
        </p:spPr>
        <p:txBody>
          <a:bodyPr>
            <a:normAutofit lnSpcReduction="10000"/>
          </a:bodyPr>
          <a:lstStyle/>
          <a:p>
            <a:pPr eaLnBrk="1" hangingPunct="1">
              <a:lnSpc>
                <a:spcPct val="80000"/>
              </a:lnSpc>
            </a:pPr>
            <a:r>
              <a:rPr lang="it-IT" altLang="en-US" sz="2100" dirty="0"/>
              <a:t>Le </a:t>
            </a:r>
            <a:r>
              <a:rPr lang="it-IT" altLang="en-US" sz="2100" i="1" dirty="0">
                <a:solidFill>
                  <a:srgbClr val="FFFF00"/>
                </a:solidFill>
              </a:rPr>
              <a:t>politiche del rientro dal debito pubblico</a:t>
            </a:r>
            <a:r>
              <a:rPr lang="it-IT" altLang="en-US" sz="2100" dirty="0">
                <a:solidFill>
                  <a:srgbClr val="FFFF00"/>
                </a:solidFill>
              </a:rPr>
              <a:t> </a:t>
            </a:r>
            <a:r>
              <a:rPr lang="it-IT" altLang="en-US" sz="2100" dirty="0"/>
              <a:t>sono (tutte le misure messe in atto dai policy-maker al fine di ridurre la crescita del rapporto fra debito pubblico e PIL): </a:t>
            </a:r>
          </a:p>
          <a:p>
            <a:pPr eaLnBrk="1" hangingPunct="1">
              <a:lnSpc>
                <a:spcPct val="80000"/>
              </a:lnSpc>
            </a:pPr>
            <a:r>
              <a:rPr lang="it-IT" altLang="en-US" sz="2100" i="1" dirty="0">
                <a:solidFill>
                  <a:srgbClr val="FFFF00"/>
                </a:solidFill>
              </a:rPr>
              <a:t>Politiche di contenimento del deficit pubblico primario</a:t>
            </a:r>
            <a:r>
              <a:rPr lang="it-IT" altLang="en-US" sz="2100" dirty="0"/>
              <a:t>, queste misure hanno puntato a contenere la spesa e a incrementare le entrate, tuttavia, questa manovra non è né sufficiente né necessaria in quanto il debito cresce anche per altre cause;</a:t>
            </a:r>
          </a:p>
          <a:p>
            <a:pPr eaLnBrk="1" hangingPunct="1">
              <a:lnSpc>
                <a:spcPct val="80000"/>
              </a:lnSpc>
            </a:pPr>
            <a:r>
              <a:rPr lang="it-IT" altLang="en-US" sz="2100" i="1" dirty="0">
                <a:solidFill>
                  <a:srgbClr val="FFFF00"/>
                </a:solidFill>
              </a:rPr>
              <a:t>Politiche monetarie accomodanti</a:t>
            </a:r>
            <a:r>
              <a:rPr lang="it-IT" altLang="en-US" sz="2100" dirty="0"/>
              <a:t>, una tale politica genera però </a:t>
            </a:r>
            <a:r>
              <a:rPr lang="it-IT" altLang="en-US" sz="2100" dirty="0" smtClean="0"/>
              <a:t>inflazione se il sistema non è in recessione;</a:t>
            </a:r>
            <a:endParaRPr lang="it-IT" altLang="en-US" sz="2100" dirty="0"/>
          </a:p>
          <a:p>
            <a:pPr eaLnBrk="1" hangingPunct="1">
              <a:lnSpc>
                <a:spcPct val="80000"/>
              </a:lnSpc>
            </a:pPr>
            <a:r>
              <a:rPr lang="it-IT" altLang="en-US" sz="2100" i="1" dirty="0">
                <a:solidFill>
                  <a:srgbClr val="FFFF00"/>
                </a:solidFill>
              </a:rPr>
              <a:t>Politiche di controllo dei tassi d’interesse</a:t>
            </a:r>
            <a:r>
              <a:rPr lang="it-IT" altLang="en-US" sz="2100" dirty="0"/>
              <a:t>, il tasso d’interesse reale è difficilmente configurabile come uno strumento di politica economica in quanto esso è poco controllabile dalle Autorità di politica economica;</a:t>
            </a:r>
          </a:p>
          <a:p>
            <a:pPr eaLnBrk="1" hangingPunct="1">
              <a:lnSpc>
                <a:spcPct val="80000"/>
              </a:lnSpc>
            </a:pPr>
            <a:r>
              <a:rPr lang="it-IT" altLang="en-US" sz="2100" i="1" dirty="0">
                <a:solidFill>
                  <a:srgbClr val="FFFF00"/>
                </a:solidFill>
              </a:rPr>
              <a:t>Politiche di crescita del reddito</a:t>
            </a:r>
            <a:r>
              <a:rPr lang="it-IT" altLang="en-US" sz="2100" dirty="0"/>
              <a:t>, hanno come obiettivo quello di sostenere la crescita </a:t>
            </a:r>
            <a:r>
              <a:rPr lang="it-IT" altLang="en-US" sz="2100" dirty="0" smtClean="0"/>
              <a:t>economica, stimolando consumo e investimento.</a:t>
            </a:r>
            <a:endParaRPr lang="it-IT" altLang="en-US" sz="2100" dirty="0"/>
          </a:p>
          <a:p>
            <a:pPr eaLnBrk="1" hangingPunct="1">
              <a:lnSpc>
                <a:spcPct val="80000"/>
              </a:lnSpc>
            </a:pPr>
            <a:r>
              <a:rPr lang="it-IT" altLang="en-US" sz="2100" dirty="0"/>
              <a:t>Estrema ratio: </a:t>
            </a:r>
            <a:r>
              <a:rPr lang="it-IT" altLang="en-US" sz="2100" i="1" dirty="0">
                <a:solidFill>
                  <a:srgbClr val="FFFF00"/>
                </a:solidFill>
              </a:rPr>
              <a:t>ripudio del debito</a:t>
            </a:r>
            <a:r>
              <a:rPr lang="it-IT" altLang="en-US" sz="2100" dirty="0">
                <a:solidFill>
                  <a:srgbClr val="FFFF00"/>
                </a:solidFill>
              </a:rPr>
              <a:t> </a:t>
            </a:r>
            <a:r>
              <a:rPr lang="it-IT" altLang="en-US" sz="2100" dirty="0"/>
              <a:t>(default) o parziale ripudio del debito (ne seguono problemi di credibilità e di rifinanziamento)</a:t>
            </a:r>
          </a:p>
        </p:txBody>
      </p:sp>
    </p:spTree>
    <p:extLst>
      <p:ext uri="{BB962C8B-B14F-4D97-AF65-F5344CB8AC3E}">
        <p14:creationId xmlns:p14="http://schemas.microsoft.com/office/powerpoint/2010/main" val="2772099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grafico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350"/>
            <a:ext cx="4071938"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5735638" y="6124575"/>
            <a:ext cx="49323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b="1"/>
              <a:t>Fonte:</a:t>
            </a:r>
          </a:p>
          <a:p>
            <a:pPr eaLnBrk="1" hangingPunct="1"/>
            <a:r>
              <a:rPr lang="it-IT" altLang="en-US" sz="1600" b="1"/>
              <a:t>Modigliani, Baldassarri, Castiglionesi (1996) </a:t>
            </a:r>
            <a:r>
              <a:rPr lang="it-IT" altLang="en-US" sz="1600" b="1" i="1"/>
              <a:t>Il miracolo possibile, </a:t>
            </a:r>
            <a:r>
              <a:rPr lang="it-IT" altLang="en-US" sz="1600" b="1"/>
              <a:t>Ed. Laterza</a:t>
            </a:r>
          </a:p>
        </p:txBody>
      </p:sp>
      <p:sp>
        <p:nvSpPr>
          <p:cNvPr id="13316" name="Text Box 6"/>
          <p:cNvSpPr txBox="1">
            <a:spLocks noChangeArrowheads="1"/>
          </p:cNvSpPr>
          <p:nvPr/>
        </p:nvSpPr>
        <p:spPr bwMode="auto">
          <a:xfrm>
            <a:off x="5808663" y="1557338"/>
            <a:ext cx="459105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u="sng" dirty="0">
                <a:solidFill>
                  <a:srgbClr val="FFFF00"/>
                </a:solidFill>
              </a:rPr>
              <a:t>I deficit pubblici in Italia</a:t>
            </a:r>
            <a:r>
              <a:rPr lang="it-IT" altLang="en-US" dirty="0"/>
              <a:t>: all’inizio degli </a:t>
            </a:r>
          </a:p>
          <a:p>
            <a:pPr eaLnBrk="1" hangingPunct="1"/>
            <a:r>
              <a:rPr lang="it-IT" altLang="en-US" dirty="0"/>
              <a:t>Anni ’80 il deficit italiano elevato (8% del </a:t>
            </a:r>
          </a:p>
          <a:p>
            <a:pPr eaLnBrk="1" hangingPunct="1"/>
            <a:r>
              <a:rPr lang="it-IT" altLang="en-US" dirty="0"/>
              <a:t>PIL) aumenta ulteriormente fino a </a:t>
            </a:r>
          </a:p>
          <a:p>
            <a:pPr eaLnBrk="1" hangingPunct="1"/>
            <a:r>
              <a:rPr lang="it-IT" altLang="en-US" dirty="0"/>
              <a:t>Raggiungere il 12,5%.</a:t>
            </a:r>
          </a:p>
          <a:p>
            <a:pPr eaLnBrk="1" hangingPunct="1"/>
            <a:r>
              <a:rPr lang="it-IT" altLang="en-US" dirty="0"/>
              <a:t>Il “divorzio” tra Tesoro e Banca d’Italia</a:t>
            </a:r>
          </a:p>
          <a:p>
            <a:pPr eaLnBrk="1" hangingPunct="1"/>
            <a:r>
              <a:rPr lang="it-IT" altLang="en-US" dirty="0" smtClean="0"/>
              <a:t>del </a:t>
            </a:r>
            <a:r>
              <a:rPr lang="it-IT" altLang="en-US" dirty="0"/>
              <a:t>1981 induce accumulo di debito </a:t>
            </a:r>
          </a:p>
          <a:p>
            <a:pPr eaLnBrk="1" hangingPunct="1"/>
            <a:r>
              <a:rPr lang="it-IT" altLang="en-US" dirty="0"/>
              <a:t>pubblico per l’impossibilità di finanziare</a:t>
            </a:r>
          </a:p>
          <a:p>
            <a:pPr eaLnBrk="1" hangingPunct="1"/>
            <a:r>
              <a:rPr lang="it-IT" altLang="en-US" dirty="0"/>
              <a:t>la spesa pubblica crescente completa-</a:t>
            </a:r>
          </a:p>
          <a:p>
            <a:pPr eaLnBrk="1" hangingPunct="1"/>
            <a:r>
              <a:rPr lang="it-IT" altLang="en-US" dirty="0"/>
              <a:t>mente con tassazione.</a:t>
            </a:r>
          </a:p>
          <a:p>
            <a:pPr eaLnBrk="1" hangingPunct="1"/>
            <a:r>
              <a:rPr lang="it-IT" altLang="en-US" dirty="0"/>
              <a:t>Fino al 1991 il maggior debito deriva </a:t>
            </a:r>
          </a:p>
          <a:p>
            <a:pPr eaLnBrk="1" hangingPunct="1"/>
            <a:r>
              <a:rPr lang="it-IT" altLang="en-US" dirty="0"/>
              <a:t>dalla necessità di pagare una massa </a:t>
            </a:r>
          </a:p>
          <a:p>
            <a:pPr eaLnBrk="1" hangingPunct="1"/>
            <a:r>
              <a:rPr lang="it-IT" altLang="en-US" dirty="0"/>
              <a:t>consistente di interessi sul debito i cui tassi</a:t>
            </a:r>
          </a:p>
          <a:p>
            <a:pPr eaLnBrk="1" hangingPunct="1"/>
            <a:r>
              <a:rPr lang="it-IT" altLang="en-US" dirty="0"/>
              <a:t>di rendimento erano elevati.</a:t>
            </a:r>
          </a:p>
        </p:txBody>
      </p:sp>
      <p:sp>
        <p:nvSpPr>
          <p:cNvPr id="13317" name="Rectangle 7"/>
          <p:cNvSpPr>
            <a:spLocks noChangeArrowheads="1"/>
          </p:cNvSpPr>
          <p:nvPr/>
        </p:nvSpPr>
        <p:spPr bwMode="auto">
          <a:xfrm>
            <a:off x="5519738" y="188913"/>
            <a:ext cx="4832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b="1">
                <a:solidFill>
                  <a:schemeClr val="tx2"/>
                </a:solidFill>
              </a:rPr>
              <a:t>Perché il controllo della crescita del debito</a:t>
            </a:r>
          </a:p>
          <a:p>
            <a:pPr eaLnBrk="1" hangingPunct="1"/>
            <a:r>
              <a:rPr lang="it-IT" altLang="en-US" b="1">
                <a:solidFill>
                  <a:schemeClr val="tx2"/>
                </a:solidFill>
              </a:rPr>
              <a:t>non ha funzionato in Italia?</a:t>
            </a:r>
          </a:p>
        </p:txBody>
      </p:sp>
    </p:spTree>
    <p:extLst>
      <p:ext uri="{BB962C8B-B14F-4D97-AF65-F5344CB8AC3E}">
        <p14:creationId xmlns:p14="http://schemas.microsoft.com/office/powerpoint/2010/main" val="1497337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6240463" y="277813"/>
            <a:ext cx="4032250" cy="3511550"/>
          </a:xfrm>
        </p:spPr>
        <p:txBody>
          <a:bodyPr>
            <a:normAutofit fontScale="90000"/>
          </a:bodyPr>
          <a:lstStyle/>
          <a:p>
            <a:pPr eaLnBrk="1" hangingPunct="1"/>
            <a:r>
              <a:rPr lang="it-IT" altLang="en-US" sz="2400" b="1" dirty="0">
                <a:solidFill>
                  <a:schemeClr val="tx1"/>
                </a:solidFill>
              </a:rPr>
              <a:t>L’elevato accumulo di interessi è stato determinato dalla necessità di pagare rendimenti più elevati, data </a:t>
            </a:r>
            <a:r>
              <a:rPr lang="it-IT" altLang="en-US" sz="2400" b="1" dirty="0">
                <a:solidFill>
                  <a:srgbClr val="FFFF00"/>
                </a:solidFill>
              </a:rPr>
              <a:t>l’elevata instabilità monetaria </a:t>
            </a:r>
            <a:r>
              <a:rPr lang="it-IT" altLang="en-US" sz="2400" b="1" dirty="0">
                <a:solidFill>
                  <a:schemeClr val="tx1"/>
                </a:solidFill>
              </a:rPr>
              <a:t>del Paese con tassi d’inflazione che all’inizio degli anni ’80 hanno raggiunto e superato il 20%. Il differenziale con la Germania (Graf. 2.1c) mette in luce questa situazione.</a:t>
            </a:r>
          </a:p>
        </p:txBody>
      </p:sp>
      <p:pic>
        <p:nvPicPr>
          <p:cNvPr id="143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260350"/>
            <a:ext cx="4144962"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8"/>
          <p:cNvSpPr>
            <a:spLocks noChangeArrowheads="1"/>
          </p:cNvSpPr>
          <p:nvPr/>
        </p:nvSpPr>
        <p:spPr bwMode="auto">
          <a:xfrm>
            <a:off x="6167438" y="6075918"/>
            <a:ext cx="4716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b="1"/>
              <a:t>Fonte:</a:t>
            </a:r>
          </a:p>
          <a:p>
            <a:pPr eaLnBrk="1" hangingPunct="1"/>
            <a:r>
              <a:rPr lang="it-IT" altLang="en-US" sz="1400" b="1"/>
              <a:t>Modigliani, Baldassarri, Castiglionesi (1996) </a:t>
            </a:r>
            <a:r>
              <a:rPr lang="it-IT" altLang="en-US" sz="1400" b="1" i="1"/>
              <a:t>Il miracolo possibile, </a:t>
            </a:r>
            <a:r>
              <a:rPr lang="it-IT" altLang="en-US" sz="1400" b="1"/>
              <a:t>Ed. Laterza</a:t>
            </a:r>
          </a:p>
        </p:txBody>
      </p:sp>
    </p:spTree>
    <p:extLst>
      <p:ext uri="{BB962C8B-B14F-4D97-AF65-F5344CB8AC3E}">
        <p14:creationId xmlns:p14="http://schemas.microsoft.com/office/powerpoint/2010/main" val="3920088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Dal «divorzio della Banca d’Italia all’</a:t>
            </a:r>
            <a:r>
              <a:rPr lang="it-IT" dirty="0" err="1" smtClean="0"/>
              <a:t>Ume</a:t>
            </a:r>
            <a:endParaRPr lang="en-US" dirty="0"/>
          </a:p>
        </p:txBody>
      </p:sp>
      <p:sp>
        <p:nvSpPr>
          <p:cNvPr id="3" name="Segnaposto contenuto 2"/>
          <p:cNvSpPr>
            <a:spLocks noGrp="1"/>
          </p:cNvSpPr>
          <p:nvPr>
            <p:ph idx="1"/>
          </p:nvPr>
        </p:nvSpPr>
        <p:spPr/>
        <p:txBody>
          <a:bodyPr/>
          <a:lstStyle/>
          <a:p>
            <a:r>
              <a:rPr lang="it-IT" dirty="0" smtClean="0"/>
              <a:t>Da dove nasce quindi la necessità di finanziare il deficit pubblico esclusivamente con debito?</a:t>
            </a:r>
          </a:p>
          <a:p>
            <a:r>
              <a:rPr lang="it-IT" dirty="0" smtClean="0"/>
              <a:t>Nel 1981 la Banca d’Italia si sgancia dall’obbligo di collocare le emissioni dei titoli dello Stato: il motivo deriva dall’elevata inflazione (quasi al 21%)</a:t>
            </a:r>
          </a:p>
          <a:p>
            <a:r>
              <a:rPr lang="it-IT" dirty="0" smtClean="0"/>
              <a:t>Nel 1993 il trattato di Maastricht prevede che, in vista della nascita dell’UME, sia vietato alla nascente BCE il finanziamento monetario dei deficit pubblici, per cui il deficit sarà finanziabile con soli titoli:</a:t>
            </a:r>
            <a:endParaRPr lang="en-US" dirty="0"/>
          </a:p>
        </p:txBody>
      </p:sp>
      <p:pic>
        <p:nvPicPr>
          <p:cNvPr id="4" name="Immagine 3"/>
          <p:cNvPicPr>
            <a:picLocks noChangeAspect="1"/>
          </p:cNvPicPr>
          <p:nvPr/>
        </p:nvPicPr>
        <p:blipFill>
          <a:blip r:embed="rId2"/>
          <a:stretch>
            <a:fillRect/>
          </a:stretch>
        </p:blipFill>
        <p:spPr>
          <a:xfrm>
            <a:off x="3413453" y="5329534"/>
            <a:ext cx="5773542" cy="847429"/>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4102652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it-IT" altLang="en-US" sz="2800"/>
              <a:t>Il Tasso d’interesse ufficiale (TUS) e i tassi collegati hanno iniziato a scendere solo dopo il 1992</a:t>
            </a:r>
          </a:p>
        </p:txBody>
      </p:sp>
      <p:pic>
        <p:nvPicPr>
          <p:cNvPr id="15363" name="Picture 5" descr="tas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1422401"/>
            <a:ext cx="5976938"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81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it-IT" altLang="en-US" sz="2000"/>
              <a:t>Il debito pubblico aumentava anche perché il PIL non cresceva a sufficienza, poiché era venuta meno la spinta della produzione industriale (grafico) e il settore terziario non era sufficientemente sviluppato.</a:t>
            </a:r>
          </a:p>
        </p:txBody>
      </p:sp>
      <p:pic>
        <p:nvPicPr>
          <p:cNvPr id="16387" name="Picture 5" descr="grafico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1484314"/>
            <a:ext cx="57261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444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it-IT" altLang="en-US" sz="3200"/>
              <a:t>Per quanto riguarda la spesa pubblica, invece, l’Italia non differisce molto dal resto d’Europa</a:t>
            </a:r>
          </a:p>
        </p:txBody>
      </p:sp>
      <p:sp>
        <p:nvSpPr>
          <p:cNvPr id="17411" name="Rectangle 6"/>
          <p:cNvSpPr>
            <a:spLocks noChangeArrowheads="1"/>
          </p:cNvSpPr>
          <p:nvPr/>
        </p:nvSpPr>
        <p:spPr bwMode="auto">
          <a:xfrm>
            <a:off x="1524001" y="194417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17412" name="Picture 5" descr="Spesa al netto degli interessi"/>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00376" y="1557338"/>
            <a:ext cx="5795963"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7"/>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latin typeface="Verdana" panose="020B0604030504040204" pitchFamily="34" charset="0"/>
                <a:cs typeface="Times New Roman" panose="02020603050405020304" pitchFamily="18" charset="0"/>
              </a:rPr>
              <a:t>Fonte:</a:t>
            </a:r>
            <a:r>
              <a:rPr lang="it-IT" altLang="en-US" sz="1400">
                <a:latin typeface="Verdana" panose="020B0604030504040204" pitchFamily="34" charset="0"/>
                <a:cs typeface="Times New Roman" panose="02020603050405020304" pitchFamily="18" charset="0"/>
              </a:rPr>
              <a:t> </a:t>
            </a:r>
            <a:r>
              <a:rPr lang="it-IT" altLang="en-US" sz="1400" b="1">
                <a:solidFill>
                  <a:srgbClr val="467AA7"/>
                </a:solidFill>
                <a:latin typeface="Verdana" panose="020B0604030504040204" pitchFamily="34" charset="0"/>
                <a:cs typeface="Times New Roman" panose="02020603050405020304" pitchFamily="18" charset="0"/>
                <a:hlinkClick r:id="rId4"/>
              </a:rPr>
              <a:t>Base informativa pubblica della Banca d’Italia</a:t>
            </a:r>
            <a:r>
              <a:rPr lang="it-IT" altLang="en-US" sz="1400"/>
              <a:t> </a:t>
            </a:r>
          </a:p>
        </p:txBody>
      </p:sp>
    </p:spTree>
    <p:extLst>
      <p:ext uri="{BB962C8B-B14F-4D97-AF65-F5344CB8AC3E}">
        <p14:creationId xmlns:p14="http://schemas.microsoft.com/office/powerpoint/2010/main" val="2062731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it-IT" altLang="en-US" sz="3800"/>
              <a:t>Sono le entrate ad essere insufficienti, sia derivanti da imposizione diretta</a:t>
            </a:r>
          </a:p>
        </p:txBody>
      </p:sp>
      <p:pic>
        <p:nvPicPr>
          <p:cNvPr id="18435" name="Picture 5" descr="Entrate in percentuale del P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112" y="1524000"/>
            <a:ext cx="58674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6"/>
          <p:cNvSpPr>
            <a:spLocks noChangeArrowheads="1"/>
          </p:cNvSpPr>
          <p:nvPr/>
        </p:nvSpPr>
        <p:spPr bwMode="auto">
          <a:xfrm>
            <a:off x="1703389" y="6394450"/>
            <a:ext cx="6408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dirty="0">
                <a:latin typeface="Verdana" panose="020B0604030504040204" pitchFamily="34" charset="0"/>
                <a:cs typeface="Times New Roman" panose="02020603050405020304" pitchFamily="18" charset="0"/>
              </a:rPr>
              <a:t>Fonte:</a:t>
            </a:r>
            <a:r>
              <a:rPr lang="it-IT" altLang="en-US" sz="1400" dirty="0">
                <a:latin typeface="Verdana" panose="020B0604030504040204" pitchFamily="34" charset="0"/>
                <a:cs typeface="Times New Roman" panose="02020603050405020304" pitchFamily="18" charset="0"/>
              </a:rPr>
              <a:t> </a:t>
            </a:r>
            <a:r>
              <a:rPr lang="it-IT" altLang="en-US" sz="1400" b="1" dirty="0">
                <a:solidFill>
                  <a:srgbClr val="467AA7"/>
                </a:solidFill>
                <a:latin typeface="Verdana" panose="020B0604030504040204" pitchFamily="34" charset="0"/>
                <a:cs typeface="Times New Roman" panose="02020603050405020304" pitchFamily="18" charset="0"/>
                <a:hlinkClick r:id="rId3"/>
              </a:rPr>
              <a:t>Base informativa pubblica della Banca d’Italia</a:t>
            </a:r>
            <a:r>
              <a:rPr lang="it-IT" altLang="en-US" sz="1400" dirty="0"/>
              <a:t> </a:t>
            </a:r>
          </a:p>
        </p:txBody>
      </p:sp>
    </p:spTree>
    <p:extLst>
      <p:ext uri="{BB962C8B-B14F-4D97-AF65-F5344CB8AC3E}">
        <p14:creationId xmlns:p14="http://schemas.microsoft.com/office/powerpoint/2010/main" val="1703265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64079" y="89080"/>
            <a:ext cx="10515600" cy="1325563"/>
          </a:xfrm>
        </p:spPr>
        <p:txBody>
          <a:bodyPr/>
          <a:lstStyle/>
          <a:p>
            <a:pPr eaLnBrk="1" hangingPunct="1"/>
            <a:r>
              <a:rPr lang="it-IT" altLang="en-US" dirty="0" smtClean="0"/>
              <a:t>Che dalle Imposte indirette</a:t>
            </a:r>
          </a:p>
        </p:txBody>
      </p:sp>
      <p:pic>
        <p:nvPicPr>
          <p:cNvPr id="19459" name="Picture 3" descr="Imposte indirette in rapporto al PI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4" y="1196975"/>
            <a:ext cx="5976937"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1703388" y="6308726"/>
            <a:ext cx="5861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it-IT" altLang="en-US" i="1"/>
              <a:t>Fonte:</a:t>
            </a:r>
            <a:r>
              <a:rPr lang="it-IT" altLang="en-US"/>
              <a:t> </a:t>
            </a:r>
            <a:r>
              <a:rPr lang="it-IT" altLang="en-US" b="1">
                <a:hlinkClick r:id="rId4"/>
              </a:rPr>
              <a:t>Base informativa pubblica della Banca d’Italia</a:t>
            </a:r>
            <a:endParaRPr lang="it-IT" altLang="en-US" b="1"/>
          </a:p>
        </p:txBody>
      </p:sp>
    </p:spTree>
    <p:extLst>
      <p:ext uri="{BB962C8B-B14F-4D97-AF65-F5344CB8AC3E}">
        <p14:creationId xmlns:p14="http://schemas.microsoft.com/office/powerpoint/2010/main" val="3205359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it-IT" altLang="en-US" sz="2800"/>
              <a:t>L’evasione e l’elusione fiscale sono il problema principale che ha accompagnato la riforma fiscale degli anni ’70…</a:t>
            </a:r>
          </a:p>
        </p:txBody>
      </p:sp>
      <p:sp>
        <p:nvSpPr>
          <p:cNvPr id="20483" name="Rectangle 3"/>
          <p:cNvSpPr>
            <a:spLocks noGrp="1" noChangeArrowheads="1"/>
          </p:cNvSpPr>
          <p:nvPr>
            <p:ph type="body" idx="1"/>
          </p:nvPr>
        </p:nvSpPr>
        <p:spPr/>
        <p:txBody>
          <a:bodyPr>
            <a:noAutofit/>
          </a:bodyPr>
          <a:lstStyle/>
          <a:p>
            <a:pPr eaLnBrk="1" hangingPunct="1">
              <a:lnSpc>
                <a:spcPct val="80000"/>
              </a:lnSpc>
            </a:pPr>
            <a:r>
              <a:rPr lang="it-IT" altLang="en-US" sz="2400" dirty="0"/>
              <a:t>A partire dal </a:t>
            </a:r>
            <a:r>
              <a:rPr lang="it-IT" altLang="en-US" sz="2400" dirty="0">
                <a:solidFill>
                  <a:srgbClr val="FFFF00"/>
                </a:solidFill>
              </a:rPr>
              <a:t>1981</a:t>
            </a:r>
            <a:r>
              <a:rPr lang="it-IT" altLang="en-US" sz="2400" dirty="0"/>
              <a:t> si creò in Italia una </a:t>
            </a:r>
            <a:r>
              <a:rPr lang="it-IT" altLang="en-US" sz="2400" dirty="0">
                <a:solidFill>
                  <a:srgbClr val="FFFF00"/>
                </a:solidFill>
              </a:rPr>
              <a:t>rendita finanziaria enorme</a:t>
            </a:r>
            <a:r>
              <a:rPr lang="it-IT" altLang="en-US" sz="2400" dirty="0"/>
              <a:t>, a lungo totalmente esente da imposizione. Si coniò una nuova espressione (</a:t>
            </a:r>
            <a:r>
              <a:rPr lang="it-IT" altLang="en-US" sz="2400" i="1" dirty="0"/>
              <a:t>BOT </a:t>
            </a:r>
            <a:r>
              <a:rPr lang="it-IT" altLang="en-US" sz="2400" i="1" dirty="0" err="1"/>
              <a:t>people</a:t>
            </a:r>
            <a:r>
              <a:rPr lang="it-IT" altLang="en-US" sz="2400" dirty="0"/>
              <a:t>) al fine di intrattenere l’illusione secondo la quale i titoli di Stato sarebbero stati nelle mani di una miriade di piccoli risparmiatori. </a:t>
            </a:r>
          </a:p>
          <a:p>
            <a:pPr eaLnBrk="1" hangingPunct="1">
              <a:lnSpc>
                <a:spcPct val="80000"/>
              </a:lnSpc>
            </a:pPr>
            <a:r>
              <a:rPr lang="it-IT" altLang="en-US" sz="2400" u="sng" dirty="0"/>
              <a:t>La realtà era ben diversa</a:t>
            </a:r>
            <a:r>
              <a:rPr lang="it-IT" altLang="en-US" sz="2400" dirty="0"/>
              <a:t>: nel </a:t>
            </a:r>
            <a:r>
              <a:rPr lang="it-IT" altLang="en-US" sz="2400" dirty="0">
                <a:solidFill>
                  <a:srgbClr val="FFFF00"/>
                </a:solidFill>
              </a:rPr>
              <a:t>1985</a:t>
            </a:r>
            <a:r>
              <a:rPr lang="it-IT" altLang="en-US" sz="2400" dirty="0"/>
              <a:t> oltre il </a:t>
            </a:r>
            <a:r>
              <a:rPr lang="it-IT" altLang="en-US" sz="2400" dirty="0">
                <a:solidFill>
                  <a:srgbClr val="FFFF00"/>
                </a:solidFill>
              </a:rPr>
              <a:t>40%</a:t>
            </a:r>
            <a:r>
              <a:rPr lang="it-IT" altLang="en-US" sz="2400" dirty="0"/>
              <a:t> dei titoli in circolazione erano posseduti da </a:t>
            </a:r>
            <a:r>
              <a:rPr lang="it-IT" altLang="en-US" sz="2400" dirty="0">
                <a:solidFill>
                  <a:srgbClr val="FFFF00"/>
                </a:solidFill>
              </a:rPr>
              <a:t>banche e istituti di credito</a:t>
            </a:r>
            <a:r>
              <a:rPr lang="it-IT" altLang="en-US" sz="2400" dirty="0"/>
              <a:t>, </a:t>
            </a:r>
          </a:p>
          <a:p>
            <a:pPr eaLnBrk="1" hangingPunct="1">
              <a:lnSpc>
                <a:spcPct val="80000"/>
              </a:lnSpc>
            </a:pPr>
            <a:r>
              <a:rPr lang="it-IT" altLang="en-US" sz="2400" dirty="0"/>
              <a:t>mentre secondo Napoleone </a:t>
            </a:r>
            <a:r>
              <a:rPr lang="it-IT" altLang="en-US" sz="2400" dirty="0" err="1"/>
              <a:t>Colajanni</a:t>
            </a:r>
            <a:r>
              <a:rPr lang="it-IT" altLang="en-US" sz="2400" dirty="0"/>
              <a:t> il 57% degli utili FIAT e il 62% degli utili Olivetti per il 1984 provenivano da interessi su titoli. </a:t>
            </a:r>
            <a:r>
              <a:rPr lang="it-IT" altLang="en-US" sz="2400" dirty="0" err="1"/>
              <a:t>Perchè</a:t>
            </a:r>
            <a:r>
              <a:rPr lang="it-IT" altLang="en-US" sz="2400" dirty="0"/>
              <a:t>? </a:t>
            </a:r>
          </a:p>
          <a:p>
            <a:pPr eaLnBrk="1" hangingPunct="1">
              <a:lnSpc>
                <a:spcPct val="80000"/>
              </a:lnSpc>
            </a:pPr>
            <a:r>
              <a:rPr lang="it-IT" altLang="en-US" sz="2400" dirty="0"/>
              <a:t>L’esenzione fiscale dei titoli di Stato permetteva alle imprese di </a:t>
            </a:r>
            <a:r>
              <a:rPr lang="it-IT" altLang="en-US" sz="2400" b="1" dirty="0"/>
              <a:t>eludere il fisco</a:t>
            </a:r>
            <a:r>
              <a:rPr lang="it-IT" altLang="en-US" sz="2400" dirty="0"/>
              <a:t> in modo alquanto elegante: </a:t>
            </a:r>
          </a:p>
          <a:p>
            <a:pPr eaLnBrk="1" hangingPunct="1">
              <a:lnSpc>
                <a:spcPct val="80000"/>
              </a:lnSpc>
            </a:pPr>
            <a:r>
              <a:rPr lang="it-IT" altLang="en-US" sz="2400" dirty="0"/>
              <a:t>bastava ottenere un prestito da una banca al solo fine di acquistare BOT e CCT e, alla fine dell’anno, si sarebbero potuti iscrivere in bilancio interessi passivi (dovuti al prestito bancario) che andavano a ridurre l’utile imponibile e interessi attivi (dei titoli di Stato) esenti da imposte. </a:t>
            </a:r>
          </a:p>
        </p:txBody>
      </p:sp>
    </p:spTree>
    <p:extLst>
      <p:ext uri="{BB962C8B-B14F-4D97-AF65-F5344CB8AC3E}">
        <p14:creationId xmlns:p14="http://schemas.microsoft.com/office/powerpoint/2010/main" val="436684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228600"/>
            <a:ext cx="8458200" cy="914400"/>
          </a:xfrm>
        </p:spPr>
        <p:txBody>
          <a:bodyPr anchor="ctr"/>
          <a:lstStyle/>
          <a:p>
            <a:pPr eaLnBrk="1" hangingPunct="1"/>
            <a:r>
              <a:rPr lang="it-IT" altLang="en-US" sz="2900">
                <a:solidFill>
                  <a:schemeClr val="accent2"/>
                </a:solidFill>
              </a:rPr>
              <a:t>Cause dell’andamento del rapporto B/PIL</a:t>
            </a:r>
          </a:p>
        </p:txBody>
      </p:sp>
      <p:sp>
        <p:nvSpPr>
          <p:cNvPr id="315395" name="Rectangle 3"/>
          <p:cNvSpPr>
            <a:spLocks noGrp="1" noChangeArrowheads="1"/>
          </p:cNvSpPr>
          <p:nvPr>
            <p:ph type="body" idx="4294967295"/>
          </p:nvPr>
        </p:nvSpPr>
        <p:spPr>
          <a:xfrm>
            <a:off x="2135189" y="1557338"/>
            <a:ext cx="7705725" cy="4608512"/>
          </a:xfrm>
        </p:spPr>
        <p:txBody>
          <a:bodyPr/>
          <a:lstStyle/>
          <a:p>
            <a:pPr eaLnBrk="1" hangingPunct="1">
              <a:buClr>
                <a:srgbClr val="FF9900"/>
              </a:buClr>
              <a:buFont typeface="Wingdings" panose="05000000000000000000" pitchFamily="2" charset="2"/>
              <a:buChar char="q"/>
            </a:pPr>
            <a:r>
              <a:rPr lang="it-IT" altLang="en-US" sz="2400"/>
              <a:t>anni 70, metà 80: elevati disavanzi primari</a:t>
            </a:r>
          </a:p>
          <a:p>
            <a:pPr eaLnBrk="1" hangingPunct="1">
              <a:buClr>
                <a:srgbClr val="FF9900"/>
              </a:buClr>
              <a:buFont typeface="Wingdings" panose="05000000000000000000" pitchFamily="2" charset="2"/>
              <a:buChar char="q"/>
            </a:pPr>
            <a:r>
              <a:rPr lang="it-IT" altLang="en-US" sz="2400"/>
              <a:t>da seconda metà anni 80 a seconda metà anni 90: divario costo del debito (elevato) e tasso di crescita (basso)</a:t>
            </a:r>
          </a:p>
          <a:p>
            <a:pPr eaLnBrk="1" hangingPunct="1">
              <a:buClr>
                <a:srgbClr val="FF9900"/>
              </a:buClr>
              <a:buFont typeface="Wingdings" panose="05000000000000000000" pitchFamily="2" charset="2"/>
              <a:buChar char="q"/>
            </a:pPr>
            <a:r>
              <a:rPr lang="it-IT" altLang="en-US" sz="2400"/>
              <a:t>gli avanzi primari dal 92 al 95 non sono stati sufficienti, dato l’elevato divario tra tassi di interesse e di crescita, a stabilizzare il rapporto </a:t>
            </a:r>
          </a:p>
          <a:p>
            <a:pPr eaLnBrk="1" hangingPunct="1">
              <a:buClr>
                <a:srgbClr val="FF9900"/>
              </a:buClr>
              <a:buFont typeface="Wingdings" panose="05000000000000000000" pitchFamily="2" charset="2"/>
              <a:buChar char="q"/>
            </a:pPr>
            <a:r>
              <a:rPr lang="it-IT" altLang="en-US" sz="2400"/>
              <a:t>il rapporto debito/pil cala solo dal 1995</a:t>
            </a:r>
          </a:p>
          <a:p>
            <a:pPr eaLnBrk="1" hangingPunct="1">
              <a:buClr>
                <a:srgbClr val="FF9900"/>
              </a:buClr>
              <a:buFont typeface="Wingdings" panose="05000000000000000000" pitchFamily="2" charset="2"/>
              <a:buChar char="q"/>
            </a:pPr>
            <a:r>
              <a:rPr lang="it-IT" altLang="en-US" sz="2400"/>
              <a:t>Il rapporto debito/pil è tornato ad aumentare nel 2005 (vedi dati più recenti) </a:t>
            </a:r>
          </a:p>
        </p:txBody>
      </p:sp>
      <p:sp>
        <p:nvSpPr>
          <p:cNvPr id="21508" name="Line 4"/>
          <p:cNvSpPr>
            <a:spLocks noChangeShapeType="1"/>
          </p:cNvSpPr>
          <p:nvPr/>
        </p:nvSpPr>
        <p:spPr bwMode="auto">
          <a:xfrm>
            <a:off x="1981200" y="1447800"/>
            <a:ext cx="7924800" cy="0"/>
          </a:xfrm>
          <a:prstGeom prst="line">
            <a:avLst/>
          </a:prstGeom>
          <a:noFill/>
          <a:ln w="57150" cmpd="thinThick">
            <a:solidFill>
              <a:srgbClr val="FF9933"/>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28184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5395">
                                            <p:txEl>
                                              <p:pRg st="1" end="1"/>
                                            </p:txEl>
                                          </p:spTgt>
                                        </p:tgtEl>
                                        <p:attrNameLst>
                                          <p:attrName>style.visibility</p:attrName>
                                        </p:attrNameLst>
                                      </p:cBhvr>
                                      <p:to>
                                        <p:strVal val="visible"/>
                                      </p:to>
                                    </p:set>
                                    <p:animEffect transition="in" filter="wipe(left)">
                                      <p:cBhvr>
                                        <p:cTn id="12" dur="500"/>
                                        <p:tgtEl>
                                          <p:spTgt spid="315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5395">
                                            <p:txEl>
                                              <p:pRg st="2" end="2"/>
                                            </p:txEl>
                                          </p:spTgt>
                                        </p:tgtEl>
                                        <p:attrNameLst>
                                          <p:attrName>style.visibility</p:attrName>
                                        </p:attrNameLst>
                                      </p:cBhvr>
                                      <p:to>
                                        <p:strVal val="visible"/>
                                      </p:to>
                                    </p:set>
                                    <p:animEffect transition="in" filter="wipe(left)">
                                      <p:cBhvr>
                                        <p:cTn id="17" dur="500"/>
                                        <p:tgtEl>
                                          <p:spTgt spid="315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5395">
                                            <p:txEl>
                                              <p:pRg st="3" end="3"/>
                                            </p:txEl>
                                          </p:spTgt>
                                        </p:tgtEl>
                                        <p:attrNameLst>
                                          <p:attrName>style.visibility</p:attrName>
                                        </p:attrNameLst>
                                      </p:cBhvr>
                                      <p:to>
                                        <p:strVal val="visible"/>
                                      </p:to>
                                    </p:set>
                                    <p:animEffect transition="in" filter="wipe(left)">
                                      <p:cBhvr>
                                        <p:cTn id="22" dur="500"/>
                                        <p:tgtEl>
                                          <p:spTgt spid="315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5395">
                                            <p:txEl>
                                              <p:pRg st="4" end="4"/>
                                            </p:txEl>
                                          </p:spTgt>
                                        </p:tgtEl>
                                        <p:attrNameLst>
                                          <p:attrName>style.visibility</p:attrName>
                                        </p:attrNameLst>
                                      </p:cBhvr>
                                      <p:to>
                                        <p:strVal val="visible"/>
                                      </p:to>
                                    </p:set>
                                    <p:animEffect transition="in" filter="wipe(left)">
                                      <p:cBhvr>
                                        <p:cTn id="27" dur="500"/>
                                        <p:tgtEl>
                                          <p:spTgt spid="315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050" name="Object 7"/>
          <p:cNvGraphicFramePr>
            <a:graphicFrameLocks noChangeAspect="1"/>
          </p:cNvGraphicFramePr>
          <p:nvPr>
            <p:extLst>
              <p:ext uri="{D42A27DB-BD31-4B8C-83A1-F6EECF244321}">
                <p14:modId xmlns:p14="http://schemas.microsoft.com/office/powerpoint/2010/main" val="3214541065"/>
              </p:ext>
            </p:extLst>
          </p:nvPr>
        </p:nvGraphicFramePr>
        <p:xfrm>
          <a:off x="1593849" y="239428"/>
          <a:ext cx="9655175" cy="6335997"/>
        </p:xfrm>
        <a:graphic>
          <a:graphicData uri="http://schemas.openxmlformats.org/presentationml/2006/ole">
            <mc:AlternateContent xmlns:mc="http://schemas.openxmlformats.org/markup-compatibility/2006">
              <mc:Choice xmlns:v="urn:schemas-microsoft-com:vml" Requires="v">
                <p:oleObj spid="_x0000_s2056" name="Grafico" r:id="rId4" imgW="3981602" imgH="2247900" progId="Excel.Chart.8">
                  <p:embed/>
                </p:oleObj>
              </mc:Choice>
              <mc:Fallback>
                <p:oleObj name="Grafico" r:id="rId4" imgW="3981602" imgH="22479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49" y="239428"/>
                        <a:ext cx="9655175" cy="633599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27009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3074" name="Object 5"/>
          <p:cNvGraphicFramePr>
            <a:graphicFrameLocks noChangeAspect="1"/>
          </p:cNvGraphicFramePr>
          <p:nvPr/>
        </p:nvGraphicFramePr>
        <p:xfrm>
          <a:off x="1774825" y="1341439"/>
          <a:ext cx="9144000" cy="3990975"/>
        </p:xfrm>
        <a:graphic>
          <a:graphicData uri="http://schemas.openxmlformats.org/presentationml/2006/ole">
            <mc:AlternateContent xmlns:mc="http://schemas.openxmlformats.org/markup-compatibility/2006">
              <mc:Choice xmlns:v="urn:schemas-microsoft-com:vml" Requires="v">
                <p:oleObj spid="_x0000_s3080" name="Grafico" r:id="rId4" imgW="5038725" imgH="2200275" progId="Excel.Chart.8">
                  <p:embed/>
                </p:oleObj>
              </mc:Choice>
              <mc:Fallback>
                <p:oleObj name="Grafico" r:id="rId4" imgW="5038725" imgH="22002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341439"/>
                        <a:ext cx="91440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1676400" y="5635625"/>
            <a:ext cx="8763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50000"/>
              </a:spcBef>
            </a:pPr>
            <a:r>
              <a:rPr lang="it-IT" altLang="en-US" sz="2000" b="1"/>
              <a:t>Attenzione! </a:t>
            </a:r>
          </a:p>
          <a:p>
            <a:pPr>
              <a:lnSpc>
                <a:spcPct val="80000"/>
              </a:lnSpc>
              <a:spcBef>
                <a:spcPct val="50000"/>
              </a:spcBef>
              <a:buFontTx/>
              <a:buAutoNum type="alphaLcParenR"/>
            </a:pPr>
            <a:r>
              <a:rPr lang="it-IT" altLang="en-US" sz="2000"/>
              <a:t>Si prescinde da altre misure come privatizzazioni e altri interventi di riduzione fabbisogno e debito</a:t>
            </a:r>
          </a:p>
        </p:txBody>
      </p:sp>
    </p:spTree>
    <p:extLst>
      <p:ext uri="{BB962C8B-B14F-4D97-AF65-F5344CB8AC3E}">
        <p14:creationId xmlns:p14="http://schemas.microsoft.com/office/powerpoint/2010/main" val="13003941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Negli ultimi 5 anni</a:t>
            </a:r>
            <a:endParaRPr lang="it-IT" dirty="0"/>
          </a:p>
        </p:txBody>
      </p:sp>
      <p:sp>
        <p:nvSpPr>
          <p:cNvPr id="2" name="Segnaposto numero diapositiva 1"/>
          <p:cNvSpPr>
            <a:spLocks noGrp="1"/>
          </p:cNvSpPr>
          <p:nvPr>
            <p:ph type="sldNum" sz="quarter" idx="12"/>
          </p:nvPr>
        </p:nvSpPr>
        <p:spPr/>
        <p:txBody>
          <a:bodyPr/>
          <a:lstStyle/>
          <a:p>
            <a:fld id="{6D22F896-40B5-4ADD-8801-0D06FADFA095}" type="slidenum">
              <a:rPr lang="en-US" smtClean="0"/>
              <a:t>29</a:t>
            </a:fld>
            <a:endParaRPr lang="en-US" dirty="0"/>
          </a:p>
        </p:txBody>
      </p:sp>
      <p:graphicFrame>
        <p:nvGraphicFramePr>
          <p:cNvPr id="4" name="Tabella 3"/>
          <p:cNvGraphicFramePr>
            <a:graphicFrameLocks noGrp="1"/>
          </p:cNvGraphicFramePr>
          <p:nvPr>
            <p:extLst>
              <p:ext uri="{D42A27DB-BD31-4B8C-83A1-F6EECF244321}">
                <p14:modId xmlns:p14="http://schemas.microsoft.com/office/powerpoint/2010/main" val="1302641245"/>
              </p:ext>
            </p:extLst>
          </p:nvPr>
        </p:nvGraphicFramePr>
        <p:xfrm>
          <a:off x="181800" y="2265514"/>
          <a:ext cx="3855363" cy="3045527"/>
        </p:xfrm>
        <a:graphic>
          <a:graphicData uri="http://schemas.openxmlformats.org/drawingml/2006/table">
            <a:tbl>
              <a:tblPr/>
              <a:tblGrid>
                <a:gridCol w="1034525"/>
                <a:gridCol w="1521277"/>
                <a:gridCol w="1299561"/>
              </a:tblGrid>
              <a:tr h="671468">
                <a:tc>
                  <a:txBody>
                    <a:bodyPr/>
                    <a:lstStyle/>
                    <a:p>
                      <a:r>
                        <a:rPr lang="it-IT" sz="1800" b="1" dirty="0">
                          <a:solidFill>
                            <a:srgbClr val="394A57"/>
                          </a:solidFill>
                          <a:effectLst/>
                        </a:rPr>
                        <a:t>Anno</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3D6E0"/>
                    </a:solidFill>
                  </a:tcPr>
                </a:tc>
                <a:tc>
                  <a:txBody>
                    <a:bodyPr/>
                    <a:lstStyle/>
                    <a:p>
                      <a:pPr algn="ctr"/>
                      <a:r>
                        <a:rPr lang="it-IT" sz="1800" b="1">
                          <a:solidFill>
                            <a:srgbClr val="394A57"/>
                          </a:solidFill>
                          <a:effectLst/>
                        </a:rPr>
                        <a:t>Debito Pubblico </a:t>
                      </a:r>
                      <a:br>
                        <a:rPr lang="it-IT" sz="1800" b="1">
                          <a:solidFill>
                            <a:srgbClr val="394A57"/>
                          </a:solidFill>
                          <a:effectLst/>
                        </a:rPr>
                      </a:br>
                      <a:r>
                        <a:rPr lang="it-IT" sz="1800" b="1">
                          <a:solidFill>
                            <a:srgbClr val="394A57"/>
                          </a:solidFill>
                          <a:effectLst/>
                        </a:rPr>
                        <a:t>(milioni di €)</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3D6E0"/>
                    </a:solidFill>
                  </a:tcPr>
                </a:tc>
                <a:tc>
                  <a:txBody>
                    <a:bodyPr/>
                    <a:lstStyle/>
                    <a:p>
                      <a:pPr algn="ctr"/>
                      <a:r>
                        <a:rPr lang="it-IT" sz="1800" b="1">
                          <a:solidFill>
                            <a:srgbClr val="394A57"/>
                          </a:solidFill>
                          <a:effectLst/>
                        </a:rPr>
                        <a:t>PIL </a:t>
                      </a:r>
                      <a:br>
                        <a:rPr lang="it-IT" sz="1800" b="1">
                          <a:solidFill>
                            <a:srgbClr val="394A57"/>
                          </a:solidFill>
                          <a:effectLst/>
                        </a:rPr>
                      </a:br>
                      <a:r>
                        <a:rPr lang="it-IT" sz="1800" b="1">
                          <a:solidFill>
                            <a:srgbClr val="394A57"/>
                          </a:solidFill>
                          <a:effectLst/>
                        </a:rPr>
                        <a:t>(milioni di €)</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3D6E0"/>
                    </a:solidFill>
                  </a:tcPr>
                </a:tc>
              </a:tr>
              <a:tr h="416927">
                <a:tc>
                  <a:txBody>
                    <a:bodyPr/>
                    <a:lstStyle/>
                    <a:p>
                      <a:r>
                        <a:rPr lang="it-IT" sz="1800" b="1">
                          <a:solidFill>
                            <a:srgbClr val="394A57"/>
                          </a:solidFill>
                          <a:effectLst/>
                        </a:rPr>
                        <a:t>2012</a:t>
                      </a:r>
                      <a:endParaRPr lang="it-IT" sz="180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1.989.878</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1.613.265</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r>
              <a:tr h="327804">
                <a:tc>
                  <a:txBody>
                    <a:bodyPr/>
                    <a:lstStyle/>
                    <a:p>
                      <a:r>
                        <a:rPr lang="it-IT" sz="1800" b="1">
                          <a:solidFill>
                            <a:srgbClr val="394A57"/>
                          </a:solidFill>
                          <a:effectLst/>
                        </a:rPr>
                        <a:t>2013</a:t>
                      </a:r>
                      <a:endParaRPr lang="it-IT" sz="180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2.070.013</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1.604.599</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r>
              <a:tr h="370936">
                <a:tc>
                  <a:txBody>
                    <a:bodyPr/>
                    <a:lstStyle/>
                    <a:p>
                      <a:r>
                        <a:rPr lang="it-IT" sz="1800" b="1">
                          <a:solidFill>
                            <a:srgbClr val="394A57"/>
                          </a:solidFill>
                          <a:effectLst/>
                        </a:rPr>
                        <a:t>2014</a:t>
                      </a:r>
                      <a:endParaRPr lang="it-IT" sz="180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2.137.119</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dirty="0">
                          <a:solidFill>
                            <a:srgbClr val="394A57"/>
                          </a:solidFill>
                          <a:effectLst/>
                        </a:rPr>
                        <a:t>1.620.381</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r>
              <a:tr h="319177">
                <a:tc>
                  <a:txBody>
                    <a:bodyPr/>
                    <a:lstStyle/>
                    <a:p>
                      <a:r>
                        <a:rPr lang="it-IT" sz="1800" b="1">
                          <a:solidFill>
                            <a:srgbClr val="394A57"/>
                          </a:solidFill>
                          <a:effectLst/>
                        </a:rPr>
                        <a:t>2015</a:t>
                      </a:r>
                      <a:endParaRPr lang="it-IT" sz="180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a:solidFill>
                            <a:srgbClr val="394A57"/>
                          </a:solidFill>
                          <a:effectLst/>
                        </a:rPr>
                        <a:t>2.172.673</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dirty="0">
                          <a:solidFill>
                            <a:srgbClr val="394A57"/>
                          </a:solidFill>
                          <a:effectLst/>
                        </a:rPr>
                        <a:t>1.642.444</a:t>
                      </a: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r>
              <a:tr h="319177">
                <a:tc>
                  <a:txBody>
                    <a:bodyPr/>
                    <a:lstStyle/>
                    <a:p>
                      <a:r>
                        <a:rPr lang="it-IT" sz="1800" dirty="0" smtClean="0">
                          <a:solidFill>
                            <a:srgbClr val="394A57"/>
                          </a:solidFill>
                          <a:effectLst/>
                        </a:rPr>
                        <a:t>2016</a:t>
                      </a:r>
                      <a:endParaRPr lang="it-IT" sz="1800" dirty="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r>
                        <a:rPr lang="it-IT" sz="1800" dirty="0" smtClean="0">
                          <a:solidFill>
                            <a:srgbClr val="394A57"/>
                          </a:solidFill>
                          <a:effectLst/>
                        </a:rPr>
                        <a:t>2.217.695 </a:t>
                      </a:r>
                      <a:endParaRPr lang="it-IT" sz="1800" dirty="0">
                        <a:solidFill>
                          <a:srgbClr val="394A57"/>
                        </a:solidFill>
                        <a:effectLst/>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c>
                  <a:txBody>
                    <a:bodyPr/>
                    <a:lstStyle/>
                    <a:p>
                      <a:pPr marL="0" algn="l" defTabSz="914400" rtl="0" eaLnBrk="1" latinLnBrk="0" hangingPunct="1"/>
                      <a:r>
                        <a:rPr lang="it-IT" sz="1800" kern="1200" dirty="0" smtClean="0">
                          <a:solidFill>
                            <a:srgbClr val="394A57"/>
                          </a:solidFill>
                          <a:effectLst/>
                          <a:latin typeface="+mn-lt"/>
                          <a:ea typeface="+mn-ea"/>
                          <a:cs typeface="+mn-cs"/>
                        </a:rPr>
                        <a:t>1.672.438 </a:t>
                      </a:r>
                      <a:endParaRPr lang="it-IT" sz="1800" kern="1200" dirty="0">
                        <a:solidFill>
                          <a:srgbClr val="394A57"/>
                        </a:solidFill>
                        <a:effectLst/>
                        <a:latin typeface="+mn-lt"/>
                        <a:ea typeface="+mn-ea"/>
                        <a:cs typeface="+mn-cs"/>
                      </a:endParaRPr>
                    </a:p>
                  </a:txBody>
                  <a:tcPr marL="70836" marR="70836" marT="70836" marB="70836"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DF6FA"/>
                    </a:solidFill>
                  </a:tcPr>
                </a:tc>
              </a:tr>
            </a:tbl>
          </a:graphicData>
        </a:graphic>
      </p:graphicFrame>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652" y="1641227"/>
            <a:ext cx="8006963" cy="4715123"/>
          </a:xfrm>
          <a:prstGeom prst="rect">
            <a:avLst/>
          </a:prstGeom>
        </p:spPr>
      </p:pic>
      <p:sp>
        <p:nvSpPr>
          <p:cNvPr id="7" name="CasellaDiTesto 6"/>
          <p:cNvSpPr txBox="1"/>
          <p:nvPr/>
        </p:nvSpPr>
        <p:spPr>
          <a:xfrm>
            <a:off x="11488169" y="5771072"/>
            <a:ext cx="643446" cy="369332"/>
          </a:xfrm>
          <a:prstGeom prst="rect">
            <a:avLst/>
          </a:prstGeom>
          <a:noFill/>
        </p:spPr>
        <p:txBody>
          <a:bodyPr wrap="none" rtlCol="0">
            <a:spAutoFit/>
          </a:bodyPr>
          <a:lstStyle/>
          <a:p>
            <a:r>
              <a:rPr lang="it-IT" dirty="0" smtClean="0">
                <a:solidFill>
                  <a:schemeClr val="bg1"/>
                </a:solidFill>
              </a:rPr>
              <a:t>2016</a:t>
            </a:r>
            <a:endParaRPr lang="it-IT" dirty="0">
              <a:solidFill>
                <a:schemeClr val="bg1"/>
              </a:solidFill>
            </a:endParaRPr>
          </a:p>
        </p:txBody>
      </p:sp>
      <p:sp>
        <p:nvSpPr>
          <p:cNvPr id="8" name="CasellaDiTesto 7"/>
          <p:cNvSpPr txBox="1"/>
          <p:nvPr/>
        </p:nvSpPr>
        <p:spPr>
          <a:xfrm>
            <a:off x="11404615" y="3521484"/>
            <a:ext cx="688778" cy="369332"/>
          </a:xfrm>
          <a:prstGeom prst="rect">
            <a:avLst/>
          </a:prstGeom>
          <a:noFill/>
        </p:spPr>
        <p:txBody>
          <a:bodyPr wrap="none" rtlCol="0">
            <a:spAutoFit/>
          </a:bodyPr>
          <a:lstStyle/>
          <a:p>
            <a:r>
              <a:rPr lang="it-IT" dirty="0" smtClean="0">
                <a:solidFill>
                  <a:schemeClr val="bg1"/>
                </a:solidFill>
              </a:rPr>
              <a:t>132,6</a:t>
            </a:r>
            <a:endParaRPr lang="it-IT" dirty="0">
              <a:solidFill>
                <a:schemeClr val="bg1"/>
              </a:solidFill>
            </a:endParaRPr>
          </a:p>
        </p:txBody>
      </p:sp>
      <p:cxnSp>
        <p:nvCxnSpPr>
          <p:cNvPr id="10" name="Connettore 1 9"/>
          <p:cNvCxnSpPr/>
          <p:nvPr/>
        </p:nvCxnSpPr>
        <p:spPr>
          <a:xfrm flipV="1">
            <a:off x="10929668" y="3788277"/>
            <a:ext cx="707366" cy="53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181800" y="6308079"/>
            <a:ext cx="6096000" cy="461665"/>
          </a:xfrm>
          <a:prstGeom prst="rect">
            <a:avLst/>
          </a:prstGeom>
        </p:spPr>
        <p:txBody>
          <a:bodyPr>
            <a:spAutoFit/>
          </a:bodyPr>
          <a:lstStyle/>
          <a:p>
            <a:r>
              <a:rPr lang="it-IT" sz="1200" dirty="0">
                <a:hlinkClick r:id="rId3"/>
              </a:rPr>
              <a:t>http://www.istat.it/it/files/2017/03/CS_pil_indebitamentoAP_marzo2017.pdf?title=Pil+e+indebitamento+delle+AP+-+01%2Fmar%2F2017+-+</a:t>
            </a:r>
            <a:r>
              <a:rPr lang="it-IT" sz="1200" dirty="0" smtClean="0">
                <a:hlinkClick r:id="rId3"/>
              </a:rPr>
              <a:t>Testo+integrale+e+nota+metodologica.pdf</a:t>
            </a:r>
            <a:r>
              <a:rPr lang="it-IT" sz="1200" dirty="0" smtClean="0"/>
              <a:t> </a:t>
            </a:r>
            <a:endParaRPr lang="it-IT" sz="1200" dirty="0"/>
          </a:p>
        </p:txBody>
      </p:sp>
    </p:spTree>
    <p:extLst>
      <p:ext uri="{BB962C8B-B14F-4D97-AF65-F5344CB8AC3E}">
        <p14:creationId xmlns:p14="http://schemas.microsoft.com/office/powerpoint/2010/main" val="43659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pareggio di bilancio al deficit</a:t>
            </a:r>
            <a:endParaRPr lang="en-US" dirty="0"/>
          </a:p>
        </p:txBody>
      </p:sp>
      <p:sp>
        <p:nvSpPr>
          <p:cNvPr id="3" name="Segnaposto contenuto 2"/>
          <p:cNvSpPr>
            <a:spLocks noGrp="1"/>
          </p:cNvSpPr>
          <p:nvPr>
            <p:ph idx="1"/>
          </p:nvPr>
        </p:nvSpPr>
        <p:spPr/>
        <p:txBody>
          <a:bodyPr>
            <a:normAutofit fontScale="92500" lnSpcReduction="10000"/>
          </a:bodyPr>
          <a:lstStyle/>
          <a:p>
            <a:r>
              <a:rPr lang="it-IT" dirty="0" smtClean="0"/>
              <a:t>Abbiamo già sottolineato i problemi derivanti dal finanziamento del deficit con titoli pubblici: </a:t>
            </a:r>
            <a:r>
              <a:rPr lang="it-IT" b="1" dirty="0" smtClean="0"/>
              <a:t>parziale spiazzamento degli investimenti </a:t>
            </a:r>
            <a:r>
              <a:rPr lang="it-IT" dirty="0" smtClean="0"/>
              <a:t>(via tasso d’interesse) e problematicità degli </a:t>
            </a:r>
            <a:r>
              <a:rPr lang="it-IT" b="1" dirty="0" smtClean="0"/>
              <a:t>effetti sul consumo</a:t>
            </a:r>
            <a:r>
              <a:rPr lang="it-IT" dirty="0" smtClean="0"/>
              <a:t>, quando le decisioni siano basate sul </a:t>
            </a:r>
            <a:r>
              <a:rPr lang="it-IT" b="1" dirty="0" smtClean="0"/>
              <a:t>reddito permanente </a:t>
            </a:r>
            <a:r>
              <a:rPr lang="it-IT" dirty="0" smtClean="0"/>
              <a:t>e non su quello corrente</a:t>
            </a:r>
          </a:p>
          <a:p>
            <a:r>
              <a:rPr lang="it-IT" dirty="0" smtClean="0"/>
              <a:t>Immaginiamo di considerare la situazione iniziale di pareggio:</a:t>
            </a:r>
          </a:p>
          <a:p>
            <a:endParaRPr lang="it-IT" dirty="0"/>
          </a:p>
          <a:p>
            <a:endParaRPr lang="it-IT" dirty="0" smtClean="0"/>
          </a:p>
          <a:p>
            <a:r>
              <a:rPr lang="it-IT" dirty="0" smtClean="0"/>
              <a:t>Se si aumenta la spesa pubblica in deficit, significa che il maggior livello di imposte derivante dall’aumento della domanda aggregata e della produzione non sarà sufficiente a coprire la maggiore spesa pubblica, per cui avremo: </a:t>
            </a:r>
            <a:endParaRPr lang="en-US" dirty="0"/>
          </a:p>
        </p:txBody>
      </p:sp>
      <p:pic>
        <p:nvPicPr>
          <p:cNvPr id="4" name="Immagine 3"/>
          <p:cNvPicPr>
            <a:picLocks noChangeAspect="1"/>
          </p:cNvPicPr>
          <p:nvPr/>
        </p:nvPicPr>
        <p:blipFill>
          <a:blip r:embed="rId2"/>
          <a:stretch>
            <a:fillRect/>
          </a:stretch>
        </p:blipFill>
        <p:spPr>
          <a:xfrm>
            <a:off x="3559931" y="3630359"/>
            <a:ext cx="4011403" cy="741870"/>
          </a:xfrm>
          <a:prstGeom prst="rect">
            <a:avLst/>
          </a:prstGeom>
        </p:spPr>
      </p:pic>
      <p:pic>
        <p:nvPicPr>
          <p:cNvPr id="5" name="Immagine 4"/>
          <p:cNvPicPr>
            <a:picLocks noChangeAspect="1"/>
          </p:cNvPicPr>
          <p:nvPr/>
        </p:nvPicPr>
        <p:blipFill>
          <a:blip r:embed="rId3"/>
          <a:stretch>
            <a:fillRect/>
          </a:stretch>
        </p:blipFill>
        <p:spPr>
          <a:xfrm>
            <a:off x="4129321" y="5704896"/>
            <a:ext cx="3204691" cy="859806"/>
          </a:xfrm>
          <a:prstGeom prst="rect">
            <a:avLst/>
          </a:prstGeom>
        </p:spPr>
      </p:pic>
      <p:sp>
        <p:nvSpPr>
          <p:cNvPr id="6" name="Callout 1 5"/>
          <p:cNvSpPr/>
          <p:nvPr/>
        </p:nvSpPr>
        <p:spPr>
          <a:xfrm>
            <a:off x="7873258" y="5704896"/>
            <a:ext cx="1796953" cy="1000387"/>
          </a:xfrm>
          <a:prstGeom prst="borderCallout1">
            <a:avLst>
              <a:gd name="adj1" fmla="val 18750"/>
              <a:gd name="adj2" fmla="val -8333"/>
              <a:gd name="adj3" fmla="val 46102"/>
              <a:gd name="adj4" fmla="val -38333"/>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Variazione positiva dello stock del debito</a:t>
            </a:r>
            <a:endParaRPr lang="en-US" dirty="0"/>
          </a:p>
        </p:txBody>
      </p:sp>
      <p:sp>
        <p:nvSpPr>
          <p:cNvPr id="7" name="Segnaposto numero diapositiva 6"/>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15165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1992313" y="188913"/>
            <a:ext cx="8229600" cy="588962"/>
          </a:xfrm>
        </p:spPr>
        <p:txBody>
          <a:bodyPr>
            <a:normAutofit fontScale="90000"/>
          </a:bodyPr>
          <a:lstStyle/>
          <a:p>
            <a:pPr eaLnBrk="1" hangingPunct="1"/>
            <a:r>
              <a:rPr lang="it-IT" altLang="en-US" sz="3800"/>
              <a:t>La crisi</a:t>
            </a:r>
          </a:p>
        </p:txBody>
      </p:sp>
      <p:sp>
        <p:nvSpPr>
          <p:cNvPr id="22531" name="Rectangle 4"/>
          <p:cNvSpPr>
            <a:spLocks noChangeArrowheads="1"/>
          </p:cNvSpPr>
          <p:nvPr/>
        </p:nvSpPr>
        <p:spPr bwMode="auto">
          <a:xfrm>
            <a:off x="1847850" y="6491288"/>
            <a:ext cx="7632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altLang="en-US"/>
              <a:t>Tratto da: DEF 10 aprile 2013 (il tratteggio indica valori di previsione)</a:t>
            </a:r>
          </a:p>
        </p:txBody>
      </p:sp>
      <p:pic>
        <p:nvPicPr>
          <p:cNvPr id="225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87475"/>
            <a:ext cx="9144000" cy="434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4547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898" decel="100000" fill="hold"/>
                                        <p:tgtEl>
                                          <p:spTgt spid="3789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78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it-IT" altLang="en-US" smtClean="0"/>
              <a:t>Qual è il peso degli interessi?</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700214"/>
            <a:ext cx="8528050"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4"/>
          <p:cNvSpPr>
            <a:spLocks noChangeArrowheads="1"/>
          </p:cNvSpPr>
          <p:nvPr/>
        </p:nvSpPr>
        <p:spPr bwMode="auto">
          <a:xfrm>
            <a:off x="1703389" y="614362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t>Tratto da: Ministero dell’Economia e delle Finanze, Dipartimento del Tesoro, Linee Guida della Gestione del Debito – Analisi 2009</a:t>
            </a:r>
          </a:p>
        </p:txBody>
      </p:sp>
    </p:spTree>
    <p:extLst>
      <p:ext uri="{BB962C8B-B14F-4D97-AF65-F5344CB8AC3E}">
        <p14:creationId xmlns:p14="http://schemas.microsoft.com/office/powerpoint/2010/main" val="415956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D22F896-40B5-4ADD-8801-0D06FADFA095}" type="slidenum">
              <a:rPr lang="en-US" smtClean="0"/>
              <a:t>32</a:t>
            </a:fld>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182" y="0"/>
            <a:ext cx="9571635" cy="6858000"/>
          </a:xfrm>
          <a:prstGeom prst="rect">
            <a:avLst/>
          </a:prstGeom>
        </p:spPr>
      </p:pic>
    </p:spTree>
    <p:extLst>
      <p:ext uri="{BB962C8B-B14F-4D97-AF65-F5344CB8AC3E}">
        <p14:creationId xmlns:p14="http://schemas.microsoft.com/office/powerpoint/2010/main" val="2706673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6D22F896-40B5-4ADD-8801-0D06FADFA095}" type="slidenum">
              <a:rPr lang="en-US" smtClean="0"/>
              <a:t>33</a:t>
            </a:fld>
            <a:endParaRPr lang="en-US" dirty="0"/>
          </a:p>
        </p:txBody>
      </p:sp>
      <p:pic>
        <p:nvPicPr>
          <p:cNvPr id="3" name="Immagine 2"/>
          <p:cNvPicPr>
            <a:picLocks noChangeAspect="1"/>
          </p:cNvPicPr>
          <p:nvPr/>
        </p:nvPicPr>
        <p:blipFill>
          <a:blip r:embed="rId2"/>
          <a:stretch>
            <a:fillRect/>
          </a:stretch>
        </p:blipFill>
        <p:spPr>
          <a:xfrm>
            <a:off x="3938136" y="497454"/>
            <a:ext cx="7776535" cy="5858896"/>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2" y="3165893"/>
            <a:ext cx="3990546" cy="2626521"/>
          </a:xfrm>
          <a:prstGeom prst="rect">
            <a:avLst/>
          </a:prstGeom>
        </p:spPr>
      </p:pic>
      <p:sp>
        <p:nvSpPr>
          <p:cNvPr id="5" name="Freccia a destra 4"/>
          <p:cNvSpPr/>
          <p:nvPr/>
        </p:nvSpPr>
        <p:spPr>
          <a:xfrm>
            <a:off x="3536830" y="4770408"/>
            <a:ext cx="523078" cy="207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3131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7814"/>
            <a:ext cx="8229600" cy="631825"/>
          </a:xfrm>
        </p:spPr>
        <p:txBody>
          <a:bodyPr/>
          <a:lstStyle/>
          <a:p>
            <a:pPr eaLnBrk="1" hangingPunct="1"/>
            <a:r>
              <a:rPr lang="it-IT" altLang="en-US" sz="3800"/>
              <a:t>Chi detiene il debito oggi?</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08050"/>
            <a:ext cx="8893175"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774826" y="6340475"/>
            <a:ext cx="8569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i="1"/>
              <a:t>Tratto da: Ministero dell’Economia e delle Finanze, Dipartimento del Tesoro, Linee Guida della Gestione del Debito – Analisi 2009</a:t>
            </a:r>
          </a:p>
        </p:txBody>
      </p:sp>
    </p:spTree>
    <p:extLst>
      <p:ext uri="{BB962C8B-B14F-4D97-AF65-F5344CB8AC3E}">
        <p14:creationId xmlns:p14="http://schemas.microsoft.com/office/powerpoint/2010/main" val="3842211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6775" y="993775"/>
            <a:ext cx="3362325" cy="1325563"/>
          </a:xfrm>
        </p:spPr>
        <p:txBody>
          <a:bodyPr>
            <a:normAutofit fontScale="90000"/>
          </a:bodyPr>
          <a:lstStyle/>
          <a:p>
            <a:r>
              <a:rPr lang="it-IT" dirty="0" smtClean="0"/>
              <a:t>Ed in scadenza futura, un esempio</a:t>
            </a:r>
            <a:endParaRPr lang="en-US" dirty="0"/>
          </a:p>
        </p:txBody>
      </p:sp>
      <p:sp>
        <p:nvSpPr>
          <p:cNvPr id="3" name="Segnaposto numero diapositiva 2"/>
          <p:cNvSpPr>
            <a:spLocks noGrp="1"/>
          </p:cNvSpPr>
          <p:nvPr>
            <p:ph type="sldNum" sz="quarter" idx="12"/>
          </p:nvPr>
        </p:nvSpPr>
        <p:spPr/>
        <p:txBody>
          <a:bodyPr/>
          <a:lstStyle/>
          <a:p>
            <a:fld id="{6D22F896-40B5-4ADD-8801-0D06FADFA095}" type="slidenum">
              <a:rPr lang="en-US" smtClean="0"/>
              <a:t>35</a:t>
            </a:fld>
            <a:endParaRPr lang="en-US" dirty="0"/>
          </a:p>
        </p:txBody>
      </p:sp>
      <p:pic>
        <p:nvPicPr>
          <p:cNvPr id="5" name="Immagine 4"/>
          <p:cNvPicPr>
            <a:picLocks noChangeAspect="1"/>
          </p:cNvPicPr>
          <p:nvPr/>
        </p:nvPicPr>
        <p:blipFill>
          <a:blip r:embed="rId2"/>
          <a:stretch>
            <a:fillRect/>
          </a:stretch>
        </p:blipFill>
        <p:spPr>
          <a:xfrm>
            <a:off x="4443224" y="24379"/>
            <a:ext cx="6910576" cy="6833621"/>
          </a:xfrm>
          <a:prstGeom prst="rect">
            <a:avLst/>
          </a:prstGeom>
        </p:spPr>
      </p:pic>
      <p:sp>
        <p:nvSpPr>
          <p:cNvPr id="6" name="CasellaDiTesto 5"/>
          <p:cNvSpPr txBox="1"/>
          <p:nvPr/>
        </p:nvSpPr>
        <p:spPr>
          <a:xfrm>
            <a:off x="276225" y="5987018"/>
            <a:ext cx="3812839" cy="369332"/>
          </a:xfrm>
          <a:prstGeom prst="rect">
            <a:avLst/>
          </a:prstGeom>
          <a:noFill/>
        </p:spPr>
        <p:txBody>
          <a:bodyPr wrap="none" rtlCol="0">
            <a:spAutoFit/>
          </a:bodyPr>
          <a:lstStyle/>
          <a:p>
            <a:r>
              <a:rPr lang="it-IT" dirty="0" smtClean="0"/>
              <a:t>Fonte: MEF, Rapporto sul debito, 2014</a:t>
            </a:r>
            <a:endParaRPr lang="en-US" dirty="0"/>
          </a:p>
        </p:txBody>
      </p:sp>
    </p:spTree>
    <p:extLst>
      <p:ext uri="{BB962C8B-B14F-4D97-AF65-F5344CB8AC3E}">
        <p14:creationId xmlns:p14="http://schemas.microsoft.com/office/powerpoint/2010/main" val="2784125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2073276" y="254001"/>
            <a:ext cx="8042275" cy="1336675"/>
          </a:xfrm>
        </p:spPr>
        <p:txBody>
          <a:bodyPr>
            <a:normAutofit fontScale="90000"/>
          </a:bodyPr>
          <a:lstStyle/>
          <a:p>
            <a:pPr eaLnBrk="1" hangingPunct="1"/>
            <a:r>
              <a:rPr lang="it-IT" altLang="en-US" smtClean="0"/>
              <a:t>Debito pubblico elevato, perché preoccuparsi?</a:t>
            </a:r>
          </a:p>
        </p:txBody>
      </p:sp>
      <p:graphicFrame>
        <p:nvGraphicFramePr>
          <p:cNvPr id="4" name="Segnaposto contenuto 3"/>
          <p:cNvGraphicFramePr>
            <a:graphicFrameLocks noGrp="1"/>
          </p:cNvGraphicFramePr>
          <p:nvPr>
            <p:ph idx="1"/>
          </p:nvPr>
        </p:nvGraphicFramePr>
        <p:xfrm>
          <a:off x="1845163" y="1600201"/>
          <a:ext cx="8539995" cy="4940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719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5"/>
          <p:cNvSpPr>
            <a:spLocks noGrp="1"/>
          </p:cNvSpPr>
          <p:nvPr>
            <p:ph type="ctrTitle"/>
          </p:nvPr>
        </p:nvSpPr>
        <p:spPr>
          <a:xfrm>
            <a:off x="1887539" y="255588"/>
            <a:ext cx="8416925" cy="1154112"/>
          </a:xfrm>
        </p:spPr>
        <p:txBody>
          <a:bodyPr/>
          <a:lstStyle/>
          <a:p>
            <a:pPr eaLnBrk="1" hangingPunct="1"/>
            <a:r>
              <a:rPr lang="it-IT" altLang="en-US" sz="3600"/>
              <a:t>Debito pubblico, </a:t>
            </a:r>
            <a:br>
              <a:rPr lang="it-IT" altLang="en-US" sz="3600"/>
            </a:br>
            <a:r>
              <a:rPr lang="it-IT" altLang="en-US" sz="3600"/>
              <a:t>un problema mondiale</a:t>
            </a:r>
            <a:r>
              <a:rPr lang="it-IT" altLang="en-US" sz="2400"/>
              <a:t>.</a:t>
            </a:r>
          </a:p>
        </p:txBody>
      </p:sp>
      <p:sp>
        <p:nvSpPr>
          <p:cNvPr id="27651" name="Segnaposto testo 7"/>
          <p:cNvSpPr>
            <a:spLocks noGrp="1"/>
          </p:cNvSpPr>
          <p:nvPr>
            <p:ph type="subTitle" idx="1"/>
          </p:nvPr>
        </p:nvSpPr>
        <p:spPr>
          <a:xfrm>
            <a:off x="1887539" y="5033964"/>
            <a:ext cx="8416925" cy="1520825"/>
          </a:xfrm>
        </p:spPr>
        <p:txBody>
          <a:bodyPr/>
          <a:lstStyle/>
          <a:p>
            <a:pPr marL="342900" indent="-342900" algn="l">
              <a:buFont typeface="Wingdings" panose="05000000000000000000" pitchFamily="2" charset="2"/>
              <a:buChar char="§"/>
            </a:pPr>
            <a:r>
              <a:rPr lang="it-IT" altLang="en-US" sz="2000" dirty="0">
                <a:solidFill>
                  <a:schemeClr val="tx1"/>
                </a:solidFill>
              </a:rPr>
              <a:t>Crisi del 2007, la più grave dal secondo dopoguerra. </a:t>
            </a:r>
          </a:p>
          <a:p>
            <a:pPr marL="342900" indent="-342900" algn="l">
              <a:buFont typeface="Wingdings" panose="05000000000000000000" pitchFamily="2" charset="2"/>
              <a:buChar char="§"/>
            </a:pPr>
            <a:r>
              <a:rPr lang="it-IT" altLang="en-US" sz="2000" dirty="0">
                <a:solidFill>
                  <a:schemeClr val="tx1"/>
                </a:solidFill>
              </a:rPr>
              <a:t>Molte sono le questioni ancora da risolvere.</a:t>
            </a:r>
          </a:p>
          <a:p>
            <a:pPr marL="342900" indent="-342900" algn="l">
              <a:buFont typeface="Wingdings" panose="05000000000000000000" pitchFamily="2" charset="2"/>
              <a:buChar char="§"/>
            </a:pPr>
            <a:r>
              <a:rPr lang="it-IT" altLang="en-US" sz="2000" dirty="0">
                <a:solidFill>
                  <a:schemeClr val="tx1"/>
                </a:solidFill>
              </a:rPr>
              <a:t>Notevole aumento del debito pubblico nelle economie avanzate.</a:t>
            </a:r>
          </a:p>
        </p:txBody>
      </p:sp>
      <p:pic>
        <p:nvPicPr>
          <p:cNvPr id="9" name="Segnaposto contenuto 8"/>
          <p:cNvPicPr>
            <a:picLocks noGrp="1"/>
          </p:cNvPicPr>
          <p:nvPr>
            <p:ph type="pic" idx="13"/>
          </p:nvPr>
        </p:nvPicPr>
        <p:blipFill rotWithShape="1">
          <a:blip r:embed="rId2"/>
          <a:srcRect l="-37448" r="-37448"/>
          <a:stretch/>
        </p:blipFill>
        <p:spPr>
          <a:xfrm>
            <a:off x="1641475" y="1574801"/>
            <a:ext cx="8655050" cy="3198813"/>
          </a:xfrm>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2890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2073276" y="107951"/>
            <a:ext cx="8042275" cy="957263"/>
          </a:xfrm>
        </p:spPr>
        <p:txBody>
          <a:bodyPr>
            <a:normAutofit fontScale="90000"/>
          </a:bodyPr>
          <a:lstStyle/>
          <a:p>
            <a:pPr eaLnBrk="1" hangingPunct="1"/>
            <a:r>
              <a:rPr lang="it-IT" altLang="en-US" sz="3600" dirty="0"/>
              <a:t>I quattro casi possibili di evoluzione del debito: le </a:t>
            </a:r>
            <a:r>
              <a:rPr lang="it-IT" altLang="en-US" sz="3600" dirty="0" smtClean="0"/>
              <a:t>premesse</a:t>
            </a:r>
            <a:endParaRPr lang="it-IT" altLang="en-US" sz="3600" dirty="0"/>
          </a:p>
        </p:txBody>
      </p:sp>
      <p:sp>
        <p:nvSpPr>
          <p:cNvPr id="3" name="Segnaposto contenuto 2"/>
          <p:cNvSpPr>
            <a:spLocks noGrp="1"/>
          </p:cNvSpPr>
          <p:nvPr>
            <p:ph idx="1"/>
          </p:nvPr>
        </p:nvSpPr>
        <p:spPr>
          <a:xfrm>
            <a:off x="2073276" y="1381126"/>
            <a:ext cx="8042275" cy="4765675"/>
          </a:xfrm>
        </p:spPr>
        <p:txBody>
          <a:bodyPr>
            <a:normAutofit fontScale="92500"/>
          </a:bodyPr>
          <a:lstStyle/>
          <a:p>
            <a:pPr eaLnBrk="1" hangingPunct="1">
              <a:defRPr/>
            </a:pPr>
            <a:r>
              <a:rPr lang="it-IT" dirty="0" smtClean="0"/>
              <a:t>È importante che un governo operi in </a:t>
            </a:r>
            <a:r>
              <a:rPr lang="it-IT" dirty="0" smtClean="0">
                <a:solidFill>
                  <a:srgbClr val="FFFF00"/>
                </a:solidFill>
              </a:rPr>
              <a:t>pareggio o avanzo </a:t>
            </a:r>
            <a:r>
              <a:rPr lang="it-IT" dirty="0" smtClean="0"/>
              <a:t>di bilancio, </a:t>
            </a:r>
            <a:r>
              <a:rPr lang="it-IT" dirty="0" smtClean="0">
                <a:solidFill>
                  <a:srgbClr val="FFFF00"/>
                </a:solidFill>
              </a:rPr>
              <a:t>ma</a:t>
            </a:r>
            <a:r>
              <a:rPr lang="it-IT" dirty="0" smtClean="0"/>
              <a:t> è altrettanto importante avere una </a:t>
            </a:r>
            <a:r>
              <a:rPr lang="it-IT" dirty="0" smtClean="0">
                <a:solidFill>
                  <a:srgbClr val="FFFF00"/>
                </a:solidFill>
              </a:rPr>
              <a:t>crescita economica </a:t>
            </a:r>
            <a:r>
              <a:rPr lang="it-IT" dirty="0" smtClean="0"/>
              <a:t>sostenuta.</a:t>
            </a:r>
          </a:p>
          <a:p>
            <a:pPr eaLnBrk="1" hangingPunct="1">
              <a:defRPr/>
            </a:pPr>
            <a:r>
              <a:rPr lang="it-IT" dirty="0" smtClean="0"/>
              <a:t>Saldo di bilancio importante, ma occorre fare </a:t>
            </a:r>
            <a:r>
              <a:rPr lang="it-IT" dirty="0" smtClean="0">
                <a:solidFill>
                  <a:srgbClr val="FFFF00"/>
                </a:solidFill>
              </a:rPr>
              <a:t>attenzione</a:t>
            </a:r>
            <a:r>
              <a:rPr lang="it-IT" dirty="0" smtClean="0"/>
              <a:t> nel proporre </a:t>
            </a:r>
            <a:r>
              <a:rPr lang="it-IT" dirty="0" smtClean="0">
                <a:solidFill>
                  <a:srgbClr val="FFFF00"/>
                </a:solidFill>
              </a:rPr>
              <a:t>politiche fiscali eccessivamente restrittive</a:t>
            </a:r>
            <a:r>
              <a:rPr lang="it-IT" dirty="0" smtClean="0"/>
              <a:t>, in quanto possono danneggiare in modo significativo la crescita economica. </a:t>
            </a:r>
          </a:p>
          <a:p>
            <a:pPr eaLnBrk="1" hangingPunct="1">
              <a:defRPr/>
            </a:pPr>
            <a:r>
              <a:rPr lang="it-IT" dirty="0" smtClean="0"/>
              <a:t>L’atteggiamento dei governi è determinante: la </a:t>
            </a:r>
            <a:r>
              <a:rPr lang="it-IT" dirty="0" smtClean="0"/>
              <a:t>loro </a:t>
            </a:r>
            <a:r>
              <a:rPr lang="it-IT" dirty="0" smtClean="0">
                <a:solidFill>
                  <a:srgbClr val="FFFF00"/>
                </a:solidFill>
              </a:rPr>
              <a:t>credibilità</a:t>
            </a:r>
            <a:r>
              <a:rPr lang="it-IT" dirty="0" smtClean="0"/>
              <a:t> </a:t>
            </a:r>
            <a:r>
              <a:rPr lang="it-IT" dirty="0" smtClean="0"/>
              <a:t>(vedi Barro e Gordon, 1983) nella riduzione o </a:t>
            </a:r>
            <a:r>
              <a:rPr lang="it-IT" dirty="0" smtClean="0">
                <a:solidFill>
                  <a:srgbClr val="FFFF00"/>
                </a:solidFill>
              </a:rPr>
              <a:t>stabilizzazione del debito e del deficit è determinante </a:t>
            </a:r>
            <a:r>
              <a:rPr lang="it-IT" dirty="0" smtClean="0"/>
              <a:t>per la stabilità dei tassi di interesse sui titoli del debito. </a:t>
            </a:r>
          </a:p>
        </p:txBody>
      </p:sp>
    </p:spTree>
    <p:extLst>
      <p:ext uri="{BB962C8B-B14F-4D97-AF65-F5344CB8AC3E}">
        <p14:creationId xmlns:p14="http://schemas.microsoft.com/office/powerpoint/2010/main" val="40770859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2073276" y="107951"/>
            <a:ext cx="8042275" cy="987425"/>
          </a:xfrm>
        </p:spPr>
        <p:txBody>
          <a:bodyPr/>
          <a:lstStyle/>
          <a:p>
            <a:pPr eaLnBrk="1" hangingPunct="1"/>
            <a:r>
              <a:rPr lang="it-IT" altLang="en-US" smtClean="0"/>
              <a:t>I quattro casi possibili</a:t>
            </a:r>
          </a:p>
        </p:txBody>
      </p:sp>
      <p:graphicFrame>
        <p:nvGraphicFramePr>
          <p:cNvPr id="4" name="Segnaposto contenuto 3"/>
          <p:cNvGraphicFramePr>
            <a:graphicFrameLocks noGrp="1"/>
          </p:cNvGraphicFramePr>
          <p:nvPr>
            <p:ph idx="1"/>
          </p:nvPr>
        </p:nvGraphicFramePr>
        <p:xfrm>
          <a:off x="1815967" y="1255537"/>
          <a:ext cx="8583791" cy="527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93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meccanismo di incremento del debito</a:t>
            </a:r>
            <a:endParaRPr lang="en-US" dirty="0"/>
          </a:p>
        </p:txBody>
      </p:sp>
      <p:sp>
        <p:nvSpPr>
          <p:cNvPr id="3" name="Segnaposto contenuto 2"/>
          <p:cNvSpPr>
            <a:spLocks noGrp="1"/>
          </p:cNvSpPr>
          <p:nvPr>
            <p:ph idx="1"/>
          </p:nvPr>
        </p:nvSpPr>
        <p:spPr/>
        <p:txBody>
          <a:bodyPr/>
          <a:lstStyle/>
          <a:p>
            <a:r>
              <a:rPr lang="it-IT" dirty="0" smtClean="0"/>
              <a:t>La spesa pubblica è aumentata una sola volta, ma permane l’obbligo di rifinanziare gli interessi che maturano sui titoli fino al rimborso del debito. Tali interessi vanno ad aumentare il reddito disponibile del settore privato: </a:t>
            </a:r>
          </a:p>
          <a:p>
            <a:endParaRPr lang="it-IT" dirty="0"/>
          </a:p>
          <a:p>
            <a:endParaRPr lang="it-IT" dirty="0" smtClean="0"/>
          </a:p>
          <a:p>
            <a:r>
              <a:rPr lang="it-IT" dirty="0" smtClean="0"/>
              <a:t>L’effetto sul nostro sistema macroeconomico è quello di causare uno spostamento della IS verso l’alto con un contemporaneo e continuo spiazzamento degli investimenti privati</a:t>
            </a:r>
            <a:endParaRPr lang="en-US" dirty="0"/>
          </a:p>
        </p:txBody>
      </p:sp>
      <p:pic>
        <p:nvPicPr>
          <p:cNvPr id="4" name="Immagine 3"/>
          <p:cNvPicPr>
            <a:picLocks noChangeAspect="1"/>
          </p:cNvPicPr>
          <p:nvPr/>
        </p:nvPicPr>
        <p:blipFill>
          <a:blip r:embed="rId3"/>
          <a:stretch>
            <a:fillRect/>
          </a:stretch>
        </p:blipFill>
        <p:spPr>
          <a:xfrm>
            <a:off x="3491192" y="3623094"/>
            <a:ext cx="6296778" cy="651181"/>
          </a:xfrm>
          <a:prstGeom prst="rect">
            <a:avLst/>
          </a:prstGeom>
        </p:spPr>
      </p:pic>
      <p:sp>
        <p:nvSpPr>
          <p:cNvPr id="5" name="Segnaposto numero diapositiva 4"/>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643551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p:txBody>
          <a:bodyPr>
            <a:normAutofit fontScale="90000"/>
          </a:bodyPr>
          <a:lstStyle/>
          <a:p>
            <a:pPr eaLnBrk="1" hangingPunct="1"/>
            <a:r>
              <a:rPr lang="it-IT" altLang="en-US" smtClean="0"/>
              <a:t>Analisi empirica sul debito di Italia, Germania e Grecia. </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038449921"/>
              </p:ext>
            </p:extLst>
          </p:nvPr>
        </p:nvGraphicFramePr>
        <p:xfrm>
          <a:off x="2073276" y="1600200"/>
          <a:ext cx="8042275" cy="4867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206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6"/>
          <p:cNvSpPr>
            <a:spLocks noGrp="1"/>
          </p:cNvSpPr>
          <p:nvPr>
            <p:ph type="title"/>
          </p:nvPr>
        </p:nvSpPr>
        <p:spPr/>
        <p:txBody>
          <a:bodyPr>
            <a:normAutofit fontScale="90000"/>
          </a:bodyPr>
          <a:lstStyle/>
          <a:p>
            <a:pPr eaLnBrk="1" hangingPunct="1"/>
            <a:r>
              <a:rPr lang="it-IT" altLang="en-US" smtClean="0"/>
              <a:t>Cosa si sta facendo nel dettaglio? L’Unione Europea</a:t>
            </a:r>
          </a:p>
        </p:txBody>
      </p:sp>
      <p:graphicFrame>
        <p:nvGraphicFramePr>
          <p:cNvPr id="9" name="Segnaposto contenuto 8"/>
          <p:cNvGraphicFramePr>
            <a:graphicFrameLocks noGrp="1"/>
          </p:cNvGraphicFramePr>
          <p:nvPr>
            <p:ph idx="1"/>
          </p:nvPr>
        </p:nvGraphicFramePr>
        <p:xfrm>
          <a:off x="2073275" y="1600201"/>
          <a:ext cx="5498844" cy="5006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2" name="CasellaDiTesto 9"/>
          <p:cNvSpPr txBox="1">
            <a:spLocks noChangeArrowheads="1"/>
          </p:cNvSpPr>
          <p:nvPr/>
        </p:nvSpPr>
        <p:spPr bwMode="auto">
          <a:xfrm>
            <a:off x="7843839" y="2584450"/>
            <a:ext cx="25558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a:t>Nel progetto dell’Unione Europea restano ancora molte questioni da risolvere. Per risolvere questi problemi gli stati aderenti hanno stipulato il “Patto di bilancio”.</a:t>
            </a:r>
          </a:p>
        </p:txBody>
      </p:sp>
    </p:spTree>
    <p:extLst>
      <p:ext uri="{BB962C8B-B14F-4D97-AF65-F5344CB8AC3E}">
        <p14:creationId xmlns:p14="http://schemas.microsoft.com/office/powerpoint/2010/main" val="3172452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it-IT" altLang="en-US" sz="2800"/>
              <a:t>Quali strumenti rimangono a disposizione per mantenere costante il rapporto debito/Pil, ma soprattutto per ridurre B/PIL? </a:t>
            </a:r>
          </a:p>
        </p:txBody>
      </p:sp>
      <p:sp>
        <p:nvSpPr>
          <p:cNvPr id="33795" name="Rectangle 3"/>
          <p:cNvSpPr>
            <a:spLocks noGrp="1" noChangeArrowheads="1"/>
          </p:cNvSpPr>
          <p:nvPr>
            <p:ph type="body" idx="1"/>
          </p:nvPr>
        </p:nvSpPr>
        <p:spPr/>
        <p:txBody>
          <a:bodyPr>
            <a:normAutofit/>
          </a:bodyPr>
          <a:lstStyle/>
          <a:p>
            <a:pPr eaLnBrk="1" hangingPunct="1">
              <a:lnSpc>
                <a:spcPct val="80000"/>
              </a:lnSpc>
            </a:pPr>
            <a:r>
              <a:rPr lang="it-IT" altLang="en-US" sz="1800" dirty="0">
                <a:solidFill>
                  <a:srgbClr val="FFFF00"/>
                </a:solidFill>
              </a:rPr>
              <a:t>Garantire avanzi primari</a:t>
            </a:r>
            <a:r>
              <a:rPr lang="it-IT" altLang="en-US" sz="1800" dirty="0"/>
              <a:t>, ovviamente possibile solo in periodi non di crisi</a:t>
            </a:r>
          </a:p>
          <a:p>
            <a:pPr eaLnBrk="1" hangingPunct="1">
              <a:lnSpc>
                <a:spcPct val="80000"/>
              </a:lnSpc>
            </a:pPr>
            <a:r>
              <a:rPr lang="it-IT" altLang="en-US" sz="1800" dirty="0">
                <a:solidFill>
                  <a:srgbClr val="FFFF00"/>
                </a:solidFill>
              </a:rPr>
              <a:t>Variazione della base monetaria </a:t>
            </a:r>
            <a:r>
              <a:rPr lang="it-IT" altLang="en-US" sz="1800" dirty="0"/>
              <a:t>è ora preclusa dall’esistenza di una Banca Centrale Europea</a:t>
            </a:r>
          </a:p>
          <a:p>
            <a:pPr eaLnBrk="1" hangingPunct="1">
              <a:lnSpc>
                <a:spcPct val="80000"/>
              </a:lnSpc>
            </a:pPr>
            <a:r>
              <a:rPr lang="it-IT" altLang="en-US" sz="1800" dirty="0">
                <a:solidFill>
                  <a:srgbClr val="FFFF00"/>
                </a:solidFill>
              </a:rPr>
              <a:t>Controllo dei tassi d’interesse</a:t>
            </a:r>
            <a:r>
              <a:rPr lang="it-IT" altLang="en-US" sz="1800" dirty="0"/>
              <a:t> è indispensabile per evitare incrementi della spesa per interessi</a:t>
            </a:r>
          </a:p>
          <a:p>
            <a:pPr eaLnBrk="1" hangingPunct="1">
              <a:lnSpc>
                <a:spcPct val="80000"/>
              </a:lnSpc>
            </a:pPr>
            <a:r>
              <a:rPr lang="it-IT" altLang="en-US" sz="1800" dirty="0"/>
              <a:t>L’unico modo per ridurre l’incidenza del debito è </a:t>
            </a:r>
            <a:r>
              <a:rPr lang="it-IT" altLang="en-US" sz="1800" dirty="0">
                <a:solidFill>
                  <a:srgbClr val="FFFF00"/>
                </a:solidFill>
              </a:rPr>
              <a:t>stimolare la crescita economica</a:t>
            </a:r>
            <a:r>
              <a:rPr lang="it-IT" altLang="en-US" sz="1800" dirty="0"/>
              <a:t>, come?</a:t>
            </a:r>
          </a:p>
          <a:p>
            <a:pPr lvl="1" eaLnBrk="1" hangingPunct="1">
              <a:lnSpc>
                <a:spcPct val="80000"/>
              </a:lnSpc>
            </a:pPr>
            <a:r>
              <a:rPr lang="it-IT" altLang="en-US" sz="1800" dirty="0"/>
              <a:t>Spesa per </a:t>
            </a:r>
            <a:r>
              <a:rPr lang="it-IT" altLang="en-US" sz="1800" dirty="0">
                <a:solidFill>
                  <a:srgbClr val="FFFF00"/>
                </a:solidFill>
              </a:rPr>
              <a:t>grandi opere</a:t>
            </a:r>
            <a:r>
              <a:rPr lang="it-IT" altLang="en-US" sz="1800" dirty="0"/>
              <a:t> (Investimenti)? Limiti del debito e poco praticabili in Italia (negli ultimi 15 anni per le infrastrutture di trasporto sono stati impegnati 21 miliardi, ma l’ammontare in opere completate è stato di 1,7 miliardi – Fonte Il Sole24ore, 30 marzo 2011).</a:t>
            </a:r>
          </a:p>
          <a:p>
            <a:pPr lvl="1" eaLnBrk="1" hangingPunct="1">
              <a:lnSpc>
                <a:spcPct val="80000"/>
              </a:lnSpc>
            </a:pPr>
            <a:r>
              <a:rPr lang="it-IT" altLang="en-US" sz="1800" dirty="0">
                <a:solidFill>
                  <a:srgbClr val="FFFF00"/>
                </a:solidFill>
              </a:rPr>
              <a:t>Investimenti in Formazione e R&amp;S</a:t>
            </a:r>
            <a:r>
              <a:rPr lang="it-IT" altLang="en-US" sz="1800" dirty="0"/>
              <a:t>? Limiti del debito: la spesa è stata tagliata (-8 miliardi)</a:t>
            </a:r>
          </a:p>
          <a:p>
            <a:pPr lvl="1" eaLnBrk="1" hangingPunct="1">
              <a:lnSpc>
                <a:spcPct val="80000"/>
              </a:lnSpc>
            </a:pPr>
            <a:r>
              <a:rPr lang="it-IT" altLang="en-US" sz="1800" dirty="0"/>
              <a:t>Quindi occorre riformare</a:t>
            </a:r>
            <a:r>
              <a:rPr lang="it-IT" altLang="en-US" sz="1800" dirty="0">
                <a:solidFill>
                  <a:srgbClr val="FFFF00"/>
                </a:solidFill>
              </a:rPr>
              <a:t>: le regole </a:t>
            </a:r>
            <a:r>
              <a:rPr lang="it-IT" altLang="en-US" sz="1800" dirty="0"/>
              <a:t>= minor burocrazia? Tempi lunghi…</a:t>
            </a:r>
          </a:p>
          <a:p>
            <a:pPr lvl="1" eaLnBrk="1" hangingPunct="1">
              <a:lnSpc>
                <a:spcPct val="80000"/>
              </a:lnSpc>
            </a:pPr>
            <a:r>
              <a:rPr lang="it-IT" altLang="en-US" sz="1800" dirty="0"/>
              <a:t>La </a:t>
            </a:r>
            <a:r>
              <a:rPr lang="it-IT" altLang="en-US" sz="1800" dirty="0">
                <a:solidFill>
                  <a:srgbClr val="FFFF00"/>
                </a:solidFill>
              </a:rPr>
              <a:t>struttura dimensionale delle imprese</a:t>
            </a:r>
            <a:r>
              <a:rPr lang="it-IT" altLang="en-US" sz="1800" dirty="0"/>
              <a:t>: imprese + grandi= maggiori investimenti in R&amp;S, perché maggiore produttività (+30% rispetto alle piccole con meno di 50 addetti e maggiori profitti), in Italia però le imprese sono piccole (1 impresa con + di 250 addetti  ogni 350 piccole con meno di 50 </a:t>
            </a:r>
            <a:r>
              <a:rPr lang="it-IT" altLang="en-US" sz="1800" dirty="0" smtClean="0"/>
              <a:t>addetti, </a:t>
            </a:r>
            <a:r>
              <a:rPr lang="it-IT" altLang="en-US" sz="1800" dirty="0"/>
              <a:t>tale rapporto scende a 1/40 in Germania!)….</a:t>
            </a:r>
          </a:p>
          <a:p>
            <a:pPr lvl="1" eaLnBrk="1" hangingPunct="1">
              <a:lnSpc>
                <a:spcPct val="80000"/>
              </a:lnSpc>
            </a:pPr>
            <a:r>
              <a:rPr lang="it-IT" altLang="en-US" sz="1800" dirty="0"/>
              <a:t>…. Occorre interrompere il circolo vizioso </a:t>
            </a:r>
            <a:r>
              <a:rPr lang="it-IT" altLang="en-US" sz="1800" dirty="0">
                <a:solidFill>
                  <a:srgbClr val="FFFF00"/>
                </a:solidFill>
              </a:rPr>
              <a:t>specializzazione “italiana” </a:t>
            </a:r>
            <a:r>
              <a:rPr lang="it-IT" altLang="en-US" sz="1800" dirty="0"/>
              <a:t>– piccola impresa – scarsi </a:t>
            </a:r>
            <a:r>
              <a:rPr lang="it-IT" altLang="en-US" sz="1800" smtClean="0"/>
              <a:t>investimenti-settori tradizionali.</a:t>
            </a:r>
            <a:endParaRPr lang="it-IT" altLang="en-US" sz="1800" dirty="0"/>
          </a:p>
          <a:p>
            <a:pPr eaLnBrk="1" hangingPunct="1">
              <a:lnSpc>
                <a:spcPct val="80000"/>
              </a:lnSpc>
            </a:pPr>
            <a:endParaRPr lang="it-IT" altLang="en-US" sz="1800" dirty="0"/>
          </a:p>
          <a:p>
            <a:pPr eaLnBrk="1" hangingPunct="1">
              <a:lnSpc>
                <a:spcPct val="80000"/>
              </a:lnSpc>
            </a:pPr>
            <a:endParaRPr lang="it-IT" altLang="en-US" sz="1800" dirty="0"/>
          </a:p>
        </p:txBody>
      </p:sp>
    </p:spTree>
    <p:extLst>
      <p:ext uri="{BB962C8B-B14F-4D97-AF65-F5344CB8AC3E}">
        <p14:creationId xmlns:p14="http://schemas.microsoft.com/office/powerpoint/2010/main" val="197036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Effetti di medio periodo di una politica fiscale pura</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5</a:t>
            </a:fld>
            <a:endParaRPr lang="en-US" dirty="0"/>
          </a:p>
        </p:txBody>
      </p:sp>
      <p:pic>
        <p:nvPicPr>
          <p:cNvPr id="5" name="Immagine 4"/>
          <p:cNvPicPr>
            <a:picLocks noChangeAspect="1"/>
          </p:cNvPicPr>
          <p:nvPr/>
        </p:nvPicPr>
        <p:blipFill>
          <a:blip r:embed="rId2"/>
          <a:stretch>
            <a:fillRect/>
          </a:stretch>
        </p:blipFill>
        <p:spPr>
          <a:xfrm>
            <a:off x="4675516" y="991516"/>
            <a:ext cx="4779034" cy="5866484"/>
          </a:xfrm>
          <a:prstGeom prst="rect">
            <a:avLst/>
          </a:prstGeom>
        </p:spPr>
      </p:pic>
    </p:spTree>
    <p:extLst>
      <p:ext uri="{BB962C8B-B14F-4D97-AF65-F5344CB8AC3E}">
        <p14:creationId xmlns:p14="http://schemas.microsoft.com/office/powerpoint/2010/main" val="1746262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questione della crescita</a:t>
            </a:r>
            <a:endParaRPr lang="en-US" dirty="0"/>
          </a:p>
        </p:txBody>
      </p:sp>
      <p:sp>
        <p:nvSpPr>
          <p:cNvPr id="3" name="Segnaposto contenuto 2"/>
          <p:cNvSpPr>
            <a:spLocks noGrp="1"/>
          </p:cNvSpPr>
          <p:nvPr>
            <p:ph idx="1"/>
          </p:nvPr>
        </p:nvSpPr>
        <p:spPr/>
        <p:txBody>
          <a:bodyPr/>
          <a:lstStyle/>
          <a:p>
            <a:r>
              <a:rPr lang="it-IT" dirty="0" smtClean="0"/>
              <a:t>Se il reddito non cresce a sufficienza nei periodi successivi, il deficit si propagherà e si accumulerà nel tempo</a:t>
            </a:r>
          </a:p>
          <a:p>
            <a:r>
              <a:rPr lang="it-IT" dirty="0" smtClean="0"/>
              <a:t>Come abbiamo già evidenziato con il teorema dell’equivalenza ricardiana dobbiamo considerare il vincolo intertemporale del bilancio pubblico. Data la condizione iniziale:</a:t>
            </a:r>
          </a:p>
          <a:p>
            <a:endParaRPr lang="it-IT" dirty="0" smtClean="0"/>
          </a:p>
          <a:p>
            <a:endParaRPr lang="it-IT" dirty="0" smtClean="0"/>
          </a:p>
          <a:p>
            <a:r>
              <a:rPr lang="it-IT" dirty="0" smtClean="0"/>
              <a:t>quindi il reddito iniziale compatibile con D=0 sarà:</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Immagine 4"/>
          <p:cNvPicPr>
            <a:picLocks noChangeAspect="1"/>
          </p:cNvPicPr>
          <p:nvPr/>
        </p:nvPicPr>
        <p:blipFill>
          <a:blip r:embed="rId2"/>
          <a:stretch>
            <a:fillRect/>
          </a:stretch>
        </p:blipFill>
        <p:spPr>
          <a:xfrm>
            <a:off x="4219747" y="4034703"/>
            <a:ext cx="4034305" cy="688971"/>
          </a:xfrm>
          <a:prstGeom prst="rect">
            <a:avLst/>
          </a:prstGeom>
        </p:spPr>
      </p:pic>
      <p:pic>
        <p:nvPicPr>
          <p:cNvPr id="6" name="Immagine 5"/>
          <p:cNvPicPr>
            <a:picLocks noChangeAspect="1"/>
          </p:cNvPicPr>
          <p:nvPr/>
        </p:nvPicPr>
        <p:blipFill>
          <a:blip r:embed="rId3"/>
          <a:stretch>
            <a:fillRect/>
          </a:stretch>
        </p:blipFill>
        <p:spPr>
          <a:xfrm>
            <a:off x="4262876" y="5602192"/>
            <a:ext cx="3948045" cy="867610"/>
          </a:xfrm>
          <a:prstGeom prst="rect">
            <a:avLst/>
          </a:prstGeom>
        </p:spPr>
      </p:pic>
    </p:spTree>
    <p:extLst>
      <p:ext uri="{BB962C8B-B14F-4D97-AF65-F5344CB8AC3E}">
        <p14:creationId xmlns:p14="http://schemas.microsoft.com/office/powerpoint/2010/main" val="317885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questione della crescita</a:t>
            </a:r>
            <a:endParaRPr lang="en-US" dirty="0"/>
          </a:p>
        </p:txBody>
      </p:sp>
      <p:sp>
        <p:nvSpPr>
          <p:cNvPr id="3" name="Segnaposto contenuto 2"/>
          <p:cNvSpPr>
            <a:spLocks noGrp="1"/>
          </p:cNvSpPr>
          <p:nvPr>
            <p:ph idx="1"/>
          </p:nvPr>
        </p:nvSpPr>
        <p:spPr/>
        <p:txBody>
          <a:bodyPr/>
          <a:lstStyle/>
          <a:p>
            <a:r>
              <a:rPr lang="it-IT" dirty="0" smtClean="0"/>
              <a:t>La variazione necessaria del reddito dovrà tener conto di entrambi gli effetti: aumento della spesa e aumento degli interessi sul debito</a:t>
            </a:r>
          </a:p>
          <a:p>
            <a:endParaRPr lang="it-IT" dirty="0"/>
          </a:p>
          <a:p>
            <a:endParaRPr lang="it-IT" dirty="0" smtClean="0"/>
          </a:p>
          <a:p>
            <a:r>
              <a:rPr lang="it-IT" dirty="0" smtClean="0"/>
              <a:t>E nulla ci garantisce che questo valore ottimale si realizzi, perché questo avvenga occorre che l’equilibrio finale sia:</a:t>
            </a:r>
          </a:p>
          <a:p>
            <a:endParaRPr lang="it-IT" dirty="0"/>
          </a:p>
          <a:p>
            <a:endParaRPr lang="it-IT" dirty="0" smtClean="0"/>
          </a:p>
          <a:p>
            <a:r>
              <a:rPr lang="it-IT" dirty="0" smtClean="0"/>
              <a:t>In caso contrario si otterrebbe una autoalimentazione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7</a:t>
            </a:fld>
            <a:endParaRPr lang="en-US" dirty="0"/>
          </a:p>
        </p:txBody>
      </p:sp>
      <p:pic>
        <p:nvPicPr>
          <p:cNvPr id="5" name="Immagine 4"/>
          <p:cNvPicPr>
            <a:picLocks noChangeAspect="1"/>
          </p:cNvPicPr>
          <p:nvPr/>
        </p:nvPicPr>
        <p:blipFill>
          <a:blip r:embed="rId2"/>
          <a:stretch>
            <a:fillRect/>
          </a:stretch>
        </p:blipFill>
        <p:spPr>
          <a:xfrm>
            <a:off x="3596520" y="2743200"/>
            <a:ext cx="4066701" cy="1035170"/>
          </a:xfrm>
          <a:prstGeom prst="rect">
            <a:avLst/>
          </a:prstGeom>
        </p:spPr>
      </p:pic>
      <p:pic>
        <p:nvPicPr>
          <p:cNvPr id="6" name="Immagine 5"/>
          <p:cNvPicPr>
            <a:picLocks noChangeAspect="1"/>
          </p:cNvPicPr>
          <p:nvPr/>
        </p:nvPicPr>
        <p:blipFill>
          <a:blip r:embed="rId3"/>
          <a:stretch>
            <a:fillRect/>
          </a:stretch>
        </p:blipFill>
        <p:spPr>
          <a:xfrm>
            <a:off x="3657600" y="4612232"/>
            <a:ext cx="4132053" cy="745825"/>
          </a:xfrm>
          <a:prstGeom prst="rect">
            <a:avLst/>
          </a:prstGeom>
        </p:spPr>
      </p:pic>
    </p:spTree>
    <p:extLst>
      <p:ext uri="{BB962C8B-B14F-4D97-AF65-F5344CB8AC3E}">
        <p14:creationId xmlns:p14="http://schemas.microsoft.com/office/powerpoint/2010/main" val="420507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L’autoalimentazione del debito</a:t>
            </a:r>
            <a:endParaRPr lang="en-US" dirty="0"/>
          </a:p>
        </p:txBody>
      </p:sp>
      <p:sp>
        <p:nvSpPr>
          <p:cNvPr id="3" name="Segnaposto contenuto 2"/>
          <p:cNvSpPr>
            <a:spLocks noGrp="1"/>
          </p:cNvSpPr>
          <p:nvPr>
            <p:ph idx="1"/>
          </p:nvPr>
        </p:nvSpPr>
        <p:spPr/>
        <p:txBody>
          <a:bodyPr>
            <a:normAutofit lnSpcReduction="10000"/>
          </a:bodyPr>
          <a:lstStyle/>
          <a:p>
            <a:r>
              <a:rPr lang="it-IT" dirty="0" smtClean="0"/>
              <a:t>L’alimentazione del debito deriva quindi da </a:t>
            </a:r>
            <a:r>
              <a:rPr lang="it-IT" dirty="0" smtClean="0">
                <a:solidFill>
                  <a:srgbClr val="FFFF00"/>
                </a:solidFill>
              </a:rPr>
              <a:t>2 cause</a:t>
            </a:r>
            <a:r>
              <a:rPr lang="it-IT" dirty="0" smtClean="0"/>
              <a:t>: </a:t>
            </a:r>
            <a:r>
              <a:rPr lang="it-IT" u="sng" dirty="0" smtClean="0"/>
              <a:t>l’aumento del disavanzo primario </a:t>
            </a:r>
            <a:r>
              <a:rPr lang="it-IT" dirty="0" smtClean="0"/>
              <a:t>(</a:t>
            </a:r>
            <a:r>
              <a:rPr lang="it-IT" dirty="0" smtClean="0">
                <a:solidFill>
                  <a:srgbClr val="FFFF00"/>
                </a:solidFill>
              </a:rPr>
              <a:t>T-G</a:t>
            </a:r>
            <a:r>
              <a:rPr lang="it-IT" dirty="0" smtClean="0"/>
              <a:t>) e/o </a:t>
            </a:r>
            <a:r>
              <a:rPr lang="it-IT" u="sng" dirty="0" smtClean="0"/>
              <a:t>l’aumento degli interessi sul debito </a:t>
            </a:r>
            <a:r>
              <a:rPr lang="it-IT" dirty="0" smtClean="0"/>
              <a:t>non ancora rimborsato, introducendo la notazione temporale (t):</a:t>
            </a:r>
          </a:p>
          <a:p>
            <a:r>
              <a:rPr lang="it-IT" dirty="0"/>
              <a:t> </a:t>
            </a:r>
            <a:r>
              <a:rPr lang="it-IT" dirty="0" smtClean="0"/>
              <a:t>                                          risolvendo per </a:t>
            </a:r>
            <a:r>
              <a:rPr lang="it-IT" dirty="0" err="1" smtClean="0"/>
              <a:t>B</a:t>
            </a:r>
            <a:r>
              <a:rPr lang="it-IT" baseline="-25000" dirty="0" err="1" smtClean="0"/>
              <a:t>t</a:t>
            </a:r>
            <a:r>
              <a:rPr lang="it-IT" dirty="0" smtClean="0"/>
              <a:t>:</a:t>
            </a:r>
          </a:p>
          <a:p>
            <a:endParaRPr lang="it-IT" dirty="0"/>
          </a:p>
          <a:p>
            <a:r>
              <a:rPr lang="it-IT" dirty="0" smtClean="0"/>
              <a:t>Il che significa, che anche se </a:t>
            </a:r>
            <a:r>
              <a:rPr lang="it-IT" dirty="0" err="1" smtClean="0"/>
              <a:t>G</a:t>
            </a:r>
            <a:r>
              <a:rPr lang="it-IT" baseline="-25000" dirty="0" err="1" smtClean="0"/>
              <a:t>t</a:t>
            </a:r>
            <a:r>
              <a:rPr lang="it-IT" dirty="0" smtClean="0"/>
              <a:t>=</a:t>
            </a:r>
            <a:r>
              <a:rPr lang="it-IT" dirty="0" err="1" smtClean="0"/>
              <a:t>T</a:t>
            </a:r>
            <a:r>
              <a:rPr lang="it-IT" baseline="-25000" dirty="0" err="1" smtClean="0"/>
              <a:t>t</a:t>
            </a:r>
            <a:r>
              <a:rPr lang="it-IT" dirty="0" smtClean="0"/>
              <a:t> in ogni periodo, il disavanzo sarà positivo e crescente:                          e B</a:t>
            </a:r>
            <a:r>
              <a:rPr lang="it-IT" baseline="-25000" dirty="0" smtClean="0"/>
              <a:t>1</a:t>
            </a:r>
            <a:r>
              <a:rPr lang="it-IT" dirty="0" smtClean="0"/>
              <a:t>=D</a:t>
            </a:r>
            <a:r>
              <a:rPr lang="it-IT" baseline="-25000" dirty="0" smtClean="0"/>
              <a:t>0</a:t>
            </a:r>
          </a:p>
          <a:p>
            <a:pPr lvl="1"/>
            <a:r>
              <a:rPr lang="it-IT" dirty="0" smtClean="0"/>
              <a:t>1. </a:t>
            </a:r>
          </a:p>
          <a:p>
            <a:pPr lvl="1"/>
            <a:r>
              <a:rPr lang="it-IT" dirty="0" smtClean="0"/>
              <a:t>2.                                               e   </a:t>
            </a:r>
          </a:p>
          <a:p>
            <a:pPr lvl="1"/>
            <a:r>
              <a:rPr lang="it-IT" dirty="0" smtClean="0"/>
              <a:t>3. </a:t>
            </a:r>
          </a:p>
          <a:p>
            <a:pPr lvl="1"/>
            <a:r>
              <a:rPr lang="it-IT" dirty="0" smtClean="0"/>
              <a:t>…</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8</a:t>
            </a:fld>
            <a:endParaRPr lang="en-US" dirty="0"/>
          </a:p>
        </p:txBody>
      </p:sp>
      <p:pic>
        <p:nvPicPr>
          <p:cNvPr id="5" name="Immagine 4"/>
          <p:cNvPicPr>
            <a:picLocks noChangeAspect="1"/>
          </p:cNvPicPr>
          <p:nvPr/>
        </p:nvPicPr>
        <p:blipFill>
          <a:blip r:embed="rId2"/>
          <a:stretch>
            <a:fillRect/>
          </a:stretch>
        </p:blipFill>
        <p:spPr>
          <a:xfrm>
            <a:off x="1563008" y="2954609"/>
            <a:ext cx="2712717" cy="564968"/>
          </a:xfrm>
          <a:prstGeom prst="rect">
            <a:avLst/>
          </a:prstGeom>
        </p:spPr>
      </p:pic>
      <p:pic>
        <p:nvPicPr>
          <p:cNvPr id="6" name="Immagine 5"/>
          <p:cNvPicPr>
            <a:picLocks noChangeAspect="1"/>
          </p:cNvPicPr>
          <p:nvPr/>
        </p:nvPicPr>
        <p:blipFill>
          <a:blip r:embed="rId3"/>
          <a:stretch>
            <a:fillRect/>
          </a:stretch>
        </p:blipFill>
        <p:spPr>
          <a:xfrm>
            <a:off x="7265647" y="2954609"/>
            <a:ext cx="3069467" cy="571258"/>
          </a:xfrm>
          <a:prstGeom prst="rect">
            <a:avLst/>
          </a:prstGeom>
        </p:spPr>
      </p:pic>
      <p:pic>
        <p:nvPicPr>
          <p:cNvPr id="7" name="Immagine 6"/>
          <p:cNvPicPr>
            <a:picLocks noChangeAspect="1"/>
          </p:cNvPicPr>
          <p:nvPr/>
        </p:nvPicPr>
        <p:blipFill>
          <a:blip r:embed="rId4"/>
          <a:stretch>
            <a:fillRect/>
          </a:stretch>
        </p:blipFill>
        <p:spPr>
          <a:xfrm>
            <a:off x="2460074" y="4648561"/>
            <a:ext cx="2236487" cy="317829"/>
          </a:xfrm>
          <a:prstGeom prst="rect">
            <a:avLst/>
          </a:prstGeom>
        </p:spPr>
      </p:pic>
      <p:pic>
        <p:nvPicPr>
          <p:cNvPr id="8" name="Immagine 7"/>
          <p:cNvPicPr>
            <a:picLocks noChangeAspect="1"/>
          </p:cNvPicPr>
          <p:nvPr/>
        </p:nvPicPr>
        <p:blipFill>
          <a:blip r:embed="rId5"/>
          <a:stretch>
            <a:fillRect/>
          </a:stretch>
        </p:blipFill>
        <p:spPr>
          <a:xfrm>
            <a:off x="2460074" y="5010494"/>
            <a:ext cx="2236487" cy="293215"/>
          </a:xfrm>
          <a:prstGeom prst="rect">
            <a:avLst/>
          </a:prstGeom>
        </p:spPr>
      </p:pic>
      <p:pic>
        <p:nvPicPr>
          <p:cNvPr id="9" name="Immagine 8"/>
          <p:cNvPicPr>
            <a:picLocks noChangeAspect="1"/>
          </p:cNvPicPr>
          <p:nvPr/>
        </p:nvPicPr>
        <p:blipFill>
          <a:blip r:embed="rId6"/>
          <a:stretch>
            <a:fillRect/>
          </a:stretch>
        </p:blipFill>
        <p:spPr>
          <a:xfrm>
            <a:off x="5234514" y="4979773"/>
            <a:ext cx="2390028" cy="354655"/>
          </a:xfrm>
          <a:prstGeom prst="rect">
            <a:avLst/>
          </a:prstGeom>
        </p:spPr>
      </p:pic>
      <p:pic>
        <p:nvPicPr>
          <p:cNvPr id="10" name="Immagine 9"/>
          <p:cNvPicPr>
            <a:picLocks noChangeAspect="1"/>
          </p:cNvPicPr>
          <p:nvPr/>
        </p:nvPicPr>
        <p:blipFill>
          <a:blip r:embed="rId7"/>
          <a:stretch>
            <a:fillRect/>
          </a:stretch>
        </p:blipFill>
        <p:spPr>
          <a:xfrm>
            <a:off x="2460073" y="5438645"/>
            <a:ext cx="2440911" cy="272041"/>
          </a:xfrm>
          <a:prstGeom prst="rect">
            <a:avLst/>
          </a:prstGeom>
        </p:spPr>
      </p:pic>
      <p:pic>
        <p:nvPicPr>
          <p:cNvPr id="11" name="Immagine 10"/>
          <p:cNvPicPr>
            <a:picLocks noChangeAspect="1"/>
          </p:cNvPicPr>
          <p:nvPr/>
        </p:nvPicPr>
        <p:blipFill>
          <a:blip r:embed="rId8"/>
          <a:stretch>
            <a:fillRect/>
          </a:stretch>
        </p:blipFill>
        <p:spPr>
          <a:xfrm>
            <a:off x="5234514" y="5438645"/>
            <a:ext cx="2917536" cy="341053"/>
          </a:xfrm>
          <a:prstGeom prst="rect">
            <a:avLst/>
          </a:prstGeom>
        </p:spPr>
      </p:pic>
      <p:pic>
        <p:nvPicPr>
          <p:cNvPr id="12" name="Immagine 11"/>
          <p:cNvPicPr>
            <a:picLocks noChangeAspect="1"/>
          </p:cNvPicPr>
          <p:nvPr/>
        </p:nvPicPr>
        <p:blipFill>
          <a:blip r:embed="rId9"/>
          <a:stretch>
            <a:fillRect/>
          </a:stretch>
        </p:blipFill>
        <p:spPr>
          <a:xfrm>
            <a:off x="4696561" y="4316530"/>
            <a:ext cx="1432941" cy="393932"/>
          </a:xfrm>
          <a:prstGeom prst="rect">
            <a:avLst/>
          </a:prstGeom>
        </p:spPr>
      </p:pic>
    </p:spTree>
    <p:extLst>
      <p:ext uri="{BB962C8B-B14F-4D97-AF65-F5344CB8AC3E}">
        <p14:creationId xmlns:p14="http://schemas.microsoft.com/office/powerpoint/2010/main" val="358826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crescita del debito</a:t>
            </a:r>
            <a:endParaRPr lang="en-US" dirty="0"/>
          </a:p>
        </p:txBody>
      </p:sp>
      <p:sp>
        <p:nvSpPr>
          <p:cNvPr id="3" name="Segnaposto contenuto 2"/>
          <p:cNvSpPr>
            <a:spLocks noGrp="1"/>
          </p:cNvSpPr>
          <p:nvPr>
            <p:ph idx="1"/>
          </p:nvPr>
        </p:nvSpPr>
        <p:spPr/>
        <p:txBody>
          <a:bodyPr>
            <a:normAutofit lnSpcReduction="10000"/>
          </a:bodyPr>
          <a:lstStyle/>
          <a:p>
            <a:r>
              <a:rPr lang="it-IT" dirty="0" smtClean="0"/>
              <a:t>Generalizzando, la crescita del debito è misurata dal tasso d’interesse e tanto più questo sarà elevato, tanto più il debito aumenterà:</a:t>
            </a:r>
          </a:p>
          <a:p>
            <a:endParaRPr lang="it-IT" dirty="0"/>
          </a:p>
          <a:p>
            <a:r>
              <a:rPr lang="it-IT" dirty="0" smtClean="0"/>
              <a:t>Se ad un certo punto il Governo decide di produrre un maggiore avanzo primario per coprire gli interessi sul debito, il bilancio torna in pareggio e non è necessario emettere nuovi titoli…ma</a:t>
            </a:r>
          </a:p>
          <a:p>
            <a:r>
              <a:rPr lang="it-IT" dirty="0" smtClean="0"/>
              <a:t>L’esperienza dimostra che il tasso d’interesse non è costante e tanto più il debito è elevato, tanto maggiore sarà il tasso d’interesse che deve incorporare il premio per il rischio di insolvenza (crescente al crescere del debito)</a:t>
            </a:r>
            <a:endParaRPr lang="en-US" dirty="0"/>
          </a:p>
        </p:txBody>
      </p:sp>
      <p:sp>
        <p:nvSpPr>
          <p:cNvPr id="4" name="Segnaposto numero diapositiva 3"/>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Immagine 4"/>
          <p:cNvPicPr>
            <a:picLocks noChangeAspect="1"/>
          </p:cNvPicPr>
          <p:nvPr/>
        </p:nvPicPr>
        <p:blipFill>
          <a:blip r:embed="rId2"/>
          <a:stretch>
            <a:fillRect/>
          </a:stretch>
        </p:blipFill>
        <p:spPr>
          <a:xfrm>
            <a:off x="3700449" y="2734573"/>
            <a:ext cx="3784221" cy="604841"/>
          </a:xfrm>
          <a:prstGeom prst="rect">
            <a:avLst/>
          </a:prstGeom>
        </p:spPr>
      </p:pic>
    </p:spTree>
    <p:extLst>
      <p:ext uri="{BB962C8B-B14F-4D97-AF65-F5344CB8AC3E}">
        <p14:creationId xmlns:p14="http://schemas.microsoft.com/office/powerpoint/2010/main" val="771783020"/>
      </p:ext>
    </p:extLst>
  </p:cSld>
  <p:clrMapOvr>
    <a:masterClrMapping/>
  </p:clrMapOvr>
</p:sld>
</file>

<file path=ppt/theme/theme1.xml><?xml version="1.0" encoding="utf-8"?>
<a:theme xmlns:a="http://schemas.openxmlformats.org/drawingml/2006/main" name="Profondità">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813</TotalTime>
  <Words>2585</Words>
  <Application>Microsoft Office PowerPoint</Application>
  <PresentationFormat>Widescreen</PresentationFormat>
  <Paragraphs>239</Paragraphs>
  <Slides>42</Slides>
  <Notes>3</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42</vt:i4>
      </vt:variant>
    </vt:vector>
  </HeadingPairs>
  <TitlesOfParts>
    <vt:vector size="51" baseType="lpstr">
      <vt:lpstr>Arial</vt:lpstr>
      <vt:lpstr>Calibri</vt:lpstr>
      <vt:lpstr>Corbel</vt:lpstr>
      <vt:lpstr>Times New Roman</vt:lpstr>
      <vt:lpstr>Verdana</vt:lpstr>
      <vt:lpstr>Wingdings</vt:lpstr>
      <vt:lpstr>Profondità</vt:lpstr>
      <vt:lpstr>Diapositiva</vt:lpstr>
      <vt:lpstr>Grafico</vt:lpstr>
      <vt:lpstr>Le vicende del debito pubblico</vt:lpstr>
      <vt:lpstr>Dal «divorzio della Banca d’Italia all’Ume</vt:lpstr>
      <vt:lpstr>Dal pareggio di bilancio al deficit</vt:lpstr>
      <vt:lpstr>Il meccanismo di incremento del debito</vt:lpstr>
      <vt:lpstr>Effetti di medio periodo di una politica fiscale pura</vt:lpstr>
      <vt:lpstr>La questione della crescita</vt:lpstr>
      <vt:lpstr>La questione della crescita</vt:lpstr>
      <vt:lpstr>L’autoalimentazione del debito</vt:lpstr>
      <vt:lpstr>La crescita del debito</vt:lpstr>
      <vt:lpstr>La sostenibilità del debito</vt:lpstr>
      <vt:lpstr>Il problema dei tassi di crescita</vt:lpstr>
      <vt:lpstr>Sostenibilità del debito pubblico</vt:lpstr>
      <vt:lpstr>Sostenibilità del debito: le relazioni</vt:lpstr>
      <vt:lpstr>La natura del debito</vt:lpstr>
      <vt:lpstr>Presentazione standard di PowerPoint</vt:lpstr>
      <vt:lpstr>Mentre con la crisi….</vt:lpstr>
      <vt:lpstr>Lettura normativa della relazione</vt:lpstr>
      <vt:lpstr>Presentazione standard di PowerPoint</vt:lpstr>
      <vt:lpstr>L’elevato accumulo di interessi è stato determinato dalla necessità di pagare rendimenti più elevati, data l’elevata instabilità monetaria del Paese con tassi d’inflazione che all’inizio degli anni ’80 hanno raggiunto e superato il 20%. Il differenziale con la Germania (Graf. 2.1c) mette in luce questa situazione.</vt:lpstr>
      <vt:lpstr>Il Tasso d’interesse ufficiale (TUS) e i tassi collegati hanno iniziato a scendere solo dopo il 1992</vt:lpstr>
      <vt:lpstr>Il debito pubblico aumentava anche perché il PIL non cresceva a sufficienza, poiché era venuta meno la spinta della produzione industriale (grafico) e il settore terziario non era sufficientemente sviluppato.</vt:lpstr>
      <vt:lpstr>Per quanto riguarda la spesa pubblica, invece, l’Italia non differisce molto dal resto d’Europa</vt:lpstr>
      <vt:lpstr>Sono le entrate ad essere insufficienti, sia derivanti da imposizione diretta</vt:lpstr>
      <vt:lpstr>Che dalle Imposte indirette</vt:lpstr>
      <vt:lpstr>L’evasione e l’elusione fiscale sono il problema principale che ha accompagnato la riforma fiscale degli anni ’70…</vt:lpstr>
      <vt:lpstr>Cause dell’andamento del rapporto B/PIL</vt:lpstr>
      <vt:lpstr>Presentazione standard di PowerPoint</vt:lpstr>
      <vt:lpstr>Presentazione standard di PowerPoint</vt:lpstr>
      <vt:lpstr>Negli ultimi 5 anni</vt:lpstr>
      <vt:lpstr>La crisi</vt:lpstr>
      <vt:lpstr>Qual è il peso degli interessi?</vt:lpstr>
      <vt:lpstr>Presentazione standard di PowerPoint</vt:lpstr>
      <vt:lpstr>Presentazione standard di PowerPoint</vt:lpstr>
      <vt:lpstr>Chi detiene il debito oggi?</vt:lpstr>
      <vt:lpstr>Ed in scadenza futura, un esempio</vt:lpstr>
      <vt:lpstr>Debito pubblico elevato, perché preoccuparsi?</vt:lpstr>
      <vt:lpstr>Debito pubblico,  un problema mondiale.</vt:lpstr>
      <vt:lpstr>I quattro casi possibili di evoluzione del debito: le premesse</vt:lpstr>
      <vt:lpstr>I quattro casi possibili</vt:lpstr>
      <vt:lpstr>Analisi empirica sul debito di Italia, Germania e Grecia. </vt:lpstr>
      <vt:lpstr>Cosa si sta facendo nel dettaglio? L’Unione Europea</vt:lpstr>
      <vt:lpstr>Quali strumenti rimangono a disposizione per mantenere costante il rapporto debito/Pil, ma soprattutto per ridurre B/PIL?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vicende del debito pubblico</dc:title>
  <dc:creator>Deams</dc:creator>
  <cp:lastModifiedBy>User</cp:lastModifiedBy>
  <cp:revision>29</cp:revision>
  <dcterms:created xsi:type="dcterms:W3CDTF">2016-03-16T08:44:19Z</dcterms:created>
  <dcterms:modified xsi:type="dcterms:W3CDTF">2017-03-04T18:11:24Z</dcterms:modified>
</cp:coreProperties>
</file>