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33"/>
  </p:notesMasterIdLst>
  <p:sldIdLst>
    <p:sldId id="256" r:id="rId2"/>
    <p:sldId id="262" r:id="rId3"/>
    <p:sldId id="263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9" r:id="rId18"/>
    <p:sldId id="280" r:id="rId19"/>
    <p:sldId id="281" r:id="rId20"/>
    <p:sldId id="282" r:id="rId21"/>
    <p:sldId id="283" r:id="rId22"/>
    <p:sldId id="284" r:id="rId23"/>
    <p:sldId id="290" r:id="rId24"/>
    <p:sldId id="287" r:id="rId25"/>
    <p:sldId id="288" r:id="rId26"/>
    <p:sldId id="289" r:id="rId27"/>
    <p:sldId id="276" r:id="rId28"/>
    <p:sldId id="277" r:id="rId29"/>
    <p:sldId id="278" r:id="rId30"/>
    <p:sldId id="291" r:id="rId31"/>
    <p:sldId id="292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8" autoAdjust="0"/>
    <p:restoredTop sz="94660"/>
  </p:normalViewPr>
  <p:slideViewPr>
    <p:cSldViewPr>
      <p:cViewPr>
        <p:scale>
          <a:sx n="66" d="100"/>
          <a:sy n="66" d="100"/>
        </p:scale>
        <p:origin x="-145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5D3D3A8-BDCA-4854-8328-F19D33FB2BD6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C628559-3413-4E06-961B-AB0814133AC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30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859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7037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0566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8493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7788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795889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01419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19270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6</a:t>
            </a: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5" name="Rectangle 6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6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46564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94385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8</a:t>
            </a:r>
          </a:p>
        </p:txBody>
      </p:sp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632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6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22171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91606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837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9</a:t>
            </a:r>
          </a:p>
        </p:txBody>
      </p:sp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8373" name="Rectangle 6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4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13364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10</a:t>
            </a:r>
          </a:p>
        </p:txBody>
      </p:sp>
      <p:sp>
        <p:nvSpPr>
          <p:cNvPr id="6041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042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0421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2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92264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12754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236141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430725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15403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0235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366092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153462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552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65834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3996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8525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861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3273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03332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20477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3915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tx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9670FFB-F32D-4AB5-97F8-401AF78EF2EB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02625" y="6324600"/>
            <a:ext cx="838200" cy="381000"/>
          </a:xfrm>
          <a:solidFill>
            <a:schemeClr val="accent1"/>
          </a:solidFill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452E867A-7E1B-445B-9D58-9BB3E1C7D6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44B3-2CFD-4207-976B-9A21B34C885B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CB016-F033-45FE-BBBB-76C62384EBB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AA740-97A1-4E03-8535-4601952EB9B9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A7EE0-6BE8-4425-9E2C-C4DA8163F66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49C98-A5DE-4D5B-959C-7F63A0829AC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477000"/>
            <a:ext cx="533400" cy="24447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0DCF68-7113-447B-BB4A-896C86EA4EB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0F60C-46AA-4215-864C-897E64D0AA87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597882-D82C-44E4-A04A-F7238191148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CBC60E-0A76-4664-AD76-C2AFFF08B061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28DE49-A6DC-44FB-9EFC-4F62ACA23F5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AC1A3D-0B10-4F07-B632-D2E43089CBCD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7218524-3512-4C56-A134-6AC08B305CC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C5E10-319D-4D6D-BE64-4965F42DB047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B9D1A7A-7B57-49C0-9A71-68DD0183EF7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46073-615B-4A6F-87E4-EA14564741A6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8003E63-75C1-4818-8276-48F6E56E983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bg2">
              <a:lumMod val="75000"/>
            </a:schemeClr>
          </a:solidFill>
          <a:ln w="50800" cap="sq" cmpd="dbl" algn="ctr">
            <a:solidFill>
              <a:schemeClr val="bg2">
                <a:lumMod val="90000"/>
              </a:schemeClr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98510-5AC7-4B58-94F1-A34A3D7E5648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ABCBEE-9502-44BC-A505-997C579EEC7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solidFill>
              <a:schemeClr val="bg2">
                <a:lumMod val="9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CF69D8A-8009-4091-9F1D-8344F3D72AFE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5E272197-00F8-4AB5-B1DB-B194831F753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89F5253-054E-42E9-9C0E-79736867CE60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BDC495A1-2FCE-44D8-AA80-ADD1F5C070B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543800" cy="2590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/>
              <a:t>DESIGN OF</a:t>
            </a:r>
            <a:br>
              <a:rPr lang="en-US" sz="6000" dirty="0"/>
            </a:br>
            <a:r>
              <a:rPr lang="en-US" sz="6000" dirty="0" smtClean="0"/>
              <a:t>PRODUCTS AND </a:t>
            </a:r>
            <a:r>
              <a:rPr lang="en-US" sz="6000" dirty="0"/>
              <a:t>SERVICES 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362200" y="5872163"/>
            <a:ext cx="6705600" cy="685800"/>
          </a:xfrm>
        </p:spPr>
        <p:txBody>
          <a:bodyPr/>
          <a:lstStyle/>
          <a:p>
            <a:r>
              <a:rPr lang="en-US" smtClean="0"/>
              <a:t>Chapter Three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4: Testing and Refinement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Construction and evaluation of multiple preproduction versions of product</a:t>
            </a:r>
          </a:p>
          <a:p>
            <a:pPr lvl="1"/>
            <a:r>
              <a:rPr lang="en-US" smtClean="0"/>
              <a:t>Same geometry and material as production version</a:t>
            </a:r>
          </a:p>
          <a:p>
            <a:pPr lvl="1"/>
            <a:r>
              <a:rPr lang="en-US" smtClean="0"/>
              <a:t>Not necessarily fabricated with the actual production processes</a:t>
            </a:r>
          </a:p>
          <a:p>
            <a:r>
              <a:rPr lang="en-US" smtClean="0"/>
              <a:t>Prototypes tested to determine if the product will work as designed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2D56B25B-160B-4E80-9FD5-6A171BABF709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5: Production Ramp-Up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Product is made using the intended production system</a:t>
            </a:r>
          </a:p>
          <a:p>
            <a:r>
              <a:rPr lang="en-US" smtClean="0"/>
              <a:t>Need to train workers and resolve any remaining problems</a:t>
            </a:r>
          </a:p>
          <a:p>
            <a:r>
              <a:rPr lang="en-US" smtClean="0"/>
              <a:t>Products may be supplied to preferred customers for evaluation</a:t>
            </a:r>
          </a:p>
          <a:p>
            <a:r>
              <a:rPr lang="en-US" smtClean="0"/>
              <a:t>Transition to ongoing production is gradual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CA62C6D7-F632-48BC-8C80-8A0961AB2234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The Generic Product Development Process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B0EC5E00-BD6C-413A-B5A6-6756A9EC381B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3550" y="1603375"/>
            <a:ext cx="47371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Generic Product Development Process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/>
              <a:t>Technology-push products</a:t>
            </a:r>
            <a:r>
              <a:rPr lang="en-US" smtClean="0"/>
              <a:t>: firm begins with new technology and looks for a market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Platform products</a:t>
            </a:r>
            <a:r>
              <a:rPr lang="en-US" smtClean="0"/>
              <a:t>: built around a preexisting technological subsystem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Process-intensive products</a:t>
            </a:r>
            <a:r>
              <a:rPr lang="en-US" smtClean="0"/>
              <a:t>: production process has an impact on the properties of the product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Product design cannot be separated from process design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11B49458-1221-434D-9EFD-FA16B99BA78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Generic Product Development Process </a:t>
            </a:r>
            <a:r>
              <a:rPr lang="en-US" sz="1200" smtClean="0"/>
              <a:t>Continued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b="1" smtClean="0"/>
              <a:t>Customized products</a:t>
            </a:r>
            <a:r>
              <a:rPr lang="en-US" smtClean="0"/>
              <a:t>: new products are slight variations of existing configurations</a:t>
            </a:r>
          </a:p>
          <a:p>
            <a:r>
              <a:rPr lang="en-US" b="1" smtClean="0"/>
              <a:t>High-risk products</a:t>
            </a:r>
            <a:r>
              <a:rPr lang="en-US" smtClean="0"/>
              <a:t>: technical or market uncertainties create high risks of failure</a:t>
            </a:r>
          </a:p>
          <a:p>
            <a:r>
              <a:rPr lang="en-US" b="1" smtClean="0"/>
              <a:t>Quick-build products</a:t>
            </a:r>
            <a:r>
              <a:rPr lang="en-US" smtClean="0"/>
              <a:t>: rapid modeling and prototyping enables many design-build-test cycles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521BDF16-9EB0-4C64-A38E-AF660576AE9D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Generic Product Development Process </a:t>
            </a:r>
            <a:r>
              <a:rPr lang="en-US" sz="1200" smtClean="0"/>
              <a:t>Continued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b="1" smtClean="0"/>
              <a:t>Complex systems</a:t>
            </a:r>
            <a:r>
              <a:rPr lang="en-US" smtClean="0"/>
              <a:t>: systems must be decomposed into several subsystems and many components</a:t>
            </a:r>
          </a:p>
          <a:p>
            <a:r>
              <a:rPr lang="en-US" b="1" smtClean="0"/>
              <a:t>Generic</a:t>
            </a:r>
            <a:r>
              <a:rPr lang="en-US" smtClean="0"/>
              <a:t>: begins with a market opportunity and team selects appropriate technologies to meet customer needs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38AE619F-B0FE-44A3-8BC1-9E197E1F4F3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Summary of Variants of Generic Product Development Process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F32906D9-5DE3-4827-8FFF-B88D18017400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4608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2763" y="1639888"/>
            <a:ext cx="5608637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29" name="Group 39"/>
          <p:cNvGrpSpPr>
            <a:grpSpLocks/>
          </p:cNvGrpSpPr>
          <p:nvPr/>
        </p:nvGrpSpPr>
        <p:grpSpPr bwMode="auto">
          <a:xfrm>
            <a:off x="1049338" y="1600200"/>
            <a:ext cx="7637462" cy="3760788"/>
            <a:chOff x="661" y="1008"/>
            <a:chExt cx="4811" cy="2369"/>
          </a:xfrm>
        </p:grpSpPr>
        <p:sp>
          <p:nvSpPr>
            <p:cNvPr id="48132" name="Oval 4"/>
            <p:cNvSpPr>
              <a:spLocks noChangeArrowheads="1"/>
            </p:cNvSpPr>
            <p:nvPr/>
          </p:nvSpPr>
          <p:spPr bwMode="auto">
            <a:xfrm>
              <a:off x="2374" y="1985"/>
              <a:ext cx="1395" cy="1392"/>
            </a:xfrm>
            <a:prstGeom prst="ellipse">
              <a:avLst/>
            </a:prstGeom>
            <a:solidFill>
              <a:srgbClr val="93FA9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8133" name="Line 8"/>
            <p:cNvSpPr>
              <a:spLocks noChangeShapeType="1"/>
            </p:cNvSpPr>
            <p:nvPr/>
          </p:nvSpPr>
          <p:spPr bwMode="auto">
            <a:xfrm>
              <a:off x="2106" y="2681"/>
              <a:ext cx="26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4" name="Group 33"/>
            <p:cNvGrpSpPr>
              <a:grpSpLocks/>
            </p:cNvGrpSpPr>
            <p:nvPr/>
          </p:nvGrpSpPr>
          <p:grpSpPr bwMode="auto">
            <a:xfrm>
              <a:off x="661" y="2366"/>
              <a:ext cx="1385" cy="631"/>
              <a:chOff x="351" y="2366"/>
              <a:chExt cx="1385" cy="631"/>
            </a:xfrm>
          </p:grpSpPr>
          <p:sp>
            <p:nvSpPr>
              <p:cNvPr id="48144" name="AutoShape 9"/>
              <p:cNvSpPr>
                <a:spLocks noChangeArrowheads="1"/>
              </p:cNvSpPr>
              <p:nvPr/>
            </p:nvSpPr>
            <p:spPr bwMode="auto">
              <a:xfrm>
                <a:off x="351" y="2366"/>
                <a:ext cx="1385" cy="631"/>
              </a:xfrm>
              <a:prstGeom prst="roundRect">
                <a:avLst>
                  <a:gd name="adj" fmla="val 12449"/>
                </a:avLst>
              </a:prstGeom>
              <a:solidFill>
                <a:srgbClr val="F4FF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 pitchFamily="34" charset="0"/>
                </a:endParaRPr>
              </a:p>
            </p:txBody>
          </p:sp>
          <p:sp>
            <p:nvSpPr>
              <p:cNvPr id="48145" name="Rectangle 10"/>
              <p:cNvSpPr>
                <a:spLocks noChangeArrowheads="1"/>
              </p:cNvSpPr>
              <p:nvPr/>
            </p:nvSpPr>
            <p:spPr bwMode="auto">
              <a:xfrm>
                <a:off x="432" y="2496"/>
                <a:ext cx="1250" cy="4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00"/>
                    </a:solidFill>
                    <a:latin typeface="Tw Cen MT" pitchFamily="34" charset="0"/>
                  </a:rPr>
                  <a:t>Quality Function</a:t>
                </a:r>
              </a:p>
              <a:p>
                <a:pPr eaLnBrk="0" hangingPunct="0"/>
                <a:r>
                  <a:rPr lang="en-US" b="1">
                    <a:solidFill>
                      <a:srgbClr val="000000"/>
                    </a:solidFill>
                    <a:latin typeface="Tw Cen MT" pitchFamily="34" charset="0"/>
                  </a:rPr>
                  <a:t>Deployment</a:t>
                </a:r>
              </a:p>
            </p:txBody>
          </p:sp>
        </p:grpSp>
        <p:grpSp>
          <p:nvGrpSpPr>
            <p:cNvPr id="48135" name="Group 34"/>
            <p:cNvGrpSpPr>
              <a:grpSpLocks/>
            </p:cNvGrpSpPr>
            <p:nvPr/>
          </p:nvGrpSpPr>
          <p:grpSpPr bwMode="auto">
            <a:xfrm>
              <a:off x="4085" y="2352"/>
              <a:ext cx="1387" cy="631"/>
              <a:chOff x="3775" y="2352"/>
              <a:chExt cx="1387" cy="631"/>
            </a:xfrm>
          </p:grpSpPr>
          <p:sp>
            <p:nvSpPr>
              <p:cNvPr id="48142" name="AutoShape 17"/>
              <p:cNvSpPr>
                <a:spLocks noChangeArrowheads="1"/>
              </p:cNvSpPr>
              <p:nvPr/>
            </p:nvSpPr>
            <p:spPr bwMode="auto">
              <a:xfrm>
                <a:off x="3775" y="2352"/>
                <a:ext cx="1385" cy="631"/>
              </a:xfrm>
              <a:prstGeom prst="roundRect">
                <a:avLst>
                  <a:gd name="adj" fmla="val 12449"/>
                </a:avLst>
              </a:prstGeom>
              <a:solidFill>
                <a:srgbClr val="F4FF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 pitchFamily="34" charset="0"/>
                </a:endParaRPr>
              </a:p>
            </p:txBody>
          </p:sp>
          <p:sp>
            <p:nvSpPr>
              <p:cNvPr id="48143" name="Rectangle 18"/>
              <p:cNvSpPr>
                <a:spLocks noChangeArrowheads="1"/>
              </p:cNvSpPr>
              <p:nvPr/>
            </p:nvSpPr>
            <p:spPr bwMode="auto">
              <a:xfrm>
                <a:off x="3792" y="2448"/>
                <a:ext cx="1370" cy="4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latin typeface="Tw Cen MT" pitchFamily="34" charset="0"/>
                  </a:rPr>
                  <a:t>Value Analysis/</a:t>
                </a:r>
              </a:p>
              <a:p>
                <a:pPr eaLnBrk="0" hangingPunct="0"/>
                <a:r>
                  <a:rPr lang="en-US" b="1">
                    <a:latin typeface="Tw Cen MT" pitchFamily="34" charset="0"/>
                  </a:rPr>
                  <a:t>Value Engineering</a:t>
                </a:r>
              </a:p>
            </p:txBody>
          </p:sp>
        </p:grpSp>
        <p:sp>
          <p:nvSpPr>
            <p:cNvPr id="48136" name="Line 19"/>
            <p:cNvSpPr>
              <a:spLocks noChangeShapeType="1"/>
            </p:cNvSpPr>
            <p:nvPr/>
          </p:nvSpPr>
          <p:spPr bwMode="auto">
            <a:xfrm>
              <a:off x="3766" y="2667"/>
              <a:ext cx="26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7" name="Text Box 28"/>
            <p:cNvSpPr txBox="1">
              <a:spLocks noChangeArrowheads="1"/>
            </p:cNvSpPr>
            <p:nvPr/>
          </p:nvSpPr>
          <p:spPr bwMode="auto">
            <a:xfrm>
              <a:off x="2470" y="2256"/>
              <a:ext cx="120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/>
                <a:t>Ideal Customer Product</a:t>
              </a:r>
            </a:p>
          </p:txBody>
        </p:sp>
        <p:sp>
          <p:nvSpPr>
            <p:cNvPr id="48138" name="Line 12"/>
            <p:cNvSpPr>
              <a:spLocks noChangeShapeType="1"/>
            </p:cNvSpPr>
            <p:nvPr/>
          </p:nvSpPr>
          <p:spPr bwMode="auto">
            <a:xfrm>
              <a:off x="3094" y="1776"/>
              <a:ext cx="0" cy="17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9" name="AutoShape 13"/>
            <p:cNvSpPr>
              <a:spLocks noChangeArrowheads="1"/>
            </p:cNvSpPr>
            <p:nvPr/>
          </p:nvSpPr>
          <p:spPr bwMode="auto">
            <a:xfrm>
              <a:off x="2422" y="1008"/>
              <a:ext cx="1344" cy="627"/>
            </a:xfrm>
            <a:prstGeom prst="roundRect">
              <a:avLst>
                <a:gd name="adj" fmla="val 12449"/>
              </a:avLst>
            </a:prstGeom>
            <a:solidFill>
              <a:srgbClr val="F4FFC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 pitchFamily="34" charset="0"/>
              </a:endParaRPr>
            </a:p>
          </p:txBody>
        </p:sp>
        <p:sp>
          <p:nvSpPr>
            <p:cNvPr id="48140" name="Rectangle 14"/>
            <p:cNvSpPr>
              <a:spLocks noChangeArrowheads="1"/>
            </p:cNvSpPr>
            <p:nvPr/>
          </p:nvSpPr>
          <p:spPr bwMode="auto">
            <a:xfrm>
              <a:off x="2470" y="1227"/>
              <a:ext cx="12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Tw Cen MT" pitchFamily="34" charset="0"/>
                </a:rPr>
                <a:t>House of Quality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8141" name="Rectangle 15"/>
            <p:cNvSpPr>
              <a:spLocks noChangeArrowheads="1"/>
            </p:cNvSpPr>
            <p:nvPr/>
          </p:nvSpPr>
          <p:spPr bwMode="auto">
            <a:xfrm>
              <a:off x="2631" y="1386"/>
              <a:ext cx="109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8130" name="Rectangle 37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Designing for the Customer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C01BBEFC-63F1-4281-948C-29D80CB23A15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Quality Function Deployment</a:t>
            </a:r>
          </a:p>
        </p:txBody>
      </p:sp>
      <p:sp>
        <p:nvSpPr>
          <p:cNvPr id="50178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Interfunctional teams from marketing, design engineering, and manufacturing</a:t>
            </a:r>
          </a:p>
          <a:p>
            <a:r>
              <a:rPr lang="en-US" smtClean="0"/>
              <a:t>Begins with listening to the customer</a:t>
            </a:r>
          </a:p>
          <a:p>
            <a:pPr lvl="1"/>
            <a:r>
              <a:rPr lang="en-US" smtClean="0"/>
              <a:t>Uses market research</a:t>
            </a:r>
          </a:p>
          <a:p>
            <a:pPr lvl="1"/>
            <a:r>
              <a:rPr lang="en-US" smtClean="0"/>
              <a:t>Customer preferences are defined and broken down into customer requirements</a:t>
            </a:r>
          </a:p>
          <a:p>
            <a:r>
              <a:rPr lang="en-US" smtClean="0"/>
              <a:t>House of quality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6A2E869D-E62B-4280-BE59-1F5D4F92CDC7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Completed House of Quality Matrix for a Car Door</a:t>
            </a:r>
          </a:p>
        </p:txBody>
      </p:sp>
      <p:sp>
        <p:nvSpPr>
          <p:cNvPr id="133126" name="Rectangle 6"/>
          <p:cNvSpPr>
            <a:spLocks noChangeArrowheads="1"/>
          </p:cNvSpPr>
          <p:nvPr/>
        </p:nvSpPr>
        <p:spPr bwMode="auto">
          <a:xfrm>
            <a:off x="609600" y="4038600"/>
            <a:ext cx="24384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="b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Customer requirements information forms the basis for this matrix, used to translate them into operating or engineering goals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071CC00E-5342-432F-A258-A52502792293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6488" y="1717675"/>
            <a:ext cx="412591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6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The Product Design Process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smtClean="0"/>
              <a:t>Companies continuously bring new products to market</a:t>
            </a:r>
          </a:p>
          <a:p>
            <a:r>
              <a:rPr lang="en-US" sz="2500" smtClean="0"/>
              <a:t>Product design is integral to success</a:t>
            </a:r>
          </a:p>
          <a:p>
            <a:r>
              <a:rPr lang="en-US" sz="2500" smtClean="0"/>
              <a:t>Product design differs significantly depending on the industry</a:t>
            </a:r>
          </a:p>
          <a:p>
            <a:r>
              <a:rPr lang="en-US" sz="2500" smtClean="0"/>
              <a:t>Companies often outsource major functions</a:t>
            </a:r>
          </a:p>
          <a:p>
            <a:pPr lvl="1"/>
            <a:r>
              <a:rPr lang="en-US" sz="2100" b="1" smtClean="0"/>
              <a:t>Contract manufacturer</a:t>
            </a:r>
            <a:r>
              <a:rPr lang="en-US" sz="2100" smtClean="0"/>
              <a:t>: an organization capable of manufacturing and/or purchasing all the components needed to produce a finished product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B5C87DD4-D981-4102-AB6F-7EA29937E7DC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7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Value Analysis/Value Engineering (VA/VE)</a:t>
            </a:r>
          </a:p>
        </p:txBody>
      </p:sp>
      <p:sp>
        <p:nvSpPr>
          <p:cNvPr id="55298" name="Rectangle 1038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smtClean="0"/>
              <a:t>Purpose is to simplify products and processes</a:t>
            </a:r>
          </a:p>
          <a:p>
            <a:r>
              <a:rPr lang="en-US" sz="2500" smtClean="0"/>
              <a:t>Objective is to achieve better performance at a lower cost while maintaining all functional requirements defined by the customer</a:t>
            </a:r>
          </a:p>
          <a:p>
            <a:pPr lvl="1"/>
            <a:r>
              <a:rPr lang="en-US" sz="2100" smtClean="0"/>
              <a:t>Does the item have any design features that are not necessary?</a:t>
            </a:r>
          </a:p>
          <a:p>
            <a:pPr lvl="1"/>
            <a:r>
              <a:rPr lang="en-US" sz="2100" smtClean="0"/>
              <a:t>Can two or more parts be combined into one?</a:t>
            </a:r>
          </a:p>
          <a:p>
            <a:pPr lvl="1"/>
            <a:r>
              <a:rPr lang="en-US" sz="2100" smtClean="0"/>
              <a:t>How can we cut down the weight?</a:t>
            </a:r>
          </a:p>
          <a:p>
            <a:pPr lvl="1"/>
            <a:r>
              <a:rPr lang="en-US" sz="2100" smtClean="0"/>
              <a:t>Are there nonstandard parts that can be eliminated?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533653A2-1C64-42F2-BC1A-DA2AB3B8FF6F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Designing Products for Manufacture and Assembly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Traditional approach</a:t>
            </a:r>
          </a:p>
          <a:p>
            <a:pPr lvl="1"/>
            <a:r>
              <a:rPr lang="en-US" smtClean="0"/>
              <a:t>“We design it, you build it” or “over the wall”</a:t>
            </a:r>
          </a:p>
          <a:p>
            <a:r>
              <a:rPr lang="en-US" smtClean="0"/>
              <a:t>Concurrent engineering</a:t>
            </a:r>
          </a:p>
          <a:p>
            <a:pPr lvl="1"/>
            <a:r>
              <a:rPr lang="en-US" smtClean="0"/>
              <a:t>“Let’s work together simultaneously”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8AA92EAD-20F5-4A58-9FE4-FC895D6B1DB3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5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Design for Manufacturing and Assembly</a:t>
            </a:r>
          </a:p>
        </p:txBody>
      </p:sp>
      <p:sp>
        <p:nvSpPr>
          <p:cNvPr id="29699" name="Rectangle 1036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476250" indent="-47625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2500" dirty="0" smtClean="0"/>
              <a:t>Greatest improvements related to DFMA arise from simplification of the product by reducing the number of separate parts:</a:t>
            </a:r>
          </a:p>
          <a:p>
            <a:pPr marL="857250" lvl="1" indent="-4000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Tx/>
              <a:buAutoNum type="arabicPeriod"/>
              <a:defRPr/>
            </a:pPr>
            <a:r>
              <a:rPr lang="en-US" sz="2100" dirty="0" smtClean="0"/>
              <a:t>During the operation of the product, does the part move relative to all other parts already assembled?</a:t>
            </a:r>
          </a:p>
          <a:p>
            <a:pPr marL="857250" lvl="1" indent="-4000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Tx/>
              <a:buAutoNum type="arabicPeriod"/>
              <a:defRPr/>
            </a:pPr>
            <a:r>
              <a:rPr lang="en-US" sz="2100" dirty="0" smtClean="0"/>
              <a:t>Must the part be of a different material or be isolated from other parts already assembled?</a:t>
            </a:r>
          </a:p>
          <a:p>
            <a:pPr marL="857250" lvl="1" indent="-4000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Tx/>
              <a:buAutoNum type="arabicPeriod"/>
              <a:defRPr/>
            </a:pPr>
            <a:r>
              <a:rPr lang="en-US" sz="2100" dirty="0" smtClean="0"/>
              <a:t>Must the part be separate from all other parts to allow the disassembly of the product for adjustment or maintenance?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B09B2526-C761-4A62-802C-08B9BF36B78B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noProof="1" smtClean="0"/>
              <a:t>Ecodesign</a:t>
            </a:r>
          </a:p>
        </p:txBody>
      </p:sp>
      <p:sp>
        <p:nvSpPr>
          <p:cNvPr id="6553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b="1" noProof="1" smtClean="0"/>
              <a:t>Ecodesign</a:t>
            </a:r>
            <a:r>
              <a:rPr lang="en-US" smtClean="0"/>
              <a:t>: the incorporation of environmental considerations in the design and development of products or services</a:t>
            </a:r>
          </a:p>
          <a:p>
            <a:pPr lvl="1"/>
            <a:r>
              <a:rPr lang="en-US" smtClean="0"/>
              <a:t>The whole life cycle is considered</a:t>
            </a:r>
          </a:p>
          <a:p>
            <a:pPr lvl="1"/>
            <a:r>
              <a:rPr lang="en-US" smtClean="0"/>
              <a:t>The product is considered as a system</a:t>
            </a:r>
          </a:p>
          <a:p>
            <a:pPr lvl="1"/>
            <a:r>
              <a:rPr lang="en-US" smtClean="0"/>
              <a:t>A multi-criteria approach is used</a:t>
            </a:r>
          </a:p>
          <a:p>
            <a:r>
              <a:rPr lang="en-US" smtClean="0"/>
              <a:t>Application of </a:t>
            </a:r>
            <a:r>
              <a:rPr lang="en-US" noProof="1" smtClean="0"/>
              <a:t>ecodesign</a:t>
            </a:r>
            <a:r>
              <a:rPr lang="en-US" smtClean="0"/>
              <a:t> can benefit business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2E3FAD57-3F0C-45AA-8C72-92DC2D5CCD5C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Designing Service Products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Service products are very different</a:t>
            </a:r>
          </a:p>
          <a:p>
            <a:r>
              <a:rPr lang="en-US" smtClean="0"/>
              <a:t>Direct customer involvement introduces significant variability in the process</a:t>
            </a:r>
          </a:p>
          <a:p>
            <a:r>
              <a:rPr lang="en-US" smtClean="0"/>
              <a:t>Questions to address:</a:t>
            </a:r>
          </a:p>
          <a:p>
            <a:pPr lvl="1"/>
            <a:r>
              <a:rPr lang="en-US" smtClean="0"/>
              <a:t>How will this variability be addressed?</a:t>
            </a:r>
          </a:p>
          <a:p>
            <a:pPr lvl="1"/>
            <a:r>
              <a:rPr lang="en-US" smtClean="0"/>
              <a:t>What are the implications for operational cost and the customer service experience?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BB5E754F-B081-41F2-96EC-E837D0285A97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Three General Factors for </a:t>
            </a:r>
            <a:br>
              <a:rPr lang="en-US" dirty="0" smtClean="0"/>
            </a:br>
            <a:r>
              <a:rPr lang="en-US" dirty="0" smtClean="0"/>
              <a:t>Determining Fit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552450" indent="-552450">
              <a:buSzPct val="100000"/>
              <a:buFont typeface="Tw Cen MT" pitchFamily="34" charset="0"/>
              <a:buAutoNum type="arabicPeriod"/>
            </a:pPr>
            <a:r>
              <a:rPr lang="en-US" smtClean="0"/>
              <a:t>Service experience fit</a:t>
            </a:r>
          </a:p>
          <a:p>
            <a:pPr marL="933450" lvl="1" indent="-476250">
              <a:buFont typeface="Times" pitchFamily="18" charset="0"/>
              <a:buChar char="•"/>
            </a:pPr>
            <a:r>
              <a:rPr lang="en-US" smtClean="0"/>
              <a:t>The new service should fit into the current service experience for the customer</a:t>
            </a:r>
          </a:p>
          <a:p>
            <a:pPr marL="552450" indent="-552450">
              <a:buSzPct val="100000"/>
              <a:buFont typeface="Times" pitchFamily="18" charset="0"/>
              <a:buAutoNum type="arabicPeriod"/>
            </a:pPr>
            <a:r>
              <a:rPr lang="en-US" smtClean="0"/>
              <a:t>Operational fit</a:t>
            </a:r>
          </a:p>
          <a:p>
            <a:pPr marL="933450" lvl="1" indent="-476250">
              <a:buFont typeface="Times" pitchFamily="18" charset="0"/>
              <a:buChar char="•"/>
            </a:pPr>
            <a:r>
              <a:rPr lang="en-US" smtClean="0"/>
              <a:t>Existing processes should be able to support the operation of the new service</a:t>
            </a:r>
          </a:p>
          <a:p>
            <a:pPr marL="552450" indent="-552450">
              <a:buSzPct val="100000"/>
              <a:buFont typeface="Times" pitchFamily="18" charset="0"/>
              <a:buAutoNum type="arabicPeriod"/>
            </a:pPr>
            <a:r>
              <a:rPr lang="en-US" smtClean="0"/>
              <a:t>Financial impact</a:t>
            </a:r>
          </a:p>
          <a:p>
            <a:pPr marL="933450" lvl="1" indent="-476250">
              <a:buFont typeface="Times" pitchFamily="18" charset="0"/>
              <a:buChar char="•"/>
            </a:pPr>
            <a:r>
              <a:rPr lang="en-US" smtClean="0"/>
              <a:t>Introducing a new service should be financially justified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AFD3DA13-6D1E-4757-9C6B-08EE611BF2E2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Structural Alternatives for a Family Restaurant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F0FE2335-E341-479B-8D2C-AA9E82A22700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7270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888" y="1600200"/>
            <a:ext cx="7758112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Economic Analysis of Project Development Costs</a:t>
            </a:r>
          </a:p>
        </p:txBody>
      </p:sp>
      <p:sp>
        <p:nvSpPr>
          <p:cNvPr id="7475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Using measurable factors to help determine:</a:t>
            </a:r>
          </a:p>
          <a:p>
            <a:pPr lvl="1"/>
            <a:r>
              <a:rPr lang="en-US" smtClean="0"/>
              <a:t>Go/no-go milestones</a:t>
            </a:r>
          </a:p>
          <a:p>
            <a:pPr lvl="1"/>
            <a:r>
              <a:rPr lang="en-US" smtClean="0"/>
              <a:t>Operational design and development decisions</a:t>
            </a:r>
          </a:p>
          <a:p>
            <a:r>
              <a:rPr lang="en-US" smtClean="0"/>
              <a:t>Building a base-case financial model</a:t>
            </a:r>
          </a:p>
          <a:p>
            <a:r>
              <a:rPr lang="en-US" smtClean="0"/>
              <a:t>A financial model consisting of major cash flows	</a:t>
            </a:r>
          </a:p>
          <a:p>
            <a:pPr lvl="1"/>
            <a:r>
              <a:rPr lang="en-US" smtClean="0"/>
              <a:t>Sensitivity analysis for “what if” questions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04D2037C-9D4B-42B0-B7EB-5264FF57D909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Merging the Project Financials and Schedule into a Cash Flow Report</a:t>
            </a:r>
          </a:p>
        </p:txBody>
      </p:sp>
      <p:pic>
        <p:nvPicPr>
          <p:cNvPr id="768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803400"/>
            <a:ext cx="739140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DA5D135F-2B36-4A74-AE62-31E1BCF6D763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Possible Sensitivity Analysis Scenarios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Longer product development time</a:t>
            </a:r>
          </a:p>
          <a:p>
            <a:r>
              <a:rPr lang="en-US" smtClean="0"/>
              <a:t>Higher/lower sales volume</a:t>
            </a:r>
          </a:p>
          <a:p>
            <a:r>
              <a:rPr lang="en-US" smtClean="0"/>
              <a:t>Higher/lower sales price</a:t>
            </a:r>
          </a:p>
          <a:p>
            <a:r>
              <a:rPr lang="en-US" smtClean="0"/>
              <a:t>Higher/lower development costs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31D21E54-8246-4C9B-9C9F-646904F5933B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Core Competency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552450" indent="-55245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 smtClean="0"/>
              <a:t>Core competency</a:t>
            </a:r>
            <a:r>
              <a:rPr lang="en-US" dirty="0" smtClean="0"/>
              <a:t>: the one thing a company can do better than its competitors</a:t>
            </a:r>
          </a:p>
          <a:p>
            <a:pPr marL="552450" indent="-55245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A core competency has three characteristics:</a:t>
            </a:r>
          </a:p>
          <a:p>
            <a:pPr marL="747713" lvl="1" indent="-290513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en-US" dirty="0" smtClean="0"/>
              <a:t>It provides potential access to a wide variety of markets</a:t>
            </a:r>
          </a:p>
          <a:p>
            <a:pPr marL="747713" lvl="1" indent="-290513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en-US" dirty="0" smtClean="0"/>
              <a:t>It increases perceived customer benefits</a:t>
            </a:r>
          </a:p>
          <a:p>
            <a:pPr marL="747713" lvl="1" indent="-290513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en-US" dirty="0" smtClean="0"/>
              <a:t>It is hard for competitors to imitate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BBF3149D-287F-403E-9E91-C61235EFACDA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Measuring Product Development Performance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A steady stream of new products is important to competitiveness</a:t>
            </a:r>
          </a:p>
          <a:p>
            <a:r>
              <a:rPr lang="en-US" smtClean="0"/>
              <a:t>Firms must respond to changing customer needs and competitor moves</a:t>
            </a:r>
          </a:p>
          <a:p>
            <a:r>
              <a:rPr lang="en-US" smtClean="0"/>
              <a:t>Ability to identify opportunities and bring new products to market is critical</a:t>
            </a:r>
          </a:p>
          <a:p>
            <a:pPr lvl="1"/>
            <a:r>
              <a:rPr lang="en-US" smtClean="0"/>
              <a:t>Must also be efficient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575B14BA-8D3A-442C-826C-98E58FF71CF0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Performance Measures for Development Projects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3793ED51-3022-4260-8C46-BA4567DDA50D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8294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828800"/>
            <a:ext cx="8201025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Defer judgment</a:t>
            </a:r>
          </a:p>
          <a:p>
            <a:r>
              <a:rPr lang="en-US" smtClean="0"/>
              <a:t>Build on the ideas of others</a:t>
            </a:r>
          </a:p>
          <a:p>
            <a:r>
              <a:rPr lang="en-US" smtClean="0"/>
              <a:t>Stay focused on the topic</a:t>
            </a:r>
          </a:p>
          <a:p>
            <a:r>
              <a:rPr lang="en-US" smtClean="0"/>
              <a:t>One person at a time</a:t>
            </a:r>
          </a:p>
          <a:p>
            <a:r>
              <a:rPr lang="en-US" smtClean="0"/>
              <a:t>Go for quantity</a:t>
            </a:r>
          </a:p>
          <a:p>
            <a:r>
              <a:rPr lang="en-US" smtClean="0"/>
              <a:t>Encourage wild ideas</a:t>
            </a:r>
          </a:p>
          <a:p>
            <a:r>
              <a:rPr lang="en-US" smtClean="0"/>
              <a:t>Be visual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Brainstorming: A General Method for Problem Solving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3E4234C3-CA09-4B69-A22E-8C702B2C9C1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Six Phases of the Generic Development Process (Formal Process)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552450" indent="-552450"/>
            <a:r>
              <a:rPr lang="en-US" smtClean="0"/>
              <a:t>Phase 0: Planning</a:t>
            </a:r>
          </a:p>
          <a:p>
            <a:pPr marL="552450" indent="-552450"/>
            <a:r>
              <a:rPr lang="en-US" smtClean="0"/>
              <a:t>Phase 1: Concept development</a:t>
            </a:r>
          </a:p>
          <a:p>
            <a:pPr marL="552450" indent="-552450"/>
            <a:r>
              <a:rPr lang="en-US" smtClean="0"/>
              <a:t>Phase 2: System-level design</a:t>
            </a:r>
          </a:p>
          <a:p>
            <a:pPr marL="552450" indent="-552450"/>
            <a:r>
              <a:rPr lang="en-US" smtClean="0"/>
              <a:t>Phase 3: Design detail</a:t>
            </a:r>
          </a:p>
          <a:p>
            <a:pPr marL="552450" indent="-552450"/>
            <a:r>
              <a:rPr lang="en-US" smtClean="0"/>
              <a:t>Phase 4: Testing and refinement</a:t>
            </a:r>
          </a:p>
          <a:p>
            <a:pPr marL="552450" indent="-552450"/>
            <a:r>
              <a:rPr lang="en-US" smtClean="0"/>
              <a:t>Phase 5: Production ramp-up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8F59F975-6830-44E6-AD7D-55F633848E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0: Planning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Precedes project approval</a:t>
            </a:r>
          </a:p>
          <a:p>
            <a:r>
              <a:rPr lang="en-US" smtClean="0"/>
              <a:t>Begins with corporate strategy</a:t>
            </a:r>
          </a:p>
          <a:p>
            <a:r>
              <a:rPr lang="en-US" smtClean="0"/>
              <a:t>Includes assessment of technology developments and market objectives</a:t>
            </a:r>
          </a:p>
          <a:p>
            <a:r>
              <a:rPr lang="en-US" smtClean="0"/>
              <a:t>Output is the project mission statement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8FCCACAA-B492-438D-A697-D5C7FCEB85E9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1: Concept Development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Needs of the target market are identified</a:t>
            </a:r>
          </a:p>
          <a:p>
            <a:r>
              <a:rPr lang="en-US" smtClean="0"/>
              <a:t>Alternative product concepts are generated and evaluated</a:t>
            </a:r>
          </a:p>
          <a:p>
            <a:r>
              <a:rPr lang="en-US" smtClean="0"/>
              <a:t>One or more concepts are selected for further development and testing</a:t>
            </a:r>
          </a:p>
          <a:p>
            <a:pPr lvl="1"/>
            <a:r>
              <a:rPr lang="en-US" b="1" smtClean="0"/>
              <a:t>Concept</a:t>
            </a:r>
            <a:r>
              <a:rPr lang="en-US" smtClean="0"/>
              <a:t>: a description of the form, function, and features of a product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55D3B6B7-9AD5-4C52-9BF1-4862591118EB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2: System-Level Design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Definition of the product architecture</a:t>
            </a:r>
          </a:p>
          <a:p>
            <a:pPr>
              <a:lnSpc>
                <a:spcPct val="90000"/>
              </a:lnSpc>
            </a:pPr>
            <a:r>
              <a:rPr lang="en-US" smtClean="0"/>
              <a:t>Decomposition of the product into subsystems and components</a:t>
            </a:r>
          </a:p>
          <a:p>
            <a:pPr>
              <a:lnSpc>
                <a:spcPct val="90000"/>
              </a:lnSpc>
            </a:pPr>
            <a:r>
              <a:rPr lang="en-US" smtClean="0"/>
              <a:t>Final assembly scheme for the production system is usually defined</a:t>
            </a:r>
          </a:p>
          <a:p>
            <a:pPr>
              <a:lnSpc>
                <a:spcPct val="90000"/>
              </a:lnSpc>
            </a:pPr>
            <a:r>
              <a:rPr lang="en-US" smtClean="0"/>
              <a:t>Output: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Geometric layout of the product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Functional specifications for each subsystem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Preliminary process flow diagram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F59BC35E-1901-4BA2-96B9-AB8413047767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Phase 3: Design Detail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500" smtClean="0"/>
              <a:t>Complete specification of the geometry, materials, and tolerances for all parts</a:t>
            </a:r>
          </a:p>
          <a:p>
            <a:pPr>
              <a:lnSpc>
                <a:spcPct val="90000"/>
              </a:lnSpc>
            </a:pPr>
            <a:r>
              <a:rPr lang="en-US" sz="2500" smtClean="0"/>
              <a:t>Identification of all the standard parts to be purchased from suppliers</a:t>
            </a:r>
          </a:p>
          <a:p>
            <a:pPr>
              <a:lnSpc>
                <a:spcPct val="90000"/>
              </a:lnSpc>
            </a:pPr>
            <a:r>
              <a:rPr lang="en-US" sz="2500" smtClean="0"/>
              <a:t>Process plan is established</a:t>
            </a:r>
          </a:p>
          <a:p>
            <a:pPr>
              <a:lnSpc>
                <a:spcPct val="90000"/>
              </a:lnSpc>
            </a:pPr>
            <a:r>
              <a:rPr lang="en-US" sz="2500" smtClean="0"/>
              <a:t>Tooling is designed</a:t>
            </a:r>
          </a:p>
          <a:p>
            <a:pPr>
              <a:lnSpc>
                <a:spcPct val="90000"/>
              </a:lnSpc>
            </a:pPr>
            <a:r>
              <a:rPr lang="en-US" sz="2500" smtClean="0"/>
              <a:t>Output: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Drawings describing the geometry of each part and its tooling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Specifications of purchased parts</a:t>
            </a:r>
          </a:p>
          <a:p>
            <a:pPr lvl="1">
              <a:lnSpc>
                <a:spcPct val="90000"/>
              </a:lnSpc>
            </a:pPr>
            <a:r>
              <a:rPr lang="en-US" sz="2100" smtClean="0"/>
              <a:t>Process plan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3-</a:t>
            </a:r>
            <a:fld id="{6EDB8A5B-B9B5-4E54-9053-E6BB982C9DB3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170</TotalTime>
  <Words>1106</Words>
  <Application>Microsoft Office PowerPoint</Application>
  <PresentationFormat>Presentazione su schermo (4:3)</PresentationFormat>
  <Paragraphs>187</Paragraphs>
  <Slides>31</Slides>
  <Notes>30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2" baseType="lpstr">
      <vt:lpstr>Median</vt:lpstr>
      <vt:lpstr>DESIGN OF PRODUCTS AND SERVICES </vt:lpstr>
      <vt:lpstr>The Product Design Process</vt:lpstr>
      <vt:lpstr>Core Competency</vt:lpstr>
      <vt:lpstr>Brainstorming: A General Method for Problem Solving</vt:lpstr>
      <vt:lpstr>Six Phases of the Generic Development Process (Formal Process)</vt:lpstr>
      <vt:lpstr>Phase 0: Planning</vt:lpstr>
      <vt:lpstr>Phase 1: Concept Development</vt:lpstr>
      <vt:lpstr>Phase 2: System-Level Design</vt:lpstr>
      <vt:lpstr>Phase 3: Design Detail</vt:lpstr>
      <vt:lpstr>Phase 4: Testing and Refinement</vt:lpstr>
      <vt:lpstr>Phase 5: Production Ramp-Up</vt:lpstr>
      <vt:lpstr>The Generic Product Development Process</vt:lpstr>
      <vt:lpstr>Generic Product Development Process</vt:lpstr>
      <vt:lpstr>Generic Product Development Process Continued</vt:lpstr>
      <vt:lpstr>Generic Product Development Process Continued</vt:lpstr>
      <vt:lpstr>Summary of Variants of Generic Product Development Process</vt:lpstr>
      <vt:lpstr>Designing for the Customer </vt:lpstr>
      <vt:lpstr>Quality Function Deployment</vt:lpstr>
      <vt:lpstr>Completed House of Quality Matrix for a Car Door</vt:lpstr>
      <vt:lpstr>Value Analysis/Value Engineering (VA/VE)</vt:lpstr>
      <vt:lpstr>Designing Products for Manufacture and Assembly</vt:lpstr>
      <vt:lpstr>Design for Manufacturing and Assembly</vt:lpstr>
      <vt:lpstr>Ecodesign</vt:lpstr>
      <vt:lpstr>Designing Service Products</vt:lpstr>
      <vt:lpstr>Three General Factors for  Determining Fit</vt:lpstr>
      <vt:lpstr>Structural Alternatives for a Family Restaurant</vt:lpstr>
      <vt:lpstr>Economic Analysis of Project Development Costs</vt:lpstr>
      <vt:lpstr>Merging the Project Financials and Schedule into a Cash Flow Report</vt:lpstr>
      <vt:lpstr>Possible Sensitivity Analysis Scenarios</vt:lpstr>
      <vt:lpstr>Measuring Product Development Performance</vt:lpstr>
      <vt:lpstr>Performance Measures for Development Projects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Putbrese, Kaylee</dc:creator>
  <cp:lastModifiedBy>DONATA</cp:lastModifiedBy>
  <cp:revision>26</cp:revision>
  <dcterms:created xsi:type="dcterms:W3CDTF">2012-08-16T13:11:05Z</dcterms:created>
  <dcterms:modified xsi:type="dcterms:W3CDTF">2016-03-17T20:20:43Z</dcterms:modified>
</cp:coreProperties>
</file>