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5"/>
  </p:notes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9" r:id="rId9"/>
    <p:sldId id="266" r:id="rId10"/>
    <p:sldId id="268" r:id="rId11"/>
    <p:sldId id="259" r:id="rId12"/>
    <p:sldId id="260" r:id="rId13"/>
    <p:sldId id="261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8" r:id="rId32"/>
    <p:sldId id="289" r:id="rId33"/>
    <p:sldId id="290" r:id="rId34"/>
    <p:sldId id="291" r:id="rId35"/>
    <p:sldId id="293" r:id="rId36"/>
    <p:sldId id="292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5" r:id="rId58"/>
    <p:sldId id="314" r:id="rId59"/>
    <p:sldId id="316" r:id="rId60"/>
    <p:sldId id="318" r:id="rId61"/>
    <p:sldId id="317" r:id="rId62"/>
    <p:sldId id="319" r:id="rId63"/>
    <p:sldId id="320" r:id="rId64"/>
    <p:sldId id="321" r:id="rId65"/>
    <p:sldId id="322" r:id="rId66"/>
    <p:sldId id="323" r:id="rId67"/>
    <p:sldId id="324" r:id="rId68"/>
    <p:sldId id="325" r:id="rId69"/>
    <p:sldId id="326" r:id="rId70"/>
    <p:sldId id="327" r:id="rId71"/>
    <p:sldId id="328" r:id="rId72"/>
    <p:sldId id="329" r:id="rId73"/>
    <p:sldId id="330" r:id="rId74"/>
    <p:sldId id="331" r:id="rId75"/>
    <p:sldId id="332" r:id="rId76"/>
    <p:sldId id="333" r:id="rId77"/>
    <p:sldId id="334" r:id="rId78"/>
    <p:sldId id="335" r:id="rId79"/>
    <p:sldId id="337" r:id="rId80"/>
    <p:sldId id="336" r:id="rId81"/>
    <p:sldId id="338" r:id="rId82"/>
    <p:sldId id="339" r:id="rId83"/>
    <p:sldId id="340" r:id="rId84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466" autoAdjust="0"/>
  </p:normalViewPr>
  <p:slideViewPr>
    <p:cSldViewPr snapToGrid="0" snapToObjects="1">
      <p:cViewPr varScale="1">
        <p:scale>
          <a:sx n="112" d="100"/>
          <a:sy n="112" d="100"/>
        </p:scale>
        <p:origin x="-23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90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notesMaster" Target="notesMasters/notesMaster1.xml"/><Relationship Id="rId86" Type="http://schemas.openxmlformats.org/officeDocument/2006/relationships/printerSettings" Target="printerSettings/printerSettings1.bin"/><Relationship Id="rId87" Type="http://schemas.openxmlformats.org/officeDocument/2006/relationships/presProps" Target="presProps.xml"/><Relationship Id="rId88" Type="http://schemas.openxmlformats.org/officeDocument/2006/relationships/viewProps" Target="viewProps.xml"/><Relationship Id="rId8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E5D62-00A2-1147-8FCE-B2DD8128A9A4}" type="datetimeFigureOut">
              <a:rPr lang="it-IT" smtClean="0"/>
              <a:t>07/11/15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00203-3095-2F4D-B373-ED3C2064B2F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3121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F00203-3095-2F4D-B373-ED3C2064B2F0}" type="slidenum">
              <a:rPr lang="it-IT" smtClean="0"/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0663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F00203-3095-2F4D-B373-ED3C2064B2F0}" type="slidenum">
              <a:rPr lang="it-IT" smtClean="0"/>
              <a:t>34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1958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F00203-3095-2F4D-B373-ED3C2064B2F0}" type="slidenum">
              <a:rPr lang="it-IT" smtClean="0"/>
              <a:t>35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19583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F00203-3095-2F4D-B373-ED3C2064B2F0}" type="slidenum">
              <a:rPr lang="it-IT" smtClean="0"/>
              <a:t>52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183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E9464-7979-FD47-96B9-2644868EAEAE}" type="datetimeFigureOut">
              <a:rPr lang="it-IT" smtClean="0"/>
              <a:t>07/11/15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3891-93F5-5F42-A3F9-E2BDAE9CEC7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6926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E9464-7979-FD47-96B9-2644868EAEAE}" type="datetimeFigureOut">
              <a:rPr lang="it-IT" smtClean="0"/>
              <a:t>07/11/15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3891-93F5-5F42-A3F9-E2BDAE9CEC7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2196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E9464-7979-FD47-96B9-2644868EAEAE}" type="datetimeFigureOut">
              <a:rPr lang="it-IT" smtClean="0"/>
              <a:t>07/11/15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3891-93F5-5F42-A3F9-E2BDAE9CEC7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0706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E9464-7979-FD47-96B9-2644868EAEAE}" type="datetimeFigureOut">
              <a:rPr lang="it-IT" smtClean="0"/>
              <a:t>07/11/15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3891-93F5-5F42-A3F9-E2BDAE9CEC7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7219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E9464-7979-FD47-96B9-2644868EAEAE}" type="datetimeFigureOut">
              <a:rPr lang="it-IT" smtClean="0"/>
              <a:t>07/11/15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3891-93F5-5F42-A3F9-E2BDAE9CEC7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1766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E9464-7979-FD47-96B9-2644868EAEAE}" type="datetimeFigureOut">
              <a:rPr lang="it-IT" smtClean="0"/>
              <a:t>07/11/15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3891-93F5-5F42-A3F9-E2BDAE9CEC7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6642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E9464-7979-FD47-96B9-2644868EAEAE}" type="datetimeFigureOut">
              <a:rPr lang="it-IT" smtClean="0"/>
              <a:t>07/11/15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3891-93F5-5F42-A3F9-E2BDAE9CEC7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3789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E9464-7979-FD47-96B9-2644868EAEAE}" type="datetimeFigureOut">
              <a:rPr lang="it-IT" smtClean="0"/>
              <a:t>07/11/15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3891-93F5-5F42-A3F9-E2BDAE9CEC7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4255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E9464-7979-FD47-96B9-2644868EAEAE}" type="datetimeFigureOut">
              <a:rPr lang="it-IT" smtClean="0"/>
              <a:t>07/11/15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3891-93F5-5F42-A3F9-E2BDAE9CEC7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3286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E9464-7979-FD47-96B9-2644868EAEAE}" type="datetimeFigureOut">
              <a:rPr lang="it-IT" smtClean="0"/>
              <a:t>07/11/15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3891-93F5-5F42-A3F9-E2BDAE9CEC7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0705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E9464-7979-FD47-96B9-2644868EAEAE}" type="datetimeFigureOut">
              <a:rPr lang="it-IT" smtClean="0"/>
              <a:t>07/11/15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3891-93F5-5F42-A3F9-E2BDAE9CEC7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1815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E9464-7979-FD47-96B9-2644868EAEAE}" type="datetimeFigureOut">
              <a:rPr lang="it-IT" smtClean="0"/>
              <a:t>07/11/15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63891-93F5-5F42-A3F9-E2BDAE9CEC7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1900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Le fasi di vita dell’azienda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2566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IL FINANZIAMENTO </a:t>
            </a:r>
            <a:r>
              <a:rPr lang="it-IT" dirty="0" smtClean="0"/>
              <a:t>(QUALITATIVO</a:t>
            </a:r>
            <a:r>
              <a:rPr lang="it-IT" dirty="0"/>
              <a:t>)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3300" b="1" dirty="0" smtClean="0"/>
              <a:t>Di rischio</a:t>
            </a:r>
          </a:p>
          <a:p>
            <a:pPr lvl="1"/>
            <a:r>
              <a:rPr lang="it-IT" sz="2900" dirty="0" smtClean="0"/>
              <a:t>Non soggetto a rimborso</a:t>
            </a:r>
          </a:p>
          <a:p>
            <a:pPr lvl="1"/>
            <a:r>
              <a:rPr lang="it-IT" sz="2900" dirty="0" smtClean="0"/>
              <a:t>Non costoso in via diretta</a:t>
            </a:r>
          </a:p>
          <a:p>
            <a:pPr lvl="1"/>
            <a:r>
              <a:rPr lang="it-IT" sz="2900" dirty="0" smtClean="0"/>
              <a:t>La </a:t>
            </a:r>
            <a:r>
              <a:rPr lang="it-IT" sz="2900" dirty="0"/>
              <a:t>Rimunerazione variabile commisurata al risultato economico della gestione </a:t>
            </a:r>
            <a:endParaRPr lang="it-IT" sz="2900" dirty="0" smtClean="0"/>
          </a:p>
          <a:p>
            <a:r>
              <a:rPr lang="it-IT" sz="3300" b="1" dirty="0" smtClean="0"/>
              <a:t>Di credito</a:t>
            </a:r>
          </a:p>
          <a:p>
            <a:pPr lvl="1"/>
            <a:r>
              <a:rPr lang="it-IT" sz="2900" dirty="0" smtClean="0"/>
              <a:t>Soggetto a rimborso</a:t>
            </a:r>
          </a:p>
          <a:p>
            <a:pPr lvl="1"/>
            <a:r>
              <a:rPr lang="it-IT" sz="2900" dirty="0" smtClean="0"/>
              <a:t>Costoso in via diretta</a:t>
            </a:r>
          </a:p>
          <a:p>
            <a:pPr lvl="1"/>
            <a:r>
              <a:rPr lang="it-IT" sz="2900" dirty="0" smtClean="0"/>
              <a:t>Le forme di compenso sono fisse</a:t>
            </a:r>
            <a:endParaRPr lang="it-IT" sz="2900" dirty="0"/>
          </a:p>
        </p:txBody>
      </p:sp>
    </p:spTree>
    <p:extLst>
      <p:ext uri="{BB962C8B-B14F-4D97-AF65-F5344CB8AC3E}">
        <p14:creationId xmlns:p14="http://schemas.microsoft.com/office/powerpoint/2010/main" val="961403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Fase istituzionale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dirty="0" smtClean="0"/>
              <a:t>si </a:t>
            </a:r>
            <a:r>
              <a:rPr lang="it-IT" dirty="0"/>
              <a:t>procede a dar vita all'azienda: le ipotesi formulate in precedenza si trasformano in atti </a:t>
            </a:r>
            <a:r>
              <a:rPr lang="it-IT" dirty="0" smtClean="0"/>
              <a:t>concreti</a:t>
            </a:r>
          </a:p>
          <a:p>
            <a:pPr algn="just"/>
            <a:r>
              <a:rPr lang="it-IT" dirty="0" smtClean="0"/>
              <a:t>Si costituisce </a:t>
            </a:r>
            <a:r>
              <a:rPr lang="it-IT" dirty="0"/>
              <a:t>l’azienda secondo una determinata forma giuridica, </a:t>
            </a:r>
            <a:r>
              <a:rPr lang="it-IT" dirty="0" smtClean="0"/>
              <a:t>se ne fissa l’oggetto </a:t>
            </a:r>
            <a:r>
              <a:rPr lang="it-IT" dirty="0"/>
              <a:t>sociale, </a:t>
            </a:r>
            <a:r>
              <a:rPr lang="it-IT" dirty="0" smtClean="0"/>
              <a:t>la si dota </a:t>
            </a:r>
            <a:r>
              <a:rPr lang="it-IT" dirty="0"/>
              <a:t>di un determinato capitale – sia dal punto di vista quantitativo che qualitativo – </a:t>
            </a:r>
            <a:r>
              <a:rPr lang="it-IT" dirty="0" smtClean="0"/>
              <a:t>la si dimensiona </a:t>
            </a:r>
            <a:r>
              <a:rPr lang="it-IT" dirty="0"/>
              <a:t>in rapporto ad esso e </a:t>
            </a:r>
            <a:r>
              <a:rPr lang="it-IT" dirty="0" smtClean="0"/>
              <a:t>all’attività </a:t>
            </a:r>
            <a:r>
              <a:rPr lang="it-IT" dirty="0"/>
              <a:t>da svolgere, </a:t>
            </a:r>
            <a:r>
              <a:rPr lang="it-IT" dirty="0" smtClean="0"/>
              <a:t>nonché </a:t>
            </a:r>
            <a:r>
              <a:rPr lang="it-IT" dirty="0"/>
              <a:t>a ubicarla dove è ritenuto </a:t>
            </a:r>
            <a:r>
              <a:rPr lang="it-IT" dirty="0" smtClean="0"/>
              <a:t>più conveniente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33347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fase dinamico-probabilistica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sz="3400" dirty="0"/>
              <a:t>Durante </a:t>
            </a:r>
            <a:r>
              <a:rPr lang="it-IT" sz="3400" dirty="0" smtClean="0"/>
              <a:t>di essa si </a:t>
            </a:r>
            <a:r>
              <a:rPr lang="it-IT" sz="3400" dirty="0"/>
              <a:t>sviluppa il moto aziendale: ha inizio la gestione in senso stretto, con l’effettuazione delle relative </a:t>
            </a:r>
            <a:r>
              <a:rPr lang="it-IT" sz="3400" dirty="0" smtClean="0"/>
              <a:t>operazioni</a:t>
            </a:r>
          </a:p>
          <a:p>
            <a:pPr algn="just"/>
            <a:r>
              <a:rPr lang="it-IT" sz="3400" dirty="0"/>
              <a:t>La </a:t>
            </a:r>
            <a:r>
              <a:rPr lang="it-IT" sz="3400" b="1" dirty="0" smtClean="0"/>
              <a:t>gestione </a:t>
            </a:r>
            <a:r>
              <a:rPr lang="it-IT" sz="3400" dirty="0" smtClean="0"/>
              <a:t>è l'insieme </a:t>
            </a:r>
            <a:r>
              <a:rPr lang="it-IT" sz="3400" dirty="0"/>
              <a:t>delle operazioni, attuate dalle persone, sulle risorse disponibili, per lo svolgimento della produzione </a:t>
            </a:r>
            <a:endParaRPr lang="it-IT" sz="3400" dirty="0" smtClean="0"/>
          </a:p>
          <a:p>
            <a:pPr algn="just"/>
            <a:r>
              <a:rPr lang="it-IT" sz="3600" dirty="0" smtClean="0"/>
              <a:t>dura </a:t>
            </a:r>
            <a:r>
              <a:rPr lang="it-IT" sz="3600" dirty="0"/>
              <a:t>per tutta la vita dell'azienda e si conclude con l'inizio della </a:t>
            </a:r>
            <a:r>
              <a:rPr lang="it-IT" sz="3600" b="1" dirty="0"/>
              <a:t>fase </a:t>
            </a:r>
            <a:r>
              <a:rPr lang="it-IT" sz="3600" b="1" dirty="0" smtClean="0"/>
              <a:t>terminale</a:t>
            </a:r>
            <a:r>
              <a:rPr lang="it-IT" sz="3600" dirty="0" smtClean="0"/>
              <a:t>,</a:t>
            </a:r>
            <a:r>
              <a:rPr lang="it-IT" sz="3600" b="1" dirty="0" smtClean="0"/>
              <a:t> </a:t>
            </a:r>
            <a:r>
              <a:rPr lang="it-IT" sz="3600" dirty="0" smtClean="0"/>
              <a:t>che conduce </a:t>
            </a:r>
            <a:r>
              <a:rPr lang="it-IT" sz="3600" dirty="0"/>
              <a:t>alla morte del complesso aziendale </a:t>
            </a:r>
            <a:endParaRPr lang="it-IT" sz="3400" dirty="0"/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1138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7262"/>
          </a:xfrm>
        </p:spPr>
        <p:txBody>
          <a:bodyPr/>
          <a:lstStyle/>
          <a:p>
            <a:r>
              <a:rPr lang="it-IT" dirty="0" smtClean="0"/>
              <a:t>Fase terminale o cessazione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9746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it-IT" sz="3300" dirty="0" smtClean="0"/>
              <a:t>La </a:t>
            </a:r>
            <a:r>
              <a:rPr lang="it-IT" sz="3300" dirty="0"/>
              <a:t>fase terminale </a:t>
            </a:r>
            <a:r>
              <a:rPr lang="it-IT" sz="3300" dirty="0" err="1"/>
              <a:t>puo</a:t>
            </a:r>
            <a:r>
              <a:rPr lang="it-IT" sz="3300" dirty="0"/>
              <a:t>̀ essere </a:t>
            </a:r>
            <a:endParaRPr lang="it-IT" sz="3300" dirty="0" smtClean="0"/>
          </a:p>
          <a:p>
            <a:pPr algn="just"/>
            <a:r>
              <a:rPr lang="it-IT" sz="3300" b="1" dirty="0" smtClean="0"/>
              <a:t>volontaria</a:t>
            </a:r>
            <a:r>
              <a:rPr lang="it-IT" sz="3300" dirty="0"/>
              <a:t>, nel qual caso si ha l’istituto della </a:t>
            </a:r>
            <a:r>
              <a:rPr lang="it-IT" sz="3300" b="1" dirty="0"/>
              <a:t>liquidazione </a:t>
            </a:r>
            <a:r>
              <a:rPr lang="it-IT" sz="3300" b="1" dirty="0" smtClean="0"/>
              <a:t>d’azienda</a:t>
            </a:r>
          </a:p>
          <a:p>
            <a:pPr algn="just"/>
            <a:r>
              <a:rPr lang="it-IT" sz="3300" b="1" dirty="0" smtClean="0"/>
              <a:t>coatta</a:t>
            </a:r>
            <a:r>
              <a:rPr lang="it-IT" sz="3300" dirty="0"/>
              <a:t>, qualora venga operata d’imperio dall’esterno mediante la dichiarazione di </a:t>
            </a:r>
            <a:r>
              <a:rPr lang="it-IT" sz="3300" b="1" dirty="0"/>
              <a:t>fallimento </a:t>
            </a:r>
            <a:r>
              <a:rPr lang="it-IT" sz="3300" dirty="0"/>
              <a:t>da parte dell’</a:t>
            </a:r>
            <a:r>
              <a:rPr lang="it-IT" sz="3300" dirty="0" err="1"/>
              <a:t>Autorita</a:t>
            </a:r>
            <a:r>
              <a:rPr lang="it-IT" sz="3300" dirty="0"/>
              <a:t>̀ </a:t>
            </a:r>
            <a:r>
              <a:rPr lang="it-IT" sz="3300" dirty="0" smtClean="0"/>
              <a:t>giudiziaria. Il fallimento viene dichiarato dall’</a:t>
            </a:r>
            <a:r>
              <a:rPr lang="it-IT" sz="3300" dirty="0" err="1" smtClean="0"/>
              <a:t>Autorita</a:t>
            </a:r>
            <a:r>
              <a:rPr lang="it-IT" sz="3300" dirty="0" smtClean="0"/>
              <a:t>̀ giudiziaria quando l’azienda versa in una situazione di grave crisi e non riesce </a:t>
            </a:r>
            <a:r>
              <a:rPr lang="it-IT" sz="3300" dirty="0" err="1" smtClean="0"/>
              <a:t>piu</a:t>
            </a:r>
            <a:r>
              <a:rPr lang="it-IT" sz="3300" dirty="0" smtClean="0"/>
              <a:t>̀ ad onorare i propri debiti</a:t>
            </a:r>
            <a:endParaRPr lang="it-IT" sz="3300" dirty="0"/>
          </a:p>
          <a:p>
            <a:pPr marL="0" indent="0" algn="just">
              <a:buNone/>
            </a:pPr>
            <a:r>
              <a:rPr lang="it-IT" sz="3300" dirty="0" smtClean="0"/>
              <a:t>in </a:t>
            </a:r>
            <a:r>
              <a:rPr lang="it-IT" sz="3300" dirty="0"/>
              <a:t>entrambe le </a:t>
            </a:r>
            <a:r>
              <a:rPr lang="it-IT" sz="3300" dirty="0" smtClean="0"/>
              <a:t>circostanze </a:t>
            </a:r>
            <a:r>
              <a:rPr lang="it-IT" sz="3300" dirty="0"/>
              <a:t>si realizza una </a:t>
            </a:r>
            <a:r>
              <a:rPr lang="it-IT" sz="3300" b="1" dirty="0"/>
              <a:t>cessazione assoluta </a:t>
            </a:r>
            <a:r>
              <a:rPr lang="it-IT" sz="3300" dirty="0"/>
              <a:t>della combinazione produttiva, la quale, in conseguenza della liquidazione o del fallimento, viene </a:t>
            </a:r>
            <a:r>
              <a:rPr lang="it-IT" sz="3300" dirty="0" smtClean="0"/>
              <a:t>sciolta</a:t>
            </a:r>
            <a:endParaRPr lang="it-IT" sz="3300" dirty="0"/>
          </a:p>
          <a:p>
            <a:pPr marL="0" indent="0" algn="just">
              <a:buNone/>
            </a:pPr>
            <a:r>
              <a:rPr lang="it-IT" sz="3300" dirty="0" smtClean="0"/>
              <a:t>l’azienda </a:t>
            </a:r>
            <a:r>
              <a:rPr lang="it-IT" sz="3300" dirty="0" err="1" smtClean="0"/>
              <a:t>puo</a:t>
            </a:r>
            <a:r>
              <a:rPr lang="it-IT" sz="3300" dirty="0" smtClean="0"/>
              <a:t>̀ essere anche trasferita da un soggetto ad un altro mediante l’istituto della </a:t>
            </a:r>
            <a:r>
              <a:rPr lang="it-IT" sz="3300" b="1" dirty="0" smtClean="0"/>
              <a:t>cessione</a:t>
            </a:r>
            <a:r>
              <a:rPr lang="it-IT" sz="3300" dirty="0" smtClean="0"/>
              <a:t>: si parla in questo caso di </a:t>
            </a:r>
            <a:r>
              <a:rPr lang="it-IT" sz="3300" b="1" dirty="0" smtClean="0"/>
              <a:t>cessazione relativa</a:t>
            </a:r>
            <a:r>
              <a:rPr lang="it-IT" sz="3300" dirty="0" smtClean="0"/>
              <a:t>, in quanto, </a:t>
            </a:r>
            <a:r>
              <a:rPr lang="it-IT" sz="3300" dirty="0" err="1" smtClean="0"/>
              <a:t>benche</a:t>
            </a:r>
            <a:r>
              <a:rPr lang="it-IT" sz="3300" dirty="0" smtClean="0"/>
              <a:t>́ trasferita ad un altro proprietario, l’azienda continua a sopravvivere</a:t>
            </a:r>
            <a:endParaRPr lang="it-IT" sz="33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29011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L’individuazione della forma giuridica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il tipo di forma giuridica deve essere consono al complesso aziendale in costituzione </a:t>
            </a:r>
          </a:p>
          <a:p>
            <a:r>
              <a:rPr lang="it-IT" dirty="0"/>
              <a:t>deve teoricamente soddisfare le esigenze aziendali nel medio-lungo periodo</a:t>
            </a:r>
          </a:p>
          <a:p>
            <a:r>
              <a:rPr lang="it-IT" dirty="0"/>
              <a:t>la scelta effettuata può essere reversibile, ma mediante l’adozione di onerosi provvedimenti di conversione</a:t>
            </a:r>
          </a:p>
          <a:p>
            <a:r>
              <a:rPr lang="it-IT" dirty="0"/>
              <a:t>valutare comparativamente nel caso concreto vantaggi e svantaggi di ogni tipo di forma giuridica </a:t>
            </a:r>
          </a:p>
        </p:txBody>
      </p:sp>
    </p:spTree>
    <p:extLst>
      <p:ext uri="{BB962C8B-B14F-4D97-AF65-F5344CB8AC3E}">
        <p14:creationId xmlns:p14="http://schemas.microsoft.com/office/powerpoint/2010/main" val="2006374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Impresa individuale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20800"/>
            <a:ext cx="8229600" cy="5295900"/>
          </a:xfrm>
        </p:spPr>
        <p:txBody>
          <a:bodyPr>
            <a:normAutofit fontScale="70000" lnSpcReduction="20000"/>
          </a:bodyPr>
          <a:lstStyle/>
          <a:p>
            <a:r>
              <a:rPr lang="it-IT" dirty="0" smtClean="0"/>
              <a:t>per un’unità produttiva di dimensioni molto limitate la scelta migliore può essere la forma individuale: molto economica, poco burocratica, caratterizzata da semplici andamenti gestionali e da rapidità decisionale</a:t>
            </a:r>
          </a:p>
          <a:p>
            <a:r>
              <a:rPr lang="it-IT" dirty="0" smtClean="0"/>
              <a:t>difetti: “gabbia alla crescita” e cioè incapace di supportare eventuali richieste finanziarie e manageriali promananti da un complesso aziendale in forte crescita</a:t>
            </a:r>
          </a:p>
          <a:p>
            <a:r>
              <a:rPr lang="it-IT" dirty="0"/>
              <a:t>rischi di </a:t>
            </a:r>
          </a:p>
          <a:p>
            <a:pPr lvl="1"/>
            <a:r>
              <a:rPr lang="it-IT" dirty="0"/>
              <a:t>eccessiva dipendenza del complesso aziendale dalle vicende personali del titolare</a:t>
            </a:r>
          </a:p>
          <a:p>
            <a:pPr lvl="1"/>
            <a:r>
              <a:rPr lang="it-IT" dirty="0"/>
              <a:t>estrema concentrazione nella sua persona di tutte le funzioni aziendali</a:t>
            </a:r>
          </a:p>
          <a:p>
            <a:pPr lvl="1"/>
            <a:r>
              <a:rPr lang="it-IT" dirty="0"/>
              <a:t>degenerazione se il titolare, facendo troppo affidamento sulle proprie capacità, rifiuti a priori qualsiasi forma di natura associativa ed eserciti dispotismo decisionale, creando così rapporti di conflittualità e i presupposti per la fine dell’azienda in caso di suo </a:t>
            </a:r>
            <a:r>
              <a:rPr lang="it-IT" dirty="0" smtClean="0"/>
              <a:t>decesso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233984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0562"/>
          </a:xfrm>
        </p:spPr>
        <p:txBody>
          <a:bodyPr>
            <a:normAutofit fontScale="90000"/>
          </a:bodyPr>
          <a:lstStyle/>
          <a:p>
            <a:r>
              <a:rPr lang="it-IT" dirty="0"/>
              <a:t>società di persone e di capitali</a:t>
            </a:r>
            <a:r>
              <a:rPr lang="it-IT" dirty="0" smtClean="0">
                <a:effectLst/>
              </a:rPr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7800" y="990600"/>
            <a:ext cx="8763000" cy="5422900"/>
          </a:xfrm>
        </p:spPr>
        <p:txBody>
          <a:bodyPr>
            <a:noAutofit/>
          </a:bodyPr>
          <a:lstStyle/>
          <a:p>
            <a:r>
              <a:rPr lang="it-IT" sz="1700" dirty="0"/>
              <a:t>Le società presuppongono (ad eccezione della s.r.l. unipersonale) la volontà di due o più persone ad intraprendere un’attività economica mettendo assieme energie e fattori produttivi (lavoro, capitale, eccetera) per il raggiungimento di uno scopo comune.</a:t>
            </a:r>
          </a:p>
          <a:p>
            <a:r>
              <a:rPr lang="it-IT" sz="1700" dirty="0"/>
              <a:t>la forma societaria è adatta a supportare e favorire un </a:t>
            </a:r>
            <a:r>
              <a:rPr lang="it-IT" sz="1700" dirty="0" smtClean="0"/>
              <a:t>processo </a:t>
            </a:r>
            <a:r>
              <a:rPr lang="it-IT" sz="1700" dirty="0"/>
              <a:t>di crescita dimensionale</a:t>
            </a:r>
          </a:p>
          <a:p>
            <a:r>
              <a:rPr lang="it-IT" sz="1700" dirty="0"/>
              <a:t>tale forma permette al complesso aziendale di rimanere in vita permanentemente, cioè senza alcuna scadenza temporale vincolata alla morte del titolare</a:t>
            </a:r>
          </a:p>
          <a:p>
            <a:r>
              <a:rPr lang="it-IT" sz="1700" dirty="0"/>
              <a:t>Le persone che compongono gli organi della società possono essere sostituiti senza arrecare danni irreparabili all’unità produttiva</a:t>
            </a:r>
          </a:p>
          <a:p>
            <a:r>
              <a:rPr lang="it-IT" sz="1700" dirty="0"/>
              <a:t>La società di persone </a:t>
            </a:r>
            <a:r>
              <a:rPr lang="it-IT" sz="1700" dirty="0" smtClean="0"/>
              <a:t>è una </a:t>
            </a:r>
            <a:r>
              <a:rPr lang="it-IT" sz="1700" dirty="0"/>
              <a:t>forma intermedia fra l’azienda individuale e la società di </a:t>
            </a:r>
            <a:r>
              <a:rPr lang="it-IT" sz="1700" dirty="0" smtClean="0"/>
              <a:t>capitali</a:t>
            </a:r>
            <a:endParaRPr lang="it-IT" sz="1700" dirty="0"/>
          </a:p>
          <a:p>
            <a:r>
              <a:rPr lang="it-IT" sz="1700" dirty="0"/>
              <a:t>la forma societaria (in particolare di capitali) comporta alcuni svantaggi che possono diventare oltremodo gravosi, quindi improponibili per attività economiche di dimensioni ridotte</a:t>
            </a:r>
          </a:p>
          <a:p>
            <a:r>
              <a:rPr lang="it-IT" sz="1700" dirty="0"/>
              <a:t>sono previsti maggiori obblighi e formalità di natura giuridico-amministrativa</a:t>
            </a:r>
          </a:p>
          <a:p>
            <a:r>
              <a:rPr lang="it-IT" sz="1700" dirty="0"/>
              <a:t>le decisioni vengono prese più lentamente secondo iter procedimentali prefissati</a:t>
            </a:r>
          </a:p>
          <a:p>
            <a:r>
              <a:rPr lang="it-IT" sz="1700" dirty="0"/>
              <a:t>la posizione dei soci è separata da quella degli amministratori</a:t>
            </a:r>
          </a:p>
          <a:p>
            <a:r>
              <a:rPr lang="it-IT" sz="1700" dirty="0"/>
              <a:t>gli assetti organizzativi risultano più rigidi</a:t>
            </a:r>
          </a:p>
          <a:p>
            <a:r>
              <a:rPr lang="it-IT" sz="1700" dirty="0"/>
              <a:t>Le maggiori formalità cui sono sottoposte le società di capitali non sono altro che il corrispettivo per la loro responsabilità limitata</a:t>
            </a:r>
          </a:p>
          <a:p>
            <a:r>
              <a:rPr lang="it-IT" sz="1700" dirty="0"/>
              <a:t>I terzi, potendo soddisfare le loro ragioni creditorie solamente sul capitale sociale, senza poter aggredire il patrimonio personale dei soci, devono essere tutelati dalla </a:t>
            </a:r>
            <a:r>
              <a:rPr lang="it-IT" sz="1700" dirty="0" smtClean="0"/>
              <a:t>legge</a:t>
            </a:r>
            <a:endParaRPr lang="it-IT" sz="1700" dirty="0"/>
          </a:p>
        </p:txBody>
      </p:sp>
    </p:spTree>
    <p:extLst>
      <p:ext uri="{BB962C8B-B14F-4D97-AF65-F5344CB8AC3E}">
        <p14:creationId xmlns:p14="http://schemas.microsoft.com/office/powerpoint/2010/main" val="24531422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0862"/>
          </a:xfrm>
        </p:spPr>
        <p:txBody>
          <a:bodyPr>
            <a:noAutofit/>
          </a:bodyPr>
          <a:lstStyle/>
          <a:p>
            <a:r>
              <a:rPr lang="it-IT" sz="3500" dirty="0" smtClean="0"/>
              <a:t>Scelta della localizzazione dell’azienda</a:t>
            </a:r>
            <a:endParaRPr lang="it-IT" sz="35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0200" y="850900"/>
            <a:ext cx="8496300" cy="4525963"/>
          </a:xfrm>
        </p:spPr>
        <p:txBody>
          <a:bodyPr>
            <a:noAutofit/>
          </a:bodyPr>
          <a:lstStyle/>
          <a:p>
            <a:pPr algn="just"/>
            <a:r>
              <a:rPr lang="it-IT" sz="2100" dirty="0" smtClean="0"/>
              <a:t>una </a:t>
            </a:r>
            <a:r>
              <a:rPr lang="it-IT" sz="2100" dirty="0"/>
              <a:t>sua modifica comporta notevoli sacrifici </a:t>
            </a:r>
            <a:r>
              <a:rPr lang="it-IT" sz="2100" dirty="0" smtClean="0"/>
              <a:t>anche economici</a:t>
            </a:r>
            <a:endParaRPr lang="it-IT" sz="2100" dirty="0"/>
          </a:p>
          <a:p>
            <a:pPr algn="just"/>
            <a:r>
              <a:rPr lang="it-IT" sz="2100" dirty="0"/>
              <a:t>Durante la fase </a:t>
            </a:r>
            <a:r>
              <a:rPr lang="it-IT" sz="2100" dirty="0" err="1"/>
              <a:t>pre</a:t>
            </a:r>
            <a:r>
              <a:rPr lang="it-IT" sz="2100" dirty="0"/>
              <a:t>-aziendale, è opportuno disporre di precise </a:t>
            </a:r>
            <a:r>
              <a:rPr lang="it-IT" sz="2100" dirty="0" smtClean="0"/>
              <a:t>informazioni </a:t>
            </a:r>
            <a:endParaRPr lang="it-IT" sz="2100" dirty="0"/>
          </a:p>
          <a:p>
            <a:pPr algn="just"/>
            <a:r>
              <a:rPr lang="it-IT" sz="2100" dirty="0"/>
              <a:t>gli errori </a:t>
            </a:r>
            <a:r>
              <a:rPr lang="it-IT" sz="2100" dirty="0" smtClean="0"/>
              <a:t>sono </a:t>
            </a:r>
            <a:r>
              <a:rPr lang="it-IT" sz="2100" dirty="0"/>
              <a:t>anche dovuti alla mancanza di capacità o di risorse necessarie per svolgere un'accurata analisi del fenomeno o </a:t>
            </a:r>
            <a:r>
              <a:rPr lang="it-IT" sz="2100" dirty="0" smtClean="0"/>
              <a:t>a </a:t>
            </a:r>
            <a:r>
              <a:rPr lang="it-IT" sz="2100" b="1" dirty="0"/>
              <a:t>motivazioni di natura extraeconomica</a:t>
            </a:r>
            <a:r>
              <a:rPr lang="it-IT" sz="2100" dirty="0"/>
              <a:t> legate a fattori culturali e psicologici dell'imprenditore</a:t>
            </a:r>
          </a:p>
          <a:p>
            <a:pPr algn="just"/>
            <a:r>
              <a:rPr lang="it-IT" sz="2100" dirty="0"/>
              <a:t>è fondamentale basare la scelta localizzativa sul mercato di approvvigionamento e sul mercato di sbocco della produzione (</a:t>
            </a:r>
            <a:r>
              <a:rPr lang="it-IT" sz="2100" b="1" dirty="0"/>
              <a:t>onerosità del trasferimento dei beni</a:t>
            </a:r>
            <a:r>
              <a:rPr lang="it-IT" sz="2100" dirty="0"/>
              <a:t>) e sul mercato ove è possibile reperire personale specializzato (</a:t>
            </a:r>
            <a:r>
              <a:rPr lang="it-IT" sz="2100" b="1" dirty="0"/>
              <a:t>reperibilità del lavoro umano</a:t>
            </a:r>
            <a:r>
              <a:rPr lang="it-IT" sz="2100" dirty="0"/>
              <a:t>)</a:t>
            </a:r>
          </a:p>
          <a:p>
            <a:pPr algn="just"/>
            <a:r>
              <a:rPr lang="it-IT" sz="2100" dirty="0"/>
              <a:t>Altro importante fattore sono le c.d. “</a:t>
            </a:r>
            <a:r>
              <a:rPr lang="it-IT" sz="2100" b="1" dirty="0"/>
              <a:t>economie di agglomerazione</a:t>
            </a:r>
            <a:r>
              <a:rPr lang="it-IT" sz="2100" dirty="0"/>
              <a:t>”: presenza di distretti industriali con infrastrutture specifiche, che rendono più conveniente che altrove l’insediamento di aziende del settore </a:t>
            </a:r>
          </a:p>
          <a:p>
            <a:pPr algn="just"/>
            <a:r>
              <a:rPr lang="it-IT" sz="2100" dirty="0"/>
              <a:t>ulteriore elemento: </a:t>
            </a:r>
            <a:r>
              <a:rPr lang="it-IT" sz="2100" b="1" dirty="0"/>
              <a:t>presenza di incentivi pubblici</a:t>
            </a:r>
            <a:r>
              <a:rPr lang="it-IT" sz="2100" dirty="0"/>
              <a:t> (Regione, Stato, UE, enti pubblici), per favorire l’insediamento in zone a scarsa industrializzazione o disagiate</a:t>
            </a:r>
            <a:r>
              <a:rPr lang="it-IT" sz="2100" dirty="0" smtClean="0">
                <a:effectLst/>
              </a:rPr>
              <a:t> </a:t>
            </a:r>
            <a:endParaRPr lang="it-IT" sz="2100" dirty="0"/>
          </a:p>
        </p:txBody>
      </p:sp>
    </p:spTree>
    <p:extLst>
      <p:ext uri="{BB962C8B-B14F-4D97-AF65-F5344CB8AC3E}">
        <p14:creationId xmlns:p14="http://schemas.microsoft.com/office/powerpoint/2010/main" val="5588986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6762"/>
          </a:xfrm>
        </p:spPr>
        <p:txBody>
          <a:bodyPr/>
          <a:lstStyle/>
          <a:p>
            <a:r>
              <a:rPr lang="it-IT" dirty="0" smtClean="0"/>
              <a:t>Soggetto giuridico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55700"/>
            <a:ext cx="8229600" cy="54102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it-IT" dirty="0"/>
              <a:t>soggetto giuridico: titolare dei diritti e dei doveri scaturenti dall'attività aziendale di fronte alla legge: può perciò stipulare contratti e assumere obbligazioni, in quanto investito della personalità di agire in nome e per conto dell'azienda.</a:t>
            </a:r>
          </a:p>
          <a:p>
            <a:pPr algn="just"/>
            <a:r>
              <a:rPr lang="it-IT" dirty="0"/>
              <a:t>esercita tutte le funzioni legali inerenti la vita aziendale</a:t>
            </a:r>
          </a:p>
          <a:p>
            <a:pPr algn="just"/>
            <a:r>
              <a:rPr lang="it-IT" dirty="0"/>
              <a:t>Assume rilevanza esterna: punto di riferimento per chi interagisce con la combinazione produttiva e attraverso cui la stessa agisce legalmente nell'ambiente</a:t>
            </a:r>
          </a:p>
          <a:p>
            <a:pPr algn="just"/>
            <a:r>
              <a:rPr lang="it-IT" dirty="0"/>
              <a:t>aziende individuali: coincide con l'imprenditore</a:t>
            </a:r>
          </a:p>
          <a:p>
            <a:pPr algn="just"/>
            <a:r>
              <a:rPr lang="it-IT" dirty="0"/>
              <a:t>società di persone: le persone dei soci</a:t>
            </a:r>
          </a:p>
          <a:p>
            <a:pPr algn="just"/>
            <a:r>
              <a:rPr lang="it-IT" dirty="0"/>
              <a:t>società di capitali: data la presenza della personalità giuridica, è rappresentato dalla società stessa, che agisce come soggetto autonomo rispetto alle persone dei </a:t>
            </a:r>
            <a:r>
              <a:rPr lang="it-IT" dirty="0" smtClean="0"/>
              <a:t>soci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376305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Soggetto economico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16000"/>
            <a:ext cx="8229600" cy="5588000"/>
          </a:xfrm>
        </p:spPr>
        <p:txBody>
          <a:bodyPr>
            <a:normAutofit fontScale="62500" lnSpcReduction="20000"/>
          </a:bodyPr>
          <a:lstStyle/>
          <a:p>
            <a:r>
              <a:rPr lang="it-IT" dirty="0"/>
              <a:t>definizione tradizionale: coloro che rappresentano gli interessi istituzionali della combinazione produttiva</a:t>
            </a:r>
          </a:p>
          <a:p>
            <a:r>
              <a:rPr lang="it-IT" dirty="0"/>
              <a:t>altra interpretazione: soggetti in cui si accentra il potere volitivo e che, di conseguenza, dominano i massimi organi di governo aziendale</a:t>
            </a:r>
          </a:p>
          <a:p>
            <a:r>
              <a:rPr lang="it-IT" dirty="0"/>
              <a:t>aziende individuali: la persona dell’imprenditore, che apporta i capitali di rischio e gestisce l’azienda</a:t>
            </a:r>
          </a:p>
          <a:p>
            <a:r>
              <a:rPr lang="it-IT" dirty="0"/>
              <a:t>società di persone: salvo rare eccezioni (sas), i soci, che apportano il capitale e governano la combinazione produttiva; la funzione imprenditoriale è in capo a tutti o almeno ad alcuni soci, in particolare quelli investiti della carica di amministratori</a:t>
            </a:r>
          </a:p>
          <a:p>
            <a:r>
              <a:rPr lang="it-IT" dirty="0"/>
              <a:t>di norma, nelle aziende individuali e nelle società di persone il soggetto economico coincide con quello giuridico</a:t>
            </a:r>
          </a:p>
          <a:p>
            <a:r>
              <a:rPr lang="it-IT" dirty="0"/>
              <a:t>società di capitali: separazione netta fra i soci e la società, che gode della “personalità giuridica”; la figura del soggetto giuridico è facilmente individuabile, in quanto viene a coincidere con la società, mentre più complesso è determinare il soggetto economico</a:t>
            </a:r>
          </a:p>
          <a:p>
            <a:r>
              <a:rPr lang="it-IT" dirty="0"/>
              <a:t>di solito è rappresentato dalla maggioranza dei soci, in quanto la maggioranza, in assemblea, traccia le linee guida della gestione, riuscendo in tal modo a perseguire i propri fini a scapito della </a:t>
            </a:r>
            <a:r>
              <a:rPr lang="it-IT" dirty="0" smtClean="0"/>
              <a:t>minoranza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77108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 smtClean="0"/>
              <a:t>Le fasi di vita delle aziende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dirty="0" smtClean="0"/>
              <a:t>Come ogni organismo, </a:t>
            </a:r>
            <a:r>
              <a:rPr lang="it-IT" dirty="0"/>
              <a:t>il ciclo di vita di un'azienda </a:t>
            </a:r>
            <a:r>
              <a:rPr lang="it-IT" dirty="0" smtClean="0"/>
              <a:t>può </a:t>
            </a:r>
            <a:r>
              <a:rPr lang="it-IT" dirty="0"/>
              <a:t>essere scomposto idealmente in </a:t>
            </a:r>
            <a:r>
              <a:rPr lang="it-IT" b="1" dirty="0"/>
              <a:t>quattro </a:t>
            </a:r>
            <a:r>
              <a:rPr lang="it-IT" b="1" dirty="0" smtClean="0"/>
              <a:t>fasi</a:t>
            </a:r>
            <a:r>
              <a:rPr lang="it-IT" dirty="0" smtClean="0"/>
              <a:t>, distinte ma interdipendenti,</a:t>
            </a:r>
            <a:r>
              <a:rPr lang="it-IT" b="1" dirty="0" smtClean="0"/>
              <a:t> </a:t>
            </a:r>
            <a:r>
              <a:rPr lang="it-IT" dirty="0" smtClean="0"/>
              <a:t>ognuna delle quali caratterizzata da obiettivi specifici e problematiche tipiche:</a:t>
            </a:r>
          </a:p>
          <a:p>
            <a:pPr algn="just"/>
            <a:r>
              <a:rPr lang="it-IT" dirty="0" err="1" smtClean="0"/>
              <a:t>pre</a:t>
            </a:r>
            <a:r>
              <a:rPr lang="it-IT" dirty="0"/>
              <a:t>-</a:t>
            </a:r>
            <a:r>
              <a:rPr lang="it-IT" dirty="0" smtClean="0"/>
              <a:t>aziendale</a:t>
            </a:r>
            <a:endParaRPr lang="it-IT" dirty="0"/>
          </a:p>
          <a:p>
            <a:pPr algn="just"/>
            <a:r>
              <a:rPr lang="it-IT" dirty="0" smtClean="0"/>
              <a:t>istituzionale,</a:t>
            </a:r>
          </a:p>
          <a:p>
            <a:pPr algn="just"/>
            <a:r>
              <a:rPr lang="it-IT" dirty="0" smtClean="0"/>
              <a:t>dinamico</a:t>
            </a:r>
            <a:r>
              <a:rPr lang="it-IT" dirty="0"/>
              <a:t>- probabilistica (di </a:t>
            </a:r>
            <a:r>
              <a:rPr lang="it-IT" dirty="0" smtClean="0"/>
              <a:t>funzionamento</a:t>
            </a:r>
            <a:endParaRPr lang="it-IT" dirty="0"/>
          </a:p>
          <a:p>
            <a:pPr algn="just"/>
            <a:r>
              <a:rPr lang="it-IT" dirty="0" smtClean="0"/>
              <a:t>terminale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95341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Ancora sul soggetto economico nelle società di capitali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880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it-IT" sz="3400" dirty="0" smtClean="0"/>
              <a:t>La minoranza è esclusa </a:t>
            </a:r>
            <a:r>
              <a:rPr lang="it-IT" sz="3400" dirty="0"/>
              <a:t>dalla configurazione di "</a:t>
            </a:r>
            <a:r>
              <a:rPr lang="it-IT" sz="3400" dirty="0" smtClean="0"/>
              <a:t>soggetto economico” poiché </a:t>
            </a:r>
            <a:r>
              <a:rPr lang="it-IT" sz="3400" dirty="0"/>
              <a:t>non riesce ad esercitare il proprio potere </a:t>
            </a:r>
            <a:r>
              <a:rPr lang="it-IT" sz="3400" dirty="0" smtClean="0"/>
              <a:t>volitivo</a:t>
            </a:r>
          </a:p>
          <a:p>
            <a:pPr algn="just"/>
            <a:r>
              <a:rPr lang="it-IT" sz="3400" dirty="0"/>
              <a:t>nelle società a larga base azionaria, la corretta individuazione della maggioranza non </a:t>
            </a:r>
            <a:r>
              <a:rPr lang="it-IT" sz="3400" dirty="0" smtClean="0"/>
              <a:t>è agevole</a:t>
            </a:r>
            <a:r>
              <a:rPr lang="it-IT" sz="3400" dirty="0"/>
              <a:t>, </a:t>
            </a:r>
            <a:r>
              <a:rPr lang="it-IT" sz="3400" dirty="0" smtClean="0"/>
              <a:t>per il notevole </a:t>
            </a:r>
            <a:r>
              <a:rPr lang="it-IT" sz="3400" dirty="0"/>
              <a:t>frazionamento del capitale, </a:t>
            </a:r>
            <a:r>
              <a:rPr lang="it-IT" sz="3400" dirty="0" smtClean="0"/>
              <a:t>che consente spesso </a:t>
            </a:r>
            <a:r>
              <a:rPr lang="it-IT" sz="3400" dirty="0"/>
              <a:t>il totale controllo delle assemblee con una esigua maggioranza </a:t>
            </a:r>
            <a:r>
              <a:rPr lang="it-IT" sz="3400" dirty="0" smtClean="0"/>
              <a:t>relativa</a:t>
            </a:r>
          </a:p>
          <a:p>
            <a:pPr algn="just"/>
            <a:r>
              <a:rPr lang="it-IT" sz="3400" dirty="0" smtClean="0"/>
              <a:t>Se è </a:t>
            </a:r>
            <a:r>
              <a:rPr lang="it-IT" sz="3400" dirty="0"/>
              <a:t>impossibile individuare un gruppo di comando a </a:t>
            </a:r>
            <a:r>
              <a:rPr lang="it-IT" sz="3400" dirty="0" smtClean="0"/>
              <a:t>causa dell’eccessiva </a:t>
            </a:r>
            <a:r>
              <a:rPr lang="it-IT" sz="3400" dirty="0"/>
              <a:t>polverizzazione delle azioni in circolazione – come nel caso delle </a:t>
            </a:r>
            <a:r>
              <a:rPr lang="it-IT" sz="3400" dirty="0" smtClean="0"/>
              <a:t>public company </a:t>
            </a:r>
            <a:r>
              <a:rPr lang="it-IT" sz="3400" dirty="0"/>
              <a:t>– il soggetto economico sarebbe invece configurabile nel consiglio </a:t>
            </a:r>
            <a:r>
              <a:rPr lang="it-IT" sz="3400" dirty="0" smtClean="0"/>
              <a:t>di amministrazione </a:t>
            </a:r>
            <a:r>
              <a:rPr lang="it-IT" sz="3400" dirty="0"/>
              <a:t>o nell'amministratore, in forza della delega dei poteri da </a:t>
            </a:r>
            <a:r>
              <a:rPr lang="it-IT" sz="3400" dirty="0" smtClean="0"/>
              <a:t>parte dell'assemblea </a:t>
            </a:r>
            <a:r>
              <a:rPr lang="it-IT" sz="3400" dirty="0"/>
              <a:t>che lo rende detentore delle leve </a:t>
            </a:r>
            <a:r>
              <a:rPr lang="it-IT" sz="3400" dirty="0" smtClean="0"/>
              <a:t>decisionali</a:t>
            </a:r>
          </a:p>
          <a:p>
            <a:pPr algn="just"/>
            <a:r>
              <a:rPr lang="it-IT" sz="3400" dirty="0"/>
              <a:t>trasferimento della funzione imprenditoriale </a:t>
            </a:r>
            <a:r>
              <a:rPr lang="it-IT" sz="3400" dirty="0" smtClean="0"/>
              <a:t>dai "</a:t>
            </a:r>
            <a:r>
              <a:rPr lang="it-IT" sz="3400" dirty="0"/>
              <a:t>detentori del capitale" ai "detentori dell'effettivo potere di governo", </a:t>
            </a:r>
            <a:r>
              <a:rPr lang="it-IT" sz="3400" dirty="0" smtClean="0"/>
              <a:t>cioè dai soci agli </a:t>
            </a:r>
            <a:r>
              <a:rPr lang="it-IT" sz="3400" dirty="0"/>
              <a:t>amministratori</a:t>
            </a:r>
            <a:endParaRPr lang="it-IT" sz="3400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32044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6762"/>
          </a:xfrm>
        </p:spPr>
        <p:txBody>
          <a:bodyPr>
            <a:normAutofit/>
          </a:bodyPr>
          <a:lstStyle/>
          <a:p>
            <a:r>
              <a:rPr lang="it-IT" sz="3600" dirty="0" smtClean="0"/>
              <a:t>Ancora un cenno sulla </a:t>
            </a:r>
            <a:r>
              <a:rPr lang="it-IT" sz="3600" dirty="0"/>
              <a:t>gestione aziendale</a:t>
            </a:r>
            <a:r>
              <a:rPr lang="it-IT" sz="3600" dirty="0" smtClean="0">
                <a:effectLst/>
              </a:rPr>
              <a:t> 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41400"/>
            <a:ext cx="822960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200" dirty="0"/>
              <a:t>a) momento cognitivo: si studiano le condizioni di svolgimento dell’attività, per formulare giudizi e prendere le conseguenti decisioni</a:t>
            </a:r>
          </a:p>
          <a:p>
            <a:pPr marL="0" indent="0" algn="just">
              <a:buNone/>
            </a:pPr>
            <a:r>
              <a:rPr lang="it-IT" sz="2200" dirty="0"/>
              <a:t>b) momento operativo: di attuazione delle scelte aziendali. Si realizzano le “operazioni di gestione”, attraverso cui l’azienda tenta di raggiungere i propri fini istituzionali. Sono raggruppabili in quattro categorie strettamente interconnesse, che tendono sovrapporsi incessantemente:</a:t>
            </a:r>
          </a:p>
          <a:p>
            <a:pPr lvl="0" algn="just"/>
            <a:r>
              <a:rPr lang="it-IT" sz="2200" dirty="0"/>
              <a:t>FINANZIAMENTO o acquisizione del capitale monetario: anzitutto l’azienda si finanzia, ovvero si dota di un determinato capitale monetario, indispensabile per il successivo investimento nei fattori produttivi specifici</a:t>
            </a:r>
          </a:p>
          <a:p>
            <a:pPr lvl="0" algn="just"/>
            <a:r>
              <a:rPr lang="it-IT" sz="2200" dirty="0"/>
              <a:t>INVESTIMENTO o acquisizione dei fattori produttivi: i fattori produttivi vengono convertiti in prodotti finiti da cedere sul mercato</a:t>
            </a:r>
          </a:p>
          <a:p>
            <a:pPr lvl="0" algn="just"/>
            <a:r>
              <a:rPr lang="it-IT" sz="2200" dirty="0"/>
              <a:t>PRODUZIONE o trasformazione dei fattori produttivi in prodotto</a:t>
            </a:r>
          </a:p>
          <a:p>
            <a:pPr algn="just"/>
            <a:r>
              <a:rPr lang="it-IT" sz="2200" dirty="0" smtClean="0"/>
              <a:t>DISINVESTIMENTO </a:t>
            </a:r>
            <a:r>
              <a:rPr lang="it-IT" sz="2200" dirty="0"/>
              <a:t>o cessione del prodotto sul mercato</a:t>
            </a:r>
            <a:r>
              <a:rPr lang="it-IT" sz="2200" dirty="0" smtClean="0">
                <a:effectLst/>
              </a:rPr>
              <a:t> 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36705323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Operazioni interne ed esterne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dirty="0"/>
              <a:t>le operazioni di </a:t>
            </a:r>
            <a:r>
              <a:rPr lang="it-IT" b="1" dirty="0"/>
              <a:t>finanziamento</a:t>
            </a:r>
            <a:r>
              <a:rPr lang="it-IT" dirty="0"/>
              <a:t>, </a:t>
            </a:r>
            <a:r>
              <a:rPr lang="it-IT" b="1" dirty="0"/>
              <a:t>investimento</a:t>
            </a:r>
            <a:r>
              <a:rPr lang="it-IT" dirty="0"/>
              <a:t> </a:t>
            </a:r>
            <a:r>
              <a:rPr lang="it-IT" dirty="0" smtClean="0"/>
              <a:t>e </a:t>
            </a:r>
            <a:r>
              <a:rPr lang="it-IT" b="1" dirty="0" smtClean="0"/>
              <a:t>disinvestimento</a:t>
            </a:r>
            <a:r>
              <a:rPr lang="it-IT" dirty="0" smtClean="0"/>
              <a:t> </a:t>
            </a:r>
            <a:r>
              <a:rPr lang="it-IT" dirty="0"/>
              <a:t>sono operazioni di tipo </a:t>
            </a:r>
            <a:r>
              <a:rPr lang="it-IT" u="sng" dirty="0"/>
              <a:t>esterno</a:t>
            </a:r>
            <a:r>
              <a:rPr lang="it-IT" dirty="0"/>
              <a:t>, in quanto implicano l’interazione </a:t>
            </a:r>
            <a:r>
              <a:rPr lang="it-IT" dirty="0" smtClean="0"/>
              <a:t>fra la </a:t>
            </a:r>
            <a:r>
              <a:rPr lang="it-IT" dirty="0"/>
              <a:t>combinazione produttiva e soggetti esterni alla medesima: finanziatori, fornitori </a:t>
            </a:r>
            <a:r>
              <a:rPr lang="it-IT" dirty="0" smtClean="0"/>
              <a:t>e clienti</a:t>
            </a:r>
            <a:endParaRPr lang="it-IT" dirty="0"/>
          </a:p>
          <a:p>
            <a:pPr marL="0" indent="0" algn="just">
              <a:buNone/>
            </a:pPr>
            <a:r>
              <a:rPr lang="it-IT" dirty="0"/>
              <a:t>L’operazione di </a:t>
            </a:r>
            <a:r>
              <a:rPr lang="it-IT" b="1" dirty="0"/>
              <a:t>produzione</a:t>
            </a:r>
            <a:r>
              <a:rPr lang="it-IT" dirty="0"/>
              <a:t>, invece, è </a:t>
            </a:r>
            <a:r>
              <a:rPr lang="it-IT" dirty="0" smtClean="0"/>
              <a:t>una </a:t>
            </a:r>
            <a:r>
              <a:rPr lang="it-IT" dirty="0"/>
              <a:t>operazione di tipo </a:t>
            </a:r>
            <a:r>
              <a:rPr lang="it-IT" u="sng" dirty="0"/>
              <a:t>interno</a:t>
            </a:r>
            <a:r>
              <a:rPr lang="it-IT" dirty="0"/>
              <a:t>, </a:t>
            </a:r>
            <a:r>
              <a:rPr lang="it-IT" dirty="0" smtClean="0"/>
              <a:t>in quanto </a:t>
            </a:r>
            <a:r>
              <a:rPr lang="it-IT" dirty="0"/>
              <a:t>non </a:t>
            </a:r>
            <a:r>
              <a:rPr lang="it-IT" dirty="0" smtClean="0"/>
              <a:t>coinvolge </a:t>
            </a:r>
            <a:r>
              <a:rPr lang="it-IT" dirty="0"/>
              <a:t>alcun soggetto esterno </a:t>
            </a:r>
            <a:r>
              <a:rPr lang="it-IT" dirty="0" smtClean="0"/>
              <a:t>all’azienda</a:t>
            </a:r>
          </a:p>
          <a:p>
            <a:pPr marL="0" indent="0" algn="just">
              <a:buNone/>
            </a:pPr>
            <a:r>
              <a:rPr lang="it-IT" dirty="0" smtClean="0"/>
              <a:t>Solo quelle di tipo esterno rilevano per la contabilizzazione delle </a:t>
            </a:r>
            <a:r>
              <a:rPr lang="it-IT" dirty="0"/>
              <a:t>operazioni di </a:t>
            </a:r>
            <a:r>
              <a:rPr lang="it-IT" dirty="0" smtClean="0"/>
              <a:t>gestione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840626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0262"/>
          </a:xfrm>
        </p:spPr>
        <p:txBody>
          <a:bodyPr>
            <a:normAutofit/>
          </a:bodyPr>
          <a:lstStyle/>
          <a:p>
            <a:r>
              <a:rPr lang="it-IT" sz="3600" dirty="0" smtClean="0"/>
              <a:t>validità generale del concetto di gestione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04900"/>
            <a:ext cx="8229600" cy="54737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it-IT" dirty="0" smtClean="0"/>
              <a:t>TUTTE </a:t>
            </a:r>
            <a:r>
              <a:rPr lang="it-IT" dirty="0"/>
              <a:t>LE AZIENDE </a:t>
            </a:r>
            <a:r>
              <a:rPr lang="it-IT" dirty="0" smtClean="0"/>
              <a:t>DEVONO INFATTI</a:t>
            </a:r>
            <a:r>
              <a:rPr lang="it-IT" dirty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 smtClean="0"/>
              <a:t>reperire </a:t>
            </a:r>
            <a:r>
              <a:rPr lang="it-IT" dirty="0"/>
              <a:t>un determinato capitale monetario (iniziale e successivo)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 smtClean="0"/>
              <a:t>acquisire</a:t>
            </a:r>
            <a:r>
              <a:rPr lang="it-IT" dirty="0"/>
              <a:t>, utilizzando il capitale monetario, i vari fattori </a:t>
            </a:r>
            <a:r>
              <a:rPr lang="it-IT" dirty="0" smtClean="0"/>
              <a:t>produttivi specifici</a:t>
            </a:r>
            <a:endParaRPr lang="it-IT" dirty="0"/>
          </a:p>
          <a:p>
            <a:pPr marL="514350" indent="-514350" algn="just">
              <a:buFont typeface="+mj-lt"/>
              <a:buAutoNum type="arabicPeriod"/>
            </a:pPr>
            <a:r>
              <a:rPr lang="it-IT" dirty="0" smtClean="0"/>
              <a:t>realizzare</a:t>
            </a:r>
            <a:r>
              <a:rPr lang="it-IT" dirty="0"/>
              <a:t>, attraverso l'utilizzazione tecnico-economica dei </a:t>
            </a:r>
            <a:r>
              <a:rPr lang="it-IT" dirty="0" smtClean="0"/>
              <a:t>fattori produttivi </a:t>
            </a:r>
            <a:r>
              <a:rPr lang="it-IT" dirty="0"/>
              <a:t>specifici, il prodotto o il servizio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 smtClean="0"/>
              <a:t>collocare </a:t>
            </a:r>
            <a:r>
              <a:rPr lang="it-IT" dirty="0"/>
              <a:t>il prodotto o il servizio sul </a:t>
            </a:r>
            <a:r>
              <a:rPr lang="it-IT" dirty="0" smtClean="0"/>
              <a:t>mercato</a:t>
            </a:r>
          </a:p>
          <a:p>
            <a:pPr algn="just"/>
            <a:r>
              <a:rPr lang="it-IT" u="sng" dirty="0"/>
              <a:t>produzione di beni</a:t>
            </a:r>
            <a:r>
              <a:rPr lang="it-IT" dirty="0"/>
              <a:t>: il momento della realizzazione e quello della cessione possono essere anche disgiunti (è possibile vendere un bene “fisico” successivamente alla sua produzione, spesso anche a distanza di molto tempo)</a:t>
            </a:r>
          </a:p>
          <a:p>
            <a:pPr algn="just"/>
            <a:r>
              <a:rPr lang="it-IT" u="sng" dirty="0"/>
              <a:t>produzione di servizi</a:t>
            </a:r>
            <a:r>
              <a:rPr lang="it-IT" dirty="0"/>
              <a:t>: i due momenti sono necessariamente congiunti e hanno luogo simultaneamente (un servizio deve essere “ceduto” all’atto della sua concreta realizzazione, data l’impossibilità di immagazzinamento)</a:t>
            </a:r>
            <a:r>
              <a:rPr lang="it-IT" dirty="0" smtClean="0">
                <a:effectLst/>
              </a:rPr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806634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 smtClean="0"/>
              <a:t>Ancora un cenno </a:t>
            </a:r>
            <a:r>
              <a:rPr lang="it-IT" sz="3400" dirty="0" smtClean="0"/>
              <a:t>sulla fase di finanziamento</a:t>
            </a:r>
            <a:endParaRPr lang="it-IT" sz="3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it-IT" sz="2300" dirty="0"/>
              <a:t>Ogni </a:t>
            </a:r>
            <a:r>
              <a:rPr lang="it-IT" sz="2300" dirty="0" smtClean="0"/>
              <a:t>azienda deve </a:t>
            </a:r>
            <a:r>
              <a:rPr lang="it-IT" sz="2300" dirty="0"/>
              <a:t>disporre – senza soluzione di continuità – di </a:t>
            </a:r>
            <a:r>
              <a:rPr lang="it-IT" sz="2300" dirty="0" smtClean="0"/>
              <a:t>adeguate risorse </a:t>
            </a:r>
            <a:r>
              <a:rPr lang="it-IT" sz="2300" dirty="0"/>
              <a:t>monetarie al fine di finanziare convenientemente la </a:t>
            </a:r>
            <a:r>
              <a:rPr lang="it-IT" sz="2300" dirty="0" smtClean="0"/>
              <a:t>produzione</a:t>
            </a:r>
            <a:endParaRPr lang="it-IT" sz="2300" dirty="0"/>
          </a:p>
          <a:p>
            <a:pPr algn="just"/>
            <a:r>
              <a:rPr lang="it-IT" sz="2300" dirty="0"/>
              <a:t>Le relative scelte coinvolgono dapprima il processo di acquisizione dei </a:t>
            </a:r>
            <a:r>
              <a:rPr lang="it-IT" sz="2300" dirty="0" smtClean="0"/>
              <a:t>mezzi monetari </a:t>
            </a:r>
            <a:r>
              <a:rPr lang="it-IT" sz="2300" dirty="0"/>
              <a:t>e successivamente il loro impiego: ciò rende strettamente correlate </a:t>
            </a:r>
            <a:r>
              <a:rPr lang="it-IT" sz="2300" dirty="0" smtClean="0"/>
              <a:t>le operazioni </a:t>
            </a:r>
            <a:r>
              <a:rPr lang="it-IT" sz="2300" dirty="0"/>
              <a:t>di finanziamento e di investimento.</a:t>
            </a:r>
          </a:p>
          <a:p>
            <a:pPr algn="just"/>
            <a:r>
              <a:rPr lang="it-IT" sz="2300" dirty="0"/>
              <a:t>Tali mezzi possono provenire dall’imprenditore o dai </a:t>
            </a:r>
            <a:r>
              <a:rPr lang="it-IT" sz="2300" dirty="0" smtClean="0"/>
              <a:t>soci (di capitale di rischio o di capitale proprio), </a:t>
            </a:r>
            <a:r>
              <a:rPr lang="it-IT" sz="2300" dirty="0"/>
              <a:t>oppure da </a:t>
            </a:r>
            <a:r>
              <a:rPr lang="it-IT" sz="2300" dirty="0" smtClean="0"/>
              <a:t>terzi - banche </a:t>
            </a:r>
            <a:r>
              <a:rPr lang="it-IT" sz="2300" dirty="0"/>
              <a:t>e altri </a:t>
            </a:r>
            <a:r>
              <a:rPr lang="it-IT" sz="2300" dirty="0" smtClean="0"/>
              <a:t>finanziatori (capitale di credito o di capitale di terzi)</a:t>
            </a:r>
            <a:endParaRPr lang="it-IT" sz="2300" dirty="0"/>
          </a:p>
          <a:p>
            <a:pPr algn="just"/>
            <a:r>
              <a:rPr lang="it-IT" sz="2300" dirty="0" smtClean="0"/>
              <a:t>Il capitale di rischio vincola le somme </a:t>
            </a:r>
            <a:r>
              <a:rPr lang="it-IT" sz="2300" dirty="0"/>
              <a:t>all’interno dell’azienda e </a:t>
            </a:r>
            <a:r>
              <a:rPr lang="it-IT" sz="2300" dirty="0" smtClean="0"/>
              <a:t>alla </a:t>
            </a:r>
            <a:r>
              <a:rPr lang="it-IT" sz="2300" dirty="0"/>
              <a:t>partecipazione al rischio </a:t>
            </a:r>
            <a:r>
              <a:rPr lang="it-IT" sz="2300" dirty="0" smtClean="0"/>
              <a:t>d’impresa</a:t>
            </a:r>
            <a:endParaRPr lang="it-IT" sz="2300" dirty="0"/>
          </a:p>
          <a:p>
            <a:pPr algn="just"/>
            <a:r>
              <a:rPr lang="it-IT" sz="2300" dirty="0" smtClean="0"/>
              <a:t>Il capitale di credito assume le </a:t>
            </a:r>
            <a:r>
              <a:rPr lang="it-IT" sz="2300" dirty="0"/>
              <a:t>caratteristiche di </a:t>
            </a:r>
            <a:r>
              <a:rPr lang="it-IT" sz="2300" dirty="0" smtClean="0"/>
              <a:t>un prestito</a:t>
            </a:r>
            <a:endParaRPr lang="it-IT" sz="2300" dirty="0"/>
          </a:p>
        </p:txBody>
      </p:sp>
    </p:spTree>
    <p:extLst>
      <p:ext uri="{BB962C8B-B14F-4D97-AF65-F5344CB8AC3E}">
        <p14:creationId xmlns:p14="http://schemas.microsoft.com/office/powerpoint/2010/main" val="13667688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 smtClean="0"/>
              <a:t>Ancora un cenno </a:t>
            </a:r>
            <a:r>
              <a:rPr lang="it-IT" sz="3400" dirty="0" smtClean="0"/>
              <a:t>sulla fase di </a:t>
            </a:r>
            <a:r>
              <a:rPr lang="it-IT" sz="3600" dirty="0" smtClean="0"/>
              <a:t>investimento</a:t>
            </a:r>
            <a:endParaRPr lang="it-IT" sz="3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70000"/>
            <a:ext cx="8229600" cy="51816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t-IT" dirty="0" smtClean="0"/>
              <a:t>Con </a:t>
            </a:r>
            <a:r>
              <a:rPr lang="it-IT" dirty="0"/>
              <a:t>l’operazione di </a:t>
            </a:r>
            <a:r>
              <a:rPr lang="it-IT" dirty="0" smtClean="0"/>
              <a:t>investimento </a:t>
            </a:r>
            <a:r>
              <a:rPr lang="it-IT" dirty="0"/>
              <a:t>si procede all’acquisizione dei </a:t>
            </a:r>
            <a:r>
              <a:rPr lang="it-IT" dirty="0" smtClean="0"/>
              <a:t>fattori produttivi </a:t>
            </a:r>
            <a:r>
              <a:rPr lang="it-IT" dirty="0"/>
              <a:t>specifici, indispensabili allo svolgimento della </a:t>
            </a:r>
            <a:r>
              <a:rPr lang="it-IT" dirty="0" smtClean="0"/>
              <a:t>produzione</a:t>
            </a:r>
            <a:endParaRPr lang="it-IT" dirty="0"/>
          </a:p>
          <a:p>
            <a:pPr algn="just"/>
            <a:r>
              <a:rPr lang="it-IT" dirty="0" smtClean="0"/>
              <a:t>vengono </a:t>
            </a:r>
            <a:r>
              <a:rPr lang="it-IT" dirty="0"/>
              <a:t>correntemente suddivisi in fattori pluriennali o “a </a:t>
            </a:r>
            <a:r>
              <a:rPr lang="it-IT" b="1" dirty="0" smtClean="0"/>
              <a:t>fecondità ripetuta</a:t>
            </a:r>
            <a:r>
              <a:rPr lang="it-IT" dirty="0"/>
              <a:t>” (immobili, impianti, ecc</a:t>
            </a:r>
            <a:r>
              <a:rPr lang="it-IT" dirty="0" smtClean="0"/>
              <a:t>., che </a:t>
            </a:r>
            <a:r>
              <a:rPr lang="it-IT" u="sng" dirty="0" smtClean="0"/>
              <a:t>partecipano a più processi produttivi prima di esaurire la propria utilità</a:t>
            </a:r>
            <a:r>
              <a:rPr lang="it-IT" dirty="0" smtClean="0"/>
              <a:t>) </a:t>
            </a:r>
            <a:r>
              <a:rPr lang="it-IT" dirty="0"/>
              <a:t>e in fattori d’esercizio o “a </a:t>
            </a:r>
            <a:r>
              <a:rPr lang="it-IT" b="1" dirty="0"/>
              <a:t>fecondità semplice</a:t>
            </a:r>
            <a:r>
              <a:rPr lang="it-IT" dirty="0" smtClean="0"/>
              <a:t>” (</a:t>
            </a:r>
            <a:r>
              <a:rPr lang="it-IT" dirty="0"/>
              <a:t>beni materiali, </a:t>
            </a:r>
            <a:r>
              <a:rPr lang="it-IT" dirty="0" smtClean="0"/>
              <a:t>servizi, </a:t>
            </a:r>
            <a:r>
              <a:rPr lang="it-IT" u="sng" dirty="0"/>
              <a:t>integralmente consumati </a:t>
            </a:r>
            <a:r>
              <a:rPr lang="it-IT" u="sng" dirty="0" smtClean="0"/>
              <a:t>all’atto del </a:t>
            </a:r>
            <a:r>
              <a:rPr lang="it-IT" u="sng" dirty="0"/>
              <a:t>primo utilizzo</a:t>
            </a:r>
            <a:r>
              <a:rPr lang="it-IT" dirty="0" smtClean="0"/>
              <a:t>)</a:t>
            </a:r>
          </a:p>
          <a:p>
            <a:pPr algn="just"/>
            <a:r>
              <a:rPr lang="it-IT" dirty="0"/>
              <a:t>L’operazione di trasformazione o di produzione comporta l’impiego dei </a:t>
            </a:r>
            <a:r>
              <a:rPr lang="it-IT" dirty="0" smtClean="0"/>
              <a:t>fattori produttivi</a:t>
            </a:r>
            <a:r>
              <a:rPr lang="it-IT" dirty="0"/>
              <a:t>, </a:t>
            </a:r>
            <a:r>
              <a:rPr lang="it-IT" dirty="0" smtClean="0"/>
              <a:t>che può </a:t>
            </a:r>
            <a:r>
              <a:rPr lang="it-IT" dirty="0"/>
              <a:t>avvenire secondo diverse </a:t>
            </a:r>
            <a:r>
              <a:rPr lang="it-IT" dirty="0" smtClean="0"/>
              <a:t>modalità: </a:t>
            </a:r>
            <a:r>
              <a:rPr lang="it-IT" dirty="0"/>
              <a:t>alcuni di essi rilasceranno solo in parte la propria utilità (</a:t>
            </a:r>
            <a:r>
              <a:rPr lang="it-IT" dirty="0" smtClean="0"/>
              <a:t>fattori pluriennali</a:t>
            </a:r>
            <a:r>
              <a:rPr lang="it-IT" dirty="0"/>
              <a:t>), altri integralmente (fattori d’esercizio).</a:t>
            </a:r>
          </a:p>
        </p:txBody>
      </p:sp>
    </p:spTree>
    <p:extLst>
      <p:ext uri="{BB962C8B-B14F-4D97-AF65-F5344CB8AC3E}">
        <p14:creationId xmlns:p14="http://schemas.microsoft.com/office/powerpoint/2010/main" val="19556448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Ancora un cenno sulla fase di disinvestimento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vendita </a:t>
            </a:r>
            <a:r>
              <a:rPr lang="it-IT" dirty="0"/>
              <a:t>del prodotto allestito </a:t>
            </a:r>
            <a:r>
              <a:rPr lang="it-IT" dirty="0" smtClean="0"/>
              <a:t>sul mercato </a:t>
            </a:r>
            <a:r>
              <a:rPr lang="it-IT" dirty="0"/>
              <a:t>di </a:t>
            </a:r>
            <a:r>
              <a:rPr lang="it-IT" dirty="0" smtClean="0"/>
              <a:t>sbocco</a:t>
            </a:r>
            <a:endParaRPr lang="it-IT" dirty="0"/>
          </a:p>
          <a:p>
            <a:r>
              <a:rPr lang="it-IT" dirty="0" smtClean="0"/>
              <a:t>L’operazione consente </a:t>
            </a:r>
            <a:r>
              <a:rPr lang="it-IT" dirty="0"/>
              <a:t>l’ingresso di nuovi mezzi monetari, </a:t>
            </a:r>
            <a:r>
              <a:rPr lang="it-IT" dirty="0" smtClean="0"/>
              <a:t>che </a:t>
            </a:r>
            <a:r>
              <a:rPr lang="it-IT" dirty="0"/>
              <a:t>p</a:t>
            </a:r>
            <a:r>
              <a:rPr lang="it-IT" dirty="0" smtClean="0"/>
              <a:t>ermetteranno – </a:t>
            </a:r>
            <a:r>
              <a:rPr lang="it-IT" dirty="0"/>
              <a:t>insieme ad eventuali ulteriori finanziamenti – di alimentare nuovi </a:t>
            </a:r>
            <a:r>
              <a:rPr lang="it-IT" dirty="0" smtClean="0"/>
              <a:t>cicli di gestione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317500" y="4909234"/>
            <a:ext cx="19701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Finanziamento</a:t>
            </a:r>
          </a:p>
          <a:p>
            <a:r>
              <a:rPr lang="it-IT" dirty="0"/>
              <a:t>(entrate di denaro)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997200" y="4916268"/>
            <a:ext cx="18277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Investimento </a:t>
            </a:r>
            <a:endParaRPr lang="it-IT" dirty="0"/>
          </a:p>
          <a:p>
            <a:r>
              <a:rPr lang="it-IT" dirty="0" smtClean="0"/>
              <a:t>(uscite di </a:t>
            </a:r>
            <a:r>
              <a:rPr lang="it-IT" dirty="0"/>
              <a:t>denaro)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5994400" y="4909234"/>
            <a:ext cx="2101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Trasformazione</a:t>
            </a:r>
            <a:endParaRPr lang="it-IT" dirty="0"/>
          </a:p>
          <a:p>
            <a:r>
              <a:rPr lang="it-IT" dirty="0" smtClean="0"/>
              <a:t>(tecnico-economica)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5994400" y="6126163"/>
            <a:ext cx="19701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disinvestimento</a:t>
            </a:r>
            <a:endParaRPr lang="it-IT" dirty="0"/>
          </a:p>
          <a:p>
            <a:r>
              <a:rPr lang="it-IT" dirty="0"/>
              <a:t>(entrate di denaro)</a:t>
            </a:r>
          </a:p>
        </p:txBody>
      </p:sp>
      <p:cxnSp>
        <p:nvCxnSpPr>
          <p:cNvPr id="9" name="Connettore 2 8"/>
          <p:cNvCxnSpPr>
            <a:stCxn id="4" idx="3"/>
          </p:cNvCxnSpPr>
          <p:nvPr/>
        </p:nvCxnSpPr>
        <p:spPr>
          <a:xfrm>
            <a:off x="2287623" y="5232400"/>
            <a:ext cx="55717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/>
          <p:nvPr/>
        </p:nvCxnSpPr>
        <p:spPr>
          <a:xfrm>
            <a:off x="5029200" y="5245100"/>
            <a:ext cx="7747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endCxn id="7" idx="0"/>
          </p:cNvCxnSpPr>
          <p:nvPr/>
        </p:nvCxnSpPr>
        <p:spPr>
          <a:xfrm>
            <a:off x="6979462" y="5651500"/>
            <a:ext cx="0" cy="4746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/>
          <p:nvPr/>
        </p:nvCxnSpPr>
        <p:spPr>
          <a:xfrm flipH="1" flipV="1">
            <a:off x="4495800" y="5651500"/>
            <a:ext cx="1308100" cy="812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1372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FINANZIAMENTO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4800" y="1257300"/>
            <a:ext cx="8610600" cy="5156200"/>
          </a:xfrm>
        </p:spPr>
        <p:txBody>
          <a:bodyPr>
            <a:noAutofit/>
          </a:bodyPr>
          <a:lstStyle/>
          <a:p>
            <a:pPr algn="just"/>
            <a:r>
              <a:rPr lang="it-IT" sz="2300" dirty="0" smtClean="0"/>
              <a:t>rappresenta</a:t>
            </a:r>
            <a:r>
              <a:rPr lang="it-IT" sz="2300" dirty="0"/>
              <a:t>, in ordine logico, la prima operazione </a:t>
            </a:r>
            <a:r>
              <a:rPr lang="it-IT" sz="2300" dirty="0" smtClean="0"/>
              <a:t>di gestione</a:t>
            </a:r>
            <a:endParaRPr lang="it-IT" sz="2300" dirty="0"/>
          </a:p>
          <a:p>
            <a:pPr algn="just"/>
            <a:r>
              <a:rPr lang="it-IT" sz="2300" dirty="0" smtClean="0"/>
              <a:t>finalizzato al reperimento </a:t>
            </a:r>
            <a:r>
              <a:rPr lang="it-IT" sz="2300" dirty="0"/>
              <a:t>delle risorse monetarie da investire successivamente </a:t>
            </a:r>
            <a:r>
              <a:rPr lang="it-IT" sz="2300" dirty="0" smtClean="0"/>
              <a:t>all’interno dell’azienda. Col finanziamento </a:t>
            </a:r>
            <a:r>
              <a:rPr lang="it-IT" sz="2300" dirty="0"/>
              <a:t>la combinazione produttiva si </a:t>
            </a:r>
            <a:r>
              <a:rPr lang="it-IT" sz="2300" dirty="0" smtClean="0"/>
              <a:t>dota dei </a:t>
            </a:r>
            <a:r>
              <a:rPr lang="it-IT" sz="2300" dirty="0"/>
              <a:t>mezzi monetari necessari per svolgere la propria attività </a:t>
            </a:r>
            <a:r>
              <a:rPr lang="it-IT" sz="2300" dirty="0" smtClean="0"/>
              <a:t>istituzionale</a:t>
            </a:r>
            <a:endParaRPr lang="it-IT" sz="2300" dirty="0"/>
          </a:p>
          <a:p>
            <a:r>
              <a:rPr lang="it-IT" sz="2300" dirty="0" smtClean="0"/>
              <a:t>peraltro, </a:t>
            </a:r>
            <a:r>
              <a:rPr lang="it-IT" sz="2300" dirty="0"/>
              <a:t>l’azienda può dotarsi anche di </a:t>
            </a:r>
            <a:r>
              <a:rPr lang="it-IT" sz="2300" b="1" dirty="0"/>
              <a:t>beni in natura o</a:t>
            </a:r>
            <a:r>
              <a:rPr lang="it-IT" sz="2300" dirty="0"/>
              <a:t> di </a:t>
            </a:r>
            <a:r>
              <a:rPr lang="it-IT" sz="2300" b="1" dirty="0" smtClean="0"/>
              <a:t>crediti</a:t>
            </a:r>
            <a:r>
              <a:rPr lang="it-IT" sz="2300" dirty="0" smtClean="0"/>
              <a:t> (</a:t>
            </a:r>
            <a:r>
              <a:rPr lang="it-IT" sz="2300" dirty="0"/>
              <a:t>l’operazione di finanziamento con conferimento di </a:t>
            </a:r>
            <a:r>
              <a:rPr lang="it-IT" sz="2300" dirty="0" smtClean="0"/>
              <a:t>beni in </a:t>
            </a:r>
            <a:r>
              <a:rPr lang="it-IT" sz="2300" dirty="0"/>
              <a:t>natura rappresenta una “via di mezzo” tra un’operazione di finanziamento e un’operazione </a:t>
            </a:r>
            <a:r>
              <a:rPr lang="it-IT" sz="2300" dirty="0" smtClean="0"/>
              <a:t>di investimento</a:t>
            </a:r>
            <a:r>
              <a:rPr lang="it-IT" sz="2300" dirty="0"/>
              <a:t>, in quanto consente all’azienda di ottenere un fattore produttivo specifico o dei crediti</a:t>
            </a:r>
            <a:r>
              <a:rPr lang="it-IT" sz="2300" dirty="0" smtClean="0"/>
              <a:t>)</a:t>
            </a:r>
          </a:p>
          <a:p>
            <a:pPr algn="just"/>
            <a:r>
              <a:rPr lang="it-IT" sz="2300" dirty="0"/>
              <a:t>il finanziamento “si accende</a:t>
            </a:r>
            <a:r>
              <a:rPr lang="it-IT" sz="2300" dirty="0" smtClean="0"/>
              <a:t>”: l’operazione in questione comporta l’entrata di mezzi monetarie</a:t>
            </a:r>
            <a:endParaRPr lang="it-IT" sz="2300" dirty="0"/>
          </a:p>
          <a:p>
            <a:pPr algn="just"/>
            <a:r>
              <a:rPr lang="it-IT" sz="2300" dirty="0"/>
              <a:t>“si spegne</a:t>
            </a:r>
            <a:r>
              <a:rPr lang="it-IT" sz="2300" dirty="0" smtClean="0"/>
              <a:t>”:</a:t>
            </a:r>
            <a:r>
              <a:rPr lang="it-IT" sz="2300" dirty="0"/>
              <a:t> </a:t>
            </a:r>
            <a:r>
              <a:rPr lang="it-IT" sz="2300" dirty="0" smtClean="0"/>
              <a:t>successivamente all’accensione, si dovrà procedere al suo rimborso, con uscita di mezzi monetari</a:t>
            </a:r>
            <a:endParaRPr lang="it-IT" sz="2300" dirty="0"/>
          </a:p>
        </p:txBody>
      </p:sp>
    </p:spTree>
    <p:extLst>
      <p:ext uri="{BB962C8B-B14F-4D97-AF65-F5344CB8AC3E}">
        <p14:creationId xmlns:p14="http://schemas.microsoft.com/office/powerpoint/2010/main" val="12379664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33519"/>
            <a:ext cx="8229600" cy="744556"/>
          </a:xfrm>
        </p:spPr>
        <p:txBody>
          <a:bodyPr>
            <a:noAutofit/>
          </a:bodyPr>
          <a:lstStyle/>
          <a:p>
            <a:r>
              <a:rPr lang="it-IT" sz="3400" dirty="0"/>
              <a:t>fonti di finanziamento </a:t>
            </a:r>
            <a:r>
              <a:rPr lang="it-IT" sz="3400" dirty="0" smtClean="0"/>
              <a:t>1</a:t>
            </a:r>
            <a:r>
              <a:rPr lang="it-IT" sz="3400" dirty="0"/>
              <a:t>) “</a:t>
            </a:r>
            <a:r>
              <a:rPr lang="it-IT" sz="3400" b="1" dirty="0"/>
              <a:t>capitale di rischio</a:t>
            </a:r>
            <a:r>
              <a:rPr lang="it-IT" sz="3400" dirty="0"/>
              <a:t>”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87834"/>
            <a:ext cx="8229600" cy="5870166"/>
          </a:xfrm>
        </p:spPr>
        <p:txBody>
          <a:bodyPr>
            <a:noAutofit/>
          </a:bodyPr>
          <a:lstStyle/>
          <a:p>
            <a:r>
              <a:rPr lang="it-IT" sz="2600" b="1" dirty="0" smtClean="0"/>
              <a:t>capitale </a:t>
            </a:r>
            <a:r>
              <a:rPr lang="it-IT" sz="2600" b="1" dirty="0"/>
              <a:t>di rischio</a:t>
            </a:r>
            <a:r>
              <a:rPr lang="it-IT" sz="2600" dirty="0"/>
              <a:t>” (</a:t>
            </a:r>
            <a:r>
              <a:rPr lang="it-IT" sz="2600" u="sng" dirty="0"/>
              <a:t>capitale netto</a:t>
            </a:r>
            <a:r>
              <a:rPr lang="it-IT" sz="2600" dirty="0"/>
              <a:t> all’interno delle aziende individuali, </a:t>
            </a:r>
            <a:r>
              <a:rPr lang="it-IT" sz="2600" u="sng" dirty="0"/>
              <a:t>capitale sociale</a:t>
            </a:r>
            <a:r>
              <a:rPr lang="it-IT" sz="2600" dirty="0"/>
              <a:t> nelle aziende societarie, “fondo di dotazione” negli enti pubblici), in quanto  “rischia” di incrementarsi o decrementarsi per effetto della gestione) o “</a:t>
            </a:r>
            <a:r>
              <a:rPr lang="it-IT" sz="2600" b="1" dirty="0"/>
              <a:t>capitale proprio</a:t>
            </a:r>
            <a:r>
              <a:rPr lang="it-IT" sz="2600" dirty="0"/>
              <a:t>” (“risorse” di pertinenza diretta dell’azienda)</a:t>
            </a:r>
          </a:p>
          <a:p>
            <a:r>
              <a:rPr lang="it-IT" sz="2600" dirty="0"/>
              <a:t>ad esse l’imprenditore o i soci hanno temporaneamente rinunciato a favore della combinazione produttiva, peraltro senza porre termini di rimborso</a:t>
            </a:r>
          </a:p>
          <a:p>
            <a:pPr lvl="0"/>
            <a:r>
              <a:rPr lang="it-IT" sz="2600" dirty="0"/>
              <a:t>una persona - azienda individuale (imprenditore)</a:t>
            </a:r>
          </a:p>
          <a:p>
            <a:pPr lvl="0"/>
            <a:r>
              <a:rPr lang="it-IT" sz="2600" dirty="0"/>
              <a:t>pluralità di persone (i soci, che rischiano il proprio denaro nell’attività di impresa), con l’eccezione rappresentata dal “socio unico</a:t>
            </a:r>
            <a:r>
              <a:rPr lang="it-IT" sz="2600" dirty="0" smtClean="0"/>
              <a:t>”</a:t>
            </a:r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2392004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33519"/>
            <a:ext cx="8229600" cy="744556"/>
          </a:xfrm>
        </p:spPr>
        <p:txBody>
          <a:bodyPr>
            <a:noAutofit/>
          </a:bodyPr>
          <a:lstStyle/>
          <a:p>
            <a:r>
              <a:rPr lang="it-IT" sz="3400" dirty="0"/>
              <a:t>fonti di finanziamento </a:t>
            </a:r>
            <a:r>
              <a:rPr lang="it-IT" sz="3400" dirty="0" smtClean="0"/>
              <a:t>1</a:t>
            </a:r>
            <a:r>
              <a:rPr lang="it-IT" sz="3400" dirty="0"/>
              <a:t>) “</a:t>
            </a:r>
            <a:r>
              <a:rPr lang="it-IT" sz="3400" b="1" dirty="0"/>
              <a:t>capitale di rischio</a:t>
            </a:r>
            <a:r>
              <a:rPr lang="it-IT" sz="3400" dirty="0"/>
              <a:t>”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87834"/>
            <a:ext cx="8229600" cy="5870166"/>
          </a:xfrm>
        </p:spPr>
        <p:txBody>
          <a:bodyPr>
            <a:noAutofit/>
          </a:bodyPr>
          <a:lstStyle/>
          <a:p>
            <a:r>
              <a:rPr lang="it-IT" sz="2300" dirty="0" smtClean="0"/>
              <a:t>l’attività </a:t>
            </a:r>
            <a:r>
              <a:rPr lang="it-IT" sz="2300" dirty="0"/>
              <a:t>d’impresa è rischiosa: alla fine del periodo amministrativo il capitale apportato </a:t>
            </a:r>
            <a:r>
              <a:rPr lang="it-IT" sz="2300" dirty="0" smtClean="0"/>
              <a:t>può </a:t>
            </a:r>
            <a:r>
              <a:rPr lang="it-IT" sz="2300" dirty="0"/>
              <a:t>risultare aumentato o diminuito in conseguenza dell’andamento della gestione</a:t>
            </a:r>
          </a:p>
          <a:p>
            <a:r>
              <a:rPr lang="it-IT" sz="2300" dirty="0"/>
              <a:t>il “capitale di rischio” non è soggetto a rimborso e viene remunerato solo in via eventuale in presenza di un reddito di esercizio positivo</a:t>
            </a:r>
          </a:p>
          <a:p>
            <a:r>
              <a:rPr lang="it-IT" sz="2300" dirty="0"/>
              <a:t>l’imprenditore o i soci possono ottenere il rimborso di quanto apportato, ma tale rimborso non è predeterminato e </a:t>
            </a:r>
            <a:r>
              <a:rPr lang="it-IT" sz="2300" dirty="0" smtClean="0"/>
              <a:t>può essere </a:t>
            </a:r>
            <a:r>
              <a:rPr lang="it-IT" sz="2300" dirty="0"/>
              <a:t>effettuato solo in fase di riduzione del capitale o di estinzione dell’azienda</a:t>
            </a:r>
          </a:p>
          <a:p>
            <a:r>
              <a:rPr lang="it-IT" sz="2300" dirty="0"/>
              <a:t>la remunerazione dell’investimento è legata al raggiungimento di un risultato economico positivo. La sua entità è </a:t>
            </a:r>
            <a:r>
              <a:rPr lang="it-IT" sz="2300" dirty="0" smtClean="0"/>
              <a:t>variabile </a:t>
            </a:r>
            <a:r>
              <a:rPr lang="it-IT" sz="2300" dirty="0"/>
              <a:t>e può venire addirittura esclusa per decisione dell’imprenditore o dei soci, i quali possono rinunciarvi – in tutto o in parte – per favorire la “capitalizzazione” della combinazione produttiva </a:t>
            </a:r>
          </a:p>
        </p:txBody>
      </p:sp>
    </p:spTree>
    <p:extLst>
      <p:ext uri="{BB962C8B-B14F-4D97-AF65-F5344CB8AC3E}">
        <p14:creationId xmlns:p14="http://schemas.microsoft.com/office/powerpoint/2010/main" val="1828918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Fase </a:t>
            </a:r>
            <a:r>
              <a:rPr lang="it-IT" b="1" dirty="0" err="1" smtClean="0"/>
              <a:t>pre</a:t>
            </a:r>
            <a:r>
              <a:rPr lang="it-IT" b="1" dirty="0" smtClean="0"/>
              <a:t>-aziendale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990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t-IT" dirty="0" smtClean="0"/>
              <a:t>precede </a:t>
            </a:r>
            <a:r>
              <a:rPr lang="it-IT" dirty="0"/>
              <a:t>la costituzione vera e propria dell'azienda, </a:t>
            </a:r>
            <a:r>
              <a:rPr lang="it-IT" dirty="0" smtClean="0"/>
              <a:t>nella quale si pongono le premesse affinché́ la vita vera e propria possa svolgersi in seguito: è </a:t>
            </a:r>
            <a:r>
              <a:rPr lang="it-IT" dirty="0"/>
              <a:t>una fase di studio, </a:t>
            </a:r>
            <a:r>
              <a:rPr lang="it-IT" dirty="0" smtClean="0"/>
              <a:t>di scelte </a:t>
            </a:r>
            <a:r>
              <a:rPr lang="it-IT" dirty="0"/>
              <a:t>di convenienza in rapporto ad una serie di </a:t>
            </a:r>
            <a:r>
              <a:rPr lang="it-IT" dirty="0" smtClean="0"/>
              <a:t>variabili</a:t>
            </a:r>
          </a:p>
          <a:p>
            <a:r>
              <a:rPr lang="it-IT" dirty="0" smtClean="0"/>
              <a:t>il </a:t>
            </a:r>
            <a:r>
              <a:rPr lang="it-IT" dirty="0"/>
              <a:t>prodotto da allestire </a:t>
            </a:r>
          </a:p>
          <a:p>
            <a:r>
              <a:rPr lang="it-IT" dirty="0"/>
              <a:t>il mercato da servire </a:t>
            </a:r>
          </a:p>
          <a:p>
            <a:r>
              <a:rPr lang="it-IT" dirty="0"/>
              <a:t>l’organizzazione da attuare </a:t>
            </a:r>
          </a:p>
          <a:p>
            <a:r>
              <a:rPr lang="it-IT" dirty="0"/>
              <a:t>la </a:t>
            </a:r>
            <a:r>
              <a:rPr lang="it-IT" dirty="0" smtClean="0"/>
              <a:t>quantità̀ </a:t>
            </a:r>
            <a:r>
              <a:rPr lang="it-IT" dirty="0"/>
              <a:t>e la </a:t>
            </a:r>
            <a:r>
              <a:rPr lang="it-IT" dirty="0" smtClean="0"/>
              <a:t>qualità̀ </a:t>
            </a:r>
            <a:r>
              <a:rPr lang="it-IT" dirty="0"/>
              <a:t>del capitale da reperire </a:t>
            </a:r>
          </a:p>
          <a:p>
            <a:r>
              <a:rPr lang="it-IT" dirty="0"/>
              <a:t>la dimensione aziendale </a:t>
            </a:r>
          </a:p>
          <a:p>
            <a:r>
              <a:rPr lang="it-IT" dirty="0"/>
              <a:t>la forma giuridica </a:t>
            </a:r>
          </a:p>
          <a:p>
            <a:r>
              <a:rPr lang="it-IT" dirty="0"/>
              <a:t>la </a:t>
            </a:r>
            <a:r>
              <a:rPr lang="it-IT" dirty="0" smtClean="0"/>
              <a:t>localizzazione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169080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7276"/>
          </a:xfrm>
        </p:spPr>
        <p:txBody>
          <a:bodyPr>
            <a:normAutofit/>
          </a:bodyPr>
          <a:lstStyle/>
          <a:p>
            <a:r>
              <a:rPr lang="it-IT" sz="3300" dirty="0"/>
              <a:t>fonti di finanziamento </a:t>
            </a:r>
            <a:r>
              <a:rPr lang="it-IT" sz="3300" dirty="0" smtClean="0"/>
              <a:t>2) </a:t>
            </a:r>
            <a:r>
              <a:rPr lang="it-IT" sz="3300" dirty="0"/>
              <a:t>“</a:t>
            </a:r>
            <a:r>
              <a:rPr lang="it-IT" sz="3300" b="1" dirty="0"/>
              <a:t>capitale di </a:t>
            </a:r>
            <a:r>
              <a:rPr lang="it-IT" sz="3300" b="1" dirty="0" smtClean="0"/>
              <a:t>credito</a:t>
            </a:r>
            <a:r>
              <a:rPr lang="it-IT" sz="3300" dirty="0" smtClean="0"/>
              <a:t>” </a:t>
            </a:r>
            <a:endParaRPr lang="it-IT" sz="33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54394"/>
            <a:ext cx="8229600" cy="4871770"/>
          </a:xfrm>
        </p:spPr>
        <p:txBody>
          <a:bodyPr>
            <a:noAutofit/>
          </a:bodyPr>
          <a:lstStyle/>
          <a:p>
            <a:pPr algn="just"/>
            <a:r>
              <a:rPr lang="it-IT" sz="2300" dirty="0" smtClean="0"/>
              <a:t>“</a:t>
            </a:r>
            <a:r>
              <a:rPr lang="it-IT" sz="2300" b="1" dirty="0"/>
              <a:t>capitale di credito</a:t>
            </a:r>
            <a:r>
              <a:rPr lang="it-IT" sz="2300" dirty="0"/>
              <a:t>”: capitale attinto “da terzi” a titolo di prestito.</a:t>
            </a:r>
          </a:p>
          <a:p>
            <a:pPr marL="0" indent="0" algn="just">
              <a:buNone/>
            </a:pPr>
            <a:r>
              <a:rPr lang="it-IT" sz="2300" dirty="0" smtClean="0"/>
              <a:t>	- privati (c. di credito non bancario)</a:t>
            </a:r>
            <a:endParaRPr lang="it-IT" sz="2300" dirty="0"/>
          </a:p>
          <a:p>
            <a:pPr marL="0" indent="0" algn="just">
              <a:buNone/>
            </a:pPr>
            <a:r>
              <a:rPr lang="it-IT" sz="2300" dirty="0" smtClean="0"/>
              <a:t>	- </a:t>
            </a:r>
            <a:r>
              <a:rPr lang="it-IT" sz="2300" dirty="0"/>
              <a:t>più spesso finanziatori </a:t>
            </a:r>
            <a:r>
              <a:rPr lang="it-IT" sz="2300" dirty="0" smtClean="0"/>
              <a:t>istituzionali: enti </a:t>
            </a:r>
            <a:r>
              <a:rPr lang="it-IT" sz="2300" dirty="0"/>
              <a:t>creditizi e società </a:t>
            </a:r>
            <a:r>
              <a:rPr lang="it-IT" sz="2300" dirty="0" smtClean="0"/>
              <a:t>	finanziarie</a:t>
            </a:r>
            <a:r>
              <a:rPr lang="it-IT" sz="2300" dirty="0"/>
              <a:t>, aziende specializzate nella concessione di </a:t>
            </a:r>
            <a:r>
              <a:rPr lang="it-IT" sz="2300" dirty="0" smtClean="0"/>
              <a:t>prestiti 	(capitale </a:t>
            </a:r>
            <a:r>
              <a:rPr lang="it-IT" sz="2300" dirty="0"/>
              <a:t>di credito </a:t>
            </a:r>
            <a:r>
              <a:rPr lang="it-IT" sz="2300" dirty="0" smtClean="0"/>
              <a:t>bancario)</a:t>
            </a:r>
          </a:p>
          <a:p>
            <a:pPr marL="400050" lvl="1" indent="0" algn="just">
              <a:buNone/>
            </a:pPr>
            <a:r>
              <a:rPr lang="it-IT" sz="2300" dirty="0" smtClean="0"/>
              <a:t>soprattutto </a:t>
            </a:r>
            <a:r>
              <a:rPr lang="it-IT" sz="2300" dirty="0"/>
              <a:t>nelle aziende di ridotte dimensioni, </a:t>
            </a:r>
            <a:r>
              <a:rPr lang="it-IT" sz="2300" dirty="0" smtClean="0"/>
              <a:t>il </a:t>
            </a:r>
            <a:r>
              <a:rPr lang="it-IT" sz="2300" dirty="0"/>
              <a:t>finanziamento a titolo di credito </a:t>
            </a:r>
            <a:r>
              <a:rPr lang="it-IT" sz="2300" dirty="0" smtClean="0"/>
              <a:t>può venire attinto </a:t>
            </a:r>
            <a:r>
              <a:rPr lang="it-IT" sz="2300" dirty="0"/>
              <a:t>dai soci: la provenienza del capitale è identica a quella del capitale di rischio (il denaro conferito è vincolato in azienda a titolo di capitale di rischio), ma è diversa la natura giuridica del contratto sottostante (si tratta di un prestito analogo a quello di un altro privato)</a:t>
            </a:r>
          </a:p>
          <a:p>
            <a:pPr algn="just"/>
            <a:r>
              <a:rPr lang="it-IT" sz="2300" dirty="0"/>
              <a:t>il “capitale di credito” è soggetto a rimborso a scadenze prestabilite e da diritto ad una remunerazione periodica, tramite l’interesse, indipendentemente dai risultati conseguiti </a:t>
            </a:r>
          </a:p>
        </p:txBody>
      </p:sp>
    </p:spTree>
    <p:extLst>
      <p:ext uri="{BB962C8B-B14F-4D97-AF65-F5344CB8AC3E}">
        <p14:creationId xmlns:p14="http://schemas.microsoft.com/office/powerpoint/2010/main" val="23545359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537" b="4332"/>
          <a:stretch/>
        </p:blipFill>
        <p:spPr>
          <a:xfrm>
            <a:off x="457200" y="172189"/>
            <a:ext cx="8229600" cy="6470573"/>
          </a:xfrm>
        </p:spPr>
      </p:pic>
    </p:spTree>
    <p:extLst>
      <p:ext uri="{BB962C8B-B14F-4D97-AF65-F5344CB8AC3E}">
        <p14:creationId xmlns:p14="http://schemas.microsoft.com/office/powerpoint/2010/main" val="37326457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Le grandezze logiche nel finanziamento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777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/>
              <a:t>nell’operazione di finanziamento sono coinvolte due grandezze logiche: </a:t>
            </a:r>
          </a:p>
          <a:p>
            <a:pPr algn="just"/>
            <a:r>
              <a:rPr lang="it-IT" dirty="0"/>
              <a:t>la primaria, la liquidità o grandezza “numeraria” (il termine “numerario” è sinonimo di moneta), fa riferimento al movimento di qualcosa di tangibile</a:t>
            </a:r>
          </a:p>
          <a:p>
            <a:pPr algn="just"/>
            <a:r>
              <a:rPr lang="it-IT" dirty="0"/>
              <a:t>la “secondaria”, derivata dalla primaria, è costituita dalla motivazione o giustificazione del movimento del denaro, ovvero della liquidità (“perché la liquidità si è mossa? La liquidità si è mossa in entrata in quanto l’azienda si è indebitata”) </a:t>
            </a:r>
          </a:p>
        </p:txBody>
      </p:sp>
    </p:spTree>
    <p:extLst>
      <p:ext uri="{BB962C8B-B14F-4D97-AF65-F5344CB8AC3E}">
        <p14:creationId xmlns:p14="http://schemas.microsoft.com/office/powerpoint/2010/main" val="35329741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dinamiche nel finanziamento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606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it-IT" dirty="0"/>
              <a:t>le grandezze logiche del finanziamento si muovono in due direzioni opposte, ovvero in senso antitetico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/>
              <a:t>All’atto dell’accensione del finanziamento si manifesta un’entrata/aumento di liquidità (aspetto originario e fatto positivo, in quanto permette di aumentare la disponibilità monetaria in azienda) e, contestualmente, la nascita/aumento di un debito (aspetto derivato e fatto negativo, poiché fa sorgere l’impegno della sua restituzione)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/>
              <a:t>Nel momento della restituzione o spegnimento, si registra una corrispondente e contraria uscita/riduzione di liquidità (aspetto originario e negativo, in quanto priva l’azienda, in tutto o in parte, della propria disponibilità monetaria) e, simultaneamente, il rimborso/diminuzione del debito (aspetto derivato e positivo: libera l’azienda dall’impegno di restituzione) </a:t>
            </a:r>
          </a:p>
        </p:txBody>
      </p:sp>
    </p:spTree>
    <p:extLst>
      <p:ext uri="{BB962C8B-B14F-4D97-AF65-F5344CB8AC3E}">
        <p14:creationId xmlns:p14="http://schemas.microsoft.com/office/powerpoint/2010/main" val="21471527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01332"/>
            <a:ext cx="8229600" cy="6349502"/>
          </a:xfrm>
        </p:spPr>
        <p:txBody>
          <a:bodyPr/>
          <a:lstStyle/>
          <a:p>
            <a:pPr marL="0" indent="0" algn="ctr">
              <a:buNone/>
            </a:pPr>
            <a:r>
              <a:rPr lang="it-IT" dirty="0" smtClean="0"/>
              <a:t>Con l’accensione del finanziamento </a:t>
            </a:r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/>
              <a:t>Con il rimborso del finanziamento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710423" y="1571233"/>
            <a:ext cx="251877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La liquidità cresce 😃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5986477" y="1571233"/>
            <a:ext cx="2045156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Il debito cresce </a:t>
            </a:r>
            <a:r>
              <a:rPr lang="it-IT" dirty="0"/>
              <a:t>😟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862822" y="5619429"/>
            <a:ext cx="271081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La liquidità diminuisce</a:t>
            </a:r>
            <a:r>
              <a:rPr lang="it-IT" dirty="0"/>
              <a:t>😟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5986476" y="5619429"/>
            <a:ext cx="238789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Il debito diminuisce </a:t>
            </a:r>
            <a:r>
              <a:rPr lang="it-IT" dirty="0"/>
              <a:t>😃</a:t>
            </a:r>
          </a:p>
        </p:txBody>
      </p:sp>
      <p:sp>
        <p:nvSpPr>
          <p:cNvPr id="9" name="Freccia destra rientrata 8"/>
          <p:cNvSpPr/>
          <p:nvPr/>
        </p:nvSpPr>
        <p:spPr>
          <a:xfrm>
            <a:off x="4262536" y="1480886"/>
            <a:ext cx="978408" cy="484632"/>
          </a:xfrm>
          <a:prstGeom prst="notch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destra rientrata 9"/>
          <p:cNvSpPr/>
          <p:nvPr/>
        </p:nvSpPr>
        <p:spPr>
          <a:xfrm>
            <a:off x="4414936" y="5529082"/>
            <a:ext cx="978408" cy="484632"/>
          </a:xfrm>
          <a:prstGeom prst="notch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41692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01332"/>
            <a:ext cx="8229600" cy="6349502"/>
          </a:xfrm>
        </p:spPr>
        <p:txBody>
          <a:bodyPr/>
          <a:lstStyle/>
          <a:p>
            <a:pPr marL="0" indent="0" algn="ctr">
              <a:buNone/>
            </a:pPr>
            <a:r>
              <a:rPr lang="it-IT" dirty="0" smtClean="0"/>
              <a:t>Natura contabile delle grandezze logiche</a:t>
            </a:r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 smtClean="0"/>
          </a:p>
        </p:txBody>
      </p:sp>
      <p:sp>
        <p:nvSpPr>
          <p:cNvPr id="4" name="CasellaDiTesto 3"/>
          <p:cNvSpPr txBox="1"/>
          <p:nvPr/>
        </p:nvSpPr>
        <p:spPr>
          <a:xfrm>
            <a:off x="710423" y="1571233"/>
            <a:ext cx="251877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LIQUIDITA’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5986477" y="1571233"/>
            <a:ext cx="247741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DEBITO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18374" y="4758480"/>
            <a:ext cx="271081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Grandezza numeraria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5989885" y="4799377"/>
            <a:ext cx="2387899" cy="1477328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Grandezza finanziaria: connessa a un finanziamento e riferita al capitale di rischio o di credito</a:t>
            </a:r>
            <a:endParaRPr lang="it-IT" dirty="0"/>
          </a:p>
        </p:txBody>
      </p:sp>
      <p:sp>
        <p:nvSpPr>
          <p:cNvPr id="9" name="Freccia destra rientrata 8"/>
          <p:cNvSpPr/>
          <p:nvPr/>
        </p:nvSpPr>
        <p:spPr>
          <a:xfrm>
            <a:off x="4262536" y="2736982"/>
            <a:ext cx="978408" cy="484632"/>
          </a:xfrm>
          <a:prstGeom prst="notch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destra rientrata 9"/>
          <p:cNvSpPr/>
          <p:nvPr/>
        </p:nvSpPr>
        <p:spPr>
          <a:xfrm rot="5160539">
            <a:off x="1722237" y="3873040"/>
            <a:ext cx="978408" cy="484632"/>
          </a:xfrm>
          <a:prstGeom prst="notch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710423" y="2821343"/>
            <a:ext cx="251877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Grandezza primaria e cioè originaria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5986477" y="2857444"/>
            <a:ext cx="251877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Grandezza secondaria e cioè derivata</a:t>
            </a:r>
          </a:p>
        </p:txBody>
      </p:sp>
      <p:sp>
        <p:nvSpPr>
          <p:cNvPr id="13" name="Freccia destra rientrata 12"/>
          <p:cNvSpPr/>
          <p:nvPr/>
        </p:nvSpPr>
        <p:spPr>
          <a:xfrm rot="5160539">
            <a:off x="6610785" y="3873040"/>
            <a:ext cx="978408" cy="484632"/>
          </a:xfrm>
          <a:prstGeom prst="notch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4393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10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logica della rilevazione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58516"/>
            <a:ext cx="8229600" cy="565885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it-IT" b="1" dirty="0"/>
              <a:t>Liquidità</a:t>
            </a:r>
            <a:r>
              <a:rPr lang="it-IT" dirty="0"/>
              <a:t> e </a:t>
            </a:r>
            <a:r>
              <a:rPr lang="it-IT" b="1" dirty="0"/>
              <a:t>Debito</a:t>
            </a:r>
            <a:r>
              <a:rPr lang="it-IT" dirty="0"/>
              <a:t> sono due “</a:t>
            </a:r>
            <a:r>
              <a:rPr lang="it-IT" b="1" dirty="0"/>
              <a:t>GRANDEZZE LOGICHE</a:t>
            </a:r>
            <a:r>
              <a:rPr lang="it-IT" dirty="0"/>
              <a:t>”: una </a:t>
            </a:r>
            <a:r>
              <a:rPr lang="it-IT" b="1" dirty="0"/>
              <a:t>originaria</a:t>
            </a:r>
            <a:r>
              <a:rPr lang="it-IT" dirty="0"/>
              <a:t> e una </a:t>
            </a:r>
            <a:r>
              <a:rPr lang="it-IT" b="1" dirty="0"/>
              <a:t>derivata</a:t>
            </a:r>
            <a:endParaRPr lang="it-IT" dirty="0"/>
          </a:p>
          <a:p>
            <a:pPr algn="just"/>
            <a:r>
              <a:rPr lang="it-IT" dirty="0"/>
              <a:t>A ciascuna di esse si associa un </a:t>
            </a:r>
            <a:r>
              <a:rPr lang="it-IT" b="1" dirty="0"/>
              <a:t>VALORE</a:t>
            </a:r>
            <a:r>
              <a:rPr lang="it-IT" dirty="0"/>
              <a:t> (ad esempio la costituzione di un’impresa individuale, con apporto di una somma in contanti da parte dell’imprenditore titolare) espresso in moneta di conto (coincidente)</a:t>
            </a:r>
          </a:p>
          <a:p>
            <a:pPr algn="just"/>
            <a:r>
              <a:rPr lang="it-IT" dirty="0"/>
              <a:t>Il valore, in questo caso, esprime una </a:t>
            </a:r>
            <a:r>
              <a:rPr lang="it-IT" b="1" dirty="0"/>
              <a:t>VARIAZIONE</a:t>
            </a:r>
            <a:r>
              <a:rPr lang="it-IT" dirty="0"/>
              <a:t> di segno </a:t>
            </a:r>
            <a:r>
              <a:rPr lang="it-IT" dirty="0" smtClean="0"/>
              <a:t>positivo</a:t>
            </a:r>
          </a:p>
          <a:p>
            <a:pPr algn="just"/>
            <a:r>
              <a:rPr lang="it-IT" dirty="0"/>
              <a:t>la </a:t>
            </a:r>
            <a:r>
              <a:rPr lang="it-IT" b="1" dirty="0"/>
              <a:t>rappresentazione</a:t>
            </a:r>
            <a:r>
              <a:rPr lang="it-IT" dirty="0"/>
              <a:t> dell’operazione di finanziamento si avvale dell’utilizzo di una serie di </a:t>
            </a:r>
            <a:r>
              <a:rPr lang="it-IT" b="1" dirty="0"/>
              <a:t>conti</a:t>
            </a:r>
            <a:r>
              <a:rPr lang="it-IT" dirty="0"/>
              <a:t>, destinati ad accogliere le grandezze, i valori e le variazioni coinvolte</a:t>
            </a:r>
          </a:p>
          <a:p>
            <a:pPr algn="just"/>
            <a:r>
              <a:rPr lang="it-IT" dirty="0"/>
              <a:t>ogni </a:t>
            </a:r>
            <a:r>
              <a:rPr lang="it-IT" b="1" dirty="0"/>
              <a:t>singolo conto </a:t>
            </a:r>
            <a:r>
              <a:rPr lang="it-IT" dirty="0"/>
              <a:t>dà atto di una </a:t>
            </a:r>
            <a:r>
              <a:rPr lang="it-IT" b="1" dirty="0"/>
              <a:t>specifica grandezza</a:t>
            </a:r>
            <a:r>
              <a:rPr lang="it-IT" dirty="0"/>
              <a:t>, </a:t>
            </a:r>
            <a:r>
              <a:rPr lang="it-IT" dirty="0" smtClean="0"/>
              <a:t>del suo </a:t>
            </a:r>
            <a:r>
              <a:rPr lang="it-IT" b="1" dirty="0" smtClean="0"/>
              <a:t>determinato </a:t>
            </a:r>
            <a:r>
              <a:rPr lang="it-IT" b="1" dirty="0"/>
              <a:t>valore </a:t>
            </a:r>
            <a:r>
              <a:rPr lang="it-IT" dirty="0"/>
              <a:t>e </a:t>
            </a:r>
            <a:r>
              <a:rPr lang="it-IT" dirty="0" smtClean="0"/>
              <a:t>della </a:t>
            </a:r>
            <a:r>
              <a:rPr lang="it-IT" b="1" dirty="0"/>
              <a:t>particolare variazione </a:t>
            </a:r>
            <a:r>
              <a:rPr lang="it-IT" dirty="0"/>
              <a:t>(</a:t>
            </a:r>
            <a:r>
              <a:rPr lang="it-IT" u="sng" dirty="0"/>
              <a:t>positiva</a:t>
            </a:r>
            <a:r>
              <a:rPr lang="it-IT" dirty="0"/>
              <a:t> o </a:t>
            </a:r>
            <a:r>
              <a:rPr lang="it-IT" u="sng" dirty="0" smtClean="0"/>
              <a:t>negativa</a:t>
            </a:r>
            <a:r>
              <a:rPr lang="it-IT" dirty="0" smtClean="0"/>
              <a:t>) che manifesta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9356541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L’introduzione ai conti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dirty="0" smtClean="0"/>
              <a:t>il </a:t>
            </a:r>
            <a:r>
              <a:rPr lang="it-IT" dirty="0"/>
              <a:t>movimento delle grandezze </a:t>
            </a:r>
            <a:r>
              <a:rPr lang="it-IT" dirty="0" smtClean="0"/>
              <a:t>logiche si </a:t>
            </a:r>
            <a:r>
              <a:rPr lang="it-IT" dirty="0"/>
              <a:t>registra </a:t>
            </a:r>
            <a:r>
              <a:rPr lang="it-IT" dirty="0" smtClean="0"/>
              <a:t>impiegando un </a:t>
            </a:r>
            <a:r>
              <a:rPr lang="it-IT" b="1" dirty="0" smtClean="0"/>
              <a:t>sistema di conti </a:t>
            </a:r>
            <a:r>
              <a:rPr lang="it-IT" dirty="0" smtClean="0"/>
              <a:t>(</a:t>
            </a:r>
            <a:r>
              <a:rPr lang="it-IT" dirty="0"/>
              <a:t>speciali </a:t>
            </a:r>
            <a:r>
              <a:rPr lang="it-IT" dirty="0" smtClean="0"/>
              <a:t>prospetti che evidenziano e rappresentano – opportunamente e sistematicamente – le grandezze, il valore e le variazioni delle  </a:t>
            </a:r>
            <a:r>
              <a:rPr lang="it-IT" dirty="0"/>
              <a:t>operazioni di </a:t>
            </a:r>
            <a:r>
              <a:rPr lang="it-IT" dirty="0" smtClean="0"/>
              <a:t>gestione)</a:t>
            </a:r>
          </a:p>
          <a:p>
            <a:pPr algn="just"/>
            <a:r>
              <a:rPr lang="it-IT" dirty="0" smtClean="0"/>
              <a:t>L’utilizzo </a:t>
            </a:r>
            <a:r>
              <a:rPr lang="it-IT" dirty="0"/>
              <a:t>dei conti presuppone l’esistenza di una serie di </a:t>
            </a:r>
            <a:r>
              <a:rPr lang="it-IT" dirty="0" smtClean="0"/>
              <a:t>regole e richiede </a:t>
            </a:r>
            <a:r>
              <a:rPr lang="it-IT" dirty="0"/>
              <a:t>la presenza di un sistema da collegare ad un metodo </a:t>
            </a:r>
            <a:r>
              <a:rPr lang="it-IT" dirty="0" smtClean="0"/>
              <a:t>di registrazione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473674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contabilizzazione delle operazioni di gestione: </a:t>
            </a:r>
            <a:r>
              <a:rPr lang="it-IT" dirty="0" smtClean="0"/>
              <a:t>elementi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dirty="0" smtClean="0"/>
              <a:t>sistema </a:t>
            </a:r>
            <a:r>
              <a:rPr lang="it-IT" dirty="0"/>
              <a:t>contabile (contenuto delle scritture contabili): insieme coordinato di conti raccolti intorno ad un determinato oggetto complesso (es. azienda)</a:t>
            </a:r>
          </a:p>
          <a:p>
            <a:pPr algn="just"/>
            <a:r>
              <a:rPr lang="it-IT" dirty="0"/>
              <a:t>metodo contabile (regole formali e procedurali di rilevazione): insieme delle norme concernenti la forma, l’ordine e le modalità di tenuta dei conti </a:t>
            </a:r>
            <a:r>
              <a:rPr lang="it-IT" dirty="0" smtClean="0"/>
              <a:t>(es. </a:t>
            </a:r>
            <a:r>
              <a:rPr lang="it-IT" dirty="0"/>
              <a:t>“partita doppia</a:t>
            </a:r>
            <a:r>
              <a:rPr lang="it-IT" dirty="0" smtClean="0"/>
              <a:t>”)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97732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4836"/>
          </a:xfrm>
        </p:spPr>
        <p:txBody>
          <a:bodyPr/>
          <a:lstStyle/>
          <a:p>
            <a:r>
              <a:rPr lang="it-IT" dirty="0" smtClean="0"/>
              <a:t>Il conto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52621"/>
            <a:ext cx="8229600" cy="4990432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it-IT" sz="4200" dirty="0"/>
              <a:t>Il conto è un semplice prospetto atto a permettere la registrazione dei fatti inerenti la gestione</a:t>
            </a:r>
          </a:p>
          <a:p>
            <a:pPr algn="just"/>
            <a:r>
              <a:rPr lang="it-IT" sz="4200" dirty="0"/>
              <a:t>Dal punto di vista formale, esso assume la configurazione di “conto sinottico a forma di T” (la più semplice e la più utilizzata)</a:t>
            </a:r>
          </a:p>
          <a:p>
            <a:pPr marL="0" indent="0">
              <a:buNone/>
            </a:pPr>
            <a:r>
              <a:rPr lang="it-IT" dirty="0" smtClean="0"/>
              <a:t>	</a:t>
            </a: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 smtClean="0"/>
              <a:t>				</a:t>
            </a: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>	Sezione </a:t>
            </a:r>
            <a:r>
              <a:rPr lang="it-IT" dirty="0"/>
              <a:t>sinistra		sezione destra</a:t>
            </a:r>
          </a:p>
          <a:p>
            <a:pPr marL="0" indent="0">
              <a:buNone/>
            </a:pPr>
            <a:r>
              <a:rPr lang="it-IT" dirty="0" smtClean="0"/>
              <a:t>	DARE</a:t>
            </a:r>
            <a:r>
              <a:rPr lang="it-IT" dirty="0"/>
              <a:t>			</a:t>
            </a:r>
            <a:r>
              <a:rPr lang="it-IT" dirty="0" smtClean="0"/>
              <a:t>		AVERE</a:t>
            </a:r>
            <a:endParaRPr lang="it-IT" dirty="0"/>
          </a:p>
          <a:p>
            <a:endParaRPr lang="it-IT" dirty="0"/>
          </a:p>
          <a:p>
            <a:pPr marL="0" indent="0">
              <a:buNone/>
            </a:pPr>
            <a:endParaRPr lang="it-IT" sz="4200" dirty="0"/>
          </a:p>
          <a:p>
            <a:pPr algn="just"/>
            <a:r>
              <a:rPr lang="it-IT" sz="4200" dirty="0"/>
              <a:t>derivazione dalla cd “teoria personalistica” dei conti, che venivano intestati a specifici soggetti: il cassiere, il banchiere, ecc.. Di conseguenza, si usava dire: “il cassiere deve dare”, “il cassiere deve avere”, “il banchiere deve dare”, “il banchiere deve avere”. Oggi tali denominazioni sono rimaste come semplici convenzioni</a:t>
            </a:r>
          </a:p>
          <a:p>
            <a:endParaRPr lang="it-IT" dirty="0"/>
          </a:p>
        </p:txBody>
      </p:sp>
      <p:cxnSp>
        <p:nvCxnSpPr>
          <p:cNvPr id="5" name="Connettore 1 4"/>
          <p:cNvCxnSpPr/>
          <p:nvPr/>
        </p:nvCxnSpPr>
        <p:spPr>
          <a:xfrm flipV="1">
            <a:off x="868947" y="2900947"/>
            <a:ext cx="3970421" cy="1336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1 6"/>
          <p:cNvCxnSpPr/>
          <p:nvPr/>
        </p:nvCxnSpPr>
        <p:spPr>
          <a:xfrm>
            <a:off x="2753894" y="2900947"/>
            <a:ext cx="0" cy="882316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015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Approfondimento sulla dimensione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it-IT" dirty="0"/>
              <a:t>una determinata dimensione ritenuta “ottimale”, potrebbe essere incompatibile con la </a:t>
            </a:r>
            <a:r>
              <a:rPr lang="it-IT" dirty="0" err="1"/>
              <a:t>quantita</a:t>
            </a:r>
            <a:r>
              <a:rPr lang="it-IT" dirty="0"/>
              <a:t>̀ dei finanziamenti reperibili o con la localizzazione </a:t>
            </a:r>
            <a:r>
              <a:rPr lang="it-IT" dirty="0" smtClean="0"/>
              <a:t>dell’azienda</a:t>
            </a:r>
          </a:p>
          <a:p>
            <a:pPr algn="just"/>
            <a:r>
              <a:rPr lang="it-IT" dirty="0"/>
              <a:t>esistono molteplici parametri orientativi, quali ad esempio il capitale investito, i mezzi propri, il fatturato, il numero dei dipendenti, la quota di mercato, il numero di impianti, </a:t>
            </a:r>
            <a:r>
              <a:rPr lang="it-IT" dirty="0" smtClean="0"/>
              <a:t>ecc.: </a:t>
            </a:r>
            <a:r>
              <a:rPr lang="it-IT" dirty="0" err="1" smtClean="0"/>
              <a:t>sereve</a:t>
            </a:r>
            <a:r>
              <a:rPr lang="it-IT" dirty="0" smtClean="0"/>
              <a:t> </a:t>
            </a:r>
            <a:r>
              <a:rPr lang="it-IT" dirty="0"/>
              <a:t>un'analisi sistematica di tali </a:t>
            </a:r>
            <a:r>
              <a:rPr lang="it-IT" dirty="0" smtClean="0"/>
              <a:t>elementi</a:t>
            </a:r>
          </a:p>
          <a:p>
            <a:pPr algn="just"/>
            <a:r>
              <a:rPr lang="it-IT" dirty="0"/>
              <a:t>l’azienda dovrebbe tendere a mantenere una “dimensione ottima</a:t>
            </a:r>
            <a:r>
              <a:rPr lang="it-IT" dirty="0" smtClean="0"/>
              <a:t>”, che </a:t>
            </a:r>
            <a:r>
              <a:rPr lang="it-IT" dirty="0"/>
              <a:t>le consenta di conseguire al meglio l’equilibrio economico a valere nel </a:t>
            </a:r>
            <a:r>
              <a:rPr lang="it-IT" dirty="0" smtClean="0"/>
              <a:t>tempo</a:t>
            </a:r>
            <a:endParaRPr lang="it-IT" dirty="0"/>
          </a:p>
          <a:p>
            <a:pPr algn="just"/>
            <a:r>
              <a:rPr lang="it-IT" dirty="0"/>
              <a:t>la dimensione ottima è, per sua natura, irraggiungibile, in quanto i punti di equilibrio tendono a spostarsi </a:t>
            </a:r>
            <a:r>
              <a:rPr lang="it-IT" dirty="0" smtClean="0"/>
              <a:t>continuamente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9553915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funzionamento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600" dirty="0" smtClean="0"/>
              <a:t>Ogni conto va intestato (cassa, banca) per poter registrare </a:t>
            </a:r>
            <a:r>
              <a:rPr lang="it-IT" sz="2600" dirty="0"/>
              <a:t>i movimenti dei </a:t>
            </a:r>
            <a:r>
              <a:rPr lang="it-IT" sz="2600" dirty="0" smtClean="0"/>
              <a:t>valori relativi</a:t>
            </a:r>
          </a:p>
          <a:p>
            <a:pPr algn="just"/>
            <a:r>
              <a:rPr lang="it-IT" sz="2600" dirty="0" smtClean="0"/>
              <a:t>L’apertura </a:t>
            </a:r>
            <a:r>
              <a:rPr lang="it-IT" sz="2600" dirty="0"/>
              <a:t>o </a:t>
            </a:r>
            <a:r>
              <a:rPr lang="it-IT" sz="2600" dirty="0" smtClean="0"/>
              <a:t>accensione del conto si ha con la registrazione della </a:t>
            </a:r>
            <a:r>
              <a:rPr lang="it-IT" sz="2600" dirty="0"/>
              <a:t>prima </a:t>
            </a:r>
            <a:r>
              <a:rPr lang="it-IT" sz="2600" dirty="0" smtClean="0"/>
              <a:t>variazione: iscrizione di un </a:t>
            </a:r>
            <a:r>
              <a:rPr lang="it-IT" sz="2600" dirty="0"/>
              <a:t>valore nella sezione </a:t>
            </a:r>
            <a:r>
              <a:rPr lang="it-IT" sz="2600" dirty="0" smtClean="0"/>
              <a:t>dare (addebitare) o in quella</a:t>
            </a:r>
            <a:r>
              <a:rPr lang="it-IT" sz="2600" dirty="0"/>
              <a:t> </a:t>
            </a:r>
            <a:r>
              <a:rPr lang="it-IT" sz="2600" dirty="0" smtClean="0"/>
              <a:t>avere (accreditare)</a:t>
            </a:r>
          </a:p>
          <a:p>
            <a:pPr algn="just"/>
            <a:r>
              <a:rPr lang="it-IT" sz="2600" dirty="0"/>
              <a:t>Il saldo del conto rappresenta la somma algebrica delle variazioni che in </a:t>
            </a:r>
            <a:r>
              <a:rPr lang="it-IT" sz="2600" dirty="0" smtClean="0"/>
              <a:t>tale conto </a:t>
            </a:r>
            <a:r>
              <a:rPr lang="it-IT" sz="2600" dirty="0"/>
              <a:t>sono state iscritte. Tale somma algebrica può condurre ad un’eccedenza “dare” </a:t>
            </a:r>
            <a:r>
              <a:rPr lang="it-IT" sz="2600" dirty="0" smtClean="0"/>
              <a:t>o ad </a:t>
            </a:r>
            <a:r>
              <a:rPr lang="it-IT" sz="2600" dirty="0"/>
              <a:t>un’eccedenza “avere</a:t>
            </a:r>
            <a:r>
              <a:rPr lang="it-IT" sz="2600" dirty="0" smtClean="0"/>
              <a:t>”</a:t>
            </a:r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140320845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saldo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600" dirty="0" smtClean="0"/>
              <a:t>chiudere </a:t>
            </a:r>
            <a:r>
              <a:rPr lang="it-IT" sz="2600" dirty="0"/>
              <a:t>il conto significa, dopo aver determinato il suo saldo, </a:t>
            </a:r>
            <a:r>
              <a:rPr lang="it-IT" sz="2600" dirty="0" smtClean="0"/>
              <a:t>iscrivere un </a:t>
            </a:r>
            <a:r>
              <a:rPr lang="it-IT" sz="2600" dirty="0"/>
              <a:t>uguale valore nella sezione </a:t>
            </a:r>
            <a:r>
              <a:rPr lang="it-IT" sz="2600" dirty="0" smtClean="0"/>
              <a:t>opposta</a:t>
            </a:r>
          </a:p>
          <a:p>
            <a:pPr marL="0" indent="0">
              <a:buNone/>
            </a:pPr>
            <a:r>
              <a:rPr lang="it-IT" sz="2800" dirty="0"/>
              <a:t> 	</a:t>
            </a:r>
            <a:r>
              <a:rPr lang="it-IT" sz="2800" dirty="0" smtClean="0"/>
              <a:t>				    c/cassa</a:t>
            </a:r>
            <a:endParaRPr lang="it-IT" sz="2800" dirty="0"/>
          </a:p>
          <a:p>
            <a:pPr marL="0" indent="0">
              <a:buNone/>
            </a:pPr>
            <a:r>
              <a:rPr lang="it-IT" sz="1800" dirty="0"/>
              <a:t>	</a:t>
            </a:r>
            <a:r>
              <a:rPr lang="it-IT" sz="1800" dirty="0" smtClean="0"/>
              <a:t>		dare</a:t>
            </a:r>
            <a:r>
              <a:rPr lang="it-IT" sz="1800" dirty="0"/>
              <a:t>					</a:t>
            </a:r>
            <a:r>
              <a:rPr lang="it-IT" sz="1800" dirty="0" smtClean="0"/>
              <a:t>		avere</a:t>
            </a:r>
            <a:endParaRPr lang="it-IT" sz="1800" dirty="0"/>
          </a:p>
          <a:p>
            <a:pPr marL="0" indent="0">
              <a:buNone/>
            </a:pPr>
            <a:endParaRPr lang="it-IT" sz="1800" dirty="0"/>
          </a:p>
          <a:p>
            <a:pPr marL="0" indent="0" algn="just">
              <a:buNone/>
            </a:pPr>
            <a:r>
              <a:rPr lang="it-IT" sz="2600" dirty="0" smtClean="0"/>
              <a:t>			200						150</a:t>
            </a:r>
          </a:p>
          <a:p>
            <a:pPr marL="0" indent="0" algn="just">
              <a:buNone/>
            </a:pPr>
            <a:r>
              <a:rPr lang="it-IT" sz="2600" dirty="0"/>
              <a:t>	</a:t>
            </a:r>
            <a:r>
              <a:rPr lang="it-IT" sz="2600" dirty="0" smtClean="0"/>
              <a:t>		180						  40</a:t>
            </a:r>
          </a:p>
          <a:p>
            <a:pPr marL="0" indent="0" algn="just">
              <a:buNone/>
            </a:pPr>
            <a:r>
              <a:rPr lang="it-IT" sz="2600" dirty="0"/>
              <a:t>	</a:t>
            </a:r>
            <a:r>
              <a:rPr lang="it-IT" sz="2600" dirty="0" smtClean="0"/>
              <a:t>						(saldo)		190</a:t>
            </a:r>
          </a:p>
          <a:p>
            <a:pPr algn="just"/>
            <a:r>
              <a:rPr lang="it-IT" sz="2800" dirty="0"/>
              <a:t>il conto è “saldato”, nel senso che </a:t>
            </a:r>
            <a:r>
              <a:rPr lang="it-IT" sz="2800" dirty="0" smtClean="0"/>
              <a:t>i valori </a:t>
            </a:r>
            <a:r>
              <a:rPr lang="it-IT" sz="2800" dirty="0"/>
              <a:t>delle sezioni sinistra e destra coincidono</a:t>
            </a:r>
            <a:endParaRPr lang="it-IT" sz="2600" dirty="0"/>
          </a:p>
        </p:txBody>
      </p:sp>
      <p:cxnSp>
        <p:nvCxnSpPr>
          <p:cNvPr id="5" name="Connettore 1 4"/>
          <p:cNvCxnSpPr/>
          <p:nvPr/>
        </p:nvCxnSpPr>
        <p:spPr>
          <a:xfrm>
            <a:off x="1778000" y="3048000"/>
            <a:ext cx="38367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1 6"/>
          <p:cNvCxnSpPr/>
          <p:nvPr/>
        </p:nvCxnSpPr>
        <p:spPr>
          <a:xfrm flipH="1">
            <a:off x="3676316" y="3048000"/>
            <a:ext cx="13368" cy="19918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32250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regole di rilevazione per la corretta tenuta della contabilità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7053" y="1600200"/>
            <a:ext cx="8716210" cy="512411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it-IT" dirty="0"/>
              <a:t>ogni operazione di gestione che comporta movimento di liquidità </a:t>
            </a:r>
            <a:r>
              <a:rPr lang="it-IT" dirty="0" smtClean="0"/>
              <a:t>è </a:t>
            </a:r>
            <a:r>
              <a:rPr lang="it-IT" dirty="0"/>
              <a:t>sottoposta a registrazione (la trasformazione risulta così esclusa da tale circuito)</a:t>
            </a:r>
          </a:p>
          <a:p>
            <a:pPr algn="just"/>
            <a:r>
              <a:rPr lang="it-IT" dirty="0"/>
              <a:t>ogni operazione di gestione da registrare va esaminata </a:t>
            </a:r>
            <a:r>
              <a:rPr lang="it-IT" dirty="0" smtClean="0"/>
              <a:t>sia sotto </a:t>
            </a:r>
            <a:r>
              <a:rPr lang="it-IT" dirty="0"/>
              <a:t>l’aspetto originario </a:t>
            </a:r>
            <a:r>
              <a:rPr lang="it-IT" dirty="0" smtClean="0"/>
              <a:t>sia sotto quello </a:t>
            </a:r>
            <a:r>
              <a:rPr lang="it-IT" dirty="0"/>
              <a:t>derivato</a:t>
            </a:r>
          </a:p>
          <a:p>
            <a:pPr algn="just"/>
            <a:r>
              <a:rPr lang="it-IT" dirty="0"/>
              <a:t>la contabilizzazione dell’operazione avviene tramite un sistema di conti, suddivisi nella sezione DARE, a </a:t>
            </a:r>
            <a:r>
              <a:rPr lang="it-IT" dirty="0" err="1"/>
              <a:t>sx</a:t>
            </a:r>
            <a:r>
              <a:rPr lang="it-IT" dirty="0"/>
              <a:t>, e in quella AVERE, a dx </a:t>
            </a:r>
          </a:p>
          <a:p>
            <a:pPr algn="just"/>
            <a:r>
              <a:rPr lang="it-IT" dirty="0"/>
              <a:t>le sezioni funzionano in maniera antitetica: relativamente al medesimo oggetto di osservazione, se la sezione “dare” accoglie le variazioni con il segno positivo, la sezione “avere” dovrà necessariamente accogliere le variazioni con il segno negativo, e viceversa</a:t>
            </a:r>
          </a:p>
          <a:p>
            <a:pPr algn="just"/>
            <a:r>
              <a:rPr lang="it-IT" dirty="0"/>
              <a:t>i conti di natura diversa funzionano a loro volta in maniera antitetica: i conti intestati a manifestazioni numerarie vengono movimentati in dare per le variazioni positive e in avere per variazioni negative, mentre i conti intestati a manifestazioni derivate devono essere movimentati in dare per le variazioni negative e in avere per le variazioni positive</a:t>
            </a:r>
          </a:p>
          <a:p>
            <a:pPr algn="just"/>
            <a:r>
              <a:rPr lang="it-IT" dirty="0"/>
              <a:t>in ogni momento, la sommatoria di tutte le sezioni dare (addebitamenti) deve uguagliare e bilanciare la sommatoria di tutte le sezioni avere (accreditamenti) </a:t>
            </a:r>
          </a:p>
        </p:txBody>
      </p:sp>
    </p:spTree>
    <p:extLst>
      <p:ext uri="{BB962C8B-B14F-4D97-AF65-F5344CB8AC3E}">
        <p14:creationId xmlns:p14="http://schemas.microsoft.com/office/powerpoint/2010/main" val="85119748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Registrazioni delle variazioni dei conti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u="sng" dirty="0" smtClean="0"/>
              <a:t>Conto numerario</a:t>
            </a:r>
          </a:p>
          <a:p>
            <a:pPr marL="0" indent="0" algn="ctr">
              <a:buNone/>
            </a:pPr>
            <a:r>
              <a:rPr lang="it-IT" dirty="0"/>
              <a:t> </a:t>
            </a:r>
            <a:r>
              <a:rPr lang="it-IT" dirty="0" smtClean="0"/>
              <a:t> dare           avere</a:t>
            </a:r>
          </a:p>
          <a:p>
            <a:pPr marL="0" indent="0" algn="ctr">
              <a:buNone/>
            </a:pPr>
            <a:r>
              <a:rPr lang="it-IT" dirty="0" smtClean="0"/>
              <a:t>Variazioni positive         variazioni negative</a:t>
            </a:r>
            <a:endParaRPr lang="it-IT" dirty="0"/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endParaRPr lang="it-IT" dirty="0"/>
          </a:p>
          <a:p>
            <a:pPr algn="ctr"/>
            <a:endParaRPr lang="it-IT" dirty="0" smtClean="0"/>
          </a:p>
          <a:p>
            <a:pPr marL="0" indent="0" algn="ctr">
              <a:buNone/>
            </a:pPr>
            <a:r>
              <a:rPr lang="it-IT" u="sng" dirty="0" smtClean="0"/>
              <a:t>Conto derivato</a:t>
            </a:r>
          </a:p>
          <a:p>
            <a:pPr marL="0" indent="0" algn="ctr">
              <a:buNone/>
            </a:pPr>
            <a:r>
              <a:rPr lang="it-IT" dirty="0" smtClean="0"/>
              <a:t>dare          avere</a:t>
            </a:r>
            <a:endParaRPr lang="it-IT" dirty="0"/>
          </a:p>
          <a:p>
            <a:pPr marL="0" indent="0" algn="ctr">
              <a:buNone/>
            </a:pPr>
            <a:r>
              <a:rPr lang="it-IT" dirty="0"/>
              <a:t>Variazioni </a:t>
            </a:r>
            <a:r>
              <a:rPr lang="it-IT" dirty="0" smtClean="0"/>
              <a:t>negative        variazioni positive</a:t>
            </a:r>
            <a:endParaRPr lang="it-IT" dirty="0"/>
          </a:p>
          <a:p>
            <a:pPr marL="0" indent="0" algn="ctr">
              <a:buNone/>
            </a:pPr>
            <a:endParaRPr lang="it-IT" dirty="0"/>
          </a:p>
        </p:txBody>
      </p:sp>
      <p:cxnSp>
        <p:nvCxnSpPr>
          <p:cNvPr id="5" name="Connettore 1 4"/>
          <p:cNvCxnSpPr/>
          <p:nvPr/>
        </p:nvCxnSpPr>
        <p:spPr>
          <a:xfrm>
            <a:off x="3181684" y="2082800"/>
            <a:ext cx="27806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>
            <a:off x="3181684" y="5301916"/>
            <a:ext cx="27806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1 10"/>
          <p:cNvCxnSpPr/>
          <p:nvPr/>
        </p:nvCxnSpPr>
        <p:spPr>
          <a:xfrm>
            <a:off x="4577348" y="2082800"/>
            <a:ext cx="0" cy="13956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>
            <a:off x="4577348" y="5301916"/>
            <a:ext cx="0" cy="13956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47884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Variazioni di valore nelle operazioni di finanziamento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/>
          <a:stretch/>
        </p:blipFill>
        <p:spPr/>
      </p:pic>
    </p:spTree>
    <p:extLst>
      <p:ext uri="{BB962C8B-B14F-4D97-AF65-F5344CB8AC3E}">
        <p14:creationId xmlns:p14="http://schemas.microsoft.com/office/powerpoint/2010/main" val="261902126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94263"/>
            <a:ext cx="8229600" cy="802387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Contabilizzazione del finanziamento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14399"/>
            <a:ext cx="8229600" cy="537635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it-IT" dirty="0"/>
              <a:t>il segno della variazione numeraria va considerato ai fini della contabilizzazione dell’operazione</a:t>
            </a:r>
          </a:p>
          <a:p>
            <a:pPr algn="just"/>
            <a:r>
              <a:rPr lang="it-IT" dirty="0"/>
              <a:t>la variazione derivata prende il segno della variazione numeraria (in quanto la giustifica): la variazione numeraria misura un movimento della liquidità in entrata o in uscita, mentre la variazione derivata fornisce la giustificazione di quel movimento</a:t>
            </a:r>
          </a:p>
          <a:p>
            <a:pPr algn="just"/>
            <a:r>
              <a:rPr lang="it-IT" dirty="0"/>
              <a:t>un’entrata di liquidità (segno +) deve essere controbilanciata da una variazione derivata  (segno +), perché giustifica un aumento della liquidità (che </a:t>
            </a:r>
            <a:r>
              <a:rPr lang="it-IT" dirty="0" smtClean="0"/>
              <a:t>ha</a:t>
            </a:r>
            <a:r>
              <a:rPr lang="it-IT" dirty="0"/>
              <a:t> </a:t>
            </a:r>
            <a:r>
              <a:rPr lang="it-IT" dirty="0" smtClean="0"/>
              <a:t>segno </a:t>
            </a:r>
            <a:r>
              <a:rPr lang="it-IT" dirty="0"/>
              <a:t>+) ed anche perché comporta un aumento del debito</a:t>
            </a:r>
          </a:p>
          <a:p>
            <a:pPr algn="just"/>
            <a:r>
              <a:rPr lang="it-IT" dirty="0"/>
              <a:t>Analogo ragionamento si avrà in occasione di un’uscita di denaro (segno -). La relativa variazione derivata avrà segno - in quanto giustifica e misura una diminuzione della liquidità (ed anche una diminuzione del debito) </a:t>
            </a:r>
          </a:p>
        </p:txBody>
      </p:sp>
    </p:spTree>
    <p:extLst>
      <p:ext uri="{BB962C8B-B14F-4D97-AF65-F5344CB8AC3E}">
        <p14:creationId xmlns:p14="http://schemas.microsoft.com/office/powerpoint/2010/main" val="322003523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Mastro e giornale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i conti di mastro vengono raccolti nel “libro mastro”, registro “sistematico” in quanto ai fini della contabilizzazione concentra l’attenzione sugli oggetti movimentati nei singoli conti e non sulle date di registrazione (anche se nei conti di mastro è indicata anche la data dell’operazione)</a:t>
            </a:r>
          </a:p>
          <a:p>
            <a:pPr algn="just"/>
            <a:r>
              <a:rPr lang="it-IT" dirty="0"/>
              <a:t>il “libro giornale” è invece un registro “cronologico”, poiché contabilizza le operazioni in funzione dalla data in cui esse sono avvenute: al suo interno vengono rilevate le operazioni avvenute giorno per giorno (“giornale”)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40175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201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liquidità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96650"/>
            <a:ext cx="8229600" cy="559410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it-IT" sz="3400" b="1" dirty="0" smtClean="0"/>
              <a:t>Attuale</a:t>
            </a:r>
            <a:r>
              <a:rPr lang="it-IT" sz="3400" dirty="0" smtClean="0"/>
              <a:t>: </a:t>
            </a:r>
            <a:r>
              <a:rPr lang="it-IT" sz="3400" dirty="0"/>
              <a:t>denaro in </a:t>
            </a:r>
            <a:r>
              <a:rPr lang="it-IT" sz="3400" dirty="0" smtClean="0"/>
              <a:t>cassa </a:t>
            </a:r>
            <a:r>
              <a:rPr lang="it-IT" sz="3400" dirty="0"/>
              <a:t>e dai suoi stretti assimilati, ovvero dai </a:t>
            </a:r>
            <a:r>
              <a:rPr lang="it-IT" sz="3400" dirty="0" smtClean="0"/>
              <a:t>depostiti bancari </a:t>
            </a:r>
            <a:r>
              <a:rPr lang="it-IT" sz="3400" dirty="0"/>
              <a:t>(banca c/c) e postali (posta c/c</a:t>
            </a:r>
            <a:r>
              <a:rPr lang="it-IT" sz="3400" dirty="0" smtClean="0"/>
              <a:t>). </a:t>
            </a:r>
            <a:r>
              <a:rPr lang="it-IT" sz="3400" dirty="0"/>
              <a:t>Come denaro in cassa vengono considerati anche gli assegni bancari o circolari ricevuti da terzi e i valori bollati (francobolli e marche da bollo) </a:t>
            </a:r>
            <a:endParaRPr lang="it-IT" sz="3400" dirty="0" smtClean="0"/>
          </a:p>
          <a:p>
            <a:pPr lvl="1" algn="just"/>
            <a:r>
              <a:rPr lang="it-IT" sz="3000" dirty="0"/>
              <a:t>Il denaro contante rappresenta la liquidità </a:t>
            </a:r>
            <a:r>
              <a:rPr lang="it-IT" sz="3000" b="1" dirty="0"/>
              <a:t>interna</a:t>
            </a:r>
            <a:r>
              <a:rPr lang="it-IT" sz="3000" dirty="0"/>
              <a:t> dell’azienda, in quanto disponibile presso la sua </a:t>
            </a:r>
            <a:r>
              <a:rPr lang="it-IT" sz="3000" dirty="0" smtClean="0"/>
              <a:t>sede</a:t>
            </a:r>
            <a:endParaRPr lang="it-IT" sz="3000" dirty="0"/>
          </a:p>
          <a:p>
            <a:pPr lvl="1" algn="just"/>
            <a:r>
              <a:rPr lang="it-IT" sz="3000" dirty="0"/>
              <a:t>I conti correnti – bancari e postali – costituiscono invece la liquidità </a:t>
            </a:r>
            <a:r>
              <a:rPr lang="it-IT" sz="3000" b="1" dirty="0"/>
              <a:t>esterna</a:t>
            </a:r>
            <a:r>
              <a:rPr lang="it-IT" sz="3000" dirty="0"/>
              <a:t>, poiché dislocata al di fuori della combinazione </a:t>
            </a:r>
            <a:r>
              <a:rPr lang="it-IT" sz="3000" dirty="0" smtClean="0"/>
              <a:t>produttiva</a:t>
            </a:r>
            <a:endParaRPr lang="it-IT" sz="3000" dirty="0"/>
          </a:p>
          <a:p>
            <a:pPr algn="just"/>
            <a:r>
              <a:rPr lang="it-IT" sz="3400" b="1" dirty="0" smtClean="0"/>
              <a:t>differita</a:t>
            </a:r>
            <a:r>
              <a:rPr lang="it-IT" sz="3400" dirty="0"/>
              <a:t>: movimento di denaro a una certa data successiva rispetto a quella di svolgimento dell’operazione. Si tratta delle dilazioni di incasso e pagamento, ovvero dei </a:t>
            </a:r>
            <a:r>
              <a:rPr lang="it-IT" sz="3400" u="sng" dirty="0"/>
              <a:t>crediti</a:t>
            </a:r>
            <a:r>
              <a:rPr lang="it-IT" sz="3400" dirty="0"/>
              <a:t> e dei </a:t>
            </a:r>
            <a:r>
              <a:rPr lang="it-IT" sz="3400" u="sng" dirty="0"/>
              <a:t>debiti</a:t>
            </a:r>
            <a:r>
              <a:rPr lang="it-IT" sz="3400" dirty="0"/>
              <a:t> di </a:t>
            </a:r>
            <a:r>
              <a:rPr lang="it-IT" sz="3400" u="sng" dirty="0"/>
              <a:t>regolamento</a:t>
            </a:r>
            <a:r>
              <a:rPr lang="it-IT" sz="3400" dirty="0"/>
              <a:t> o di </a:t>
            </a:r>
            <a:r>
              <a:rPr lang="it-IT" sz="3400" u="sng" dirty="0"/>
              <a:t>funzionamento</a:t>
            </a:r>
            <a:r>
              <a:rPr lang="it-IT" sz="3400" dirty="0"/>
              <a:t>, per distinguerli da quelli di finanziamento </a:t>
            </a:r>
            <a:endParaRPr lang="it-IT" sz="3400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4108647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debito connesso all’operazione di </a:t>
            </a:r>
            <a:r>
              <a:rPr lang="it-IT" sz="3200" dirty="0" smtClean="0"/>
              <a:t>finanziamento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10178"/>
          </a:xfrm>
        </p:spPr>
        <p:txBody>
          <a:bodyPr>
            <a:normAutofit/>
          </a:bodyPr>
          <a:lstStyle/>
          <a:p>
            <a:pPr algn="just"/>
            <a:r>
              <a:rPr lang="it-IT" dirty="0" smtClean="0"/>
              <a:t>Origina dal </a:t>
            </a:r>
            <a:r>
              <a:rPr lang="it-IT" b="1" dirty="0" smtClean="0"/>
              <a:t>capitale proprio o di rischio</a:t>
            </a:r>
            <a:r>
              <a:rPr lang="it-IT" dirty="0" smtClean="0"/>
              <a:t>: “</a:t>
            </a:r>
            <a:r>
              <a:rPr lang="it-IT" dirty="0"/>
              <a:t>capitale netto” nelle </a:t>
            </a:r>
            <a:r>
              <a:rPr lang="it-IT" dirty="0" smtClean="0"/>
              <a:t>imprese individuali </a:t>
            </a:r>
            <a:r>
              <a:rPr lang="it-IT" dirty="0"/>
              <a:t>e “capitale sociale” nelle aziende collettive o </a:t>
            </a:r>
            <a:r>
              <a:rPr lang="it-IT" dirty="0" smtClean="0"/>
              <a:t>societarie, cui si aggiungono </a:t>
            </a:r>
            <a:r>
              <a:rPr lang="it-IT" dirty="0"/>
              <a:t>le “riserve”, di utili e di </a:t>
            </a:r>
            <a:r>
              <a:rPr lang="it-IT" dirty="0" smtClean="0"/>
              <a:t>capitale</a:t>
            </a:r>
          </a:p>
          <a:p>
            <a:pPr algn="just"/>
            <a:r>
              <a:rPr lang="it-IT" dirty="0" smtClean="0"/>
              <a:t>Origina dal </a:t>
            </a:r>
            <a:r>
              <a:rPr lang="it-IT" b="1" dirty="0" smtClean="0"/>
              <a:t>capitale di credito</a:t>
            </a:r>
            <a:r>
              <a:rPr lang="it-IT" dirty="0" smtClean="0"/>
              <a:t>: è </a:t>
            </a:r>
            <a:r>
              <a:rPr lang="it-IT" dirty="0"/>
              <a:t>l</a:t>
            </a:r>
            <a:r>
              <a:rPr lang="it-IT" dirty="0" smtClean="0"/>
              <a:t>’altra </a:t>
            </a:r>
            <a:r>
              <a:rPr lang="it-IT" dirty="0"/>
              <a:t>fonte di finanziamento – attinta al credito </a:t>
            </a:r>
            <a:r>
              <a:rPr lang="it-IT" dirty="0" smtClean="0"/>
              <a:t>– rappresentata </a:t>
            </a:r>
            <a:r>
              <a:rPr lang="it-IT" dirty="0"/>
              <a:t>da debiti, bancari e </a:t>
            </a:r>
            <a:r>
              <a:rPr lang="it-IT" dirty="0" smtClean="0"/>
              <a:t>non</a:t>
            </a:r>
          </a:p>
        </p:txBody>
      </p:sp>
    </p:spTree>
    <p:extLst>
      <p:ext uri="{BB962C8B-B14F-4D97-AF65-F5344CB8AC3E}">
        <p14:creationId xmlns:p14="http://schemas.microsoft.com/office/powerpoint/2010/main" val="193892586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debiti bancari a breve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I debiti bancari possono </a:t>
            </a:r>
            <a:r>
              <a:rPr lang="it-IT" dirty="0"/>
              <a:t>essere a breve o a medio-lungo termine, a seconda che la loro scadenza sia inferiore o superiore ai dodici mesi </a:t>
            </a:r>
            <a:endParaRPr lang="it-IT" dirty="0" smtClean="0"/>
          </a:p>
          <a:p>
            <a:r>
              <a:rPr lang="it-IT" dirty="0"/>
              <a:t>La forma più ricorrente di indebitamento verso le aziende di credito a breve termine</a:t>
            </a:r>
            <a:r>
              <a:rPr lang="it-IT" b="1" dirty="0"/>
              <a:t> </a:t>
            </a:r>
            <a:r>
              <a:rPr lang="it-IT" dirty="0"/>
              <a:t>è rappresentato dallo scoperto di conto corrente, solitamente denominato “</a:t>
            </a:r>
            <a:r>
              <a:rPr lang="it-IT" b="1" dirty="0"/>
              <a:t>banca c/c passivo</a:t>
            </a:r>
            <a:r>
              <a:rPr lang="it-IT" dirty="0"/>
              <a:t>”. </a:t>
            </a:r>
            <a:endParaRPr lang="it-IT" dirty="0" smtClean="0"/>
          </a:p>
          <a:p>
            <a:r>
              <a:rPr lang="it-IT" dirty="0" smtClean="0"/>
              <a:t>Pur costituendo</a:t>
            </a:r>
            <a:r>
              <a:rPr lang="it-IT" dirty="0"/>
              <a:t>, </a:t>
            </a:r>
            <a:r>
              <a:rPr lang="it-IT" dirty="0" smtClean="0"/>
              <a:t>per certi aspetti, </a:t>
            </a:r>
            <a:r>
              <a:rPr lang="it-IT" dirty="0"/>
              <a:t>il conto speculare del conto corrente bancario </a:t>
            </a:r>
            <a:r>
              <a:rPr lang="it-IT" dirty="0" smtClean="0"/>
              <a:t>attivo, </a:t>
            </a:r>
            <a:r>
              <a:rPr lang="it-IT" dirty="0"/>
              <a:t>è un conto derivato finanziario in quanto utilizzato dall’azienda per soddisfare le proprie esigenze di finanziamento </a:t>
            </a:r>
            <a:endParaRPr lang="it-IT" dirty="0" smtClean="0"/>
          </a:p>
          <a:p>
            <a:r>
              <a:rPr lang="it-IT" dirty="0" smtClean="0"/>
              <a:t>altre </a:t>
            </a:r>
            <a:r>
              <a:rPr lang="it-IT" dirty="0"/>
              <a:t>forme di finanziamento bancario a </a:t>
            </a:r>
            <a:r>
              <a:rPr lang="it-IT" dirty="0" smtClean="0"/>
              <a:t>breve, meno utilizzate: riporti </a:t>
            </a:r>
            <a:r>
              <a:rPr lang="it-IT" dirty="0"/>
              <a:t>e </a:t>
            </a:r>
            <a:r>
              <a:rPr lang="it-IT" dirty="0" smtClean="0"/>
              <a:t>anticipazioni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04100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smtClean="0"/>
              <a:t>Fattori limite alla dimensione aziendale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9586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it-IT" sz="3400" b="1" dirty="0" smtClean="0"/>
              <a:t>ammontare </a:t>
            </a:r>
            <a:r>
              <a:rPr lang="it-IT" sz="3400" b="1" dirty="0"/>
              <a:t>dei mezzi finanziari </a:t>
            </a:r>
            <a:r>
              <a:rPr lang="it-IT" sz="3400" dirty="0"/>
              <a:t>(propri e di terzi) a disposizione: limite invalicabile anche nel caso in cui le indagini prospettiche dimostrino con relativa sicurezza la convenienza economica ad assumere una dimensione </a:t>
            </a:r>
            <a:r>
              <a:rPr lang="it-IT" sz="3400" dirty="0" smtClean="0"/>
              <a:t>maggiore</a:t>
            </a:r>
          </a:p>
          <a:p>
            <a:pPr algn="just"/>
            <a:r>
              <a:rPr lang="it-IT" sz="3400" b="1" dirty="0"/>
              <a:t>tipo di processo produttivo</a:t>
            </a:r>
            <a:r>
              <a:rPr lang="it-IT" sz="3400" dirty="0"/>
              <a:t>: </a:t>
            </a:r>
            <a:r>
              <a:rPr lang="it-IT" sz="3400" dirty="0" smtClean="0"/>
              <a:t>certi </a:t>
            </a:r>
            <a:r>
              <a:rPr lang="it-IT" sz="3400" dirty="0"/>
              <a:t>prodotti richiedono l'impiego di impianti molto grandi (limite inferiore) e non sarebbero producibili con impianti </a:t>
            </a:r>
            <a:r>
              <a:rPr lang="it-IT" sz="3400" dirty="0" err="1"/>
              <a:t>piu</a:t>
            </a:r>
            <a:r>
              <a:rPr lang="it-IT" sz="3400" dirty="0"/>
              <a:t>̀ piccoli. Altri prodotti invece richiedono un grado di precisione e una </a:t>
            </a:r>
            <a:r>
              <a:rPr lang="it-IT" sz="3400" dirty="0" err="1"/>
              <a:t>qualita</a:t>
            </a:r>
            <a:r>
              <a:rPr lang="it-IT" sz="3400" dirty="0"/>
              <a:t>̀ artistica tale da impedire la produzione di massa (limite superiore</a:t>
            </a:r>
            <a:r>
              <a:rPr lang="it-IT" sz="3400" dirty="0" smtClean="0"/>
              <a:t>)</a:t>
            </a:r>
          </a:p>
          <a:p>
            <a:pPr algn="just"/>
            <a:r>
              <a:rPr lang="it-IT" sz="3400" dirty="0"/>
              <a:t>Anche il </a:t>
            </a:r>
            <a:r>
              <a:rPr lang="it-IT" sz="3400" b="1" dirty="0"/>
              <a:t>mercato di approvvigionamento </a:t>
            </a:r>
            <a:r>
              <a:rPr lang="it-IT" sz="3400" dirty="0" smtClean="0"/>
              <a:t>impone </a:t>
            </a:r>
            <a:r>
              <a:rPr lang="it-IT" sz="3400" dirty="0"/>
              <a:t>dei limiti: </a:t>
            </a:r>
            <a:r>
              <a:rPr lang="it-IT" sz="3400" dirty="0" smtClean="0"/>
              <a:t>es. obbligo </a:t>
            </a:r>
            <a:r>
              <a:rPr lang="it-IT" sz="3400" dirty="0"/>
              <a:t>di acquistare le materie in grandi </a:t>
            </a:r>
            <a:r>
              <a:rPr lang="it-IT" sz="3400" dirty="0" err="1"/>
              <a:t>quantita</a:t>
            </a:r>
            <a:r>
              <a:rPr lang="it-IT" sz="3400" dirty="0"/>
              <a:t>̀ (limite inferiore) o </a:t>
            </a:r>
            <a:r>
              <a:rPr lang="it-IT" sz="3400" dirty="0" smtClean="0"/>
              <a:t>l’impossibilità </a:t>
            </a:r>
            <a:r>
              <a:rPr lang="it-IT" sz="3400" dirty="0"/>
              <a:t>di acquistarne a sufficienza (limite superiore</a:t>
            </a:r>
            <a:r>
              <a:rPr lang="it-IT" sz="3400" dirty="0" smtClean="0"/>
              <a:t>)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21339203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416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Riporto e anticipazione bancaria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1159" y="1028800"/>
            <a:ext cx="8665699" cy="4525963"/>
          </a:xfrm>
        </p:spPr>
        <p:txBody>
          <a:bodyPr>
            <a:noAutofit/>
          </a:bodyPr>
          <a:lstStyle/>
          <a:p>
            <a:pPr algn="just"/>
            <a:r>
              <a:rPr lang="it-IT" sz="2300" b="1" dirty="0" smtClean="0"/>
              <a:t>Riporto</a:t>
            </a:r>
            <a:r>
              <a:rPr lang="it-IT" sz="2300" dirty="0" smtClean="0"/>
              <a:t>: contratto </a:t>
            </a:r>
            <a:r>
              <a:rPr lang="it-IT" sz="2300" dirty="0"/>
              <a:t>con </a:t>
            </a:r>
            <a:r>
              <a:rPr lang="it-IT" sz="2300" dirty="0" smtClean="0"/>
              <a:t>cui una </a:t>
            </a:r>
            <a:r>
              <a:rPr lang="it-IT" sz="2300" dirty="0"/>
              <a:t>parte (riportato) trasferisce in proprietà titoli di credito, di una data specie e per un determinato prezzo, all’altra parte (riportatore) che assume l’obbligo di ritrasferirgli, alla scadenza, altrettanti titoli della stessa specie verso rimborso del prezzo (che può essere aumentato o diminuito nella misura convenuta</a:t>
            </a:r>
            <a:r>
              <a:rPr lang="it-IT" sz="2300" dirty="0" smtClean="0"/>
              <a:t>). È un contratto </a:t>
            </a:r>
            <a:r>
              <a:rPr lang="it-IT" sz="2300" dirty="0"/>
              <a:t>reale, </a:t>
            </a:r>
            <a:r>
              <a:rPr lang="it-IT" sz="2300" dirty="0" smtClean="0"/>
              <a:t>poiché si </a:t>
            </a:r>
            <a:r>
              <a:rPr lang="it-IT" sz="2300" dirty="0"/>
              <a:t>perfeziona </a:t>
            </a:r>
            <a:r>
              <a:rPr lang="it-IT" sz="2300" dirty="0" smtClean="0"/>
              <a:t>con </a:t>
            </a:r>
            <a:r>
              <a:rPr lang="it-IT" sz="2300" dirty="0"/>
              <a:t>la </a:t>
            </a:r>
            <a:r>
              <a:rPr lang="it-IT" sz="2300" dirty="0" smtClean="0"/>
              <a:t>mera consegna </a:t>
            </a:r>
            <a:r>
              <a:rPr lang="it-IT" sz="2300" dirty="0"/>
              <a:t>dei titoli, </a:t>
            </a:r>
            <a:r>
              <a:rPr lang="it-IT" sz="2300" dirty="0" smtClean="0"/>
              <a:t>e produce </a:t>
            </a:r>
            <a:r>
              <a:rPr lang="it-IT" sz="2300" dirty="0"/>
              <a:t>un effetto reale </a:t>
            </a:r>
            <a:r>
              <a:rPr lang="it-IT" sz="2300" dirty="0" smtClean="0"/>
              <a:t>immediato</a:t>
            </a:r>
            <a:r>
              <a:rPr lang="it-IT" sz="2300" dirty="0"/>
              <a:t> </a:t>
            </a:r>
            <a:r>
              <a:rPr lang="it-IT" sz="2300" dirty="0" smtClean="0"/>
              <a:t>(trasferimento </a:t>
            </a:r>
            <a:r>
              <a:rPr lang="it-IT" sz="2300" dirty="0"/>
              <a:t>della proprietà dei titoli dal riportato al </a:t>
            </a:r>
            <a:r>
              <a:rPr lang="it-IT" sz="2300" dirty="0" smtClean="0"/>
              <a:t>riportatore) </a:t>
            </a:r>
            <a:r>
              <a:rPr lang="it-IT" sz="2300" dirty="0"/>
              <a:t>e un effetto obbligatorio </a:t>
            </a:r>
            <a:r>
              <a:rPr lang="it-IT" sz="2300" dirty="0" smtClean="0"/>
              <a:t>successivo (obbligo </a:t>
            </a:r>
            <a:r>
              <a:rPr lang="it-IT" sz="2300" dirty="0"/>
              <a:t>di ritrasferire alla scadenza altrettanti titoli dello stesso genere dal riportatore al </a:t>
            </a:r>
            <a:r>
              <a:rPr lang="it-IT" sz="2300" dirty="0" smtClean="0"/>
              <a:t>riportato)</a:t>
            </a:r>
          </a:p>
          <a:p>
            <a:pPr algn="just"/>
            <a:r>
              <a:rPr lang="it-IT" sz="2300" b="1" dirty="0" smtClean="0"/>
              <a:t>Anticipazione bancaria</a:t>
            </a:r>
            <a:r>
              <a:rPr lang="it-IT" sz="2300" dirty="0" smtClean="0"/>
              <a:t>: </a:t>
            </a:r>
            <a:r>
              <a:rPr lang="it-IT" sz="2300" dirty="0"/>
              <a:t>è una figura particolare di apertura di credito concessa su pegno di titoli o di merci</a:t>
            </a:r>
            <a:r>
              <a:rPr lang="it-IT" sz="2300" dirty="0" smtClean="0"/>
              <a:t>. </a:t>
            </a:r>
            <a:r>
              <a:rPr lang="it-IT" sz="2300" dirty="0"/>
              <a:t>I</a:t>
            </a:r>
            <a:r>
              <a:rPr lang="it-IT" sz="2300" dirty="0" smtClean="0"/>
              <a:t>l </a:t>
            </a:r>
            <a:r>
              <a:rPr lang="it-IT" sz="2300" dirty="0"/>
              <a:t>produttore che abbia bisogno di liquidità può dare in pegno le merci a una banca ottenendo in cambio un anticipo sul prezzo che confida di ottenere dalla loro vendita</a:t>
            </a:r>
          </a:p>
        </p:txBody>
      </p:sp>
    </p:spTree>
    <p:extLst>
      <p:ext uri="{BB962C8B-B14F-4D97-AF65-F5344CB8AC3E}">
        <p14:creationId xmlns:p14="http://schemas.microsoft.com/office/powerpoint/2010/main" val="230568023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Debiti bancari a medio/lungo termine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La tipologia cui si fa maggior ricorso è il “</a:t>
            </a:r>
            <a:r>
              <a:rPr lang="it-IT" b="1" dirty="0"/>
              <a:t>mutuo passivo</a:t>
            </a:r>
            <a:r>
              <a:rPr lang="it-IT" dirty="0"/>
              <a:t>”, che può essere o meno garantito da un’ipoteca. Il mutuo può essere rimborsato “a rate”, con cadenza di solito semestrale o annuale, oppure alla scadenza in un’unica soluzione</a:t>
            </a:r>
          </a:p>
          <a:p>
            <a:r>
              <a:rPr lang="it-IT" dirty="0"/>
              <a:t>La durata varia per lo più tra i 5 ed i 20 anni, pur essendo possibili anche durate </a:t>
            </a:r>
            <a:r>
              <a:rPr lang="it-IT" dirty="0" smtClean="0"/>
              <a:t>superiori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7171453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smtClean="0"/>
              <a:t>Debiti non bancari a medio/lungo termine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t-IT" dirty="0" smtClean="0"/>
              <a:t>“</a:t>
            </a:r>
            <a:r>
              <a:rPr lang="it-IT" b="1" dirty="0"/>
              <a:t>prestiti ottenuti da terzi</a:t>
            </a:r>
            <a:r>
              <a:rPr lang="it-IT" dirty="0"/>
              <a:t>” – di norma a breve termine </a:t>
            </a:r>
          </a:p>
          <a:p>
            <a:pPr algn="just"/>
            <a:r>
              <a:rPr lang="it-IT" dirty="0"/>
              <a:t>“</a:t>
            </a:r>
            <a:r>
              <a:rPr lang="it-IT" b="1" dirty="0"/>
              <a:t>prestiti obbligazionari</a:t>
            </a:r>
            <a:r>
              <a:rPr lang="it-IT" dirty="0"/>
              <a:t>”: fonte di finanziamento a medio-lungo termine, tipica delle S.p.A. e delle </a:t>
            </a:r>
            <a:r>
              <a:rPr lang="it-IT" dirty="0" err="1" smtClean="0"/>
              <a:t>S.A.p.A</a:t>
            </a:r>
            <a:r>
              <a:rPr lang="it-IT" dirty="0"/>
              <a:t>. A norma dell'art. 2410 c.c. tali società non possono emettere obbligazioni per somme eccedenti il capitale versato ed esistente secondo l'ultimo bilancio approvato. Anche in questa circostanza il rimborso è previsto, di norma, nell’arco di cinque-venti anni. Come i mutui bancari, inoltre, essi possono essere rimborsati “a rate” (emessi sotto la pari), attraverso il meccanismo dell’estrazione a sorte, oppure in un’unica soluzione alla scadenza, col pagamento delle cedole </a:t>
            </a:r>
          </a:p>
        </p:txBody>
      </p:sp>
    </p:spTree>
    <p:extLst>
      <p:ext uri="{BB962C8B-B14F-4D97-AF65-F5344CB8AC3E}">
        <p14:creationId xmlns:p14="http://schemas.microsoft.com/office/powerpoint/2010/main" val="193535994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Voci </a:t>
            </a:r>
            <a:r>
              <a:rPr lang="it-IT" sz="3600" dirty="0" smtClean="0"/>
              <a:t>contabili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voci contabili che pongono in risalto la liquidità </a:t>
            </a:r>
          </a:p>
          <a:p>
            <a:pPr lvl="1"/>
            <a:r>
              <a:rPr lang="it-IT" dirty="0" smtClean="0"/>
              <a:t>cassa</a:t>
            </a:r>
          </a:p>
          <a:p>
            <a:pPr lvl="1"/>
            <a:r>
              <a:rPr lang="it-IT" dirty="0" smtClean="0"/>
              <a:t>banca c/c</a:t>
            </a:r>
          </a:p>
          <a:p>
            <a:pPr lvl="1"/>
            <a:r>
              <a:rPr lang="it-IT" dirty="0" smtClean="0"/>
              <a:t>posta c/c</a:t>
            </a:r>
          </a:p>
          <a:p>
            <a:pPr lvl="1"/>
            <a:r>
              <a:rPr lang="it-IT" dirty="0" smtClean="0"/>
              <a:t>ecc.</a:t>
            </a:r>
          </a:p>
          <a:p>
            <a:r>
              <a:rPr lang="it-IT" dirty="0"/>
              <a:t>voci contabili che pongono in risalto </a:t>
            </a:r>
            <a:r>
              <a:rPr lang="it-IT" dirty="0" smtClean="0"/>
              <a:t>il debito (capitale di rischio)</a:t>
            </a:r>
            <a:endParaRPr lang="it-IT" dirty="0"/>
          </a:p>
          <a:p>
            <a:pPr lvl="1"/>
            <a:r>
              <a:rPr lang="it-IT" dirty="0" smtClean="0"/>
              <a:t>capitale netto</a:t>
            </a:r>
          </a:p>
          <a:p>
            <a:pPr lvl="1"/>
            <a:r>
              <a:rPr lang="it-IT" dirty="0" smtClean="0"/>
              <a:t>capitale sociale</a:t>
            </a:r>
          </a:p>
          <a:p>
            <a:r>
              <a:rPr lang="it-IT" dirty="0"/>
              <a:t>voci contabili che pongono in risalto </a:t>
            </a:r>
            <a:r>
              <a:rPr lang="it-IT" dirty="0" smtClean="0"/>
              <a:t>il debito (capitale di credito)</a:t>
            </a:r>
            <a:endParaRPr lang="it-IT" dirty="0"/>
          </a:p>
          <a:p>
            <a:pPr lvl="1"/>
            <a:r>
              <a:rPr lang="it-IT" dirty="0" smtClean="0"/>
              <a:t>debiti bancari</a:t>
            </a:r>
          </a:p>
          <a:p>
            <a:pPr lvl="1"/>
            <a:r>
              <a:rPr lang="it-IT" dirty="0" smtClean="0"/>
              <a:t>debiti non bancari</a:t>
            </a:r>
          </a:p>
          <a:p>
            <a:pPr lvl="1"/>
            <a:r>
              <a:rPr lang="it-IT" dirty="0" smtClean="0"/>
              <a:t>ecc.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838221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92092"/>
            <a:ext cx="8229600" cy="873373"/>
          </a:xfrm>
        </p:spPr>
        <p:txBody>
          <a:bodyPr>
            <a:normAutofit fontScale="90000"/>
          </a:bodyPr>
          <a:lstStyle/>
          <a:p>
            <a:r>
              <a:rPr lang="it-IT" sz="3600" dirty="0"/>
              <a:t>rilevazione dell’operazione di </a:t>
            </a:r>
            <a:r>
              <a:rPr lang="it-IT" sz="3600" dirty="0" smtClean="0"/>
              <a:t>accensione del finanziamento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120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dirty="0" smtClean="0"/>
              <a:t>Caratterizzata da sistematicità:</a:t>
            </a:r>
          </a:p>
          <a:p>
            <a:pPr algn="just"/>
            <a:r>
              <a:rPr lang="it-IT" dirty="0" smtClean="0"/>
              <a:t>all’accensione dell’operazione, la </a:t>
            </a:r>
            <a:r>
              <a:rPr lang="it-IT" dirty="0"/>
              <a:t>rilevazione dell’aspetto numerario di segno positivo (entrata </a:t>
            </a:r>
            <a:r>
              <a:rPr lang="it-IT" dirty="0" smtClean="0"/>
              <a:t>di liquidità/DARE:+Cassa, +Banca C/C) </a:t>
            </a:r>
            <a:r>
              <a:rPr lang="it-IT" dirty="0"/>
              <a:t>verrà controbilanciata dalla rilevazione dell’aspetto finanziario di </a:t>
            </a:r>
            <a:r>
              <a:rPr lang="it-IT" dirty="0" smtClean="0"/>
              <a:t>segno positivo </a:t>
            </a:r>
            <a:r>
              <a:rPr lang="it-IT" dirty="0"/>
              <a:t>(sorgere del </a:t>
            </a:r>
            <a:r>
              <a:rPr lang="it-IT" dirty="0" smtClean="0"/>
              <a:t>debito/AVERE:+Capitale </a:t>
            </a:r>
            <a:r>
              <a:rPr lang="it-IT" dirty="0"/>
              <a:t>Netto/</a:t>
            </a:r>
            <a:r>
              <a:rPr lang="it-IT" dirty="0" smtClean="0"/>
              <a:t>Sociale, + </a:t>
            </a:r>
            <a:r>
              <a:rPr lang="it-IT" dirty="0"/>
              <a:t>Debiti </a:t>
            </a:r>
            <a:r>
              <a:rPr lang="it-IT" dirty="0" smtClean="0"/>
              <a:t>Bancari, + </a:t>
            </a:r>
            <a:r>
              <a:rPr lang="it-IT" dirty="0"/>
              <a:t>Debiti Non Bancari</a:t>
            </a:r>
            <a:r>
              <a:rPr lang="it-IT" dirty="0" smtClean="0"/>
              <a:t>)</a:t>
            </a:r>
          </a:p>
          <a:p>
            <a:pPr algn="just"/>
            <a:r>
              <a:rPr lang="it-IT" dirty="0"/>
              <a:t>sono sempre presenti un conto numerario ed un conto </a:t>
            </a:r>
            <a:r>
              <a:rPr lang="it-IT" dirty="0" smtClean="0"/>
              <a:t>derivato (</a:t>
            </a:r>
            <a:r>
              <a:rPr lang="it-IT" dirty="0"/>
              <a:t>finanziario</a:t>
            </a:r>
            <a:r>
              <a:rPr lang="it-IT" dirty="0" smtClean="0"/>
              <a:t>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737624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92092"/>
            <a:ext cx="8229600" cy="873373"/>
          </a:xfrm>
        </p:spPr>
        <p:txBody>
          <a:bodyPr>
            <a:normAutofit fontScale="90000"/>
          </a:bodyPr>
          <a:lstStyle/>
          <a:p>
            <a:r>
              <a:rPr lang="it-IT" sz="3600" dirty="0"/>
              <a:t>rilevazione dell’operazione di </a:t>
            </a:r>
            <a:r>
              <a:rPr lang="it-IT" sz="3600" dirty="0" smtClean="0"/>
              <a:t>rimborso del finanziamento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120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dirty="0" smtClean="0"/>
              <a:t>Caratterizzata da sistematicità:</a:t>
            </a:r>
          </a:p>
          <a:p>
            <a:r>
              <a:rPr lang="it-IT" dirty="0" smtClean="0"/>
              <a:t>Al rimborso del finanziamento, la </a:t>
            </a:r>
            <a:r>
              <a:rPr lang="it-IT" dirty="0"/>
              <a:t>rilevazione dell’aspetto numerario di segno </a:t>
            </a:r>
            <a:r>
              <a:rPr lang="it-IT" dirty="0" smtClean="0"/>
              <a:t>negativo (</a:t>
            </a:r>
            <a:r>
              <a:rPr lang="it-IT" dirty="0"/>
              <a:t>uscita </a:t>
            </a:r>
            <a:r>
              <a:rPr lang="it-IT" dirty="0" smtClean="0"/>
              <a:t>di liquidità/AVERE:-Cassa, -Banca C/C) </a:t>
            </a:r>
            <a:r>
              <a:rPr lang="it-IT" dirty="0"/>
              <a:t>verrà controbilanciata dalla rilevazione dell’aspetto finanziario di </a:t>
            </a:r>
            <a:r>
              <a:rPr lang="it-IT" dirty="0" smtClean="0"/>
              <a:t>segno negativo (estinzione del debito/DARE:</a:t>
            </a:r>
            <a:r>
              <a:rPr lang="it-IT" dirty="0"/>
              <a:t>-</a:t>
            </a:r>
            <a:r>
              <a:rPr lang="it-IT" dirty="0" smtClean="0"/>
              <a:t>Capitale </a:t>
            </a:r>
            <a:r>
              <a:rPr lang="it-IT" dirty="0"/>
              <a:t>Netto/</a:t>
            </a:r>
            <a:r>
              <a:rPr lang="it-IT" dirty="0" smtClean="0"/>
              <a:t>Sociale, -Debiti Bancari, -Debiti </a:t>
            </a:r>
            <a:r>
              <a:rPr lang="it-IT" dirty="0"/>
              <a:t>Non Bancari</a:t>
            </a:r>
            <a:r>
              <a:rPr lang="it-IT" dirty="0" smtClean="0"/>
              <a:t>)</a:t>
            </a:r>
          </a:p>
          <a:p>
            <a:pPr algn="just"/>
            <a:r>
              <a:rPr lang="it-IT" dirty="0"/>
              <a:t>sono sempre presenti un conto numerario ed un conto </a:t>
            </a:r>
            <a:r>
              <a:rPr lang="it-IT" dirty="0" smtClean="0"/>
              <a:t>derivato (</a:t>
            </a:r>
            <a:r>
              <a:rPr lang="it-IT" dirty="0"/>
              <a:t>finanziario</a:t>
            </a:r>
            <a:r>
              <a:rPr lang="it-IT" dirty="0" smtClean="0"/>
              <a:t>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5126912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8594"/>
          </a:xfrm>
        </p:spPr>
        <p:txBody>
          <a:bodyPr>
            <a:normAutofit/>
          </a:bodyPr>
          <a:lstStyle/>
          <a:p>
            <a:r>
              <a:rPr lang="it-IT" dirty="0"/>
              <a:t>il bilancio della </a:t>
            </a:r>
            <a:r>
              <a:rPr lang="it-IT" dirty="0" smtClean="0"/>
              <a:t>gestione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83998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it-IT" sz="2500" dirty="0"/>
              <a:t>esigenze di </a:t>
            </a:r>
            <a:r>
              <a:rPr lang="it-IT" sz="2500" dirty="0" smtClean="0"/>
              <a:t>informazione: </a:t>
            </a:r>
          </a:p>
          <a:p>
            <a:pPr lvl="1" algn="just"/>
            <a:r>
              <a:rPr lang="it-IT" sz="2500" dirty="0" smtClean="0"/>
              <a:t>interna </a:t>
            </a:r>
            <a:r>
              <a:rPr lang="it-IT" sz="2500" dirty="0"/>
              <a:t>(finalità conoscitive in merito all’entità del reddito e del patrimonio, alla remunerazione dei fattori produttivi utilizzati, ecc.) </a:t>
            </a:r>
            <a:endParaRPr lang="it-IT" sz="2500" dirty="0" smtClean="0"/>
          </a:p>
          <a:p>
            <a:pPr lvl="1" algn="just"/>
            <a:r>
              <a:rPr lang="it-IT" sz="2500" dirty="0"/>
              <a:t>e</a:t>
            </a:r>
            <a:r>
              <a:rPr lang="it-IT" sz="2500" dirty="0" smtClean="0"/>
              <a:t>sterna </a:t>
            </a:r>
            <a:r>
              <a:rPr lang="it-IT" sz="2500" dirty="0"/>
              <a:t>(per i soggetti variamente coinvolti, quali fisco, finanziatori, fornitori, clienti, dipendenti, ecc.</a:t>
            </a:r>
            <a:r>
              <a:rPr lang="it-IT" sz="2500" dirty="0" smtClean="0"/>
              <a:t>)</a:t>
            </a:r>
            <a:endParaRPr lang="it-IT" sz="2500" dirty="0"/>
          </a:p>
          <a:p>
            <a:pPr algn="just"/>
            <a:r>
              <a:rPr lang="it-IT" sz="2500" dirty="0"/>
              <a:t>interruzione virtuale della gestione allo scopo di ottenere informazioni in merito al suo andamento nell’intervallo di tempo </a:t>
            </a:r>
            <a:r>
              <a:rPr lang="it-IT" sz="2500" dirty="0" smtClean="0"/>
              <a:t>considerato</a:t>
            </a:r>
          </a:p>
          <a:p>
            <a:pPr algn="just"/>
            <a:r>
              <a:rPr lang="it-IT" sz="2500" dirty="0"/>
              <a:t>il bilancio sintetizza tutti i conti movimentati durante il periodo oggetto di osservazione </a:t>
            </a:r>
            <a:r>
              <a:rPr lang="it-IT" sz="2500" dirty="0" smtClean="0"/>
              <a:t>(il </a:t>
            </a:r>
            <a:r>
              <a:rPr lang="it-IT" sz="2500" dirty="0"/>
              <a:t>bilancio “ordinario” viene predisposto una volta l’anno, solitamente al 31 dicembre</a:t>
            </a:r>
            <a:r>
              <a:rPr lang="it-IT" sz="2500" dirty="0" smtClean="0"/>
              <a:t>)</a:t>
            </a:r>
            <a:endParaRPr lang="it-IT" sz="2500" dirty="0"/>
          </a:p>
        </p:txBody>
      </p:sp>
    </p:spTree>
    <p:extLst>
      <p:ext uri="{BB962C8B-B14F-4D97-AF65-F5344CB8AC3E}">
        <p14:creationId xmlns:p14="http://schemas.microsoft.com/office/powerpoint/2010/main" val="421448689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8594"/>
          </a:xfrm>
        </p:spPr>
        <p:txBody>
          <a:bodyPr>
            <a:normAutofit/>
          </a:bodyPr>
          <a:lstStyle/>
          <a:p>
            <a:r>
              <a:rPr lang="it-IT" sz="3600" dirty="0"/>
              <a:t>il bilancio della </a:t>
            </a:r>
            <a:r>
              <a:rPr lang="it-IT" sz="3600" dirty="0" smtClean="0"/>
              <a:t>gestione. Il finanziamento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83998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it-IT" sz="2200" dirty="0" smtClean="0"/>
              <a:t>Dal </a:t>
            </a:r>
            <a:r>
              <a:rPr lang="it-IT" sz="2200" dirty="0"/>
              <a:t>punto di vista contabile il bilancio si compone di due prospetti: </a:t>
            </a:r>
            <a:r>
              <a:rPr lang="it-IT" sz="2200" dirty="0" smtClean="0"/>
              <a:t>“</a:t>
            </a:r>
            <a:r>
              <a:rPr lang="it-IT" sz="2200" dirty="0"/>
              <a:t>stato patrimoniale” </a:t>
            </a:r>
            <a:r>
              <a:rPr lang="it-IT" sz="2200" dirty="0" smtClean="0"/>
              <a:t>e </a:t>
            </a:r>
            <a:r>
              <a:rPr lang="it-IT" sz="2200" dirty="0"/>
              <a:t>“conto economico</a:t>
            </a:r>
            <a:r>
              <a:rPr lang="it-IT" sz="2200" dirty="0" smtClean="0"/>
              <a:t>”, “</a:t>
            </a:r>
            <a:r>
              <a:rPr lang="it-IT" sz="2200" dirty="0"/>
              <a:t>macro-conti”, destinati ad accogliere i saldi dei conti in funzione della loro diversa natura </a:t>
            </a:r>
          </a:p>
          <a:p>
            <a:pPr algn="just"/>
            <a:r>
              <a:rPr lang="it-IT" sz="2200" dirty="0"/>
              <a:t>l’operazione di finanziamento viene riportata solo nello stato patrimoniale. Il conto economico sarà pertanto interessato dalle successive operazioni di investimento e </a:t>
            </a:r>
            <a:r>
              <a:rPr lang="it-IT" sz="2200" dirty="0" smtClean="0"/>
              <a:t>disinvestimento</a:t>
            </a:r>
          </a:p>
          <a:p>
            <a:pPr algn="just"/>
            <a:r>
              <a:rPr lang="it-IT" sz="2200" dirty="0"/>
              <a:t>Il “patrimonio” o “capitale” </a:t>
            </a:r>
            <a:r>
              <a:rPr lang="it-IT" sz="2200" dirty="0" smtClean="0"/>
              <a:t>è l’insieme </a:t>
            </a:r>
            <a:r>
              <a:rPr lang="it-IT" sz="2200" dirty="0"/>
              <a:t>dei mezzi che l’azienda ha a disposizione per raggiungere i propri fini </a:t>
            </a:r>
            <a:r>
              <a:rPr lang="it-IT" sz="2200" dirty="0" smtClean="0"/>
              <a:t>istituzionali</a:t>
            </a:r>
            <a:endParaRPr lang="it-IT" sz="2200" dirty="0"/>
          </a:p>
          <a:p>
            <a:pPr algn="just"/>
            <a:r>
              <a:rPr lang="it-IT" sz="2200" dirty="0"/>
              <a:t>Il patrimonio, dal punto di vista qualitativo, è contemporaneamente attivo e passivo. Se la liquidità della combinazione produttiva </a:t>
            </a:r>
            <a:r>
              <a:rPr lang="it-IT" sz="2200" dirty="0" smtClean="0"/>
              <a:t>è il </a:t>
            </a:r>
            <a:r>
              <a:rPr lang="it-IT" sz="2200" dirty="0"/>
              <a:t>patrimonio attivo, il debito che ha consentito la formazione di tale disponibilità </a:t>
            </a:r>
            <a:r>
              <a:rPr lang="it-IT" sz="2200" dirty="0" smtClean="0"/>
              <a:t>è quello passivo </a:t>
            </a:r>
          </a:p>
          <a:p>
            <a:pPr algn="just"/>
            <a:r>
              <a:rPr lang="it-IT" sz="2200" dirty="0"/>
              <a:t>in verità, si devono escludere dal patrimonio passivo i mezzi propri, </a:t>
            </a:r>
            <a:r>
              <a:rPr lang="it-IT" sz="2200" dirty="0" smtClean="0"/>
              <a:t>che </a:t>
            </a:r>
            <a:r>
              <a:rPr lang="it-IT" sz="2200" dirty="0"/>
              <a:t>identificano il “patrimonio netto” dell’azienda, ottenuto </a:t>
            </a:r>
            <a:r>
              <a:rPr lang="it-IT" sz="2200" dirty="0" smtClean="0"/>
              <a:t>dalla </a:t>
            </a:r>
            <a:r>
              <a:rPr lang="it-IT" sz="2200" dirty="0"/>
              <a:t>differenza fra il patrimonio attivo e quello </a:t>
            </a:r>
            <a:r>
              <a:rPr lang="it-IT" sz="2200" dirty="0" smtClean="0"/>
              <a:t>passivo</a:t>
            </a:r>
          </a:p>
          <a:p>
            <a:pPr algn="just"/>
            <a:endParaRPr lang="it-IT" sz="2300" dirty="0" smtClean="0"/>
          </a:p>
          <a:p>
            <a:pPr algn="just"/>
            <a:endParaRPr lang="it-IT" sz="2300" dirty="0"/>
          </a:p>
        </p:txBody>
      </p:sp>
    </p:spTree>
    <p:extLst>
      <p:ext uri="{BB962C8B-B14F-4D97-AF65-F5344CB8AC3E}">
        <p14:creationId xmlns:p14="http://schemas.microsoft.com/office/powerpoint/2010/main" val="40140294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Liquidità e debito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liquidità e debito esprimono rispettivamente la composizione e la provenienza del capitale</a:t>
            </a:r>
          </a:p>
          <a:p>
            <a:pPr algn="just"/>
            <a:r>
              <a:rPr lang="it-IT" dirty="0"/>
              <a:t>la liquidità, nelle sue diverse manifestazioni, rappresenta l’impiego del patrimonio: i conti accesi alla liquidità (cassa, banca, posta) illustrano come è stata investita la somma ottenuta tramite l’operazione di finanziamento e quindi la composizione del capitale</a:t>
            </a:r>
          </a:p>
          <a:p>
            <a:pPr algn="just"/>
            <a:r>
              <a:rPr lang="it-IT" dirty="0"/>
              <a:t>Il debito costituisce la fonte a cui si è attinto il capitale per finanziare l’attività </a:t>
            </a:r>
          </a:p>
        </p:txBody>
      </p:sp>
    </p:spTree>
    <p:extLst>
      <p:ext uri="{BB962C8B-B14F-4D97-AF65-F5344CB8AC3E}">
        <p14:creationId xmlns:p14="http://schemas.microsoft.com/office/powerpoint/2010/main" val="384417326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1876"/>
          </a:xfrm>
        </p:spPr>
        <p:txBody>
          <a:bodyPr/>
          <a:lstStyle/>
          <a:p>
            <a:r>
              <a:rPr lang="it-IT" dirty="0" smtClean="0"/>
              <a:t>Stato patrimoniale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77280"/>
            <a:ext cx="8229600" cy="540435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it-IT" dirty="0"/>
              <a:t>il capitale ottenuto è investito inizialmente solo in impieghi liquidi presso l’azienda (cassa) o altri istituti (banca e posta)</a:t>
            </a:r>
          </a:p>
          <a:p>
            <a:pPr algn="just"/>
            <a:r>
              <a:rPr lang="it-IT" dirty="0"/>
              <a:t>La liquidità è un “fattore produttivo generico”, in quanto può trasformarsi in qualsivoglia “fattore produttivo specifico” tramite l’operazione di investimento</a:t>
            </a:r>
          </a:p>
          <a:p>
            <a:pPr algn="just"/>
            <a:r>
              <a:rPr lang="it-IT" dirty="0" smtClean="0"/>
              <a:t>con la modifica qualitativa degli impieghi del capitale essi si sostituiscono al denaro</a:t>
            </a:r>
          </a:p>
          <a:p>
            <a:pPr algn="just"/>
            <a:r>
              <a:rPr lang="it-IT" dirty="0" smtClean="0"/>
              <a:t>Lo </a:t>
            </a:r>
            <a:r>
              <a:rPr lang="it-IT" dirty="0"/>
              <a:t>stato patrimoniale si configura come un macro-conto che accoglie i saldi dei singoli conti patrimoniali, con forma analoga a quella dei conti di mastro, con la differenza che è intestato al </a:t>
            </a:r>
            <a:r>
              <a:rPr lang="it-IT" dirty="0" smtClean="0"/>
              <a:t>patrimonio (aggregato </a:t>
            </a:r>
            <a:r>
              <a:rPr lang="it-IT" dirty="0"/>
              <a:t>di valori attivi e </a:t>
            </a:r>
            <a:r>
              <a:rPr lang="it-IT" dirty="0" smtClean="0"/>
              <a:t>passivi)</a:t>
            </a:r>
          </a:p>
          <a:p>
            <a:pPr algn="just"/>
            <a:endParaRPr lang="it-IT" dirty="0" smtClean="0"/>
          </a:p>
          <a:p>
            <a:pPr marL="0" indent="0">
              <a:buNone/>
            </a:pPr>
            <a:r>
              <a:rPr lang="it-IT" i="1" dirty="0" smtClean="0"/>
              <a:t>	</a:t>
            </a:r>
            <a:r>
              <a:rPr lang="it-IT" b="1" i="1" dirty="0" smtClean="0"/>
              <a:t>Dare</a:t>
            </a:r>
            <a:r>
              <a:rPr lang="it-IT" i="1" dirty="0" smtClean="0"/>
              <a:t>											</a:t>
            </a:r>
            <a:r>
              <a:rPr lang="it-IT" b="1" i="1" dirty="0" smtClean="0"/>
              <a:t>Avere</a:t>
            </a:r>
            <a:endParaRPr lang="it-IT" b="1" i="1" dirty="0"/>
          </a:p>
          <a:p>
            <a:pPr marL="0" indent="0">
              <a:buNone/>
            </a:pPr>
            <a:r>
              <a:rPr lang="it-IT" i="1" dirty="0" smtClean="0"/>
              <a:t>	Attività											Passività </a:t>
            </a:r>
            <a:endParaRPr lang="it-IT" i="1" dirty="0"/>
          </a:p>
          <a:p>
            <a:pPr marL="0" indent="0">
              <a:buNone/>
            </a:pPr>
            <a:r>
              <a:rPr lang="it-IT" i="1" dirty="0" smtClean="0"/>
              <a:t>	(</a:t>
            </a:r>
            <a:r>
              <a:rPr lang="it-IT" i="1" dirty="0"/>
              <a:t>Impieghi) </a:t>
            </a:r>
            <a:r>
              <a:rPr lang="it-IT" i="1" dirty="0" smtClean="0"/>
              <a:t>										(Fonti)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 smtClean="0"/>
              <a:t>il </a:t>
            </a:r>
            <a:r>
              <a:rPr lang="it-IT" dirty="0"/>
              <a:t>dettaglio fornito non ci consente di cogliere se il patrimonio è impiegato </a:t>
            </a:r>
            <a:r>
              <a:rPr lang="it-IT" dirty="0" smtClean="0"/>
              <a:t>in liquidità </a:t>
            </a:r>
            <a:r>
              <a:rPr lang="it-IT" dirty="0"/>
              <a:t>interna o esterna e qual è la fonte specifica da cui tale liquidità </a:t>
            </a:r>
            <a:r>
              <a:rPr lang="it-IT" dirty="0" smtClean="0"/>
              <a:t>proviene. Occorre </a:t>
            </a:r>
            <a:r>
              <a:rPr lang="it-IT" dirty="0"/>
              <a:t>pertanto </a:t>
            </a:r>
            <a:r>
              <a:rPr lang="it-IT" dirty="0" smtClean="0"/>
              <a:t>dettagliare </a:t>
            </a:r>
            <a:r>
              <a:rPr lang="it-IT" dirty="0"/>
              <a:t>le voci </a:t>
            </a:r>
            <a:r>
              <a:rPr lang="it-IT" dirty="0" smtClean="0"/>
              <a:t>utilizzate (banca, posta …)</a:t>
            </a:r>
          </a:p>
          <a:p>
            <a:pPr marL="0" indent="0" algn="just">
              <a:buNone/>
            </a:pPr>
            <a:endParaRPr lang="it-IT" dirty="0"/>
          </a:p>
        </p:txBody>
      </p:sp>
      <p:cxnSp>
        <p:nvCxnSpPr>
          <p:cNvPr id="5" name="Connettore 1 4"/>
          <p:cNvCxnSpPr/>
          <p:nvPr/>
        </p:nvCxnSpPr>
        <p:spPr>
          <a:xfrm flipV="1">
            <a:off x="853914" y="4293255"/>
            <a:ext cx="7832886" cy="106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1 6"/>
          <p:cNvCxnSpPr/>
          <p:nvPr/>
        </p:nvCxnSpPr>
        <p:spPr>
          <a:xfrm>
            <a:off x="4639546" y="4313792"/>
            <a:ext cx="10673" cy="10825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4628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flessibilità dimensionale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dirty="0"/>
              <a:t>La scelta iniziale deve comunque avere un certo grado di </a:t>
            </a:r>
            <a:r>
              <a:rPr lang="it-IT" dirty="0" err="1"/>
              <a:t>flessibilita</a:t>
            </a:r>
            <a:r>
              <a:rPr lang="it-IT" dirty="0"/>
              <a:t>̀ </a:t>
            </a:r>
            <a:r>
              <a:rPr lang="it-IT" dirty="0" smtClean="0"/>
              <a:t>per adattarsi </a:t>
            </a:r>
            <a:r>
              <a:rPr lang="it-IT" dirty="0" err="1"/>
              <a:t>piu</a:t>
            </a:r>
            <a:r>
              <a:rPr lang="it-IT" dirty="0"/>
              <a:t>̀ facilmente alle mutevoli condizioni </a:t>
            </a:r>
            <a:r>
              <a:rPr lang="it-IT" dirty="0" smtClean="0"/>
              <a:t>ambientali</a:t>
            </a:r>
          </a:p>
          <a:p>
            <a:pPr algn="just"/>
            <a:r>
              <a:rPr lang="it-IT" dirty="0" err="1" smtClean="0"/>
              <a:t>puo</a:t>
            </a:r>
            <a:r>
              <a:rPr lang="it-IT" dirty="0" smtClean="0"/>
              <a:t>̀ </a:t>
            </a:r>
            <a:r>
              <a:rPr lang="it-IT" dirty="0"/>
              <a:t>risultare </a:t>
            </a:r>
            <a:r>
              <a:rPr lang="it-IT" dirty="0" smtClean="0"/>
              <a:t>perciò conveniente </a:t>
            </a:r>
            <a:r>
              <a:rPr lang="it-IT" dirty="0"/>
              <a:t>sovradimensionare gli impianti per un migliore sfruttamento in caso di favorevoli condizioni di mercato: tali riserve di capacità produttiva devono comunque essere funzionali, </a:t>
            </a:r>
            <a:r>
              <a:rPr lang="it-IT" dirty="0" err="1"/>
              <a:t>cioe</a:t>
            </a:r>
            <a:r>
              <a:rPr lang="it-IT" dirty="0"/>
              <a:t>̀ sostenibili economicamente</a:t>
            </a:r>
            <a:r>
              <a:rPr lang="it-IT" dirty="0" smtClean="0">
                <a:effectLst/>
              </a:rPr>
              <a:t> </a:t>
            </a: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7533693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1876"/>
          </a:xfrm>
        </p:spPr>
        <p:txBody>
          <a:bodyPr/>
          <a:lstStyle/>
          <a:p>
            <a:r>
              <a:rPr lang="it-IT" dirty="0" smtClean="0"/>
              <a:t>Stato patrimoniale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77279"/>
            <a:ext cx="8229600" cy="5634281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it-IT" b="1" i="1" dirty="0"/>
              <a:t>a</a:t>
            </a:r>
            <a:r>
              <a:rPr lang="it-IT" b="1" i="1" dirty="0" smtClean="0"/>
              <a:t>ttività/impieghi						passività/fonti</a:t>
            </a:r>
          </a:p>
          <a:p>
            <a:pPr marL="0" indent="0" algn="just">
              <a:buNone/>
            </a:pPr>
            <a:r>
              <a:rPr lang="it-IT" dirty="0" smtClean="0"/>
              <a:t>Cassa			200					capitale netto 150</a:t>
            </a:r>
          </a:p>
          <a:p>
            <a:pPr marL="0" indent="0" algn="just">
              <a:buNone/>
            </a:pPr>
            <a:r>
              <a:rPr lang="it-IT" dirty="0"/>
              <a:t>b</a:t>
            </a:r>
            <a:r>
              <a:rPr lang="it-IT" dirty="0" smtClean="0"/>
              <a:t>anca c/c		150					mutui passivi	 200</a:t>
            </a:r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pPr algn="just"/>
            <a:r>
              <a:rPr lang="it-IT" sz="3500" dirty="0" smtClean="0"/>
              <a:t>lo </a:t>
            </a:r>
            <a:r>
              <a:rPr lang="it-IT" sz="3500" dirty="0"/>
              <a:t>stato patrimoniale fornisce, in sintesi, la dinamica gestionale intervenuta nel periodo di osservazione. Alla data di riferimento:</a:t>
            </a:r>
          </a:p>
          <a:p>
            <a:pPr algn="just"/>
            <a:r>
              <a:rPr lang="it-IT" sz="3500" dirty="0"/>
              <a:t>una parte dei finanziamenti (per 150) proviene direttamente dal titolare</a:t>
            </a:r>
          </a:p>
          <a:p>
            <a:pPr algn="just"/>
            <a:r>
              <a:rPr lang="it-IT" sz="3500" dirty="0"/>
              <a:t>la parte rimanente (200) dalla banca a titolo di mutuo</a:t>
            </a:r>
          </a:p>
          <a:p>
            <a:pPr algn="just"/>
            <a:r>
              <a:rPr lang="it-IT" sz="3500" dirty="0"/>
              <a:t>il denaro ottenuto risulta al momento destinato in cassa (200) e nel c/c bancario (150) in attesa di successivi investimenti</a:t>
            </a:r>
          </a:p>
          <a:p>
            <a:pPr algn="just"/>
            <a:r>
              <a:rPr lang="it-IT" sz="3500" dirty="0"/>
              <a:t>Dall’esame dei singoli conti di mastro potremmo stabilire ad es. che è intervenuta una riduzione di capitale con rimborso al titolare (per 50) rispetto a quello originario (di 200) e che è stato effettuato un rimborso di una quota del mutuo (per 100) rispetto al debito inizialmente contratto (pari a 300) </a:t>
            </a:r>
          </a:p>
        </p:txBody>
      </p:sp>
      <p:cxnSp>
        <p:nvCxnSpPr>
          <p:cNvPr id="5" name="Connettore 1 4"/>
          <p:cNvCxnSpPr/>
          <p:nvPr/>
        </p:nvCxnSpPr>
        <p:spPr>
          <a:xfrm>
            <a:off x="361271" y="1087952"/>
            <a:ext cx="832552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1 6"/>
          <p:cNvCxnSpPr/>
          <p:nvPr/>
        </p:nvCxnSpPr>
        <p:spPr>
          <a:xfrm>
            <a:off x="4462414" y="1087952"/>
            <a:ext cx="0" cy="17477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30953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8772"/>
          </a:xfrm>
        </p:spPr>
        <p:txBody>
          <a:bodyPr/>
          <a:lstStyle/>
          <a:p>
            <a:r>
              <a:rPr lang="it-IT" dirty="0"/>
              <a:t>l’investimento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3409"/>
            <a:ext cx="8229600" cy="539771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sz="2300" dirty="0"/>
              <a:t>l’azienda impiega </a:t>
            </a:r>
            <a:r>
              <a:rPr lang="it-IT" sz="2300" dirty="0" smtClean="0"/>
              <a:t>(converte) il fattore produttivo generico “liquidità” </a:t>
            </a:r>
            <a:r>
              <a:rPr lang="it-IT" sz="2300" dirty="0"/>
              <a:t>ottenuta in precedenza per acquisire la disponibilità – a titolo di proprietà o in altra forma – di fattori produttivi specifici </a:t>
            </a:r>
            <a:r>
              <a:rPr lang="it-IT" sz="2300" dirty="0" smtClean="0"/>
              <a:t>idonei a consentire </a:t>
            </a:r>
            <a:r>
              <a:rPr lang="it-IT" sz="2300" dirty="0"/>
              <a:t>di svolgere la </a:t>
            </a:r>
            <a:r>
              <a:rPr lang="it-IT" sz="2300" dirty="0" smtClean="0"/>
              <a:t>gestione</a:t>
            </a:r>
          </a:p>
          <a:p>
            <a:pPr algn="just"/>
            <a:r>
              <a:rPr lang="it-IT" sz="2300" dirty="0"/>
              <a:t>“fattori a fecondità (o ad utilità) semplice” o “fattori produttivi di esercizio</a:t>
            </a:r>
            <a:r>
              <a:rPr lang="it-IT" sz="2300" dirty="0" smtClean="0"/>
              <a:t>”: forniscono </a:t>
            </a:r>
            <a:r>
              <a:rPr lang="it-IT" sz="2300" dirty="0"/>
              <a:t>utilità per un solo ciclo produttivo, ovvero si consumano integralmente all’atto del primo </a:t>
            </a:r>
            <a:r>
              <a:rPr lang="it-IT" sz="2300" dirty="0" smtClean="0"/>
              <a:t>utilizzo. Salvo </a:t>
            </a:r>
            <a:r>
              <a:rPr lang="it-IT" sz="2300" dirty="0"/>
              <a:t>si rilevino rimanenze alla fine del periodo, vengono consumati entro l’esercizio amministrativo in cui sono stati acquisiti </a:t>
            </a:r>
            <a:endParaRPr lang="it-IT" sz="2300" dirty="0" smtClean="0"/>
          </a:p>
          <a:p>
            <a:pPr algn="just"/>
            <a:r>
              <a:rPr lang="it-IT" sz="2300" dirty="0"/>
              <a:t> “fattori a fecondità (o ad utilità) ripetuta” o “fattori produttivi pluriennali”, in quanto persistono in azienda per un tempo medio-lungo, quindi per più esercizi amministrativi: forniscono utilità per più cicli produttivi, ovvero non si consumano integralmente all’atto del primo </a:t>
            </a:r>
            <a:r>
              <a:rPr lang="it-IT" sz="2300" dirty="0" smtClean="0"/>
              <a:t>utilizzo</a:t>
            </a:r>
          </a:p>
          <a:p>
            <a:pPr algn="just"/>
            <a:r>
              <a:rPr lang="it-IT" sz="2400" dirty="0"/>
              <a:t>la distinzione fra fattori </a:t>
            </a:r>
            <a:r>
              <a:rPr lang="it-IT" sz="2400" dirty="0" smtClean="0"/>
              <a:t>pluriennali e </a:t>
            </a:r>
            <a:r>
              <a:rPr lang="it-IT" sz="2400" dirty="0"/>
              <a:t>fattori di esercizio non comporta </a:t>
            </a:r>
            <a:r>
              <a:rPr lang="it-IT" sz="2400" dirty="0" smtClean="0"/>
              <a:t>differenze </a:t>
            </a:r>
            <a:r>
              <a:rPr lang="it-IT" sz="2400" dirty="0"/>
              <a:t>dal punto di vista </a:t>
            </a:r>
            <a:r>
              <a:rPr lang="it-IT" sz="2400" dirty="0" smtClean="0"/>
              <a:t>della contabilizzazione</a:t>
            </a:r>
            <a:r>
              <a:rPr lang="it-IT" sz="2400" dirty="0"/>
              <a:t>, mentre rileva ai fini dell’iscrizione delle voci in bilancio</a:t>
            </a:r>
            <a:endParaRPr lang="it-IT" sz="2300" dirty="0"/>
          </a:p>
        </p:txBody>
      </p:sp>
    </p:spTree>
    <p:extLst>
      <p:ext uri="{BB962C8B-B14F-4D97-AF65-F5344CB8AC3E}">
        <p14:creationId xmlns:p14="http://schemas.microsoft.com/office/powerpoint/2010/main" val="84840341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8772"/>
          </a:xfrm>
        </p:spPr>
        <p:txBody>
          <a:bodyPr/>
          <a:lstStyle/>
          <a:p>
            <a:r>
              <a:rPr lang="it-IT" dirty="0"/>
              <a:t>l’investimento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3410"/>
            <a:ext cx="8229600" cy="5189690"/>
          </a:xfrm>
        </p:spPr>
        <p:txBody>
          <a:bodyPr>
            <a:normAutofit/>
          </a:bodyPr>
          <a:lstStyle/>
          <a:p>
            <a:pPr algn="just"/>
            <a:r>
              <a:rPr lang="it-IT" sz="2400" dirty="0" smtClean="0"/>
              <a:t>IL CAPITALE MONETARIO RACCOLTO DURANTE LA FASE DEL FINANZIAMENTO VIENE IMPIEGATO PER L’ACQUISIZIONE DEI FATTORI PRODUTTIVI SPECIFICI</a:t>
            </a:r>
          </a:p>
          <a:p>
            <a:endParaRPr lang="it-IT" sz="2400" dirty="0"/>
          </a:p>
          <a:p>
            <a:pPr marL="0" indent="0" algn="ctr">
              <a:buNone/>
            </a:pPr>
            <a:r>
              <a:rPr lang="it-IT" sz="2400" dirty="0"/>
              <a:t>FABBISOGNO </a:t>
            </a:r>
            <a:r>
              <a:rPr lang="it-IT" sz="2400" dirty="0" smtClean="0"/>
              <a:t>DI FINANZIAMENTO</a:t>
            </a:r>
          </a:p>
          <a:p>
            <a:pPr marL="0" indent="0" algn="ctr">
              <a:buNone/>
            </a:pPr>
            <a:endParaRPr lang="it-IT" sz="2400" dirty="0"/>
          </a:p>
          <a:p>
            <a:pPr marL="0" indent="0" algn="ctr">
              <a:buNone/>
            </a:pPr>
            <a:endParaRPr lang="it-IT" sz="2400" dirty="0" smtClean="0"/>
          </a:p>
          <a:p>
            <a:pPr marL="0" indent="0" algn="ctr">
              <a:buNone/>
            </a:pPr>
            <a:r>
              <a:rPr lang="it-IT" sz="2400" dirty="0"/>
              <a:t>RISORSE MONETARIE </a:t>
            </a:r>
            <a:endParaRPr lang="it-IT" sz="2400" dirty="0" smtClean="0"/>
          </a:p>
          <a:p>
            <a:pPr marL="0" indent="0" algn="ctr">
              <a:buNone/>
            </a:pPr>
            <a:endParaRPr lang="it-IT" sz="2400" dirty="0"/>
          </a:p>
          <a:p>
            <a:pPr marL="0" indent="0" algn="ctr">
              <a:buNone/>
            </a:pPr>
            <a:endParaRPr lang="it-IT" sz="2400" dirty="0" smtClean="0"/>
          </a:p>
          <a:p>
            <a:pPr marL="0" indent="0" algn="ctr">
              <a:buNone/>
            </a:pPr>
            <a:r>
              <a:rPr lang="it-IT" sz="2400" dirty="0"/>
              <a:t>ACQUISIZIONE DEI FATTORI PRODUTTIVI SPECIFICI </a:t>
            </a:r>
            <a:endParaRPr lang="it-IT" sz="2300" dirty="0"/>
          </a:p>
        </p:txBody>
      </p:sp>
      <p:cxnSp>
        <p:nvCxnSpPr>
          <p:cNvPr id="5" name="Connettore 2 4"/>
          <p:cNvCxnSpPr/>
          <p:nvPr/>
        </p:nvCxnSpPr>
        <p:spPr>
          <a:xfrm>
            <a:off x="4510420" y="3317460"/>
            <a:ext cx="0" cy="77735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2 6"/>
          <p:cNvCxnSpPr/>
          <p:nvPr/>
        </p:nvCxnSpPr>
        <p:spPr>
          <a:xfrm>
            <a:off x="4510420" y="4609408"/>
            <a:ext cx="0" cy="7664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894384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fattori pluriennali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48154"/>
            <a:ext cx="8229600" cy="487801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definiti anche come </a:t>
            </a:r>
            <a:endParaRPr lang="it-IT" dirty="0" smtClean="0"/>
          </a:p>
          <a:p>
            <a:pPr lvl="1" algn="just"/>
            <a:r>
              <a:rPr lang="it-IT" dirty="0" smtClean="0"/>
              <a:t>“</a:t>
            </a:r>
            <a:r>
              <a:rPr lang="it-IT" dirty="0"/>
              <a:t>fattori strutturali”, poiché entrano a far parte della “struttura operativa” dell’azienda </a:t>
            </a:r>
            <a:endParaRPr lang="it-IT" dirty="0" smtClean="0"/>
          </a:p>
          <a:p>
            <a:pPr lvl="1" algn="just"/>
            <a:r>
              <a:rPr lang="it-IT" dirty="0"/>
              <a:t>“immobilizzazioni</a:t>
            </a:r>
            <a:r>
              <a:rPr lang="it-IT" dirty="0" smtClean="0"/>
              <a:t>”: costituiscono </a:t>
            </a:r>
            <a:r>
              <a:rPr lang="it-IT" dirty="0"/>
              <a:t>capitale investito “immobilizzato”, </a:t>
            </a:r>
            <a:r>
              <a:rPr lang="it-IT" dirty="0" smtClean="0"/>
              <a:t>destinato </a:t>
            </a:r>
            <a:r>
              <a:rPr lang="it-IT" dirty="0"/>
              <a:t>a permanere in quella forma per un ampio arco temporale </a:t>
            </a:r>
            <a:endParaRPr lang="it-IT" dirty="0" smtClean="0"/>
          </a:p>
          <a:p>
            <a:pPr algn="just"/>
            <a:r>
              <a:rPr lang="it-IT" dirty="0"/>
              <a:t>anch’essi, sebbene gradualmente, sono soggetti al </a:t>
            </a:r>
            <a:r>
              <a:rPr lang="it-IT" dirty="0" smtClean="0"/>
              <a:t>consumo: sono </a:t>
            </a:r>
            <a:r>
              <a:rPr lang="it-IT" dirty="0"/>
              <a:t>beni “</a:t>
            </a:r>
            <a:r>
              <a:rPr lang="it-IT" dirty="0" smtClean="0"/>
              <a:t>a lento </a:t>
            </a:r>
            <a:r>
              <a:rPr lang="it-IT" dirty="0"/>
              <a:t>ciclo di utilizzo” </a:t>
            </a:r>
            <a:endParaRPr lang="it-IT" dirty="0" smtClean="0"/>
          </a:p>
          <a:p>
            <a:pPr algn="just"/>
            <a:r>
              <a:rPr lang="it-IT" dirty="0"/>
              <a:t>I fattori pluriennali si dividono in due grandi </a:t>
            </a:r>
            <a:r>
              <a:rPr lang="it-IT" dirty="0" smtClean="0"/>
              <a:t>categorie, in </a:t>
            </a:r>
            <a:r>
              <a:rPr lang="it-IT" dirty="0"/>
              <a:t>funzione della loro </a:t>
            </a:r>
            <a:r>
              <a:rPr lang="it-IT" dirty="0" smtClean="0"/>
              <a:t>tangibilità: </a:t>
            </a:r>
            <a:r>
              <a:rPr lang="it-IT" b="1" dirty="0" smtClean="0"/>
              <a:t>materiali</a:t>
            </a:r>
            <a:r>
              <a:rPr lang="it-IT" dirty="0" smtClean="0"/>
              <a:t> </a:t>
            </a:r>
            <a:r>
              <a:rPr lang="it-IT" dirty="0"/>
              <a:t>(hanno una consistenza fisica) </a:t>
            </a:r>
            <a:r>
              <a:rPr lang="it-IT" dirty="0" smtClean="0"/>
              <a:t>e </a:t>
            </a:r>
            <a:r>
              <a:rPr lang="it-IT" b="1" dirty="0"/>
              <a:t>immateriali</a:t>
            </a:r>
            <a:r>
              <a:rPr lang="it-IT" dirty="0"/>
              <a:t> (ne sono sprovvisti) </a:t>
            </a:r>
          </a:p>
        </p:txBody>
      </p:sp>
    </p:spTree>
    <p:extLst>
      <p:ext uri="{BB962C8B-B14F-4D97-AF65-F5344CB8AC3E}">
        <p14:creationId xmlns:p14="http://schemas.microsoft.com/office/powerpoint/2010/main" val="355819375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fattori produttivi “materiali”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dirty="0"/>
              <a:t>investimenti strutturali, destinati a fornire utilità per più esercizi, aventi il requisito della </a:t>
            </a:r>
            <a:r>
              <a:rPr lang="it-IT" b="1" dirty="0" smtClean="0"/>
              <a:t>materialità</a:t>
            </a:r>
            <a:r>
              <a:rPr lang="it-IT" dirty="0" smtClean="0"/>
              <a:t> o </a:t>
            </a:r>
            <a:r>
              <a:rPr lang="it-IT" b="1" dirty="0" smtClean="0"/>
              <a:t>tangibilità</a:t>
            </a:r>
            <a:r>
              <a:rPr lang="it-IT" dirty="0" smtClean="0"/>
              <a:t>: </a:t>
            </a:r>
          </a:p>
          <a:p>
            <a:r>
              <a:rPr lang="it-IT" dirty="0" smtClean="0"/>
              <a:t>terreni</a:t>
            </a:r>
          </a:p>
          <a:p>
            <a:r>
              <a:rPr lang="it-IT" dirty="0" smtClean="0"/>
              <a:t>immobili</a:t>
            </a:r>
          </a:p>
          <a:p>
            <a:r>
              <a:rPr lang="it-IT" dirty="0" smtClean="0"/>
              <a:t>impianti</a:t>
            </a:r>
          </a:p>
          <a:p>
            <a:r>
              <a:rPr lang="it-IT" dirty="0" smtClean="0"/>
              <a:t>macchinari</a:t>
            </a:r>
          </a:p>
          <a:p>
            <a:r>
              <a:rPr lang="it-IT" dirty="0" smtClean="0"/>
              <a:t>attrezzature</a:t>
            </a:r>
          </a:p>
          <a:p>
            <a:r>
              <a:rPr lang="it-IT" dirty="0"/>
              <a:t>m</a:t>
            </a:r>
            <a:r>
              <a:rPr lang="it-IT" dirty="0" smtClean="0"/>
              <a:t>obili</a:t>
            </a:r>
          </a:p>
          <a:p>
            <a:r>
              <a:rPr lang="it-IT" dirty="0" smtClean="0"/>
              <a:t>arredi</a:t>
            </a:r>
          </a:p>
          <a:p>
            <a:r>
              <a:rPr lang="it-IT" dirty="0" smtClean="0"/>
              <a:t>autoveicoli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987017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Fattori produttivi “immateriali”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95586" y="1600200"/>
            <a:ext cx="8391214" cy="5056617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it-IT" sz="3600" dirty="0"/>
              <a:t>impieghi strutturali di carattere “intangibile”, in quanto originano dal sostenimento di oneri che, pur perdurando nel tempo, non si incorporano in alcun bene </a:t>
            </a:r>
            <a:r>
              <a:rPr lang="it-IT" sz="3600" dirty="0" smtClean="0"/>
              <a:t>materiale (1), </a:t>
            </a:r>
            <a:r>
              <a:rPr lang="it-IT" sz="3600" dirty="0"/>
              <a:t>oppure dall’acquisizione di diritti </a:t>
            </a:r>
            <a:r>
              <a:rPr lang="it-IT" sz="3600" dirty="0" smtClean="0"/>
              <a:t>pluriennali (2)</a:t>
            </a:r>
          </a:p>
          <a:p>
            <a:pPr marL="0" indent="0" algn="just">
              <a:buNone/>
            </a:pPr>
            <a:r>
              <a:rPr lang="it-IT" sz="3600" dirty="0" smtClean="0"/>
              <a:t>	(1) investimenti </a:t>
            </a:r>
            <a:r>
              <a:rPr lang="it-IT" sz="3600" dirty="0"/>
              <a:t>che hanno senso solo all’interno della combinazione produttiva che li ha sostenuti e che non possono essere trasferiti se non con l’intera azienda</a:t>
            </a:r>
          </a:p>
          <a:p>
            <a:pPr lvl="1" algn="just"/>
            <a:r>
              <a:rPr lang="it-IT" sz="3100" dirty="0"/>
              <a:t>costi di impianto o di costituzione</a:t>
            </a:r>
          </a:p>
          <a:p>
            <a:pPr lvl="1" algn="just"/>
            <a:r>
              <a:rPr lang="it-IT" sz="3100" dirty="0"/>
              <a:t>costi di ampliamento</a:t>
            </a:r>
          </a:p>
          <a:p>
            <a:pPr lvl="1" algn="just"/>
            <a:r>
              <a:rPr lang="it-IT" sz="3100" dirty="0"/>
              <a:t>costi di ricerca e di sviluppo</a:t>
            </a:r>
          </a:p>
          <a:p>
            <a:pPr lvl="1" algn="just"/>
            <a:r>
              <a:rPr lang="it-IT" sz="3100" dirty="0"/>
              <a:t>costi di pubblicità capitalizzati</a:t>
            </a:r>
          </a:p>
          <a:p>
            <a:pPr marL="0" lvl="0" indent="0" algn="just">
              <a:buNone/>
            </a:pPr>
            <a:r>
              <a:rPr lang="it-IT" sz="3600" dirty="0" smtClean="0"/>
              <a:t>	(2) acquisizione </a:t>
            </a:r>
            <a:r>
              <a:rPr lang="it-IT" sz="3600" dirty="0"/>
              <a:t>di diritti pluriennali: elementi che possono essere trasferiti anche indipendentemente dalla combinazione produttiva, in quanto possiedono un proprio mercato</a:t>
            </a:r>
          </a:p>
          <a:p>
            <a:pPr lvl="1" algn="just"/>
            <a:r>
              <a:rPr lang="it-IT" sz="3100" dirty="0"/>
              <a:t>marchi</a:t>
            </a:r>
          </a:p>
          <a:p>
            <a:pPr lvl="1" algn="just"/>
            <a:r>
              <a:rPr lang="it-IT" sz="3100" dirty="0"/>
              <a:t>brevetti</a:t>
            </a:r>
          </a:p>
          <a:p>
            <a:pPr lvl="1" algn="just"/>
            <a:r>
              <a:rPr lang="it-IT" sz="3100" dirty="0"/>
              <a:t>diritti di utilizzazione delle opere dell’ingegno (in azienda essenzialmente software)</a:t>
            </a:r>
          </a:p>
          <a:p>
            <a:pPr lvl="1" algn="just"/>
            <a:r>
              <a:rPr lang="it-IT" sz="3100" dirty="0" smtClean="0"/>
              <a:t>licenze</a:t>
            </a:r>
            <a:endParaRPr lang="it-IT" dirty="0" smtClean="0"/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742581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7823"/>
          </a:xfrm>
        </p:spPr>
        <p:txBody>
          <a:bodyPr/>
          <a:lstStyle/>
          <a:p>
            <a:r>
              <a:rPr lang="it-IT" dirty="0"/>
              <a:t>costi di impianto e di ampliamento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08151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it-IT" sz="2600" dirty="0" smtClean="0"/>
              <a:t>oneri </a:t>
            </a:r>
            <a:r>
              <a:rPr lang="it-IT" sz="2600" dirty="0"/>
              <a:t>sostenuti in modo non ricorrente dall’azienda in precisi e caratteristici momenti della sua vita (fase </a:t>
            </a:r>
            <a:r>
              <a:rPr lang="it-IT" sz="2600" dirty="0" err="1"/>
              <a:t>pre</a:t>
            </a:r>
            <a:r>
              <a:rPr lang="it-IT" sz="2600" dirty="0"/>
              <a:t>-operativa, di accrescimento della capacità operativa)</a:t>
            </a:r>
          </a:p>
          <a:p>
            <a:pPr lvl="1" algn="just"/>
            <a:r>
              <a:rPr lang="it-IT" sz="2200" dirty="0"/>
              <a:t>costituzione della società (per l’atto costitutivo e relative tasse, eventuali consulenze dirette alla sua formulazione, ottenimento di licenze, permessi ed autorizzazioni richieste)</a:t>
            </a:r>
          </a:p>
          <a:p>
            <a:pPr lvl="1" algn="just"/>
            <a:r>
              <a:rPr lang="it-IT" sz="2200" dirty="0"/>
              <a:t>costituzione dell’azienda (costi sostenuti per disegnare e rendere operativa la struttura aziendale iniziale, spese sostenute per studi preparatori, per ricerche di mercato, per addestramento iniziale del personale) </a:t>
            </a:r>
          </a:p>
          <a:p>
            <a:pPr lvl="1" algn="just"/>
            <a:r>
              <a:rPr lang="it-IT" sz="2200" dirty="0"/>
              <a:t>ampliamento della società e dell’azienda (vera e propria espansione in direzioni ed in attività precedentemente non perseguite, ovvero ampliamento quantitativo di misura tale da apparire straordinario) </a:t>
            </a:r>
          </a:p>
        </p:txBody>
      </p:sp>
    </p:spTree>
    <p:extLst>
      <p:ext uri="{BB962C8B-B14F-4D97-AF65-F5344CB8AC3E}">
        <p14:creationId xmlns:p14="http://schemas.microsoft.com/office/powerpoint/2010/main" val="379925565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Avviamento come bene immateriale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6253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it-IT" dirty="0"/>
              <a:t>maggior valore assunto dall’azienda rispetto alle attività e passività trasferite in caso di cessione dell’azienda</a:t>
            </a:r>
          </a:p>
          <a:p>
            <a:pPr algn="just"/>
            <a:r>
              <a:rPr lang="it-IT" dirty="0"/>
              <a:t>rappresenta l’attitudine dell’azienda a produrre redditi in misura superiore a quella ordinaria</a:t>
            </a:r>
          </a:p>
          <a:p>
            <a:pPr algn="just"/>
            <a:r>
              <a:rPr lang="it-IT" dirty="0"/>
              <a:t>è un insieme di condizioni favorevoli che fanno sì che la combinazione produttiva, nel suo complesso, costituisca un sistema efficiente ed idoneo a produrre utili</a:t>
            </a:r>
          </a:p>
          <a:p>
            <a:pPr algn="just"/>
            <a:r>
              <a:rPr lang="it-IT" dirty="0"/>
              <a:t>assume un valore superiore rispetto alla semplice somma dei suoi elementi singolarmente considerati (valore “combinatorio” dei fattori produttivi, più elevato rispetto a quello prettamente contabile)</a:t>
            </a:r>
          </a:p>
          <a:p>
            <a:pPr algn="just"/>
            <a:r>
              <a:rPr lang="it-IT" dirty="0"/>
              <a:t>un’azienda avviata è un’azienda efficiente e riesce a remunerare adeguatamente i fattori produttivi ed il capitale conferito dal soggetto economico</a:t>
            </a:r>
          </a:p>
          <a:p>
            <a:pPr algn="just"/>
            <a:r>
              <a:rPr lang="it-IT" dirty="0"/>
              <a:t>rappresenta la differenza positiva tra il prezzo di acquisto di un'azienda e il suo patrimonio netto </a:t>
            </a:r>
          </a:p>
        </p:txBody>
      </p:sp>
    </p:spTree>
    <p:extLst>
      <p:ext uri="{BB962C8B-B14F-4D97-AF65-F5344CB8AC3E}">
        <p14:creationId xmlns:p14="http://schemas.microsoft.com/office/powerpoint/2010/main" val="110125481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fattori produttivi di esercizio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salvo si </a:t>
            </a:r>
            <a:r>
              <a:rPr lang="it-IT" dirty="0" smtClean="0"/>
              <a:t>rilevi la </a:t>
            </a:r>
            <a:r>
              <a:rPr lang="it-IT" dirty="0"/>
              <a:t>presenza di rimanenze, concorrono alla gestione di un solo periodo </a:t>
            </a:r>
            <a:r>
              <a:rPr lang="it-IT" dirty="0" smtClean="0"/>
              <a:t>amministrativo</a:t>
            </a:r>
          </a:p>
          <a:p>
            <a:pPr algn="just"/>
            <a:r>
              <a:rPr lang="it-IT" dirty="0" smtClean="0"/>
              <a:t>“</a:t>
            </a:r>
            <a:r>
              <a:rPr lang="it-IT" b="1" dirty="0"/>
              <a:t>fattori produttivi anticipati</a:t>
            </a:r>
            <a:r>
              <a:rPr lang="it-IT" dirty="0" smtClean="0"/>
              <a:t>”, </a:t>
            </a:r>
            <a:r>
              <a:rPr lang="it-IT" dirty="0"/>
              <a:t>acquisiti in anticipo rispetto all’allestimento della produzione </a:t>
            </a:r>
            <a:r>
              <a:rPr lang="it-IT" dirty="0" smtClean="0"/>
              <a:t>(</a:t>
            </a:r>
            <a:r>
              <a:rPr lang="it-IT" dirty="0"/>
              <a:t>materie prime, materie accessorie, </a:t>
            </a:r>
            <a:r>
              <a:rPr lang="it-IT" dirty="0" smtClean="0"/>
              <a:t>imballaggi)</a:t>
            </a:r>
          </a:p>
          <a:p>
            <a:pPr algn="just"/>
            <a:r>
              <a:rPr lang="it-IT" dirty="0" smtClean="0"/>
              <a:t>“</a:t>
            </a:r>
            <a:r>
              <a:rPr lang="it-IT" b="1" dirty="0"/>
              <a:t>fattori produttivi correnti</a:t>
            </a:r>
            <a:r>
              <a:rPr lang="it-IT" dirty="0" smtClean="0"/>
              <a:t>”, </a:t>
            </a:r>
            <a:r>
              <a:rPr lang="it-IT" dirty="0"/>
              <a:t>acquisiti durante lo svolgimento dell’attività produttiva </a:t>
            </a:r>
            <a:r>
              <a:rPr lang="it-IT" dirty="0" smtClean="0"/>
              <a:t>(</a:t>
            </a:r>
            <a:r>
              <a:rPr lang="it-IT" dirty="0"/>
              <a:t>lavoro e servizi forniti da </a:t>
            </a:r>
            <a:r>
              <a:rPr lang="it-IT" dirty="0" smtClean="0"/>
              <a:t>terzi: </a:t>
            </a:r>
            <a:r>
              <a:rPr lang="it-IT" dirty="0"/>
              <a:t>luce, acqua, gas, telefono, consulenze da professionisti, contratti di assicurazione, manutenzione di un bene </a:t>
            </a:r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6231857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7823"/>
          </a:xfrm>
        </p:spPr>
        <p:txBody>
          <a:bodyPr/>
          <a:lstStyle/>
          <a:p>
            <a:r>
              <a:rPr lang="it-IT" dirty="0"/>
              <a:t>attuazione dell’investimento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82687"/>
            <a:ext cx="8229600" cy="5144207"/>
          </a:xfrm>
        </p:spPr>
        <p:txBody>
          <a:bodyPr>
            <a:normAutofit/>
          </a:bodyPr>
          <a:lstStyle/>
          <a:p>
            <a:pPr algn="just"/>
            <a:r>
              <a:rPr lang="it-IT" sz="3600" dirty="0"/>
              <a:t>l</a:t>
            </a:r>
            <a:r>
              <a:rPr lang="it-IT" sz="3600" dirty="0" smtClean="0"/>
              <a:t>’investimento </a:t>
            </a:r>
            <a:r>
              <a:rPr lang="it-IT" sz="3600" dirty="0"/>
              <a:t>si attua mediante l’acquisizione dei fattori produttivi </a:t>
            </a:r>
            <a:r>
              <a:rPr lang="it-IT" sz="3600" dirty="0" smtClean="0"/>
              <a:t>specifici</a:t>
            </a:r>
          </a:p>
          <a:p>
            <a:pPr algn="just"/>
            <a:r>
              <a:rPr lang="it-IT" sz="3600" dirty="0"/>
              <a:t>a</a:t>
            </a:r>
            <a:r>
              <a:rPr lang="it-IT" sz="3600" dirty="0" smtClean="0"/>
              <a:t>cquisizione: ottenimento </a:t>
            </a:r>
            <a:r>
              <a:rPr lang="it-IT" sz="3600" dirty="0"/>
              <a:t>della disponibilità di un determinato bene, </a:t>
            </a:r>
            <a:r>
              <a:rPr lang="it-IT" sz="3600" dirty="0" smtClean="0"/>
              <a:t>per poterne </a:t>
            </a:r>
            <a:r>
              <a:rPr lang="it-IT" sz="3600" dirty="0"/>
              <a:t>utilizzare i servizi, indipendentemente dalla natura giuridica dell’operazione posta in </a:t>
            </a:r>
            <a:r>
              <a:rPr lang="it-IT" sz="3600" dirty="0" smtClean="0"/>
              <a:t>essere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90872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406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Il fattore finanziario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it-IT" dirty="0"/>
              <a:t>il reperimento dei mezzi finanziari si rende necessario a causa del sostenimento anticipato dei costi rispetto alla riscossione dei ricavi</a:t>
            </a:r>
          </a:p>
          <a:p>
            <a:pPr algn="just"/>
            <a:r>
              <a:rPr lang="it-IT" dirty="0" smtClean="0"/>
              <a:t>l'ammontare </a:t>
            </a:r>
            <a:r>
              <a:rPr lang="it-IT" dirty="0"/>
              <a:t>dei finanziamenti necessari è strettamente legato alla configurazione dimensionale che si vuole dare al sistema </a:t>
            </a:r>
            <a:r>
              <a:rPr lang="it-IT" dirty="0" smtClean="0"/>
              <a:t>aziendale</a:t>
            </a:r>
            <a:endParaRPr lang="it-IT" dirty="0"/>
          </a:p>
          <a:p>
            <a:pPr algn="just"/>
            <a:r>
              <a:rPr lang="it-IT" dirty="0" smtClean="0"/>
              <a:t>Altri </a:t>
            </a:r>
            <a:r>
              <a:rPr lang="it-IT" dirty="0"/>
              <a:t>fattori che, </a:t>
            </a:r>
            <a:r>
              <a:rPr lang="it-IT" dirty="0" err="1"/>
              <a:t>piu</a:t>
            </a:r>
            <a:r>
              <a:rPr lang="it-IT" dirty="0"/>
              <a:t>̀ o meno direttamente, influenzano, in senso </a:t>
            </a:r>
            <a:r>
              <a:rPr lang="it-IT" dirty="0" smtClean="0"/>
              <a:t>qualitativo e quantitativo</a:t>
            </a:r>
            <a:r>
              <a:rPr lang="it-IT" dirty="0"/>
              <a:t>, il fabbisogno di finanziamento </a:t>
            </a:r>
            <a:r>
              <a:rPr lang="it-IT" dirty="0" smtClean="0"/>
              <a:t>sono le </a:t>
            </a:r>
            <a:r>
              <a:rPr lang="it-IT" dirty="0"/>
              <a:t>politiche di acquisto e di vendita, le </a:t>
            </a:r>
            <a:r>
              <a:rPr lang="it-IT" dirty="0" err="1"/>
              <a:t>modalita</a:t>
            </a:r>
            <a:r>
              <a:rPr lang="it-IT" dirty="0"/>
              <a:t>̀ di pagamento, le caratteristiche dei mercati di sbocco e di approvvigionamento, i tempi di produzione, la proporzione fra impieghi in fattori durevoli o </a:t>
            </a:r>
            <a:r>
              <a:rPr lang="it-IT" dirty="0" smtClean="0"/>
              <a:t>consumabili</a:t>
            </a:r>
          </a:p>
        </p:txBody>
      </p:sp>
    </p:spTree>
    <p:extLst>
      <p:ext uri="{BB962C8B-B14F-4D97-AF65-F5344CB8AC3E}">
        <p14:creationId xmlns:p14="http://schemas.microsoft.com/office/powerpoint/2010/main" val="250772326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7823"/>
          </a:xfrm>
        </p:spPr>
        <p:txBody>
          <a:bodyPr>
            <a:normAutofit/>
          </a:bodyPr>
          <a:lstStyle/>
          <a:p>
            <a:r>
              <a:rPr lang="it-IT" sz="3600" dirty="0" smtClean="0"/>
              <a:t>Investimento in </a:t>
            </a:r>
            <a:r>
              <a:rPr lang="it-IT" sz="3600" dirty="0"/>
              <a:t>fattori </a:t>
            </a:r>
            <a:r>
              <a:rPr lang="it-IT" sz="3600" dirty="0" smtClean="0"/>
              <a:t>produttivi strutturali 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82687"/>
            <a:ext cx="8229600" cy="5144207"/>
          </a:xfrm>
        </p:spPr>
        <p:txBody>
          <a:bodyPr>
            <a:normAutofit lnSpcReduction="10000"/>
          </a:bodyPr>
          <a:lstStyle/>
          <a:p>
            <a:pPr marL="0" lvl="1" algn="just">
              <a:buFont typeface="Arial"/>
              <a:buChar char="•"/>
            </a:pPr>
            <a:r>
              <a:rPr lang="it-IT" sz="2300" dirty="0"/>
              <a:t>acquisto da terzi, costruzione in economia, conferimento in natura da parte del titolare o dei soci, costruzione data in appalto, permuta, donazione, acquisto ad un prezzo simbolico  - si ottiene la proprietà del bene. L’acquisto comporta un’uscita di liquidità a fronte dell’ingresso del fattore produttivo all’interno dell’azienda; con le costruzioni in economia ed il conferimento ciò non si verifica</a:t>
            </a:r>
          </a:p>
          <a:p>
            <a:pPr marL="0" lvl="1" algn="just">
              <a:buFont typeface="Arial"/>
              <a:buChar char="•"/>
            </a:pPr>
            <a:r>
              <a:rPr lang="it-IT" sz="2300" dirty="0"/>
              <a:t>leasing, affitto, noleggio - si ottiene la disponibilità del bene senza acquisirne la proprietà. Comportano il pagamento di un canone di locazione periodico per l’utilizzo del </a:t>
            </a:r>
            <a:r>
              <a:rPr lang="it-IT" sz="2300" dirty="0" smtClean="0"/>
              <a:t>bene</a:t>
            </a:r>
          </a:p>
          <a:p>
            <a:pPr marL="0" lvl="1" algn="just">
              <a:buFont typeface="Arial"/>
              <a:buChar char="•"/>
            </a:pPr>
            <a:r>
              <a:rPr lang="it-IT" sz="2300" dirty="0" smtClean="0"/>
              <a:t>Leasing</a:t>
            </a:r>
            <a:r>
              <a:rPr lang="it-IT" sz="2300" dirty="0"/>
              <a:t>: fattori produttivi “tecnici</a:t>
            </a:r>
            <a:r>
              <a:rPr lang="it-IT" sz="2300" dirty="0" smtClean="0"/>
              <a:t>” (impianti</a:t>
            </a:r>
            <a:r>
              <a:rPr lang="it-IT" sz="2300" dirty="0"/>
              <a:t>, macchinari, attrezzature, </a:t>
            </a:r>
            <a:r>
              <a:rPr lang="it-IT" sz="2300" dirty="0" smtClean="0"/>
              <a:t>automezzi). </a:t>
            </a:r>
            <a:r>
              <a:rPr lang="it-IT" sz="2400" dirty="0"/>
              <a:t>A</a:t>
            </a:r>
            <a:r>
              <a:rPr lang="it-IT" sz="2400" dirty="0" smtClean="0"/>
              <a:t>lla </a:t>
            </a:r>
            <a:r>
              <a:rPr lang="it-IT" sz="2400" dirty="0"/>
              <a:t>scadenza del contratto è possibile “riscattare” il fattore produttivo, ovvero acquisirlo in proprietà, previo pagamento di un “prezzo di riscatto” </a:t>
            </a:r>
            <a:endParaRPr lang="it-IT" sz="2300" dirty="0" smtClean="0"/>
          </a:p>
          <a:p>
            <a:pPr marL="0" lvl="1" algn="just">
              <a:buFont typeface="Arial"/>
              <a:buChar char="•"/>
            </a:pPr>
            <a:r>
              <a:rPr lang="it-IT" sz="2300" dirty="0" smtClean="0"/>
              <a:t>Affitto: </a:t>
            </a:r>
            <a:r>
              <a:rPr lang="it-IT" sz="2300" dirty="0"/>
              <a:t>b</a:t>
            </a:r>
            <a:r>
              <a:rPr lang="it-IT" sz="2300" dirty="0" smtClean="0"/>
              <a:t>eni immobili (</a:t>
            </a:r>
            <a:r>
              <a:rPr lang="it-IT" sz="2400" dirty="0"/>
              <a:t>fabbricati ed </a:t>
            </a:r>
            <a:r>
              <a:rPr lang="it-IT" sz="2400" dirty="0" smtClean="0"/>
              <a:t>edifici)</a:t>
            </a:r>
            <a:endParaRPr lang="it-IT" sz="2300" dirty="0"/>
          </a:p>
          <a:p>
            <a:endParaRPr lang="it-IT" sz="2300" dirty="0"/>
          </a:p>
        </p:txBody>
      </p:sp>
    </p:spTree>
    <p:extLst>
      <p:ext uri="{BB962C8B-B14F-4D97-AF65-F5344CB8AC3E}">
        <p14:creationId xmlns:p14="http://schemas.microsoft.com/office/powerpoint/2010/main" val="425604526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6533" y="274638"/>
            <a:ext cx="8571987" cy="1143000"/>
          </a:xfrm>
        </p:spPr>
        <p:txBody>
          <a:bodyPr>
            <a:noAutofit/>
          </a:bodyPr>
          <a:lstStyle/>
          <a:p>
            <a:r>
              <a:rPr lang="it-IT" sz="3600" dirty="0"/>
              <a:t>Investimento in fattori produttivi </a:t>
            </a:r>
            <a:r>
              <a:rPr lang="it-IT" sz="3600" dirty="0" smtClean="0"/>
              <a:t>d’esercizio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it-IT" dirty="0"/>
              <a:t>si può ricorrere esclusivamente all’acquisto ed al conferimento in natura</a:t>
            </a:r>
          </a:p>
          <a:p>
            <a:r>
              <a:rPr lang="it-IT" dirty="0"/>
              <a:t>per i fattori a fecondità semplice non è infatti possibile usufruire di contratti di affitto o simili: i beni vengono consumati all’atto del primo utilizzo, quindi non sarebbe possibile restituirli al proprietario, come invece avviene per i fattori a fecondità ripetuta </a:t>
            </a: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2167604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grandezze logiche dell’investimento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90316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it-IT" dirty="0"/>
              <a:t>esempio dell’acquisto con regolamento in contanti</a:t>
            </a:r>
          </a:p>
          <a:p>
            <a:pPr algn="just"/>
            <a:r>
              <a:rPr lang="it-IT" dirty="0"/>
              <a:t>la prima “grandezza”, rappresentata dalla liquidità, fa riferimento al suo movimento </a:t>
            </a:r>
            <a:r>
              <a:rPr lang="it-IT" dirty="0" smtClean="0"/>
              <a:t>(</a:t>
            </a:r>
            <a:r>
              <a:rPr lang="it-IT" dirty="0"/>
              <a:t>l’uscita della liquidità rappresenta un fatto negativo per </a:t>
            </a:r>
            <a:r>
              <a:rPr lang="it-IT" dirty="0" smtClean="0"/>
              <a:t>la combinazione </a:t>
            </a:r>
            <a:r>
              <a:rPr lang="it-IT" dirty="0"/>
              <a:t>produttiva, in quanto la </a:t>
            </a:r>
            <a:r>
              <a:rPr lang="it-IT" dirty="0" smtClean="0"/>
              <a:t>priva di essa, </a:t>
            </a:r>
            <a:r>
              <a:rPr lang="it-IT" dirty="0"/>
              <a:t>in tutto o in </a:t>
            </a:r>
            <a:r>
              <a:rPr lang="it-IT" dirty="0" smtClean="0"/>
              <a:t>parte)</a:t>
            </a:r>
            <a:endParaRPr lang="it-IT" dirty="0"/>
          </a:p>
          <a:p>
            <a:pPr algn="just"/>
            <a:r>
              <a:rPr lang="it-IT" dirty="0"/>
              <a:t>la seconda dà la spiegazione del movimento della liquidità</a:t>
            </a:r>
          </a:p>
          <a:p>
            <a:pPr algn="just"/>
            <a:r>
              <a:rPr lang="it-IT" dirty="0"/>
              <a:t>l’uscita di liquidità è connessa all’operazione di </a:t>
            </a:r>
            <a:r>
              <a:rPr lang="it-IT" dirty="0" smtClean="0"/>
              <a:t>investimento: l’azienda </a:t>
            </a:r>
            <a:r>
              <a:rPr lang="it-IT" dirty="0"/>
              <a:t>ha acquistato fattori produttivi </a:t>
            </a:r>
            <a:r>
              <a:rPr lang="it-IT" dirty="0" smtClean="0"/>
              <a:t>specifici (</a:t>
            </a:r>
            <a:r>
              <a:rPr lang="it-IT" dirty="0"/>
              <a:t>l’ingresso del fattore costituisce un fatto positivo, poiché </a:t>
            </a:r>
            <a:r>
              <a:rPr lang="it-IT" dirty="0" smtClean="0"/>
              <a:t>incrementa la </a:t>
            </a:r>
            <a:r>
              <a:rPr lang="it-IT" dirty="0"/>
              <a:t>dotazione tecnica dell’azienda, </a:t>
            </a:r>
            <a:r>
              <a:rPr lang="it-IT" dirty="0" smtClean="0"/>
              <a:t>permettendo </a:t>
            </a:r>
            <a:r>
              <a:rPr lang="it-IT" dirty="0"/>
              <a:t>di </a:t>
            </a:r>
            <a:r>
              <a:rPr lang="it-IT" dirty="0" smtClean="0"/>
              <a:t>allestire </a:t>
            </a:r>
            <a:r>
              <a:rPr lang="it-IT" dirty="0"/>
              <a:t>la produzione</a:t>
            </a:r>
            <a:r>
              <a:rPr lang="it-IT" dirty="0" smtClean="0"/>
              <a:t>)</a:t>
            </a:r>
            <a:endParaRPr lang="it-IT" dirty="0"/>
          </a:p>
          <a:p>
            <a:pPr algn="just"/>
            <a:r>
              <a:rPr lang="it-IT" dirty="0"/>
              <a:t>l’uscita di liquidità ha provocato il sostenimento di un costo per l’ottenimento della disponibilità del bene</a:t>
            </a:r>
          </a:p>
          <a:p>
            <a:r>
              <a:rPr lang="it-IT" dirty="0"/>
              <a:t>la seconda grandezza è una grandezza non </a:t>
            </a:r>
            <a:r>
              <a:rPr lang="it-IT" dirty="0" smtClean="0"/>
              <a:t>numeraria (“economica”), </a:t>
            </a:r>
            <a:r>
              <a:rPr lang="it-IT" dirty="0"/>
              <a:t>derivata da quella originaria o primaria </a:t>
            </a:r>
            <a:r>
              <a:rPr lang="it-IT" dirty="0" smtClean="0"/>
              <a:t>ed ha carattere </a:t>
            </a:r>
            <a:r>
              <a:rPr lang="it-IT" dirty="0"/>
              <a:t>pluriennale o d’esercizio a seconda </a:t>
            </a:r>
            <a:r>
              <a:rPr lang="it-IT" dirty="0" smtClean="0"/>
              <a:t>che l’investimento </a:t>
            </a:r>
            <a:r>
              <a:rPr lang="it-IT" dirty="0"/>
              <a:t>sia riferito a fattori produttivi a fecondità ripetuta o semplice</a:t>
            </a:r>
            <a:endParaRPr lang="it-IT" dirty="0" smtClean="0"/>
          </a:p>
          <a:p>
            <a:pPr algn="just"/>
            <a:r>
              <a:rPr lang="it-IT" dirty="0"/>
              <a:t>Le due grandezze si </a:t>
            </a:r>
            <a:r>
              <a:rPr lang="it-IT" dirty="0" smtClean="0"/>
              <a:t>muovono contestualmente in direzioni opposte</a:t>
            </a:r>
          </a:p>
        </p:txBody>
      </p:sp>
    </p:spTree>
    <p:extLst>
      <p:ext uri="{BB962C8B-B14F-4D97-AF65-F5344CB8AC3E}">
        <p14:creationId xmlns:p14="http://schemas.microsoft.com/office/powerpoint/2010/main" val="92328228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smtClean="0"/>
              <a:t>Funzionamento dei conti di investimento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600200"/>
            <a:ext cx="8990874" cy="4525963"/>
          </a:xfrm>
        </p:spPr>
        <p:txBody>
          <a:bodyPr>
            <a:normAutofit/>
          </a:bodyPr>
          <a:lstStyle/>
          <a:p>
            <a:r>
              <a:rPr lang="it-IT" dirty="0"/>
              <a:t>anche nell’operazione di investimento si utilizzano conti destinati ad accogliere le grandezze, i valori e le variazioni coinvolte</a:t>
            </a:r>
          </a:p>
          <a:p>
            <a:r>
              <a:rPr lang="it-IT" dirty="0"/>
              <a:t>i conti sono suddivisi in due gruppi – originari e derivati – e il loro funzionamento è il seguente: </a:t>
            </a:r>
            <a:endParaRPr lang="it-IT" dirty="0" smtClean="0"/>
          </a:p>
          <a:p>
            <a:pPr marL="0" indent="0">
              <a:buNone/>
            </a:pPr>
            <a:r>
              <a:rPr lang="it-IT" sz="1800" dirty="0" smtClean="0"/>
              <a:t>		conto originario / liquidità				conto derivato / investimento o costo</a:t>
            </a:r>
          </a:p>
          <a:p>
            <a:pPr marL="0" indent="0">
              <a:buNone/>
            </a:pPr>
            <a:endParaRPr lang="it-IT" sz="1800" dirty="0"/>
          </a:p>
          <a:p>
            <a:pPr marL="0" indent="0">
              <a:buNone/>
            </a:pPr>
            <a:r>
              <a:rPr lang="it-IT" sz="1800" dirty="0" smtClean="0"/>
              <a:t>	DARE			AVERE						DARE			AVERE</a:t>
            </a:r>
          </a:p>
          <a:p>
            <a:pPr marL="0" indent="0">
              <a:buNone/>
            </a:pPr>
            <a:r>
              <a:rPr lang="it-IT" sz="1800" dirty="0"/>
              <a:t>v</a:t>
            </a:r>
            <a:r>
              <a:rPr lang="it-IT" sz="1800" dirty="0" smtClean="0"/>
              <a:t>ariazioni positive (+)  variazioni negative (-)		</a:t>
            </a:r>
            <a:r>
              <a:rPr lang="it-IT" sz="1800" dirty="0"/>
              <a:t>variazioni negative (-</a:t>
            </a:r>
            <a:r>
              <a:rPr lang="it-IT" sz="1800" dirty="0" smtClean="0"/>
              <a:t>)  variazioni positive (+)</a:t>
            </a:r>
            <a:endParaRPr lang="it-IT" sz="1800" dirty="0"/>
          </a:p>
          <a:p>
            <a:pPr marL="0" indent="0">
              <a:buNone/>
            </a:pPr>
            <a:r>
              <a:rPr lang="it-IT" sz="1800" dirty="0" smtClean="0"/>
              <a:t>					</a:t>
            </a:r>
          </a:p>
          <a:p>
            <a:endParaRPr lang="it-IT" dirty="0" smtClean="0"/>
          </a:p>
          <a:p>
            <a:pPr marL="0" indent="0">
              <a:buNone/>
            </a:pPr>
            <a:endParaRPr lang="it-IT" sz="1800" dirty="0" smtClean="0"/>
          </a:p>
          <a:p>
            <a:pPr marL="0" indent="0">
              <a:buNone/>
            </a:pPr>
            <a:endParaRPr lang="it-IT" sz="1800" dirty="0"/>
          </a:p>
        </p:txBody>
      </p:sp>
      <p:cxnSp>
        <p:nvCxnSpPr>
          <p:cNvPr id="5" name="Connettore 1 4"/>
          <p:cNvCxnSpPr/>
          <p:nvPr/>
        </p:nvCxnSpPr>
        <p:spPr>
          <a:xfrm>
            <a:off x="0" y="4753680"/>
            <a:ext cx="4218055" cy="112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1 6"/>
          <p:cNvCxnSpPr/>
          <p:nvPr/>
        </p:nvCxnSpPr>
        <p:spPr>
          <a:xfrm>
            <a:off x="4622644" y="4764920"/>
            <a:ext cx="4368230" cy="273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>
            <a:off x="2146572" y="4753680"/>
            <a:ext cx="0" cy="12376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1 10"/>
          <p:cNvCxnSpPr/>
          <p:nvPr/>
        </p:nvCxnSpPr>
        <p:spPr>
          <a:xfrm>
            <a:off x="6698201" y="4792291"/>
            <a:ext cx="22477" cy="12263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/>
          <p:cNvCxnSpPr/>
          <p:nvPr/>
        </p:nvCxnSpPr>
        <p:spPr>
          <a:xfrm>
            <a:off x="2820887" y="5596533"/>
            <a:ext cx="0" cy="42214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2820887" y="6018679"/>
            <a:ext cx="303442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/>
          <p:nvPr/>
        </p:nvCxnSpPr>
        <p:spPr>
          <a:xfrm flipV="1">
            <a:off x="5855307" y="5596533"/>
            <a:ext cx="0" cy="39477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18164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Dinamica delle variazioni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t-IT" dirty="0"/>
              <a:t>ai fini della contabilizzazione di ogni </a:t>
            </a:r>
            <a:r>
              <a:rPr lang="it-IT" dirty="0" smtClean="0"/>
              <a:t>operazione bisogna </a:t>
            </a:r>
            <a:r>
              <a:rPr lang="it-IT" dirty="0"/>
              <a:t>anzitutto considerare il segno </a:t>
            </a:r>
            <a:r>
              <a:rPr lang="it-IT" dirty="0" smtClean="0"/>
              <a:t>(+) o (-) della </a:t>
            </a:r>
            <a:r>
              <a:rPr lang="it-IT" dirty="0"/>
              <a:t>variazione numeraria</a:t>
            </a:r>
            <a:endParaRPr lang="it-IT" dirty="0" smtClean="0"/>
          </a:p>
          <a:p>
            <a:pPr algn="just"/>
            <a:r>
              <a:rPr lang="it-IT" dirty="0" smtClean="0"/>
              <a:t>La variazione della </a:t>
            </a:r>
            <a:r>
              <a:rPr lang="it-IT" dirty="0"/>
              <a:t>liquidità, avrà segno </a:t>
            </a:r>
            <a:r>
              <a:rPr lang="it-IT" dirty="0" smtClean="0"/>
              <a:t>negativo (-), </a:t>
            </a:r>
            <a:r>
              <a:rPr lang="it-IT" dirty="0"/>
              <a:t>in </a:t>
            </a:r>
            <a:r>
              <a:rPr lang="it-IT" dirty="0" smtClean="0"/>
              <a:t>quanto connessa </a:t>
            </a:r>
            <a:r>
              <a:rPr lang="it-IT" dirty="0"/>
              <a:t>ad una diminuzione del </a:t>
            </a:r>
            <a:r>
              <a:rPr lang="it-IT" dirty="0" smtClean="0"/>
              <a:t>numerario</a:t>
            </a:r>
          </a:p>
          <a:p>
            <a:pPr algn="just"/>
            <a:r>
              <a:rPr lang="it-IT" dirty="0" smtClean="0"/>
              <a:t>Anche il costo </a:t>
            </a:r>
            <a:r>
              <a:rPr lang="it-IT" dirty="0"/>
              <a:t>avrà </a:t>
            </a:r>
            <a:r>
              <a:rPr lang="it-IT" dirty="0" smtClean="0"/>
              <a:t>segno negativo (-), poiché rappresenta </a:t>
            </a:r>
            <a:r>
              <a:rPr lang="it-IT" dirty="0"/>
              <a:t>la giustificazione (il sostenimento di un onere) dell’uscita della </a:t>
            </a:r>
            <a:r>
              <a:rPr lang="it-IT" dirty="0" smtClean="0"/>
              <a:t>liquidità</a:t>
            </a:r>
          </a:p>
          <a:p>
            <a:pPr algn="just"/>
            <a:r>
              <a:rPr lang="it-IT" dirty="0"/>
              <a:t>l’uscita di </a:t>
            </a:r>
            <a:r>
              <a:rPr lang="it-IT" dirty="0" smtClean="0"/>
              <a:t>liquidità, di segno (-) deve essere </a:t>
            </a:r>
            <a:r>
              <a:rPr lang="it-IT" dirty="0"/>
              <a:t>controbilanciata da una variazione derivata di segno </a:t>
            </a:r>
            <a:r>
              <a:rPr lang="it-IT" dirty="0" smtClean="0"/>
              <a:t>(-), </a:t>
            </a:r>
            <a:r>
              <a:rPr lang="it-IT" dirty="0"/>
              <a:t>in quanto </a:t>
            </a:r>
            <a:r>
              <a:rPr lang="it-IT" dirty="0" smtClean="0"/>
              <a:t>giustifica un </a:t>
            </a:r>
            <a:r>
              <a:rPr lang="it-IT" dirty="0"/>
              <a:t>decremento della </a:t>
            </a:r>
            <a:r>
              <a:rPr lang="it-IT" dirty="0" smtClean="0"/>
              <a:t>liquidità, che ha segno (-)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8904205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Dinamica delle variazioni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200" dirty="0"/>
              <a:t>Per quanto </a:t>
            </a:r>
            <a:r>
              <a:rPr lang="it-IT" sz="2200" dirty="0" smtClean="0"/>
              <a:t>riguarda la liquidità, vale la distinzione </a:t>
            </a:r>
            <a:r>
              <a:rPr lang="it-IT" sz="2200" dirty="0"/>
              <a:t>fra liquidità attuale e differita, </a:t>
            </a:r>
            <a:r>
              <a:rPr lang="it-IT" sz="2200" dirty="0" smtClean="0"/>
              <a:t>nonché fra </a:t>
            </a:r>
            <a:r>
              <a:rPr lang="it-IT" sz="2200" dirty="0"/>
              <a:t>liquidità interna ed </a:t>
            </a:r>
            <a:r>
              <a:rPr lang="it-IT" sz="2200" dirty="0" smtClean="0"/>
              <a:t>esterna</a:t>
            </a:r>
          </a:p>
          <a:p>
            <a:pPr algn="just"/>
            <a:r>
              <a:rPr lang="it-IT" sz="2200" dirty="0"/>
              <a:t>il costo </a:t>
            </a:r>
            <a:r>
              <a:rPr lang="it-IT" sz="2200" dirty="0" smtClean="0"/>
              <a:t>può riferirsi a </a:t>
            </a:r>
            <a:r>
              <a:rPr lang="it-IT" sz="2200" dirty="0"/>
              <a:t>fattori produttivi ad utilizzo ripetuto </a:t>
            </a:r>
            <a:r>
              <a:rPr lang="it-IT" sz="2200" dirty="0" smtClean="0"/>
              <a:t>oppure </a:t>
            </a:r>
            <a:r>
              <a:rPr lang="it-IT" sz="2200" dirty="0"/>
              <a:t>ad utilizzo semplice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9937" y="3089924"/>
            <a:ext cx="59817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5699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84" r="484"/>
          <a:stretch/>
        </p:blipFill>
        <p:spPr>
          <a:xfrm>
            <a:off x="446088" y="685800"/>
            <a:ext cx="8139112" cy="5702300"/>
          </a:xfrm>
        </p:spPr>
      </p:pic>
    </p:spTree>
    <p:extLst>
      <p:ext uri="{BB962C8B-B14F-4D97-AF65-F5344CB8AC3E}">
        <p14:creationId xmlns:p14="http://schemas.microsoft.com/office/powerpoint/2010/main" val="318907540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t="-10349" b="-10349"/>
          <a:stretch>
            <a:fillRect/>
          </a:stretch>
        </p:blipFill>
        <p:spPr>
          <a:xfrm>
            <a:off x="457200" y="371475"/>
            <a:ext cx="7866094" cy="5754688"/>
          </a:xfrm>
        </p:spPr>
      </p:pic>
    </p:spTree>
    <p:extLst>
      <p:ext uri="{BB962C8B-B14F-4D97-AF65-F5344CB8AC3E}">
        <p14:creationId xmlns:p14="http://schemas.microsoft.com/office/powerpoint/2010/main" val="12404845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Inserimento delle grandezze dell’investimento nel bilancio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488" y="1600200"/>
            <a:ext cx="8687432" cy="490661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it-IT" dirty="0"/>
              <a:t> “stato patrimoniale” e “conto economico” accolgono i saldi dei conti in funzione della loro diversa natura: l’operazione di investimento li coinvolge entrambi</a:t>
            </a:r>
          </a:p>
          <a:p>
            <a:pPr algn="just"/>
            <a:r>
              <a:rPr lang="it-IT" dirty="0"/>
              <a:t>occorre partire dallo stato patrimoniale ed aggiungere le rilevazioni concernenti l’operazione di investimento</a:t>
            </a:r>
          </a:p>
          <a:p>
            <a:pPr algn="just"/>
            <a:r>
              <a:rPr lang="it-IT" dirty="0"/>
              <a:t>la liquidità, nelle sue diverse manifestazioni, rappresenta un impiego di patrimonio: i conti accesi alla liquidità (cassa, banca, posta) indicano infatti come è stata investita la somma ottenuta tramite l’operazione di finanziamento</a:t>
            </a:r>
          </a:p>
          <a:p>
            <a:pPr algn="just"/>
            <a:r>
              <a:rPr lang="it-IT" dirty="0"/>
              <a:t>Fino ad ora il capitale ottenuto era stato impiegato esclusivamente in impieghi liquidi presso l’azienda (cassa) o altri istituti (banca e posta)</a:t>
            </a:r>
          </a:p>
          <a:p>
            <a:pPr algn="just"/>
            <a:r>
              <a:rPr lang="it-IT" dirty="0"/>
              <a:t>L’operazione di investimento di tale liquidità in “fattori produttivi specifici” comporta una modifica qualitativa degli impieghi del capitale in quanto essi si sostituiscono al </a:t>
            </a:r>
            <a:r>
              <a:rPr lang="it-IT" dirty="0" smtClean="0"/>
              <a:t>denaro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3974922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Riflessi sul bilancio di periodo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600200"/>
            <a:ext cx="899087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dirty="0" smtClean="0"/>
              <a:t>									</a:t>
            </a:r>
          </a:p>
          <a:p>
            <a:pPr marL="0" indent="0">
              <a:buNone/>
            </a:pPr>
            <a:endParaRPr lang="it-IT" sz="1800" dirty="0"/>
          </a:p>
          <a:p>
            <a:pPr marL="0" indent="0">
              <a:buNone/>
            </a:pPr>
            <a:r>
              <a:rPr lang="it-IT" sz="1800" dirty="0" smtClean="0"/>
              <a:t>	DARE															AVERE</a:t>
            </a:r>
          </a:p>
          <a:p>
            <a:pPr marL="0" indent="0">
              <a:buNone/>
            </a:pPr>
            <a:r>
              <a:rPr lang="it-IT" sz="1800" dirty="0" smtClean="0"/>
              <a:t>			</a:t>
            </a:r>
            <a:r>
              <a:rPr lang="it-IT" sz="1800" u="sng" dirty="0" smtClean="0"/>
              <a:t>attività</a:t>
            </a:r>
            <a:r>
              <a:rPr lang="it-IT" sz="1800" u="sng" dirty="0"/>
              <a:t>/impieghi</a:t>
            </a:r>
            <a:r>
              <a:rPr lang="it-IT" sz="1800" dirty="0"/>
              <a:t>	</a:t>
            </a:r>
            <a:r>
              <a:rPr lang="it-IT" sz="1800" dirty="0" smtClean="0"/>
              <a:t>					</a:t>
            </a:r>
            <a:r>
              <a:rPr lang="it-IT" sz="1800" u="sng" dirty="0" smtClean="0"/>
              <a:t>passività</a:t>
            </a:r>
            <a:r>
              <a:rPr lang="it-IT" sz="1800" u="sng" dirty="0"/>
              <a:t>/</a:t>
            </a:r>
            <a:r>
              <a:rPr lang="it-IT" sz="1800" u="sng" dirty="0" smtClean="0"/>
              <a:t>fonti</a:t>
            </a:r>
            <a:r>
              <a:rPr lang="it-IT" sz="1800" dirty="0" smtClean="0"/>
              <a:t>				</a:t>
            </a:r>
          </a:p>
          <a:p>
            <a:pPr marL="0" indent="0">
              <a:buNone/>
            </a:pPr>
            <a:r>
              <a:rPr lang="it-IT" sz="1800" dirty="0" smtClean="0"/>
              <a:t>+     fattori produttivi</a:t>
            </a:r>
          </a:p>
          <a:p>
            <a:pPr>
              <a:buFontTx/>
              <a:buChar char="-"/>
            </a:pPr>
            <a:r>
              <a:rPr lang="it-IT" sz="1800" dirty="0"/>
              <a:t>l</a:t>
            </a:r>
            <a:r>
              <a:rPr lang="it-IT" sz="1800" dirty="0" smtClean="0"/>
              <a:t>iquidità</a:t>
            </a:r>
          </a:p>
          <a:p>
            <a:pPr>
              <a:buFontTx/>
              <a:buChar char="-"/>
            </a:pPr>
            <a:endParaRPr lang="it-IT" sz="1800" dirty="0"/>
          </a:p>
          <a:p>
            <a:pPr algn="just"/>
            <a:r>
              <a:rPr lang="it-IT" sz="2400" dirty="0"/>
              <a:t>in conseguenza degli investimenti effettuati, il </a:t>
            </a:r>
            <a:r>
              <a:rPr lang="it-IT" sz="2400" dirty="0" smtClean="0"/>
              <a:t>patrimonio dell’azienda subisce una </a:t>
            </a:r>
            <a:r>
              <a:rPr lang="it-IT" sz="2400" dirty="0"/>
              <a:t>modifica qualitativa, vedendo diminuire il valore del </a:t>
            </a:r>
            <a:r>
              <a:rPr lang="it-IT" sz="2400" dirty="0" smtClean="0"/>
              <a:t>denaro in </a:t>
            </a:r>
            <a:r>
              <a:rPr lang="it-IT" sz="2400" dirty="0"/>
              <a:t>cassa e, </a:t>
            </a:r>
            <a:r>
              <a:rPr lang="it-IT" sz="2400" dirty="0" smtClean="0"/>
              <a:t>al tempo stesso, </a:t>
            </a:r>
            <a:r>
              <a:rPr lang="it-IT" sz="2400" dirty="0"/>
              <a:t>aumentare (di pari importo) il valore attribuito </a:t>
            </a:r>
            <a:r>
              <a:rPr lang="it-IT" sz="2400" dirty="0" smtClean="0"/>
              <a:t>agli investimenti </a:t>
            </a:r>
            <a:r>
              <a:rPr lang="it-IT" sz="2400" dirty="0"/>
              <a:t>in fattori produttivi specifici, pluriennali e </a:t>
            </a:r>
            <a:r>
              <a:rPr lang="it-IT" sz="2400" dirty="0" smtClean="0"/>
              <a:t>d’esercizio</a:t>
            </a:r>
          </a:p>
          <a:p>
            <a:pPr marL="0" indent="0">
              <a:buNone/>
            </a:pPr>
            <a:endParaRPr lang="it-IT" sz="1800" dirty="0"/>
          </a:p>
        </p:txBody>
      </p:sp>
      <p:cxnSp>
        <p:nvCxnSpPr>
          <p:cNvPr id="5" name="Connettore 1 4"/>
          <p:cNvCxnSpPr/>
          <p:nvPr/>
        </p:nvCxnSpPr>
        <p:spPr>
          <a:xfrm>
            <a:off x="112386" y="2162098"/>
            <a:ext cx="872855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1 10"/>
          <p:cNvCxnSpPr/>
          <p:nvPr/>
        </p:nvCxnSpPr>
        <p:spPr>
          <a:xfrm>
            <a:off x="4495437" y="2207545"/>
            <a:ext cx="22477" cy="12263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8265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Come soddisfare il fabbisogno finanziario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Il fabbisogno di finanziamento può essere soddisfatto mediante il ricorso </a:t>
            </a:r>
            <a:endParaRPr lang="it-IT" dirty="0" smtClean="0"/>
          </a:p>
          <a:p>
            <a:pPr algn="just"/>
            <a:r>
              <a:rPr lang="it-IT" dirty="0" smtClean="0"/>
              <a:t>al capitale </a:t>
            </a:r>
            <a:r>
              <a:rPr lang="it-IT" dirty="0"/>
              <a:t>di </a:t>
            </a:r>
            <a:r>
              <a:rPr lang="it-IT" dirty="0" smtClean="0"/>
              <a:t>rischio (apportato dall’imprenditore o dai soci: non è soggetto a rimborso e a remunerazione fissa, ma è in funzione dei risultati economici conseguiti)</a:t>
            </a:r>
          </a:p>
          <a:p>
            <a:pPr algn="just"/>
            <a:r>
              <a:rPr lang="it-IT" dirty="0" smtClean="0"/>
              <a:t>al </a:t>
            </a:r>
            <a:r>
              <a:rPr lang="it-IT" dirty="0"/>
              <a:t>capitale di </a:t>
            </a:r>
            <a:r>
              <a:rPr lang="it-IT" dirty="0" smtClean="0"/>
              <a:t>credito (</a:t>
            </a:r>
            <a:r>
              <a:rPr lang="it-IT" dirty="0"/>
              <a:t>attinto da altri finanziatori </a:t>
            </a:r>
            <a:r>
              <a:rPr lang="it-IT" dirty="0" smtClean="0"/>
              <a:t>- banche</a:t>
            </a:r>
            <a:r>
              <a:rPr lang="it-IT" dirty="0"/>
              <a:t>, </a:t>
            </a:r>
            <a:r>
              <a:rPr lang="it-IT" dirty="0" smtClean="0"/>
              <a:t>società </a:t>
            </a:r>
            <a:r>
              <a:rPr lang="it-IT" dirty="0"/>
              <a:t>finanziarie, privati, ecc</a:t>
            </a:r>
            <a:r>
              <a:rPr lang="it-IT" dirty="0" smtClean="0"/>
              <a:t>. - </a:t>
            </a:r>
            <a:r>
              <a:rPr lang="it-IT" dirty="0"/>
              <a:t>ed è soggetto a rimborso e a remunerazione </a:t>
            </a:r>
            <a:r>
              <a:rPr lang="it-IT" dirty="0" smtClean="0"/>
              <a:t>periodica)</a:t>
            </a:r>
          </a:p>
        </p:txBody>
      </p:sp>
    </p:spTree>
    <p:extLst>
      <p:ext uri="{BB962C8B-B14F-4D97-AF65-F5344CB8AC3E}">
        <p14:creationId xmlns:p14="http://schemas.microsoft.com/office/powerpoint/2010/main" val="1556634874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598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L’introduzione al conto economico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68044"/>
            <a:ext cx="8229600" cy="4958120"/>
          </a:xfrm>
        </p:spPr>
        <p:txBody>
          <a:bodyPr>
            <a:normAutofit fontScale="62500" lnSpcReduction="20000"/>
          </a:bodyPr>
          <a:lstStyle/>
          <a:p>
            <a:r>
              <a:rPr lang="it-IT" dirty="0" smtClean="0"/>
              <a:t>Alla fine dell’esercizio (31.12) </a:t>
            </a:r>
            <a:r>
              <a:rPr lang="it-IT" dirty="0"/>
              <a:t>collochiamo </a:t>
            </a:r>
            <a:r>
              <a:rPr lang="it-IT" dirty="0" smtClean="0"/>
              <a:t>nello stato patrimoniale tutto </a:t>
            </a:r>
            <a:r>
              <a:rPr lang="it-IT" dirty="0"/>
              <a:t>quello che resta degli impieghi e </a:t>
            </a:r>
            <a:r>
              <a:rPr lang="it-IT" dirty="0" smtClean="0"/>
              <a:t>delle fonti, </a:t>
            </a:r>
            <a:r>
              <a:rPr lang="it-IT" dirty="0"/>
              <a:t>ovvero ciò che non è stato “consumato</a:t>
            </a:r>
            <a:r>
              <a:rPr lang="it-IT" dirty="0" smtClean="0"/>
              <a:t>” nell’arco </a:t>
            </a:r>
            <a:r>
              <a:rPr lang="it-IT" dirty="0"/>
              <a:t>di tempo </a:t>
            </a:r>
            <a:r>
              <a:rPr lang="it-IT" dirty="0" smtClean="0"/>
              <a:t>considerato:</a:t>
            </a:r>
            <a:r>
              <a:rPr lang="it-IT" dirty="0"/>
              <a:t> </a:t>
            </a:r>
            <a:r>
              <a:rPr lang="it-IT" dirty="0" smtClean="0"/>
              <a:t>“</a:t>
            </a:r>
            <a:r>
              <a:rPr lang="it-IT" dirty="0"/>
              <a:t>rimanenze”, cioè </a:t>
            </a:r>
            <a:r>
              <a:rPr lang="it-IT" dirty="0" smtClean="0"/>
              <a:t>elementi </a:t>
            </a:r>
            <a:r>
              <a:rPr lang="it-IT" dirty="0"/>
              <a:t>– attivi </a:t>
            </a:r>
            <a:r>
              <a:rPr lang="it-IT" dirty="0" smtClean="0"/>
              <a:t>e passivi </a:t>
            </a:r>
            <a:r>
              <a:rPr lang="it-IT" dirty="0"/>
              <a:t>– che forniranno utilità nel periodo </a:t>
            </a:r>
            <a:r>
              <a:rPr lang="it-IT" dirty="0" smtClean="0"/>
              <a:t>successivo</a:t>
            </a:r>
            <a:endParaRPr lang="it-IT" dirty="0"/>
          </a:p>
          <a:p>
            <a:r>
              <a:rPr lang="it-IT" dirty="0" smtClean="0"/>
              <a:t>Nel C/E, </a:t>
            </a:r>
            <a:r>
              <a:rPr lang="it-IT" dirty="0"/>
              <a:t>invece, </a:t>
            </a:r>
            <a:r>
              <a:rPr lang="it-IT" dirty="0" smtClean="0"/>
              <a:t>affluisce tutto quello </a:t>
            </a:r>
            <a:r>
              <a:rPr lang="it-IT" dirty="0"/>
              <a:t>che, nello stesso periodo, si è </a:t>
            </a:r>
            <a:r>
              <a:rPr lang="it-IT" dirty="0" smtClean="0"/>
              <a:t>già consumato</a:t>
            </a:r>
            <a:r>
              <a:rPr lang="it-IT" dirty="0"/>
              <a:t>, ovvero ha partecipato al processo produttivo, trasformandosi in un costo </a:t>
            </a:r>
            <a:r>
              <a:rPr lang="it-IT" dirty="0" smtClean="0"/>
              <a:t>di competenza </a:t>
            </a:r>
            <a:r>
              <a:rPr lang="it-IT" dirty="0"/>
              <a:t>del </a:t>
            </a:r>
            <a:r>
              <a:rPr lang="it-IT" dirty="0" smtClean="0"/>
              <a:t>periodo</a:t>
            </a:r>
            <a:endParaRPr lang="it-IT" dirty="0"/>
          </a:p>
          <a:p>
            <a:r>
              <a:rPr lang="it-IT" dirty="0"/>
              <a:t>Ipotizziamo, per semplicità didattica, che:</a:t>
            </a:r>
          </a:p>
          <a:p>
            <a:pPr marL="0" indent="0">
              <a:buNone/>
            </a:pPr>
            <a:r>
              <a:rPr lang="it-IT" dirty="0" smtClean="0"/>
              <a:t>	- </a:t>
            </a:r>
            <a:r>
              <a:rPr lang="it-IT" dirty="0"/>
              <a:t>gli impianti non abbiano subito alcun deprezzamento, cioè non si </a:t>
            </a:r>
            <a:r>
              <a:rPr lang="it-IT" dirty="0" smtClean="0"/>
              <a:t>siano consumati </a:t>
            </a:r>
            <a:r>
              <a:rPr lang="it-IT" dirty="0"/>
              <a:t>affatto nell’arco di tempo </a:t>
            </a:r>
            <a:r>
              <a:rPr lang="it-IT" dirty="0" smtClean="0"/>
              <a:t>considerato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	</a:t>
            </a:r>
            <a:r>
              <a:rPr lang="it-IT" dirty="0" smtClean="0"/>
              <a:t>- le </a:t>
            </a:r>
            <a:r>
              <a:rPr lang="it-IT" dirty="0"/>
              <a:t>materie, il lavoro ed i servizi acquistati siano stati </a:t>
            </a:r>
            <a:r>
              <a:rPr lang="it-IT" dirty="0" smtClean="0"/>
              <a:t>consumati integralmente</a:t>
            </a:r>
            <a:r>
              <a:rPr lang="it-IT" dirty="0"/>
              <a:t>, ovvero non determinino rimanenze alla fine del </a:t>
            </a:r>
            <a:r>
              <a:rPr lang="it-IT" dirty="0" smtClean="0"/>
              <a:t>periodo oggetto </a:t>
            </a:r>
            <a:r>
              <a:rPr lang="it-IT" dirty="0"/>
              <a:t>di </a:t>
            </a:r>
            <a:r>
              <a:rPr lang="it-IT" dirty="0" smtClean="0"/>
              <a:t>osservazione</a:t>
            </a:r>
            <a:endParaRPr lang="it-IT" dirty="0"/>
          </a:p>
          <a:p>
            <a:r>
              <a:rPr lang="it-IT" dirty="0"/>
              <a:t>Ciò posto, procediamo ad iscrivere i saldi dei rispettivi conti nello stato</a:t>
            </a:r>
          </a:p>
          <a:p>
            <a:r>
              <a:rPr lang="it-IT" dirty="0"/>
              <a:t>patrimoniale: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648183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t="9490" b="9490"/>
          <a:stretch>
            <a:fillRect/>
          </a:stretch>
        </p:blipFill>
        <p:spPr>
          <a:xfrm>
            <a:off x="457200" y="727003"/>
            <a:ext cx="8229600" cy="4525963"/>
          </a:xfrm>
        </p:spPr>
      </p:pic>
      <p:sp>
        <p:nvSpPr>
          <p:cNvPr id="5" name="Segnaposto contenuto 2"/>
          <p:cNvSpPr txBox="1">
            <a:spLocks/>
          </p:cNvSpPr>
          <p:nvPr/>
        </p:nvSpPr>
        <p:spPr>
          <a:xfrm>
            <a:off x="491857" y="5444537"/>
            <a:ext cx="8229600" cy="1257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1800" dirty="0" smtClean="0"/>
              <a:t>il totale delle Attività/Impieghi corrisponde al totale delle Passività/Fonti</a:t>
            </a:r>
          </a:p>
          <a:p>
            <a:pPr algn="just"/>
            <a:r>
              <a:rPr lang="it-IT" sz="1800" dirty="0" smtClean="0"/>
              <a:t>due prospetti separati sono destinati ad accogliere ciò che è avanzato e rinviato al periodo successivo e ciò che è stato consumato e che sarà imputato alla competenza del presente periodo</a:t>
            </a: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93085770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Collegamento tra </a:t>
            </a:r>
            <a:r>
              <a:rPr lang="it-IT" dirty="0" err="1" smtClean="0"/>
              <a:t>S</a:t>
            </a:r>
            <a:r>
              <a:rPr lang="it-IT" dirty="0" smtClean="0"/>
              <a:t>/</a:t>
            </a:r>
            <a:r>
              <a:rPr lang="it-IT" dirty="0" err="1" smtClean="0"/>
              <a:t>P</a:t>
            </a:r>
            <a:r>
              <a:rPr lang="it-IT" dirty="0" smtClean="0"/>
              <a:t> e C/E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200" dirty="0"/>
              <a:t>La parte inferiore del </a:t>
            </a:r>
            <a:r>
              <a:rPr lang="it-IT" sz="2200" dirty="0" smtClean="0"/>
              <a:t>prospetto (“</a:t>
            </a:r>
            <a:r>
              <a:rPr lang="it-IT" sz="2200" dirty="0"/>
              <a:t>conto economico</a:t>
            </a:r>
            <a:r>
              <a:rPr lang="it-IT" sz="2200" dirty="0" smtClean="0"/>
              <a:t>”) contiene gli </a:t>
            </a:r>
            <a:r>
              <a:rPr lang="it-IT" sz="2200" dirty="0"/>
              <a:t>elementi che hanno </a:t>
            </a:r>
            <a:r>
              <a:rPr lang="it-IT" sz="2200" dirty="0" smtClean="0"/>
              <a:t>generato costi </a:t>
            </a:r>
            <a:r>
              <a:rPr lang="it-IT" sz="2200" dirty="0"/>
              <a:t>imputabili all’esercizio di riferimento (in quanto consumati</a:t>
            </a:r>
            <a:r>
              <a:rPr lang="it-IT" sz="2200" dirty="0" smtClean="0"/>
              <a:t>)</a:t>
            </a:r>
          </a:p>
          <a:p>
            <a:pPr algn="just"/>
            <a:r>
              <a:rPr lang="it-IT" sz="2200" dirty="0"/>
              <a:t>Non avendo ancora proceduto all’operazione di disinvestimento, l’azienda </a:t>
            </a:r>
            <a:r>
              <a:rPr lang="it-IT" sz="2200" dirty="0" smtClean="0"/>
              <a:t>non ha </a:t>
            </a:r>
            <a:r>
              <a:rPr lang="it-IT" sz="2200" dirty="0"/>
              <a:t>conseguito alcun </a:t>
            </a:r>
            <a:r>
              <a:rPr lang="it-IT" sz="2200" dirty="0" smtClean="0"/>
              <a:t>ricavo:</a:t>
            </a:r>
            <a:r>
              <a:rPr lang="it-IT" sz="2200" dirty="0"/>
              <a:t> </a:t>
            </a:r>
            <a:r>
              <a:rPr lang="it-IT" sz="2200" dirty="0" smtClean="0"/>
              <a:t>per </a:t>
            </a:r>
            <a:r>
              <a:rPr lang="it-IT" sz="2200" dirty="0"/>
              <a:t>il momento, la combinazione produttiva sta subendo </a:t>
            </a:r>
            <a:r>
              <a:rPr lang="it-IT" sz="2200" dirty="0" smtClean="0"/>
              <a:t>una perdita </a:t>
            </a:r>
            <a:r>
              <a:rPr lang="it-IT" sz="2200" dirty="0"/>
              <a:t>di 150 a causa dei costi imputati all’esercizio.</a:t>
            </a:r>
          </a:p>
          <a:p>
            <a:pPr algn="just"/>
            <a:r>
              <a:rPr lang="it-IT" sz="2200" dirty="0"/>
              <a:t>Una volta rilevata tale perdita, andrà “portata a patrimonio”. Essa dovrà </a:t>
            </a:r>
            <a:r>
              <a:rPr lang="it-IT" sz="2200" dirty="0" smtClean="0"/>
              <a:t>cioè essere </a:t>
            </a:r>
            <a:r>
              <a:rPr lang="it-IT" sz="2200" dirty="0"/>
              <a:t>iscritta nello stato </a:t>
            </a:r>
            <a:r>
              <a:rPr lang="it-IT" sz="2200" dirty="0" smtClean="0"/>
              <a:t>patrimoniale:</a:t>
            </a:r>
          </a:p>
          <a:p>
            <a:pPr algn="just"/>
            <a:r>
              <a:rPr lang="it-IT" sz="2200" dirty="0" smtClean="0"/>
              <a:t>da </a:t>
            </a:r>
            <a:r>
              <a:rPr lang="it-IT" sz="2200" dirty="0"/>
              <a:t>un punto di vista tecnico, per bilanciare la </a:t>
            </a:r>
            <a:r>
              <a:rPr lang="it-IT" sz="2200" dirty="0" smtClean="0"/>
              <a:t>posta contabilizzata </a:t>
            </a:r>
            <a:r>
              <a:rPr lang="it-IT" sz="2200" dirty="0"/>
              <a:t>nel </a:t>
            </a:r>
            <a:r>
              <a:rPr lang="it-IT" sz="2200" dirty="0" smtClean="0"/>
              <a:t>C/economico</a:t>
            </a:r>
            <a:endParaRPr lang="it-IT" sz="2200" dirty="0"/>
          </a:p>
          <a:p>
            <a:pPr algn="just"/>
            <a:r>
              <a:rPr lang="it-IT" sz="2200" dirty="0"/>
              <a:t>Inoltre, perché essa incide negativamente sul patrimonio netto dell’azienda</a:t>
            </a:r>
            <a:r>
              <a:rPr lang="it-IT" sz="2200" dirty="0" smtClean="0"/>
              <a:t>, diminuendolo </a:t>
            </a:r>
            <a:r>
              <a:rPr lang="it-IT" sz="2200" dirty="0"/>
              <a:t>per un valore pari alla sua </a:t>
            </a:r>
            <a:r>
              <a:rPr lang="it-IT" sz="2200" dirty="0" smtClean="0"/>
              <a:t>entità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81878198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-1162" b="-1908"/>
          <a:stretch/>
        </p:blipFill>
        <p:spPr>
          <a:xfrm>
            <a:off x="457200" y="274639"/>
            <a:ext cx="8229600" cy="6583362"/>
          </a:xfrm>
        </p:spPr>
      </p:pic>
    </p:spTree>
    <p:extLst>
      <p:ext uri="{BB962C8B-B14F-4D97-AF65-F5344CB8AC3E}">
        <p14:creationId xmlns:p14="http://schemas.microsoft.com/office/powerpoint/2010/main" val="2820964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IL FINANZIAMENTO </a:t>
            </a:r>
            <a:r>
              <a:rPr lang="it-IT" dirty="0" smtClean="0"/>
              <a:t>(QUANTITATIVO</a:t>
            </a:r>
            <a:r>
              <a:rPr lang="it-IT" dirty="0"/>
              <a:t>)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 smtClean="0"/>
              <a:t>DAL </a:t>
            </a:r>
            <a:r>
              <a:rPr lang="it-IT" dirty="0"/>
              <a:t>LATO </a:t>
            </a:r>
            <a:r>
              <a:rPr lang="it-IT" dirty="0" smtClean="0"/>
              <a:t>QUANTITATIVO SI </a:t>
            </a:r>
            <a:r>
              <a:rPr lang="it-IT" dirty="0"/>
              <a:t>DEVE </a:t>
            </a:r>
            <a:r>
              <a:rPr lang="it-IT" dirty="0" smtClean="0"/>
              <a:t>TENER CONTO DELLE NECESSITA</a:t>
            </a:r>
            <a:r>
              <a:rPr lang="it-IT" dirty="0"/>
              <a:t>’ </a:t>
            </a:r>
            <a:r>
              <a:rPr lang="it-IT" dirty="0" smtClean="0"/>
              <a:t>DI .</a:t>
            </a:r>
            <a:r>
              <a:rPr lang="it-IT" dirty="0"/>
              <a:t>..</a:t>
            </a:r>
          </a:p>
          <a:p>
            <a:pPr lvl="1" algn="just"/>
            <a:r>
              <a:rPr lang="it-IT" dirty="0" smtClean="0"/>
              <a:t>IMPIANTO</a:t>
            </a:r>
            <a:endParaRPr lang="it-IT" dirty="0"/>
          </a:p>
          <a:p>
            <a:pPr lvl="1" algn="just"/>
            <a:r>
              <a:rPr lang="it-IT" dirty="0" smtClean="0"/>
              <a:t>TRASFORMAZIONE</a:t>
            </a:r>
            <a:endParaRPr lang="it-IT" dirty="0"/>
          </a:p>
          <a:p>
            <a:pPr lvl="1" algn="just"/>
            <a:r>
              <a:rPr lang="it-IT" dirty="0" smtClean="0"/>
              <a:t>RISERVA</a:t>
            </a:r>
          </a:p>
          <a:p>
            <a:pPr algn="just"/>
            <a:r>
              <a:rPr lang="it-IT" dirty="0" smtClean="0"/>
              <a:t>Generano per lo più flussi in USCITA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2018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5245</TotalTime>
  <Words>7230</Words>
  <Application>Microsoft Macintosh PowerPoint</Application>
  <PresentationFormat>Presentazione su schermo (4:3)</PresentationFormat>
  <Paragraphs>484</Paragraphs>
  <Slides>83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83</vt:i4>
      </vt:variant>
    </vt:vector>
  </HeadingPairs>
  <TitlesOfParts>
    <vt:vector size="84" baseType="lpstr">
      <vt:lpstr>Tema di Office</vt:lpstr>
      <vt:lpstr>Le fasi di vita dell’azienda</vt:lpstr>
      <vt:lpstr>Le fasi di vita delle aziende </vt:lpstr>
      <vt:lpstr>Fase pre-aziendale</vt:lpstr>
      <vt:lpstr>Approfondimento sulla dimensione</vt:lpstr>
      <vt:lpstr>Fattori limite alla dimensione aziendale</vt:lpstr>
      <vt:lpstr>La flessibilità dimensionale</vt:lpstr>
      <vt:lpstr>Il fattore finanziario</vt:lpstr>
      <vt:lpstr>Come soddisfare il fabbisogno finanziario</vt:lpstr>
      <vt:lpstr>IL FINANZIAMENTO (QUANTITATIVO) </vt:lpstr>
      <vt:lpstr>IL FINANZIAMENTO (QUALITATIVO) </vt:lpstr>
      <vt:lpstr>Fase istituzionale</vt:lpstr>
      <vt:lpstr>fase dinamico-probabilistica </vt:lpstr>
      <vt:lpstr>Fase terminale o cessazione</vt:lpstr>
      <vt:lpstr>L’individuazione della forma giuridica</vt:lpstr>
      <vt:lpstr>Impresa individuale</vt:lpstr>
      <vt:lpstr>società di persone e di capitali </vt:lpstr>
      <vt:lpstr>Scelta della localizzazione dell’azienda</vt:lpstr>
      <vt:lpstr>Soggetto giuridico</vt:lpstr>
      <vt:lpstr>Soggetto economico</vt:lpstr>
      <vt:lpstr>Ancora sul soggetto economico nelle società di capitali</vt:lpstr>
      <vt:lpstr>Ancora un cenno sulla gestione aziendale </vt:lpstr>
      <vt:lpstr>Operazioni interne ed esterne</vt:lpstr>
      <vt:lpstr>validità generale del concetto di gestione</vt:lpstr>
      <vt:lpstr>Ancora un cenno sulla fase di finanziamento</vt:lpstr>
      <vt:lpstr>Ancora un cenno sulla fase di investimento</vt:lpstr>
      <vt:lpstr>Ancora un cenno sulla fase di disinvestimento</vt:lpstr>
      <vt:lpstr>FINANZIAMENTO</vt:lpstr>
      <vt:lpstr>fonti di finanziamento 1) “capitale di rischio” </vt:lpstr>
      <vt:lpstr>fonti di finanziamento 1) “capitale di rischio” </vt:lpstr>
      <vt:lpstr>fonti di finanziamento 2) “capitale di credito” </vt:lpstr>
      <vt:lpstr>Presentazione di PowerPoint</vt:lpstr>
      <vt:lpstr>Le grandezze logiche nel finanziamento</vt:lpstr>
      <vt:lpstr>Le dinamiche nel finanziamento</vt:lpstr>
      <vt:lpstr>Presentazione di PowerPoint</vt:lpstr>
      <vt:lpstr>Presentazione di PowerPoint</vt:lpstr>
      <vt:lpstr>La logica della rilevazione</vt:lpstr>
      <vt:lpstr>L’introduzione ai conti</vt:lpstr>
      <vt:lpstr>contabilizzazione delle operazioni di gestione: elementi</vt:lpstr>
      <vt:lpstr>Il conto</vt:lpstr>
      <vt:lpstr>funzionamento</vt:lpstr>
      <vt:lpstr>saldo</vt:lpstr>
      <vt:lpstr>regole di rilevazione per la corretta tenuta della contabilità </vt:lpstr>
      <vt:lpstr>Registrazioni delle variazioni dei conti</vt:lpstr>
      <vt:lpstr>Variazioni di valore nelle operazioni di finanziamento</vt:lpstr>
      <vt:lpstr>Contabilizzazione del finanziamento</vt:lpstr>
      <vt:lpstr>Mastro e giornale</vt:lpstr>
      <vt:lpstr>liquidità</vt:lpstr>
      <vt:lpstr>debito connesso all’operazione di finanziamento</vt:lpstr>
      <vt:lpstr>debiti bancari a breve</vt:lpstr>
      <vt:lpstr>Riporto e anticipazione bancaria</vt:lpstr>
      <vt:lpstr>Debiti bancari a medio/lungo termine</vt:lpstr>
      <vt:lpstr>Debiti non bancari a medio/lungo termine</vt:lpstr>
      <vt:lpstr>Voci contabili</vt:lpstr>
      <vt:lpstr>rilevazione dell’operazione di accensione del finanziamento</vt:lpstr>
      <vt:lpstr>rilevazione dell’operazione di rimborso del finanziamento</vt:lpstr>
      <vt:lpstr>il bilancio della gestione</vt:lpstr>
      <vt:lpstr>il bilancio della gestione. Il finanziamento</vt:lpstr>
      <vt:lpstr>Liquidità e debito</vt:lpstr>
      <vt:lpstr>Stato patrimoniale</vt:lpstr>
      <vt:lpstr>Stato patrimoniale</vt:lpstr>
      <vt:lpstr>l’investimento </vt:lpstr>
      <vt:lpstr>l’investimento </vt:lpstr>
      <vt:lpstr>fattori pluriennali </vt:lpstr>
      <vt:lpstr>fattori produttivi “materiali” </vt:lpstr>
      <vt:lpstr>Fattori produttivi “immateriali”</vt:lpstr>
      <vt:lpstr>costi di impianto e di ampliamento </vt:lpstr>
      <vt:lpstr>Avviamento come bene immateriale</vt:lpstr>
      <vt:lpstr>fattori produttivi di esercizio </vt:lpstr>
      <vt:lpstr>attuazione dell’investimento </vt:lpstr>
      <vt:lpstr>Investimento in fattori produttivi strutturali </vt:lpstr>
      <vt:lpstr>Investimento in fattori produttivi d’esercizio</vt:lpstr>
      <vt:lpstr>grandezze logiche dell’investimento</vt:lpstr>
      <vt:lpstr>Funzionamento dei conti di investimento</vt:lpstr>
      <vt:lpstr>Dinamica delle variazioni</vt:lpstr>
      <vt:lpstr>Dinamica delle variazioni</vt:lpstr>
      <vt:lpstr>Presentazione di PowerPoint</vt:lpstr>
      <vt:lpstr>Presentazione di PowerPoint</vt:lpstr>
      <vt:lpstr>Inserimento delle grandezze dell’investimento nel bilancio</vt:lpstr>
      <vt:lpstr>Riflessi sul bilancio di periodo</vt:lpstr>
      <vt:lpstr>L’introduzione al conto economico</vt:lpstr>
      <vt:lpstr>Presentazione di PowerPoint</vt:lpstr>
      <vt:lpstr>Collegamento tra S/P e C/E</vt:lpstr>
      <vt:lpstr>Presentazione di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fasi di vita dell’azienda</dc:title>
  <dc:creator>giorgio pani</dc:creator>
  <cp:lastModifiedBy>giorgio pani</cp:lastModifiedBy>
  <cp:revision>106</cp:revision>
  <dcterms:created xsi:type="dcterms:W3CDTF">2015-10-21T09:01:19Z</dcterms:created>
  <dcterms:modified xsi:type="dcterms:W3CDTF">2015-11-07T12:03:45Z</dcterms:modified>
</cp:coreProperties>
</file>