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5" r:id="rId15"/>
    <p:sldId id="274" r:id="rId16"/>
    <p:sldId id="269" r:id="rId17"/>
    <p:sldId id="270" r:id="rId18"/>
    <p:sldId id="276" r:id="rId19"/>
    <p:sldId id="271" r:id="rId20"/>
    <p:sldId id="272" r:id="rId21"/>
    <p:sldId id="277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0AC6"/>
    <a:srgbClr val="6600FF"/>
    <a:srgbClr val="008000"/>
    <a:srgbClr val="0000FF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15" autoAdjust="0"/>
    <p:restoredTop sz="94691" autoAdjust="0"/>
  </p:normalViewPr>
  <p:slideViewPr>
    <p:cSldViewPr>
      <p:cViewPr varScale="1">
        <p:scale>
          <a:sx n="66" d="100"/>
          <a:sy n="66" d="100"/>
        </p:scale>
        <p:origin x="-26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C94C3-D060-46DF-AAB1-1FBFEEDF43A7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01F4D-C73E-4D7F-A7DC-E73F4FE757D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746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7B591-3D5F-4E4D-833E-FE020D8C45E8}" type="datetimeFigureOut">
              <a:rPr lang="it-IT" smtClean="0"/>
              <a:pPr/>
              <a:t>23/11/2013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8132440" cy="1470025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170AC6"/>
                </a:solidFill>
                <a:latin typeface="Calibri" pitchFamily="34" charset="0"/>
              </a:rPr>
              <a:t>DAI POLIMERI AI MATERIALI POLIMERICI</a:t>
            </a:r>
            <a:endParaRPr lang="it-IT" dirty="0">
              <a:solidFill>
                <a:srgbClr val="170AC6"/>
              </a:solidFill>
              <a:latin typeface="Calibri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55576" y="2474821"/>
            <a:ext cx="76328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Considerando </a:t>
            </a:r>
            <a:r>
              <a:rPr lang="it-IT" sz="2000" dirty="0" smtClean="0">
                <a:solidFill>
                  <a:srgbClr val="170AC6"/>
                </a:solidFill>
              </a:rPr>
              <a:t>i diversi settori </a:t>
            </a:r>
            <a:r>
              <a:rPr lang="it-IT" sz="2000" dirty="0">
                <a:solidFill>
                  <a:srgbClr val="170AC6"/>
                </a:solidFill>
              </a:rPr>
              <a:t>di impiego, i polimeri possono essere suddivisi in tre classi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b="1" i="1" dirty="0">
                <a:solidFill>
                  <a:srgbClr val="C00000"/>
                </a:solidFill>
              </a:rPr>
              <a:t>polimeri per </a:t>
            </a:r>
            <a:r>
              <a:rPr lang="it-IT" sz="2000" b="1" i="1" dirty="0" smtClean="0">
                <a:solidFill>
                  <a:srgbClr val="C00000"/>
                </a:solidFill>
              </a:rPr>
              <a:t>elastomeri</a:t>
            </a:r>
          </a:p>
          <a:p>
            <a:pPr algn="just"/>
            <a:r>
              <a:rPr lang="it-IT" sz="2000" b="1" i="1" dirty="0" smtClean="0">
                <a:solidFill>
                  <a:srgbClr val="C00000"/>
                </a:solidFill>
              </a:rPr>
              <a:t>polimeri </a:t>
            </a:r>
            <a:r>
              <a:rPr lang="it-IT" sz="2000" b="1" i="1" dirty="0">
                <a:solidFill>
                  <a:srgbClr val="C00000"/>
                </a:solidFill>
              </a:rPr>
              <a:t>per </a:t>
            </a:r>
            <a:r>
              <a:rPr lang="it-IT" sz="2000" b="1" i="1" dirty="0" smtClean="0">
                <a:solidFill>
                  <a:srgbClr val="C00000"/>
                </a:solidFill>
              </a:rPr>
              <a:t>fibre</a:t>
            </a:r>
          </a:p>
          <a:p>
            <a:pPr algn="just"/>
            <a:r>
              <a:rPr lang="it-IT" sz="2000" b="1" i="1" dirty="0" smtClean="0">
                <a:solidFill>
                  <a:srgbClr val="C00000"/>
                </a:solidFill>
              </a:rPr>
              <a:t>polimeri </a:t>
            </a:r>
            <a:r>
              <a:rPr lang="it-IT" sz="2000" b="1" i="1" dirty="0">
                <a:solidFill>
                  <a:srgbClr val="C00000"/>
                </a:solidFill>
              </a:rPr>
              <a:t>per materiali plastici (</a:t>
            </a:r>
            <a:r>
              <a:rPr lang="it-IT" sz="2000" b="1" i="1" dirty="0" smtClean="0">
                <a:solidFill>
                  <a:srgbClr val="C00000"/>
                </a:solidFill>
              </a:rPr>
              <a:t>termoplastici, termoindurenti)</a:t>
            </a:r>
            <a:r>
              <a:rPr lang="it-IT" sz="2000" dirty="0" smtClean="0">
                <a:solidFill>
                  <a:srgbClr val="C00000"/>
                </a:solidFill>
              </a:rPr>
              <a:t>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</a:t>
            </a:r>
            <a:r>
              <a:rPr lang="it-IT" sz="2000" dirty="0">
                <a:solidFill>
                  <a:srgbClr val="170AC6"/>
                </a:solidFill>
              </a:rPr>
              <a:t>settore di impiego </a:t>
            </a:r>
            <a:r>
              <a:rPr lang="it-IT" sz="2000" dirty="0" smtClean="0">
                <a:solidFill>
                  <a:srgbClr val="170AC6"/>
                </a:solidFill>
              </a:rPr>
              <a:t>è caratteristico </a:t>
            </a:r>
            <a:r>
              <a:rPr lang="it-IT" sz="2000" dirty="0">
                <a:solidFill>
                  <a:srgbClr val="170AC6"/>
                </a:solidFill>
              </a:rPr>
              <a:t>per ciascuno di </a:t>
            </a:r>
            <a:r>
              <a:rPr lang="it-IT" sz="2000" dirty="0" smtClean="0">
                <a:solidFill>
                  <a:srgbClr val="170AC6"/>
                </a:solidFill>
              </a:rPr>
              <a:t>essi.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Se </a:t>
            </a:r>
            <a:r>
              <a:rPr lang="it-IT" sz="2000" dirty="0">
                <a:solidFill>
                  <a:srgbClr val="170AC6"/>
                </a:solidFill>
              </a:rPr>
              <a:t>si vuole che il materiale presenti un </a:t>
            </a:r>
            <a:r>
              <a:rPr lang="it-IT" sz="2000" dirty="0" smtClean="0">
                <a:solidFill>
                  <a:srgbClr val="170AC6"/>
                </a:solidFill>
              </a:rPr>
              <a:t>determinato </a:t>
            </a:r>
            <a:r>
              <a:rPr lang="en-US" sz="2000" b="1" i="1" dirty="0" err="1" smtClean="0">
                <a:solidFill>
                  <a:srgbClr val="C00000"/>
                </a:solidFill>
              </a:rPr>
              <a:t>comportamento</a:t>
            </a:r>
            <a:r>
              <a:rPr lang="en-US" sz="2000" b="1" i="1" dirty="0" smtClean="0">
                <a:solidFill>
                  <a:srgbClr val="C00000"/>
                </a:solidFill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</a:rPr>
              <a:t>fisico-meccanico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è </a:t>
            </a:r>
            <a:r>
              <a:rPr lang="it-IT" sz="2000" dirty="0">
                <a:solidFill>
                  <a:srgbClr val="170AC6"/>
                </a:solidFill>
              </a:rPr>
              <a:t>necessario avere </a:t>
            </a:r>
            <a:r>
              <a:rPr lang="it-IT" sz="2000" dirty="0" smtClean="0">
                <a:solidFill>
                  <a:srgbClr val="170AC6"/>
                </a:solidFill>
              </a:rPr>
              <a:t>una ben </a:t>
            </a:r>
            <a:r>
              <a:rPr lang="it-IT" sz="2000" dirty="0">
                <a:solidFill>
                  <a:srgbClr val="170AC6"/>
                </a:solidFill>
              </a:rPr>
              <a:t>definita </a:t>
            </a:r>
            <a:r>
              <a:rPr lang="it-IT" sz="2000" b="1" i="1" dirty="0">
                <a:solidFill>
                  <a:srgbClr val="C00000"/>
                </a:solidFill>
              </a:rPr>
              <a:t>struttura </a:t>
            </a:r>
            <a:r>
              <a:rPr lang="it-IT" sz="2000" b="1" i="1" dirty="0" smtClean="0">
                <a:solidFill>
                  <a:srgbClr val="C00000"/>
                </a:solidFill>
              </a:rPr>
              <a:t>molecolare</a:t>
            </a:r>
            <a:r>
              <a:rPr lang="en-US" sz="2000" dirty="0" smtClean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548680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La stessa situazione si ha nell’</a:t>
            </a:r>
            <a:r>
              <a:rPr lang="it-IT" sz="2000" b="1" i="1" dirty="0">
                <a:solidFill>
                  <a:srgbClr val="C00000"/>
                </a:solidFill>
              </a:rPr>
              <a:t>EVA</a:t>
            </a:r>
            <a:r>
              <a:rPr lang="it-IT" sz="2000" dirty="0">
                <a:solidFill>
                  <a:srgbClr val="170AC6"/>
                </a:solidFill>
              </a:rPr>
              <a:t>, che è un copolimero multiblocchi </a:t>
            </a:r>
            <a:r>
              <a:rPr lang="it-IT" sz="2000" dirty="0" smtClean="0">
                <a:solidFill>
                  <a:srgbClr val="170AC6"/>
                </a:solidFill>
              </a:rPr>
              <a:t>tra polietilene </a:t>
            </a:r>
            <a:r>
              <a:rPr lang="it-IT" sz="2000" dirty="0">
                <a:solidFill>
                  <a:srgbClr val="170AC6"/>
                </a:solidFill>
              </a:rPr>
              <a:t>(cristallino a temperatura ambiente) e </a:t>
            </a:r>
            <a:r>
              <a:rPr lang="it-IT" sz="2000" dirty="0" err="1">
                <a:solidFill>
                  <a:srgbClr val="170AC6"/>
                </a:solidFill>
              </a:rPr>
              <a:t>polivinilacetato</a:t>
            </a:r>
            <a:r>
              <a:rPr lang="it-IT" sz="2000" dirty="0">
                <a:solidFill>
                  <a:srgbClr val="170AC6"/>
                </a:solidFill>
              </a:rPr>
              <a:t>, la cui morfologia </a:t>
            </a:r>
            <a:r>
              <a:rPr lang="it-IT" sz="2000" dirty="0" smtClean="0">
                <a:solidFill>
                  <a:srgbClr val="170AC6"/>
                </a:solidFill>
              </a:rPr>
              <a:t>è disordinata: </a:t>
            </a:r>
            <a:r>
              <a:rPr lang="it-IT" sz="2000" dirty="0">
                <a:solidFill>
                  <a:srgbClr val="170AC6"/>
                </a:solidFill>
              </a:rPr>
              <a:t>come si vede </a:t>
            </a:r>
            <a:r>
              <a:rPr lang="it-IT" sz="2000" b="1" i="1" dirty="0">
                <a:solidFill>
                  <a:srgbClr val="C00000"/>
                </a:solidFill>
              </a:rPr>
              <a:t>la singola macromolecola attraversa </a:t>
            </a:r>
            <a:r>
              <a:rPr lang="it-IT" sz="2000" b="1" i="1" dirty="0" smtClean="0">
                <a:solidFill>
                  <a:srgbClr val="C00000"/>
                </a:solidFill>
              </a:rPr>
              <a:t>successivamente zone </a:t>
            </a:r>
            <a:r>
              <a:rPr lang="it-IT" sz="2000" b="1" i="1" dirty="0">
                <a:solidFill>
                  <a:srgbClr val="C00000"/>
                </a:solidFill>
              </a:rPr>
              <a:t>cristalline e zone amorfe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Le zone cristalline rappresentano le giunzioni mentre le zone amorfe sono responsabili della plasticità.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129" y="2919036"/>
            <a:ext cx="3369741" cy="2598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73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404664"/>
            <a:ext cx="78488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>
                <a:solidFill>
                  <a:srgbClr val="170AC6"/>
                </a:solidFill>
              </a:rPr>
              <a:t>Polimeri</a:t>
            </a:r>
            <a:r>
              <a:rPr lang="en-US" sz="2400" b="1" i="1" dirty="0">
                <a:solidFill>
                  <a:srgbClr val="170AC6"/>
                </a:solidFill>
              </a:rPr>
              <a:t> per </a:t>
            </a:r>
            <a:r>
              <a:rPr lang="en-US" sz="2400" b="1" i="1" dirty="0" err="1">
                <a:solidFill>
                  <a:srgbClr val="170AC6"/>
                </a:solidFill>
              </a:rPr>
              <a:t>fibre</a:t>
            </a:r>
            <a:endParaRPr lang="en-US" sz="2400" b="1" i="1" dirty="0">
              <a:solidFill>
                <a:srgbClr val="170AC6"/>
              </a:solidFill>
            </a:endParaRP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La fibra è un manufatto fortemente anisotropo: le sue proprietà meccaniche </a:t>
            </a:r>
            <a:r>
              <a:rPr lang="it-IT" sz="2000" dirty="0" smtClean="0">
                <a:solidFill>
                  <a:srgbClr val="170AC6"/>
                </a:solidFill>
              </a:rPr>
              <a:t>sono eccezionali </a:t>
            </a:r>
            <a:r>
              <a:rPr lang="it-IT" sz="2000" dirty="0">
                <a:solidFill>
                  <a:srgbClr val="170AC6"/>
                </a:solidFill>
              </a:rPr>
              <a:t>nella direzione dell’asse e scadenti nel piano della sezione. In particolare </a:t>
            </a:r>
            <a:r>
              <a:rPr lang="it-IT" sz="2000" dirty="0" smtClean="0">
                <a:solidFill>
                  <a:srgbClr val="170AC6"/>
                </a:solidFill>
              </a:rPr>
              <a:t>è molto </a:t>
            </a:r>
            <a:r>
              <a:rPr lang="it-IT" sz="2000" dirty="0">
                <a:solidFill>
                  <a:srgbClr val="170AC6"/>
                </a:solidFill>
              </a:rPr>
              <a:t>elevato il modulo elastico e la fibra è molto resistente all’azione di una forza tensile:</a:t>
            </a:r>
          </a:p>
          <a:p>
            <a:pPr algn="just"/>
            <a:r>
              <a:rPr lang="it-IT" sz="2000" b="1" i="1" dirty="0">
                <a:solidFill>
                  <a:srgbClr val="C00000"/>
                </a:solidFill>
              </a:rPr>
              <a:t>è necessario fornire molta energia per allungarla e romperla</a:t>
            </a:r>
            <a:r>
              <a:rPr lang="it-IT" sz="2000" dirty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Queste </a:t>
            </a:r>
            <a:r>
              <a:rPr lang="it-IT" sz="2000" dirty="0">
                <a:solidFill>
                  <a:srgbClr val="170AC6"/>
                </a:solidFill>
              </a:rPr>
              <a:t>proprietà si ottengono orientando le catene polimeriche lungo l’asse </a:t>
            </a:r>
            <a:r>
              <a:rPr lang="it-IT" sz="2000" dirty="0" smtClean="0">
                <a:solidFill>
                  <a:srgbClr val="170AC6"/>
                </a:solidFill>
              </a:rPr>
              <a:t>del filamento; </a:t>
            </a:r>
            <a:r>
              <a:rPr lang="it-IT" sz="2000" dirty="0">
                <a:solidFill>
                  <a:srgbClr val="170AC6"/>
                </a:solidFill>
              </a:rPr>
              <a:t>ciò si realizza </a:t>
            </a:r>
            <a:r>
              <a:rPr lang="it-IT" sz="2000" b="1" i="1" dirty="0">
                <a:solidFill>
                  <a:srgbClr val="C00000"/>
                </a:solidFill>
              </a:rPr>
              <a:t>estrudendo il materiale fuso attraverso un ugello</a:t>
            </a:r>
            <a:r>
              <a:rPr lang="it-IT" sz="2000" dirty="0" smtClean="0">
                <a:solidFill>
                  <a:srgbClr val="170AC6"/>
                </a:solidFill>
              </a:rPr>
              <a:t>, avente </a:t>
            </a:r>
            <a:r>
              <a:rPr lang="it-IT" sz="2000" dirty="0">
                <a:solidFill>
                  <a:srgbClr val="170AC6"/>
                </a:solidFill>
              </a:rPr>
              <a:t>un diametro molto piccolo (dell’ordine dei micron), e </a:t>
            </a:r>
            <a:r>
              <a:rPr lang="it-IT" sz="2000" b="1" i="1" dirty="0">
                <a:solidFill>
                  <a:srgbClr val="C00000"/>
                </a:solidFill>
              </a:rPr>
              <a:t>stirando successivamente </a:t>
            </a:r>
            <a:r>
              <a:rPr lang="it-IT" sz="2000" b="1" i="1" dirty="0" smtClean="0">
                <a:solidFill>
                  <a:srgbClr val="C00000"/>
                </a:solidFill>
              </a:rPr>
              <a:t>il filo</a:t>
            </a:r>
            <a:r>
              <a:rPr lang="it-IT" sz="2000" dirty="0">
                <a:solidFill>
                  <a:srgbClr val="170AC6"/>
                </a:solidFill>
              </a:rPr>
              <a:t>, quando non è ancora </a:t>
            </a:r>
            <a:r>
              <a:rPr lang="it-IT" sz="2000" dirty="0" smtClean="0">
                <a:solidFill>
                  <a:srgbClr val="170AC6"/>
                </a:solidFill>
              </a:rPr>
              <a:t>solidificato.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Dal momento che la conformazione estesa non è termodinamicamente stabile </a:t>
            </a:r>
            <a:r>
              <a:rPr lang="it-IT" sz="2000" dirty="0" smtClean="0">
                <a:solidFill>
                  <a:srgbClr val="170AC6"/>
                </a:solidFill>
              </a:rPr>
              <a:t>è necessario </a:t>
            </a:r>
            <a:r>
              <a:rPr lang="it-IT" sz="2000" dirty="0">
                <a:solidFill>
                  <a:srgbClr val="170AC6"/>
                </a:solidFill>
              </a:rPr>
              <a:t>che tra le macromolecole si possano instaurare interazioni che impediscano </a:t>
            </a:r>
            <a:r>
              <a:rPr lang="it-IT" sz="2000" dirty="0" smtClean="0">
                <a:solidFill>
                  <a:srgbClr val="170AC6"/>
                </a:solidFill>
              </a:rPr>
              <a:t>alle catene </a:t>
            </a:r>
            <a:r>
              <a:rPr lang="it-IT" sz="2000" dirty="0">
                <a:solidFill>
                  <a:srgbClr val="170AC6"/>
                </a:solidFill>
              </a:rPr>
              <a:t>estese di ritornare nella </a:t>
            </a:r>
            <a:r>
              <a:rPr lang="it-IT" sz="2000" dirty="0" smtClean="0">
                <a:solidFill>
                  <a:srgbClr val="170AC6"/>
                </a:solidFill>
              </a:rPr>
              <a:t> conformazione </a:t>
            </a:r>
            <a:r>
              <a:rPr lang="it-IT" sz="2000" dirty="0">
                <a:solidFill>
                  <a:srgbClr val="170AC6"/>
                </a:solidFill>
              </a:rPr>
              <a:t>a gomitolo. Non sono necessari veri e </a:t>
            </a:r>
            <a:r>
              <a:rPr lang="it-IT" sz="2000" dirty="0" smtClean="0">
                <a:solidFill>
                  <a:srgbClr val="170AC6"/>
                </a:solidFill>
              </a:rPr>
              <a:t>propri legami </a:t>
            </a:r>
            <a:r>
              <a:rPr lang="it-IT" sz="2000" dirty="0">
                <a:solidFill>
                  <a:srgbClr val="170AC6"/>
                </a:solidFill>
              </a:rPr>
              <a:t>covalenti ma </a:t>
            </a:r>
            <a:r>
              <a:rPr lang="it-IT" sz="2000" b="1" i="1" dirty="0">
                <a:solidFill>
                  <a:srgbClr val="C00000"/>
                </a:solidFill>
              </a:rPr>
              <a:t>sono sufficienti legami polari</a:t>
            </a:r>
            <a:r>
              <a:rPr lang="it-IT" sz="2000" dirty="0">
                <a:solidFill>
                  <a:srgbClr val="170AC6"/>
                </a:solidFill>
              </a:rPr>
              <a:t>, anche deboli, tra gruppi </a:t>
            </a:r>
            <a:r>
              <a:rPr lang="it-IT" sz="2000" dirty="0" smtClean="0">
                <a:solidFill>
                  <a:srgbClr val="170AC6"/>
                </a:solidFill>
              </a:rPr>
              <a:t>diversi.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31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404664"/>
            <a:ext cx="76328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Per ottenere i deboli legami necessari per la formazione delle fibre </a:t>
            </a:r>
            <a:r>
              <a:rPr lang="it-IT" sz="2000" dirty="0">
                <a:solidFill>
                  <a:srgbClr val="170AC6"/>
                </a:solidFill>
              </a:rPr>
              <a:t>vengono impiegati polimeri quali il </a:t>
            </a:r>
            <a:r>
              <a:rPr lang="it-IT" sz="2000" dirty="0" err="1">
                <a:solidFill>
                  <a:srgbClr val="170AC6"/>
                </a:solidFill>
              </a:rPr>
              <a:t>poliacrilonitrile</a:t>
            </a:r>
            <a:r>
              <a:rPr lang="it-IT" sz="2000" dirty="0" smtClean="0">
                <a:solidFill>
                  <a:srgbClr val="170AC6"/>
                </a:solidFill>
              </a:rPr>
              <a:t>, caratterizzato </a:t>
            </a:r>
            <a:r>
              <a:rPr lang="it-IT" sz="2000" dirty="0">
                <a:solidFill>
                  <a:srgbClr val="170AC6"/>
                </a:solidFill>
              </a:rPr>
              <a:t>da gruppi </a:t>
            </a:r>
            <a:r>
              <a:rPr lang="it-IT" sz="2000" b="1" dirty="0">
                <a:solidFill>
                  <a:srgbClr val="C00000"/>
                </a:solidFill>
              </a:rPr>
              <a:t>[-C N]</a:t>
            </a:r>
            <a:r>
              <a:rPr lang="it-IT" sz="2000" dirty="0">
                <a:solidFill>
                  <a:srgbClr val="170AC6"/>
                </a:solidFill>
              </a:rPr>
              <a:t>, le poliammidi, che contengono nell’unità di ripetizione </a:t>
            </a:r>
            <a:r>
              <a:rPr lang="it-IT" sz="2000" dirty="0" smtClean="0">
                <a:solidFill>
                  <a:srgbClr val="170AC6"/>
                </a:solidFill>
              </a:rPr>
              <a:t>il </a:t>
            </a:r>
            <a:r>
              <a:rPr lang="it-IT" sz="2000" dirty="0" smtClean="0">
                <a:solidFill>
                  <a:srgbClr val="170AC6"/>
                </a:solidFill>
              </a:rPr>
              <a:t>gruppo ammidico </a:t>
            </a:r>
            <a:r>
              <a:rPr lang="it-IT" sz="2000" b="1" dirty="0">
                <a:solidFill>
                  <a:srgbClr val="C00000"/>
                </a:solidFill>
              </a:rPr>
              <a:t>[-CONH-]</a:t>
            </a:r>
            <a:r>
              <a:rPr lang="it-IT" sz="2000" dirty="0">
                <a:solidFill>
                  <a:srgbClr val="170AC6"/>
                </a:solidFill>
              </a:rPr>
              <a:t>, ed i poliesteri, che hanno il gruppo </a:t>
            </a:r>
            <a:r>
              <a:rPr lang="it-IT" sz="2000" b="1" dirty="0">
                <a:solidFill>
                  <a:srgbClr val="C00000"/>
                </a:solidFill>
              </a:rPr>
              <a:t>[-COO-</a:t>
            </a:r>
            <a:r>
              <a:rPr lang="it-IT" sz="2000" b="1" dirty="0" smtClean="0">
                <a:solidFill>
                  <a:srgbClr val="C00000"/>
                </a:solidFill>
              </a:rPr>
              <a:t>]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Lo studio della struttura delle fibre poliammidiche e poliestere ha messo in </a:t>
            </a:r>
            <a:r>
              <a:rPr lang="it-IT" sz="2000" dirty="0" smtClean="0">
                <a:solidFill>
                  <a:srgbClr val="170AC6"/>
                </a:solidFill>
              </a:rPr>
              <a:t>rilievo che le </a:t>
            </a:r>
            <a:r>
              <a:rPr lang="it-IT" sz="2000" dirty="0">
                <a:solidFill>
                  <a:srgbClr val="170AC6"/>
                </a:solidFill>
              </a:rPr>
              <a:t>fibre </a:t>
            </a:r>
            <a:r>
              <a:rPr lang="it-IT" sz="2000" dirty="0" smtClean="0">
                <a:solidFill>
                  <a:srgbClr val="170AC6"/>
                </a:solidFill>
              </a:rPr>
              <a:t>sono </a:t>
            </a:r>
            <a:r>
              <a:rPr lang="it-IT" sz="2000" dirty="0" smtClean="0">
                <a:solidFill>
                  <a:srgbClr val="170AC6"/>
                </a:solidFill>
              </a:rPr>
              <a:t>formate da </a:t>
            </a:r>
            <a:r>
              <a:rPr lang="it-IT" sz="2000" dirty="0" smtClean="0">
                <a:solidFill>
                  <a:srgbClr val="170AC6"/>
                </a:solidFill>
              </a:rPr>
              <a:t>sub elementi</a:t>
            </a:r>
            <a:r>
              <a:rPr lang="it-IT" sz="2000" dirty="0">
                <a:solidFill>
                  <a:srgbClr val="170AC6"/>
                </a:solidFill>
              </a:rPr>
              <a:t>, che prendono il nome di fibrille</a:t>
            </a:r>
            <a:r>
              <a:rPr lang="it-IT" sz="2000" dirty="0" smtClean="0">
                <a:solidFill>
                  <a:srgbClr val="170AC6"/>
                </a:solidFill>
              </a:rPr>
              <a:t>:   all’interno </a:t>
            </a:r>
            <a:r>
              <a:rPr lang="it-IT" sz="2000" dirty="0">
                <a:solidFill>
                  <a:srgbClr val="170AC6"/>
                </a:solidFill>
              </a:rPr>
              <a:t>della singola fibrilla la struttura è più </a:t>
            </a:r>
            <a:r>
              <a:rPr lang="it-IT" sz="2000" dirty="0" smtClean="0">
                <a:solidFill>
                  <a:srgbClr val="170AC6"/>
                </a:solidFill>
              </a:rPr>
              <a:t>complessa.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Le </a:t>
            </a:r>
            <a:r>
              <a:rPr lang="it-IT" sz="2000" dirty="0">
                <a:solidFill>
                  <a:srgbClr val="170AC6"/>
                </a:solidFill>
              </a:rPr>
              <a:t>poliammidi e </a:t>
            </a:r>
            <a:r>
              <a:rPr lang="it-IT" sz="2000" dirty="0" smtClean="0">
                <a:solidFill>
                  <a:srgbClr val="170AC6"/>
                </a:solidFill>
              </a:rPr>
              <a:t>i poliesteri </a:t>
            </a:r>
            <a:r>
              <a:rPr lang="it-IT" sz="2000" dirty="0">
                <a:solidFill>
                  <a:srgbClr val="170AC6"/>
                </a:solidFill>
              </a:rPr>
              <a:t>sono materiali semicristallini e quindi nelle fibrille si alternano, lungo l’asse</a:t>
            </a:r>
            <a:r>
              <a:rPr lang="it-IT" sz="2000" dirty="0" smtClean="0">
                <a:solidFill>
                  <a:srgbClr val="170AC6"/>
                </a:solidFill>
              </a:rPr>
              <a:t>, domini </a:t>
            </a:r>
            <a:r>
              <a:rPr lang="it-IT" sz="2000" dirty="0">
                <a:solidFill>
                  <a:srgbClr val="170AC6"/>
                </a:solidFill>
              </a:rPr>
              <a:t>amorfi e microregioni ordinate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030" y="3933056"/>
            <a:ext cx="3525939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430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63302" y="548680"/>
            <a:ext cx="797518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>
                <a:solidFill>
                  <a:srgbClr val="170AC6"/>
                </a:solidFill>
              </a:rPr>
              <a:t>Polimeri</a:t>
            </a:r>
            <a:r>
              <a:rPr lang="en-US" sz="2400" b="1" i="1" dirty="0">
                <a:solidFill>
                  <a:srgbClr val="170AC6"/>
                </a:solidFill>
              </a:rPr>
              <a:t> per </a:t>
            </a:r>
            <a:r>
              <a:rPr lang="en-US" sz="2400" b="1" i="1" dirty="0" err="1">
                <a:solidFill>
                  <a:srgbClr val="170AC6"/>
                </a:solidFill>
              </a:rPr>
              <a:t>plastici</a:t>
            </a:r>
            <a:endParaRPr lang="en-US" sz="2400" b="1" i="1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Per </a:t>
            </a:r>
            <a:r>
              <a:rPr lang="it-IT" sz="2000" dirty="0" smtClean="0">
                <a:solidFill>
                  <a:srgbClr val="170AC6"/>
                </a:solidFill>
              </a:rPr>
              <a:t>i </a:t>
            </a:r>
            <a:r>
              <a:rPr lang="it-IT" sz="2000" dirty="0">
                <a:solidFill>
                  <a:srgbClr val="170AC6"/>
                </a:solidFill>
              </a:rPr>
              <a:t>polimeri per plastici, si conserva la vecchia distinzione </a:t>
            </a:r>
            <a:r>
              <a:rPr lang="it-IT" sz="2000" dirty="0" smtClean="0">
                <a:solidFill>
                  <a:srgbClr val="170AC6"/>
                </a:solidFill>
              </a:rPr>
              <a:t>tra </a:t>
            </a:r>
            <a:r>
              <a:rPr lang="en-US" sz="2000" b="1" i="1" dirty="0" err="1" smtClean="0">
                <a:solidFill>
                  <a:srgbClr val="C00000"/>
                </a:solidFill>
              </a:rPr>
              <a:t>termoplastici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>
                <a:solidFill>
                  <a:srgbClr val="170AC6"/>
                </a:solidFill>
              </a:rPr>
              <a:t>e </a:t>
            </a:r>
            <a:r>
              <a:rPr lang="en-US" sz="2000" b="1" i="1" dirty="0" err="1">
                <a:solidFill>
                  <a:srgbClr val="C00000"/>
                </a:solidFill>
              </a:rPr>
              <a:t>termoindurenti</a:t>
            </a:r>
            <a:r>
              <a:rPr lang="en-US" sz="2000" dirty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b="1" u="sng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b="1" u="sng" dirty="0" smtClean="0">
                <a:solidFill>
                  <a:srgbClr val="170AC6"/>
                </a:solidFill>
              </a:rPr>
              <a:t>Termoplastici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>
                <a:solidFill>
                  <a:srgbClr val="170AC6"/>
                </a:solidFill>
              </a:rPr>
              <a:t>sono i </a:t>
            </a:r>
            <a:r>
              <a:rPr lang="it-IT" sz="2000" b="1" i="1" dirty="0">
                <a:solidFill>
                  <a:srgbClr val="C00000"/>
                </a:solidFill>
              </a:rPr>
              <a:t>polimeri che diventano fluidi per riscaldamento e possono </a:t>
            </a:r>
            <a:r>
              <a:rPr lang="it-IT" sz="2000" b="1" i="1" dirty="0" smtClean="0">
                <a:solidFill>
                  <a:srgbClr val="C00000"/>
                </a:solidFill>
              </a:rPr>
              <a:t>essere modellati </a:t>
            </a:r>
            <a:r>
              <a:rPr lang="it-IT" sz="2000" b="1" i="1" dirty="0">
                <a:solidFill>
                  <a:srgbClr val="C00000"/>
                </a:solidFill>
              </a:rPr>
              <a:t>in forma diversa </a:t>
            </a:r>
            <a:r>
              <a:rPr lang="it-IT" sz="2000" dirty="0">
                <a:solidFill>
                  <a:srgbClr val="170AC6"/>
                </a:solidFill>
              </a:rPr>
              <a:t>con tecnologie piuttosto semplici (estrusione, stampaggio</a:t>
            </a:r>
            <a:r>
              <a:rPr lang="it-IT" sz="2000" dirty="0" smtClean="0">
                <a:solidFill>
                  <a:srgbClr val="170AC6"/>
                </a:solidFill>
              </a:rPr>
              <a:t>, calandratura</a:t>
            </a:r>
            <a:r>
              <a:rPr lang="it-IT" sz="2000" dirty="0">
                <a:solidFill>
                  <a:srgbClr val="170AC6"/>
                </a:solidFill>
              </a:rPr>
              <a:t>); da questo punto di vista sono simili ai metalli ed ai vetri. Si tratta </a:t>
            </a:r>
            <a:r>
              <a:rPr lang="it-IT" sz="2000" dirty="0" smtClean="0">
                <a:solidFill>
                  <a:srgbClr val="170AC6"/>
                </a:solidFill>
              </a:rPr>
              <a:t>di macromolecole </a:t>
            </a:r>
            <a:r>
              <a:rPr lang="it-IT" sz="2000" dirty="0">
                <a:solidFill>
                  <a:srgbClr val="170AC6"/>
                </a:solidFill>
              </a:rPr>
              <a:t>lineari o ramificate, che allo stato solido sono amorfe o </a:t>
            </a:r>
            <a:r>
              <a:rPr lang="it-IT" sz="2000" dirty="0" smtClean="0">
                <a:solidFill>
                  <a:srgbClr val="170AC6"/>
                </a:solidFill>
              </a:rPr>
              <a:t>cristalline </a:t>
            </a:r>
            <a:r>
              <a:rPr lang="en-US" sz="2000" dirty="0" smtClean="0">
                <a:solidFill>
                  <a:srgbClr val="170AC6"/>
                </a:solidFill>
              </a:rPr>
              <a:t>(</a:t>
            </a:r>
            <a:r>
              <a:rPr lang="en-US" sz="2000" dirty="0" err="1">
                <a:solidFill>
                  <a:srgbClr val="170AC6"/>
                </a:solidFill>
              </a:rPr>
              <a:t>polietilene</a:t>
            </a:r>
            <a:r>
              <a:rPr lang="en-US" sz="2000" dirty="0">
                <a:solidFill>
                  <a:srgbClr val="170AC6"/>
                </a:solidFill>
              </a:rPr>
              <a:t>, </a:t>
            </a:r>
            <a:r>
              <a:rPr lang="en-US" sz="2000" dirty="0" err="1">
                <a:solidFill>
                  <a:srgbClr val="170AC6"/>
                </a:solidFill>
              </a:rPr>
              <a:t>polipropilene</a:t>
            </a:r>
            <a:r>
              <a:rPr lang="en-US" sz="2000" dirty="0">
                <a:solidFill>
                  <a:srgbClr val="170AC6"/>
                </a:solidFill>
              </a:rPr>
              <a:t>, </a:t>
            </a:r>
            <a:r>
              <a:rPr lang="en-US" sz="2000" dirty="0" err="1">
                <a:solidFill>
                  <a:srgbClr val="170AC6"/>
                </a:solidFill>
              </a:rPr>
              <a:t>polivinilcloruro</a:t>
            </a:r>
            <a:r>
              <a:rPr lang="en-US" sz="2000" dirty="0">
                <a:solidFill>
                  <a:srgbClr val="170AC6"/>
                </a:solidFill>
              </a:rPr>
              <a:t>, </a:t>
            </a:r>
            <a:r>
              <a:rPr lang="en-US" sz="2000" dirty="0" err="1">
                <a:solidFill>
                  <a:srgbClr val="170AC6"/>
                </a:solidFill>
              </a:rPr>
              <a:t>polistirene</a:t>
            </a:r>
            <a:r>
              <a:rPr lang="en-US" sz="2000" dirty="0">
                <a:solidFill>
                  <a:srgbClr val="170AC6"/>
                </a:solidFill>
              </a:rPr>
              <a:t>, </a:t>
            </a:r>
            <a:r>
              <a:rPr lang="en-US" sz="2000" dirty="0" err="1">
                <a:solidFill>
                  <a:srgbClr val="170AC6"/>
                </a:solidFill>
              </a:rPr>
              <a:t>poliammide</a:t>
            </a:r>
            <a:r>
              <a:rPr lang="en-US" sz="2000" dirty="0">
                <a:solidFill>
                  <a:srgbClr val="170AC6"/>
                </a:solidFill>
              </a:rPr>
              <a:t> 6, </a:t>
            </a:r>
            <a:r>
              <a:rPr lang="en-US" sz="2000" dirty="0" err="1">
                <a:solidFill>
                  <a:srgbClr val="170AC6"/>
                </a:solidFill>
              </a:rPr>
              <a:t>polietilentereftalato</a:t>
            </a:r>
            <a:r>
              <a:rPr lang="en-US" sz="2000" dirty="0" smtClean="0">
                <a:solidFill>
                  <a:srgbClr val="170AC6"/>
                </a:solidFill>
              </a:rPr>
              <a:t>, etc.).</a:t>
            </a:r>
          </a:p>
          <a:p>
            <a:pPr algn="just"/>
            <a:endParaRPr lang="en-US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Nel caso delle poliammidi e dei poliesteri, l’aspetto strutturalmente importante ai </a:t>
            </a:r>
            <a:r>
              <a:rPr lang="it-IT" sz="2000" dirty="0" smtClean="0">
                <a:solidFill>
                  <a:srgbClr val="170AC6"/>
                </a:solidFill>
              </a:rPr>
              <a:t>fini dell’impiego </a:t>
            </a:r>
            <a:r>
              <a:rPr lang="it-IT" sz="2000" dirty="0">
                <a:solidFill>
                  <a:srgbClr val="170AC6"/>
                </a:solidFill>
              </a:rPr>
              <a:t>come materiali termoplastici è la linearità della </a:t>
            </a:r>
            <a:r>
              <a:rPr lang="it-IT" sz="2000" dirty="0" smtClean="0">
                <a:solidFill>
                  <a:srgbClr val="170AC6"/>
                </a:solidFill>
              </a:rPr>
              <a:t> macromolecola</a:t>
            </a:r>
            <a:r>
              <a:rPr lang="it-IT" sz="2000" dirty="0">
                <a:solidFill>
                  <a:srgbClr val="170AC6"/>
                </a:solidFill>
              </a:rPr>
              <a:t>; la </a:t>
            </a:r>
            <a:r>
              <a:rPr lang="it-IT" sz="2000" dirty="0" smtClean="0">
                <a:solidFill>
                  <a:srgbClr val="170AC6"/>
                </a:solidFill>
              </a:rPr>
              <a:t>presenza dei </a:t>
            </a:r>
            <a:r>
              <a:rPr lang="it-IT" sz="2000" dirty="0">
                <a:solidFill>
                  <a:srgbClr val="170AC6"/>
                </a:solidFill>
              </a:rPr>
              <a:t>gruppi polari, che è determinante per l’impiego nel settore delle fibre, per </a:t>
            </a:r>
            <a:r>
              <a:rPr lang="it-IT" sz="2000" dirty="0" smtClean="0">
                <a:solidFill>
                  <a:srgbClr val="170AC6"/>
                </a:solidFill>
              </a:rPr>
              <a:t>questo particolare </a:t>
            </a:r>
            <a:r>
              <a:rPr lang="it-IT" sz="2000" dirty="0">
                <a:solidFill>
                  <a:srgbClr val="170AC6"/>
                </a:solidFill>
              </a:rPr>
              <a:t>tipo di applicazione non è di fondamentale importanza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  <a:endParaRPr lang="it-IT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1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404664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La </a:t>
            </a:r>
            <a:r>
              <a:rPr lang="it-IT" sz="2000" b="1" dirty="0">
                <a:solidFill>
                  <a:srgbClr val="170AC6"/>
                </a:solidFill>
              </a:rPr>
              <a:t>calandratura</a:t>
            </a:r>
            <a:r>
              <a:rPr lang="it-IT" sz="2000" dirty="0">
                <a:solidFill>
                  <a:srgbClr val="170AC6"/>
                </a:solidFill>
              </a:rPr>
              <a:t> è un processo di produzione industriale di tipo deformazione plastica che consente di produrre (calandratura della gomma e della plastica) o trasformare (calandratura della lamiera metallica) fogli di materiale o profilati metallici.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7" y="2492896"/>
            <a:ext cx="4263430" cy="341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5508104" y="3105835"/>
            <a:ext cx="30060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170AC6"/>
                </a:solidFill>
              </a:rPr>
              <a:t>La lamiera, passando fra i tre rulli si incurva, modifica la sua forma</a:t>
            </a:r>
            <a:endParaRPr lang="en-US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083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43608" y="1196752"/>
            <a:ext cx="69847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u="sng" dirty="0">
                <a:solidFill>
                  <a:srgbClr val="170AC6"/>
                </a:solidFill>
              </a:rPr>
              <a:t>Termoindurenti</a:t>
            </a:r>
            <a:r>
              <a:rPr lang="it-IT" sz="2000" dirty="0">
                <a:solidFill>
                  <a:srgbClr val="170AC6"/>
                </a:solidFill>
              </a:rPr>
              <a:t> sono definiti quei polimeri che </a:t>
            </a:r>
            <a:r>
              <a:rPr lang="it-IT" sz="2000" b="1" i="1" dirty="0">
                <a:solidFill>
                  <a:srgbClr val="C00000"/>
                </a:solidFill>
              </a:rPr>
              <a:t>per riscaldamento di intermedi </a:t>
            </a:r>
            <a:r>
              <a:rPr lang="it-IT" sz="2000" b="1" i="1" dirty="0" smtClean="0">
                <a:solidFill>
                  <a:srgbClr val="C00000"/>
                </a:solidFill>
              </a:rPr>
              <a:t>liquidi formano </a:t>
            </a:r>
            <a:r>
              <a:rPr lang="it-IT" sz="2000" b="1" i="1" dirty="0">
                <a:solidFill>
                  <a:srgbClr val="C00000"/>
                </a:solidFill>
              </a:rPr>
              <a:t>un materiale nuovo che </a:t>
            </a:r>
            <a:r>
              <a:rPr lang="it-IT" sz="2000" b="1" i="1" dirty="0" smtClean="0">
                <a:solidFill>
                  <a:srgbClr val="C00000"/>
                </a:solidFill>
              </a:rPr>
              <a:t> raffreddandosi </a:t>
            </a:r>
            <a:r>
              <a:rPr lang="it-IT" sz="2000" b="1" i="1" dirty="0">
                <a:solidFill>
                  <a:srgbClr val="C00000"/>
                </a:solidFill>
              </a:rPr>
              <a:t>rimane rigido</a:t>
            </a:r>
            <a:r>
              <a:rPr lang="it-IT" sz="2000" dirty="0">
                <a:solidFill>
                  <a:srgbClr val="170AC6"/>
                </a:solidFill>
              </a:rPr>
              <a:t>, assume una forma </a:t>
            </a:r>
            <a:r>
              <a:rPr lang="it-IT" sz="2000" dirty="0" smtClean="0">
                <a:solidFill>
                  <a:srgbClr val="170AC6"/>
                </a:solidFill>
              </a:rPr>
              <a:t>definita e </a:t>
            </a:r>
            <a:r>
              <a:rPr lang="it-IT" sz="2000" dirty="0">
                <a:solidFill>
                  <a:srgbClr val="170AC6"/>
                </a:solidFill>
              </a:rPr>
              <a:t>per riscaldamento non può più essere ritrasformato in un liquido. Si tratta di </a:t>
            </a:r>
            <a:r>
              <a:rPr lang="it-IT" sz="2000" dirty="0" smtClean="0">
                <a:solidFill>
                  <a:srgbClr val="170AC6"/>
                </a:solidFill>
              </a:rPr>
              <a:t>sistemi reticolati</a:t>
            </a:r>
            <a:r>
              <a:rPr lang="it-IT" sz="2000" dirty="0">
                <a:solidFill>
                  <a:srgbClr val="170AC6"/>
                </a:solidFill>
              </a:rPr>
              <a:t>, derivanti dalla polimerizzazione di monomeri o reagenti polifunzionali (</a:t>
            </a:r>
            <a:r>
              <a:rPr lang="it-IT" sz="2000" dirty="0" smtClean="0">
                <a:solidFill>
                  <a:srgbClr val="170AC6"/>
                </a:solidFill>
              </a:rPr>
              <a:t>resine epossidiche</a:t>
            </a:r>
            <a:r>
              <a:rPr lang="it-IT" sz="2000" dirty="0">
                <a:solidFill>
                  <a:srgbClr val="170AC6"/>
                </a:solidFill>
              </a:rPr>
              <a:t>, poliestere insature, alchiliche o gliceroftaliche, fenoliche, </a:t>
            </a:r>
            <a:r>
              <a:rPr lang="it-IT" sz="2000" dirty="0" smtClean="0">
                <a:solidFill>
                  <a:srgbClr val="170AC6"/>
                </a:solidFill>
              </a:rPr>
              <a:t> amminiche, </a:t>
            </a:r>
            <a:r>
              <a:rPr lang="en-US" sz="2000" dirty="0" err="1" smtClean="0">
                <a:solidFill>
                  <a:srgbClr val="170AC6"/>
                </a:solidFill>
              </a:rPr>
              <a:t>poliuretaniche</a:t>
            </a:r>
            <a:r>
              <a:rPr lang="en-US" sz="2000" dirty="0" smtClean="0">
                <a:solidFill>
                  <a:srgbClr val="170AC6"/>
                </a:solidFill>
              </a:rPr>
              <a:t>).</a:t>
            </a:r>
          </a:p>
          <a:p>
            <a:pPr algn="just"/>
            <a:endParaRPr lang="en-US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I</a:t>
            </a:r>
            <a:r>
              <a:rPr lang="it-IT" sz="2000" dirty="0" smtClean="0">
                <a:solidFill>
                  <a:srgbClr val="170AC6"/>
                </a:solidFill>
              </a:rPr>
              <a:t>l </a:t>
            </a:r>
            <a:r>
              <a:rPr lang="it-IT" sz="2000" dirty="0">
                <a:solidFill>
                  <a:srgbClr val="170AC6"/>
                </a:solidFill>
              </a:rPr>
              <a:t>termine termoindurente non significa che il materiale, se </a:t>
            </a:r>
            <a:r>
              <a:rPr lang="it-IT" sz="2000" dirty="0" smtClean="0">
                <a:solidFill>
                  <a:srgbClr val="170AC6"/>
                </a:solidFill>
              </a:rPr>
              <a:t> riscaldato, diventa </a:t>
            </a:r>
            <a:r>
              <a:rPr lang="it-IT" sz="2000" dirty="0">
                <a:solidFill>
                  <a:srgbClr val="170AC6"/>
                </a:solidFill>
              </a:rPr>
              <a:t>più </a:t>
            </a:r>
            <a:r>
              <a:rPr lang="it-IT" sz="2000" dirty="0" smtClean="0">
                <a:solidFill>
                  <a:srgbClr val="170AC6"/>
                </a:solidFill>
              </a:rPr>
              <a:t>rigido, </a:t>
            </a:r>
            <a:r>
              <a:rPr lang="it-IT" sz="2000" dirty="0">
                <a:solidFill>
                  <a:srgbClr val="170AC6"/>
                </a:solidFill>
              </a:rPr>
              <a:t>ma deriva dal fatto che la reticolazione (e dunque l’indurimento</a:t>
            </a:r>
            <a:r>
              <a:rPr lang="it-IT" sz="2000" dirty="0" smtClean="0">
                <a:solidFill>
                  <a:srgbClr val="170AC6"/>
                </a:solidFill>
              </a:rPr>
              <a:t>) avviene </a:t>
            </a:r>
            <a:r>
              <a:rPr lang="it-IT" sz="2000" dirty="0">
                <a:solidFill>
                  <a:srgbClr val="170AC6"/>
                </a:solidFill>
              </a:rPr>
              <a:t>per riscaldamento nello stampo, durante la preparazione del manufatto.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26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17995" y="332656"/>
            <a:ext cx="777686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Q</a:t>
            </a:r>
            <a:r>
              <a:rPr lang="it-IT" sz="2000" dirty="0" smtClean="0">
                <a:solidFill>
                  <a:srgbClr val="170AC6"/>
                </a:solidFill>
              </a:rPr>
              <a:t>uando </a:t>
            </a:r>
            <a:r>
              <a:rPr lang="it-IT" sz="2000" dirty="0">
                <a:solidFill>
                  <a:srgbClr val="170AC6"/>
                </a:solidFill>
              </a:rPr>
              <a:t>si vogliono ottenere prodotti ad elevato grado di reticolazione, la </a:t>
            </a:r>
            <a:r>
              <a:rPr lang="it-IT" sz="2000" dirty="0" smtClean="0">
                <a:solidFill>
                  <a:srgbClr val="170AC6"/>
                </a:solidFill>
              </a:rPr>
              <a:t>polimerizzazione si </a:t>
            </a:r>
            <a:r>
              <a:rPr lang="it-IT" sz="2000" dirty="0">
                <a:solidFill>
                  <a:srgbClr val="170AC6"/>
                </a:solidFill>
              </a:rPr>
              <a:t>realizza in due stadi successivi: inizialmente si preparano prodotti lineari o ramificati, </a:t>
            </a:r>
            <a:r>
              <a:rPr lang="it-IT" sz="2000" dirty="0" smtClean="0">
                <a:solidFill>
                  <a:srgbClr val="170AC6"/>
                </a:solidFill>
              </a:rPr>
              <a:t>di peso </a:t>
            </a:r>
            <a:r>
              <a:rPr lang="it-IT" sz="2000" dirty="0">
                <a:solidFill>
                  <a:srgbClr val="170AC6"/>
                </a:solidFill>
              </a:rPr>
              <a:t>molecolare relativamente basso, che possono essere facilmente additivati </a:t>
            </a:r>
            <a:r>
              <a:rPr lang="it-IT" sz="2000" dirty="0" smtClean="0">
                <a:solidFill>
                  <a:srgbClr val="170AC6"/>
                </a:solidFill>
              </a:rPr>
              <a:t>ed introdotti </a:t>
            </a:r>
            <a:r>
              <a:rPr lang="it-IT" sz="2000" dirty="0">
                <a:solidFill>
                  <a:srgbClr val="170AC6"/>
                </a:solidFill>
              </a:rPr>
              <a:t>negli </a:t>
            </a:r>
            <a:r>
              <a:rPr lang="it-IT" sz="2000" dirty="0" smtClean="0">
                <a:solidFill>
                  <a:srgbClr val="170AC6"/>
                </a:solidFill>
              </a:rPr>
              <a:t>stampi.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S</a:t>
            </a:r>
            <a:r>
              <a:rPr lang="it-IT" sz="2000" dirty="0" smtClean="0">
                <a:solidFill>
                  <a:srgbClr val="170AC6"/>
                </a:solidFill>
              </a:rPr>
              <a:t>uccessivamente </a:t>
            </a:r>
            <a:r>
              <a:rPr lang="it-IT" sz="2000" dirty="0">
                <a:solidFill>
                  <a:srgbClr val="170AC6"/>
                </a:solidFill>
              </a:rPr>
              <a:t>la reazione viene portata a termine, a caldo</a:t>
            </a:r>
            <a:r>
              <a:rPr lang="it-IT" sz="2000" dirty="0" smtClean="0">
                <a:solidFill>
                  <a:srgbClr val="170AC6"/>
                </a:solidFill>
              </a:rPr>
              <a:t>, all’interno </a:t>
            </a:r>
            <a:r>
              <a:rPr lang="it-IT" sz="2000" dirty="0">
                <a:solidFill>
                  <a:srgbClr val="170AC6"/>
                </a:solidFill>
              </a:rPr>
              <a:t>dello stampo, che ha la forma dell’oggetto </a:t>
            </a:r>
            <a:r>
              <a:rPr lang="it-IT" sz="2000" dirty="0" smtClean="0">
                <a:solidFill>
                  <a:srgbClr val="170AC6"/>
                </a:solidFill>
              </a:rPr>
              <a:t>voluto.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Così </a:t>
            </a:r>
            <a:r>
              <a:rPr lang="it-IT" sz="2000" dirty="0">
                <a:solidFill>
                  <a:srgbClr val="170AC6"/>
                </a:solidFill>
              </a:rPr>
              <a:t>nel caso delle fenoliche</a:t>
            </a:r>
            <a:r>
              <a:rPr lang="it-IT" sz="2000" dirty="0" smtClean="0">
                <a:solidFill>
                  <a:srgbClr val="170AC6"/>
                </a:solidFill>
              </a:rPr>
              <a:t>, nel </a:t>
            </a:r>
            <a:r>
              <a:rPr lang="it-IT" sz="2000" dirty="0">
                <a:solidFill>
                  <a:srgbClr val="170AC6"/>
                </a:solidFill>
              </a:rPr>
              <a:t>primo stadio vengono sintetizzate </a:t>
            </a:r>
            <a:r>
              <a:rPr lang="it-IT" sz="2000" dirty="0" err="1">
                <a:solidFill>
                  <a:srgbClr val="170AC6"/>
                </a:solidFill>
              </a:rPr>
              <a:t>novolacche</a:t>
            </a:r>
            <a:r>
              <a:rPr lang="it-IT" sz="2000" dirty="0">
                <a:solidFill>
                  <a:srgbClr val="170AC6"/>
                </a:solidFill>
              </a:rPr>
              <a:t> e resoli che, nello stampo, </a:t>
            </a:r>
            <a:r>
              <a:rPr lang="it-IT" sz="2000" dirty="0" smtClean="0">
                <a:solidFill>
                  <a:srgbClr val="170AC6"/>
                </a:solidFill>
              </a:rPr>
              <a:t>vengono </a:t>
            </a:r>
            <a:r>
              <a:rPr lang="en-US" sz="2000" dirty="0" err="1" smtClean="0">
                <a:solidFill>
                  <a:srgbClr val="170AC6"/>
                </a:solidFill>
              </a:rPr>
              <a:t>trasformati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en-US" sz="2000" dirty="0">
                <a:solidFill>
                  <a:srgbClr val="170AC6"/>
                </a:solidFill>
              </a:rPr>
              <a:t>in </a:t>
            </a:r>
            <a:r>
              <a:rPr lang="en-US" sz="2000" dirty="0" err="1">
                <a:solidFill>
                  <a:srgbClr val="170AC6"/>
                </a:solidFill>
              </a:rPr>
              <a:t>resiti</a:t>
            </a:r>
            <a:r>
              <a:rPr lang="en-US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en-US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E’ importante sottolineare che mentre i termoplastici sono rimodellabili più volte (</a:t>
            </a:r>
            <a:r>
              <a:rPr lang="it-IT" sz="2000" dirty="0" smtClean="0">
                <a:solidFill>
                  <a:srgbClr val="170AC6"/>
                </a:solidFill>
              </a:rPr>
              <a:t>e dunque </a:t>
            </a:r>
            <a:r>
              <a:rPr lang="it-IT" sz="2000" dirty="0">
                <a:solidFill>
                  <a:srgbClr val="170AC6"/>
                </a:solidFill>
              </a:rPr>
              <a:t>sono riciclabili), i termoindurenti non sono tali.</a:t>
            </a:r>
            <a:endParaRPr lang="en-US" sz="2000" dirty="0">
              <a:solidFill>
                <a:srgbClr val="170AC6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17995" y="4581128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170AC6"/>
                </a:solidFill>
              </a:rPr>
              <a:t>Le </a:t>
            </a:r>
            <a:r>
              <a:rPr lang="it-IT" b="1" dirty="0">
                <a:solidFill>
                  <a:srgbClr val="170AC6"/>
                </a:solidFill>
              </a:rPr>
              <a:t>resine fenoliche</a:t>
            </a:r>
            <a:r>
              <a:rPr lang="it-IT" dirty="0">
                <a:solidFill>
                  <a:srgbClr val="170AC6"/>
                </a:solidFill>
              </a:rPr>
              <a:t> sono una famiglia di polimeri ottenuti per reazione tra fenolo e </a:t>
            </a:r>
            <a:r>
              <a:rPr lang="it-IT" dirty="0" smtClean="0">
                <a:solidFill>
                  <a:srgbClr val="170AC6"/>
                </a:solidFill>
              </a:rPr>
              <a:t>formaldeide. Si </a:t>
            </a:r>
            <a:r>
              <a:rPr lang="it-IT" dirty="0">
                <a:solidFill>
                  <a:srgbClr val="170AC6"/>
                </a:solidFill>
              </a:rPr>
              <a:t>dividono a loro volta in </a:t>
            </a:r>
            <a:r>
              <a:rPr lang="it-IT" i="1" dirty="0" err="1">
                <a:solidFill>
                  <a:srgbClr val="170AC6"/>
                </a:solidFill>
              </a:rPr>
              <a:t>novolacche</a:t>
            </a:r>
            <a:r>
              <a:rPr lang="it-IT" dirty="0">
                <a:solidFill>
                  <a:srgbClr val="170AC6"/>
                </a:solidFill>
              </a:rPr>
              <a:t> e </a:t>
            </a:r>
            <a:r>
              <a:rPr lang="it-IT" i="1" dirty="0" smtClean="0">
                <a:solidFill>
                  <a:srgbClr val="170AC6"/>
                </a:solidFill>
              </a:rPr>
              <a:t>resoli</a:t>
            </a:r>
            <a:r>
              <a:rPr lang="it-IT" dirty="0" smtClean="0">
                <a:solidFill>
                  <a:srgbClr val="170AC6"/>
                </a:solidFill>
              </a:rPr>
              <a:t>.   Una </a:t>
            </a:r>
            <a:r>
              <a:rPr lang="it-IT" dirty="0">
                <a:solidFill>
                  <a:srgbClr val="170AC6"/>
                </a:solidFill>
              </a:rPr>
              <a:t>di esse, la </a:t>
            </a:r>
            <a:r>
              <a:rPr lang="it-IT" b="1" i="1" dirty="0">
                <a:solidFill>
                  <a:srgbClr val="C00000"/>
                </a:solidFill>
              </a:rPr>
              <a:t>bachelite</a:t>
            </a:r>
            <a:r>
              <a:rPr lang="it-IT" dirty="0">
                <a:solidFill>
                  <a:srgbClr val="170AC6"/>
                </a:solidFill>
              </a:rPr>
              <a:t>, è considerata la prima materia plastica sintetica comparsa al mondo.</a:t>
            </a:r>
          </a:p>
        </p:txBody>
      </p:sp>
      <p:cxnSp>
        <p:nvCxnSpPr>
          <p:cNvPr id="5" name="Connettore 1 4"/>
          <p:cNvCxnSpPr/>
          <p:nvPr/>
        </p:nvCxnSpPr>
        <p:spPr>
          <a:xfrm>
            <a:off x="467544" y="4426084"/>
            <a:ext cx="82089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937" y="5496953"/>
            <a:ext cx="4934125" cy="1211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804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2742" y="332656"/>
            <a:ext cx="856895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>
                <a:solidFill>
                  <a:srgbClr val="170AC6"/>
                </a:solidFill>
              </a:rPr>
              <a:t>Materiali</a:t>
            </a:r>
            <a:r>
              <a:rPr lang="en-US" sz="2400" b="1" i="1" dirty="0">
                <a:solidFill>
                  <a:srgbClr val="170AC6"/>
                </a:solidFill>
              </a:rPr>
              <a:t> </a:t>
            </a:r>
            <a:r>
              <a:rPr lang="en-US" sz="2400" b="1" i="1" dirty="0" err="1" smtClean="0">
                <a:solidFill>
                  <a:srgbClr val="170AC6"/>
                </a:solidFill>
              </a:rPr>
              <a:t>Polimerici</a:t>
            </a:r>
            <a:endParaRPr lang="en-US" sz="2400" b="1" i="1" dirty="0" smtClean="0">
              <a:solidFill>
                <a:srgbClr val="170AC6"/>
              </a:solidFill>
            </a:endParaRPr>
          </a:p>
          <a:p>
            <a:pPr algn="just"/>
            <a:endParaRPr lang="en-US" sz="2400" b="1" i="1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I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b="1" i="1" dirty="0">
                <a:solidFill>
                  <a:srgbClr val="C00000"/>
                </a:solidFill>
              </a:rPr>
              <a:t>materiali di interesse ingegneristico </a:t>
            </a:r>
            <a:r>
              <a:rPr lang="it-IT" sz="2000" dirty="0">
                <a:solidFill>
                  <a:srgbClr val="170AC6"/>
                </a:solidFill>
              </a:rPr>
              <a:t>non sono quasi mai sostanze pure</a:t>
            </a:r>
            <a:r>
              <a:rPr lang="it-IT" sz="2000" dirty="0" smtClean="0">
                <a:solidFill>
                  <a:srgbClr val="170AC6"/>
                </a:solidFill>
              </a:rPr>
              <a:t>; </a:t>
            </a:r>
            <a:r>
              <a:rPr lang="it-IT" sz="2000" b="1" i="1" dirty="0" smtClean="0">
                <a:solidFill>
                  <a:srgbClr val="C00000"/>
                </a:solidFill>
              </a:rPr>
              <a:t>si </a:t>
            </a:r>
            <a:r>
              <a:rPr lang="it-IT" sz="2000" b="1" i="1" dirty="0">
                <a:solidFill>
                  <a:srgbClr val="C00000"/>
                </a:solidFill>
              </a:rPr>
              <a:t>tratta di miscele</a:t>
            </a:r>
            <a:r>
              <a:rPr lang="it-IT" sz="2000" dirty="0">
                <a:solidFill>
                  <a:srgbClr val="170AC6"/>
                </a:solidFill>
              </a:rPr>
              <a:t>, formulate allo scopo di ottimizzare alcune proprietà </a:t>
            </a:r>
            <a:r>
              <a:rPr lang="it-IT" sz="2000" dirty="0" smtClean="0">
                <a:solidFill>
                  <a:srgbClr val="170AC6"/>
                </a:solidFill>
              </a:rPr>
              <a:t>ben definite </a:t>
            </a:r>
            <a:r>
              <a:rPr lang="it-IT" sz="2000" dirty="0">
                <a:solidFill>
                  <a:srgbClr val="170AC6"/>
                </a:solidFill>
              </a:rPr>
              <a:t>in funzione di impieghi specifici. Tra le eccezioni si può ricordare il rame per </a:t>
            </a:r>
            <a:r>
              <a:rPr lang="it-IT" sz="2000" dirty="0" smtClean="0">
                <a:solidFill>
                  <a:srgbClr val="170AC6"/>
                </a:solidFill>
              </a:rPr>
              <a:t>i conduttori </a:t>
            </a:r>
            <a:r>
              <a:rPr lang="it-IT" sz="2000" dirty="0">
                <a:solidFill>
                  <a:srgbClr val="170AC6"/>
                </a:solidFill>
              </a:rPr>
              <a:t>elettrici, la silice per le fibre ottiche, il polimetilmetacrilato per le </a:t>
            </a:r>
            <a:r>
              <a:rPr lang="it-IT" sz="2000" dirty="0" smtClean="0">
                <a:solidFill>
                  <a:srgbClr val="170AC6"/>
                </a:solidFill>
              </a:rPr>
              <a:t>lenti </a:t>
            </a:r>
            <a:r>
              <a:rPr lang="en-US" sz="2000" dirty="0" err="1" smtClean="0">
                <a:solidFill>
                  <a:srgbClr val="170AC6"/>
                </a:solidFill>
              </a:rPr>
              <a:t>intraoculari</a:t>
            </a:r>
            <a:r>
              <a:rPr lang="en-US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en-US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La miscelazione di un polimero con </a:t>
            </a:r>
            <a:r>
              <a:rPr lang="it-IT" sz="2000" b="1" i="1" dirty="0">
                <a:solidFill>
                  <a:srgbClr val="C00000"/>
                </a:solidFill>
              </a:rPr>
              <a:t>additivi a basso peso molecolare </a:t>
            </a:r>
            <a:r>
              <a:rPr lang="it-IT" sz="2000" dirty="0">
                <a:solidFill>
                  <a:srgbClr val="170AC6"/>
                </a:solidFill>
              </a:rPr>
              <a:t>durante la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lavorazione può avere diversi obiettivi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i="1" dirty="0" smtClean="0">
                <a:solidFill>
                  <a:srgbClr val="C00000"/>
                </a:solidFill>
              </a:rPr>
              <a:t>facilitarne la lavorazione;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i="1" dirty="0" smtClean="0">
                <a:solidFill>
                  <a:srgbClr val="C00000"/>
                </a:solidFill>
              </a:rPr>
              <a:t>migliorare </a:t>
            </a:r>
            <a:r>
              <a:rPr lang="it-IT" sz="2000" b="1" i="1" dirty="0">
                <a:solidFill>
                  <a:srgbClr val="C00000"/>
                </a:solidFill>
              </a:rPr>
              <a:t>alcune </a:t>
            </a:r>
            <a:r>
              <a:rPr lang="it-IT" sz="2000" b="1" i="1" dirty="0" smtClean="0">
                <a:solidFill>
                  <a:srgbClr val="C00000"/>
                </a:solidFill>
              </a:rPr>
              <a:t>caratteristiche;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i="1" dirty="0" smtClean="0">
                <a:solidFill>
                  <a:srgbClr val="C00000"/>
                </a:solidFill>
              </a:rPr>
              <a:t>aumentare </a:t>
            </a:r>
            <a:r>
              <a:rPr lang="it-IT" sz="2000" b="1" i="1" dirty="0">
                <a:solidFill>
                  <a:srgbClr val="C00000"/>
                </a:solidFill>
              </a:rPr>
              <a:t>la resistenza </a:t>
            </a:r>
            <a:r>
              <a:rPr lang="it-IT" sz="2000" b="1" i="1" dirty="0" smtClean="0">
                <a:solidFill>
                  <a:srgbClr val="C00000"/>
                </a:solidFill>
              </a:rPr>
              <a:t>all’azione degradante </a:t>
            </a:r>
            <a:r>
              <a:rPr lang="it-IT" sz="2000" b="1" i="1" dirty="0">
                <a:solidFill>
                  <a:srgbClr val="C00000"/>
                </a:solidFill>
              </a:rPr>
              <a:t>del calore o della </a:t>
            </a:r>
            <a:r>
              <a:rPr lang="it-IT" sz="2000" b="1" i="1" dirty="0" smtClean="0">
                <a:solidFill>
                  <a:srgbClr val="C00000"/>
                </a:solidFill>
              </a:rPr>
              <a:t>luce;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i="1" dirty="0" smtClean="0">
                <a:solidFill>
                  <a:srgbClr val="C00000"/>
                </a:solidFill>
              </a:rPr>
              <a:t>colorarlo;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i="1" dirty="0" smtClean="0">
                <a:solidFill>
                  <a:srgbClr val="C00000"/>
                </a:solidFill>
              </a:rPr>
              <a:t>ridurre </a:t>
            </a:r>
            <a:r>
              <a:rPr lang="it-IT" sz="2000" b="1" i="1" dirty="0">
                <a:solidFill>
                  <a:srgbClr val="C00000"/>
                </a:solidFill>
              </a:rPr>
              <a:t>il costo </a:t>
            </a:r>
            <a:r>
              <a:rPr lang="it-IT" sz="2000" b="1" i="1" dirty="0" smtClean="0">
                <a:solidFill>
                  <a:srgbClr val="C00000"/>
                </a:solidFill>
              </a:rPr>
              <a:t>del </a:t>
            </a:r>
            <a:r>
              <a:rPr lang="en-US" sz="2000" b="1" i="1" dirty="0" err="1" smtClean="0">
                <a:solidFill>
                  <a:srgbClr val="C00000"/>
                </a:solidFill>
              </a:rPr>
              <a:t>materiale</a:t>
            </a:r>
            <a:r>
              <a:rPr lang="en-US" sz="2000" b="1" i="1" dirty="0" smtClean="0">
                <a:solidFill>
                  <a:srgbClr val="C00000"/>
                </a:solidFill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</a:rPr>
              <a:t>finito</a:t>
            </a:r>
            <a:r>
              <a:rPr lang="en-US" sz="2000" dirty="0">
                <a:solidFill>
                  <a:srgbClr val="170AC6"/>
                </a:solidFill>
              </a:rPr>
              <a:t>.</a:t>
            </a:r>
          </a:p>
          <a:p>
            <a:pPr algn="just"/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715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1028343"/>
            <a:ext cx="75608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S</a:t>
            </a:r>
            <a:r>
              <a:rPr lang="it-IT" sz="2000" dirty="0" smtClean="0">
                <a:solidFill>
                  <a:srgbClr val="170AC6"/>
                </a:solidFill>
              </a:rPr>
              <a:t>ingole </a:t>
            </a:r>
            <a:r>
              <a:rPr lang="it-IT" sz="2000" dirty="0">
                <a:solidFill>
                  <a:srgbClr val="170AC6"/>
                </a:solidFill>
              </a:rPr>
              <a:t>sostanze </a:t>
            </a:r>
            <a:r>
              <a:rPr lang="it-IT" sz="2000" dirty="0" smtClean="0">
                <a:solidFill>
                  <a:srgbClr val="170AC6"/>
                </a:solidFill>
              </a:rPr>
              <a:t>aggiunte permettono </a:t>
            </a:r>
            <a:r>
              <a:rPr lang="it-IT" sz="2000" dirty="0">
                <a:solidFill>
                  <a:srgbClr val="170AC6"/>
                </a:solidFill>
              </a:rPr>
              <a:t>di conseguire un unico risultato specifico, </a:t>
            </a:r>
            <a:r>
              <a:rPr lang="it-IT" sz="2000" dirty="0" smtClean="0">
                <a:solidFill>
                  <a:srgbClr val="170AC6"/>
                </a:solidFill>
              </a:rPr>
              <a:t>sono rari  </a:t>
            </a:r>
            <a:r>
              <a:rPr lang="it-IT" sz="2000" dirty="0">
                <a:solidFill>
                  <a:srgbClr val="170AC6"/>
                </a:solidFill>
              </a:rPr>
              <a:t>gli esempi di additivi a multiplo </a:t>
            </a:r>
            <a:r>
              <a:rPr lang="it-IT" sz="2000" dirty="0" smtClean="0">
                <a:solidFill>
                  <a:srgbClr val="170AC6"/>
                </a:solidFill>
              </a:rPr>
              <a:t>effetto.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Se </a:t>
            </a:r>
            <a:r>
              <a:rPr lang="it-IT" sz="2000" dirty="0">
                <a:solidFill>
                  <a:srgbClr val="170AC6"/>
                </a:solidFill>
              </a:rPr>
              <a:t>il materiale deve rispondere contemporaneamente a diverse </a:t>
            </a:r>
            <a:r>
              <a:rPr lang="it-IT" sz="2000" dirty="0" smtClean="0">
                <a:solidFill>
                  <a:srgbClr val="170AC6"/>
                </a:solidFill>
              </a:rPr>
              <a:t>esigenze, </a:t>
            </a:r>
            <a:r>
              <a:rPr lang="it-IT" sz="2000" dirty="0">
                <a:solidFill>
                  <a:srgbClr val="170AC6"/>
                </a:solidFill>
              </a:rPr>
              <a:t>sia di ordine tecnico che di natura economica, il numero di additivi che si debbono aggiungere al polimero di base può essere anche molto </a:t>
            </a:r>
            <a:r>
              <a:rPr lang="en-US" sz="2000" dirty="0" err="1">
                <a:solidFill>
                  <a:srgbClr val="170AC6"/>
                </a:solidFill>
              </a:rPr>
              <a:t>elevato</a:t>
            </a:r>
            <a:r>
              <a:rPr lang="en-US" sz="2000" dirty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Gli </a:t>
            </a:r>
            <a:r>
              <a:rPr lang="it-IT" sz="2000" dirty="0">
                <a:solidFill>
                  <a:srgbClr val="170AC6"/>
                </a:solidFill>
              </a:rPr>
              <a:t>aspetti fondamentali a cui bisogna fare attenzione sono </a:t>
            </a:r>
            <a:r>
              <a:rPr lang="it-IT" sz="2000" dirty="0" smtClean="0">
                <a:solidFill>
                  <a:srgbClr val="170AC6"/>
                </a:solidFill>
              </a:rPr>
              <a:t>due: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170AC6"/>
                </a:solidFill>
              </a:rPr>
              <a:t>la </a:t>
            </a:r>
            <a:r>
              <a:rPr lang="it-IT" sz="2000" b="1" i="1" dirty="0" smtClean="0">
                <a:solidFill>
                  <a:srgbClr val="C00000"/>
                </a:solidFill>
              </a:rPr>
              <a:t>compatibilità dell’additivo </a:t>
            </a:r>
            <a:r>
              <a:rPr lang="it-IT" sz="2000" b="1" i="1" dirty="0">
                <a:solidFill>
                  <a:srgbClr val="C00000"/>
                </a:solidFill>
              </a:rPr>
              <a:t>con il polimero </a:t>
            </a:r>
            <a:r>
              <a:rPr lang="it-IT" sz="2000" dirty="0">
                <a:solidFill>
                  <a:srgbClr val="170AC6"/>
                </a:solidFill>
              </a:rPr>
              <a:t>(l’additivo deve essere disperso uniformemente nella matrice, in alcuni casi a livello molecolare ed in altri in fase eterogenea</a:t>
            </a:r>
            <a:r>
              <a:rPr lang="it-IT" sz="2000" dirty="0" smtClean="0">
                <a:solidFill>
                  <a:srgbClr val="170AC6"/>
                </a:solidFill>
              </a:rPr>
              <a:t>);</a:t>
            </a:r>
            <a:endParaRPr lang="it-IT" sz="2000" dirty="0">
              <a:solidFill>
                <a:srgbClr val="170AC6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170AC6"/>
                </a:solidFill>
              </a:rPr>
              <a:t>la </a:t>
            </a:r>
            <a:r>
              <a:rPr lang="it-IT" sz="2000" b="1" i="1" dirty="0">
                <a:solidFill>
                  <a:srgbClr val="C00000"/>
                </a:solidFill>
              </a:rPr>
              <a:t>stabilità della miscela nel tempo </a:t>
            </a:r>
            <a:r>
              <a:rPr lang="it-IT" sz="2000" dirty="0">
                <a:solidFill>
                  <a:srgbClr val="170AC6"/>
                </a:solidFill>
              </a:rPr>
              <a:t>(l’additivo non deve diffondere all’esterno durante l’uso del manufatto).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97454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332656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I tipi principali di additivi </a:t>
            </a:r>
            <a:r>
              <a:rPr lang="it-IT" sz="2000" dirty="0" smtClean="0">
                <a:solidFill>
                  <a:srgbClr val="170AC6"/>
                </a:solidFill>
              </a:rPr>
              <a:t>sono:</a:t>
            </a:r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en-US" sz="2000" dirty="0">
              <a:solidFill>
                <a:srgbClr val="170AC6"/>
              </a:solidFill>
            </a:endParaRPr>
          </a:p>
          <a:p>
            <a:pPr marL="261938" indent="-261938" algn="just"/>
            <a:r>
              <a:rPr lang="en-US" sz="2000" dirty="0">
                <a:solidFill>
                  <a:srgbClr val="170AC6"/>
                </a:solidFill>
              </a:rPr>
              <a:t>a) </a:t>
            </a:r>
            <a:r>
              <a:rPr lang="en-US" sz="2000" b="1" i="1" dirty="0" err="1">
                <a:solidFill>
                  <a:srgbClr val="C00000"/>
                </a:solidFill>
              </a:rPr>
              <a:t>stabilizzanti</a:t>
            </a:r>
            <a:r>
              <a:rPr lang="en-US" sz="2000" dirty="0">
                <a:solidFill>
                  <a:srgbClr val="170AC6"/>
                </a:solidFill>
              </a:rPr>
              <a:t>:</a:t>
            </a: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- </a:t>
            </a:r>
            <a:r>
              <a:rPr lang="it-IT" sz="2000" i="1" dirty="0">
                <a:solidFill>
                  <a:srgbClr val="C00000"/>
                </a:solidFill>
              </a:rPr>
              <a:t>antiossidanti</a:t>
            </a:r>
            <a:r>
              <a:rPr lang="it-IT" sz="2000" dirty="0">
                <a:solidFill>
                  <a:srgbClr val="170AC6"/>
                </a:solidFill>
              </a:rPr>
              <a:t>: hanno la funzione di impedire l’ossidazione del polimero </a:t>
            </a:r>
            <a:r>
              <a:rPr lang="it-IT" sz="2000" dirty="0" smtClean="0">
                <a:solidFill>
                  <a:srgbClr val="170AC6"/>
                </a:solidFill>
              </a:rPr>
              <a:t>durante la </a:t>
            </a:r>
            <a:r>
              <a:rPr lang="it-IT" sz="2000" dirty="0">
                <a:solidFill>
                  <a:srgbClr val="170AC6"/>
                </a:solidFill>
              </a:rPr>
              <a:t>lavorazione del materiale e l’impiego del manufatto a temperature elevate;</a:t>
            </a: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- </a:t>
            </a:r>
            <a:r>
              <a:rPr lang="it-IT" sz="2000" i="1" dirty="0">
                <a:solidFill>
                  <a:srgbClr val="C00000"/>
                </a:solidFill>
              </a:rPr>
              <a:t>stabilizzanti UV</a:t>
            </a:r>
            <a:r>
              <a:rPr lang="it-IT" sz="2000" dirty="0">
                <a:solidFill>
                  <a:srgbClr val="170AC6"/>
                </a:solidFill>
              </a:rPr>
              <a:t>: impediscono la degradazione del polimero per azione </a:t>
            </a:r>
            <a:r>
              <a:rPr lang="it-IT" sz="2000" dirty="0" smtClean="0">
                <a:solidFill>
                  <a:srgbClr val="170AC6"/>
                </a:solidFill>
              </a:rPr>
              <a:t>delle </a:t>
            </a:r>
            <a:r>
              <a:rPr lang="en-US" sz="2000" dirty="0" err="1" smtClean="0">
                <a:solidFill>
                  <a:srgbClr val="170AC6"/>
                </a:solidFill>
              </a:rPr>
              <a:t>radiazioni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en-US" sz="2000" dirty="0" err="1">
                <a:solidFill>
                  <a:srgbClr val="170AC6"/>
                </a:solidFill>
              </a:rPr>
              <a:t>solari</a:t>
            </a:r>
            <a:r>
              <a:rPr lang="en-US" sz="2000" dirty="0">
                <a:solidFill>
                  <a:srgbClr val="170AC6"/>
                </a:solidFill>
              </a:rPr>
              <a:t> </a:t>
            </a:r>
            <a:r>
              <a:rPr lang="en-US" sz="2000" dirty="0" err="1">
                <a:solidFill>
                  <a:srgbClr val="170AC6"/>
                </a:solidFill>
              </a:rPr>
              <a:t>durante</a:t>
            </a:r>
            <a:r>
              <a:rPr lang="en-US" sz="2000" dirty="0">
                <a:solidFill>
                  <a:srgbClr val="170AC6"/>
                </a:solidFill>
              </a:rPr>
              <a:t> </a:t>
            </a:r>
            <a:r>
              <a:rPr lang="en-US" sz="2000" dirty="0" err="1">
                <a:solidFill>
                  <a:srgbClr val="170AC6"/>
                </a:solidFill>
              </a:rPr>
              <a:t>l’uso</a:t>
            </a:r>
            <a:r>
              <a:rPr lang="en-US" sz="2000" dirty="0">
                <a:solidFill>
                  <a:srgbClr val="170AC6"/>
                </a:solidFill>
              </a:rPr>
              <a:t>;</a:t>
            </a: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- </a:t>
            </a:r>
            <a:r>
              <a:rPr lang="it-IT" sz="2000" i="1" dirty="0">
                <a:solidFill>
                  <a:srgbClr val="C00000"/>
                </a:solidFill>
              </a:rPr>
              <a:t>stabilizzanti termici</a:t>
            </a:r>
            <a:r>
              <a:rPr lang="it-IT" sz="2000" dirty="0">
                <a:solidFill>
                  <a:srgbClr val="170AC6"/>
                </a:solidFill>
              </a:rPr>
              <a:t>: contribuiscono ad evitare la decomposizione del </a:t>
            </a:r>
            <a:r>
              <a:rPr lang="it-IT" sz="2000" dirty="0" smtClean="0">
                <a:solidFill>
                  <a:srgbClr val="170AC6"/>
                </a:solidFill>
              </a:rPr>
              <a:t>polimero </a:t>
            </a:r>
            <a:r>
              <a:rPr lang="en-US" sz="2000" dirty="0" smtClean="0">
                <a:solidFill>
                  <a:srgbClr val="170AC6"/>
                </a:solidFill>
              </a:rPr>
              <a:t>per </a:t>
            </a:r>
            <a:r>
              <a:rPr lang="en-US" sz="2000" dirty="0">
                <a:solidFill>
                  <a:srgbClr val="170AC6"/>
                </a:solidFill>
              </a:rPr>
              <a:t>via </a:t>
            </a:r>
            <a:r>
              <a:rPr lang="en-US" sz="2000" dirty="0" err="1">
                <a:solidFill>
                  <a:srgbClr val="170AC6"/>
                </a:solidFill>
              </a:rPr>
              <a:t>termica</a:t>
            </a:r>
            <a:endParaRPr lang="en-US" sz="2000" dirty="0">
              <a:solidFill>
                <a:srgbClr val="170AC6"/>
              </a:solidFill>
            </a:endParaRP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b) </a:t>
            </a:r>
            <a:r>
              <a:rPr lang="it-IT" sz="2000" b="1" i="1" dirty="0">
                <a:solidFill>
                  <a:srgbClr val="C00000"/>
                </a:solidFill>
              </a:rPr>
              <a:t>aiuti di </a:t>
            </a:r>
            <a:r>
              <a:rPr lang="it-IT" sz="2000" b="1" i="1" dirty="0" smtClean="0">
                <a:solidFill>
                  <a:srgbClr val="C00000"/>
                </a:solidFill>
              </a:rPr>
              <a:t>processo</a:t>
            </a:r>
            <a:r>
              <a:rPr lang="it-IT" sz="2000" dirty="0" smtClean="0">
                <a:solidFill>
                  <a:srgbClr val="170AC6"/>
                </a:solidFill>
              </a:rPr>
              <a:t>: hanno </a:t>
            </a:r>
            <a:r>
              <a:rPr lang="it-IT" sz="2000" dirty="0">
                <a:solidFill>
                  <a:srgbClr val="170AC6"/>
                </a:solidFill>
              </a:rPr>
              <a:t>la funzione di facilitare la trasformazione; ad </a:t>
            </a:r>
            <a:r>
              <a:rPr lang="it-IT" sz="2000" dirty="0" smtClean="0">
                <a:solidFill>
                  <a:srgbClr val="170AC6"/>
                </a:solidFill>
              </a:rPr>
              <a:t>esempio lubrificanti </a:t>
            </a:r>
            <a:r>
              <a:rPr lang="it-IT" sz="2000" dirty="0">
                <a:solidFill>
                  <a:srgbClr val="170AC6"/>
                </a:solidFill>
              </a:rPr>
              <a:t>(oli, cere).</a:t>
            </a: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c) </a:t>
            </a:r>
            <a:r>
              <a:rPr lang="it-IT" sz="2000" b="1" i="1" dirty="0">
                <a:solidFill>
                  <a:srgbClr val="C00000"/>
                </a:solidFill>
              </a:rPr>
              <a:t>agenti antifiamma </a:t>
            </a:r>
            <a:r>
              <a:rPr lang="it-IT" sz="2000" dirty="0">
                <a:solidFill>
                  <a:srgbClr val="170AC6"/>
                </a:solidFill>
              </a:rPr>
              <a:t>(ritardanti di fiamma): abbassano la sensibilità del materiale </a:t>
            </a:r>
            <a:r>
              <a:rPr lang="it-IT" sz="2000" dirty="0" smtClean="0">
                <a:solidFill>
                  <a:srgbClr val="170AC6"/>
                </a:solidFill>
              </a:rPr>
              <a:t>al fuoco</a:t>
            </a:r>
            <a:r>
              <a:rPr lang="it-IT" sz="2000" dirty="0">
                <a:solidFill>
                  <a:srgbClr val="170AC6"/>
                </a:solidFill>
              </a:rPr>
              <a:t>, impedendo lo sviluppo e la propagazione della fiamma e riducendo i fumi </a:t>
            </a:r>
            <a:r>
              <a:rPr lang="it-IT" sz="2000" dirty="0" smtClean="0">
                <a:solidFill>
                  <a:srgbClr val="170AC6"/>
                </a:solidFill>
              </a:rPr>
              <a:t>e gocciolamento </a:t>
            </a:r>
            <a:r>
              <a:rPr lang="it-IT" sz="2000" dirty="0">
                <a:solidFill>
                  <a:srgbClr val="170AC6"/>
                </a:solidFill>
              </a:rPr>
              <a:t>che si hanno di conseguenza.</a:t>
            </a: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d) </a:t>
            </a:r>
            <a:r>
              <a:rPr lang="it-IT" sz="2000" b="1" i="1" dirty="0">
                <a:solidFill>
                  <a:srgbClr val="C00000"/>
                </a:solidFill>
              </a:rPr>
              <a:t>agenti nucleanti</a:t>
            </a:r>
            <a:r>
              <a:rPr lang="it-IT" sz="2000" dirty="0">
                <a:solidFill>
                  <a:srgbClr val="170AC6"/>
                </a:solidFill>
              </a:rPr>
              <a:t>: aumentano il numero dei nuclei primari (nucleazione eterogenea</a:t>
            </a:r>
            <a:r>
              <a:rPr lang="it-IT" sz="2000" dirty="0" smtClean="0">
                <a:solidFill>
                  <a:srgbClr val="170AC6"/>
                </a:solidFill>
              </a:rPr>
              <a:t>), </a:t>
            </a:r>
            <a:r>
              <a:rPr lang="it-IT" sz="2000" dirty="0" smtClean="0">
                <a:solidFill>
                  <a:srgbClr val="170AC6"/>
                </a:solidFill>
              </a:rPr>
              <a:t>accelerando </a:t>
            </a:r>
            <a:r>
              <a:rPr lang="it-IT" sz="2000" dirty="0">
                <a:solidFill>
                  <a:srgbClr val="170AC6"/>
                </a:solidFill>
              </a:rPr>
              <a:t>la cristallizzazione e </a:t>
            </a:r>
            <a:r>
              <a:rPr lang="it-IT" sz="2000" dirty="0" smtClean="0">
                <a:solidFill>
                  <a:srgbClr val="170AC6"/>
                </a:solidFill>
              </a:rPr>
              <a:t>riducendo </a:t>
            </a:r>
            <a:r>
              <a:rPr lang="it-IT" sz="2000" dirty="0">
                <a:solidFill>
                  <a:srgbClr val="170AC6"/>
                </a:solidFill>
              </a:rPr>
              <a:t>le dimensioni dei grani cristallini</a:t>
            </a:r>
            <a:r>
              <a:rPr lang="it-IT" sz="2000" dirty="0" smtClean="0">
                <a:solidFill>
                  <a:srgbClr val="170AC6"/>
                </a:solidFill>
              </a:rPr>
              <a:t>;</a:t>
            </a:r>
            <a:endParaRPr lang="it-IT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017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71010" y="980728"/>
            <a:ext cx="77048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P</a:t>
            </a:r>
            <a:r>
              <a:rPr lang="it-IT" sz="2000" dirty="0" smtClean="0">
                <a:solidFill>
                  <a:srgbClr val="170AC6"/>
                </a:solidFill>
              </a:rPr>
              <a:t>rincipali </a:t>
            </a:r>
            <a:r>
              <a:rPr lang="it-IT" sz="2000" dirty="0">
                <a:solidFill>
                  <a:srgbClr val="170AC6"/>
                </a:solidFill>
              </a:rPr>
              <a:t>proprietà </a:t>
            </a:r>
            <a:r>
              <a:rPr lang="it-IT" sz="2000" dirty="0" smtClean="0">
                <a:solidFill>
                  <a:srgbClr val="170AC6"/>
                </a:solidFill>
              </a:rPr>
              <a:t>dei </a:t>
            </a:r>
            <a:r>
              <a:rPr lang="it-IT" sz="2000" dirty="0">
                <a:solidFill>
                  <a:srgbClr val="170AC6"/>
                </a:solidFill>
              </a:rPr>
              <a:t>polimeri </a:t>
            </a:r>
            <a:r>
              <a:rPr lang="it-IT" sz="2000" dirty="0" smtClean="0">
                <a:solidFill>
                  <a:srgbClr val="170AC6"/>
                </a:solidFill>
              </a:rPr>
              <a:t>industriali</a:t>
            </a:r>
            <a:r>
              <a:rPr lang="it-IT" sz="2400" b="1" i="1" dirty="0" smtClean="0">
                <a:solidFill>
                  <a:srgbClr val="C00000"/>
                </a:solidFill>
              </a:rPr>
              <a:t>: plasticità</a:t>
            </a:r>
            <a:r>
              <a:rPr lang="it-IT" sz="2400" b="1" i="1" dirty="0">
                <a:solidFill>
                  <a:srgbClr val="C00000"/>
                </a:solidFill>
              </a:rPr>
              <a:t>, </a:t>
            </a:r>
            <a:r>
              <a:rPr lang="it-IT" sz="2400" b="1" i="1" dirty="0" smtClean="0">
                <a:solidFill>
                  <a:srgbClr val="C00000"/>
                </a:solidFill>
              </a:rPr>
              <a:t>  elasticità</a:t>
            </a:r>
            <a:r>
              <a:rPr lang="it-IT" sz="2400" b="1" i="1" dirty="0" smtClean="0">
                <a:solidFill>
                  <a:srgbClr val="C00000"/>
                </a:solidFill>
              </a:rPr>
              <a:t>, durezza</a:t>
            </a:r>
            <a:r>
              <a:rPr lang="it-IT" sz="2400" b="1" i="1" dirty="0">
                <a:solidFill>
                  <a:srgbClr val="C00000"/>
                </a:solidFill>
              </a:rPr>
              <a:t>, igroscopicità, flessibilità, allungamento alla rottura, </a:t>
            </a:r>
            <a:r>
              <a:rPr lang="it-IT" sz="2400" b="1" i="1" dirty="0" smtClean="0">
                <a:solidFill>
                  <a:srgbClr val="C00000"/>
                </a:solidFill>
              </a:rPr>
              <a:t> resistenza</a:t>
            </a:r>
            <a:r>
              <a:rPr lang="it-IT" sz="2400" b="1" i="1" dirty="0">
                <a:solidFill>
                  <a:srgbClr val="C00000"/>
                </a:solidFill>
              </a:rPr>
              <a:t>, </a:t>
            </a:r>
            <a:r>
              <a:rPr lang="it-IT" sz="2400" b="1" i="1" dirty="0" smtClean="0">
                <a:solidFill>
                  <a:srgbClr val="C00000"/>
                </a:solidFill>
              </a:rPr>
              <a:t> tenacità</a:t>
            </a:r>
            <a:r>
              <a:rPr lang="it-IT" sz="2400" b="1" i="1" dirty="0">
                <a:solidFill>
                  <a:srgbClr val="C00000"/>
                </a:solidFill>
              </a:rPr>
              <a:t>, </a:t>
            </a:r>
            <a:r>
              <a:rPr lang="it-IT" sz="2400" b="1" i="1" dirty="0" smtClean="0">
                <a:solidFill>
                  <a:srgbClr val="C00000"/>
                </a:solidFill>
              </a:rPr>
              <a:t> resilienza,  reattività</a:t>
            </a:r>
            <a:r>
              <a:rPr lang="it-IT" sz="2400" b="1" i="1" dirty="0">
                <a:solidFill>
                  <a:srgbClr val="C00000"/>
                </a:solidFill>
              </a:rPr>
              <a:t>, </a:t>
            </a:r>
            <a:r>
              <a:rPr lang="it-IT" sz="2400" b="1" i="1" dirty="0" smtClean="0">
                <a:solidFill>
                  <a:srgbClr val="C00000"/>
                </a:solidFill>
              </a:rPr>
              <a:t> </a:t>
            </a:r>
            <a:r>
              <a:rPr lang="it-IT" sz="2400" b="1" i="1" dirty="0" err="1" smtClean="0">
                <a:solidFill>
                  <a:srgbClr val="C00000"/>
                </a:solidFill>
              </a:rPr>
              <a:t>T</a:t>
            </a:r>
            <a:r>
              <a:rPr lang="it-IT" sz="2400" b="1" i="1" baseline="-25000" dirty="0" err="1" smtClean="0">
                <a:solidFill>
                  <a:srgbClr val="C00000"/>
                </a:solidFill>
              </a:rPr>
              <a:t>f</a:t>
            </a:r>
            <a:r>
              <a:rPr lang="it-IT" sz="2400" b="1" i="1" dirty="0" smtClean="0">
                <a:solidFill>
                  <a:srgbClr val="C00000"/>
                </a:solidFill>
              </a:rPr>
              <a:t> </a:t>
            </a:r>
            <a:r>
              <a:rPr lang="it-IT" sz="2400" b="1" i="1" dirty="0">
                <a:solidFill>
                  <a:srgbClr val="C00000"/>
                </a:solidFill>
              </a:rPr>
              <a:t>e </a:t>
            </a:r>
            <a:r>
              <a:rPr lang="it-IT" sz="2400" b="1" i="1" dirty="0" smtClean="0">
                <a:solidFill>
                  <a:srgbClr val="C00000"/>
                </a:solidFill>
              </a:rPr>
              <a:t>T</a:t>
            </a:r>
            <a:r>
              <a:rPr lang="it-IT" sz="2400" b="1" i="1" baseline="-25000" dirty="0" smtClean="0">
                <a:solidFill>
                  <a:srgbClr val="C00000"/>
                </a:solidFill>
              </a:rPr>
              <a:t>g </a:t>
            </a:r>
            <a:r>
              <a:rPr lang="it-IT" sz="2400" b="1" i="1" dirty="0" smtClean="0">
                <a:solidFill>
                  <a:srgbClr val="C00000"/>
                </a:solidFill>
              </a:rPr>
              <a:t>, </a:t>
            </a:r>
            <a:r>
              <a:rPr lang="it-IT" sz="2400" b="1" i="1" dirty="0">
                <a:solidFill>
                  <a:srgbClr val="C00000"/>
                </a:solidFill>
              </a:rPr>
              <a:t>temperatura di decomposizione, resistenza alla fiamma, solubilità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Esse sono influenzate </a:t>
            </a:r>
            <a:r>
              <a:rPr lang="it-IT" sz="2000" dirty="0">
                <a:solidFill>
                  <a:srgbClr val="170AC6"/>
                </a:solidFill>
              </a:rPr>
              <a:t>da molti fattori: la natura chimica, la massa molecolare media, la </a:t>
            </a:r>
            <a:r>
              <a:rPr lang="it-IT" sz="2000" dirty="0" smtClean="0">
                <a:solidFill>
                  <a:srgbClr val="170AC6"/>
                </a:solidFill>
              </a:rPr>
              <a:t>distribuzione dei </a:t>
            </a:r>
            <a:r>
              <a:rPr lang="it-IT" sz="2000" dirty="0">
                <a:solidFill>
                  <a:srgbClr val="170AC6"/>
                </a:solidFill>
              </a:rPr>
              <a:t>pesi molecolari, le isomerie, il grado di ramificazione, il grado di reticolazione, </a:t>
            </a:r>
            <a:r>
              <a:rPr lang="it-IT" sz="2000" dirty="0" smtClean="0">
                <a:solidFill>
                  <a:srgbClr val="170AC6"/>
                </a:solidFill>
              </a:rPr>
              <a:t>la cristallinità</a:t>
            </a:r>
            <a:r>
              <a:rPr lang="it-IT" sz="2000" dirty="0">
                <a:solidFill>
                  <a:srgbClr val="170AC6"/>
                </a:solidFill>
              </a:rPr>
              <a:t>, la presenza di additivi e la lavorazione subita.</a:t>
            </a:r>
            <a:endParaRPr lang="en-US" sz="2000" dirty="0">
              <a:solidFill>
                <a:srgbClr val="170AC6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55576" y="5229200"/>
            <a:ext cx="7704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In </a:t>
            </a:r>
            <a:r>
              <a:rPr lang="it-IT" sz="2000" dirty="0">
                <a:solidFill>
                  <a:srgbClr val="170AC6"/>
                </a:solidFill>
              </a:rPr>
              <a:t>ingegneria, la </a:t>
            </a:r>
            <a:r>
              <a:rPr lang="it-IT" sz="2000" b="1" i="1" dirty="0">
                <a:solidFill>
                  <a:srgbClr val="C00000"/>
                </a:solidFill>
              </a:rPr>
              <a:t>resilienza</a:t>
            </a:r>
            <a:r>
              <a:rPr lang="it-IT" sz="2000" dirty="0">
                <a:solidFill>
                  <a:srgbClr val="C00000"/>
                </a:solidFill>
              </a:rPr>
              <a:t> </a:t>
            </a:r>
            <a:r>
              <a:rPr lang="it-IT" sz="2000" dirty="0">
                <a:solidFill>
                  <a:srgbClr val="170AC6"/>
                </a:solidFill>
              </a:rPr>
              <a:t>è la capacità di un materiale di resistere a forze impulsive (ovvero, della capacità di resistere ad urti improvvisi senza spezzarsi).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6183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764704"/>
            <a:ext cx="777686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e) </a:t>
            </a:r>
            <a:r>
              <a:rPr lang="it-IT" sz="2000" b="1" i="1" dirty="0">
                <a:solidFill>
                  <a:srgbClr val="C00000"/>
                </a:solidFill>
              </a:rPr>
              <a:t>pigmenti e coloranti</a:t>
            </a:r>
            <a:r>
              <a:rPr lang="it-IT" sz="2000" dirty="0">
                <a:solidFill>
                  <a:srgbClr val="170AC6"/>
                </a:solidFill>
              </a:rPr>
              <a:t>: vengono aggiunti per colorare in profondità il materiale </a:t>
            </a:r>
            <a:r>
              <a:rPr lang="it-IT" sz="2000" dirty="0" smtClean="0">
                <a:solidFill>
                  <a:srgbClr val="170AC6"/>
                </a:solidFill>
              </a:rPr>
              <a:t>e hanno </a:t>
            </a:r>
            <a:r>
              <a:rPr lang="it-IT" sz="2000" dirty="0">
                <a:solidFill>
                  <a:srgbClr val="170AC6"/>
                </a:solidFill>
              </a:rPr>
              <a:t>una funzione puramente </a:t>
            </a:r>
            <a:r>
              <a:rPr lang="it-IT" sz="2000" dirty="0" smtClean="0">
                <a:solidFill>
                  <a:srgbClr val="170AC6"/>
                </a:solidFill>
              </a:rPr>
              <a:t>estetica</a:t>
            </a:r>
            <a:r>
              <a:rPr lang="it-IT" sz="2000" dirty="0">
                <a:solidFill>
                  <a:srgbClr val="170AC6"/>
                </a:solidFill>
              </a:rPr>
              <a:t>. I pigmenti sono sostanze inorganiche </a:t>
            </a:r>
            <a:r>
              <a:rPr lang="it-IT" sz="2000" dirty="0" smtClean="0">
                <a:solidFill>
                  <a:srgbClr val="170AC6"/>
                </a:solidFill>
              </a:rPr>
              <a:t>che sono </a:t>
            </a:r>
            <a:r>
              <a:rPr lang="it-IT" sz="2000" dirty="0">
                <a:solidFill>
                  <a:srgbClr val="170AC6"/>
                </a:solidFill>
              </a:rPr>
              <a:t>dispersi nella matrice in forma di granuli e i materiali che si ottengono </a:t>
            </a:r>
            <a:r>
              <a:rPr lang="it-IT" sz="2000" dirty="0" smtClean="0">
                <a:solidFill>
                  <a:srgbClr val="170AC6"/>
                </a:solidFill>
              </a:rPr>
              <a:t>dopo averli </a:t>
            </a:r>
            <a:r>
              <a:rPr lang="it-IT" sz="2000" dirty="0">
                <a:solidFill>
                  <a:srgbClr val="170AC6"/>
                </a:solidFill>
              </a:rPr>
              <a:t>addizionati sono opachi. I coloranti, invece, sono sostanze organiche e </a:t>
            </a:r>
            <a:r>
              <a:rPr lang="it-IT" sz="2000" dirty="0" smtClean="0">
                <a:solidFill>
                  <a:srgbClr val="170AC6"/>
                </a:solidFill>
              </a:rPr>
              <a:t>i materiali </a:t>
            </a:r>
            <a:r>
              <a:rPr lang="it-IT" sz="2000" dirty="0">
                <a:solidFill>
                  <a:srgbClr val="170AC6"/>
                </a:solidFill>
              </a:rPr>
              <a:t>che li contengono sono trasparenti.</a:t>
            </a: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f) </a:t>
            </a:r>
            <a:r>
              <a:rPr lang="it-IT" sz="2000" b="1" i="1" dirty="0">
                <a:solidFill>
                  <a:srgbClr val="C00000"/>
                </a:solidFill>
              </a:rPr>
              <a:t>plastificanti</a:t>
            </a:r>
            <a:r>
              <a:rPr lang="it-IT" sz="2000" dirty="0">
                <a:solidFill>
                  <a:srgbClr val="170AC6"/>
                </a:solidFill>
              </a:rPr>
              <a:t>: vengono utilizzati per abbassare la temperatura di transizione </a:t>
            </a:r>
            <a:r>
              <a:rPr lang="it-IT" sz="2000" dirty="0" smtClean="0">
                <a:solidFill>
                  <a:srgbClr val="170AC6"/>
                </a:solidFill>
              </a:rPr>
              <a:t>vetrosa e </a:t>
            </a:r>
            <a:r>
              <a:rPr lang="it-IT" sz="2000" dirty="0">
                <a:solidFill>
                  <a:srgbClr val="170AC6"/>
                </a:solidFill>
              </a:rPr>
              <a:t>modificare le proprietà dei materiali, rendendoli più flessibili;</a:t>
            </a: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g) </a:t>
            </a:r>
            <a:r>
              <a:rPr lang="it-IT" sz="2000" b="1" i="1" dirty="0">
                <a:solidFill>
                  <a:srgbClr val="C00000"/>
                </a:solidFill>
              </a:rPr>
              <a:t>agenti rinforzanti</a:t>
            </a:r>
            <a:r>
              <a:rPr lang="it-IT" sz="2000" dirty="0">
                <a:solidFill>
                  <a:srgbClr val="170AC6"/>
                </a:solidFill>
              </a:rPr>
              <a:t>: sono addizionati per migliorare alcune proprietà meccaniche</a:t>
            </a:r>
            <a:r>
              <a:rPr lang="it-IT" sz="2000" dirty="0" smtClean="0">
                <a:solidFill>
                  <a:srgbClr val="170AC6"/>
                </a:solidFill>
              </a:rPr>
              <a:t>; rientrano </a:t>
            </a:r>
            <a:r>
              <a:rPr lang="it-IT" sz="2000" dirty="0">
                <a:solidFill>
                  <a:srgbClr val="170AC6"/>
                </a:solidFill>
              </a:rPr>
              <a:t>in questa classe di additivi anche le sfere di vetro e le fibre utilizzate </a:t>
            </a:r>
            <a:r>
              <a:rPr lang="it-IT" sz="2000" dirty="0" smtClean="0">
                <a:solidFill>
                  <a:srgbClr val="170AC6"/>
                </a:solidFill>
              </a:rPr>
              <a:t>nei </a:t>
            </a:r>
            <a:r>
              <a:rPr lang="en-US" sz="2000" dirty="0" err="1" smtClean="0">
                <a:solidFill>
                  <a:srgbClr val="170AC6"/>
                </a:solidFill>
              </a:rPr>
              <a:t>compositi</a:t>
            </a:r>
            <a:r>
              <a:rPr lang="en-US" sz="2000" dirty="0">
                <a:solidFill>
                  <a:srgbClr val="170AC6"/>
                </a:solidFill>
              </a:rPr>
              <a:t>;</a:t>
            </a: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h) </a:t>
            </a:r>
            <a:r>
              <a:rPr lang="it-IT" sz="2000" b="1" i="1" dirty="0">
                <a:solidFill>
                  <a:srgbClr val="C00000"/>
                </a:solidFill>
              </a:rPr>
              <a:t>riempitivi o cariche</a:t>
            </a:r>
            <a:r>
              <a:rPr lang="it-IT" sz="2000" dirty="0">
                <a:solidFill>
                  <a:srgbClr val="170AC6"/>
                </a:solidFill>
              </a:rPr>
              <a:t>: sono sostanze inerti e poco costose, impiegate per ridurre </a:t>
            </a:r>
            <a:r>
              <a:rPr lang="it-IT" sz="2000" dirty="0" smtClean="0">
                <a:solidFill>
                  <a:srgbClr val="170AC6"/>
                </a:solidFill>
              </a:rPr>
              <a:t>la quantità </a:t>
            </a:r>
            <a:r>
              <a:rPr lang="it-IT" sz="2000" dirty="0">
                <a:solidFill>
                  <a:srgbClr val="170AC6"/>
                </a:solidFill>
              </a:rPr>
              <a:t>di polimero presente nel materiale e quindi il suo costo;</a:t>
            </a: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i) </a:t>
            </a:r>
            <a:r>
              <a:rPr lang="it-IT" sz="2000" b="1" i="1" dirty="0">
                <a:solidFill>
                  <a:srgbClr val="C00000"/>
                </a:solidFill>
              </a:rPr>
              <a:t>espandenti</a:t>
            </a:r>
            <a:r>
              <a:rPr lang="it-IT" sz="2000" dirty="0">
                <a:solidFill>
                  <a:srgbClr val="170AC6"/>
                </a:solidFill>
              </a:rPr>
              <a:t>: sono sostanze che vengono aggiunte per avere la formazione </a:t>
            </a:r>
            <a:r>
              <a:rPr lang="it-IT" sz="2000" dirty="0" smtClean="0">
                <a:solidFill>
                  <a:srgbClr val="170AC6"/>
                </a:solidFill>
              </a:rPr>
              <a:t>di </a:t>
            </a:r>
            <a:r>
              <a:rPr lang="en-US" sz="2000" dirty="0" err="1" smtClean="0">
                <a:solidFill>
                  <a:srgbClr val="170AC6"/>
                </a:solidFill>
              </a:rPr>
              <a:t>schiume</a:t>
            </a:r>
            <a:r>
              <a:rPr lang="en-US" sz="2000" dirty="0" smtClean="0">
                <a:solidFill>
                  <a:srgbClr val="170AC6"/>
                </a:solidFill>
              </a:rPr>
              <a:t>;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901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476672"/>
            <a:ext cx="80648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j) </a:t>
            </a:r>
            <a:r>
              <a:rPr lang="it-IT" sz="2000" b="1" i="1" dirty="0">
                <a:solidFill>
                  <a:srgbClr val="C00000"/>
                </a:solidFill>
              </a:rPr>
              <a:t>antistatici</a:t>
            </a:r>
            <a:r>
              <a:rPr lang="it-IT" sz="2000" dirty="0">
                <a:solidFill>
                  <a:srgbClr val="170AC6"/>
                </a:solidFill>
              </a:rPr>
              <a:t>: vengono aggiunti per evitare che sul materiale polimerico si concentrino delle cariche elettrostatiche, che possono essere responsabili della formazione di </a:t>
            </a:r>
            <a:r>
              <a:rPr lang="en-US" sz="2000" dirty="0" err="1">
                <a:solidFill>
                  <a:srgbClr val="170AC6"/>
                </a:solidFill>
              </a:rPr>
              <a:t>pericolose</a:t>
            </a:r>
            <a:r>
              <a:rPr lang="en-US" sz="2000" dirty="0">
                <a:solidFill>
                  <a:srgbClr val="170AC6"/>
                </a:solidFill>
              </a:rPr>
              <a:t> </a:t>
            </a:r>
            <a:r>
              <a:rPr lang="en-US" sz="2000" dirty="0" err="1">
                <a:solidFill>
                  <a:srgbClr val="170AC6"/>
                </a:solidFill>
              </a:rPr>
              <a:t>scintille</a:t>
            </a:r>
            <a:r>
              <a:rPr lang="en-US" sz="2000" dirty="0">
                <a:solidFill>
                  <a:srgbClr val="170AC6"/>
                </a:solidFill>
              </a:rPr>
              <a:t>;</a:t>
            </a: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k) </a:t>
            </a:r>
            <a:r>
              <a:rPr lang="it-IT" sz="2000" b="1" i="1" dirty="0" err="1">
                <a:solidFill>
                  <a:srgbClr val="C00000"/>
                </a:solidFill>
              </a:rPr>
              <a:t>antiurtizzanti</a:t>
            </a:r>
            <a:r>
              <a:rPr lang="it-IT" sz="2000" dirty="0">
                <a:solidFill>
                  <a:srgbClr val="170AC6"/>
                </a:solidFill>
              </a:rPr>
              <a:t>: si tratta di materiali gommosi dispersi nella matrice del polimero sotto forma di piccolissime goccioline. Permettono al materiale che viene deformato in seguito ad un urto di riprendere la forma iniziale e vengono </a:t>
            </a:r>
            <a:r>
              <a:rPr lang="it-IT" sz="2000" dirty="0" smtClean="0">
                <a:solidFill>
                  <a:srgbClr val="170AC6"/>
                </a:solidFill>
              </a:rPr>
              <a:t>impiegati ad </a:t>
            </a:r>
            <a:r>
              <a:rPr lang="it-IT" sz="2000" dirty="0">
                <a:solidFill>
                  <a:srgbClr val="170AC6"/>
                </a:solidFill>
              </a:rPr>
              <a:t>esempio nei paraurti delle autovetture.</a:t>
            </a:r>
            <a:endParaRPr lang="en-US" sz="2000" dirty="0">
              <a:solidFill>
                <a:srgbClr val="170AC6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13294" y="2996952"/>
            <a:ext cx="806316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 algn="just"/>
            <a:r>
              <a:rPr lang="it-IT" sz="2000" dirty="0" smtClean="0">
                <a:solidFill>
                  <a:srgbClr val="170AC6"/>
                </a:solidFill>
              </a:rPr>
              <a:t>I </a:t>
            </a:r>
            <a:r>
              <a:rPr lang="it-IT" sz="2000" dirty="0">
                <a:solidFill>
                  <a:srgbClr val="170AC6"/>
                </a:solidFill>
              </a:rPr>
              <a:t>materiali polimerici </a:t>
            </a:r>
            <a:r>
              <a:rPr lang="it-IT" sz="2000" dirty="0" smtClean="0">
                <a:solidFill>
                  <a:srgbClr val="170AC6"/>
                </a:solidFill>
              </a:rPr>
              <a:t>possono essere formulati in tre </a:t>
            </a:r>
            <a:r>
              <a:rPr lang="it-IT" sz="2000" dirty="0">
                <a:solidFill>
                  <a:srgbClr val="170AC6"/>
                </a:solidFill>
              </a:rPr>
              <a:t>tipi di </a:t>
            </a:r>
            <a:r>
              <a:rPr lang="it-IT" sz="2000" dirty="0" smtClean="0">
                <a:solidFill>
                  <a:srgbClr val="170AC6"/>
                </a:solidFill>
              </a:rPr>
              <a:t>miscele:</a:t>
            </a:r>
            <a:endParaRPr lang="it-IT" sz="2000" dirty="0">
              <a:solidFill>
                <a:srgbClr val="170AC6"/>
              </a:solidFill>
            </a:endParaRP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a) </a:t>
            </a:r>
            <a:r>
              <a:rPr lang="it-IT" sz="2000" b="1" i="1" dirty="0" err="1">
                <a:solidFill>
                  <a:srgbClr val="C00000"/>
                </a:solidFill>
              </a:rPr>
              <a:t>compounds</a:t>
            </a:r>
            <a:r>
              <a:rPr lang="it-IT" sz="2000" dirty="0">
                <a:solidFill>
                  <a:srgbClr val="170AC6"/>
                </a:solidFill>
              </a:rPr>
              <a:t>, in cui il polimero è addizionato con sostanze di basso peso molecolare;</a:t>
            </a: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b) </a:t>
            </a:r>
            <a:r>
              <a:rPr lang="it-IT" sz="2000" b="1" i="1" dirty="0" err="1">
                <a:solidFill>
                  <a:srgbClr val="C00000"/>
                </a:solidFill>
              </a:rPr>
              <a:t>blends</a:t>
            </a:r>
            <a:r>
              <a:rPr lang="it-IT" sz="2000" dirty="0">
                <a:solidFill>
                  <a:srgbClr val="170AC6"/>
                </a:solidFill>
              </a:rPr>
              <a:t>, in cui il polimero è miscelato con un altro composto macromolecolare </a:t>
            </a:r>
            <a:r>
              <a:rPr lang="it-IT" sz="2000" dirty="0" smtClean="0">
                <a:solidFill>
                  <a:srgbClr val="170AC6"/>
                </a:solidFill>
              </a:rPr>
              <a:t>di </a:t>
            </a:r>
            <a:r>
              <a:rPr lang="en-US" sz="2000" dirty="0" err="1" smtClean="0">
                <a:solidFill>
                  <a:srgbClr val="170AC6"/>
                </a:solidFill>
              </a:rPr>
              <a:t>diversa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en-US" sz="2000" dirty="0" err="1">
                <a:solidFill>
                  <a:srgbClr val="170AC6"/>
                </a:solidFill>
              </a:rPr>
              <a:t>natura</a:t>
            </a:r>
            <a:r>
              <a:rPr lang="en-US" sz="2000" dirty="0">
                <a:solidFill>
                  <a:srgbClr val="170AC6"/>
                </a:solidFill>
              </a:rPr>
              <a:t>;</a:t>
            </a:r>
          </a:p>
          <a:p>
            <a:pPr marL="261938" indent="-261938" algn="just"/>
            <a:r>
              <a:rPr lang="it-IT" sz="2000" dirty="0">
                <a:solidFill>
                  <a:srgbClr val="170AC6"/>
                </a:solidFill>
              </a:rPr>
              <a:t>c) </a:t>
            </a:r>
            <a:r>
              <a:rPr lang="it-IT" sz="2000" b="1" i="1" dirty="0">
                <a:solidFill>
                  <a:srgbClr val="C00000"/>
                </a:solidFill>
              </a:rPr>
              <a:t>compositi</a:t>
            </a:r>
            <a:r>
              <a:rPr lang="it-IT" sz="2000" dirty="0">
                <a:solidFill>
                  <a:srgbClr val="170AC6"/>
                </a:solidFill>
              </a:rPr>
              <a:t>, in cui il polimero è addizionato con sfere di vetro o fibre di </a:t>
            </a:r>
            <a:r>
              <a:rPr lang="it-IT" sz="2000" dirty="0" smtClean="0">
                <a:solidFill>
                  <a:srgbClr val="170AC6"/>
                </a:solidFill>
              </a:rPr>
              <a:t>diversa lunghezza </a:t>
            </a:r>
            <a:r>
              <a:rPr lang="it-IT" sz="2000" dirty="0">
                <a:solidFill>
                  <a:srgbClr val="170AC6"/>
                </a:solidFill>
              </a:rPr>
              <a:t>e natura per migliorare decisamente le caratteristiche meccaniche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Anche </a:t>
            </a:r>
            <a:r>
              <a:rPr lang="it-IT" sz="2000" dirty="0" smtClean="0">
                <a:solidFill>
                  <a:srgbClr val="170AC6"/>
                </a:solidFill>
              </a:rPr>
              <a:t>i </a:t>
            </a:r>
            <a:r>
              <a:rPr lang="it-IT" sz="2000" dirty="0">
                <a:solidFill>
                  <a:srgbClr val="170AC6"/>
                </a:solidFill>
              </a:rPr>
              <a:t>casi b) e c) </a:t>
            </a:r>
            <a:r>
              <a:rPr lang="it-IT" sz="2000" dirty="0" smtClean="0">
                <a:solidFill>
                  <a:srgbClr val="170AC6"/>
                </a:solidFill>
              </a:rPr>
              <a:t>prevedono l’aggiunta di additivi</a:t>
            </a:r>
            <a:r>
              <a:rPr lang="it-IT" sz="2000" dirty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944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4704117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i="1" dirty="0" smtClean="0">
                <a:solidFill>
                  <a:srgbClr val="C00000"/>
                </a:solidFill>
              </a:rPr>
              <a:t>EPDM</a:t>
            </a:r>
            <a:r>
              <a:rPr lang="it-IT" sz="2000" dirty="0" smtClean="0">
                <a:solidFill>
                  <a:srgbClr val="170AC6"/>
                </a:solidFill>
              </a:rPr>
              <a:t>: </a:t>
            </a:r>
            <a:r>
              <a:rPr lang="it-IT" sz="2000" dirty="0">
                <a:solidFill>
                  <a:srgbClr val="170AC6"/>
                </a:solidFill>
              </a:rPr>
              <a:t>copolimero a caso etilene-propilene (a </a:t>
            </a:r>
            <a:r>
              <a:rPr lang="it-IT" sz="2000" dirty="0" smtClean="0">
                <a:solidFill>
                  <a:srgbClr val="170AC6"/>
                </a:solidFill>
              </a:rPr>
              <a:t>contenuto percentuale </a:t>
            </a:r>
            <a:r>
              <a:rPr lang="it-IT" sz="2000" dirty="0">
                <a:solidFill>
                  <a:srgbClr val="170AC6"/>
                </a:solidFill>
              </a:rPr>
              <a:t>variabile) contenente alcune unità </a:t>
            </a:r>
            <a:r>
              <a:rPr lang="it-IT" sz="2000" dirty="0" smtClean="0">
                <a:solidFill>
                  <a:srgbClr val="170AC6"/>
                </a:solidFill>
              </a:rPr>
              <a:t>dieniche.</a:t>
            </a:r>
          </a:p>
          <a:p>
            <a:pPr algn="just"/>
            <a:r>
              <a:rPr lang="it-IT" sz="2000" b="1" i="1" dirty="0" smtClean="0">
                <a:solidFill>
                  <a:srgbClr val="C00000"/>
                </a:solidFill>
              </a:rPr>
              <a:t>SBR</a:t>
            </a:r>
            <a:r>
              <a:rPr lang="it-IT" sz="2000" dirty="0" smtClean="0">
                <a:solidFill>
                  <a:srgbClr val="170AC6"/>
                </a:solidFill>
              </a:rPr>
              <a:t>: </a:t>
            </a:r>
            <a:r>
              <a:rPr lang="it-IT" sz="2000" dirty="0">
                <a:solidFill>
                  <a:srgbClr val="170AC6"/>
                </a:solidFill>
              </a:rPr>
              <a:t>copolimero butadiene-stirene (70% - 30%), con </a:t>
            </a:r>
            <a:r>
              <a:rPr lang="it-IT" sz="2000" dirty="0" smtClean="0">
                <a:solidFill>
                  <a:srgbClr val="170AC6"/>
                </a:solidFill>
              </a:rPr>
              <a:t>corti </a:t>
            </a:r>
            <a:r>
              <a:rPr lang="en-US" sz="2000" dirty="0" err="1" smtClean="0">
                <a:solidFill>
                  <a:srgbClr val="170AC6"/>
                </a:solidFill>
              </a:rPr>
              <a:t>blocchi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en-US" sz="2000" dirty="0" err="1" smtClean="0">
                <a:solidFill>
                  <a:srgbClr val="170AC6"/>
                </a:solidFill>
              </a:rPr>
              <a:t>polibutadienici</a:t>
            </a:r>
            <a:r>
              <a:rPr lang="en-US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r>
              <a:rPr lang="it-IT" sz="2000" b="1" i="1" dirty="0" smtClean="0">
                <a:solidFill>
                  <a:srgbClr val="C00000"/>
                </a:solidFill>
              </a:rPr>
              <a:t>EVA</a:t>
            </a:r>
            <a:r>
              <a:rPr lang="it-IT" sz="2000" dirty="0" smtClean="0">
                <a:solidFill>
                  <a:srgbClr val="170AC6"/>
                </a:solidFill>
              </a:rPr>
              <a:t>: </a:t>
            </a:r>
            <a:r>
              <a:rPr lang="it-IT" sz="2000" dirty="0">
                <a:solidFill>
                  <a:srgbClr val="170AC6"/>
                </a:solidFill>
              </a:rPr>
              <a:t>copolimero a più blocchi costituito </a:t>
            </a:r>
            <a:r>
              <a:rPr lang="it-IT" sz="2000" dirty="0" smtClean="0">
                <a:solidFill>
                  <a:srgbClr val="170AC6"/>
                </a:solidFill>
              </a:rPr>
              <a:t>da sequenze </a:t>
            </a:r>
            <a:r>
              <a:rPr lang="it-IT" sz="2000" dirty="0">
                <a:solidFill>
                  <a:srgbClr val="170AC6"/>
                </a:solidFill>
              </a:rPr>
              <a:t>etileniche alternate a tratti di </a:t>
            </a:r>
            <a:r>
              <a:rPr lang="it-IT" sz="2000" dirty="0" err="1">
                <a:solidFill>
                  <a:srgbClr val="170AC6"/>
                </a:solidFill>
              </a:rPr>
              <a:t>polivinilacetato</a:t>
            </a:r>
            <a:r>
              <a:rPr lang="it-IT" sz="2000" dirty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1619672" y="260648"/>
            <a:ext cx="7049152" cy="4248150"/>
            <a:chOff x="1619672" y="260648"/>
            <a:chExt cx="7049152" cy="424815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672" y="260648"/>
              <a:ext cx="6391275" cy="4248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" name="Connettore 2 3"/>
            <p:cNvCxnSpPr/>
            <p:nvPr/>
          </p:nvCxnSpPr>
          <p:spPr>
            <a:xfrm flipH="1">
              <a:off x="7181726" y="2492896"/>
              <a:ext cx="1422722" cy="0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2 10"/>
            <p:cNvCxnSpPr/>
            <p:nvPr/>
          </p:nvCxnSpPr>
          <p:spPr>
            <a:xfrm flipH="1">
              <a:off x="7236296" y="3956806"/>
              <a:ext cx="1422722" cy="0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2 11"/>
            <p:cNvCxnSpPr/>
            <p:nvPr/>
          </p:nvCxnSpPr>
          <p:spPr>
            <a:xfrm flipH="1">
              <a:off x="7185639" y="3140968"/>
              <a:ext cx="1422722" cy="0"/>
            </a:xfrm>
            <a:prstGeom prst="straightConnector1">
              <a:avLst/>
            </a:prstGeom>
            <a:ln w="25400">
              <a:solidFill>
                <a:srgbClr val="66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2 12"/>
            <p:cNvCxnSpPr/>
            <p:nvPr/>
          </p:nvCxnSpPr>
          <p:spPr>
            <a:xfrm flipH="1">
              <a:off x="7181726" y="3549266"/>
              <a:ext cx="1422722" cy="0"/>
            </a:xfrm>
            <a:prstGeom prst="straightConnector1">
              <a:avLst/>
            </a:prstGeom>
            <a:ln w="25400">
              <a:solidFill>
                <a:srgbClr val="66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2 13"/>
            <p:cNvCxnSpPr/>
            <p:nvPr/>
          </p:nvCxnSpPr>
          <p:spPr>
            <a:xfrm flipH="1">
              <a:off x="7164288" y="2720795"/>
              <a:ext cx="1422722" cy="0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2 14"/>
            <p:cNvCxnSpPr/>
            <p:nvPr/>
          </p:nvCxnSpPr>
          <p:spPr>
            <a:xfrm flipH="1">
              <a:off x="7246102" y="4172830"/>
              <a:ext cx="1422722" cy="0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57361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260648"/>
            <a:ext cx="7488832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>
                <a:solidFill>
                  <a:srgbClr val="170AC6"/>
                </a:solidFill>
              </a:rPr>
              <a:t>Polimeri</a:t>
            </a:r>
            <a:r>
              <a:rPr lang="en-US" sz="2400" b="1" i="1" dirty="0">
                <a:solidFill>
                  <a:srgbClr val="170AC6"/>
                </a:solidFill>
              </a:rPr>
              <a:t> per </a:t>
            </a:r>
            <a:r>
              <a:rPr lang="en-US" sz="2400" b="1" i="1" dirty="0" err="1" smtClean="0">
                <a:solidFill>
                  <a:srgbClr val="170AC6"/>
                </a:solidFill>
              </a:rPr>
              <a:t>elastomeri</a:t>
            </a:r>
            <a:endParaRPr lang="en-US" sz="2400" b="1" i="1" dirty="0" smtClean="0">
              <a:solidFill>
                <a:srgbClr val="170AC6"/>
              </a:solidFill>
            </a:endParaRPr>
          </a:p>
          <a:p>
            <a:pPr algn="just"/>
            <a:endParaRPr lang="en-US" sz="2000" b="1" dirty="0">
              <a:solidFill>
                <a:srgbClr val="170AC6"/>
              </a:solidFill>
            </a:endParaRPr>
          </a:p>
          <a:p>
            <a:pPr algn="just"/>
            <a:r>
              <a:rPr lang="en-US" sz="2000" dirty="0">
                <a:solidFill>
                  <a:srgbClr val="170AC6"/>
                </a:solidFill>
              </a:rPr>
              <a:t>I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>
                <a:solidFill>
                  <a:srgbClr val="170AC6"/>
                </a:solidFill>
              </a:rPr>
              <a:t>polimeri per </a:t>
            </a:r>
            <a:r>
              <a:rPr lang="it-IT" sz="2000" b="1" i="1" dirty="0">
                <a:solidFill>
                  <a:srgbClr val="C00000"/>
                </a:solidFill>
              </a:rPr>
              <a:t>elastomeri</a:t>
            </a:r>
            <a:r>
              <a:rPr lang="it-IT" sz="2000" dirty="0">
                <a:solidFill>
                  <a:srgbClr val="C00000"/>
                </a:solidFill>
              </a:rPr>
              <a:t> </a:t>
            </a:r>
            <a:r>
              <a:rPr lang="it-IT" sz="2000" dirty="0">
                <a:solidFill>
                  <a:srgbClr val="170AC6"/>
                </a:solidFill>
              </a:rPr>
              <a:t>che si utilizzano più comunemente sono </a:t>
            </a:r>
            <a:r>
              <a:rPr lang="it-IT" sz="2000" dirty="0" err="1" smtClean="0">
                <a:solidFill>
                  <a:srgbClr val="170AC6"/>
                </a:solidFill>
              </a:rPr>
              <a:t>omopolimeri</a:t>
            </a:r>
            <a:r>
              <a:rPr lang="it-IT" sz="2000" dirty="0" smtClean="0">
                <a:solidFill>
                  <a:srgbClr val="170AC6"/>
                </a:solidFill>
              </a:rPr>
              <a:t> (</a:t>
            </a:r>
            <a:r>
              <a:rPr lang="it-IT" sz="2000" dirty="0">
                <a:solidFill>
                  <a:srgbClr val="170AC6"/>
                </a:solidFill>
              </a:rPr>
              <a:t>polibutadiene 1-4 cis e poliisoprene 1-4 cis) e copolimeri (SBR) che contengono, lungo </a:t>
            </a:r>
            <a:r>
              <a:rPr lang="it-IT" sz="2000" dirty="0" smtClean="0">
                <a:solidFill>
                  <a:srgbClr val="170AC6"/>
                </a:solidFill>
              </a:rPr>
              <a:t>la catena </a:t>
            </a:r>
            <a:r>
              <a:rPr lang="it-IT" sz="2000" dirty="0">
                <a:solidFill>
                  <a:srgbClr val="170AC6"/>
                </a:solidFill>
              </a:rPr>
              <a:t>principale, percentuali diverse di unità di ripetizione con un doppio legame residuo.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Un </a:t>
            </a:r>
            <a:r>
              <a:rPr lang="it-IT" sz="2000" dirty="0">
                <a:solidFill>
                  <a:srgbClr val="170AC6"/>
                </a:solidFill>
              </a:rPr>
              <a:t>elastomero </a:t>
            </a:r>
            <a:r>
              <a:rPr lang="it-IT" sz="2000" dirty="0" smtClean="0">
                <a:solidFill>
                  <a:srgbClr val="170AC6"/>
                </a:solidFill>
              </a:rPr>
              <a:t>è </a:t>
            </a:r>
            <a:r>
              <a:rPr lang="it-IT" sz="2000" dirty="0">
                <a:solidFill>
                  <a:srgbClr val="170AC6"/>
                </a:solidFill>
              </a:rPr>
              <a:t>un materiale che subisce deformazioni di notevole entità per azione di </a:t>
            </a:r>
            <a:r>
              <a:rPr lang="it-IT" sz="2000" dirty="0" smtClean="0">
                <a:solidFill>
                  <a:srgbClr val="170AC6"/>
                </a:solidFill>
              </a:rPr>
              <a:t>sforzi relativamente </a:t>
            </a:r>
            <a:r>
              <a:rPr lang="it-IT" sz="2000" dirty="0">
                <a:solidFill>
                  <a:srgbClr val="170AC6"/>
                </a:solidFill>
              </a:rPr>
              <a:t>modesti e che è in grado di recuperare la forma e le dimensioni originali </a:t>
            </a:r>
            <a:r>
              <a:rPr lang="it-IT" sz="2000" dirty="0" smtClean="0">
                <a:solidFill>
                  <a:srgbClr val="170AC6"/>
                </a:solidFill>
              </a:rPr>
              <a:t>non appena </a:t>
            </a:r>
            <a:r>
              <a:rPr lang="it-IT" sz="2000" dirty="0">
                <a:solidFill>
                  <a:srgbClr val="170AC6"/>
                </a:solidFill>
              </a:rPr>
              <a:t>la forza applicata viene rimossa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Nello stato di solido amorfo, la macromolecola è avvolta su se stessa e si </a:t>
            </a:r>
            <a:r>
              <a:rPr lang="it-IT" sz="2000" dirty="0" smtClean="0">
                <a:solidFill>
                  <a:srgbClr val="170AC6"/>
                </a:solidFill>
              </a:rPr>
              <a:t>presenta sotto </a:t>
            </a:r>
            <a:r>
              <a:rPr lang="it-IT" sz="2000" dirty="0">
                <a:solidFill>
                  <a:srgbClr val="170AC6"/>
                </a:solidFill>
              </a:rPr>
              <a:t>forma di </a:t>
            </a:r>
            <a:r>
              <a:rPr lang="it-IT" sz="2000" dirty="0" smtClean="0">
                <a:solidFill>
                  <a:srgbClr val="170AC6"/>
                </a:solidFill>
              </a:rPr>
              <a:t>gomitolo. </a:t>
            </a:r>
            <a:r>
              <a:rPr lang="it-IT" sz="2000" dirty="0">
                <a:solidFill>
                  <a:srgbClr val="170AC6"/>
                </a:solidFill>
              </a:rPr>
              <a:t>Se si applica al sistema una forza di trazione, </a:t>
            </a:r>
            <a:r>
              <a:rPr lang="it-IT" sz="2000" dirty="0" smtClean="0">
                <a:solidFill>
                  <a:srgbClr val="170AC6"/>
                </a:solidFill>
              </a:rPr>
              <a:t>il provino </a:t>
            </a:r>
            <a:r>
              <a:rPr lang="it-IT" sz="2000" dirty="0">
                <a:solidFill>
                  <a:srgbClr val="170AC6"/>
                </a:solidFill>
              </a:rPr>
              <a:t>si allunga nella direzione dello stiro e si contrae nella sezione ortogonale: </a:t>
            </a:r>
            <a:r>
              <a:rPr lang="it-IT" sz="2000" dirty="0" smtClean="0">
                <a:solidFill>
                  <a:srgbClr val="170AC6"/>
                </a:solidFill>
              </a:rPr>
              <a:t>le macromolecole </a:t>
            </a:r>
            <a:r>
              <a:rPr lang="it-IT" sz="2000" dirty="0">
                <a:solidFill>
                  <a:srgbClr val="170AC6"/>
                </a:solidFill>
              </a:rPr>
              <a:t>subiscono una </a:t>
            </a:r>
            <a:r>
              <a:rPr lang="it-IT" sz="2000" dirty="0" smtClean="0">
                <a:solidFill>
                  <a:srgbClr val="170AC6"/>
                </a:solidFill>
              </a:rPr>
              <a:t> deformazione </a:t>
            </a:r>
            <a:r>
              <a:rPr lang="it-IT" sz="2000" dirty="0">
                <a:solidFill>
                  <a:srgbClr val="170AC6"/>
                </a:solidFill>
              </a:rPr>
              <a:t>affine e, con </a:t>
            </a:r>
            <a:r>
              <a:rPr lang="it-IT" sz="2000" dirty="0" smtClean="0">
                <a:solidFill>
                  <a:srgbClr val="170AC6"/>
                </a:solidFill>
              </a:rPr>
              <a:t>una </a:t>
            </a:r>
            <a:r>
              <a:rPr lang="it-IT" sz="2000" dirty="0">
                <a:solidFill>
                  <a:srgbClr val="170AC6"/>
                </a:solidFill>
              </a:rPr>
              <a:t>diminuzione </a:t>
            </a:r>
            <a:r>
              <a:rPr lang="it-IT" sz="2000" dirty="0" smtClean="0">
                <a:solidFill>
                  <a:srgbClr val="170AC6"/>
                </a:solidFill>
              </a:rPr>
              <a:t>di entropia</a:t>
            </a:r>
            <a:r>
              <a:rPr lang="it-IT" sz="2000" dirty="0">
                <a:solidFill>
                  <a:srgbClr val="170AC6"/>
                </a:solidFill>
              </a:rPr>
              <a:t>, si srotolano, si sviluppano lungo l’asse della catena e gli assi delle </a:t>
            </a:r>
            <a:r>
              <a:rPr lang="it-IT" sz="2000" dirty="0" smtClean="0">
                <a:solidFill>
                  <a:srgbClr val="170AC6"/>
                </a:solidFill>
              </a:rPr>
              <a:t>diverse macromolecole </a:t>
            </a:r>
            <a:r>
              <a:rPr lang="it-IT" sz="2000" dirty="0">
                <a:solidFill>
                  <a:srgbClr val="170AC6"/>
                </a:solidFill>
              </a:rPr>
              <a:t>si orientano preferenzialmente nella direzione dello sforzo </a:t>
            </a:r>
            <a:r>
              <a:rPr lang="it-IT" sz="2000" dirty="0" smtClean="0">
                <a:solidFill>
                  <a:srgbClr val="170AC6"/>
                </a:solidFill>
              </a:rPr>
              <a:t>applicato.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359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630" y="332656"/>
            <a:ext cx="5599775" cy="330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95536" y="3861048"/>
            <a:ext cx="85689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Se la forza non viene </a:t>
            </a:r>
            <a:r>
              <a:rPr lang="it-IT" sz="2000" dirty="0" smtClean="0">
                <a:solidFill>
                  <a:srgbClr val="170AC6"/>
                </a:solidFill>
              </a:rPr>
              <a:t>rimossa il </a:t>
            </a:r>
            <a:r>
              <a:rPr lang="it-IT" sz="2000" dirty="0">
                <a:solidFill>
                  <a:srgbClr val="170AC6"/>
                </a:solidFill>
              </a:rPr>
              <a:t>provino rimane </a:t>
            </a:r>
            <a:r>
              <a:rPr lang="it-IT" sz="2000" dirty="0" smtClean="0">
                <a:solidFill>
                  <a:srgbClr val="170AC6"/>
                </a:solidFill>
              </a:rPr>
              <a:t>macroscopicamente deformato, ma </a:t>
            </a:r>
            <a:r>
              <a:rPr lang="it-IT" sz="2000" dirty="0">
                <a:solidFill>
                  <a:srgbClr val="170AC6"/>
                </a:solidFill>
              </a:rPr>
              <a:t>il sistema evolve nel tempo </a:t>
            </a:r>
            <a:r>
              <a:rPr lang="it-IT" sz="2000" dirty="0" smtClean="0">
                <a:solidFill>
                  <a:srgbClr val="170AC6"/>
                </a:solidFill>
              </a:rPr>
              <a:t>e </a:t>
            </a:r>
            <a:r>
              <a:rPr lang="it-IT" sz="2000" dirty="0">
                <a:solidFill>
                  <a:srgbClr val="170AC6"/>
                </a:solidFill>
              </a:rPr>
              <a:t>si hanno </a:t>
            </a:r>
            <a:r>
              <a:rPr lang="it-IT" sz="2000" dirty="0" smtClean="0">
                <a:solidFill>
                  <a:srgbClr val="170AC6"/>
                </a:solidFill>
              </a:rPr>
              <a:t>notevoli modificazioni conformazionali che (</a:t>
            </a:r>
            <a:r>
              <a:rPr lang="it-IT" sz="2000" dirty="0" err="1" smtClean="0">
                <a:solidFill>
                  <a:srgbClr val="170AC6"/>
                </a:solidFill>
              </a:rPr>
              <a:t>ri</a:t>
            </a:r>
            <a:r>
              <a:rPr lang="it-IT" sz="2000" dirty="0" smtClean="0">
                <a:solidFill>
                  <a:srgbClr val="170AC6"/>
                </a:solidFill>
              </a:rPr>
              <a:t>)-abbassano l’entropia: </a:t>
            </a:r>
            <a:r>
              <a:rPr lang="it-IT" sz="2000" dirty="0">
                <a:solidFill>
                  <a:srgbClr val="170AC6"/>
                </a:solidFill>
              </a:rPr>
              <a:t>le macromolecole </a:t>
            </a:r>
            <a:r>
              <a:rPr lang="it-IT" sz="2000" dirty="0" smtClean="0">
                <a:solidFill>
                  <a:srgbClr val="170AC6"/>
                </a:solidFill>
              </a:rPr>
              <a:t>fanno </a:t>
            </a:r>
            <a:r>
              <a:rPr lang="it-IT" sz="2000" dirty="0">
                <a:solidFill>
                  <a:srgbClr val="170AC6"/>
                </a:solidFill>
              </a:rPr>
              <a:t>piccoli movimenti </a:t>
            </a:r>
            <a:r>
              <a:rPr lang="it-IT" sz="2000" dirty="0" smtClean="0">
                <a:solidFill>
                  <a:srgbClr val="170AC6"/>
                </a:solidFill>
              </a:rPr>
              <a:t>di </a:t>
            </a:r>
            <a:r>
              <a:rPr lang="it-IT" sz="2000" dirty="0">
                <a:solidFill>
                  <a:srgbClr val="170AC6"/>
                </a:solidFill>
              </a:rPr>
              <a:t>brevi tratti della catena e tendono a riassumere la conformazione a </a:t>
            </a:r>
            <a:r>
              <a:rPr lang="it-IT" sz="2000" dirty="0" smtClean="0">
                <a:solidFill>
                  <a:srgbClr val="170AC6"/>
                </a:solidFill>
              </a:rPr>
              <a:t>gomitolo.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Alla fine, </a:t>
            </a:r>
            <a:r>
              <a:rPr lang="it-IT" sz="2000" dirty="0">
                <a:solidFill>
                  <a:srgbClr val="170AC6"/>
                </a:solidFill>
              </a:rPr>
              <a:t>la </a:t>
            </a:r>
            <a:r>
              <a:rPr lang="it-IT" sz="2000" dirty="0" smtClean="0">
                <a:solidFill>
                  <a:srgbClr val="170AC6"/>
                </a:solidFill>
              </a:rPr>
              <a:t>conformazione delle </a:t>
            </a:r>
            <a:r>
              <a:rPr lang="it-IT" sz="2000" dirty="0">
                <a:solidFill>
                  <a:srgbClr val="170AC6"/>
                </a:solidFill>
              </a:rPr>
              <a:t>macromolecole </a:t>
            </a:r>
            <a:r>
              <a:rPr lang="it-IT" sz="2000" dirty="0" smtClean="0">
                <a:solidFill>
                  <a:srgbClr val="170AC6"/>
                </a:solidFill>
              </a:rPr>
              <a:t>è </a:t>
            </a:r>
            <a:r>
              <a:rPr lang="it-IT" sz="2000" dirty="0">
                <a:solidFill>
                  <a:srgbClr val="170AC6"/>
                </a:solidFill>
              </a:rPr>
              <a:t>quella iniziale, di </a:t>
            </a:r>
            <a:r>
              <a:rPr lang="it-IT" sz="2000" dirty="0" smtClean="0">
                <a:solidFill>
                  <a:srgbClr val="170AC6"/>
                </a:solidFill>
              </a:rPr>
              <a:t>equilibrio. </a:t>
            </a:r>
            <a:r>
              <a:rPr lang="it-IT" sz="2000" dirty="0">
                <a:solidFill>
                  <a:srgbClr val="170AC6"/>
                </a:solidFill>
              </a:rPr>
              <a:t>Se, </a:t>
            </a:r>
            <a:r>
              <a:rPr lang="it-IT" sz="2000" dirty="0" smtClean="0">
                <a:solidFill>
                  <a:srgbClr val="170AC6"/>
                </a:solidFill>
              </a:rPr>
              <a:t>quindi, </a:t>
            </a:r>
            <a:r>
              <a:rPr lang="it-IT" sz="2000" dirty="0">
                <a:solidFill>
                  <a:srgbClr val="170AC6"/>
                </a:solidFill>
              </a:rPr>
              <a:t>si toglie la forza applicata la forma del provino rimane tal quale, </a:t>
            </a:r>
            <a:r>
              <a:rPr lang="it-IT" sz="2000" dirty="0" smtClean="0">
                <a:solidFill>
                  <a:srgbClr val="170AC6"/>
                </a:solidFill>
              </a:rPr>
              <a:t>deformata in </a:t>
            </a:r>
            <a:r>
              <a:rPr lang="it-IT" sz="2000" dirty="0">
                <a:solidFill>
                  <a:srgbClr val="170AC6"/>
                </a:solidFill>
              </a:rPr>
              <a:t>modo permanente ed </a:t>
            </a:r>
            <a:r>
              <a:rPr lang="it-IT" sz="2000" dirty="0" smtClean="0">
                <a:solidFill>
                  <a:srgbClr val="170AC6"/>
                </a:solidFill>
              </a:rPr>
              <a:t>irreversibile.</a:t>
            </a:r>
            <a:endParaRPr lang="it-IT" sz="2000" dirty="0">
              <a:solidFill>
                <a:srgbClr val="170AC6"/>
              </a:solidFill>
            </a:endParaRPr>
          </a:p>
          <a:p>
            <a:pPr algn="ctr"/>
            <a:r>
              <a:rPr lang="it-IT" sz="2000" b="1" i="1" dirty="0">
                <a:solidFill>
                  <a:srgbClr val="C00000"/>
                </a:solidFill>
              </a:rPr>
              <a:t>Il polimero descritto è un materiale plastico, non è un elastomero</a:t>
            </a:r>
            <a:r>
              <a:rPr lang="it-IT" sz="2000" dirty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903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47866" y="260648"/>
            <a:ext cx="7920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170AC6"/>
                </a:solidFill>
              </a:rPr>
              <a:t>Per </a:t>
            </a:r>
            <a:r>
              <a:rPr lang="en-US" sz="2000" dirty="0" err="1" smtClean="0">
                <a:solidFill>
                  <a:srgbClr val="170AC6"/>
                </a:solidFill>
              </a:rPr>
              <a:t>avere</a:t>
            </a:r>
            <a:r>
              <a:rPr lang="en-US" sz="2000" dirty="0" smtClean="0">
                <a:solidFill>
                  <a:srgbClr val="170AC6"/>
                </a:solidFill>
              </a:rPr>
              <a:t> un </a:t>
            </a:r>
            <a:r>
              <a:rPr lang="en-US" sz="2000" b="1" i="1" dirty="0" err="1" smtClean="0">
                <a:solidFill>
                  <a:srgbClr val="C00000"/>
                </a:solidFill>
              </a:rPr>
              <a:t>elastomero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smtClean="0">
                <a:solidFill>
                  <a:srgbClr val="170AC6"/>
                </a:solidFill>
              </a:rPr>
              <a:t>è </a:t>
            </a:r>
            <a:r>
              <a:rPr lang="it-IT" sz="2000" dirty="0" smtClean="0">
                <a:solidFill>
                  <a:srgbClr val="170AC6"/>
                </a:solidFill>
              </a:rPr>
              <a:t>necessario </a:t>
            </a:r>
            <a:r>
              <a:rPr lang="it-IT" sz="2000" dirty="0">
                <a:solidFill>
                  <a:srgbClr val="170AC6"/>
                </a:solidFill>
              </a:rPr>
              <a:t>vincolare le macromolecole del provino l’una alle </a:t>
            </a:r>
            <a:r>
              <a:rPr lang="it-IT" sz="2000" dirty="0" smtClean="0">
                <a:solidFill>
                  <a:srgbClr val="170AC6"/>
                </a:solidFill>
              </a:rPr>
              <a:t>altre con legami covalenti intermolecolari: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68534"/>
            <a:ext cx="5401204" cy="316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647866" y="4293096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La singola macromolecola non può riavvolgersi su se stessa perché è vincolata alle altre</a:t>
            </a:r>
            <a:r>
              <a:rPr lang="it-IT" sz="2000" dirty="0" smtClean="0">
                <a:solidFill>
                  <a:srgbClr val="170AC6"/>
                </a:solidFill>
              </a:rPr>
              <a:t>; in </a:t>
            </a:r>
            <a:r>
              <a:rPr lang="it-IT" sz="2000" dirty="0">
                <a:solidFill>
                  <a:srgbClr val="170AC6"/>
                </a:solidFill>
              </a:rPr>
              <a:t>ogni </a:t>
            </a:r>
            <a:r>
              <a:rPr lang="it-IT" sz="2000" dirty="0" smtClean="0">
                <a:solidFill>
                  <a:srgbClr val="170AC6"/>
                </a:solidFill>
              </a:rPr>
              <a:t>movimento </a:t>
            </a:r>
            <a:r>
              <a:rPr lang="it-IT" sz="2000" dirty="0">
                <a:solidFill>
                  <a:srgbClr val="170AC6"/>
                </a:solidFill>
              </a:rPr>
              <a:t>trascina con sé le altre catene polimeriche ed i </a:t>
            </a:r>
            <a:r>
              <a:rPr lang="it-IT" sz="2000" dirty="0" smtClean="0">
                <a:solidFill>
                  <a:srgbClr val="170AC6"/>
                </a:solidFill>
              </a:rPr>
              <a:t>movimenti favorevoli </a:t>
            </a:r>
            <a:r>
              <a:rPr lang="it-IT" sz="2000" dirty="0">
                <a:solidFill>
                  <a:srgbClr val="170AC6"/>
                </a:solidFill>
              </a:rPr>
              <a:t>al riavvolgimento dell’una possono essere sfavorevoli al </a:t>
            </a:r>
            <a:r>
              <a:rPr lang="it-IT" sz="2000" dirty="0" smtClean="0">
                <a:solidFill>
                  <a:srgbClr val="170AC6"/>
                </a:solidFill>
              </a:rPr>
              <a:t>riavvolgimento dell’altra. La </a:t>
            </a:r>
            <a:r>
              <a:rPr lang="it-IT" sz="2000" dirty="0">
                <a:solidFill>
                  <a:srgbClr val="170AC6"/>
                </a:solidFill>
              </a:rPr>
              <a:t>struttura non si modifica nel </a:t>
            </a:r>
            <a:r>
              <a:rPr lang="it-IT" sz="2000" dirty="0" smtClean="0">
                <a:solidFill>
                  <a:srgbClr val="170AC6"/>
                </a:solidFill>
              </a:rPr>
              <a:t>tempo.  La </a:t>
            </a:r>
            <a:r>
              <a:rPr lang="it-IT" sz="2000" dirty="0">
                <a:solidFill>
                  <a:srgbClr val="170AC6"/>
                </a:solidFill>
              </a:rPr>
              <a:t>macromolecola può recuperare lo stato disordinato, di massima entropia</a:t>
            </a:r>
            <a:r>
              <a:rPr lang="it-IT" sz="2000" dirty="0" smtClean="0">
                <a:solidFill>
                  <a:srgbClr val="170AC6"/>
                </a:solidFill>
              </a:rPr>
              <a:t>, solamente </a:t>
            </a:r>
            <a:r>
              <a:rPr lang="it-IT" sz="2000" dirty="0">
                <a:solidFill>
                  <a:srgbClr val="170AC6"/>
                </a:solidFill>
              </a:rPr>
              <a:t>quando, eliminata la forza applicata, è in grado di far riassumere al provino </a:t>
            </a:r>
            <a:r>
              <a:rPr lang="it-IT" sz="2000" dirty="0" smtClean="0">
                <a:solidFill>
                  <a:srgbClr val="170AC6"/>
                </a:solidFill>
              </a:rPr>
              <a:t>la </a:t>
            </a:r>
            <a:r>
              <a:rPr lang="en-US" sz="2000" dirty="0" smtClean="0">
                <a:solidFill>
                  <a:srgbClr val="170AC6"/>
                </a:solidFill>
              </a:rPr>
              <a:t>forma </a:t>
            </a:r>
            <a:r>
              <a:rPr lang="en-US" sz="2000" dirty="0" err="1" smtClean="0">
                <a:solidFill>
                  <a:srgbClr val="170AC6"/>
                </a:solidFill>
              </a:rPr>
              <a:t>iniziale</a:t>
            </a:r>
            <a:r>
              <a:rPr lang="en-US" sz="2000" dirty="0" smtClean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114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692696"/>
            <a:ext cx="77048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170AC6"/>
                </a:solidFill>
              </a:rPr>
              <a:t>I </a:t>
            </a:r>
            <a:r>
              <a:rPr lang="en-US" sz="2000" dirty="0" err="1" smtClean="0">
                <a:solidFill>
                  <a:srgbClr val="170AC6"/>
                </a:solidFill>
              </a:rPr>
              <a:t>vincoli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tra </a:t>
            </a:r>
            <a:r>
              <a:rPr lang="it-IT" sz="2000" dirty="0">
                <a:solidFill>
                  <a:srgbClr val="170AC6"/>
                </a:solidFill>
              </a:rPr>
              <a:t>le catene </a:t>
            </a:r>
            <a:r>
              <a:rPr lang="it-IT" sz="2000" dirty="0" smtClean="0">
                <a:solidFill>
                  <a:srgbClr val="170AC6"/>
                </a:solidFill>
              </a:rPr>
              <a:t>polimeriche possono </a:t>
            </a:r>
            <a:r>
              <a:rPr lang="it-IT" sz="2000" dirty="0">
                <a:solidFill>
                  <a:srgbClr val="170AC6"/>
                </a:solidFill>
              </a:rPr>
              <a:t>essere veri e propri legami chimici e da </a:t>
            </a:r>
            <a:r>
              <a:rPr lang="it-IT" sz="2000" dirty="0" smtClean="0">
                <a:solidFill>
                  <a:srgbClr val="170AC6"/>
                </a:solidFill>
              </a:rPr>
              <a:t>qui deriva </a:t>
            </a:r>
            <a:r>
              <a:rPr lang="it-IT" sz="2000" dirty="0">
                <a:solidFill>
                  <a:srgbClr val="170AC6"/>
                </a:solidFill>
              </a:rPr>
              <a:t>la </a:t>
            </a:r>
            <a:r>
              <a:rPr lang="it-IT" sz="2000" b="1" i="1" dirty="0">
                <a:solidFill>
                  <a:srgbClr val="C00000"/>
                </a:solidFill>
              </a:rPr>
              <a:t>necessità di avere macromolecole contenenti doppi legami residui</a:t>
            </a:r>
            <a:r>
              <a:rPr lang="it-IT" sz="2000" dirty="0">
                <a:solidFill>
                  <a:srgbClr val="170AC6"/>
                </a:solidFill>
              </a:rPr>
              <a:t> lungo la </a:t>
            </a:r>
            <a:r>
              <a:rPr lang="it-IT" sz="2000" dirty="0" smtClean="0">
                <a:solidFill>
                  <a:srgbClr val="170AC6"/>
                </a:solidFill>
              </a:rPr>
              <a:t>catena principale</a:t>
            </a:r>
            <a:r>
              <a:rPr lang="it-IT" sz="2000" dirty="0">
                <a:solidFill>
                  <a:srgbClr val="170AC6"/>
                </a:solidFill>
              </a:rPr>
              <a:t>; se questi doppi legami non ci sono non si può realizzare la reticolazione.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Un </a:t>
            </a:r>
            <a:r>
              <a:rPr lang="it-IT" sz="2000" dirty="0">
                <a:solidFill>
                  <a:srgbClr val="170AC6"/>
                </a:solidFill>
              </a:rPr>
              <a:t>polimero che contiene doppi </a:t>
            </a:r>
            <a:r>
              <a:rPr lang="it-IT" sz="2000" dirty="0" smtClean="0">
                <a:solidFill>
                  <a:srgbClr val="170AC6"/>
                </a:solidFill>
              </a:rPr>
              <a:t>legami, </a:t>
            </a:r>
            <a:r>
              <a:rPr lang="it-IT" sz="2000" dirty="0">
                <a:solidFill>
                  <a:srgbClr val="170AC6"/>
                </a:solidFill>
              </a:rPr>
              <a:t>ma che non è stato trattato in </a:t>
            </a:r>
            <a:r>
              <a:rPr lang="it-IT" sz="2000" dirty="0" smtClean="0">
                <a:solidFill>
                  <a:srgbClr val="170AC6"/>
                </a:solidFill>
              </a:rPr>
              <a:t>modo da </a:t>
            </a:r>
            <a:r>
              <a:rPr lang="it-IT" sz="2000" dirty="0">
                <a:solidFill>
                  <a:srgbClr val="170AC6"/>
                </a:solidFill>
              </a:rPr>
              <a:t>stabilire i ponti che vincolano le </a:t>
            </a:r>
            <a:r>
              <a:rPr lang="it-IT" sz="2000" dirty="0" smtClean="0">
                <a:solidFill>
                  <a:srgbClr val="170AC6"/>
                </a:solidFill>
              </a:rPr>
              <a:t>macromolecole, </a:t>
            </a:r>
            <a:r>
              <a:rPr lang="it-IT" sz="2000" dirty="0">
                <a:solidFill>
                  <a:srgbClr val="170AC6"/>
                </a:solidFill>
              </a:rPr>
              <a:t>non ha un </a:t>
            </a:r>
            <a:r>
              <a:rPr lang="it-IT" sz="2000" dirty="0" smtClean="0">
                <a:solidFill>
                  <a:srgbClr val="170AC6"/>
                </a:solidFill>
              </a:rPr>
              <a:t>comportamento elastomerico</a:t>
            </a:r>
            <a:r>
              <a:rPr lang="it-IT" sz="2000" dirty="0">
                <a:solidFill>
                  <a:srgbClr val="170AC6"/>
                </a:solidFill>
              </a:rPr>
              <a:t>: la </a:t>
            </a:r>
            <a:r>
              <a:rPr lang="it-IT" sz="2000" b="1" i="1" dirty="0">
                <a:solidFill>
                  <a:srgbClr val="C00000"/>
                </a:solidFill>
              </a:rPr>
              <a:t>gomma naturale</a:t>
            </a:r>
            <a:r>
              <a:rPr lang="it-IT" sz="2000" dirty="0">
                <a:solidFill>
                  <a:srgbClr val="170AC6"/>
                </a:solidFill>
              </a:rPr>
              <a:t> tal quale non è un elastomero. Il processo industriale </a:t>
            </a:r>
            <a:r>
              <a:rPr lang="it-IT" sz="2000" dirty="0" smtClean="0">
                <a:solidFill>
                  <a:srgbClr val="170AC6"/>
                </a:solidFill>
              </a:rPr>
              <a:t>di reticolazione </a:t>
            </a:r>
            <a:r>
              <a:rPr lang="it-IT" sz="2000" dirty="0">
                <a:solidFill>
                  <a:srgbClr val="170AC6"/>
                </a:solidFill>
              </a:rPr>
              <a:t>prende il nome di “</a:t>
            </a:r>
            <a:r>
              <a:rPr lang="it-IT" sz="2000" b="1" i="1" dirty="0">
                <a:solidFill>
                  <a:srgbClr val="C00000"/>
                </a:solidFill>
              </a:rPr>
              <a:t>vulcanizzazione</a:t>
            </a:r>
            <a:r>
              <a:rPr lang="it-IT" sz="2000" dirty="0" smtClean="0">
                <a:solidFill>
                  <a:srgbClr val="170AC6"/>
                </a:solidFill>
              </a:rPr>
              <a:t>”.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I vincoli necessari a garantire la struttura elastomerica possono tuttavia essere </a:t>
            </a:r>
            <a:r>
              <a:rPr lang="it-IT" sz="2000" dirty="0" smtClean="0">
                <a:solidFill>
                  <a:srgbClr val="170AC6"/>
                </a:solidFill>
              </a:rPr>
              <a:t>non solo </a:t>
            </a:r>
            <a:r>
              <a:rPr lang="it-IT" sz="2000" dirty="0">
                <a:solidFill>
                  <a:srgbClr val="170AC6"/>
                </a:solidFill>
              </a:rPr>
              <a:t>di tipo </a:t>
            </a:r>
            <a:r>
              <a:rPr lang="it-IT" sz="2000" dirty="0" smtClean="0">
                <a:solidFill>
                  <a:srgbClr val="170AC6"/>
                </a:solidFill>
              </a:rPr>
              <a:t>chimico, </a:t>
            </a:r>
            <a:r>
              <a:rPr lang="it-IT" sz="2000" dirty="0">
                <a:solidFill>
                  <a:srgbClr val="170AC6"/>
                </a:solidFill>
              </a:rPr>
              <a:t>ma anche di tipo fisico, come nei </a:t>
            </a:r>
            <a:r>
              <a:rPr lang="it-IT" sz="2000" dirty="0" smtClean="0">
                <a:solidFill>
                  <a:srgbClr val="170AC6"/>
                </a:solidFill>
              </a:rPr>
              <a:t> copolimeri </a:t>
            </a:r>
            <a:r>
              <a:rPr lang="it-IT" sz="2000" b="1" i="1" dirty="0">
                <a:solidFill>
                  <a:srgbClr val="C00000"/>
                </a:solidFill>
              </a:rPr>
              <a:t>SBS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ed </a:t>
            </a:r>
            <a:r>
              <a:rPr lang="en-US" sz="2000" b="1" i="1" dirty="0" smtClean="0">
                <a:solidFill>
                  <a:srgbClr val="C00000"/>
                </a:solidFill>
              </a:rPr>
              <a:t>EVA</a:t>
            </a:r>
            <a:r>
              <a:rPr lang="en-US" sz="2000" dirty="0">
                <a:solidFill>
                  <a:srgbClr val="170AC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5726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404664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170AC6"/>
                </a:solidFill>
              </a:rPr>
              <a:t>Emblematico è il caso degli </a:t>
            </a:r>
            <a:r>
              <a:rPr lang="it-IT" sz="2000" b="1" i="1" dirty="0">
                <a:solidFill>
                  <a:srgbClr val="C00000"/>
                </a:solidFill>
              </a:rPr>
              <a:t>SBS</a:t>
            </a:r>
            <a:r>
              <a:rPr lang="it-IT" sz="2000" dirty="0">
                <a:solidFill>
                  <a:srgbClr val="170AC6"/>
                </a:solidFill>
              </a:rPr>
              <a:t>, copolimeri a tre blocchi costituiti da un </a:t>
            </a:r>
            <a:r>
              <a:rPr lang="it-IT" sz="2000" dirty="0" smtClean="0">
                <a:solidFill>
                  <a:srgbClr val="170AC6"/>
                </a:solidFill>
              </a:rPr>
              <a:t>tratto centrale </a:t>
            </a:r>
            <a:r>
              <a:rPr lang="it-IT" sz="2000" dirty="0" err="1">
                <a:solidFill>
                  <a:srgbClr val="170AC6"/>
                </a:solidFill>
              </a:rPr>
              <a:t>polibutadienico</a:t>
            </a:r>
            <a:r>
              <a:rPr lang="it-IT" sz="2000" dirty="0">
                <a:solidFill>
                  <a:srgbClr val="170AC6"/>
                </a:solidFill>
              </a:rPr>
              <a:t> ai cui estremi sono legati due corti tratti polistirenici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84784"/>
            <a:ext cx="4569434" cy="1144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539552" y="2910423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5475288" algn="l"/>
              </a:tabLst>
            </a:pPr>
            <a:r>
              <a:rPr lang="it-IT" sz="2000" dirty="0">
                <a:solidFill>
                  <a:srgbClr val="170AC6"/>
                </a:solidFill>
              </a:rPr>
              <a:t>I corrispondenti </a:t>
            </a:r>
            <a:r>
              <a:rPr lang="it-IT" sz="2000" dirty="0" err="1">
                <a:solidFill>
                  <a:srgbClr val="170AC6"/>
                </a:solidFill>
              </a:rPr>
              <a:t>omopolimeri</a:t>
            </a:r>
            <a:r>
              <a:rPr lang="it-IT" sz="2000" dirty="0">
                <a:solidFill>
                  <a:srgbClr val="170AC6"/>
                </a:solidFill>
              </a:rPr>
              <a:t> polibutadiene e polistirene sono immiscibili </a:t>
            </a:r>
            <a:r>
              <a:rPr lang="it-IT" sz="2000" dirty="0" smtClean="0">
                <a:solidFill>
                  <a:srgbClr val="170AC6"/>
                </a:solidFill>
              </a:rPr>
              <a:t>a temperatura </a:t>
            </a:r>
            <a:r>
              <a:rPr lang="it-IT" sz="2000" dirty="0">
                <a:solidFill>
                  <a:srgbClr val="170AC6"/>
                </a:solidFill>
              </a:rPr>
              <a:t>ambiente; siccome nel copolimero SBS sono presenti nella stessa molecola, </a:t>
            </a:r>
            <a:r>
              <a:rPr lang="it-IT" sz="2000" dirty="0" smtClean="0">
                <a:solidFill>
                  <a:srgbClr val="170AC6"/>
                </a:solidFill>
              </a:rPr>
              <a:t>la separazione </a:t>
            </a:r>
            <a:r>
              <a:rPr lang="it-IT" sz="2000" dirty="0">
                <a:solidFill>
                  <a:srgbClr val="170AC6"/>
                </a:solidFill>
              </a:rPr>
              <a:t>di fase determina una morfologia </a:t>
            </a:r>
            <a:r>
              <a:rPr lang="it-IT" sz="2000" dirty="0" smtClean="0">
                <a:solidFill>
                  <a:srgbClr val="170AC6"/>
                </a:solidFill>
              </a:rPr>
              <a:t>particolare</a:t>
            </a:r>
            <a:r>
              <a:rPr lang="it-IT" sz="2000" dirty="0">
                <a:solidFill>
                  <a:srgbClr val="170AC6"/>
                </a:solidFill>
              </a:rPr>
              <a:t>, in cui gli estremi polistirenici </a:t>
            </a:r>
            <a:r>
              <a:rPr lang="it-IT" sz="2000" dirty="0" smtClean="0">
                <a:solidFill>
                  <a:srgbClr val="170AC6"/>
                </a:solidFill>
              </a:rPr>
              <a:t>di più</a:t>
            </a:r>
          </a:p>
          <a:p>
            <a:pPr algn="just">
              <a:tabLst>
                <a:tab pos="5475288" algn="l"/>
              </a:tabLst>
            </a:pPr>
            <a:r>
              <a:rPr lang="it-IT" sz="2000" dirty="0" smtClean="0">
                <a:solidFill>
                  <a:srgbClr val="170AC6"/>
                </a:solidFill>
              </a:rPr>
              <a:t>macromolecole </a:t>
            </a:r>
            <a:r>
              <a:rPr lang="it-IT" sz="2000" dirty="0">
                <a:solidFill>
                  <a:srgbClr val="170AC6"/>
                </a:solidFill>
              </a:rPr>
              <a:t>diverse si uniscono in </a:t>
            </a:r>
            <a:r>
              <a:rPr lang="it-IT" sz="2000" dirty="0" smtClean="0">
                <a:solidFill>
                  <a:srgbClr val="170AC6"/>
                </a:solidFill>
              </a:rPr>
              <a:t>domini</a:t>
            </a:r>
          </a:p>
          <a:p>
            <a:pPr algn="just">
              <a:tabLst>
                <a:tab pos="5475288" algn="l"/>
              </a:tabLst>
            </a:pPr>
            <a:r>
              <a:rPr lang="it-IT" sz="2000" dirty="0" smtClean="0">
                <a:solidFill>
                  <a:srgbClr val="170AC6"/>
                </a:solidFill>
              </a:rPr>
              <a:t>sferoidali </a:t>
            </a:r>
            <a:r>
              <a:rPr lang="it-IT" sz="2000" dirty="0">
                <a:solidFill>
                  <a:srgbClr val="170AC6"/>
                </a:solidFill>
              </a:rPr>
              <a:t>omogenei, dispersi </a:t>
            </a:r>
            <a:r>
              <a:rPr lang="it-IT" sz="2000" dirty="0" smtClean="0">
                <a:solidFill>
                  <a:srgbClr val="170AC6"/>
                </a:solidFill>
              </a:rPr>
              <a:t>nella </a:t>
            </a:r>
            <a:r>
              <a:rPr lang="en-US" sz="2000" dirty="0" err="1" smtClean="0">
                <a:solidFill>
                  <a:srgbClr val="170AC6"/>
                </a:solidFill>
              </a:rPr>
              <a:t>matrice</a:t>
            </a:r>
            <a:endParaRPr lang="en-US" sz="2000" dirty="0">
              <a:solidFill>
                <a:srgbClr val="170AC6"/>
              </a:solidFill>
            </a:endParaRPr>
          </a:p>
          <a:p>
            <a:pPr algn="just">
              <a:tabLst>
                <a:tab pos="5475288" algn="l"/>
              </a:tabLst>
            </a:pPr>
            <a:r>
              <a:rPr lang="en-US" sz="2000" dirty="0" err="1" smtClean="0">
                <a:solidFill>
                  <a:srgbClr val="170AC6"/>
                </a:solidFill>
              </a:rPr>
              <a:t>polibutadienica</a:t>
            </a:r>
            <a:r>
              <a:rPr lang="en-US" sz="2000" dirty="0" smtClean="0">
                <a:solidFill>
                  <a:srgbClr val="170AC6"/>
                </a:solidFill>
              </a:rPr>
              <a:t>. </a:t>
            </a:r>
            <a:r>
              <a:rPr lang="it-IT" sz="2000" dirty="0">
                <a:solidFill>
                  <a:srgbClr val="170AC6"/>
                </a:solidFill>
              </a:rPr>
              <a:t>La singola macromolecola </a:t>
            </a:r>
            <a:r>
              <a:rPr lang="it-IT" sz="2000" dirty="0" smtClean="0">
                <a:solidFill>
                  <a:srgbClr val="170AC6"/>
                </a:solidFill>
              </a:rPr>
              <a:t>ha</a:t>
            </a:r>
          </a:p>
          <a:p>
            <a:pPr algn="just">
              <a:tabLst>
                <a:tab pos="5475288" algn="l"/>
              </a:tabLst>
            </a:pPr>
            <a:r>
              <a:rPr lang="it-IT" sz="2000" dirty="0" smtClean="0">
                <a:solidFill>
                  <a:srgbClr val="170AC6"/>
                </a:solidFill>
              </a:rPr>
              <a:t>gli </a:t>
            </a:r>
            <a:r>
              <a:rPr lang="it-IT" sz="2000" dirty="0">
                <a:solidFill>
                  <a:srgbClr val="170AC6"/>
                </a:solidFill>
              </a:rPr>
              <a:t>estremi in </a:t>
            </a:r>
            <a:r>
              <a:rPr lang="it-IT" sz="2000" dirty="0" smtClean="0">
                <a:solidFill>
                  <a:srgbClr val="170AC6"/>
                </a:solidFill>
              </a:rPr>
              <a:t>due diversi </a:t>
            </a:r>
            <a:r>
              <a:rPr lang="it-IT" sz="2000" dirty="0">
                <a:solidFill>
                  <a:srgbClr val="170AC6"/>
                </a:solidFill>
              </a:rPr>
              <a:t>domini </a:t>
            </a:r>
            <a:r>
              <a:rPr lang="it-IT" sz="2000" dirty="0" smtClean="0">
                <a:solidFill>
                  <a:srgbClr val="170AC6"/>
                </a:solidFill>
              </a:rPr>
              <a:t>polistirenici</a:t>
            </a:r>
          </a:p>
          <a:p>
            <a:pPr algn="just">
              <a:tabLst>
                <a:tab pos="5475288" algn="l"/>
              </a:tabLst>
            </a:pPr>
            <a:r>
              <a:rPr lang="it-IT" sz="2000" dirty="0" smtClean="0">
                <a:solidFill>
                  <a:srgbClr val="170AC6"/>
                </a:solidFill>
              </a:rPr>
              <a:t>e </a:t>
            </a:r>
            <a:r>
              <a:rPr lang="it-IT" sz="2000" dirty="0">
                <a:solidFill>
                  <a:srgbClr val="170AC6"/>
                </a:solidFill>
              </a:rPr>
              <a:t>la parte centrale nella matrice </a:t>
            </a:r>
            <a:r>
              <a:rPr lang="it-IT" sz="2000" dirty="0" err="1">
                <a:solidFill>
                  <a:srgbClr val="170AC6"/>
                </a:solidFill>
              </a:rPr>
              <a:t>polibutadienica</a:t>
            </a:r>
            <a:r>
              <a:rPr lang="it-IT" sz="2000" dirty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77072"/>
            <a:ext cx="2571786" cy="250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404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08322" y="3573016"/>
            <a:ext cx="71287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A temperatura ambiente il polistirene dei domini si trova al di sotto della </a:t>
            </a:r>
            <a:r>
              <a:rPr lang="it-IT" sz="2000" dirty="0" smtClean="0">
                <a:solidFill>
                  <a:srgbClr val="170AC6"/>
                </a:solidFill>
              </a:rPr>
              <a:t>sua temperatura </a:t>
            </a:r>
            <a:r>
              <a:rPr lang="it-IT" sz="2000" dirty="0">
                <a:solidFill>
                  <a:srgbClr val="170AC6"/>
                </a:solidFill>
              </a:rPr>
              <a:t>di transizione vetrosa (</a:t>
            </a:r>
            <a:r>
              <a:rPr lang="it-IT" sz="2000" b="1" i="1" dirty="0">
                <a:solidFill>
                  <a:srgbClr val="C00000"/>
                </a:solidFill>
              </a:rPr>
              <a:t>T</a:t>
            </a:r>
            <a:r>
              <a:rPr lang="it-IT" sz="2000" b="1" i="1" baseline="-25000" dirty="0">
                <a:solidFill>
                  <a:srgbClr val="C00000"/>
                </a:solidFill>
              </a:rPr>
              <a:t>g</a:t>
            </a:r>
            <a:r>
              <a:rPr lang="it-IT" sz="2000" dirty="0">
                <a:solidFill>
                  <a:srgbClr val="170AC6"/>
                </a:solidFill>
              </a:rPr>
              <a:t> = 100°C) e dunque è rigido, mentre il </a:t>
            </a:r>
            <a:r>
              <a:rPr lang="it-IT" sz="2000" dirty="0" smtClean="0">
                <a:solidFill>
                  <a:srgbClr val="170AC6"/>
                </a:solidFill>
              </a:rPr>
              <a:t>polibutadiene della </a:t>
            </a:r>
            <a:r>
              <a:rPr lang="it-IT" sz="2000" dirty="0">
                <a:solidFill>
                  <a:srgbClr val="170AC6"/>
                </a:solidFill>
              </a:rPr>
              <a:t>matrice è allo stato gommoso (</a:t>
            </a:r>
            <a:r>
              <a:rPr lang="it-IT" sz="2000" b="1" i="1" dirty="0">
                <a:solidFill>
                  <a:srgbClr val="C00000"/>
                </a:solidFill>
              </a:rPr>
              <a:t>T</a:t>
            </a:r>
            <a:r>
              <a:rPr lang="it-IT" sz="2000" b="1" i="1" baseline="-25000" dirty="0">
                <a:solidFill>
                  <a:srgbClr val="C00000"/>
                </a:solidFill>
              </a:rPr>
              <a:t>g</a:t>
            </a:r>
            <a:r>
              <a:rPr lang="it-IT" sz="2000" dirty="0">
                <a:solidFill>
                  <a:srgbClr val="170AC6"/>
                </a:solidFill>
              </a:rPr>
              <a:t> = - 85 C°) e dunque è flessibile. Ne consegue </a:t>
            </a:r>
            <a:r>
              <a:rPr lang="it-IT" sz="2000" dirty="0" smtClean="0">
                <a:solidFill>
                  <a:srgbClr val="170AC6"/>
                </a:solidFill>
              </a:rPr>
              <a:t>che se </a:t>
            </a:r>
            <a:r>
              <a:rPr lang="it-IT" sz="2000" dirty="0">
                <a:solidFill>
                  <a:srgbClr val="170AC6"/>
                </a:solidFill>
              </a:rPr>
              <a:t>si applica al sistema uno sforzo tensile sa ha la deformazione elastica della sola </a:t>
            </a:r>
            <a:r>
              <a:rPr lang="it-IT" sz="2000" dirty="0" smtClean="0">
                <a:solidFill>
                  <a:srgbClr val="170AC6"/>
                </a:solidFill>
              </a:rPr>
              <a:t>fase </a:t>
            </a:r>
            <a:r>
              <a:rPr lang="it-IT" sz="2000" dirty="0" err="1" smtClean="0">
                <a:solidFill>
                  <a:srgbClr val="170AC6"/>
                </a:solidFill>
              </a:rPr>
              <a:t>polibutadienica</a:t>
            </a:r>
            <a:r>
              <a:rPr lang="it-IT" sz="2000" dirty="0">
                <a:solidFill>
                  <a:srgbClr val="170AC6"/>
                </a:solidFill>
              </a:rPr>
              <a:t>, mentre le isole </a:t>
            </a:r>
            <a:r>
              <a:rPr lang="it-IT" sz="2000" dirty="0" smtClean="0">
                <a:solidFill>
                  <a:srgbClr val="170AC6"/>
                </a:solidFill>
              </a:rPr>
              <a:t> polistireniche </a:t>
            </a:r>
            <a:r>
              <a:rPr lang="it-IT" sz="2000" dirty="0">
                <a:solidFill>
                  <a:srgbClr val="170AC6"/>
                </a:solidFill>
              </a:rPr>
              <a:t>funzionano da punti di giunzione, </a:t>
            </a:r>
            <a:r>
              <a:rPr lang="it-IT" sz="2000" dirty="0" smtClean="0">
                <a:solidFill>
                  <a:srgbClr val="170AC6"/>
                </a:solidFill>
              </a:rPr>
              <a:t>che </a:t>
            </a:r>
            <a:r>
              <a:rPr lang="en-US" sz="2000" dirty="0" err="1" smtClean="0">
                <a:solidFill>
                  <a:srgbClr val="170AC6"/>
                </a:solidFill>
              </a:rPr>
              <a:t>vincolano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en-US" sz="2000" dirty="0">
                <a:solidFill>
                  <a:srgbClr val="170AC6"/>
                </a:solidFill>
              </a:rPr>
              <a:t>le </a:t>
            </a:r>
            <a:r>
              <a:rPr lang="en-US" sz="2000" dirty="0" err="1">
                <a:solidFill>
                  <a:srgbClr val="170AC6"/>
                </a:solidFill>
              </a:rPr>
              <a:t>singole</a:t>
            </a:r>
            <a:r>
              <a:rPr lang="en-US" sz="2000" dirty="0">
                <a:solidFill>
                  <a:srgbClr val="170AC6"/>
                </a:solidFill>
              </a:rPr>
              <a:t> </a:t>
            </a:r>
            <a:r>
              <a:rPr lang="en-US" sz="2000" dirty="0" err="1">
                <a:solidFill>
                  <a:srgbClr val="170AC6"/>
                </a:solidFill>
              </a:rPr>
              <a:t>macromolecole</a:t>
            </a:r>
            <a:r>
              <a:rPr lang="en-US" sz="2000" dirty="0">
                <a:solidFill>
                  <a:srgbClr val="170AC6"/>
                </a:solidFill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050" y="692696"/>
            <a:ext cx="2573337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3139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pertin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2511</TotalTime>
  <Words>2400</Words>
  <Application>Microsoft Office PowerPoint</Application>
  <PresentationFormat>Presentazione su schermo (4:3)</PresentationFormat>
  <Paragraphs>115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DAI POLIMERI AI MATERIALI POLIMERICI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Università degli Studi di Trieste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CHIMICA DELLE MACROMOLECOLE</dc:title>
  <dc:creator>Rizzo</dc:creator>
  <cp:lastModifiedBy>Roberto Rizzo</cp:lastModifiedBy>
  <cp:revision>260</cp:revision>
  <dcterms:created xsi:type="dcterms:W3CDTF">2013-03-06T13:40:11Z</dcterms:created>
  <dcterms:modified xsi:type="dcterms:W3CDTF">2013-11-23T17:43:45Z</dcterms:modified>
</cp:coreProperties>
</file>