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4" r:id="rId3"/>
    <p:sldId id="296" r:id="rId4"/>
    <p:sldId id="297" r:id="rId5"/>
    <p:sldId id="295" r:id="rId6"/>
    <p:sldId id="261" r:id="rId7"/>
    <p:sldId id="262" r:id="rId8"/>
    <p:sldId id="275" r:id="rId9"/>
    <p:sldId id="286" r:id="rId10"/>
    <p:sldId id="276" r:id="rId11"/>
    <p:sldId id="277" r:id="rId12"/>
    <p:sldId id="278" r:id="rId13"/>
    <p:sldId id="280" r:id="rId14"/>
    <p:sldId id="287" r:id="rId15"/>
    <p:sldId id="288" r:id="rId16"/>
    <p:sldId id="283" r:id="rId17"/>
    <p:sldId id="285" r:id="rId18"/>
    <p:sldId id="284" r:id="rId19"/>
    <p:sldId id="260" r:id="rId20"/>
    <p:sldId id="257" r:id="rId21"/>
    <p:sldId id="258" r:id="rId22"/>
    <p:sldId id="259" r:id="rId23"/>
    <p:sldId id="263" r:id="rId24"/>
    <p:sldId id="279" r:id="rId25"/>
    <p:sldId id="265" r:id="rId26"/>
    <p:sldId id="266" r:id="rId27"/>
    <p:sldId id="289" r:id="rId28"/>
    <p:sldId id="292" r:id="rId29"/>
    <p:sldId id="293" r:id="rId30"/>
    <p:sldId id="290" r:id="rId31"/>
    <p:sldId id="291" r:id="rId32"/>
    <p:sldId id="270" r:id="rId33"/>
    <p:sldId id="271" r:id="rId34"/>
    <p:sldId id="272" r:id="rId35"/>
    <p:sldId id="273" r:id="rId36"/>
    <p:sldId id="274" r:id="rId37"/>
    <p:sldId id="269"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18" autoAdjust="0"/>
  </p:normalViewPr>
  <p:slideViewPr>
    <p:cSldViewPr>
      <p:cViewPr varScale="1">
        <p:scale>
          <a:sx n="79" d="100"/>
          <a:sy n="79"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DA58F-A412-43AB-8090-DA2EE67FB9B6}" type="datetimeFigureOut">
              <a:rPr lang="it-IT" smtClean="0"/>
              <a:pPr/>
              <a:t>24/11/2021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B3F75-A41B-4E7F-8F9C-B4FA49284EA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Qui interessa solo la valutazione tra salari relativi. L’ipotesi che i beni di consumo siano più costosi (l’inflazione è aumentata) comporta un aumento del prezzo, che in</a:t>
            </a:r>
            <a:r>
              <a:rPr lang="it-IT" baseline="0" dirty="0" smtClean="0"/>
              <a:t> questo problema non viene dato e quindi è un dato che non interessa. Il punto è: chi offrirebbe l’ipotetica ora in più? </a:t>
            </a:r>
            <a:endParaRPr lang="it-IT" dirty="0"/>
          </a:p>
        </p:txBody>
      </p:sp>
      <p:sp>
        <p:nvSpPr>
          <p:cNvPr id="4" name="Segnaposto numero diapositiva 3"/>
          <p:cNvSpPr>
            <a:spLocks noGrp="1"/>
          </p:cNvSpPr>
          <p:nvPr>
            <p:ph type="sldNum" sz="quarter" idx="10"/>
          </p:nvPr>
        </p:nvSpPr>
        <p:spPr/>
        <p:txBody>
          <a:bodyPr/>
          <a:lstStyle/>
          <a:p>
            <a:fld id="{023B3F75-A41B-4E7F-8F9C-B4FA49284EAC}" type="slidenum">
              <a:rPr lang="it-IT" smtClean="0"/>
              <a:pPr/>
              <a:t>21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p:cNvSpPr>
          <p:nvPr>
            <p:ph type="sldImg"/>
          </p:nvPr>
        </p:nvSpPr>
        <p:spPr>
          <a:ln/>
        </p:spPr>
      </p:sp>
      <p:sp>
        <p:nvSpPr>
          <p:cNvPr id="68611" name="Segnaposto note 2"/>
          <p:cNvSpPr>
            <a:spLocks noGrp="1"/>
          </p:cNvSpPr>
          <p:nvPr>
            <p:ph type="body" idx="1"/>
          </p:nvPr>
        </p:nvSpPr>
        <p:spPr>
          <a:noFill/>
          <a:ln/>
        </p:spPr>
        <p:txBody>
          <a:bodyPr/>
          <a:lstStyle/>
          <a:p>
            <a:pPr eaLnBrk="1" hangingPunct="1"/>
            <a:endParaRPr lang="it-IT" smtClean="0">
              <a:latin typeface="Arial" pitchFamily="34" charset="0"/>
            </a:endParaRPr>
          </a:p>
        </p:txBody>
      </p:sp>
      <p:sp>
        <p:nvSpPr>
          <p:cNvPr id="68612" name="Segnaposto numero diapositiva 3"/>
          <p:cNvSpPr>
            <a:spLocks noGrp="1"/>
          </p:cNvSpPr>
          <p:nvPr>
            <p:ph type="sldNum" sz="quarter" idx="5"/>
          </p:nvPr>
        </p:nvSpPr>
        <p:spPr>
          <a:noFill/>
        </p:spPr>
        <p:txBody>
          <a:bodyPr/>
          <a:lstStyle/>
          <a:p>
            <a:fld id="{0E373386-7191-44C1-9DDA-68EBB51273AB}"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C503FB-E350-49EC-BC35-4707A6432CB0}" type="datetimeFigureOut">
              <a:rPr lang="it-IT" smtClean="0"/>
              <a:pPr/>
              <a:t>24/11/2021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53D15C-0D8B-4292-87AC-C191B373D69E}" type="slidenum">
              <a:rPr lang="it-IT" smtClean="0"/>
              <a:pPr/>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503FB-E350-49EC-BC35-4707A6432CB0}" type="datetimeFigureOut">
              <a:rPr lang="it-IT" smtClean="0"/>
              <a:pPr/>
              <a:t>24/11/2021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3D15C-0D8B-4292-87AC-C191B373D69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hyperlink" Target="https://www.statista.com/statistics/264605/development-of-real-wages-in-eu-countries/"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6.xml"/><Relationship Id="rId1" Type="http://schemas.openxmlformats.org/officeDocument/2006/relationships/slideLayout" Target="../slideLayouts/slideLayout6.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Analisi dei dati e teoria</a:t>
            </a:r>
            <a:endParaRPr lang="it-IT" dirty="0"/>
          </a:p>
        </p:txBody>
      </p:sp>
      <p:sp>
        <p:nvSpPr>
          <p:cNvPr id="3" name="Sottotitolo 2"/>
          <p:cNvSpPr>
            <a:spLocks noGrp="1"/>
          </p:cNvSpPr>
          <p:nvPr>
            <p:ph type="subTitle" idx="1"/>
          </p:nvPr>
        </p:nvSpPr>
        <p:spPr/>
        <p:txBody>
          <a:bodyPr/>
          <a:lstStyle/>
          <a:p>
            <a:r>
              <a:rPr lang="it-IT" dirty="0" smtClean="0"/>
              <a:t>Qualche esercizio di economia del lavoro</a:t>
            </a:r>
            <a:endParaRPr lang="it-IT"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0" y="0"/>
            <a:ext cx="8229600" cy="490066"/>
          </a:xfrm>
        </p:spPr>
        <p:txBody>
          <a:bodyPr>
            <a:noAutofit/>
          </a:bodyPr>
          <a:lstStyle/>
          <a:p>
            <a:pPr algn="l"/>
            <a:r>
              <a:rPr lang="it-IT" sz="2800" dirty="0" smtClean="0"/>
              <a:t>Risposta: Le statistiche </a:t>
            </a:r>
            <a:endParaRPr lang="it-IT" sz="2800" dirty="0"/>
          </a:p>
        </p:txBody>
      </p:sp>
      <p:sp>
        <p:nvSpPr>
          <p:cNvPr id="4" name="CasellaDiTesto 3"/>
          <p:cNvSpPr txBox="1"/>
          <p:nvPr/>
        </p:nvSpPr>
        <p:spPr>
          <a:xfrm>
            <a:off x="0" y="548680"/>
            <a:ext cx="3304431" cy="369332"/>
          </a:xfrm>
          <a:prstGeom prst="rect">
            <a:avLst/>
          </a:prstGeom>
          <a:noFill/>
        </p:spPr>
        <p:txBody>
          <a:bodyPr wrap="none" rtlCol="0">
            <a:spAutoFit/>
          </a:bodyPr>
          <a:lstStyle/>
          <a:p>
            <a:r>
              <a:rPr lang="it-IT" dirty="0" smtClean="0"/>
              <a:t>2. La struttura delle macroregioni</a:t>
            </a:r>
            <a:endParaRPr lang="it-IT" dirty="0"/>
          </a:p>
        </p:txBody>
      </p:sp>
      <p:pic>
        <p:nvPicPr>
          <p:cNvPr id="24577" name="Picture 1"/>
          <p:cNvPicPr>
            <a:picLocks noChangeAspect="1" noChangeArrowheads="1"/>
          </p:cNvPicPr>
          <p:nvPr/>
        </p:nvPicPr>
        <p:blipFill>
          <a:blip r:embed="rId2" cstate="print"/>
          <a:srcRect/>
          <a:stretch>
            <a:fillRect/>
          </a:stretch>
        </p:blipFill>
        <p:spPr bwMode="auto">
          <a:xfrm>
            <a:off x="827584" y="908720"/>
            <a:ext cx="7560840" cy="5411906"/>
          </a:xfrm>
          <a:prstGeom prst="rect">
            <a:avLst/>
          </a:prstGeom>
          <a:noFill/>
          <a:ln w="9525">
            <a:noFill/>
            <a:miter lim="800000"/>
            <a:headEnd/>
            <a:tailEnd/>
          </a:ln>
        </p:spPr>
      </p:pic>
      <p:sp>
        <p:nvSpPr>
          <p:cNvPr id="2" name="TextBox 1"/>
          <p:cNvSpPr txBox="1"/>
          <p:nvPr/>
        </p:nvSpPr>
        <p:spPr>
          <a:xfrm>
            <a:off x="467544" y="6211669"/>
            <a:ext cx="7978080" cy="646331"/>
          </a:xfrm>
          <a:prstGeom prst="rect">
            <a:avLst/>
          </a:prstGeom>
          <a:noFill/>
        </p:spPr>
        <p:txBody>
          <a:bodyPr wrap="square" rtlCol="0">
            <a:spAutoFit/>
          </a:bodyPr>
          <a:lstStyle/>
          <a:p>
            <a:r>
              <a:rPr lang="en-US" b="1" dirty="0" err="1" smtClean="0">
                <a:solidFill>
                  <a:srgbClr val="FF0000"/>
                </a:solidFill>
              </a:rPr>
              <a:t>Domanda</a:t>
            </a:r>
            <a:r>
              <a:rPr lang="en-US" b="1" dirty="0" smtClean="0">
                <a:solidFill>
                  <a:srgbClr val="FF0000"/>
                </a:solidFill>
              </a:rPr>
              <a:t>: Data la </a:t>
            </a:r>
            <a:r>
              <a:rPr lang="en-US" b="1" dirty="0" err="1" smtClean="0">
                <a:solidFill>
                  <a:srgbClr val="FF0000"/>
                </a:solidFill>
              </a:rPr>
              <a:t>struttura</a:t>
            </a:r>
            <a:r>
              <a:rPr lang="en-US" b="1" dirty="0" smtClean="0">
                <a:solidFill>
                  <a:srgbClr val="FF0000"/>
                </a:solidFill>
              </a:rPr>
              <a:t> del </a:t>
            </a:r>
            <a:r>
              <a:rPr lang="en-US" b="1" dirty="0" err="1" smtClean="0">
                <a:solidFill>
                  <a:srgbClr val="FF0000"/>
                </a:solidFill>
              </a:rPr>
              <a:t>MdL</a:t>
            </a:r>
            <a:r>
              <a:rPr lang="en-US" b="1" dirty="0" smtClean="0">
                <a:solidFill>
                  <a:srgbClr val="FF0000"/>
                </a:solidFill>
              </a:rPr>
              <a:t> </a:t>
            </a:r>
            <a:r>
              <a:rPr lang="en-US" b="1" dirty="0" err="1" smtClean="0">
                <a:solidFill>
                  <a:srgbClr val="FF0000"/>
                </a:solidFill>
              </a:rPr>
              <a:t>italiano</a:t>
            </a:r>
            <a:r>
              <a:rPr lang="en-US" b="1" dirty="0" smtClean="0">
                <a:solidFill>
                  <a:srgbClr val="FF0000"/>
                </a:solidFill>
              </a:rPr>
              <a:t>: </a:t>
            </a:r>
            <a:r>
              <a:rPr lang="en-US" b="1" dirty="0" err="1" smtClean="0">
                <a:solidFill>
                  <a:srgbClr val="FF0000"/>
                </a:solidFill>
              </a:rPr>
              <a:t>qual’è</a:t>
            </a:r>
            <a:r>
              <a:rPr lang="en-US" b="1" dirty="0" smtClean="0">
                <a:solidFill>
                  <a:srgbClr val="FF0000"/>
                </a:solidFill>
              </a:rPr>
              <a:t> la </a:t>
            </a:r>
            <a:r>
              <a:rPr lang="en-US" b="1" dirty="0" err="1" smtClean="0">
                <a:solidFill>
                  <a:srgbClr val="FF0000"/>
                </a:solidFill>
              </a:rPr>
              <a:t>forza</a:t>
            </a:r>
            <a:r>
              <a:rPr lang="en-US" b="1" dirty="0" smtClean="0">
                <a:solidFill>
                  <a:srgbClr val="FF0000"/>
                </a:solidFill>
              </a:rPr>
              <a:t> </a:t>
            </a:r>
            <a:r>
              <a:rPr lang="en-US" b="1" dirty="0" err="1" smtClean="0">
                <a:solidFill>
                  <a:srgbClr val="FF0000"/>
                </a:solidFill>
              </a:rPr>
              <a:t>lavoro</a:t>
            </a:r>
            <a:r>
              <a:rPr lang="en-US" b="1" dirty="0" smtClean="0">
                <a:solidFill>
                  <a:srgbClr val="FF0000"/>
                </a:solidFill>
              </a:rPr>
              <a:t> </a:t>
            </a:r>
            <a:r>
              <a:rPr lang="en-US" b="1" dirty="0" err="1" smtClean="0">
                <a:solidFill>
                  <a:srgbClr val="FF0000"/>
                </a:solidFill>
              </a:rPr>
              <a:t>che</a:t>
            </a:r>
            <a:r>
              <a:rPr lang="en-US" b="1" dirty="0" smtClean="0">
                <a:solidFill>
                  <a:srgbClr val="FF0000"/>
                </a:solidFill>
              </a:rPr>
              <a:t> </a:t>
            </a:r>
            <a:r>
              <a:rPr lang="en-US" b="1" dirty="0" err="1" smtClean="0">
                <a:solidFill>
                  <a:srgbClr val="FF0000"/>
                </a:solidFill>
              </a:rPr>
              <a:t>trova</a:t>
            </a:r>
            <a:r>
              <a:rPr lang="en-US" b="1" dirty="0" smtClean="0">
                <a:solidFill>
                  <a:srgbClr val="FF0000"/>
                </a:solidFill>
              </a:rPr>
              <a:t> </a:t>
            </a:r>
            <a:r>
              <a:rPr lang="en-US" b="1" dirty="0" err="1" smtClean="0">
                <a:solidFill>
                  <a:srgbClr val="FF0000"/>
                </a:solidFill>
              </a:rPr>
              <a:t>maggiori</a:t>
            </a:r>
            <a:r>
              <a:rPr lang="en-US" b="1" dirty="0" smtClean="0">
                <a:solidFill>
                  <a:srgbClr val="FF0000"/>
                </a:solidFill>
              </a:rPr>
              <a:t> </a:t>
            </a:r>
            <a:r>
              <a:rPr lang="en-US" b="1" dirty="0" err="1" smtClean="0">
                <a:solidFill>
                  <a:srgbClr val="FF0000"/>
                </a:solidFill>
              </a:rPr>
              <a:t>difficoltà</a:t>
            </a:r>
            <a:r>
              <a:rPr lang="en-US" b="1" dirty="0" smtClean="0">
                <a:solidFill>
                  <a:srgbClr val="FF0000"/>
                </a:solidFill>
              </a:rPr>
              <a:t> </a:t>
            </a:r>
            <a:r>
              <a:rPr lang="en-US" b="1" dirty="0" err="1" smtClean="0">
                <a:solidFill>
                  <a:srgbClr val="FF0000"/>
                </a:solidFill>
              </a:rPr>
              <a:t>d’inserimento</a:t>
            </a:r>
            <a:r>
              <a:rPr lang="en-US" b="1" dirty="0" smtClean="0">
                <a:solidFill>
                  <a:srgbClr val="FF0000"/>
                </a:solidFill>
              </a:rPr>
              <a:t>?</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338" y="1555942"/>
            <a:ext cx="4462127" cy="2543709"/>
          </a:xfrm>
          <a:prstGeom prst="rect">
            <a:avLst/>
          </a:prstGeom>
        </p:spPr>
      </p:pic>
      <p:pic>
        <p:nvPicPr>
          <p:cNvPr id="9" name="Picture 8"/>
          <p:cNvPicPr>
            <a:picLocks noChangeAspect="1"/>
          </p:cNvPicPr>
          <p:nvPr/>
        </p:nvPicPr>
        <p:blipFill>
          <a:blip r:embed="rId3"/>
          <a:stretch>
            <a:fillRect/>
          </a:stretch>
        </p:blipFill>
        <p:spPr>
          <a:xfrm>
            <a:off x="4570320" y="1432279"/>
            <a:ext cx="4404791" cy="2472998"/>
          </a:xfrm>
          <a:prstGeom prst="rect">
            <a:avLst/>
          </a:prstGeom>
        </p:spPr>
      </p:pic>
      <p:sp>
        <p:nvSpPr>
          <p:cNvPr id="3" name="Titolo 1"/>
          <p:cNvSpPr>
            <a:spLocks noGrp="1"/>
          </p:cNvSpPr>
          <p:nvPr>
            <p:ph type="title"/>
          </p:nvPr>
        </p:nvSpPr>
        <p:spPr>
          <a:xfrm>
            <a:off x="395536" y="188640"/>
            <a:ext cx="8229600" cy="1143000"/>
          </a:xfrm>
        </p:spPr>
        <p:txBody>
          <a:bodyPr>
            <a:normAutofit fontScale="90000"/>
          </a:bodyPr>
          <a:lstStyle/>
          <a:p>
            <a:pPr algn="l"/>
            <a:r>
              <a:rPr lang="it-IT" sz="1600" b="1" dirty="0" smtClean="0"/>
              <a:t>I salari</a:t>
            </a:r>
            <a:r>
              <a:rPr lang="it-IT" sz="1600" dirty="0" smtClean="0"/>
              <a:t>: </a:t>
            </a:r>
            <a:r>
              <a:rPr lang="it-IT" sz="1600" dirty="0"/>
              <a:t>Alla fine di settembre 2018 i contratti collettivi nazionali in vigore per la parte economica sono 53,</a:t>
            </a:r>
            <a:br>
              <a:rPr lang="it-IT" sz="1600" dirty="0"/>
            </a:br>
            <a:r>
              <a:rPr lang="it-IT" sz="1600" dirty="0"/>
              <a:t>riguardano 9,8 milioni di dipendenti (75,8% del totale) e corrispondono al 77,4% del monte retributivo</a:t>
            </a:r>
            <a:br>
              <a:rPr lang="it-IT" sz="1600" dirty="0"/>
            </a:br>
            <a:r>
              <a:rPr lang="it-IT" sz="1600" dirty="0" smtClean="0"/>
              <a:t>osservato. </a:t>
            </a:r>
            <a:r>
              <a:rPr lang="it-IT" sz="1600" dirty="0"/>
              <a:t>A settembre l’indice delle retribuzioni contrattuali orarie resta invariato rispetto al mese precedente e aumenta dell’1,9% nei confronti di settembre 2017. Complessivamente, nei primi nove mesi del 2018 la retribuzione oraria media è cresciuta dell’1,4% rispetto al corrispondente periodo del 2017.</a:t>
            </a:r>
          </a:p>
        </p:txBody>
      </p:sp>
      <p:sp>
        <p:nvSpPr>
          <p:cNvPr id="4" name="CasellaDiTesto 3"/>
          <p:cNvSpPr txBox="1"/>
          <p:nvPr/>
        </p:nvSpPr>
        <p:spPr>
          <a:xfrm>
            <a:off x="103338" y="188640"/>
            <a:ext cx="359394" cy="369332"/>
          </a:xfrm>
          <a:prstGeom prst="rect">
            <a:avLst/>
          </a:prstGeom>
          <a:noFill/>
        </p:spPr>
        <p:txBody>
          <a:bodyPr wrap="none" rtlCol="0">
            <a:spAutoFit/>
          </a:bodyPr>
          <a:lstStyle/>
          <a:p>
            <a:r>
              <a:rPr lang="it-IT" dirty="0" smtClean="0"/>
              <a:t>3.</a:t>
            </a:r>
            <a:endParaRPr lang="it-IT" dirty="0"/>
          </a:p>
        </p:txBody>
      </p:sp>
      <p:sp>
        <p:nvSpPr>
          <p:cNvPr id="8" name="CasellaDiTesto 7"/>
          <p:cNvSpPr txBox="1"/>
          <p:nvPr/>
        </p:nvSpPr>
        <p:spPr>
          <a:xfrm>
            <a:off x="1043608" y="3284984"/>
            <a:ext cx="7200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it-IT" dirty="0" smtClean="0"/>
              <a:t>Commentate: quali relazioni ci sono tra le variabili qui riportate?</a:t>
            </a:r>
            <a:endParaRPr lang="it-IT" dirty="0"/>
          </a:p>
        </p:txBody>
      </p:sp>
      <p:pic>
        <p:nvPicPr>
          <p:cNvPr id="10" name="Picture 9"/>
          <p:cNvPicPr>
            <a:picLocks noChangeAspect="1"/>
          </p:cNvPicPr>
          <p:nvPr/>
        </p:nvPicPr>
        <p:blipFill>
          <a:blip r:embed="rId4"/>
          <a:stretch>
            <a:fillRect/>
          </a:stretch>
        </p:blipFill>
        <p:spPr>
          <a:xfrm>
            <a:off x="-29122" y="4099651"/>
            <a:ext cx="4515239" cy="25164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Conta molto anche la crisi economica nel far variare il potere d’acquisto dei lavoratori?</a:t>
            </a:r>
            <a:endParaRPr lang="it-IT" sz="2800" dirty="0"/>
          </a:p>
        </p:txBody>
      </p:sp>
      <p:pic>
        <p:nvPicPr>
          <p:cNvPr id="17410" name="Picture 2" descr="Infographic: Where wages are shrinking in the EU | Sta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1268760"/>
            <a:ext cx="7128792" cy="50792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568" y="6348024"/>
            <a:ext cx="8053811" cy="338554"/>
          </a:xfrm>
          <a:prstGeom prst="rect">
            <a:avLst/>
          </a:prstGeom>
        </p:spPr>
        <p:txBody>
          <a:bodyPr wrap="square">
            <a:spAutoFit/>
          </a:bodyPr>
          <a:lstStyle/>
          <a:p>
            <a:r>
              <a:rPr lang="en-US" sz="1600" dirty="0">
                <a:hlinkClick r:id="rId3"/>
              </a:rPr>
              <a:t>https://www.statista.com/statistics/264605/development-of-real-wages-in-eu-countries</a:t>
            </a:r>
            <a:r>
              <a:rPr lang="en-US" sz="1600" dirty="0" smtClean="0">
                <a:hlinkClick r:id="rId3"/>
              </a:rPr>
              <a:t>/</a:t>
            </a:r>
            <a:r>
              <a:rPr lang="en-US" sz="1600" dirty="0" smtClean="0"/>
              <a:t> </a:t>
            </a:r>
            <a:endParaRPr lang="en-US" sz="1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Verifico che il “maggior tempo libero” si paga in termini di minor consumo</a:t>
            </a:r>
            <a:endParaRPr lang="it-IT" dirty="0"/>
          </a:p>
        </p:txBody>
      </p:sp>
      <p:pic>
        <p:nvPicPr>
          <p:cNvPr id="51202" name="Picture 2"/>
          <p:cNvPicPr>
            <a:picLocks noChangeAspect="1" noChangeArrowheads="1"/>
          </p:cNvPicPr>
          <p:nvPr/>
        </p:nvPicPr>
        <p:blipFill>
          <a:blip r:embed="rId2" cstate="print"/>
          <a:srcRect/>
          <a:stretch>
            <a:fillRect/>
          </a:stretch>
        </p:blipFill>
        <p:spPr bwMode="auto">
          <a:xfrm>
            <a:off x="395536" y="1916832"/>
            <a:ext cx="8030781" cy="4392488"/>
          </a:xfrm>
          <a:prstGeom prst="rect">
            <a:avLst/>
          </a:prstGeom>
          <a:noFill/>
          <a:ln w="9525">
            <a:noFill/>
            <a:miter lim="800000"/>
            <a:headEnd/>
            <a:tailEnd/>
          </a:ln>
        </p:spPr>
      </p:pic>
      <p:sp>
        <p:nvSpPr>
          <p:cNvPr id="4" name="Rettangolo 3"/>
          <p:cNvSpPr/>
          <p:nvPr/>
        </p:nvSpPr>
        <p:spPr>
          <a:xfrm>
            <a:off x="395536" y="4149080"/>
            <a:ext cx="79928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8532440" y="4149080"/>
            <a:ext cx="583814" cy="369332"/>
          </a:xfrm>
          <a:prstGeom prst="rect">
            <a:avLst/>
          </a:prstGeom>
          <a:noFill/>
        </p:spPr>
        <p:txBody>
          <a:bodyPr wrap="none" rtlCol="0">
            <a:spAutoFit/>
          </a:bodyPr>
          <a:lstStyle/>
          <a:p>
            <a:r>
              <a:rPr lang="it-IT" dirty="0" smtClean="0"/>
              <a:t>59%</a:t>
            </a:r>
            <a:endParaRPr lang="it-IT"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domanda di lavoro</a:t>
            </a:r>
            <a:endParaRPr lang="it-IT" dirty="0"/>
          </a:p>
        </p:txBody>
      </p:sp>
      <p:pic>
        <p:nvPicPr>
          <p:cNvPr id="4" name="Immagine 3"/>
          <p:cNvPicPr>
            <a:picLocks noChangeAspect="1"/>
          </p:cNvPicPr>
          <p:nvPr/>
        </p:nvPicPr>
        <p:blipFill>
          <a:blip r:embed="rId2"/>
          <a:stretch>
            <a:fillRect/>
          </a:stretch>
        </p:blipFill>
        <p:spPr>
          <a:xfrm>
            <a:off x="185999" y="1479700"/>
            <a:ext cx="8772001" cy="3898600"/>
          </a:xfrm>
          <a:prstGeom prst="rect">
            <a:avLst/>
          </a:prstGeom>
        </p:spPr>
      </p:pic>
      <p:sp>
        <p:nvSpPr>
          <p:cNvPr id="6" name="CasellaDiTesto 5"/>
          <p:cNvSpPr txBox="1"/>
          <p:nvPr/>
        </p:nvSpPr>
        <p:spPr>
          <a:xfrm>
            <a:off x="619125" y="6488668"/>
            <a:ext cx="5296964" cy="369332"/>
          </a:xfrm>
          <a:prstGeom prst="rect">
            <a:avLst/>
          </a:prstGeom>
          <a:noFill/>
        </p:spPr>
        <p:txBody>
          <a:bodyPr wrap="square" rtlCol="0">
            <a:spAutoFit/>
          </a:bodyPr>
          <a:lstStyle/>
          <a:p>
            <a:r>
              <a:rPr lang="it-IT" dirty="0" smtClean="0"/>
              <a:t>Fonte: Istat, Flash II trimestre 2019 Mercato del Lavoro</a:t>
            </a:r>
            <a:endParaRPr lang="it-IT"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 particolare</a:t>
            </a:r>
            <a:endParaRPr lang="it-IT" dirty="0"/>
          </a:p>
        </p:txBody>
      </p:sp>
      <p:pic>
        <p:nvPicPr>
          <p:cNvPr id="4" name="Immagine 3"/>
          <p:cNvPicPr>
            <a:picLocks noChangeAspect="1"/>
          </p:cNvPicPr>
          <p:nvPr/>
        </p:nvPicPr>
        <p:blipFill>
          <a:blip r:embed="rId2"/>
          <a:stretch>
            <a:fillRect/>
          </a:stretch>
        </p:blipFill>
        <p:spPr>
          <a:xfrm>
            <a:off x="340799" y="1556792"/>
            <a:ext cx="8462401" cy="2296700"/>
          </a:xfrm>
          <a:prstGeom prst="rect">
            <a:avLst/>
          </a:prstGeom>
        </p:spPr>
      </p:pic>
      <p:pic>
        <p:nvPicPr>
          <p:cNvPr id="5" name="Immagine 4"/>
          <p:cNvPicPr>
            <a:picLocks noChangeAspect="1"/>
          </p:cNvPicPr>
          <p:nvPr/>
        </p:nvPicPr>
        <p:blipFill>
          <a:blip r:embed="rId3"/>
          <a:stretch>
            <a:fillRect/>
          </a:stretch>
        </p:blipFill>
        <p:spPr>
          <a:xfrm>
            <a:off x="340798" y="3983121"/>
            <a:ext cx="8462401" cy="2123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scelta tra lavoro e tempo libero</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Un individuo, ogni giorno, deve allocare il modo ottimo il consumo di beni e servizi e le ore di tempo libero. Supponete che l'unica fonte di reddito dell'individuo sia quella derivante dal lavoro e che il mercato del lavoro sia perfettamente concorrenziale. Supponete, inoltre, che le ore a disposizione dell'individuo durante la giornata siano apri a </a:t>
            </a:r>
            <a:r>
              <a:rPr lang="it-IT" dirty="0" smtClean="0">
                <a:solidFill>
                  <a:srgbClr val="FF0000"/>
                </a:solidFill>
              </a:rPr>
              <a:t>T</a:t>
            </a:r>
            <a:r>
              <a:rPr lang="it-IT" baseline="-25000" dirty="0" smtClean="0">
                <a:solidFill>
                  <a:srgbClr val="FF0000"/>
                </a:solidFill>
              </a:rPr>
              <a:t>0</a:t>
            </a:r>
            <a:r>
              <a:rPr lang="it-IT" dirty="0" smtClean="0"/>
              <a:t>. </a:t>
            </a:r>
            <a:br>
              <a:rPr lang="it-IT" dirty="0" smtClean="0"/>
            </a:br>
            <a:r>
              <a:rPr lang="it-IT" dirty="0" smtClean="0"/>
              <a:t>Le preferenze dell'individuo fra il consumo ed il tempo libero sono espresse dalla seguente funzione di utilità: </a:t>
            </a:r>
            <a:br>
              <a:rPr lang="it-IT" dirty="0" smtClean="0"/>
            </a:br>
            <a:r>
              <a:rPr lang="it-IT" dirty="0" smtClean="0">
                <a:solidFill>
                  <a:srgbClr val="FF0000"/>
                </a:solidFill>
              </a:rPr>
              <a:t>U = C</a:t>
            </a:r>
            <a:r>
              <a:rPr lang="it-IT" baseline="30000" dirty="0" smtClean="0">
                <a:solidFill>
                  <a:srgbClr val="FF0000"/>
                </a:solidFill>
              </a:rPr>
              <a:t>1/2</a:t>
            </a:r>
            <a:r>
              <a:rPr lang="it-IT" dirty="0" smtClean="0">
                <a:solidFill>
                  <a:srgbClr val="FF0000"/>
                </a:solidFill>
              </a:rPr>
              <a:t>+ T</a:t>
            </a:r>
            <a:r>
              <a:rPr lang="it-IT" baseline="30000" dirty="0" smtClean="0">
                <a:solidFill>
                  <a:srgbClr val="FF0000"/>
                </a:solidFill>
              </a:rPr>
              <a:t>1/2</a:t>
            </a:r>
            <a:r>
              <a:rPr lang="it-IT" dirty="0" smtClean="0">
                <a:solidFill>
                  <a:srgbClr val="FF0000"/>
                </a:solidFill>
              </a:rPr>
              <a:t> </a:t>
            </a:r>
            <a:r>
              <a:rPr lang="it-IT" dirty="0" smtClean="0"/>
              <a:t/>
            </a:r>
            <a:br>
              <a:rPr lang="it-IT" dirty="0" smtClean="0"/>
            </a:br>
            <a:r>
              <a:rPr lang="it-IT" dirty="0" smtClean="0"/>
              <a:t>(1) dove </a:t>
            </a:r>
            <a:r>
              <a:rPr lang="it-IT" dirty="0" smtClean="0">
                <a:solidFill>
                  <a:srgbClr val="FF0000"/>
                </a:solidFill>
              </a:rPr>
              <a:t>C</a:t>
            </a:r>
            <a:r>
              <a:rPr lang="it-IT" dirty="0" smtClean="0"/>
              <a:t> è la quantità del bene di consumo e </a:t>
            </a:r>
            <a:r>
              <a:rPr lang="it-IT" dirty="0" smtClean="0">
                <a:solidFill>
                  <a:srgbClr val="FF0000"/>
                </a:solidFill>
              </a:rPr>
              <a:t>T </a:t>
            </a:r>
            <a:r>
              <a:rPr lang="it-IT" dirty="0" smtClean="0"/>
              <a:t>sono le ore di tempo libero. Sia </a:t>
            </a:r>
            <a:r>
              <a:rPr lang="it-IT" dirty="0" smtClean="0">
                <a:solidFill>
                  <a:srgbClr val="FF0000"/>
                </a:solidFill>
              </a:rPr>
              <a:t>w</a:t>
            </a:r>
            <a:r>
              <a:rPr lang="it-IT" dirty="0" smtClean="0"/>
              <a:t> il salario per ogni ora lavorata e </a:t>
            </a:r>
            <a:r>
              <a:rPr lang="it-IT" dirty="0" smtClean="0">
                <a:solidFill>
                  <a:srgbClr val="FF0000"/>
                </a:solidFill>
              </a:rPr>
              <a:t>p</a:t>
            </a:r>
            <a:r>
              <a:rPr lang="it-IT" dirty="0" smtClean="0"/>
              <a:t> il prezzo del bene di consumo. </a:t>
            </a:r>
            <a:br>
              <a:rPr lang="it-IT" dirty="0" smtClean="0"/>
            </a:br>
            <a:r>
              <a:rPr lang="it-IT" dirty="0" smtClean="0"/>
              <a:t>Determinare: </a:t>
            </a:r>
            <a:br>
              <a:rPr lang="it-IT" dirty="0" smtClean="0"/>
            </a:br>
            <a:r>
              <a:rPr lang="it-IT" dirty="0" smtClean="0"/>
              <a:t>1) Il vincolo di bilancio in funzione del consumo e del tempo libero </a:t>
            </a:r>
            <a:br>
              <a:rPr lang="it-IT" dirty="0" smtClean="0"/>
            </a:br>
            <a:r>
              <a:rPr lang="it-IT" dirty="0" smtClean="0"/>
              <a:t>2) le funzioni di domanda del bene di consumo e del tempo libero </a:t>
            </a:r>
            <a:br>
              <a:rPr lang="it-IT" dirty="0" smtClean="0"/>
            </a:br>
            <a:r>
              <a:rPr lang="it-IT" dirty="0" smtClean="0"/>
              <a:t>3)l'offerta di lavoro </a:t>
            </a:r>
            <a:br>
              <a:rPr lang="it-IT" dirty="0" smtClean="0"/>
            </a:br>
            <a:r>
              <a:rPr lang="it-IT" dirty="0" smtClean="0"/>
              <a:t>4)la scelta ottima dell'individuo nel caso in cui: </a:t>
            </a:r>
            <a:r>
              <a:rPr lang="it-IT" dirty="0" smtClean="0">
                <a:solidFill>
                  <a:srgbClr val="FF0000"/>
                </a:solidFill>
              </a:rPr>
              <a:t>T</a:t>
            </a:r>
            <a:r>
              <a:rPr lang="it-IT" baseline="-25000" dirty="0" smtClean="0">
                <a:solidFill>
                  <a:srgbClr val="FF0000"/>
                </a:solidFill>
              </a:rPr>
              <a:t>0</a:t>
            </a:r>
            <a:r>
              <a:rPr lang="it-IT" dirty="0" smtClean="0">
                <a:solidFill>
                  <a:srgbClr val="FF0000"/>
                </a:solidFill>
              </a:rPr>
              <a:t> = 12, w = 2 e p = 1</a:t>
            </a:r>
          </a:p>
          <a:p>
            <a:endParaRPr lang="it-IT"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86150" y="1340768"/>
                <a:ext cx="8229600" cy="4525963"/>
              </a:xfrm>
            </p:spPr>
            <p:txBody>
              <a:bodyPr>
                <a:noAutofit/>
              </a:bodyPr>
              <a:lstStyle/>
              <a:p>
                <a:r>
                  <a:rPr lang="it-IT" sz="1600" dirty="0" smtClean="0"/>
                  <a:t>Il vincolo di bilancio dell'individuo sarà dato dall'uguaglianza tra le risorse (reddito da lavoro) e gli impieghi di queste risorse (consumo), pertanto </a:t>
                </a:r>
                <a:br>
                  <a:rPr lang="it-IT" sz="1600" dirty="0" smtClean="0"/>
                </a:br>
                <a:r>
                  <a:rPr lang="it-IT" sz="1600" dirty="0" err="1" smtClean="0"/>
                  <a:t>pC</a:t>
                </a:r>
                <a:r>
                  <a:rPr lang="it-IT" sz="1600" dirty="0" smtClean="0"/>
                  <a:t> = </a:t>
                </a:r>
                <a:r>
                  <a:rPr lang="it-IT" sz="1600" dirty="0" err="1" smtClean="0"/>
                  <a:t>wL</a:t>
                </a:r>
                <a:r>
                  <a:rPr lang="it-IT" sz="1600" dirty="0" smtClean="0"/>
                  <a:t>  e quindi </a:t>
                </a:r>
                <a:r>
                  <a:rPr lang="it-IT" sz="1600" dirty="0" err="1" smtClean="0"/>
                  <a:t>C=</a:t>
                </a:r>
                <a:endParaRPr lang="it-IT" sz="1600" dirty="0" smtClean="0"/>
              </a:p>
              <a:p>
                <a:r>
                  <a:rPr lang="it-IT" sz="1600" dirty="0" smtClean="0"/>
                  <a:t>dove L sono le ore di lavoro. Le ore di lavoro possono definirsi come T</a:t>
                </a:r>
                <a:r>
                  <a:rPr lang="it-IT" sz="1600" baseline="-25000" dirty="0" smtClean="0"/>
                  <a:t>0</a:t>
                </a:r>
                <a:r>
                  <a:rPr lang="it-IT" sz="1600" dirty="0" smtClean="0"/>
                  <a:t> - T, cioè le ore totali a disposizione dell'individuo al netto delle ore di tempo libero. Sostituendo nel vincolo di bilancio </a:t>
                </a:r>
                <a14:m>
                  <m:oMath xmlns:m="http://schemas.openxmlformats.org/officeDocument/2006/math">
                    <m:r>
                      <a:rPr lang="en-US" sz="1600" b="0" i="1" smtClean="0">
                        <a:latin typeface="Cambria Math" panose="02040503050406030204" pitchFamily="18" charset="0"/>
                      </a:rPr>
                      <m:t>𝐶</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𝑤</m:t>
                        </m:r>
                      </m:num>
                      <m:den>
                        <m:r>
                          <a:rPr lang="en-US" sz="1600" b="0" i="1" smtClean="0">
                            <a:latin typeface="Cambria Math" panose="02040503050406030204" pitchFamily="18" charset="0"/>
                          </a:rPr>
                          <m:t>𝑝</m:t>
                        </m:r>
                      </m:den>
                    </m:f>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𝑇</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𝑇</m:t>
                        </m:r>
                      </m:e>
                    </m:d>
                  </m:oMath>
                </a14:m>
                <a:r>
                  <a:rPr lang="it-IT" sz="1600" dirty="0" smtClean="0"/>
                  <a:t>, otteniamo </a:t>
                </a:r>
                <a:br>
                  <a:rPr lang="it-IT" sz="1600" dirty="0" smtClean="0"/>
                </a:br>
                <a:r>
                  <a:rPr lang="it-IT" sz="1600" dirty="0" err="1" smtClean="0"/>
                  <a:t>pC</a:t>
                </a:r>
                <a:r>
                  <a:rPr lang="it-IT" sz="1600" dirty="0" smtClean="0"/>
                  <a:t> = w(T</a:t>
                </a:r>
                <a:r>
                  <a:rPr lang="it-IT" sz="1600" baseline="-25000" dirty="0" smtClean="0"/>
                  <a:t>0</a:t>
                </a:r>
                <a:r>
                  <a:rPr lang="it-IT" sz="1600" dirty="0" smtClean="0"/>
                  <a:t> - T) </a:t>
                </a:r>
                <a:br>
                  <a:rPr lang="it-IT" sz="1600" dirty="0" smtClean="0"/>
                </a:br>
                <a:r>
                  <a:rPr lang="it-IT" sz="1600" dirty="0" err="1" smtClean="0"/>
                  <a:t>pC</a:t>
                </a:r>
                <a:r>
                  <a:rPr lang="it-IT" sz="1600" dirty="0" smtClean="0"/>
                  <a:t> + </a:t>
                </a:r>
                <a:r>
                  <a:rPr lang="it-IT" sz="1600" dirty="0" err="1" smtClean="0"/>
                  <a:t>wX</a:t>
                </a:r>
                <a:r>
                  <a:rPr lang="it-IT" sz="1600" dirty="0" smtClean="0"/>
                  <a:t> = wT</a:t>
                </a:r>
                <a:r>
                  <a:rPr lang="it-IT" sz="1600" baseline="-25000" dirty="0" smtClean="0"/>
                  <a:t>0</a:t>
                </a:r>
                <a:r>
                  <a:rPr lang="it-IT" sz="1600" dirty="0" smtClean="0"/>
                  <a:t>. </a:t>
                </a:r>
                <a:br>
                  <a:rPr lang="it-IT" sz="1600" dirty="0" smtClean="0"/>
                </a:br>
                <a:r>
                  <a:rPr lang="it-IT" sz="1600" dirty="0" smtClean="0"/>
                  <a:t/>
                </a:r>
                <a:br>
                  <a:rPr lang="it-IT" sz="1600" dirty="0" smtClean="0"/>
                </a:br>
                <a:r>
                  <a:rPr lang="it-IT" sz="1600" dirty="0" smtClean="0"/>
                  <a:t>2) La scelta ottima sarà data dall'uguaglianza tra saggio marginale di sostituzione e rapporto tra i prezzi. </a:t>
                </a:r>
                <a:br>
                  <a:rPr lang="it-IT" sz="1600" dirty="0" smtClean="0"/>
                </a:br>
                <a:r>
                  <a:rPr lang="it-IT" sz="1600" dirty="0" smtClean="0"/>
                  <a:t>SMS = </a:t>
                </a:r>
                <a:r>
                  <a:rPr lang="it-IT" sz="1600" dirty="0" err="1" smtClean="0"/>
                  <a:t>dU</a:t>
                </a:r>
                <a:r>
                  <a:rPr lang="it-IT" sz="1600" dirty="0" smtClean="0"/>
                  <a:t>/</a:t>
                </a:r>
                <a:r>
                  <a:rPr lang="it-IT" sz="1600" dirty="0" err="1" smtClean="0"/>
                  <a:t>dT</a:t>
                </a:r>
                <a:r>
                  <a:rPr lang="it-IT" sz="1600" dirty="0" smtClean="0"/>
                  <a:t>/</a:t>
                </a:r>
                <a:r>
                  <a:rPr lang="it-IT" sz="1600" dirty="0" err="1" smtClean="0"/>
                  <a:t>dU</a:t>
                </a:r>
                <a:r>
                  <a:rPr lang="it-IT" sz="1600" dirty="0" smtClean="0"/>
                  <a:t>/</a:t>
                </a:r>
                <a:r>
                  <a:rPr lang="it-IT" sz="1600" dirty="0" err="1" smtClean="0"/>
                  <a:t>dC</a:t>
                </a:r>
                <a:r>
                  <a:rPr lang="it-IT" sz="1600" dirty="0" smtClean="0"/>
                  <a:t> = w/p. </a:t>
                </a:r>
                <a:br>
                  <a:rPr lang="it-IT" sz="1600" dirty="0" smtClean="0"/>
                </a:br>
                <a:r>
                  <a:rPr lang="it-IT" sz="1600" dirty="0" smtClean="0"/>
                  <a:t>Pertanto, avremo che </a:t>
                </a:r>
                <a:br>
                  <a:rPr lang="it-IT" sz="1600" dirty="0" smtClean="0"/>
                </a:br>
                <a:r>
                  <a:rPr lang="it-IT" sz="1600" dirty="0" err="1" smtClean="0"/>
                  <a:t>dU</a:t>
                </a:r>
                <a:r>
                  <a:rPr lang="it-IT" sz="1600" dirty="0" smtClean="0"/>
                  <a:t>/</a:t>
                </a:r>
                <a:r>
                  <a:rPr lang="it-IT" sz="1600" dirty="0" err="1" smtClean="0"/>
                  <a:t>dT</a:t>
                </a:r>
                <a:r>
                  <a:rPr lang="it-IT" sz="1600" dirty="0" smtClean="0"/>
                  <a:t> = 1/2*T</a:t>
                </a:r>
                <a:r>
                  <a:rPr lang="it-IT" sz="1600" baseline="30000" dirty="0" smtClean="0"/>
                  <a:t>-1/2</a:t>
                </a:r>
                <a:r>
                  <a:rPr lang="it-IT" sz="1600" dirty="0" smtClean="0"/>
                  <a:t> [cioè T</a:t>
                </a:r>
                <a:r>
                  <a:rPr lang="it-IT" sz="1600" baseline="30000" dirty="0" smtClean="0"/>
                  <a:t>(1/2-1)</a:t>
                </a:r>
                <a:r>
                  <a:rPr lang="it-IT" sz="1600" dirty="0" smtClean="0"/>
                  <a:t>] </a:t>
                </a:r>
                <a:br>
                  <a:rPr lang="it-IT" sz="1600" dirty="0" smtClean="0"/>
                </a:br>
                <a:r>
                  <a:rPr lang="it-IT" sz="1600" dirty="0" err="1" smtClean="0"/>
                  <a:t>dU</a:t>
                </a:r>
                <a:r>
                  <a:rPr lang="it-IT" sz="1600" dirty="0" smtClean="0"/>
                  <a:t>/</a:t>
                </a:r>
                <a:r>
                  <a:rPr lang="it-IT" sz="1600" dirty="0" err="1" smtClean="0"/>
                  <a:t>dC</a:t>
                </a:r>
                <a:r>
                  <a:rPr lang="it-IT" sz="1600" dirty="0" smtClean="0"/>
                  <a:t> = 1/2*C</a:t>
                </a:r>
                <a:r>
                  <a:rPr lang="it-IT" sz="1600" baseline="30000" dirty="0" smtClean="0"/>
                  <a:t>-1/2</a:t>
                </a:r>
                <a:r>
                  <a:rPr lang="it-IT" sz="1600" dirty="0" smtClean="0"/>
                  <a:t>. </a:t>
                </a:r>
                <a:br>
                  <a:rPr lang="it-IT" sz="1600" dirty="0" smtClean="0"/>
                </a:br>
                <a:r>
                  <a:rPr lang="it-IT" sz="1600" dirty="0" smtClean="0"/>
                  <a:t>Pertanto, la condizione di ottimo sarà data da </a:t>
                </a:r>
                <a:br>
                  <a:rPr lang="it-IT" sz="1600" dirty="0" smtClean="0"/>
                </a:br>
                <a:r>
                  <a:rPr lang="it-IT" sz="1600" dirty="0" err="1" smtClean="0"/>
                  <a:t>dU</a:t>
                </a:r>
                <a:r>
                  <a:rPr lang="it-IT" sz="1600" dirty="0" smtClean="0"/>
                  <a:t>/</a:t>
                </a:r>
                <a:r>
                  <a:rPr lang="it-IT" sz="1600" dirty="0" err="1" smtClean="0"/>
                  <a:t>dT</a:t>
                </a:r>
                <a:r>
                  <a:rPr lang="it-IT" sz="1600" dirty="0" smtClean="0"/>
                  <a:t>/</a:t>
                </a:r>
                <a:r>
                  <a:rPr lang="it-IT" sz="1600" dirty="0" err="1" smtClean="0"/>
                  <a:t>dU</a:t>
                </a:r>
                <a:r>
                  <a:rPr lang="it-IT" sz="1600" dirty="0" smtClean="0"/>
                  <a:t>/</a:t>
                </a:r>
                <a:r>
                  <a:rPr lang="it-IT" sz="1600" dirty="0" err="1" smtClean="0"/>
                  <a:t>dC</a:t>
                </a:r>
                <a:r>
                  <a:rPr lang="it-IT" sz="1600" dirty="0" smtClean="0"/>
                  <a:t> = (1/2*C</a:t>
                </a:r>
                <a:r>
                  <a:rPr lang="it-IT" sz="1600" baseline="30000" dirty="0" smtClean="0"/>
                  <a:t>1/2</a:t>
                </a:r>
                <a:r>
                  <a:rPr lang="it-IT" sz="1600" dirty="0" smtClean="0"/>
                  <a:t>)/ (1/2*T</a:t>
                </a:r>
                <a:r>
                  <a:rPr lang="it-IT" sz="1600" baseline="30000" dirty="0" smtClean="0"/>
                  <a:t>1/2</a:t>
                </a:r>
                <a:r>
                  <a:rPr lang="it-IT" sz="1600" dirty="0" smtClean="0"/>
                  <a:t>)= w/p </a:t>
                </a:r>
              </a:p>
              <a:p>
                <a:r>
                  <a:rPr lang="it-IT" sz="1600" dirty="0" smtClean="0"/>
                  <a:t>C/T = (w/p)</a:t>
                </a:r>
                <a:r>
                  <a:rPr lang="it-IT" sz="1600" baseline="30000" dirty="0" smtClean="0"/>
                  <a:t>2</a:t>
                </a:r>
                <a:r>
                  <a:rPr lang="it-IT" sz="1600" dirty="0" smtClean="0"/>
                  <a:t> </a:t>
                </a:r>
                <a:br>
                  <a:rPr lang="it-IT" sz="1600" dirty="0" smtClean="0"/>
                </a:br>
                <a:r>
                  <a:rPr lang="it-IT" sz="1600" dirty="0" smtClean="0"/>
                  <a:t>C = (w/p)</a:t>
                </a:r>
                <a:r>
                  <a:rPr lang="it-IT" sz="1600" baseline="30000" dirty="0" smtClean="0"/>
                  <a:t>2</a:t>
                </a:r>
                <a:r>
                  <a:rPr lang="it-IT" sz="1600" dirty="0" smtClean="0"/>
                  <a:t> * T </a:t>
                </a:r>
                <a:br>
                  <a:rPr lang="it-IT" sz="1600" dirty="0" smtClean="0"/>
                </a:br>
                <a:r>
                  <a:rPr lang="it-IT" sz="1600" dirty="0" smtClean="0"/>
                  <a:t/>
                </a:r>
                <a:br>
                  <a:rPr lang="it-IT" sz="1600" dirty="0" smtClean="0"/>
                </a:br>
                <a:endParaRPr lang="it-IT" sz="1600"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86150" y="1340768"/>
                <a:ext cx="8229600" cy="4525963"/>
              </a:xfrm>
              <a:blipFill>
                <a:blip r:embed="rId2"/>
                <a:stretch>
                  <a:fillRect l="-296" t="-404" b="-10782"/>
                </a:stretch>
              </a:blipFill>
            </p:spPr>
            <p:txBody>
              <a:bodyPr/>
              <a:lstStyle/>
              <a:p>
                <a:r>
                  <a:rPr lang="en-US">
                    <a:noFill/>
                  </a:rPr>
                  <a:t> </a:t>
                </a:r>
              </a:p>
            </p:txBody>
          </p:sp>
        </mc:Fallback>
      </mc:AlternateContent>
      <p:sp>
        <p:nvSpPr>
          <p:cNvPr id="542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42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427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1859422"/>
            <a:ext cx="342900" cy="36512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 (</a:t>
            </a:r>
            <a:r>
              <a:rPr lang="it-IT" dirty="0" err="1" smtClean="0"/>
              <a:t>cont</a:t>
            </a:r>
            <a:r>
              <a:rPr lang="it-IT" dirty="0" smtClean="0"/>
              <a:t>.)</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Sostituendo nel vincolo di bilancio espresso in termini di ore di tempo libero  otteniamo </a:t>
            </a:r>
            <a:br>
              <a:rPr lang="it-IT" dirty="0" smtClean="0"/>
            </a:br>
            <a:r>
              <a:rPr lang="it-IT" dirty="0" smtClean="0"/>
              <a:t>((w/p)</a:t>
            </a:r>
            <a:r>
              <a:rPr lang="it-IT" baseline="30000" dirty="0" smtClean="0"/>
              <a:t>2</a:t>
            </a:r>
            <a:r>
              <a:rPr lang="it-IT" dirty="0" smtClean="0"/>
              <a:t> * T) + </a:t>
            </a:r>
            <a:r>
              <a:rPr lang="it-IT" dirty="0" err="1" smtClean="0"/>
              <a:t>wT</a:t>
            </a:r>
            <a:r>
              <a:rPr lang="it-IT" dirty="0" smtClean="0"/>
              <a:t> = wT</a:t>
            </a:r>
            <a:r>
              <a:rPr lang="it-IT" baseline="-25000" dirty="0" smtClean="0"/>
              <a:t>0</a:t>
            </a:r>
            <a:r>
              <a:rPr lang="it-IT" dirty="0" smtClean="0"/>
              <a:t> </a:t>
            </a:r>
            <a:br>
              <a:rPr lang="it-IT" dirty="0" smtClean="0"/>
            </a:br>
            <a:r>
              <a:rPr lang="it-IT" dirty="0" smtClean="0"/>
              <a:t>w/p*T + T = T</a:t>
            </a:r>
            <a:r>
              <a:rPr lang="it-IT" baseline="-25000" dirty="0" smtClean="0"/>
              <a:t>0</a:t>
            </a:r>
            <a:r>
              <a:rPr lang="it-IT" dirty="0" smtClean="0"/>
              <a:t> </a:t>
            </a:r>
            <a:br>
              <a:rPr lang="it-IT" dirty="0" smtClean="0"/>
            </a:br>
            <a:r>
              <a:rPr lang="it-IT" dirty="0" smtClean="0"/>
              <a:t>T(1+w/p) = T</a:t>
            </a:r>
            <a:r>
              <a:rPr lang="it-IT" baseline="-25000" dirty="0" smtClean="0"/>
              <a:t>0</a:t>
            </a:r>
            <a:r>
              <a:rPr lang="it-IT" dirty="0" smtClean="0"/>
              <a:t> </a:t>
            </a:r>
            <a:br>
              <a:rPr lang="it-IT" dirty="0" smtClean="0"/>
            </a:br>
            <a:r>
              <a:rPr lang="it-IT" dirty="0" smtClean="0"/>
              <a:t>T* = T</a:t>
            </a:r>
            <a:r>
              <a:rPr lang="it-IT" baseline="-25000" dirty="0" smtClean="0"/>
              <a:t>0</a:t>
            </a:r>
            <a:r>
              <a:rPr lang="it-IT" dirty="0" smtClean="0"/>
              <a:t>/(1+w/p) </a:t>
            </a:r>
            <a:br>
              <a:rPr lang="it-IT" dirty="0" smtClean="0"/>
            </a:br>
            <a:r>
              <a:rPr lang="it-IT" dirty="0" smtClean="0"/>
              <a:t/>
            </a:r>
            <a:br>
              <a:rPr lang="it-IT" dirty="0" smtClean="0"/>
            </a:br>
            <a:r>
              <a:rPr lang="it-IT" dirty="0" smtClean="0"/>
              <a:t>Il consumo sarà invece </a:t>
            </a:r>
            <a:br>
              <a:rPr lang="it-IT" dirty="0" smtClean="0"/>
            </a:br>
            <a:r>
              <a:rPr lang="it-IT" dirty="0" smtClean="0"/>
              <a:t>C* = (w/p)</a:t>
            </a:r>
            <a:r>
              <a:rPr lang="it-IT" baseline="30000" dirty="0" smtClean="0"/>
              <a:t>2</a:t>
            </a:r>
            <a:r>
              <a:rPr lang="it-IT" dirty="0" smtClean="0"/>
              <a:t>*T</a:t>
            </a:r>
            <a:r>
              <a:rPr lang="it-IT" baseline="-25000" dirty="0" smtClean="0"/>
              <a:t>0</a:t>
            </a:r>
            <a:r>
              <a:rPr lang="it-IT" dirty="0" smtClean="0"/>
              <a:t>/(1+w/p) </a:t>
            </a:r>
            <a:br>
              <a:rPr lang="it-IT" dirty="0" smtClean="0"/>
            </a:br>
            <a:r>
              <a:rPr lang="it-IT" dirty="0" smtClean="0"/>
              <a:t/>
            </a:r>
            <a:br>
              <a:rPr lang="it-IT" dirty="0" smtClean="0"/>
            </a:br>
            <a:r>
              <a:rPr lang="it-IT" dirty="0" smtClean="0"/>
              <a:t>c) l'offerta di lavoro sarà data dalla differenza tra la dotazione di tempo e la scelta ottima di tempo libero, cioè T</a:t>
            </a:r>
            <a:r>
              <a:rPr lang="it-IT" baseline="-25000" dirty="0" smtClean="0"/>
              <a:t>0</a:t>
            </a:r>
            <a:r>
              <a:rPr lang="it-IT" dirty="0" smtClean="0"/>
              <a:t> - T*. </a:t>
            </a:r>
            <a:br>
              <a:rPr lang="it-IT" dirty="0" smtClean="0"/>
            </a:br>
            <a:r>
              <a:rPr lang="it-IT" dirty="0" smtClean="0"/>
              <a:t>Pertanto, avremo che </a:t>
            </a:r>
            <a:br>
              <a:rPr lang="it-IT" dirty="0" smtClean="0"/>
            </a:br>
            <a:r>
              <a:rPr lang="it-IT" dirty="0" err="1" smtClean="0"/>
              <a:t>L*</a:t>
            </a:r>
            <a:r>
              <a:rPr lang="it-IT" dirty="0" smtClean="0"/>
              <a:t> = T</a:t>
            </a:r>
            <a:r>
              <a:rPr lang="it-IT" baseline="-25000" dirty="0" smtClean="0"/>
              <a:t>0</a:t>
            </a:r>
            <a:r>
              <a:rPr lang="it-IT" dirty="0" smtClean="0"/>
              <a:t> - </a:t>
            </a:r>
            <a:r>
              <a:rPr lang="it-IT" dirty="0" err="1" smtClean="0"/>
              <a:t>T</a:t>
            </a:r>
            <a:r>
              <a:rPr lang="it-IT" baseline="-25000" dirty="0" err="1" smtClean="0"/>
              <a:t>0</a:t>
            </a:r>
            <a:r>
              <a:rPr lang="it-IT" dirty="0" smtClean="0"/>
              <a:t>/(1+w/p) = T</a:t>
            </a:r>
            <a:r>
              <a:rPr lang="it-IT" baseline="-25000" dirty="0" smtClean="0"/>
              <a:t>0</a:t>
            </a:r>
            <a:r>
              <a:rPr lang="it-IT" dirty="0" smtClean="0"/>
              <a:t>(1 + w/p - 1/(1+w/p)) = T</a:t>
            </a:r>
            <a:r>
              <a:rPr lang="it-IT" baseline="-25000" dirty="0" smtClean="0"/>
              <a:t>0</a:t>
            </a:r>
            <a:r>
              <a:rPr lang="it-IT" dirty="0" smtClean="0"/>
              <a:t>*(w/p)/(1+w/p). </a:t>
            </a:r>
            <a:br>
              <a:rPr lang="it-IT" dirty="0" smtClean="0"/>
            </a:br>
            <a:r>
              <a:rPr lang="it-IT" dirty="0" smtClean="0"/>
              <a:t/>
            </a:r>
            <a:br>
              <a:rPr lang="it-IT" dirty="0" smtClean="0"/>
            </a:br>
            <a:r>
              <a:rPr lang="it-IT" dirty="0" smtClean="0"/>
              <a:t>e) Sostituendo i parametri otteniamo che </a:t>
            </a:r>
            <a:br>
              <a:rPr lang="it-IT" dirty="0" smtClean="0"/>
            </a:br>
            <a:r>
              <a:rPr lang="it-IT" dirty="0" smtClean="0"/>
              <a:t/>
            </a:r>
            <a:br>
              <a:rPr lang="it-IT" dirty="0" smtClean="0"/>
            </a:br>
            <a:r>
              <a:rPr lang="it-IT" dirty="0" smtClean="0"/>
              <a:t>T* = 12/(1+2) = 4 </a:t>
            </a:r>
            <a:br>
              <a:rPr lang="it-IT" dirty="0" smtClean="0"/>
            </a:br>
            <a:r>
              <a:rPr lang="it-IT" dirty="0" smtClean="0"/>
              <a:t>C* = (2</a:t>
            </a:r>
            <a:r>
              <a:rPr lang="it-IT" baseline="30000" dirty="0" smtClean="0"/>
              <a:t>2</a:t>
            </a:r>
            <a:r>
              <a:rPr lang="it-IT" dirty="0" smtClean="0"/>
              <a:t>)*12/3 = 16 </a:t>
            </a:r>
            <a:br>
              <a:rPr lang="it-IT" dirty="0" smtClean="0"/>
            </a:br>
            <a:r>
              <a:rPr lang="it-IT" dirty="0" smtClean="0"/>
              <a:t>L* = 12 - 4 = 8.</a:t>
            </a:r>
          </a:p>
          <a:p>
            <a:endParaRPr lang="it-IT"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Elasticità dell’offerta di lavoro al salario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Domanda: supponete di considerare l’offerta di lavoro di una donna sposata e di una donna nubile, immaginando che il salario offerto sul mercato sia w=2€/ora e che offrano rispettivamente 5 ore di lavoro e 7 ore. All’aumentare del salario di 1 unità l’offerta di lavoro della donna sposata aumenta a 7 ore, quella della donna nubile a 8 ore. </a:t>
            </a:r>
          </a:p>
          <a:p>
            <a:r>
              <a:rPr lang="it-IT" dirty="0" smtClean="0"/>
              <a:t>Immaginate ora che lo Stato per sostenere la partecipazione al lavoro femminile riduca la tassazione media sul reddito da lavoro dal 20% al 15% solo per le donne. Quale effetto avrà sull’occupazione femminile nei due casi? (ipotizzate che la tassazione sia applicata allo stesso modo al salario in questo caso specifico)</a:t>
            </a:r>
            <a:endParaRPr lang="it-IT"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Riassunto effetto del </a:t>
            </a:r>
            <a:r>
              <a:rPr lang="it-IT" sz="2800" dirty="0" err="1" smtClean="0"/>
              <a:t>MdL</a:t>
            </a:r>
            <a:r>
              <a:rPr lang="it-IT" sz="2800" dirty="0" smtClean="0"/>
              <a:t> sull’equilibrio macroeconomico: ricordate che gli effetti di breve periodo sono diversi da quelli di lungo</a:t>
            </a:r>
            <a:endParaRPr lang="en-US" sz="2800" dirty="0"/>
          </a:p>
        </p:txBody>
      </p:sp>
      <p:cxnSp>
        <p:nvCxnSpPr>
          <p:cNvPr id="5" name="Connettore 2 4"/>
          <p:cNvCxnSpPr/>
          <p:nvPr/>
        </p:nvCxnSpPr>
        <p:spPr>
          <a:xfrm flipH="1" flipV="1">
            <a:off x="553810" y="1556792"/>
            <a:ext cx="4531" cy="244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553810" y="4005064"/>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V="1">
            <a:off x="4373416" y="1769501"/>
            <a:ext cx="0" cy="223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4355976" y="4005064"/>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4404498" y="4365104"/>
            <a:ext cx="0" cy="1963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4404498" y="6341263"/>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433798" y="6328148"/>
            <a:ext cx="432048" cy="369332"/>
          </a:xfrm>
          <a:prstGeom prst="rect">
            <a:avLst/>
          </a:prstGeom>
          <a:noFill/>
          <a:ln>
            <a:noFill/>
          </a:ln>
        </p:spPr>
        <p:txBody>
          <a:bodyPr wrap="square" rtlCol="0">
            <a:spAutoFit/>
          </a:bodyPr>
          <a:lstStyle/>
          <a:p>
            <a:r>
              <a:rPr lang="it-IT" dirty="0" smtClean="0"/>
              <a:t>u</a:t>
            </a:r>
            <a:endParaRPr lang="en-US" dirty="0"/>
          </a:p>
        </p:txBody>
      </p:sp>
      <p:sp>
        <p:nvSpPr>
          <p:cNvPr id="17" name="CasellaDiTesto 16"/>
          <p:cNvSpPr txBox="1"/>
          <p:nvPr/>
        </p:nvSpPr>
        <p:spPr>
          <a:xfrm>
            <a:off x="7452404" y="3933056"/>
            <a:ext cx="432048" cy="369332"/>
          </a:xfrm>
          <a:prstGeom prst="rect">
            <a:avLst/>
          </a:prstGeom>
          <a:noFill/>
          <a:ln>
            <a:noFill/>
          </a:ln>
        </p:spPr>
        <p:txBody>
          <a:bodyPr wrap="square" rtlCol="0">
            <a:spAutoFit/>
          </a:bodyPr>
          <a:lstStyle/>
          <a:p>
            <a:r>
              <a:rPr lang="it-IT" dirty="0" smtClean="0"/>
              <a:t>L</a:t>
            </a:r>
            <a:endParaRPr lang="en-US" dirty="0"/>
          </a:p>
        </p:txBody>
      </p:sp>
      <p:sp>
        <p:nvSpPr>
          <p:cNvPr id="18" name="CasellaDiTesto 17"/>
          <p:cNvSpPr txBox="1"/>
          <p:nvPr/>
        </p:nvSpPr>
        <p:spPr>
          <a:xfrm>
            <a:off x="3399717" y="3983313"/>
            <a:ext cx="576064" cy="369332"/>
          </a:xfrm>
          <a:prstGeom prst="rect">
            <a:avLst/>
          </a:prstGeom>
          <a:noFill/>
          <a:ln>
            <a:noFill/>
          </a:ln>
        </p:spPr>
        <p:txBody>
          <a:bodyPr wrap="square" rtlCol="0">
            <a:spAutoFit/>
          </a:bodyPr>
          <a:lstStyle/>
          <a:p>
            <a:r>
              <a:rPr lang="it-IT" dirty="0" smtClean="0"/>
              <a:t>N=Y</a:t>
            </a:r>
            <a:endParaRPr lang="en-US" dirty="0"/>
          </a:p>
        </p:txBody>
      </p:sp>
      <p:sp>
        <p:nvSpPr>
          <p:cNvPr id="19" name="CasellaDiTesto 18"/>
          <p:cNvSpPr txBox="1"/>
          <p:nvPr/>
        </p:nvSpPr>
        <p:spPr>
          <a:xfrm>
            <a:off x="113042" y="1556792"/>
            <a:ext cx="432048" cy="369332"/>
          </a:xfrm>
          <a:prstGeom prst="rect">
            <a:avLst/>
          </a:prstGeom>
          <a:noFill/>
          <a:ln>
            <a:noFill/>
          </a:ln>
        </p:spPr>
        <p:txBody>
          <a:bodyPr wrap="square" rtlCol="0">
            <a:spAutoFit/>
          </a:bodyPr>
          <a:lstStyle/>
          <a:p>
            <a:r>
              <a:rPr lang="it-IT" dirty="0" smtClean="0"/>
              <a:t>P</a:t>
            </a:r>
            <a:endParaRPr lang="en-US" dirty="0"/>
          </a:p>
        </p:txBody>
      </p:sp>
      <p:sp>
        <p:nvSpPr>
          <p:cNvPr id="20" name="CasellaDiTesto 19"/>
          <p:cNvSpPr txBox="1"/>
          <p:nvPr/>
        </p:nvSpPr>
        <p:spPr>
          <a:xfrm>
            <a:off x="3913437" y="1533960"/>
            <a:ext cx="650618" cy="369332"/>
          </a:xfrm>
          <a:prstGeom prst="rect">
            <a:avLst/>
          </a:prstGeom>
          <a:noFill/>
          <a:ln>
            <a:noFill/>
          </a:ln>
        </p:spPr>
        <p:txBody>
          <a:bodyPr wrap="square" rtlCol="0">
            <a:spAutoFit/>
          </a:bodyPr>
          <a:lstStyle/>
          <a:p>
            <a:r>
              <a:rPr lang="it-IT" dirty="0" smtClean="0"/>
              <a:t>w/p</a:t>
            </a:r>
            <a:endParaRPr lang="en-US" dirty="0"/>
          </a:p>
        </p:txBody>
      </p:sp>
      <p:sp>
        <p:nvSpPr>
          <p:cNvPr id="21" name="CasellaDiTesto 20"/>
          <p:cNvSpPr txBox="1"/>
          <p:nvPr/>
        </p:nvSpPr>
        <p:spPr>
          <a:xfrm>
            <a:off x="3753880" y="4306052"/>
            <a:ext cx="650618" cy="369332"/>
          </a:xfrm>
          <a:prstGeom prst="rect">
            <a:avLst/>
          </a:prstGeom>
          <a:noFill/>
          <a:ln>
            <a:noFill/>
          </a:ln>
        </p:spPr>
        <p:txBody>
          <a:bodyPr wrap="square" rtlCol="0">
            <a:spAutoFit/>
          </a:bodyPr>
          <a:lstStyle/>
          <a:p>
            <a:r>
              <a:rPr lang="it-IT" dirty="0" smtClean="0"/>
              <a:t>w/p</a:t>
            </a:r>
            <a:endParaRPr lang="en-US" dirty="0"/>
          </a:p>
        </p:txBody>
      </p:sp>
      <p:cxnSp>
        <p:nvCxnSpPr>
          <p:cNvPr id="23" name="Connettore diritto 22"/>
          <p:cNvCxnSpPr/>
          <p:nvPr/>
        </p:nvCxnSpPr>
        <p:spPr>
          <a:xfrm>
            <a:off x="4404498" y="5445224"/>
            <a:ext cx="3024336" cy="0"/>
          </a:xfrm>
          <a:prstGeom prst="line">
            <a:avLst/>
          </a:prstGeom>
          <a:ln/>
        </p:spPr>
        <p:style>
          <a:lnRef idx="2">
            <a:schemeClr val="dk1"/>
          </a:lnRef>
          <a:fillRef idx="0">
            <a:schemeClr val="dk1"/>
          </a:fillRef>
          <a:effectRef idx="1">
            <a:schemeClr val="dk1"/>
          </a:effectRef>
          <a:fontRef idx="minor">
            <a:schemeClr val="tx1"/>
          </a:fontRef>
        </p:style>
      </p:cxnSp>
      <p:cxnSp>
        <p:nvCxnSpPr>
          <p:cNvPr id="24" name="Connettore diritto 23"/>
          <p:cNvCxnSpPr/>
          <p:nvPr/>
        </p:nvCxnSpPr>
        <p:spPr>
          <a:xfrm>
            <a:off x="4373416" y="3068960"/>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5" name="CasellaDiTesto 24"/>
          <p:cNvSpPr txBox="1"/>
          <p:nvPr/>
        </p:nvSpPr>
        <p:spPr>
          <a:xfrm>
            <a:off x="7471178" y="2909538"/>
            <a:ext cx="432048" cy="369332"/>
          </a:xfrm>
          <a:prstGeom prst="rect">
            <a:avLst/>
          </a:prstGeom>
          <a:noFill/>
          <a:ln>
            <a:noFill/>
          </a:ln>
        </p:spPr>
        <p:txBody>
          <a:bodyPr wrap="square" rtlCol="0">
            <a:spAutoFit/>
          </a:bodyPr>
          <a:lstStyle/>
          <a:p>
            <a:r>
              <a:rPr lang="it-IT" dirty="0" smtClean="0"/>
              <a:t>PS</a:t>
            </a:r>
            <a:endParaRPr lang="en-US" dirty="0"/>
          </a:p>
        </p:txBody>
      </p:sp>
      <p:sp>
        <p:nvSpPr>
          <p:cNvPr id="26" name="CasellaDiTesto 25"/>
          <p:cNvSpPr txBox="1"/>
          <p:nvPr/>
        </p:nvSpPr>
        <p:spPr>
          <a:xfrm>
            <a:off x="7649822" y="5260558"/>
            <a:ext cx="432048" cy="369332"/>
          </a:xfrm>
          <a:prstGeom prst="rect">
            <a:avLst/>
          </a:prstGeom>
          <a:noFill/>
          <a:ln>
            <a:noFill/>
          </a:ln>
        </p:spPr>
        <p:txBody>
          <a:bodyPr wrap="square" rtlCol="0">
            <a:spAutoFit/>
          </a:bodyPr>
          <a:lstStyle/>
          <a:p>
            <a:r>
              <a:rPr lang="it-IT" dirty="0" smtClean="0"/>
              <a:t>PS</a:t>
            </a:r>
            <a:endParaRPr lang="en-US" dirty="0"/>
          </a:p>
        </p:txBody>
      </p:sp>
      <p:cxnSp>
        <p:nvCxnSpPr>
          <p:cNvPr id="28" name="Connettore diritto 27"/>
          <p:cNvCxnSpPr/>
          <p:nvPr/>
        </p:nvCxnSpPr>
        <p:spPr>
          <a:xfrm rot="16200000" flipV="1">
            <a:off x="4957574" y="4446525"/>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29" name="Connettore diritto 28"/>
          <p:cNvCxnSpPr/>
          <p:nvPr/>
        </p:nvCxnSpPr>
        <p:spPr>
          <a:xfrm flipV="1">
            <a:off x="5148064" y="2053595"/>
            <a:ext cx="1821139" cy="1800200"/>
          </a:xfrm>
          <a:prstGeom prst="line">
            <a:avLst/>
          </a:prstGeom>
        </p:spPr>
        <p:style>
          <a:lnRef idx="2">
            <a:schemeClr val="dk1"/>
          </a:lnRef>
          <a:fillRef idx="0">
            <a:schemeClr val="dk1"/>
          </a:fillRef>
          <a:effectRef idx="1">
            <a:schemeClr val="dk1"/>
          </a:effectRef>
          <a:fontRef idx="minor">
            <a:schemeClr val="tx1"/>
          </a:fontRef>
        </p:style>
      </p:cxnSp>
      <p:sp>
        <p:nvSpPr>
          <p:cNvPr id="30" name="CasellaDiTesto 29"/>
          <p:cNvSpPr txBox="1"/>
          <p:nvPr/>
        </p:nvSpPr>
        <p:spPr>
          <a:xfrm>
            <a:off x="7001218" y="1841949"/>
            <a:ext cx="531253" cy="369332"/>
          </a:xfrm>
          <a:prstGeom prst="rect">
            <a:avLst/>
          </a:prstGeom>
          <a:noFill/>
        </p:spPr>
        <p:txBody>
          <a:bodyPr wrap="square" rtlCol="0">
            <a:spAutoFit/>
          </a:bodyPr>
          <a:lstStyle/>
          <a:p>
            <a:r>
              <a:rPr lang="it-IT" dirty="0" smtClean="0"/>
              <a:t>WS</a:t>
            </a:r>
            <a:endParaRPr lang="en-US" dirty="0"/>
          </a:p>
        </p:txBody>
      </p:sp>
      <p:sp>
        <p:nvSpPr>
          <p:cNvPr id="31" name="CasellaDiTesto 30"/>
          <p:cNvSpPr txBox="1"/>
          <p:nvPr/>
        </p:nvSpPr>
        <p:spPr>
          <a:xfrm>
            <a:off x="5036797" y="4226384"/>
            <a:ext cx="531253" cy="369332"/>
          </a:xfrm>
          <a:prstGeom prst="rect">
            <a:avLst/>
          </a:prstGeom>
          <a:noFill/>
        </p:spPr>
        <p:txBody>
          <a:bodyPr wrap="square" rtlCol="0">
            <a:spAutoFit/>
          </a:bodyPr>
          <a:lstStyle/>
          <a:p>
            <a:r>
              <a:rPr lang="it-IT" dirty="0" smtClean="0"/>
              <a:t>WS</a:t>
            </a:r>
            <a:endParaRPr lang="en-US" dirty="0"/>
          </a:p>
        </p:txBody>
      </p:sp>
      <p:cxnSp>
        <p:nvCxnSpPr>
          <p:cNvPr id="33" name="Connettore diritto 32"/>
          <p:cNvCxnSpPr/>
          <p:nvPr/>
        </p:nvCxnSpPr>
        <p:spPr>
          <a:xfrm>
            <a:off x="5965686" y="3034789"/>
            <a:ext cx="0" cy="331959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CasellaDiTesto 33"/>
          <p:cNvSpPr txBox="1"/>
          <p:nvPr/>
        </p:nvSpPr>
        <p:spPr>
          <a:xfrm>
            <a:off x="5807337" y="6282200"/>
            <a:ext cx="573261" cy="369332"/>
          </a:xfrm>
          <a:prstGeom prst="rect">
            <a:avLst/>
          </a:prstGeom>
          <a:noFill/>
        </p:spPr>
        <p:txBody>
          <a:bodyPr wrap="square" rtlCol="0">
            <a:spAutoFit/>
          </a:bodyPr>
          <a:lstStyle/>
          <a:p>
            <a:r>
              <a:rPr lang="it-IT" dirty="0" smtClean="0"/>
              <a:t>u</a:t>
            </a:r>
            <a:r>
              <a:rPr lang="it-IT" baseline="30000" dirty="0" smtClean="0"/>
              <a:t>n</a:t>
            </a:r>
            <a:endParaRPr lang="en-US" baseline="30000" dirty="0"/>
          </a:p>
        </p:txBody>
      </p:sp>
      <p:sp>
        <p:nvSpPr>
          <p:cNvPr id="35" name="CasellaDiTesto 34"/>
          <p:cNvSpPr txBox="1"/>
          <p:nvPr/>
        </p:nvSpPr>
        <p:spPr>
          <a:xfrm>
            <a:off x="5913717" y="3952514"/>
            <a:ext cx="573261" cy="369332"/>
          </a:xfrm>
          <a:prstGeom prst="rect">
            <a:avLst/>
          </a:prstGeom>
          <a:noFill/>
        </p:spPr>
        <p:txBody>
          <a:bodyPr wrap="square" rtlCol="0">
            <a:spAutoFit/>
          </a:bodyPr>
          <a:lstStyle/>
          <a:p>
            <a:r>
              <a:rPr lang="it-IT" dirty="0" smtClean="0"/>
              <a:t>L</a:t>
            </a:r>
            <a:r>
              <a:rPr lang="it-IT" baseline="30000" dirty="0" smtClean="0"/>
              <a:t>n</a:t>
            </a:r>
            <a:endParaRPr lang="en-US" baseline="30000" dirty="0"/>
          </a:p>
        </p:txBody>
      </p:sp>
      <p:sp>
        <p:nvSpPr>
          <p:cNvPr id="36" name="CasellaDiTesto 35"/>
          <p:cNvSpPr txBox="1"/>
          <p:nvPr/>
        </p:nvSpPr>
        <p:spPr>
          <a:xfrm>
            <a:off x="1690133" y="4008427"/>
            <a:ext cx="907027" cy="553998"/>
          </a:xfrm>
          <a:prstGeom prst="rect">
            <a:avLst/>
          </a:prstGeom>
          <a:noFill/>
        </p:spPr>
        <p:txBody>
          <a:bodyPr wrap="square" rtlCol="0">
            <a:spAutoFit/>
          </a:bodyPr>
          <a:lstStyle/>
          <a:p>
            <a:r>
              <a:rPr lang="it-IT" dirty="0" err="1" smtClean="0"/>
              <a:t>Y</a:t>
            </a:r>
            <a:r>
              <a:rPr lang="it-IT" baseline="30000" dirty="0" err="1" smtClean="0"/>
              <a:t>n</a:t>
            </a:r>
            <a:r>
              <a:rPr lang="it-IT" baseline="30000" dirty="0" smtClean="0"/>
              <a:t> </a:t>
            </a:r>
            <a:r>
              <a:rPr lang="it-IT" dirty="0" smtClean="0"/>
              <a:t>= </a:t>
            </a:r>
            <a:r>
              <a:rPr lang="it-IT" dirty="0" err="1" smtClean="0"/>
              <a:t>N</a:t>
            </a:r>
            <a:r>
              <a:rPr lang="it-IT" baseline="30000" dirty="0" err="1" smtClean="0"/>
              <a:t>n</a:t>
            </a:r>
            <a:endParaRPr lang="en-US" baseline="30000" dirty="0"/>
          </a:p>
          <a:p>
            <a:endParaRPr lang="en-US" baseline="30000" dirty="0"/>
          </a:p>
        </p:txBody>
      </p:sp>
      <p:cxnSp>
        <p:nvCxnSpPr>
          <p:cNvPr id="38" name="Connettore diritto 37"/>
          <p:cNvCxnSpPr/>
          <p:nvPr/>
        </p:nvCxnSpPr>
        <p:spPr>
          <a:xfrm flipH="1">
            <a:off x="545090" y="3068960"/>
            <a:ext cx="3810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Connettore diritto 38"/>
          <p:cNvCxnSpPr/>
          <p:nvPr/>
        </p:nvCxnSpPr>
        <p:spPr>
          <a:xfrm flipV="1">
            <a:off x="1390720" y="2026615"/>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40" name="Connettore diritto 39"/>
          <p:cNvCxnSpPr/>
          <p:nvPr/>
        </p:nvCxnSpPr>
        <p:spPr>
          <a:xfrm rot="16200000" flipV="1">
            <a:off x="1164257" y="2080984"/>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42" name="Connettore diritto 41"/>
          <p:cNvCxnSpPr>
            <a:endCxn id="36" idx="0"/>
          </p:cNvCxnSpPr>
          <p:nvPr/>
        </p:nvCxnSpPr>
        <p:spPr>
          <a:xfrm flipH="1">
            <a:off x="2143647" y="3090035"/>
            <a:ext cx="15768" cy="91839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CasellaDiTesto 43"/>
          <p:cNvSpPr txBox="1"/>
          <p:nvPr/>
        </p:nvSpPr>
        <p:spPr>
          <a:xfrm>
            <a:off x="5377" y="2839943"/>
            <a:ext cx="687513" cy="369332"/>
          </a:xfrm>
          <a:prstGeom prst="rect">
            <a:avLst/>
          </a:prstGeom>
          <a:noFill/>
          <a:ln>
            <a:noFill/>
          </a:ln>
        </p:spPr>
        <p:txBody>
          <a:bodyPr wrap="square" rtlCol="0">
            <a:spAutoFit/>
          </a:bodyPr>
          <a:lstStyle/>
          <a:p>
            <a:r>
              <a:rPr lang="it-IT" dirty="0" smtClean="0"/>
              <a:t>P=P</a:t>
            </a:r>
            <a:r>
              <a:rPr lang="it-IT" baseline="30000" dirty="0" smtClean="0"/>
              <a:t>E</a:t>
            </a:r>
            <a:endParaRPr lang="en-US" baseline="30000" dirty="0"/>
          </a:p>
        </p:txBody>
      </p:sp>
      <mc:AlternateContent xmlns:mc="http://schemas.openxmlformats.org/markup-compatibility/2006" xmlns:a14="http://schemas.microsoft.com/office/drawing/2010/main">
        <mc:Choice Requires="a14">
          <p:sp>
            <p:nvSpPr>
              <p:cNvPr id="45" name="CasellaDiTesto 44"/>
              <p:cNvSpPr txBox="1"/>
              <p:nvPr/>
            </p:nvSpPr>
            <p:spPr>
              <a:xfrm>
                <a:off x="3639388" y="2711839"/>
                <a:ext cx="442539" cy="656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𝜇</m:t>
                          </m:r>
                        </m:den>
                      </m:f>
                    </m:oMath>
                  </m:oMathPara>
                </a14:m>
                <a:endParaRPr lang="en-US" dirty="0"/>
              </a:p>
            </p:txBody>
          </p:sp>
        </mc:Choice>
        <mc:Fallback xmlns="">
          <p:sp>
            <p:nvSpPr>
              <p:cNvPr id="45" name="CasellaDiTesto 44"/>
              <p:cNvSpPr txBox="1">
                <a:spLocks noRot="1" noChangeAspect="1" noMove="1" noResize="1" noEditPoints="1" noAdjustHandles="1" noChangeArrowheads="1" noChangeShapeType="1" noTextEdit="1"/>
              </p:cNvSpPr>
              <p:nvPr/>
            </p:nvSpPr>
            <p:spPr>
              <a:xfrm>
                <a:off x="3639388" y="2711839"/>
                <a:ext cx="442539" cy="656142"/>
              </a:xfrm>
              <a:prstGeom prst="rect">
                <a:avLst/>
              </a:prstGeom>
              <a:blipFill>
                <a:blip r:embed="rId2"/>
                <a:stretch>
                  <a:fillRect r="-41096"/>
                </a:stretch>
              </a:blipFill>
            </p:spPr>
            <p:txBody>
              <a:bodyPr/>
              <a:lstStyle/>
              <a:p>
                <a:r>
                  <a:rPr lang="en-US">
                    <a:noFill/>
                  </a:rPr>
                  <a:t> </a:t>
                </a:r>
              </a:p>
            </p:txBody>
          </p:sp>
        </mc:Fallback>
      </mc:AlternateContent>
      <p:sp>
        <p:nvSpPr>
          <p:cNvPr id="46" name="CasellaDiTesto 45"/>
          <p:cNvSpPr txBox="1"/>
          <p:nvPr/>
        </p:nvSpPr>
        <p:spPr>
          <a:xfrm>
            <a:off x="2907264" y="1663856"/>
            <a:ext cx="531253" cy="369332"/>
          </a:xfrm>
          <a:prstGeom prst="rect">
            <a:avLst/>
          </a:prstGeom>
          <a:noFill/>
        </p:spPr>
        <p:txBody>
          <a:bodyPr wrap="square" rtlCol="0">
            <a:spAutoFit/>
          </a:bodyPr>
          <a:lstStyle/>
          <a:p>
            <a:r>
              <a:rPr lang="it-IT" dirty="0" smtClean="0"/>
              <a:t>AS</a:t>
            </a:r>
            <a:endParaRPr lang="en-US" dirty="0"/>
          </a:p>
        </p:txBody>
      </p:sp>
      <p:sp>
        <p:nvSpPr>
          <p:cNvPr id="47" name="CasellaDiTesto 46"/>
          <p:cNvSpPr txBox="1"/>
          <p:nvPr/>
        </p:nvSpPr>
        <p:spPr>
          <a:xfrm>
            <a:off x="1210647" y="1759458"/>
            <a:ext cx="531253" cy="369332"/>
          </a:xfrm>
          <a:prstGeom prst="rect">
            <a:avLst/>
          </a:prstGeom>
          <a:noFill/>
        </p:spPr>
        <p:txBody>
          <a:bodyPr wrap="square" rtlCol="0">
            <a:spAutoFit/>
          </a:bodyPr>
          <a:lstStyle/>
          <a:p>
            <a:r>
              <a:rPr lang="it-IT" dirty="0" smtClean="0"/>
              <a:t>AD</a:t>
            </a:r>
            <a:endParaRPr lang="en-US" dirty="0"/>
          </a:p>
        </p:txBody>
      </p:sp>
      <p:sp>
        <p:nvSpPr>
          <p:cNvPr id="48" name="Rettangolo 47"/>
          <p:cNvSpPr/>
          <p:nvPr/>
        </p:nvSpPr>
        <p:spPr>
          <a:xfrm>
            <a:off x="36102" y="4335063"/>
            <a:ext cx="369179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altLang="it-IT" sz="2400" dirty="0" smtClean="0"/>
              <a:t>Dato che u </a:t>
            </a:r>
            <a:r>
              <a:rPr lang="it-IT" altLang="it-IT" sz="2400" dirty="0"/>
              <a:t>= 1-N/L = 1-Y/L</a:t>
            </a:r>
          </a:p>
        </p:txBody>
      </p:sp>
      <p:sp>
        <p:nvSpPr>
          <p:cNvPr id="49" name="Text Box 4"/>
          <p:cNvSpPr txBox="1">
            <a:spLocks noChangeArrowheads="1"/>
          </p:cNvSpPr>
          <p:nvPr/>
        </p:nvSpPr>
        <p:spPr bwMode="auto">
          <a:xfrm>
            <a:off x="191524" y="4837735"/>
            <a:ext cx="3340210" cy="830997"/>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400" dirty="0" smtClean="0"/>
              <a:t>L’equilibrio nel </a:t>
            </a:r>
            <a:r>
              <a:rPr lang="it-IT" altLang="it-IT" sz="2400" dirty="0" err="1" smtClean="0"/>
              <a:t>MdL</a:t>
            </a:r>
            <a:r>
              <a:rPr lang="it-IT" altLang="it-IT" sz="2400" dirty="0" smtClean="0"/>
              <a:t> è:</a:t>
            </a:r>
          </a:p>
          <a:p>
            <a:pPr eaLnBrk="1" hangingPunct="1"/>
            <a:r>
              <a:rPr lang="it-IT" altLang="it-IT" sz="2400" dirty="0" smtClean="0"/>
              <a:t>F(1- </a:t>
            </a:r>
            <a:r>
              <a:rPr lang="it-IT" altLang="it-IT" sz="2400" dirty="0" err="1"/>
              <a:t>Y</a:t>
            </a:r>
            <a:r>
              <a:rPr lang="it-IT" altLang="it-IT" sz="2400" baseline="-25000" dirty="0" err="1"/>
              <a:t>n</a:t>
            </a:r>
            <a:r>
              <a:rPr lang="it-IT" altLang="it-IT" sz="2400" dirty="0"/>
              <a:t>/L, z) = 1/(1+ </a:t>
            </a:r>
            <a:r>
              <a:rPr lang="it-IT" altLang="it-IT" sz="2400" dirty="0">
                <a:latin typeface="Symbol" panose="05050102010706020507" pitchFamily="18" charset="2"/>
              </a:rPr>
              <a:t>m</a:t>
            </a:r>
            <a:r>
              <a:rPr lang="it-IT" altLang="it-IT" sz="2400" dirty="0"/>
              <a:t> )</a:t>
            </a:r>
          </a:p>
        </p:txBody>
      </p:sp>
      <p:sp>
        <p:nvSpPr>
          <p:cNvPr id="50" name="CasellaDiTesto 49"/>
          <p:cNvSpPr txBox="1"/>
          <p:nvPr/>
        </p:nvSpPr>
        <p:spPr>
          <a:xfrm>
            <a:off x="859467" y="5629890"/>
            <a:ext cx="531253" cy="369332"/>
          </a:xfrm>
          <a:prstGeom prst="rect">
            <a:avLst/>
          </a:prstGeom>
          <a:noFill/>
        </p:spPr>
        <p:txBody>
          <a:bodyPr wrap="square" rtlCol="0">
            <a:spAutoFit/>
          </a:bodyPr>
          <a:lstStyle/>
          <a:p>
            <a:r>
              <a:rPr lang="it-IT" dirty="0" smtClean="0"/>
              <a:t>WS</a:t>
            </a:r>
            <a:endParaRPr lang="en-US" dirty="0"/>
          </a:p>
        </p:txBody>
      </p:sp>
      <p:sp>
        <p:nvSpPr>
          <p:cNvPr id="51" name="CasellaDiTesto 50"/>
          <p:cNvSpPr txBox="1"/>
          <p:nvPr/>
        </p:nvSpPr>
        <p:spPr>
          <a:xfrm>
            <a:off x="2582071" y="5649311"/>
            <a:ext cx="432048" cy="369332"/>
          </a:xfrm>
          <a:prstGeom prst="rect">
            <a:avLst/>
          </a:prstGeom>
          <a:noFill/>
          <a:ln>
            <a:noFill/>
          </a:ln>
        </p:spPr>
        <p:txBody>
          <a:bodyPr wrap="square" rtlCol="0">
            <a:spAutoFit/>
          </a:bodyPr>
          <a:lstStyle/>
          <a:p>
            <a:r>
              <a:rPr lang="it-IT" dirty="0" smtClean="0"/>
              <a:t>PS</a:t>
            </a:r>
            <a:endParaRPr lang="en-US" dirty="0"/>
          </a:p>
        </p:txBody>
      </p:sp>
      <mc:AlternateContent xmlns:mc="http://schemas.openxmlformats.org/markup-compatibility/2006" xmlns:a14="http://schemas.microsoft.com/office/drawing/2010/main">
        <mc:Choice Requires="a14">
          <p:sp>
            <p:nvSpPr>
              <p:cNvPr id="52" name="Rettangolo 51"/>
              <p:cNvSpPr/>
              <p:nvPr/>
            </p:nvSpPr>
            <p:spPr>
              <a:xfrm>
                <a:off x="17998" y="6049628"/>
                <a:ext cx="4267066" cy="76117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it-IT" altLang="it-IT" dirty="0"/>
                  <a:t>Curva AS  </a:t>
                </a:r>
                <a:r>
                  <a:rPr lang="it-IT" altLang="it-IT" dirty="0">
                    <a:sym typeface="Symbol" panose="05050102010706020507" pitchFamily="18" charset="2"/>
                  </a:rPr>
                  <a:t> P</a:t>
                </a:r>
                <a:r>
                  <a:rPr lang="it-IT" altLang="it-IT" dirty="0"/>
                  <a:t>= P</a:t>
                </a:r>
                <a:r>
                  <a:rPr lang="it-IT" altLang="it-IT" baseline="30000" dirty="0"/>
                  <a:t>E</a:t>
                </a:r>
                <a:r>
                  <a:rPr lang="it-IT" altLang="it-IT" dirty="0"/>
                  <a:t> </a:t>
                </a:r>
                <a:r>
                  <a:rPr lang="it-IT" altLang="it-IT" dirty="0">
                    <a:sym typeface="Symbol" panose="05050102010706020507" pitchFamily="18" charset="2"/>
                  </a:rPr>
                  <a:t>(</a:t>
                </a:r>
                <a:r>
                  <a:rPr lang="it-IT" altLang="it-IT" dirty="0"/>
                  <a:t>1+ </a:t>
                </a:r>
                <a:r>
                  <a:rPr lang="it-IT" altLang="it-IT" dirty="0">
                    <a:latin typeface="Symbol" panose="05050102010706020507" pitchFamily="18" charset="2"/>
                  </a:rPr>
                  <a:t>m</a:t>
                </a:r>
                <a:r>
                  <a:rPr lang="it-IT" altLang="it-IT" dirty="0"/>
                  <a:t>) F(</a:t>
                </a:r>
                <a14:m>
                  <m:oMath xmlns:m="http://schemas.openxmlformats.org/officeDocument/2006/math">
                    <m:r>
                      <a:rPr lang="it-IT" altLang="it-IT" i="1">
                        <a:latin typeface="Cambria Math" panose="02040503050406030204" pitchFamily="18" charset="0"/>
                      </a:rPr>
                      <m:t>1−</m:t>
                    </m:r>
                    <m:f>
                      <m:fPr>
                        <m:ctrlPr>
                          <a:rPr lang="it-IT" altLang="it-IT" i="1">
                            <a:latin typeface="Cambria Math" panose="02040503050406030204" pitchFamily="18" charset="0"/>
                          </a:rPr>
                        </m:ctrlPr>
                      </m:fPr>
                      <m:num>
                        <m:r>
                          <a:rPr lang="it-IT" altLang="it-IT" i="1">
                            <a:latin typeface="Cambria Math" panose="02040503050406030204" pitchFamily="18" charset="0"/>
                          </a:rPr>
                          <m:t>𝑌</m:t>
                        </m:r>
                      </m:num>
                      <m:den>
                        <m:r>
                          <a:rPr lang="it-IT" altLang="it-IT" i="1">
                            <a:latin typeface="Cambria Math" panose="02040503050406030204" pitchFamily="18" charset="0"/>
                          </a:rPr>
                          <m:t>𝐿</m:t>
                        </m:r>
                      </m:den>
                    </m:f>
                  </m:oMath>
                </a14:m>
                <a:r>
                  <a:rPr lang="it-IT" altLang="it-IT" dirty="0"/>
                  <a:t> , z ) </a:t>
                </a:r>
                <a:endParaRPr lang="it-IT" altLang="it-IT" dirty="0" smtClean="0"/>
              </a:p>
              <a:p>
                <a:r>
                  <a:rPr lang="it-IT" dirty="0" smtClean="0"/>
                  <a:t>Riassume l’equilibrio nel mercato del lavoro</a:t>
                </a:r>
                <a:endParaRPr lang="en-US" dirty="0"/>
              </a:p>
            </p:txBody>
          </p:sp>
        </mc:Choice>
        <mc:Fallback xmlns="">
          <p:sp>
            <p:nvSpPr>
              <p:cNvPr id="52" name="Rettangolo 51"/>
              <p:cNvSpPr>
                <a:spLocks noRot="1" noChangeAspect="1" noMove="1" noResize="1" noEditPoints="1" noAdjustHandles="1" noChangeArrowheads="1" noChangeShapeType="1" noTextEdit="1"/>
              </p:cNvSpPr>
              <p:nvPr/>
            </p:nvSpPr>
            <p:spPr>
              <a:xfrm>
                <a:off x="17998" y="6049628"/>
                <a:ext cx="4267066" cy="7611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726214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46050"/>
          </a:xfrm>
        </p:spPr>
        <p:txBody>
          <a:bodyPr>
            <a:normAutofit fontScale="90000"/>
          </a:bodyPr>
          <a:lstStyle/>
          <a:p>
            <a:r>
              <a:rPr lang="it-IT" dirty="0" smtClean="0"/>
              <a:t>Risposta: elasticità offerta</a:t>
            </a:r>
            <a:endParaRPr lang="it-IT" dirty="0"/>
          </a:p>
        </p:txBody>
      </p:sp>
      <p:graphicFrame>
        <p:nvGraphicFramePr>
          <p:cNvPr id="16385" name="Object 1"/>
          <p:cNvGraphicFramePr>
            <a:graphicFrameLocks noChangeAspect="1"/>
          </p:cNvGraphicFramePr>
          <p:nvPr>
            <p:extLst>
              <p:ext uri="{D42A27DB-BD31-4B8C-83A1-F6EECF244321}">
                <p14:modId xmlns:p14="http://schemas.microsoft.com/office/powerpoint/2010/main" val="1803759176"/>
              </p:ext>
            </p:extLst>
          </p:nvPr>
        </p:nvGraphicFramePr>
        <p:xfrm>
          <a:off x="1709738" y="747713"/>
          <a:ext cx="5468937" cy="1196975"/>
        </p:xfrm>
        <a:graphic>
          <a:graphicData uri="http://schemas.openxmlformats.org/presentationml/2006/ole">
            <mc:AlternateContent xmlns:mc="http://schemas.openxmlformats.org/markup-compatibility/2006">
              <mc:Choice xmlns:v="urn:schemas-microsoft-com:vml" Requires="v">
                <p:oleObj spid="_x0000_s16465" name="Equazione" r:id="rId3" imgW="3835080" imgH="838080" progId="Equation.3">
                  <p:embed/>
                </p:oleObj>
              </mc:Choice>
              <mc:Fallback>
                <p:oleObj name="Equazione" r:id="rId3" imgW="3835080" imgH="838080" progId="Equation.3">
                  <p:embed/>
                  <p:pic>
                    <p:nvPicPr>
                      <p:cNvPr id="0" name="Picture 1"/>
                      <p:cNvPicPr>
                        <a:picLocks noChangeAspect="1" noChangeArrowheads="1"/>
                      </p:cNvPicPr>
                      <p:nvPr/>
                    </p:nvPicPr>
                    <p:blipFill>
                      <a:blip r:embed="rId4"/>
                      <a:srcRect/>
                      <a:stretch>
                        <a:fillRect/>
                      </a:stretch>
                    </p:blipFill>
                    <p:spPr bwMode="auto">
                      <a:xfrm>
                        <a:off x="1709738" y="747713"/>
                        <a:ext cx="546893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asellaDiTesto 4"/>
          <p:cNvSpPr txBox="1"/>
          <p:nvPr/>
        </p:nvSpPr>
        <p:spPr>
          <a:xfrm>
            <a:off x="251520" y="1988840"/>
            <a:ext cx="1152880" cy="646331"/>
          </a:xfrm>
          <a:prstGeom prst="rect">
            <a:avLst/>
          </a:prstGeom>
          <a:noFill/>
        </p:spPr>
        <p:txBody>
          <a:bodyPr wrap="none" rtlCol="0">
            <a:spAutoFit/>
          </a:bodyPr>
          <a:lstStyle/>
          <a:p>
            <a:r>
              <a:rPr lang="it-IT" dirty="0" smtClean="0"/>
              <a:t>Soluzione:</a:t>
            </a:r>
          </a:p>
          <a:p>
            <a:endParaRPr lang="it-IT" dirty="0"/>
          </a:p>
        </p:txBody>
      </p:sp>
      <p:graphicFrame>
        <p:nvGraphicFramePr>
          <p:cNvPr id="6" name="Oggetto 5"/>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6466" name="Equazione" r:id="rId5" imgW="914400" imgH="215640" progId="Equation.3">
                  <p:embed/>
                </p:oleObj>
              </mc:Choice>
              <mc:Fallback>
                <p:oleObj name="Equazione" r:id="rId5" imgW="914400" imgH="215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314788752"/>
              </p:ext>
            </p:extLst>
          </p:nvPr>
        </p:nvGraphicFramePr>
        <p:xfrm>
          <a:off x="1476375" y="1984375"/>
          <a:ext cx="6959600" cy="1343025"/>
        </p:xfrm>
        <a:graphic>
          <a:graphicData uri="http://schemas.openxmlformats.org/presentationml/2006/ole">
            <mc:AlternateContent xmlns:mc="http://schemas.openxmlformats.org/markup-compatibility/2006">
              <mc:Choice xmlns:v="urn:schemas-microsoft-com:vml" Requires="v">
                <p:oleObj spid="_x0000_s16467" name="Equazione" r:id="rId7" imgW="3555720" imgH="685800" progId="Equation.3">
                  <p:embed/>
                </p:oleObj>
              </mc:Choice>
              <mc:Fallback>
                <p:oleObj name="Equazione" r:id="rId7" imgW="3555720" imgH="685800" progId="Equation.3">
                  <p:embed/>
                  <p:pic>
                    <p:nvPicPr>
                      <p:cNvPr id="0" name="Picture 3"/>
                      <p:cNvPicPr>
                        <a:picLocks noChangeAspect="1" noChangeArrowheads="1"/>
                      </p:cNvPicPr>
                      <p:nvPr/>
                    </p:nvPicPr>
                    <p:blipFill>
                      <a:blip r:embed="rId8"/>
                      <a:srcRect/>
                      <a:stretch>
                        <a:fillRect/>
                      </a:stretch>
                    </p:blipFill>
                    <p:spPr bwMode="auto">
                      <a:xfrm>
                        <a:off x="1476375" y="1984375"/>
                        <a:ext cx="69596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asellaDiTesto 7"/>
          <p:cNvSpPr txBox="1"/>
          <p:nvPr/>
        </p:nvSpPr>
        <p:spPr>
          <a:xfrm>
            <a:off x="251520" y="3645024"/>
            <a:ext cx="2672591" cy="369332"/>
          </a:xfrm>
          <a:prstGeom prst="rect">
            <a:avLst/>
          </a:prstGeom>
          <a:noFill/>
        </p:spPr>
        <p:txBody>
          <a:bodyPr wrap="none" rtlCol="0">
            <a:spAutoFit/>
          </a:bodyPr>
          <a:lstStyle/>
          <a:p>
            <a:r>
              <a:rPr lang="it-IT" dirty="0" smtClean="0"/>
              <a:t>E al netto della tassazione:</a:t>
            </a:r>
            <a:endParaRPr lang="it-IT" dirty="0"/>
          </a:p>
        </p:txBody>
      </p:sp>
      <p:graphicFrame>
        <p:nvGraphicFramePr>
          <p:cNvPr id="16388" name="Object 4"/>
          <p:cNvGraphicFramePr>
            <a:graphicFrameLocks noChangeAspect="1"/>
          </p:cNvGraphicFramePr>
          <p:nvPr>
            <p:extLst>
              <p:ext uri="{D42A27DB-BD31-4B8C-83A1-F6EECF244321}">
                <p14:modId xmlns:p14="http://schemas.microsoft.com/office/powerpoint/2010/main" val="3179910579"/>
              </p:ext>
            </p:extLst>
          </p:nvPr>
        </p:nvGraphicFramePr>
        <p:xfrm>
          <a:off x="3203848" y="3645144"/>
          <a:ext cx="4826000" cy="2089150"/>
        </p:xfrm>
        <a:graphic>
          <a:graphicData uri="http://schemas.openxmlformats.org/presentationml/2006/ole">
            <mc:AlternateContent xmlns:mc="http://schemas.openxmlformats.org/markup-compatibility/2006">
              <mc:Choice xmlns:v="urn:schemas-microsoft-com:vml" Requires="v">
                <p:oleObj spid="_x0000_s16468" name="Equazione" r:id="rId9" imgW="2463480" imgH="1066680" progId="Equation.3">
                  <p:embed/>
                </p:oleObj>
              </mc:Choice>
              <mc:Fallback>
                <p:oleObj name="Equazione" r:id="rId9" imgW="2463480" imgH="1066680" progId="Equation.3">
                  <p:embed/>
                  <p:pic>
                    <p:nvPicPr>
                      <p:cNvPr id="0" name="Picture 4"/>
                      <p:cNvPicPr>
                        <a:picLocks noChangeAspect="1" noChangeArrowheads="1"/>
                      </p:cNvPicPr>
                      <p:nvPr/>
                    </p:nvPicPr>
                    <p:blipFill>
                      <a:blip r:embed="rId10"/>
                      <a:srcRect/>
                      <a:stretch>
                        <a:fillRect/>
                      </a:stretch>
                    </p:blipFill>
                    <p:spPr bwMode="auto">
                      <a:xfrm>
                        <a:off x="3203848" y="3645144"/>
                        <a:ext cx="4826000"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93833" y="6119585"/>
            <a:ext cx="8326639" cy="369332"/>
          </a:xfrm>
          <a:prstGeom prst="rect">
            <a:avLst/>
          </a:prstGeom>
          <a:noFill/>
        </p:spPr>
        <p:txBody>
          <a:bodyPr wrap="square" rtlCol="0">
            <a:spAutoFit/>
          </a:bodyPr>
          <a:lstStyle/>
          <a:p>
            <a:r>
              <a:rPr lang="en-US" dirty="0" err="1" smtClean="0"/>
              <a:t>Quindi</a:t>
            </a:r>
            <a:r>
              <a:rPr lang="en-US" dirty="0" smtClean="0"/>
              <a:t> </a:t>
            </a:r>
            <a:r>
              <a:rPr lang="en-US" dirty="0" err="1" smtClean="0"/>
              <a:t>l’aumento</a:t>
            </a:r>
            <a:r>
              <a:rPr lang="en-US" dirty="0" smtClean="0"/>
              <a:t> </a:t>
            </a:r>
            <a:r>
              <a:rPr lang="en-US" dirty="0" err="1" smtClean="0"/>
              <a:t>totale</a:t>
            </a:r>
            <a:r>
              <a:rPr lang="en-US" dirty="0" smtClean="0"/>
              <a:t> del </a:t>
            </a:r>
            <a:r>
              <a:rPr lang="en-US" dirty="0" err="1" smtClean="0"/>
              <a:t>lavoro</a:t>
            </a:r>
            <a:r>
              <a:rPr lang="en-US" dirty="0" smtClean="0"/>
              <a:t> con la </a:t>
            </a:r>
            <a:r>
              <a:rPr lang="en-US" dirty="0" err="1" smtClean="0"/>
              <a:t>riduzione</a:t>
            </a:r>
            <a:r>
              <a:rPr lang="en-US" dirty="0" smtClean="0"/>
              <a:t> </a:t>
            </a:r>
            <a:r>
              <a:rPr lang="en-US" dirty="0" err="1" smtClean="0"/>
              <a:t>dell’imposta</a:t>
            </a:r>
            <a:r>
              <a:rPr lang="en-US" dirty="0" smtClean="0"/>
              <a:t> è </a:t>
            </a:r>
            <a:r>
              <a:rPr lang="en-US" dirty="0" err="1" smtClean="0"/>
              <a:t>pari</a:t>
            </a:r>
            <a:r>
              <a:rPr lang="en-US" dirty="0" smtClean="0"/>
              <a:t> a 0,10 </a:t>
            </a:r>
            <a:r>
              <a:rPr lang="en-US" dirty="0" err="1" smtClean="0"/>
              <a:t>punti</a:t>
            </a:r>
            <a:r>
              <a:rPr lang="en-US" dirty="0" smtClean="0"/>
              <a:t>  </a:t>
            </a:r>
            <a:endParaRPr lang="en-US" dirty="0"/>
          </a:p>
        </p:txBody>
      </p:sp>
      <p:sp>
        <p:nvSpPr>
          <p:cNvPr id="4" name="Oval 3"/>
          <p:cNvSpPr/>
          <p:nvPr/>
        </p:nvSpPr>
        <p:spPr>
          <a:xfrm>
            <a:off x="1587815" y="836712"/>
            <a:ext cx="1336296" cy="11079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partecipazione al lavoro in ambito familiare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Considerato un modello di partecipazione con cassa comune. La coppia formata da Claudio e Giovanna offre 20 ore del loro tempo tra lavoro domestico e di mercato (10 a testa). La crisi economica richiede un supplemento di 1 ora di lavoro per l’acquisto dello stesso quantitativo di beni sul mercato (21 ore totali – vedi nota), chi la offrirà, sapendo che entrambi vengono pagati 12 Euro/ora per il lavoro nel mercato, mentre il prodotto domestico di Giovanna vale 15€/ora e quello di Claudio 10€/ora.  </a:t>
            </a:r>
            <a:endParaRPr lang="it-IT"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18058"/>
          </a:xfrm>
        </p:spPr>
        <p:txBody>
          <a:bodyPr>
            <a:normAutofit fontScale="90000"/>
          </a:bodyPr>
          <a:lstStyle/>
          <a:p>
            <a:r>
              <a:rPr lang="it-IT" sz="2400" dirty="0" smtClean="0">
                <a:solidFill>
                  <a:srgbClr val="FF0000"/>
                </a:solidFill>
              </a:rPr>
              <a:t>Risposta: scelta lavorativa in ambito familiare</a:t>
            </a:r>
            <a:endParaRPr lang="it-IT" sz="2400" dirty="0">
              <a:solidFill>
                <a:srgbClr val="FF0000"/>
              </a:solidFill>
            </a:endParaRPr>
          </a:p>
        </p:txBody>
      </p:sp>
      <p:grpSp>
        <p:nvGrpSpPr>
          <p:cNvPr id="17" name="Gruppo 16"/>
          <p:cNvGrpSpPr/>
          <p:nvPr/>
        </p:nvGrpSpPr>
        <p:grpSpPr>
          <a:xfrm>
            <a:off x="395536" y="548680"/>
            <a:ext cx="3877318" cy="2437239"/>
            <a:chOff x="323528" y="1484784"/>
            <a:chExt cx="3877318" cy="2437239"/>
          </a:xfrm>
        </p:grpSpPr>
        <p:cxnSp>
          <p:nvCxnSpPr>
            <p:cNvPr id="5" name="Connettore 1 4"/>
            <p:cNvCxnSpPr/>
            <p:nvPr/>
          </p:nvCxnSpPr>
          <p:spPr>
            <a:xfrm>
              <a:off x="1115616" y="1700808"/>
              <a:ext cx="0" cy="1872208"/>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1115616" y="3573016"/>
              <a:ext cx="2448272"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1115616" y="2276872"/>
              <a:ext cx="1080120"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55576" y="2132856"/>
              <a:ext cx="420308" cy="276999"/>
            </a:xfrm>
            <a:prstGeom prst="rect">
              <a:avLst/>
            </a:prstGeom>
            <a:noFill/>
          </p:spPr>
          <p:txBody>
            <a:bodyPr wrap="none" rtlCol="0">
              <a:spAutoFit/>
            </a:bodyPr>
            <a:lstStyle/>
            <a:p>
              <a:r>
                <a:rPr lang="it-IT" sz="1200" dirty="0" smtClean="0"/>
                <a:t>120</a:t>
              </a:r>
              <a:endParaRPr lang="it-IT" sz="1200" dirty="0"/>
            </a:p>
          </p:txBody>
        </p:sp>
        <p:sp>
          <p:nvSpPr>
            <p:cNvPr id="13" name="CasellaDiTesto 12"/>
            <p:cNvSpPr txBox="1"/>
            <p:nvPr/>
          </p:nvSpPr>
          <p:spPr>
            <a:xfrm>
              <a:off x="1979712" y="3573016"/>
              <a:ext cx="420308" cy="276999"/>
            </a:xfrm>
            <a:prstGeom prst="rect">
              <a:avLst/>
            </a:prstGeom>
            <a:noFill/>
          </p:spPr>
          <p:txBody>
            <a:bodyPr wrap="none" rtlCol="0">
              <a:spAutoFit/>
            </a:bodyPr>
            <a:lstStyle/>
            <a:p>
              <a:r>
                <a:rPr lang="it-IT" sz="1200" dirty="0" smtClean="0"/>
                <a:t>100</a:t>
              </a:r>
              <a:endParaRPr lang="it-IT" sz="1200" dirty="0"/>
            </a:p>
          </p:txBody>
        </p:sp>
        <p:sp>
          <p:nvSpPr>
            <p:cNvPr id="14" name="CasellaDiTesto 13"/>
            <p:cNvSpPr txBox="1"/>
            <p:nvPr/>
          </p:nvSpPr>
          <p:spPr>
            <a:xfrm>
              <a:off x="1907704" y="1772816"/>
              <a:ext cx="889987" cy="369332"/>
            </a:xfrm>
            <a:prstGeom prst="rect">
              <a:avLst/>
            </a:prstGeom>
            <a:noFill/>
          </p:spPr>
          <p:txBody>
            <a:bodyPr wrap="none" rtlCol="0">
              <a:spAutoFit/>
            </a:bodyPr>
            <a:lstStyle/>
            <a:p>
              <a:r>
                <a:rPr lang="it-IT" dirty="0" smtClean="0"/>
                <a:t>Claudio</a:t>
              </a:r>
              <a:endParaRPr lang="it-IT" dirty="0"/>
            </a:p>
          </p:txBody>
        </p:sp>
        <p:sp>
          <p:nvSpPr>
            <p:cNvPr id="15" name="CasellaDiTesto 14"/>
            <p:cNvSpPr txBox="1"/>
            <p:nvPr/>
          </p:nvSpPr>
          <p:spPr>
            <a:xfrm>
              <a:off x="323528" y="1484784"/>
              <a:ext cx="1085554" cy="276999"/>
            </a:xfrm>
            <a:prstGeom prst="rect">
              <a:avLst/>
            </a:prstGeom>
            <a:noFill/>
          </p:spPr>
          <p:txBody>
            <a:bodyPr wrap="none" rtlCol="0">
              <a:spAutoFit/>
            </a:bodyPr>
            <a:lstStyle/>
            <a:p>
              <a:r>
                <a:rPr lang="it-IT" sz="1200" dirty="0" smtClean="0"/>
                <a:t>Beni Consumo</a:t>
              </a:r>
              <a:endParaRPr lang="it-IT" sz="1200" dirty="0"/>
            </a:p>
          </p:txBody>
        </p:sp>
        <p:sp>
          <p:nvSpPr>
            <p:cNvPr id="16" name="CasellaDiTesto 15"/>
            <p:cNvSpPr txBox="1"/>
            <p:nvPr/>
          </p:nvSpPr>
          <p:spPr>
            <a:xfrm>
              <a:off x="2771800" y="3645024"/>
              <a:ext cx="1429046" cy="276999"/>
            </a:xfrm>
            <a:prstGeom prst="rect">
              <a:avLst/>
            </a:prstGeom>
            <a:noFill/>
          </p:spPr>
          <p:txBody>
            <a:bodyPr wrap="none" rtlCol="0">
              <a:spAutoFit/>
            </a:bodyPr>
            <a:lstStyle/>
            <a:p>
              <a:r>
                <a:rPr lang="it-IT" sz="1200" dirty="0" smtClean="0"/>
                <a:t>Prodotto domestico</a:t>
              </a:r>
              <a:endParaRPr lang="it-IT" sz="1200" dirty="0"/>
            </a:p>
          </p:txBody>
        </p:sp>
      </p:grpSp>
      <p:grpSp>
        <p:nvGrpSpPr>
          <p:cNvPr id="18" name="Gruppo 17"/>
          <p:cNvGrpSpPr/>
          <p:nvPr/>
        </p:nvGrpSpPr>
        <p:grpSpPr>
          <a:xfrm>
            <a:off x="4572000" y="548680"/>
            <a:ext cx="4093342" cy="2437239"/>
            <a:chOff x="323528" y="1484784"/>
            <a:chExt cx="4093342" cy="2437239"/>
          </a:xfrm>
        </p:grpSpPr>
        <p:cxnSp>
          <p:nvCxnSpPr>
            <p:cNvPr id="19" name="Connettore 1 18"/>
            <p:cNvCxnSpPr/>
            <p:nvPr/>
          </p:nvCxnSpPr>
          <p:spPr>
            <a:xfrm>
              <a:off x="1115616" y="1700808"/>
              <a:ext cx="0" cy="1872208"/>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115616" y="3573016"/>
              <a:ext cx="2448272"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1115616" y="2276872"/>
              <a:ext cx="1584176"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755576" y="2132856"/>
              <a:ext cx="420308" cy="276999"/>
            </a:xfrm>
            <a:prstGeom prst="rect">
              <a:avLst/>
            </a:prstGeom>
            <a:noFill/>
          </p:spPr>
          <p:txBody>
            <a:bodyPr wrap="none" rtlCol="0">
              <a:spAutoFit/>
            </a:bodyPr>
            <a:lstStyle/>
            <a:p>
              <a:r>
                <a:rPr lang="it-IT" sz="1200" dirty="0" smtClean="0"/>
                <a:t>120</a:t>
              </a:r>
              <a:endParaRPr lang="it-IT" sz="1200" dirty="0"/>
            </a:p>
          </p:txBody>
        </p:sp>
        <p:sp>
          <p:nvSpPr>
            <p:cNvPr id="23" name="CasellaDiTesto 22"/>
            <p:cNvSpPr txBox="1"/>
            <p:nvPr/>
          </p:nvSpPr>
          <p:spPr>
            <a:xfrm>
              <a:off x="2483768" y="3573016"/>
              <a:ext cx="420308" cy="276999"/>
            </a:xfrm>
            <a:prstGeom prst="rect">
              <a:avLst/>
            </a:prstGeom>
            <a:noFill/>
          </p:spPr>
          <p:txBody>
            <a:bodyPr wrap="none" rtlCol="0">
              <a:spAutoFit/>
            </a:bodyPr>
            <a:lstStyle/>
            <a:p>
              <a:r>
                <a:rPr lang="it-IT" sz="1200" dirty="0" smtClean="0"/>
                <a:t>150</a:t>
              </a:r>
              <a:endParaRPr lang="it-IT" sz="1200" dirty="0"/>
            </a:p>
          </p:txBody>
        </p:sp>
        <p:sp>
          <p:nvSpPr>
            <p:cNvPr id="24" name="CasellaDiTesto 23"/>
            <p:cNvSpPr txBox="1"/>
            <p:nvPr/>
          </p:nvSpPr>
          <p:spPr>
            <a:xfrm>
              <a:off x="1907704" y="1772816"/>
              <a:ext cx="1069908" cy="369332"/>
            </a:xfrm>
            <a:prstGeom prst="rect">
              <a:avLst/>
            </a:prstGeom>
            <a:noFill/>
          </p:spPr>
          <p:txBody>
            <a:bodyPr wrap="none" rtlCol="0">
              <a:spAutoFit/>
            </a:bodyPr>
            <a:lstStyle/>
            <a:p>
              <a:r>
                <a:rPr lang="it-IT" dirty="0" smtClean="0"/>
                <a:t>Giovanna</a:t>
              </a:r>
              <a:endParaRPr lang="it-IT" dirty="0"/>
            </a:p>
          </p:txBody>
        </p:sp>
        <p:sp>
          <p:nvSpPr>
            <p:cNvPr id="25" name="CasellaDiTesto 24"/>
            <p:cNvSpPr txBox="1"/>
            <p:nvPr/>
          </p:nvSpPr>
          <p:spPr>
            <a:xfrm>
              <a:off x="323528" y="1484784"/>
              <a:ext cx="1085554" cy="276999"/>
            </a:xfrm>
            <a:prstGeom prst="rect">
              <a:avLst/>
            </a:prstGeom>
            <a:noFill/>
          </p:spPr>
          <p:txBody>
            <a:bodyPr wrap="none" rtlCol="0">
              <a:spAutoFit/>
            </a:bodyPr>
            <a:lstStyle/>
            <a:p>
              <a:r>
                <a:rPr lang="it-IT" sz="1200" dirty="0" smtClean="0"/>
                <a:t>Beni Consumo</a:t>
              </a:r>
              <a:endParaRPr lang="it-IT" sz="1200" dirty="0"/>
            </a:p>
          </p:txBody>
        </p:sp>
        <p:sp>
          <p:nvSpPr>
            <p:cNvPr id="26" name="CasellaDiTesto 25"/>
            <p:cNvSpPr txBox="1"/>
            <p:nvPr/>
          </p:nvSpPr>
          <p:spPr>
            <a:xfrm>
              <a:off x="2987824" y="3645024"/>
              <a:ext cx="1429046" cy="276999"/>
            </a:xfrm>
            <a:prstGeom prst="rect">
              <a:avLst/>
            </a:prstGeom>
            <a:noFill/>
          </p:spPr>
          <p:txBody>
            <a:bodyPr wrap="none" rtlCol="0">
              <a:spAutoFit/>
            </a:bodyPr>
            <a:lstStyle/>
            <a:p>
              <a:r>
                <a:rPr lang="it-IT" sz="1200" dirty="0" smtClean="0"/>
                <a:t>Prodotto domestico</a:t>
              </a:r>
              <a:endParaRPr lang="it-IT" sz="1200" dirty="0"/>
            </a:p>
          </p:txBody>
        </p:sp>
      </p:grpSp>
      <p:cxnSp>
        <p:nvCxnSpPr>
          <p:cNvPr id="29" name="Connettore 1 28"/>
          <p:cNvCxnSpPr/>
          <p:nvPr/>
        </p:nvCxnSpPr>
        <p:spPr>
          <a:xfrm>
            <a:off x="3203848" y="2996952"/>
            <a:ext cx="0" cy="3312368"/>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a:off x="3203848" y="6309320"/>
            <a:ext cx="4464496"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a:off x="4788024" y="4941168"/>
            <a:ext cx="1152128"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2699792" y="4797152"/>
            <a:ext cx="420308" cy="276999"/>
          </a:xfrm>
          <a:prstGeom prst="rect">
            <a:avLst/>
          </a:prstGeom>
          <a:noFill/>
        </p:spPr>
        <p:txBody>
          <a:bodyPr wrap="none" rtlCol="0">
            <a:spAutoFit/>
          </a:bodyPr>
          <a:lstStyle/>
          <a:p>
            <a:r>
              <a:rPr lang="it-IT" sz="1200" dirty="0" smtClean="0"/>
              <a:t>120</a:t>
            </a:r>
            <a:endParaRPr lang="it-IT" sz="1200" dirty="0"/>
          </a:p>
        </p:txBody>
      </p:sp>
      <p:sp>
        <p:nvSpPr>
          <p:cNvPr id="33" name="CasellaDiTesto 32"/>
          <p:cNvSpPr txBox="1"/>
          <p:nvPr/>
        </p:nvSpPr>
        <p:spPr>
          <a:xfrm>
            <a:off x="4572000" y="6309320"/>
            <a:ext cx="420308" cy="276999"/>
          </a:xfrm>
          <a:prstGeom prst="rect">
            <a:avLst/>
          </a:prstGeom>
          <a:noFill/>
        </p:spPr>
        <p:txBody>
          <a:bodyPr wrap="none" rtlCol="0">
            <a:spAutoFit/>
          </a:bodyPr>
          <a:lstStyle/>
          <a:p>
            <a:r>
              <a:rPr lang="it-IT" sz="1200" dirty="0" smtClean="0"/>
              <a:t>150</a:t>
            </a:r>
            <a:endParaRPr lang="it-IT" sz="1200" dirty="0"/>
          </a:p>
        </p:txBody>
      </p:sp>
      <p:sp>
        <p:nvSpPr>
          <p:cNvPr id="34" name="CasellaDiTesto 33"/>
          <p:cNvSpPr txBox="1"/>
          <p:nvPr/>
        </p:nvSpPr>
        <p:spPr>
          <a:xfrm>
            <a:off x="4067944" y="3933056"/>
            <a:ext cx="837089" cy="369332"/>
          </a:xfrm>
          <a:prstGeom prst="rect">
            <a:avLst/>
          </a:prstGeom>
          <a:noFill/>
        </p:spPr>
        <p:txBody>
          <a:bodyPr wrap="none" rtlCol="0">
            <a:spAutoFit/>
          </a:bodyPr>
          <a:lstStyle/>
          <a:p>
            <a:r>
              <a:rPr lang="it-IT" dirty="0" smtClean="0"/>
              <a:t>Coppia</a:t>
            </a:r>
            <a:endParaRPr lang="it-IT" dirty="0"/>
          </a:p>
        </p:txBody>
      </p:sp>
      <p:sp>
        <p:nvSpPr>
          <p:cNvPr id="35" name="CasellaDiTesto 34"/>
          <p:cNvSpPr txBox="1"/>
          <p:nvPr/>
        </p:nvSpPr>
        <p:spPr>
          <a:xfrm>
            <a:off x="1763688" y="3429000"/>
            <a:ext cx="1085554" cy="276999"/>
          </a:xfrm>
          <a:prstGeom prst="rect">
            <a:avLst/>
          </a:prstGeom>
          <a:noFill/>
        </p:spPr>
        <p:txBody>
          <a:bodyPr wrap="none" rtlCol="0">
            <a:spAutoFit/>
          </a:bodyPr>
          <a:lstStyle/>
          <a:p>
            <a:r>
              <a:rPr lang="it-IT" sz="1200" dirty="0" smtClean="0"/>
              <a:t>Beni Consumo</a:t>
            </a:r>
            <a:endParaRPr lang="it-IT" sz="1200" dirty="0"/>
          </a:p>
        </p:txBody>
      </p:sp>
      <p:sp>
        <p:nvSpPr>
          <p:cNvPr id="36" name="CasellaDiTesto 35"/>
          <p:cNvSpPr txBox="1"/>
          <p:nvPr/>
        </p:nvSpPr>
        <p:spPr>
          <a:xfrm>
            <a:off x="6156176" y="6309320"/>
            <a:ext cx="1429046" cy="276999"/>
          </a:xfrm>
          <a:prstGeom prst="rect">
            <a:avLst/>
          </a:prstGeom>
          <a:noFill/>
        </p:spPr>
        <p:txBody>
          <a:bodyPr wrap="none" rtlCol="0">
            <a:spAutoFit/>
          </a:bodyPr>
          <a:lstStyle/>
          <a:p>
            <a:r>
              <a:rPr lang="it-IT" sz="1200" dirty="0" smtClean="0"/>
              <a:t>Prodotto domestico</a:t>
            </a:r>
            <a:endParaRPr lang="it-IT" sz="1200" dirty="0"/>
          </a:p>
        </p:txBody>
      </p:sp>
      <p:cxnSp>
        <p:nvCxnSpPr>
          <p:cNvPr id="38" name="Connettore 1 37"/>
          <p:cNvCxnSpPr/>
          <p:nvPr/>
        </p:nvCxnSpPr>
        <p:spPr>
          <a:xfrm>
            <a:off x="3203848" y="3645024"/>
            <a:ext cx="1584176"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a:off x="3203848" y="4941168"/>
            <a:ext cx="1584176"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0" name="CasellaDiTesto 49"/>
          <p:cNvSpPr txBox="1"/>
          <p:nvPr/>
        </p:nvSpPr>
        <p:spPr>
          <a:xfrm>
            <a:off x="3347864" y="4509120"/>
            <a:ext cx="773225" cy="276999"/>
          </a:xfrm>
          <a:prstGeom prst="rect">
            <a:avLst/>
          </a:prstGeom>
          <a:noFill/>
        </p:spPr>
        <p:txBody>
          <a:bodyPr wrap="none" rtlCol="0">
            <a:spAutoFit/>
          </a:bodyPr>
          <a:lstStyle/>
          <a:p>
            <a:r>
              <a:rPr lang="it-IT" sz="1200" dirty="0" smtClean="0"/>
              <a:t>Giovanna</a:t>
            </a:r>
            <a:endParaRPr lang="it-IT" sz="1200" dirty="0"/>
          </a:p>
        </p:txBody>
      </p:sp>
      <p:sp>
        <p:nvSpPr>
          <p:cNvPr id="51" name="CasellaDiTesto 50"/>
          <p:cNvSpPr txBox="1"/>
          <p:nvPr/>
        </p:nvSpPr>
        <p:spPr>
          <a:xfrm>
            <a:off x="4860032" y="5949280"/>
            <a:ext cx="652743" cy="276999"/>
          </a:xfrm>
          <a:prstGeom prst="rect">
            <a:avLst/>
          </a:prstGeom>
          <a:noFill/>
        </p:spPr>
        <p:txBody>
          <a:bodyPr wrap="none" rtlCol="0">
            <a:spAutoFit/>
          </a:bodyPr>
          <a:lstStyle/>
          <a:p>
            <a:r>
              <a:rPr lang="it-IT" sz="1200" dirty="0" smtClean="0"/>
              <a:t>Claudio</a:t>
            </a:r>
            <a:endParaRPr lang="it-IT" sz="1200" dirty="0"/>
          </a:p>
        </p:txBody>
      </p:sp>
      <p:sp>
        <p:nvSpPr>
          <p:cNvPr id="52" name="CasellaDiTesto 51"/>
          <p:cNvSpPr txBox="1"/>
          <p:nvPr/>
        </p:nvSpPr>
        <p:spPr>
          <a:xfrm>
            <a:off x="2843808" y="3573016"/>
            <a:ext cx="420308" cy="276999"/>
          </a:xfrm>
          <a:prstGeom prst="rect">
            <a:avLst/>
          </a:prstGeom>
          <a:noFill/>
        </p:spPr>
        <p:txBody>
          <a:bodyPr wrap="none" rtlCol="0">
            <a:spAutoFit/>
          </a:bodyPr>
          <a:lstStyle/>
          <a:p>
            <a:r>
              <a:rPr lang="it-IT" sz="1200" dirty="0" smtClean="0"/>
              <a:t>240</a:t>
            </a:r>
            <a:endParaRPr lang="it-IT" sz="1200" dirty="0"/>
          </a:p>
        </p:txBody>
      </p:sp>
      <p:sp>
        <p:nvSpPr>
          <p:cNvPr id="53" name="CasellaDiTesto 52"/>
          <p:cNvSpPr txBox="1"/>
          <p:nvPr/>
        </p:nvSpPr>
        <p:spPr>
          <a:xfrm>
            <a:off x="5148064" y="6581001"/>
            <a:ext cx="420308" cy="276999"/>
          </a:xfrm>
          <a:prstGeom prst="rect">
            <a:avLst/>
          </a:prstGeom>
          <a:noFill/>
        </p:spPr>
        <p:txBody>
          <a:bodyPr wrap="none" rtlCol="0">
            <a:spAutoFit/>
          </a:bodyPr>
          <a:lstStyle/>
          <a:p>
            <a:r>
              <a:rPr lang="it-IT" sz="1200" dirty="0" smtClean="0"/>
              <a:t>250</a:t>
            </a:r>
            <a:endParaRPr lang="it-IT" sz="1200" dirty="0"/>
          </a:p>
        </p:txBody>
      </p:sp>
      <p:sp>
        <p:nvSpPr>
          <p:cNvPr id="54" name="Arco 53"/>
          <p:cNvSpPr/>
          <p:nvPr/>
        </p:nvSpPr>
        <p:spPr>
          <a:xfrm rot="14703379">
            <a:off x="5554239" y="5918129"/>
            <a:ext cx="449976" cy="5642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5" name="Arco 54"/>
          <p:cNvSpPr/>
          <p:nvPr/>
        </p:nvSpPr>
        <p:spPr>
          <a:xfrm rot="14703379">
            <a:off x="4265657" y="4549977"/>
            <a:ext cx="449976" cy="5642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56" name="Oggetto 55"/>
          <p:cNvGraphicFramePr>
            <a:graphicFrameLocks noChangeAspect="1"/>
          </p:cNvGraphicFramePr>
          <p:nvPr/>
        </p:nvGraphicFramePr>
        <p:xfrm>
          <a:off x="6156176" y="5877272"/>
          <a:ext cx="647700" cy="431800"/>
        </p:xfrm>
        <a:graphic>
          <a:graphicData uri="http://schemas.openxmlformats.org/presentationml/2006/ole">
            <mc:AlternateContent xmlns:mc="http://schemas.openxmlformats.org/markup-compatibility/2006">
              <mc:Choice xmlns:v="urn:schemas-microsoft-com:vml" Requires="v">
                <p:oleObj spid="_x0000_s14402" name="Equazione" r:id="rId3" imgW="647640" imgH="431640" progId="Equation.3">
                  <p:embed/>
                </p:oleObj>
              </mc:Choice>
              <mc:Fallback>
                <p:oleObj name="Equazione" r:id="rId3" imgW="647640" imgH="43164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877272"/>
                        <a:ext cx="647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9" name="Connettore 2 58"/>
          <p:cNvCxnSpPr/>
          <p:nvPr/>
        </p:nvCxnSpPr>
        <p:spPr>
          <a:xfrm flipH="1">
            <a:off x="5796136" y="5949280"/>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ggetto 59"/>
          <p:cNvGraphicFramePr>
            <a:graphicFrameLocks noChangeAspect="1"/>
          </p:cNvGraphicFramePr>
          <p:nvPr/>
        </p:nvGraphicFramePr>
        <p:xfrm>
          <a:off x="3995936" y="5013176"/>
          <a:ext cx="660400" cy="431800"/>
        </p:xfrm>
        <a:graphic>
          <a:graphicData uri="http://schemas.openxmlformats.org/presentationml/2006/ole">
            <mc:AlternateContent xmlns:mc="http://schemas.openxmlformats.org/markup-compatibility/2006">
              <mc:Choice xmlns:v="urn:schemas-microsoft-com:vml" Requires="v">
                <p:oleObj spid="_x0000_s14403" name="Equazione" r:id="rId5" imgW="660240" imgH="431640" progId="Equation.3">
                  <p:embed/>
                </p:oleObj>
              </mc:Choice>
              <mc:Fallback>
                <p:oleObj name="Equazione" r:id="rId5" imgW="66024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5013176"/>
                        <a:ext cx="660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1" name="Connettore 2 60"/>
          <p:cNvCxnSpPr/>
          <p:nvPr/>
        </p:nvCxnSpPr>
        <p:spPr>
          <a:xfrm flipV="1">
            <a:off x="4283968" y="4797152"/>
            <a:ext cx="14401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a:off x="4788024" y="4581128"/>
            <a:ext cx="1152128" cy="17281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a:off x="4788024" y="4941168"/>
            <a:ext cx="0" cy="136815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a:off x="3203848" y="3284984"/>
            <a:ext cx="1584176" cy="1296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2843808" y="3140968"/>
            <a:ext cx="420308" cy="276999"/>
          </a:xfrm>
          <a:prstGeom prst="rect">
            <a:avLst/>
          </a:prstGeom>
          <a:noFill/>
        </p:spPr>
        <p:txBody>
          <a:bodyPr wrap="none" rtlCol="0">
            <a:spAutoFit/>
          </a:bodyPr>
          <a:lstStyle/>
          <a:p>
            <a:r>
              <a:rPr lang="it-IT" sz="1200" dirty="0" smtClean="0"/>
              <a:t>252</a:t>
            </a:r>
            <a:endParaRPr lang="it-IT" sz="1200" dirty="0"/>
          </a:p>
        </p:txBody>
      </p:sp>
      <p:sp>
        <p:nvSpPr>
          <p:cNvPr id="77" name="Arco 76"/>
          <p:cNvSpPr/>
          <p:nvPr/>
        </p:nvSpPr>
        <p:spPr>
          <a:xfrm rot="14703379">
            <a:off x="5500681" y="5721245"/>
            <a:ext cx="492644" cy="814002"/>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14339" name="Object 3"/>
          <p:cNvGraphicFramePr>
            <a:graphicFrameLocks noChangeAspect="1"/>
          </p:cNvGraphicFramePr>
          <p:nvPr/>
        </p:nvGraphicFramePr>
        <p:xfrm>
          <a:off x="5724128" y="4869160"/>
          <a:ext cx="723900" cy="431800"/>
        </p:xfrm>
        <a:graphic>
          <a:graphicData uri="http://schemas.openxmlformats.org/presentationml/2006/ole">
            <mc:AlternateContent xmlns:mc="http://schemas.openxmlformats.org/markup-compatibility/2006">
              <mc:Choice xmlns:v="urn:schemas-microsoft-com:vml" Requires="v">
                <p:oleObj spid="_x0000_s14404" name="Equazione" r:id="rId7" imgW="723600" imgH="431640" progId="Equation.3">
                  <p:embed/>
                </p:oleObj>
              </mc:Choice>
              <mc:Fallback>
                <p:oleObj name="Equazione" r:id="rId7" imgW="723600" imgH="4316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4869160"/>
                        <a:ext cx="723900"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0" name="Connettore 2 79"/>
          <p:cNvCxnSpPr/>
          <p:nvPr/>
        </p:nvCxnSpPr>
        <p:spPr>
          <a:xfrm flipH="1">
            <a:off x="5508104" y="5373216"/>
            <a:ext cx="288032"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CasellaDiTesto 80"/>
          <p:cNvSpPr txBox="1"/>
          <p:nvPr/>
        </p:nvSpPr>
        <p:spPr>
          <a:xfrm>
            <a:off x="179512" y="4509120"/>
            <a:ext cx="2240742"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it-IT" dirty="0" smtClean="0"/>
              <a:t>Offrirà 1 ora di lavoro </a:t>
            </a:r>
          </a:p>
          <a:p>
            <a:r>
              <a:rPr lang="it-IT" dirty="0" smtClean="0"/>
              <a:t>in più Claudio, perché</a:t>
            </a:r>
          </a:p>
          <a:p>
            <a:r>
              <a:rPr lang="it-IT" dirty="0" smtClean="0"/>
              <a:t>Il suo salario relativo </a:t>
            </a:r>
          </a:p>
          <a:p>
            <a:r>
              <a:rPr lang="it-IT" dirty="0" smtClean="0"/>
              <a:t>È più alto</a:t>
            </a:r>
            <a:endParaRPr lang="it-IT" dirty="0"/>
          </a:p>
        </p:txBody>
      </p:sp>
      <p:cxnSp>
        <p:nvCxnSpPr>
          <p:cNvPr id="4" name="Straight Connector 3"/>
          <p:cNvCxnSpPr/>
          <p:nvPr/>
        </p:nvCxnSpPr>
        <p:spPr>
          <a:xfrm flipH="1">
            <a:off x="3203848" y="4581128"/>
            <a:ext cx="15841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788024" y="4581128"/>
            <a:ext cx="0" cy="3600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CasellaDiTesto 31"/>
          <p:cNvSpPr txBox="1"/>
          <p:nvPr/>
        </p:nvSpPr>
        <p:spPr>
          <a:xfrm>
            <a:off x="2684021" y="4442628"/>
            <a:ext cx="420308" cy="276999"/>
          </a:xfrm>
          <a:prstGeom prst="rect">
            <a:avLst/>
          </a:prstGeom>
          <a:noFill/>
        </p:spPr>
        <p:txBody>
          <a:bodyPr wrap="none" rtlCol="0">
            <a:spAutoFit/>
          </a:bodyPr>
          <a:lstStyle/>
          <a:p>
            <a:r>
              <a:rPr lang="it-IT" sz="1200" dirty="0" smtClean="0"/>
              <a:t>132</a:t>
            </a:r>
            <a:endParaRPr lang="it-IT" sz="1200" dirty="0"/>
          </a:p>
        </p:txBody>
      </p:sp>
      <p:graphicFrame>
        <p:nvGraphicFramePr>
          <p:cNvPr id="58" name="Oggetto 59"/>
          <p:cNvGraphicFramePr>
            <a:graphicFrameLocks noChangeAspect="1"/>
          </p:cNvGraphicFramePr>
          <p:nvPr>
            <p:extLst>
              <p:ext uri="{D42A27DB-BD31-4B8C-83A1-F6EECF244321}">
                <p14:modId xmlns:p14="http://schemas.microsoft.com/office/powerpoint/2010/main" val="330163664"/>
              </p:ext>
            </p:extLst>
          </p:nvPr>
        </p:nvGraphicFramePr>
        <p:xfrm>
          <a:off x="5825976" y="2235724"/>
          <a:ext cx="660400" cy="431800"/>
        </p:xfrm>
        <a:graphic>
          <a:graphicData uri="http://schemas.openxmlformats.org/presentationml/2006/ole">
            <mc:AlternateContent xmlns:mc="http://schemas.openxmlformats.org/markup-compatibility/2006">
              <mc:Choice xmlns:v="urn:schemas-microsoft-com:vml" Requires="v">
                <p:oleObj spid="_x0000_s14405" name="Equazione" r:id="rId5" imgW="660240" imgH="431640" progId="Equation.3">
                  <p:embed/>
                </p:oleObj>
              </mc:Choice>
              <mc:Fallback>
                <p:oleObj name="Equazione" r:id="rId5" imgW="660240" imgH="431640" progId="Equation.3">
                  <p:embed/>
                  <p:pic>
                    <p:nvPicPr>
                      <p:cNvPr id="60" name="Oggetto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5976" y="2235724"/>
                        <a:ext cx="660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ggetto 55"/>
          <p:cNvGraphicFramePr>
            <a:graphicFrameLocks noChangeAspect="1"/>
          </p:cNvGraphicFramePr>
          <p:nvPr>
            <p:extLst>
              <p:ext uri="{D42A27DB-BD31-4B8C-83A1-F6EECF244321}">
                <p14:modId xmlns:p14="http://schemas.microsoft.com/office/powerpoint/2010/main" val="1828362808"/>
              </p:ext>
            </p:extLst>
          </p:nvPr>
        </p:nvGraphicFramePr>
        <p:xfrm>
          <a:off x="1223815" y="2225863"/>
          <a:ext cx="647700" cy="431800"/>
        </p:xfrm>
        <a:graphic>
          <a:graphicData uri="http://schemas.openxmlformats.org/presentationml/2006/ole">
            <mc:AlternateContent xmlns:mc="http://schemas.openxmlformats.org/markup-compatibility/2006">
              <mc:Choice xmlns:v="urn:schemas-microsoft-com:vml" Requires="v">
                <p:oleObj spid="_x0000_s14406" name="Equazione" r:id="rId3" imgW="647640" imgH="431640" progId="Equation.3">
                  <p:embed/>
                </p:oleObj>
              </mc:Choice>
              <mc:Fallback>
                <p:oleObj name="Equazione" r:id="rId3" imgW="647640" imgH="431640" progId="Equation.3">
                  <p:embed/>
                  <p:pic>
                    <p:nvPicPr>
                      <p:cNvPr id="56" name="Oggetto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815" y="2225863"/>
                        <a:ext cx="647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Arco 54"/>
          <p:cNvSpPr/>
          <p:nvPr/>
        </p:nvSpPr>
        <p:spPr>
          <a:xfrm rot="14703379">
            <a:off x="1872084" y="2243650"/>
            <a:ext cx="449976" cy="5642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5" name="Arco 54"/>
          <p:cNvSpPr/>
          <p:nvPr/>
        </p:nvSpPr>
        <p:spPr>
          <a:xfrm rot="14703379">
            <a:off x="6498847" y="2289226"/>
            <a:ext cx="449976" cy="56425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Domanda di lavoro: i fattori</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Considerate che l’impresa debba decidere tra due fattori alternativi di lavoro da associare ad un impianto di produzione (capitale fisico: K) nella fase espansiva della sua produzione:</a:t>
            </a:r>
          </a:p>
          <a:p>
            <a:pPr lvl="1"/>
            <a:r>
              <a:rPr lang="it-IT" dirty="0" smtClean="0"/>
              <a:t>Il fattore </a:t>
            </a:r>
            <a:r>
              <a:rPr lang="it-IT" dirty="0" err="1" smtClean="0"/>
              <a:t>L</a:t>
            </a:r>
            <a:r>
              <a:rPr lang="it-IT" baseline="-25000" dirty="0" err="1" smtClean="0"/>
              <a:t>I</a:t>
            </a:r>
            <a:r>
              <a:rPr lang="it-IT" dirty="0" smtClean="0"/>
              <a:t> è rappresentato da lavoro prestato da immigrati, che sono perfetti sostituti di K;</a:t>
            </a:r>
          </a:p>
          <a:p>
            <a:pPr lvl="1"/>
            <a:r>
              <a:rPr lang="it-IT" dirty="0" smtClean="0"/>
              <a:t>Il fattore L</a:t>
            </a:r>
            <a:r>
              <a:rPr lang="it-IT" baseline="-25000" dirty="0" smtClean="0"/>
              <a:t>N</a:t>
            </a:r>
            <a:r>
              <a:rPr lang="it-IT" dirty="0" smtClean="0"/>
              <a:t> è rappresentato da lavoro prestato da nazionali, che sono perfetti complementari a K.</a:t>
            </a:r>
          </a:p>
          <a:p>
            <a:r>
              <a:rPr lang="it-IT" dirty="0" smtClean="0"/>
              <a:t>Riportate in un grafico le due scelte e giustificatele.</a:t>
            </a:r>
            <a:endParaRPr lang="it-IT"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gnaposto numero diapositiva 3"/>
          <p:cNvSpPr>
            <a:spLocks noGrp="1"/>
          </p:cNvSpPr>
          <p:nvPr>
            <p:ph type="sldNum" sz="quarter" idx="12"/>
          </p:nvPr>
        </p:nvSpPr>
        <p:spPr/>
        <p:txBody>
          <a:bodyPr/>
          <a:lstStyle/>
          <a:p>
            <a:fld id="{2A77CA80-DE6C-47DF-9CB1-D3468D7FA8A2}" type="slidenum">
              <a:rPr lang="en-US"/>
              <a:pPr/>
              <a:t>24</a:t>
            </a:fld>
            <a:endParaRPr lang="en-US"/>
          </a:p>
        </p:txBody>
      </p:sp>
      <p:sp>
        <p:nvSpPr>
          <p:cNvPr id="67589" name="Line 4"/>
          <p:cNvSpPr>
            <a:spLocks noChangeShapeType="1"/>
          </p:cNvSpPr>
          <p:nvPr/>
        </p:nvSpPr>
        <p:spPr bwMode="auto">
          <a:xfrm>
            <a:off x="990600" y="6096000"/>
            <a:ext cx="6248400" cy="0"/>
          </a:xfrm>
          <a:prstGeom prst="line">
            <a:avLst/>
          </a:prstGeom>
          <a:noFill/>
          <a:ln w="57150">
            <a:solidFill>
              <a:schemeClr val="tx1"/>
            </a:solidFill>
            <a:round/>
            <a:headEnd/>
            <a:tailEnd type="triangle" w="med" len="med"/>
          </a:ln>
        </p:spPr>
        <p:txBody>
          <a:bodyPr wrap="none" anchor="ctr"/>
          <a:lstStyle/>
          <a:p>
            <a:endParaRPr lang="it-IT"/>
          </a:p>
        </p:txBody>
      </p:sp>
      <p:sp>
        <p:nvSpPr>
          <p:cNvPr id="67590" name="Line 5"/>
          <p:cNvSpPr>
            <a:spLocks noChangeShapeType="1"/>
          </p:cNvSpPr>
          <p:nvPr/>
        </p:nvSpPr>
        <p:spPr bwMode="auto">
          <a:xfrm flipH="1" flipV="1">
            <a:off x="973138" y="1185863"/>
            <a:ext cx="17462" cy="4910137"/>
          </a:xfrm>
          <a:prstGeom prst="line">
            <a:avLst/>
          </a:prstGeom>
          <a:noFill/>
          <a:ln w="57150">
            <a:solidFill>
              <a:schemeClr val="tx1"/>
            </a:solidFill>
            <a:round/>
            <a:headEnd/>
            <a:tailEnd type="triangle" w="med" len="med"/>
          </a:ln>
        </p:spPr>
        <p:txBody>
          <a:bodyPr wrap="none" anchor="ctr"/>
          <a:lstStyle/>
          <a:p>
            <a:endParaRPr lang="it-IT"/>
          </a:p>
        </p:txBody>
      </p:sp>
      <p:sp>
        <p:nvSpPr>
          <p:cNvPr id="67591" name="Text Box 6"/>
          <p:cNvSpPr txBox="1">
            <a:spLocks noChangeArrowheads="1"/>
          </p:cNvSpPr>
          <p:nvPr/>
        </p:nvSpPr>
        <p:spPr bwMode="auto">
          <a:xfrm>
            <a:off x="7223125" y="5908675"/>
            <a:ext cx="387350" cy="457200"/>
          </a:xfrm>
          <a:prstGeom prst="rect">
            <a:avLst/>
          </a:prstGeom>
          <a:noFill/>
          <a:ln w="9525">
            <a:noFill/>
            <a:miter lim="800000"/>
            <a:headEnd/>
            <a:tailEnd/>
          </a:ln>
        </p:spPr>
        <p:txBody>
          <a:bodyPr wrap="none">
            <a:spAutoFit/>
          </a:bodyPr>
          <a:lstStyle/>
          <a:p>
            <a:pPr algn="l" eaLnBrk="0" hangingPunct="0"/>
            <a:r>
              <a:rPr lang="it-IT" sz="2400" b="1"/>
              <a:t>L</a:t>
            </a:r>
          </a:p>
        </p:txBody>
      </p:sp>
      <p:sp>
        <p:nvSpPr>
          <p:cNvPr id="67592" name="Text Box 7"/>
          <p:cNvSpPr txBox="1">
            <a:spLocks noChangeArrowheads="1"/>
          </p:cNvSpPr>
          <p:nvPr/>
        </p:nvSpPr>
        <p:spPr bwMode="auto">
          <a:xfrm>
            <a:off x="441325" y="1231900"/>
            <a:ext cx="420688" cy="457200"/>
          </a:xfrm>
          <a:prstGeom prst="rect">
            <a:avLst/>
          </a:prstGeom>
          <a:noFill/>
          <a:ln w="9525">
            <a:noFill/>
            <a:miter lim="800000"/>
            <a:headEnd/>
            <a:tailEnd/>
          </a:ln>
        </p:spPr>
        <p:txBody>
          <a:bodyPr wrap="none">
            <a:spAutoFit/>
          </a:bodyPr>
          <a:lstStyle/>
          <a:p>
            <a:pPr algn="l" eaLnBrk="0" hangingPunct="0"/>
            <a:r>
              <a:rPr lang="it-IT" sz="2400" b="1"/>
              <a:t>K</a:t>
            </a:r>
          </a:p>
        </p:txBody>
      </p:sp>
      <p:sp>
        <p:nvSpPr>
          <p:cNvPr id="67593" name="Text Box 8"/>
          <p:cNvSpPr txBox="1">
            <a:spLocks noChangeArrowheads="1"/>
          </p:cNvSpPr>
          <p:nvPr/>
        </p:nvSpPr>
        <p:spPr bwMode="auto">
          <a:xfrm>
            <a:off x="4479925" y="5299075"/>
            <a:ext cx="184150" cy="457200"/>
          </a:xfrm>
          <a:prstGeom prst="rect">
            <a:avLst/>
          </a:prstGeom>
          <a:noFill/>
          <a:ln w="9525">
            <a:noFill/>
            <a:miter lim="800000"/>
            <a:headEnd/>
            <a:tailEnd/>
          </a:ln>
        </p:spPr>
        <p:txBody>
          <a:bodyPr wrap="none">
            <a:spAutoFit/>
          </a:bodyPr>
          <a:lstStyle/>
          <a:p>
            <a:pPr algn="l" eaLnBrk="0" hangingPunct="0"/>
            <a:endParaRPr lang="it-IT" sz="2400" b="1"/>
          </a:p>
        </p:txBody>
      </p:sp>
      <p:sp>
        <p:nvSpPr>
          <p:cNvPr id="67594" name="Text Box 9"/>
          <p:cNvSpPr txBox="1">
            <a:spLocks noChangeArrowheads="1"/>
          </p:cNvSpPr>
          <p:nvPr/>
        </p:nvSpPr>
        <p:spPr bwMode="auto">
          <a:xfrm>
            <a:off x="2422525" y="2174875"/>
            <a:ext cx="184150" cy="457200"/>
          </a:xfrm>
          <a:prstGeom prst="rect">
            <a:avLst/>
          </a:prstGeom>
          <a:noFill/>
          <a:ln w="9525">
            <a:noFill/>
            <a:miter lim="800000"/>
            <a:headEnd/>
            <a:tailEnd/>
          </a:ln>
        </p:spPr>
        <p:txBody>
          <a:bodyPr wrap="none">
            <a:spAutoFit/>
          </a:bodyPr>
          <a:lstStyle/>
          <a:p>
            <a:pPr algn="l" eaLnBrk="0" hangingPunct="0"/>
            <a:endParaRPr lang="it-IT" sz="2400"/>
          </a:p>
        </p:txBody>
      </p:sp>
      <p:sp>
        <p:nvSpPr>
          <p:cNvPr id="67595" name="Text Box 10"/>
          <p:cNvSpPr txBox="1">
            <a:spLocks noChangeArrowheads="1"/>
          </p:cNvSpPr>
          <p:nvPr/>
        </p:nvSpPr>
        <p:spPr bwMode="auto">
          <a:xfrm>
            <a:off x="746125" y="6061075"/>
            <a:ext cx="336550" cy="457200"/>
          </a:xfrm>
          <a:prstGeom prst="rect">
            <a:avLst/>
          </a:prstGeom>
          <a:noFill/>
          <a:ln w="9525">
            <a:noFill/>
            <a:miter lim="800000"/>
            <a:headEnd/>
            <a:tailEnd/>
          </a:ln>
        </p:spPr>
        <p:txBody>
          <a:bodyPr wrap="none">
            <a:spAutoFit/>
          </a:bodyPr>
          <a:lstStyle/>
          <a:p>
            <a:pPr algn="l" eaLnBrk="0" hangingPunct="0"/>
            <a:r>
              <a:rPr lang="it-IT" sz="2400" b="1"/>
              <a:t>0</a:t>
            </a:r>
          </a:p>
        </p:txBody>
      </p:sp>
      <p:sp>
        <p:nvSpPr>
          <p:cNvPr id="336907" name="Line 11"/>
          <p:cNvSpPr>
            <a:spLocks noChangeShapeType="1"/>
          </p:cNvSpPr>
          <p:nvPr/>
        </p:nvSpPr>
        <p:spPr bwMode="auto">
          <a:xfrm>
            <a:off x="990600" y="1524000"/>
            <a:ext cx="4572000" cy="4572000"/>
          </a:xfrm>
          <a:prstGeom prst="line">
            <a:avLst/>
          </a:prstGeom>
          <a:noFill/>
          <a:ln w="38100">
            <a:solidFill>
              <a:schemeClr val="tx1"/>
            </a:solidFill>
            <a:round/>
            <a:headEnd/>
            <a:tailEnd/>
          </a:ln>
        </p:spPr>
        <p:txBody>
          <a:bodyPr wrap="none" anchor="ctr"/>
          <a:lstStyle/>
          <a:p>
            <a:endParaRPr lang="it-IT"/>
          </a:p>
        </p:txBody>
      </p:sp>
      <p:sp>
        <p:nvSpPr>
          <p:cNvPr id="336908" name="Arco 12"/>
          <p:cNvSpPr>
            <a:spLocks/>
          </p:cNvSpPr>
          <p:nvPr/>
        </p:nvSpPr>
        <p:spPr bwMode="auto">
          <a:xfrm>
            <a:off x="2057400" y="457200"/>
            <a:ext cx="4354513" cy="4418013"/>
          </a:xfrm>
          <a:custGeom>
            <a:avLst/>
            <a:gdLst>
              <a:gd name="T0" fmla="*/ 616067385 w 20889"/>
              <a:gd name="T1" fmla="*/ 950700836 h 20531"/>
              <a:gd name="T2" fmla="*/ 0 w 20889"/>
              <a:gd name="T3" fmla="*/ 254541976 h 20531"/>
              <a:gd name="T4" fmla="*/ 907740125 w 20889"/>
              <a:gd name="T5" fmla="*/ 0 h 20531"/>
              <a:gd name="T6" fmla="*/ 0 60000 65536"/>
              <a:gd name="T7" fmla="*/ 0 60000 65536"/>
              <a:gd name="T8" fmla="*/ 0 60000 65536"/>
              <a:gd name="T9" fmla="*/ 0 w 20889"/>
              <a:gd name="T10" fmla="*/ 0 h 20531"/>
              <a:gd name="T11" fmla="*/ 20889 w 20889"/>
              <a:gd name="T12" fmla="*/ 20531 h 20531"/>
            </a:gdLst>
            <a:ahLst/>
            <a:cxnLst>
              <a:cxn ang="T6">
                <a:pos x="T0" y="T1"/>
              </a:cxn>
              <a:cxn ang="T7">
                <a:pos x="T2" y="T3"/>
              </a:cxn>
              <a:cxn ang="T8">
                <a:pos x="T4" y="T5"/>
              </a:cxn>
            </a:cxnLst>
            <a:rect l="T9" t="T10" r="T11" b="T12"/>
            <a:pathLst>
              <a:path w="20889" h="20531" fill="none" extrusionOk="0">
                <a:moveTo>
                  <a:pt x="14177" y="20530"/>
                </a:moveTo>
                <a:cubicBezTo>
                  <a:pt x="7205" y="18251"/>
                  <a:pt x="1866" y="12590"/>
                  <a:pt x="0" y="5496"/>
                </a:cubicBezTo>
              </a:path>
              <a:path w="20889" h="20531" stroke="0" extrusionOk="0">
                <a:moveTo>
                  <a:pt x="14177" y="20530"/>
                </a:moveTo>
                <a:cubicBezTo>
                  <a:pt x="7205" y="18251"/>
                  <a:pt x="1866" y="12590"/>
                  <a:pt x="0" y="5496"/>
                </a:cubicBezTo>
                <a:lnTo>
                  <a:pt x="20889" y="0"/>
                </a:lnTo>
                <a:close/>
              </a:path>
            </a:pathLst>
          </a:custGeom>
          <a:noFill/>
          <a:ln w="38100">
            <a:solidFill>
              <a:schemeClr val="tx1"/>
            </a:solidFill>
            <a:round/>
            <a:headEnd/>
            <a:tailEnd/>
          </a:ln>
        </p:spPr>
        <p:txBody>
          <a:bodyPr wrap="none" anchor="ctr"/>
          <a:lstStyle/>
          <a:p>
            <a:endParaRPr lang="it-IT"/>
          </a:p>
        </p:txBody>
      </p:sp>
      <p:sp>
        <p:nvSpPr>
          <p:cNvPr id="67598" name="Line 13"/>
          <p:cNvSpPr>
            <a:spLocks noChangeShapeType="1"/>
          </p:cNvSpPr>
          <p:nvPr/>
        </p:nvSpPr>
        <p:spPr bwMode="auto">
          <a:xfrm flipV="1">
            <a:off x="990600" y="2438400"/>
            <a:ext cx="3657600" cy="3657600"/>
          </a:xfrm>
          <a:prstGeom prst="line">
            <a:avLst/>
          </a:prstGeom>
          <a:noFill/>
          <a:ln w="9525">
            <a:solidFill>
              <a:schemeClr val="tx1"/>
            </a:solidFill>
            <a:round/>
            <a:headEnd/>
            <a:tailEnd/>
          </a:ln>
        </p:spPr>
        <p:txBody>
          <a:bodyPr wrap="none" anchor="ctr"/>
          <a:lstStyle/>
          <a:p>
            <a:endParaRPr lang="it-IT"/>
          </a:p>
        </p:txBody>
      </p:sp>
      <p:sp>
        <p:nvSpPr>
          <p:cNvPr id="336910" name="Arco 14"/>
          <p:cNvSpPr>
            <a:spLocks/>
          </p:cNvSpPr>
          <p:nvPr/>
        </p:nvSpPr>
        <p:spPr bwMode="auto">
          <a:xfrm>
            <a:off x="2667000" y="2362200"/>
            <a:ext cx="2667000" cy="2209800"/>
          </a:xfrm>
          <a:custGeom>
            <a:avLst/>
            <a:gdLst>
              <a:gd name="T0" fmla="*/ 273873490 w 21542"/>
              <a:gd name="T1" fmla="*/ 229420533 h 21285"/>
              <a:gd name="T2" fmla="*/ 0 w 21542"/>
              <a:gd name="T3" fmla="*/ 17051641 h 21285"/>
              <a:gd name="T4" fmla="*/ 330187030 w 21542"/>
              <a:gd name="T5" fmla="*/ 0 h 21285"/>
              <a:gd name="T6" fmla="*/ 0 60000 65536"/>
              <a:gd name="T7" fmla="*/ 0 60000 65536"/>
              <a:gd name="T8" fmla="*/ 0 60000 65536"/>
              <a:gd name="T9" fmla="*/ 0 w 21542"/>
              <a:gd name="T10" fmla="*/ 0 h 21285"/>
              <a:gd name="T11" fmla="*/ 21542 w 21542"/>
              <a:gd name="T12" fmla="*/ 21285 h 21285"/>
            </a:gdLst>
            <a:ahLst/>
            <a:cxnLst>
              <a:cxn ang="T6">
                <a:pos x="T0" y="T1"/>
              </a:cxn>
              <a:cxn ang="T7">
                <a:pos x="T2" y="T3"/>
              </a:cxn>
              <a:cxn ang="T8">
                <a:pos x="T4" y="T5"/>
              </a:cxn>
            </a:cxnLst>
            <a:rect l="T9" t="T10" r="T11" b="T12"/>
            <a:pathLst>
              <a:path w="21542" h="21285" fill="none" extrusionOk="0">
                <a:moveTo>
                  <a:pt x="17867" y="21285"/>
                </a:moveTo>
                <a:cubicBezTo>
                  <a:pt x="8094" y="19598"/>
                  <a:pt x="726" y="11472"/>
                  <a:pt x="0" y="1581"/>
                </a:cubicBezTo>
              </a:path>
              <a:path w="21542" h="21285" stroke="0" extrusionOk="0">
                <a:moveTo>
                  <a:pt x="17867" y="21285"/>
                </a:moveTo>
                <a:cubicBezTo>
                  <a:pt x="8094" y="19598"/>
                  <a:pt x="726" y="11472"/>
                  <a:pt x="0" y="1581"/>
                </a:cubicBezTo>
                <a:lnTo>
                  <a:pt x="21542" y="0"/>
                </a:lnTo>
                <a:close/>
              </a:path>
            </a:pathLst>
          </a:custGeom>
          <a:noFill/>
          <a:ln w="38100">
            <a:solidFill>
              <a:schemeClr val="tx1"/>
            </a:solidFill>
            <a:round/>
            <a:headEnd/>
            <a:tailEnd/>
          </a:ln>
        </p:spPr>
        <p:txBody>
          <a:bodyPr wrap="none" anchor="ctr"/>
          <a:lstStyle/>
          <a:p>
            <a:endParaRPr lang="it-IT"/>
          </a:p>
        </p:txBody>
      </p:sp>
      <p:sp>
        <p:nvSpPr>
          <p:cNvPr id="336911" name="Line 15"/>
          <p:cNvSpPr>
            <a:spLocks noChangeShapeType="1"/>
          </p:cNvSpPr>
          <p:nvPr/>
        </p:nvSpPr>
        <p:spPr bwMode="auto">
          <a:xfrm>
            <a:off x="3276600" y="3810000"/>
            <a:ext cx="3581400" cy="0"/>
          </a:xfrm>
          <a:prstGeom prst="line">
            <a:avLst/>
          </a:prstGeom>
          <a:noFill/>
          <a:ln w="38100">
            <a:solidFill>
              <a:schemeClr val="tx1"/>
            </a:solidFill>
            <a:round/>
            <a:headEnd/>
            <a:tailEnd/>
          </a:ln>
        </p:spPr>
        <p:txBody>
          <a:bodyPr wrap="none" anchor="ctr"/>
          <a:lstStyle/>
          <a:p>
            <a:endParaRPr lang="it-IT"/>
          </a:p>
        </p:txBody>
      </p:sp>
      <p:sp>
        <p:nvSpPr>
          <p:cNvPr id="336912" name="Line 16"/>
          <p:cNvSpPr>
            <a:spLocks noChangeShapeType="1"/>
          </p:cNvSpPr>
          <p:nvPr/>
        </p:nvSpPr>
        <p:spPr bwMode="auto">
          <a:xfrm flipH="1" flipV="1">
            <a:off x="3265488" y="1393825"/>
            <a:ext cx="11112" cy="2416175"/>
          </a:xfrm>
          <a:prstGeom prst="line">
            <a:avLst/>
          </a:prstGeom>
          <a:noFill/>
          <a:ln w="38100">
            <a:solidFill>
              <a:schemeClr val="tx1"/>
            </a:solidFill>
            <a:round/>
            <a:headEnd/>
            <a:tailEnd/>
          </a:ln>
        </p:spPr>
        <p:txBody>
          <a:bodyPr wrap="none" anchor="ctr"/>
          <a:lstStyle/>
          <a:p>
            <a:endParaRPr lang="it-IT"/>
          </a:p>
        </p:txBody>
      </p:sp>
      <p:sp>
        <p:nvSpPr>
          <p:cNvPr id="336913" name="Text Box 17"/>
          <p:cNvSpPr txBox="1">
            <a:spLocks noChangeArrowheads="1"/>
          </p:cNvSpPr>
          <p:nvPr/>
        </p:nvSpPr>
        <p:spPr bwMode="auto">
          <a:xfrm>
            <a:off x="6918325" y="3463925"/>
            <a:ext cx="844550" cy="457200"/>
          </a:xfrm>
          <a:prstGeom prst="rect">
            <a:avLst/>
          </a:prstGeom>
          <a:noFill/>
          <a:ln w="9525">
            <a:noFill/>
            <a:miter lim="800000"/>
            <a:headEnd/>
            <a:tailEnd/>
          </a:ln>
        </p:spPr>
        <p:txBody>
          <a:bodyPr wrap="none">
            <a:spAutoFit/>
          </a:bodyPr>
          <a:lstStyle/>
          <a:p>
            <a:pPr algn="l" eaLnBrk="0" hangingPunct="0"/>
            <a:r>
              <a:rPr lang="it-IT" sz="2400">
                <a:sym typeface="Symbol" pitchFamily="18" charset="2"/>
              </a:rPr>
              <a:t> = 0</a:t>
            </a:r>
            <a:endParaRPr lang="it-IT" sz="2400"/>
          </a:p>
        </p:txBody>
      </p:sp>
      <p:sp>
        <p:nvSpPr>
          <p:cNvPr id="336914" name="Text Box 18"/>
          <p:cNvSpPr txBox="1">
            <a:spLocks noChangeArrowheads="1"/>
          </p:cNvSpPr>
          <p:nvPr/>
        </p:nvSpPr>
        <p:spPr bwMode="auto">
          <a:xfrm>
            <a:off x="4724400" y="4191000"/>
            <a:ext cx="844550" cy="457200"/>
          </a:xfrm>
          <a:prstGeom prst="rect">
            <a:avLst/>
          </a:prstGeom>
          <a:noFill/>
          <a:ln w="9525">
            <a:noFill/>
            <a:miter lim="800000"/>
            <a:headEnd/>
            <a:tailEnd/>
          </a:ln>
        </p:spPr>
        <p:txBody>
          <a:bodyPr wrap="none">
            <a:spAutoFit/>
          </a:bodyPr>
          <a:lstStyle/>
          <a:p>
            <a:pPr algn="l" eaLnBrk="0" hangingPunct="0"/>
            <a:r>
              <a:rPr lang="it-IT" sz="2400">
                <a:sym typeface="Symbol" pitchFamily="18" charset="2"/>
              </a:rPr>
              <a:t> = 1</a:t>
            </a:r>
            <a:endParaRPr lang="it-IT" sz="2400"/>
          </a:p>
        </p:txBody>
      </p:sp>
      <p:sp>
        <p:nvSpPr>
          <p:cNvPr id="336915" name="Text Box 19"/>
          <p:cNvSpPr txBox="1">
            <a:spLocks noChangeArrowheads="1"/>
          </p:cNvSpPr>
          <p:nvPr/>
        </p:nvSpPr>
        <p:spPr bwMode="auto">
          <a:xfrm>
            <a:off x="4937125" y="4759325"/>
            <a:ext cx="920750" cy="457200"/>
          </a:xfrm>
          <a:prstGeom prst="rect">
            <a:avLst/>
          </a:prstGeom>
          <a:noFill/>
          <a:ln w="9525">
            <a:noFill/>
            <a:miter lim="800000"/>
            <a:headEnd/>
            <a:tailEnd/>
          </a:ln>
        </p:spPr>
        <p:txBody>
          <a:bodyPr wrap="none">
            <a:spAutoFit/>
          </a:bodyPr>
          <a:lstStyle/>
          <a:p>
            <a:pPr algn="l" eaLnBrk="0" hangingPunct="0"/>
            <a:r>
              <a:rPr lang="it-IT" sz="2400">
                <a:sym typeface="Symbol" pitchFamily="18" charset="2"/>
              </a:rPr>
              <a:t> = 5</a:t>
            </a:r>
            <a:endParaRPr lang="it-IT" sz="2400"/>
          </a:p>
        </p:txBody>
      </p:sp>
      <p:sp>
        <p:nvSpPr>
          <p:cNvPr id="336916" name="Text Box 20"/>
          <p:cNvSpPr txBox="1">
            <a:spLocks noChangeArrowheads="1"/>
          </p:cNvSpPr>
          <p:nvPr/>
        </p:nvSpPr>
        <p:spPr bwMode="auto">
          <a:xfrm>
            <a:off x="5394325" y="5521325"/>
            <a:ext cx="909638" cy="457200"/>
          </a:xfrm>
          <a:prstGeom prst="rect">
            <a:avLst/>
          </a:prstGeom>
          <a:noFill/>
          <a:ln w="9525">
            <a:noFill/>
            <a:miter lim="800000"/>
            <a:headEnd/>
            <a:tailEnd/>
          </a:ln>
        </p:spPr>
        <p:txBody>
          <a:bodyPr wrap="none">
            <a:spAutoFit/>
          </a:bodyPr>
          <a:lstStyle/>
          <a:p>
            <a:pPr algn="l" eaLnBrk="0" hangingPunct="0"/>
            <a:r>
              <a:rPr lang="it-IT" sz="2400" dirty="0">
                <a:sym typeface="Symbol" pitchFamily="18" charset="2"/>
              </a:rPr>
              <a:t> = </a:t>
            </a:r>
            <a:endParaRPr lang="it-IT" sz="2400" dirty="0"/>
          </a:p>
        </p:txBody>
      </p:sp>
      <p:sp>
        <p:nvSpPr>
          <p:cNvPr id="67611" name="AutoShape 30"/>
          <p:cNvSpPr>
            <a:spLocks noChangeArrowheads="1"/>
          </p:cNvSpPr>
          <p:nvPr/>
        </p:nvSpPr>
        <p:spPr bwMode="auto">
          <a:xfrm>
            <a:off x="0" y="152400"/>
            <a:ext cx="8153400" cy="914400"/>
          </a:xfrm>
          <a:prstGeom prst="roundRect">
            <a:avLst>
              <a:gd name="adj" fmla="val 50000"/>
            </a:avLst>
          </a:prstGeom>
          <a:solidFill>
            <a:srgbClr val="9F9FBF">
              <a:alpha val="50195"/>
            </a:srgbClr>
          </a:solidFill>
          <a:ln w="38100">
            <a:solidFill>
              <a:srgbClr val="666699"/>
            </a:solidFill>
            <a:round/>
            <a:headEnd/>
            <a:tailEnd/>
          </a:ln>
        </p:spPr>
        <p:txBody>
          <a:bodyPr wrap="none" lIns="457200" rIns="457200" anchor="ctr"/>
          <a:lstStyle/>
          <a:p>
            <a:pPr eaLnBrk="0" hangingPunct="0"/>
            <a:r>
              <a:rPr lang="it-IT" sz="3200" b="1" dirty="0" smtClean="0">
                <a:solidFill>
                  <a:srgbClr val="000066"/>
                </a:solidFill>
              </a:rPr>
              <a:t>Funzione di produzione con diverse elasticità</a:t>
            </a:r>
            <a:endParaRPr lang="it-IT" sz="3200" b="1" dirty="0">
              <a:solidFill>
                <a:srgbClr val="000066"/>
              </a:solidFill>
            </a:endParaRPr>
          </a:p>
        </p:txBody>
      </p:sp>
      <p:sp>
        <p:nvSpPr>
          <p:cNvPr id="21" name="Callout 1 20"/>
          <p:cNvSpPr/>
          <p:nvPr/>
        </p:nvSpPr>
        <p:spPr>
          <a:xfrm>
            <a:off x="6156176" y="5229200"/>
            <a:ext cx="576064" cy="432048"/>
          </a:xfrm>
          <a:prstGeom prs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L</a:t>
            </a:r>
            <a:r>
              <a:rPr lang="it-IT" baseline="-25000" dirty="0" err="1" smtClean="0"/>
              <a:t>I</a:t>
            </a:r>
            <a:endParaRPr lang="it-IT" dirty="0"/>
          </a:p>
        </p:txBody>
      </p:sp>
      <p:sp>
        <p:nvSpPr>
          <p:cNvPr id="22" name="Callout 1 21"/>
          <p:cNvSpPr/>
          <p:nvPr/>
        </p:nvSpPr>
        <p:spPr>
          <a:xfrm>
            <a:off x="7884368" y="3068960"/>
            <a:ext cx="504056" cy="504056"/>
          </a:xfrm>
          <a:prstGeom prst="borderCallout1">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t>
            </a:r>
            <a:r>
              <a:rPr lang="it-IT" baseline="-25000" dirty="0" smtClean="0"/>
              <a:t>N</a:t>
            </a:r>
            <a:endParaRPr lang="it-IT" baseline="-25000" dirty="0"/>
          </a:p>
        </p:txBody>
      </p:sp>
      <p:sp>
        <p:nvSpPr>
          <p:cNvPr id="23" name="Fumetto 1 22"/>
          <p:cNvSpPr/>
          <p:nvPr/>
        </p:nvSpPr>
        <p:spPr>
          <a:xfrm>
            <a:off x="6012160" y="1124744"/>
            <a:ext cx="2160240" cy="1080120"/>
          </a:xfrm>
          <a:prstGeom prst="wedgeRectCallout">
            <a:avLst>
              <a:gd name="adj1" fmla="val -112369"/>
              <a:gd name="adj2" fmla="val 75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CURVA DÌ ESPANSIONE DELL’IMPRESA</a:t>
            </a:r>
            <a:endParaRPr lang="it-IT" dirty="0"/>
          </a:p>
        </p:txBody>
      </p:sp>
      <p:sp>
        <p:nvSpPr>
          <p:cNvPr id="24" name="Line 15"/>
          <p:cNvSpPr>
            <a:spLocks noChangeShapeType="1"/>
          </p:cNvSpPr>
          <p:nvPr/>
        </p:nvSpPr>
        <p:spPr bwMode="auto">
          <a:xfrm>
            <a:off x="3851920" y="3212976"/>
            <a:ext cx="3581400" cy="0"/>
          </a:xfrm>
          <a:prstGeom prst="line">
            <a:avLst/>
          </a:prstGeom>
          <a:noFill/>
          <a:ln w="38100">
            <a:solidFill>
              <a:schemeClr val="tx1"/>
            </a:solidFill>
            <a:prstDash val="dash"/>
            <a:round/>
            <a:headEnd/>
            <a:tailEnd/>
          </a:ln>
        </p:spPr>
        <p:txBody>
          <a:bodyPr wrap="none" anchor="ctr"/>
          <a:lstStyle/>
          <a:p>
            <a:endParaRPr lang="it-IT"/>
          </a:p>
        </p:txBody>
      </p:sp>
      <p:sp>
        <p:nvSpPr>
          <p:cNvPr id="25" name="Line 16"/>
          <p:cNvSpPr>
            <a:spLocks noChangeShapeType="1"/>
          </p:cNvSpPr>
          <p:nvPr/>
        </p:nvSpPr>
        <p:spPr bwMode="auto">
          <a:xfrm flipH="1" flipV="1">
            <a:off x="3851920" y="764704"/>
            <a:ext cx="11112" cy="2416175"/>
          </a:xfrm>
          <a:prstGeom prst="line">
            <a:avLst/>
          </a:prstGeom>
          <a:noFill/>
          <a:ln w="38100">
            <a:solidFill>
              <a:schemeClr val="tx1"/>
            </a:solidFill>
            <a:prstDash val="dash"/>
            <a:round/>
            <a:headEnd/>
            <a:tailEnd/>
          </a:ln>
        </p:spPr>
        <p:txBody>
          <a:bodyPr wrap="none" anchor="ctr"/>
          <a:lstStyle/>
          <a:p>
            <a:endParaRPr lang="it-IT"/>
          </a:p>
        </p:txBody>
      </p:sp>
      <p:cxnSp>
        <p:nvCxnSpPr>
          <p:cNvPr id="27" name="Connettore 2 26"/>
          <p:cNvCxnSpPr/>
          <p:nvPr/>
        </p:nvCxnSpPr>
        <p:spPr>
          <a:xfrm flipV="1">
            <a:off x="3347864" y="3068960"/>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Callout 1 28"/>
          <p:cNvSpPr/>
          <p:nvPr/>
        </p:nvSpPr>
        <p:spPr>
          <a:xfrm>
            <a:off x="1115616" y="3284984"/>
            <a:ext cx="1512168" cy="1080120"/>
          </a:xfrm>
          <a:prstGeom prst="borderCallout1">
            <a:avLst>
              <a:gd name="adj1" fmla="val 18750"/>
              <a:gd name="adj2" fmla="val -8333"/>
              <a:gd name="adj3" fmla="val -59990"/>
              <a:gd name="adj4" fmla="val 63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ISOQUANTI </a:t>
            </a:r>
            <a:r>
              <a:rPr lang="it-IT" dirty="0" err="1" smtClean="0"/>
              <a:t>DI</a:t>
            </a:r>
            <a:r>
              <a:rPr lang="it-IT" dirty="0" smtClean="0"/>
              <a:t> PRODUZIONE</a:t>
            </a:r>
            <a:endParaRPr lang="it-IT" dirty="0"/>
          </a:p>
        </p:txBody>
      </p:sp>
      <p:sp>
        <p:nvSpPr>
          <p:cNvPr id="30" name="Line 11"/>
          <p:cNvSpPr>
            <a:spLocks noChangeShapeType="1"/>
          </p:cNvSpPr>
          <p:nvPr/>
        </p:nvSpPr>
        <p:spPr bwMode="auto">
          <a:xfrm>
            <a:off x="1835696" y="1412776"/>
            <a:ext cx="4608512" cy="4104456"/>
          </a:xfrm>
          <a:prstGeom prst="line">
            <a:avLst/>
          </a:prstGeom>
          <a:noFill/>
          <a:ln w="38100">
            <a:solidFill>
              <a:schemeClr val="tx1"/>
            </a:solidFill>
            <a:prstDash val="dash"/>
            <a:round/>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69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69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1" nodeType="clickEffect">
                                  <p:stCondLst>
                                    <p:cond delay="0"/>
                                  </p:stCondLst>
                                  <p:childTnLst>
                                    <p:set>
                                      <p:cBhvr>
                                        <p:cTn id="20" dur="1" fill="hold">
                                          <p:stCondLst>
                                            <p:cond delay="0"/>
                                          </p:stCondLst>
                                        </p:cTn>
                                        <p:tgtEl>
                                          <p:spTgt spid="336916"/>
                                        </p:tgtEl>
                                        <p:attrNameLst>
                                          <p:attrName>style.visibility</p:attrName>
                                        </p:attrNameLst>
                                      </p:cBhvr>
                                      <p:to>
                                        <p:strVal val="visible"/>
                                      </p:to>
                                    </p:set>
                                    <p:anim calcmode="lin" valueType="num">
                                      <p:cBhvr additive="base">
                                        <p:cTn id="21" dur="500" fill="hold"/>
                                        <p:tgtEl>
                                          <p:spTgt spid="336916"/>
                                        </p:tgtEl>
                                        <p:attrNameLst>
                                          <p:attrName>ppt_x</p:attrName>
                                        </p:attrNameLst>
                                      </p:cBhvr>
                                      <p:tavLst>
                                        <p:tav tm="0">
                                          <p:val>
                                            <p:strVal val="#ppt_x"/>
                                          </p:val>
                                        </p:tav>
                                        <p:tav tm="100000">
                                          <p:val>
                                            <p:strVal val="#ppt_x"/>
                                          </p:val>
                                        </p:tav>
                                      </p:tavLst>
                                    </p:anim>
                                    <p:anim calcmode="lin" valueType="num">
                                      <p:cBhvr additive="base">
                                        <p:cTn id="22" dur="500" fill="hold"/>
                                        <p:tgtEl>
                                          <p:spTgt spid="3369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69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69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69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369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369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369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369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
                                        </p:tgtEl>
                                        <p:attrNameLst>
                                          <p:attrName>style.visibility</p:attrName>
                                        </p:attrNameLst>
                                      </p:cBhvr>
                                      <p:to>
                                        <p:strVal val="visible"/>
                                      </p:to>
                                    </p:set>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7" grpId="0" animBg="1"/>
      <p:bldP spid="336908" grpId="0" animBg="1"/>
      <p:bldP spid="336910" grpId="0" animBg="1"/>
      <p:bldP spid="336911" grpId="0" animBg="1"/>
      <p:bldP spid="336912" grpId="0" animBg="1"/>
      <p:bldP spid="336913" grpId="0" autoUpdateAnimBg="0"/>
      <p:bldP spid="336914" grpId="0" autoUpdateAnimBg="0"/>
      <p:bldP spid="336915" grpId="0" autoUpdateAnimBg="0"/>
      <p:bldP spid="336916" grpId="0" autoUpdateAnimBg="0"/>
      <p:bldP spid="336916" grpId="1"/>
      <p:bldP spid="21" grpId="0" animBg="1"/>
      <p:bldP spid="22" grpId="0" animBg="1"/>
      <p:bldP spid="24" grpId="0" animBg="1"/>
      <p:bldP spid="25" grpId="0" animBg="1"/>
      <p:bldP spid="29"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Domanda di lavoro: i prezzi e la forma di mercato</a:t>
            </a:r>
            <a:endParaRPr lang="it-IT" dirty="0"/>
          </a:p>
        </p:txBody>
      </p:sp>
      <p:sp>
        <p:nvSpPr>
          <p:cNvPr id="3" name="Segnaposto contenuto 2"/>
          <p:cNvSpPr>
            <a:spLocks noGrp="1"/>
          </p:cNvSpPr>
          <p:nvPr>
            <p:ph idx="1"/>
          </p:nvPr>
        </p:nvSpPr>
        <p:spPr/>
        <p:txBody>
          <a:bodyPr/>
          <a:lstStyle/>
          <a:p>
            <a:r>
              <a:rPr lang="it-IT" dirty="0" smtClean="0"/>
              <a:t>Considerate un’impresa monopolistica che possa decidere il prezzo da praticare per i propri prodotti. Quale effetto ha l’aumento del prezzo del prodotto sulla domanda di lavoro?</a:t>
            </a:r>
            <a:endParaRPr lang="it-IT"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346050"/>
          </a:xfrm>
        </p:spPr>
        <p:txBody>
          <a:bodyPr>
            <a:noAutofit/>
          </a:bodyPr>
          <a:lstStyle/>
          <a:p>
            <a:r>
              <a:rPr lang="it-IT" sz="2800" dirty="0" smtClean="0">
                <a:solidFill>
                  <a:srgbClr val="FF0000"/>
                </a:solidFill>
              </a:rPr>
              <a:t>Risposta prezzi e forma di mercato</a:t>
            </a:r>
            <a:endParaRPr lang="it-IT" sz="2800" dirty="0">
              <a:solidFill>
                <a:srgbClr val="FF0000"/>
              </a:solidFill>
            </a:endParaRPr>
          </a:p>
        </p:txBody>
      </p:sp>
      <p:graphicFrame>
        <p:nvGraphicFramePr>
          <p:cNvPr id="44047" name="Object 9"/>
          <p:cNvGraphicFramePr>
            <a:graphicFrameLocks noGrp="1" noChangeAspect="1"/>
          </p:cNvGraphicFramePr>
          <p:nvPr>
            <p:extLst>
              <p:ext uri="{D42A27DB-BD31-4B8C-83A1-F6EECF244321}">
                <p14:modId xmlns:p14="http://schemas.microsoft.com/office/powerpoint/2010/main" val="2309321076"/>
              </p:ext>
            </p:extLst>
          </p:nvPr>
        </p:nvGraphicFramePr>
        <p:xfrm>
          <a:off x="5064125" y="655638"/>
          <a:ext cx="2255838" cy="384175"/>
        </p:xfrm>
        <a:graphic>
          <a:graphicData uri="http://schemas.openxmlformats.org/presentationml/2006/ole">
            <mc:AlternateContent xmlns:mc="http://schemas.openxmlformats.org/markup-compatibility/2006">
              <mc:Choice xmlns:v="urn:schemas-microsoft-com:vml" Requires="v">
                <p:oleObj spid="_x0000_s9232" name="Equazione" r:id="rId3" imgW="1193760" imgH="203040" progId="Equation.3">
                  <p:embed/>
                </p:oleObj>
              </mc:Choice>
              <mc:Fallback>
                <p:oleObj name="Equazione" r:id="rId3" imgW="1193760" imgH="203040" progId="Equation.3">
                  <p:embed/>
                  <p:pic>
                    <p:nvPicPr>
                      <p:cNvPr id="0" name="Object 9"/>
                      <p:cNvPicPr>
                        <a:picLocks noGrp="1" noChangeAspect="1" noChangeArrowheads="1"/>
                      </p:cNvPicPr>
                      <p:nvPr/>
                    </p:nvPicPr>
                    <p:blipFill>
                      <a:blip r:embed="rId4"/>
                      <a:srcRect/>
                      <a:stretch>
                        <a:fillRect/>
                      </a:stretch>
                    </p:blipFill>
                    <p:spPr bwMode="auto">
                      <a:xfrm>
                        <a:off x="5064125" y="655638"/>
                        <a:ext cx="2255838"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CasellaDiTesto 3"/>
          <p:cNvSpPr txBox="1"/>
          <p:nvPr/>
        </p:nvSpPr>
        <p:spPr>
          <a:xfrm>
            <a:off x="4067944" y="1268760"/>
            <a:ext cx="4824911" cy="646331"/>
          </a:xfrm>
          <a:prstGeom prst="rect">
            <a:avLst/>
          </a:prstGeom>
          <a:noFill/>
        </p:spPr>
        <p:txBody>
          <a:bodyPr wrap="none" rtlCol="0">
            <a:spAutoFit/>
          </a:bodyPr>
          <a:lstStyle/>
          <a:p>
            <a:r>
              <a:rPr lang="it-IT" dirty="0" smtClean="0"/>
              <a:t>Relazione tra prezzo e Costo marginale</a:t>
            </a:r>
          </a:p>
          <a:p>
            <a:r>
              <a:rPr lang="it-IT" dirty="0" smtClean="0"/>
              <a:t>Quando l’elasticità della domanda al prezzo conta</a:t>
            </a:r>
            <a:endParaRPr lang="it-IT" dirty="0"/>
          </a:p>
        </p:txBody>
      </p:sp>
      <p:sp>
        <p:nvSpPr>
          <p:cNvPr id="5" name="Line 5"/>
          <p:cNvSpPr>
            <a:spLocks noChangeShapeType="1"/>
          </p:cNvSpPr>
          <p:nvPr/>
        </p:nvSpPr>
        <p:spPr bwMode="auto">
          <a:xfrm flipH="1" flipV="1">
            <a:off x="973138" y="1185863"/>
            <a:ext cx="17462" cy="4910137"/>
          </a:xfrm>
          <a:prstGeom prst="line">
            <a:avLst/>
          </a:prstGeom>
          <a:noFill/>
          <a:ln w="57150">
            <a:solidFill>
              <a:schemeClr val="tx1"/>
            </a:solidFill>
            <a:round/>
            <a:headEnd/>
            <a:tailEnd type="triangle" w="med" len="med"/>
          </a:ln>
        </p:spPr>
        <p:txBody>
          <a:bodyPr wrap="none" anchor="ctr"/>
          <a:lstStyle/>
          <a:p>
            <a:endParaRPr lang="it-IT"/>
          </a:p>
        </p:txBody>
      </p:sp>
      <p:sp>
        <p:nvSpPr>
          <p:cNvPr id="6" name="Text Box 6"/>
          <p:cNvSpPr txBox="1">
            <a:spLocks noChangeArrowheads="1"/>
          </p:cNvSpPr>
          <p:nvPr/>
        </p:nvSpPr>
        <p:spPr bwMode="auto">
          <a:xfrm>
            <a:off x="6372200" y="6021288"/>
            <a:ext cx="396262" cy="461665"/>
          </a:xfrm>
          <a:prstGeom prst="rect">
            <a:avLst/>
          </a:prstGeom>
          <a:noFill/>
          <a:ln w="9525">
            <a:noFill/>
            <a:miter lim="800000"/>
            <a:headEnd/>
            <a:tailEnd/>
          </a:ln>
        </p:spPr>
        <p:txBody>
          <a:bodyPr wrap="none">
            <a:spAutoFit/>
          </a:bodyPr>
          <a:lstStyle/>
          <a:p>
            <a:pPr algn="l" eaLnBrk="0" hangingPunct="0"/>
            <a:r>
              <a:rPr lang="it-IT" sz="2400" b="1" dirty="0" smtClean="0"/>
              <a:t>Q</a:t>
            </a:r>
            <a:endParaRPr lang="it-IT" sz="2400" b="1" dirty="0"/>
          </a:p>
        </p:txBody>
      </p:sp>
      <p:sp>
        <p:nvSpPr>
          <p:cNvPr id="7" name="Line 11"/>
          <p:cNvSpPr>
            <a:spLocks noChangeShapeType="1"/>
          </p:cNvSpPr>
          <p:nvPr/>
        </p:nvSpPr>
        <p:spPr bwMode="auto">
          <a:xfrm>
            <a:off x="1043608" y="2348880"/>
            <a:ext cx="2160240" cy="4176464"/>
          </a:xfrm>
          <a:prstGeom prst="line">
            <a:avLst/>
          </a:prstGeom>
          <a:noFill/>
          <a:ln w="38100">
            <a:solidFill>
              <a:schemeClr val="tx1"/>
            </a:solidFill>
            <a:round/>
            <a:headEnd/>
            <a:tailEnd/>
          </a:ln>
        </p:spPr>
        <p:txBody>
          <a:bodyPr wrap="none" anchor="ctr"/>
          <a:lstStyle/>
          <a:p>
            <a:endParaRPr lang="it-IT"/>
          </a:p>
        </p:txBody>
      </p:sp>
      <p:sp>
        <p:nvSpPr>
          <p:cNvPr id="8" name="Line 5"/>
          <p:cNvSpPr>
            <a:spLocks noChangeShapeType="1"/>
          </p:cNvSpPr>
          <p:nvPr/>
        </p:nvSpPr>
        <p:spPr bwMode="auto">
          <a:xfrm flipV="1">
            <a:off x="971600" y="6093296"/>
            <a:ext cx="5301208" cy="11088"/>
          </a:xfrm>
          <a:prstGeom prst="line">
            <a:avLst/>
          </a:prstGeom>
          <a:noFill/>
          <a:ln w="57150">
            <a:solidFill>
              <a:schemeClr val="tx1"/>
            </a:solidFill>
            <a:round/>
            <a:headEnd/>
            <a:tailEnd type="triangle" w="med" len="med"/>
          </a:ln>
        </p:spPr>
        <p:txBody>
          <a:bodyPr wrap="none" anchor="ctr"/>
          <a:lstStyle/>
          <a:p>
            <a:endParaRPr lang="it-IT"/>
          </a:p>
        </p:txBody>
      </p:sp>
      <p:sp>
        <p:nvSpPr>
          <p:cNvPr id="9" name="Text Box 6"/>
          <p:cNvSpPr txBox="1">
            <a:spLocks noChangeArrowheads="1"/>
          </p:cNvSpPr>
          <p:nvPr/>
        </p:nvSpPr>
        <p:spPr bwMode="auto">
          <a:xfrm>
            <a:off x="467544" y="1196752"/>
            <a:ext cx="349776" cy="461665"/>
          </a:xfrm>
          <a:prstGeom prst="rect">
            <a:avLst/>
          </a:prstGeom>
          <a:noFill/>
          <a:ln w="9525">
            <a:noFill/>
            <a:miter lim="800000"/>
            <a:headEnd/>
            <a:tailEnd/>
          </a:ln>
        </p:spPr>
        <p:txBody>
          <a:bodyPr wrap="none">
            <a:spAutoFit/>
          </a:bodyPr>
          <a:lstStyle/>
          <a:p>
            <a:pPr algn="l" eaLnBrk="0" hangingPunct="0"/>
            <a:r>
              <a:rPr lang="it-IT" sz="2400" b="1" dirty="0" smtClean="0"/>
              <a:t>p</a:t>
            </a:r>
            <a:endParaRPr lang="it-IT" sz="2400" b="1" dirty="0"/>
          </a:p>
        </p:txBody>
      </p:sp>
      <p:sp>
        <p:nvSpPr>
          <p:cNvPr id="10" name="Line 11"/>
          <p:cNvSpPr>
            <a:spLocks noChangeShapeType="1"/>
          </p:cNvSpPr>
          <p:nvPr/>
        </p:nvSpPr>
        <p:spPr bwMode="auto">
          <a:xfrm>
            <a:off x="1043608" y="2276872"/>
            <a:ext cx="4176464" cy="3528392"/>
          </a:xfrm>
          <a:prstGeom prst="line">
            <a:avLst/>
          </a:prstGeom>
          <a:noFill/>
          <a:ln w="38100">
            <a:solidFill>
              <a:schemeClr val="tx1"/>
            </a:solidFill>
            <a:round/>
            <a:headEnd/>
            <a:tailEnd/>
          </a:ln>
        </p:spPr>
        <p:txBody>
          <a:bodyPr wrap="none" anchor="ctr"/>
          <a:lstStyle/>
          <a:p>
            <a:endParaRPr lang="it-IT"/>
          </a:p>
        </p:txBody>
      </p:sp>
      <p:sp>
        <p:nvSpPr>
          <p:cNvPr id="11" name="CasellaDiTesto 10"/>
          <p:cNvSpPr txBox="1"/>
          <p:nvPr/>
        </p:nvSpPr>
        <p:spPr>
          <a:xfrm>
            <a:off x="3275856" y="5517232"/>
            <a:ext cx="713657" cy="369332"/>
          </a:xfrm>
          <a:prstGeom prst="rect">
            <a:avLst/>
          </a:prstGeom>
          <a:noFill/>
        </p:spPr>
        <p:txBody>
          <a:bodyPr wrap="none" rtlCol="0">
            <a:spAutoFit/>
          </a:bodyPr>
          <a:lstStyle/>
          <a:p>
            <a:r>
              <a:rPr lang="it-IT" dirty="0" err="1" smtClean="0"/>
              <a:t>RMgL</a:t>
            </a:r>
            <a:endParaRPr lang="it-IT" dirty="0"/>
          </a:p>
        </p:txBody>
      </p:sp>
      <p:sp>
        <p:nvSpPr>
          <p:cNvPr id="12" name="CasellaDiTesto 11"/>
          <p:cNvSpPr txBox="1"/>
          <p:nvPr/>
        </p:nvSpPr>
        <p:spPr>
          <a:xfrm>
            <a:off x="4572000" y="5085184"/>
            <a:ext cx="1481496" cy="369332"/>
          </a:xfrm>
          <a:prstGeom prst="rect">
            <a:avLst/>
          </a:prstGeom>
          <a:noFill/>
        </p:spPr>
        <p:txBody>
          <a:bodyPr wrap="none" rtlCol="0">
            <a:spAutoFit/>
          </a:bodyPr>
          <a:lstStyle/>
          <a:p>
            <a:r>
              <a:rPr lang="it-IT" dirty="0" smtClean="0"/>
              <a:t>D</a:t>
            </a:r>
            <a:r>
              <a:rPr lang="it-IT" baseline="-25000" dirty="0" smtClean="0"/>
              <a:t>BENI </a:t>
            </a:r>
            <a:r>
              <a:rPr lang="it-IT" dirty="0" smtClean="0"/>
              <a:t>= </a:t>
            </a:r>
            <a:r>
              <a:rPr lang="it-IT" dirty="0" err="1" smtClean="0"/>
              <a:t>VPMgL</a:t>
            </a:r>
            <a:endParaRPr lang="it-IT" dirty="0"/>
          </a:p>
        </p:txBody>
      </p:sp>
      <p:sp>
        <p:nvSpPr>
          <p:cNvPr id="13" name="Figura a mano libera 12"/>
          <p:cNvSpPr/>
          <p:nvPr/>
        </p:nvSpPr>
        <p:spPr>
          <a:xfrm>
            <a:off x="1619672" y="2708920"/>
            <a:ext cx="2377440" cy="3156585"/>
          </a:xfrm>
          <a:custGeom>
            <a:avLst/>
            <a:gdLst>
              <a:gd name="connsiteX0" fmla="*/ 0 w 2377440"/>
              <a:gd name="connsiteY0" fmla="*/ 2274570 h 3156585"/>
              <a:gd name="connsiteX1" fmla="*/ 411480 w 2377440"/>
              <a:gd name="connsiteY1" fmla="*/ 2777490 h 3156585"/>
              <a:gd name="connsiteX2" fmla="*/ 2377440 w 2377440"/>
              <a:gd name="connsiteY2" fmla="*/ 0 h 3156585"/>
              <a:gd name="connsiteX3" fmla="*/ 2377440 w 2377440"/>
              <a:gd name="connsiteY3" fmla="*/ 0 h 3156585"/>
            </a:gdLst>
            <a:ahLst/>
            <a:cxnLst>
              <a:cxn ang="0">
                <a:pos x="connsiteX0" y="connsiteY0"/>
              </a:cxn>
              <a:cxn ang="0">
                <a:pos x="connsiteX1" y="connsiteY1"/>
              </a:cxn>
              <a:cxn ang="0">
                <a:pos x="connsiteX2" y="connsiteY2"/>
              </a:cxn>
              <a:cxn ang="0">
                <a:pos x="connsiteX3" y="connsiteY3"/>
              </a:cxn>
            </a:cxnLst>
            <a:rect l="l" t="t" r="r" b="b"/>
            <a:pathLst>
              <a:path w="2377440" h="3156585">
                <a:moveTo>
                  <a:pt x="0" y="2274570"/>
                </a:moveTo>
                <a:cubicBezTo>
                  <a:pt x="7620" y="2715577"/>
                  <a:pt x="15240" y="3156585"/>
                  <a:pt x="411480" y="2777490"/>
                </a:cubicBezTo>
                <a:cubicBezTo>
                  <a:pt x="807720" y="2398395"/>
                  <a:pt x="2377440" y="0"/>
                  <a:pt x="2377440" y="0"/>
                </a:cubicBezTo>
                <a:lnTo>
                  <a:pt x="2377440" y="0"/>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3"/>
          <p:cNvSpPr txBox="1"/>
          <p:nvPr/>
        </p:nvSpPr>
        <p:spPr>
          <a:xfrm>
            <a:off x="3995936" y="2348880"/>
            <a:ext cx="713657" cy="369332"/>
          </a:xfrm>
          <a:prstGeom prst="rect">
            <a:avLst/>
          </a:prstGeom>
          <a:noFill/>
        </p:spPr>
        <p:txBody>
          <a:bodyPr wrap="none" rtlCol="0">
            <a:spAutoFit/>
          </a:bodyPr>
          <a:lstStyle/>
          <a:p>
            <a:r>
              <a:rPr lang="it-IT" dirty="0" err="1" smtClean="0"/>
              <a:t>CMgL</a:t>
            </a:r>
            <a:endParaRPr lang="it-IT" dirty="0"/>
          </a:p>
        </p:txBody>
      </p:sp>
      <p:cxnSp>
        <p:nvCxnSpPr>
          <p:cNvPr id="16" name="Connettore 1 15"/>
          <p:cNvCxnSpPr/>
          <p:nvPr/>
        </p:nvCxnSpPr>
        <p:spPr>
          <a:xfrm flipH="1" flipV="1">
            <a:off x="2411760" y="3429000"/>
            <a:ext cx="72008" cy="25922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H="1">
            <a:off x="971600" y="3429000"/>
            <a:ext cx="144016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H="1">
            <a:off x="1043608" y="5013176"/>
            <a:ext cx="324036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 Box 6"/>
          <p:cNvSpPr txBox="1">
            <a:spLocks noChangeArrowheads="1"/>
          </p:cNvSpPr>
          <p:nvPr/>
        </p:nvSpPr>
        <p:spPr bwMode="auto">
          <a:xfrm>
            <a:off x="179512" y="4725144"/>
            <a:ext cx="812145" cy="461665"/>
          </a:xfrm>
          <a:prstGeom prst="rect">
            <a:avLst/>
          </a:prstGeom>
          <a:noFill/>
          <a:ln w="9525">
            <a:noFill/>
            <a:miter lim="800000"/>
            <a:headEnd/>
            <a:tailEnd/>
          </a:ln>
        </p:spPr>
        <p:txBody>
          <a:bodyPr wrap="none">
            <a:spAutoFit/>
          </a:bodyPr>
          <a:lstStyle/>
          <a:p>
            <a:pPr algn="l" eaLnBrk="0" hangingPunct="0"/>
            <a:r>
              <a:rPr lang="it-IT" sz="2400" b="1" dirty="0" err="1" smtClean="0"/>
              <a:t>P</a:t>
            </a:r>
            <a:r>
              <a:rPr lang="it-IT" sz="2400" b="1" baseline="-25000" dirty="0" err="1" smtClean="0"/>
              <a:t>c</a:t>
            </a:r>
            <a:r>
              <a:rPr lang="it-IT" sz="2400" b="1" dirty="0" err="1" smtClean="0"/>
              <a:t>=w</a:t>
            </a:r>
            <a:endParaRPr lang="it-IT" sz="2400" b="1" dirty="0"/>
          </a:p>
        </p:txBody>
      </p:sp>
      <p:sp>
        <p:nvSpPr>
          <p:cNvPr id="23" name="Text Box 6"/>
          <p:cNvSpPr txBox="1">
            <a:spLocks noChangeArrowheads="1"/>
          </p:cNvSpPr>
          <p:nvPr/>
        </p:nvSpPr>
        <p:spPr bwMode="auto">
          <a:xfrm>
            <a:off x="395536" y="3284984"/>
            <a:ext cx="529312" cy="461665"/>
          </a:xfrm>
          <a:prstGeom prst="rect">
            <a:avLst/>
          </a:prstGeom>
          <a:noFill/>
          <a:ln w="9525">
            <a:noFill/>
            <a:miter lim="800000"/>
            <a:headEnd/>
            <a:tailEnd/>
          </a:ln>
        </p:spPr>
        <p:txBody>
          <a:bodyPr wrap="none">
            <a:spAutoFit/>
          </a:bodyPr>
          <a:lstStyle/>
          <a:p>
            <a:pPr algn="l" eaLnBrk="0" hangingPunct="0"/>
            <a:r>
              <a:rPr lang="it-IT" sz="2400" b="1" dirty="0" err="1" smtClean="0"/>
              <a:t>p</a:t>
            </a:r>
            <a:r>
              <a:rPr lang="it-IT" sz="2400" b="1" baseline="-25000" dirty="0" err="1" smtClean="0"/>
              <a:t>M</a:t>
            </a:r>
            <a:endParaRPr lang="it-IT" sz="2400" b="1" dirty="0"/>
          </a:p>
        </p:txBody>
      </p:sp>
      <p:sp>
        <p:nvSpPr>
          <p:cNvPr id="24" name="Text Box 6"/>
          <p:cNvSpPr txBox="1">
            <a:spLocks noChangeArrowheads="1"/>
          </p:cNvSpPr>
          <p:nvPr/>
        </p:nvSpPr>
        <p:spPr bwMode="auto">
          <a:xfrm>
            <a:off x="2267744" y="6165304"/>
            <a:ext cx="550151" cy="461665"/>
          </a:xfrm>
          <a:prstGeom prst="rect">
            <a:avLst/>
          </a:prstGeom>
          <a:noFill/>
          <a:ln w="9525">
            <a:noFill/>
            <a:miter lim="800000"/>
            <a:headEnd/>
            <a:tailEnd/>
          </a:ln>
        </p:spPr>
        <p:txBody>
          <a:bodyPr wrap="none">
            <a:spAutoFit/>
          </a:bodyPr>
          <a:lstStyle/>
          <a:p>
            <a:pPr algn="l" eaLnBrk="0" hangingPunct="0"/>
            <a:r>
              <a:rPr lang="it-IT" sz="2400" b="1" dirty="0" err="1" smtClean="0"/>
              <a:t>Q*</a:t>
            </a:r>
            <a:endParaRPr lang="it-IT" sz="2400" b="1" dirty="0"/>
          </a:p>
        </p:txBody>
      </p:sp>
      <p:cxnSp>
        <p:nvCxnSpPr>
          <p:cNvPr id="27" name="Connettore 1 26"/>
          <p:cNvCxnSpPr/>
          <p:nvPr/>
        </p:nvCxnSpPr>
        <p:spPr>
          <a:xfrm flipH="1">
            <a:off x="971600" y="2924944"/>
            <a:ext cx="864096"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Text Box 6"/>
          <p:cNvSpPr txBox="1">
            <a:spLocks noChangeArrowheads="1"/>
          </p:cNvSpPr>
          <p:nvPr/>
        </p:nvSpPr>
        <p:spPr bwMode="auto">
          <a:xfrm>
            <a:off x="323528" y="2564904"/>
            <a:ext cx="614592" cy="461665"/>
          </a:xfrm>
          <a:prstGeom prst="rect">
            <a:avLst/>
          </a:prstGeom>
          <a:noFill/>
          <a:ln w="9525">
            <a:noFill/>
            <a:miter lim="800000"/>
            <a:headEnd/>
            <a:tailEnd/>
          </a:ln>
        </p:spPr>
        <p:txBody>
          <a:bodyPr wrap="none">
            <a:spAutoFit/>
          </a:bodyPr>
          <a:lstStyle/>
          <a:p>
            <a:pPr algn="l" eaLnBrk="0" hangingPunct="0"/>
            <a:r>
              <a:rPr lang="it-IT" sz="2400" b="1" dirty="0" smtClean="0"/>
              <a:t>P’</a:t>
            </a:r>
            <a:r>
              <a:rPr lang="it-IT" sz="2400" b="1" baseline="-25000" dirty="0" smtClean="0"/>
              <a:t>M</a:t>
            </a:r>
            <a:endParaRPr lang="it-IT" sz="2400" b="1" dirty="0"/>
          </a:p>
        </p:txBody>
      </p:sp>
      <p:cxnSp>
        <p:nvCxnSpPr>
          <p:cNvPr id="31" name="Connettore 2 30"/>
          <p:cNvCxnSpPr/>
          <p:nvPr/>
        </p:nvCxnSpPr>
        <p:spPr>
          <a:xfrm flipV="1">
            <a:off x="1187624" y="2924944"/>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flipH="1" flipV="1">
            <a:off x="1835696" y="2924944"/>
            <a:ext cx="72008" cy="31683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Line 11"/>
          <p:cNvSpPr>
            <a:spLocks noChangeShapeType="1"/>
          </p:cNvSpPr>
          <p:nvPr/>
        </p:nvSpPr>
        <p:spPr bwMode="auto">
          <a:xfrm>
            <a:off x="1043608" y="2276872"/>
            <a:ext cx="1080120" cy="4248472"/>
          </a:xfrm>
          <a:prstGeom prst="line">
            <a:avLst/>
          </a:prstGeom>
          <a:noFill/>
          <a:ln w="38100">
            <a:solidFill>
              <a:srgbClr val="FF0000"/>
            </a:solidFill>
            <a:round/>
            <a:headEnd/>
            <a:tailEnd/>
          </a:ln>
        </p:spPr>
        <p:txBody>
          <a:bodyPr wrap="none" anchor="ctr"/>
          <a:lstStyle/>
          <a:p>
            <a:endParaRPr lang="it-IT"/>
          </a:p>
        </p:txBody>
      </p:sp>
      <p:sp>
        <p:nvSpPr>
          <p:cNvPr id="35" name="Text Box 6"/>
          <p:cNvSpPr txBox="1">
            <a:spLocks noChangeArrowheads="1"/>
          </p:cNvSpPr>
          <p:nvPr/>
        </p:nvSpPr>
        <p:spPr bwMode="auto">
          <a:xfrm>
            <a:off x="1475656" y="6165304"/>
            <a:ext cx="632096" cy="461665"/>
          </a:xfrm>
          <a:prstGeom prst="rect">
            <a:avLst/>
          </a:prstGeom>
          <a:noFill/>
          <a:ln w="9525">
            <a:noFill/>
            <a:miter lim="800000"/>
            <a:headEnd/>
            <a:tailEnd/>
          </a:ln>
        </p:spPr>
        <p:txBody>
          <a:bodyPr wrap="none">
            <a:spAutoFit/>
          </a:bodyPr>
          <a:lstStyle/>
          <a:p>
            <a:pPr algn="l" eaLnBrk="0" hangingPunct="0"/>
            <a:r>
              <a:rPr lang="it-IT" sz="2400" b="1" dirty="0" smtClean="0"/>
              <a:t>Q’*</a:t>
            </a:r>
            <a:endParaRPr lang="it-IT" sz="2400" b="1" dirty="0"/>
          </a:p>
        </p:txBody>
      </p:sp>
      <p:cxnSp>
        <p:nvCxnSpPr>
          <p:cNvPr id="37" name="Connettore 2 36"/>
          <p:cNvCxnSpPr/>
          <p:nvPr/>
        </p:nvCxnSpPr>
        <p:spPr>
          <a:xfrm flipH="1">
            <a:off x="1763688" y="666936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6089061" y="4869160"/>
            <a:ext cx="3054939"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smtClean="0"/>
              <a:t>L’aumento del prezzo</a:t>
            </a:r>
          </a:p>
          <a:p>
            <a:r>
              <a:rPr lang="it-IT" dirty="0" smtClean="0"/>
              <a:t>del bene fa diminuire</a:t>
            </a:r>
          </a:p>
          <a:p>
            <a:r>
              <a:rPr lang="it-IT" dirty="0" smtClean="0"/>
              <a:t>La domanda di lavoro</a:t>
            </a:r>
          </a:p>
          <a:p>
            <a:r>
              <a:rPr lang="it-IT" dirty="0" smtClean="0"/>
              <a:t>Perché fa diminuire il prodotto</a:t>
            </a:r>
            <a:endParaRPr lang="it-IT" dirty="0"/>
          </a:p>
        </p:txBody>
      </p:sp>
      <p:cxnSp>
        <p:nvCxnSpPr>
          <p:cNvPr id="40" name="Connettore 2 39"/>
          <p:cNvCxnSpPr/>
          <p:nvPr/>
        </p:nvCxnSpPr>
        <p:spPr>
          <a:xfrm>
            <a:off x="6300192" y="2204864"/>
            <a:ext cx="0" cy="216024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a:off x="6300192" y="4365104"/>
            <a:ext cx="2304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5940152" y="2132856"/>
            <a:ext cx="349776" cy="369332"/>
          </a:xfrm>
          <a:prstGeom prst="rect">
            <a:avLst/>
          </a:prstGeom>
          <a:noFill/>
        </p:spPr>
        <p:txBody>
          <a:bodyPr wrap="none" rtlCol="0">
            <a:spAutoFit/>
          </a:bodyPr>
          <a:lstStyle/>
          <a:p>
            <a:r>
              <a:rPr lang="it-IT" dirty="0" smtClean="0"/>
              <a:t>w</a:t>
            </a:r>
            <a:endParaRPr lang="it-IT" dirty="0"/>
          </a:p>
        </p:txBody>
      </p:sp>
      <p:sp>
        <p:nvSpPr>
          <p:cNvPr id="45" name="CasellaDiTesto 44"/>
          <p:cNvSpPr txBox="1"/>
          <p:nvPr/>
        </p:nvSpPr>
        <p:spPr>
          <a:xfrm>
            <a:off x="8604448" y="4365104"/>
            <a:ext cx="216024" cy="369332"/>
          </a:xfrm>
          <a:prstGeom prst="rect">
            <a:avLst/>
          </a:prstGeom>
          <a:noFill/>
        </p:spPr>
        <p:txBody>
          <a:bodyPr wrap="square" rtlCol="0">
            <a:spAutoFit/>
          </a:bodyPr>
          <a:lstStyle/>
          <a:p>
            <a:r>
              <a:rPr lang="it-IT" dirty="0" smtClean="0"/>
              <a:t>L</a:t>
            </a:r>
            <a:endParaRPr lang="it-IT" dirty="0"/>
          </a:p>
        </p:txBody>
      </p:sp>
      <p:cxnSp>
        <p:nvCxnSpPr>
          <p:cNvPr id="47" name="Connettore 1 46"/>
          <p:cNvCxnSpPr/>
          <p:nvPr/>
        </p:nvCxnSpPr>
        <p:spPr>
          <a:xfrm>
            <a:off x="6300192" y="3212976"/>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 Box 6"/>
          <p:cNvSpPr txBox="1">
            <a:spLocks noChangeArrowheads="1"/>
          </p:cNvSpPr>
          <p:nvPr/>
        </p:nvSpPr>
        <p:spPr bwMode="auto">
          <a:xfrm>
            <a:off x="5652120" y="2924944"/>
            <a:ext cx="648071" cy="369332"/>
          </a:xfrm>
          <a:prstGeom prst="rect">
            <a:avLst/>
          </a:prstGeom>
          <a:noFill/>
          <a:ln w="9525">
            <a:noFill/>
            <a:miter lim="800000"/>
            <a:headEnd/>
            <a:tailEnd/>
          </a:ln>
        </p:spPr>
        <p:txBody>
          <a:bodyPr wrap="square">
            <a:spAutoFit/>
          </a:bodyPr>
          <a:lstStyle/>
          <a:p>
            <a:pPr algn="l" eaLnBrk="0" hangingPunct="0"/>
            <a:r>
              <a:rPr lang="it-IT" dirty="0" err="1" smtClean="0"/>
              <a:t>P</a:t>
            </a:r>
            <a:r>
              <a:rPr lang="it-IT" baseline="-25000" dirty="0" err="1" smtClean="0"/>
              <a:t>c</a:t>
            </a:r>
            <a:r>
              <a:rPr lang="it-IT" dirty="0" err="1" smtClean="0"/>
              <a:t>=w</a:t>
            </a:r>
            <a:endParaRPr lang="it-IT" dirty="0"/>
          </a:p>
        </p:txBody>
      </p:sp>
      <p:cxnSp>
        <p:nvCxnSpPr>
          <p:cNvPr id="50" name="Connettore 1 49"/>
          <p:cNvCxnSpPr/>
          <p:nvPr/>
        </p:nvCxnSpPr>
        <p:spPr>
          <a:xfrm>
            <a:off x="6804248" y="2492896"/>
            <a:ext cx="1512168"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8274851" y="3789040"/>
            <a:ext cx="869149" cy="276999"/>
          </a:xfrm>
          <a:prstGeom prst="rect">
            <a:avLst/>
          </a:prstGeom>
          <a:noFill/>
        </p:spPr>
        <p:txBody>
          <a:bodyPr wrap="none" rtlCol="0">
            <a:spAutoFit/>
          </a:bodyPr>
          <a:lstStyle/>
          <a:p>
            <a:r>
              <a:rPr lang="it-IT" sz="1200" dirty="0" err="1" smtClean="0"/>
              <a:t>D</a:t>
            </a:r>
            <a:r>
              <a:rPr lang="it-IT" sz="1200" baseline="-25000" dirty="0" err="1" smtClean="0"/>
              <a:t>L</a:t>
            </a:r>
            <a:r>
              <a:rPr lang="it-IT" sz="1200" dirty="0" err="1" smtClean="0"/>
              <a:t>=</a:t>
            </a:r>
            <a:r>
              <a:rPr lang="it-IT" sz="1200" dirty="0" smtClean="0"/>
              <a:t> </a:t>
            </a:r>
            <a:r>
              <a:rPr lang="it-IT" sz="1200" dirty="0" err="1" smtClean="0"/>
              <a:t>VPMgL</a:t>
            </a:r>
            <a:endParaRPr lang="it-IT" sz="1200" dirty="0"/>
          </a:p>
        </p:txBody>
      </p:sp>
      <p:cxnSp>
        <p:nvCxnSpPr>
          <p:cNvPr id="52" name="Connettore 1 51"/>
          <p:cNvCxnSpPr/>
          <p:nvPr/>
        </p:nvCxnSpPr>
        <p:spPr>
          <a:xfrm>
            <a:off x="6732240" y="2492896"/>
            <a:ext cx="936104"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a:off x="6732240" y="2492896"/>
            <a:ext cx="576064" cy="2304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ttore 1 61"/>
          <p:cNvCxnSpPr/>
          <p:nvPr/>
        </p:nvCxnSpPr>
        <p:spPr>
          <a:xfrm>
            <a:off x="7452320" y="3212976"/>
            <a:ext cx="72008" cy="115212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Connettore 1 62"/>
          <p:cNvCxnSpPr/>
          <p:nvPr/>
        </p:nvCxnSpPr>
        <p:spPr>
          <a:xfrm>
            <a:off x="6876256" y="3212976"/>
            <a:ext cx="0" cy="115212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flipH="1">
            <a:off x="6876256" y="450912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47"/>
                                        </p:tgtEl>
                                        <p:attrNameLst>
                                          <p:attrName>style.visibility</p:attrName>
                                        </p:attrNameLst>
                                      </p:cBhvr>
                                      <p:to>
                                        <p:strVal val="visible"/>
                                      </p:to>
                                    </p:set>
                                    <p:animEffect transition="in" filter="dissolve">
                                      <p:cBhvr>
                                        <p:cTn id="7" dur="500"/>
                                        <p:tgtEl>
                                          <p:spTgt spid="440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4"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Esercizio</a:t>
            </a:r>
            <a:r>
              <a:rPr lang="en-US" dirty="0" smtClean="0"/>
              <a:t> </a:t>
            </a:r>
            <a:r>
              <a:rPr lang="en-US" dirty="0" err="1" smtClean="0"/>
              <a:t>domanda</a:t>
            </a:r>
            <a:r>
              <a:rPr lang="en-US" dirty="0" smtClean="0"/>
              <a:t> di </a:t>
            </a:r>
            <a:r>
              <a:rPr lang="en-US" dirty="0" err="1" smtClean="0"/>
              <a:t>lavoro</a:t>
            </a:r>
            <a:r>
              <a:rPr lang="en-US" dirty="0" smtClean="0"/>
              <a:t> breve </a:t>
            </a:r>
            <a:r>
              <a:rPr lang="en-US" dirty="0" err="1" smtClean="0"/>
              <a:t>periodo</a:t>
            </a:r>
            <a:r>
              <a:rPr lang="en-US" dirty="0" smtClean="0"/>
              <a:t> impresa </a:t>
            </a:r>
            <a:r>
              <a:rPr lang="en-US" dirty="0" err="1" smtClean="0"/>
              <a:t>concorrenziale</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457200" y="1556792"/>
                <a:ext cx="8363272" cy="1480405"/>
              </a:xfrm>
              <a:prstGeom prst="rect">
                <a:avLst/>
              </a:prstGeom>
            </p:spPr>
            <p:txBody>
              <a:bodyPr wrap="square">
                <a:spAutoFit/>
              </a:bodyPr>
              <a:lstStyle/>
              <a:p>
                <a:r>
                  <a:rPr lang="it-IT" dirty="0" smtClean="0">
                    <a:latin typeface="Dcr10"/>
                  </a:rPr>
                  <a:t>In un mercato concorrenziale ciascuna impresa produce il bene y con</a:t>
                </a:r>
              </a:p>
              <a:p>
                <a:r>
                  <a:rPr lang="it-IT" dirty="0">
                    <a:latin typeface="Dcr10"/>
                  </a:rPr>
                  <a:t>funzione di </a:t>
                </a:r>
                <a:r>
                  <a:rPr lang="it-IT" dirty="0" smtClean="0">
                    <a:latin typeface="Dcr10"/>
                  </a:rPr>
                  <a:t>produzione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0,5</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0,5</m:t>
                        </m:r>
                      </m:sup>
                    </m:sSup>
                  </m:oMath>
                </a14:m>
                <a:r>
                  <a:rPr lang="it-IT" dirty="0" smtClean="0">
                    <a:latin typeface="Dcr10"/>
                  </a:rPr>
                  <a:t>; </a:t>
                </a:r>
                <a:r>
                  <a:rPr lang="it-IT" dirty="0">
                    <a:latin typeface="Dcr10"/>
                  </a:rPr>
                  <a:t>nel breve periodo il capitale è fisso a pari a:</a:t>
                </a:r>
              </a:p>
              <a:p>
                <a:r>
                  <a:rPr lang="it-IT" dirty="0">
                    <a:latin typeface="Dcr10"/>
                  </a:rPr>
                  <a:t>K = 36. Il prezzo a cui l’impresa vende il suo prodotto è: P = 32, mentre il costo</a:t>
                </a:r>
              </a:p>
              <a:p>
                <a:r>
                  <a:rPr lang="it-IT" dirty="0">
                    <a:latin typeface="Dcr10"/>
                  </a:rPr>
                  <a:t>unitario del fattore lavoro è: w = 16. </a:t>
                </a:r>
                <a:r>
                  <a:rPr lang="it-IT" dirty="0" smtClean="0">
                    <a:latin typeface="Dcr10"/>
                  </a:rPr>
                  <a:t>Calcolate </a:t>
                </a:r>
                <a:r>
                  <a:rPr lang="it-IT" dirty="0">
                    <a:latin typeface="Dcr10"/>
                  </a:rPr>
                  <a:t>la quantità ottima di lavoro</a:t>
                </a:r>
              </a:p>
              <a:p>
                <a:r>
                  <a:rPr lang="it-IT" dirty="0">
                    <a:latin typeface="Dcr10"/>
                  </a:rPr>
                  <a:t>utilizzata dall’impresa e l’output </a:t>
                </a:r>
                <a:r>
                  <a:rPr lang="it-IT" dirty="0" smtClean="0">
                    <a:latin typeface="Dcr10"/>
                  </a:rPr>
                  <a:t>y* </a:t>
                </a:r>
                <a:r>
                  <a:rPr lang="it-IT" dirty="0">
                    <a:latin typeface="Dcr10"/>
                  </a:rPr>
                  <a:t>che ne deriva.</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57200" y="1556792"/>
                <a:ext cx="8363272" cy="1480405"/>
              </a:xfrm>
              <a:prstGeom prst="rect">
                <a:avLst/>
              </a:prstGeom>
              <a:blipFill>
                <a:blip r:embed="rId2"/>
                <a:stretch>
                  <a:fillRect l="-583" t="-2058" b="-5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42125" y="3176351"/>
                <a:ext cx="8493221" cy="3219536"/>
              </a:xfrm>
              <a:prstGeom prst="rect">
                <a:avLst/>
              </a:prstGeom>
            </p:spPr>
            <p:txBody>
              <a:bodyPr wrap="square">
                <a:spAutoFit/>
              </a:bodyPr>
              <a:lstStyle/>
              <a:p>
                <a:endParaRPr lang="it-IT" dirty="0" smtClean="0">
                  <a:latin typeface="Dcti10"/>
                </a:endParaRPr>
              </a:p>
              <a:p>
                <a:r>
                  <a:rPr lang="it-IT" dirty="0" smtClean="0">
                    <a:latin typeface="Dcti10"/>
                  </a:rPr>
                  <a:t>SOLUZIONE PER STUDENTI DI ECONOMIA</a:t>
                </a:r>
              </a:p>
              <a:p>
                <a:r>
                  <a:rPr lang="it-IT" dirty="0" smtClean="0">
                    <a:latin typeface="Dcti10"/>
                  </a:rPr>
                  <a:t>La </a:t>
                </a:r>
                <a:r>
                  <a:rPr lang="it-IT" dirty="0">
                    <a:latin typeface="Dcti10"/>
                  </a:rPr>
                  <a:t>funzione di </a:t>
                </a:r>
                <a:r>
                  <a:rPr lang="it-IT" dirty="0" smtClean="0">
                    <a:latin typeface="Dcti10"/>
                  </a:rPr>
                  <a:t>produzione </a:t>
                </a:r>
                <a:r>
                  <a:rPr lang="it-IT" dirty="0">
                    <a:latin typeface="Dcti10"/>
                  </a:rPr>
                  <a:t>nel breve periodo (quando il capitale </a:t>
                </a:r>
                <a:r>
                  <a:rPr lang="it-IT" dirty="0" smtClean="0">
                    <a:latin typeface="Dcti10"/>
                  </a:rPr>
                  <a:t>è </a:t>
                </a:r>
                <a:r>
                  <a:rPr lang="en-US" dirty="0" err="1" smtClean="0">
                    <a:latin typeface="Dcti10"/>
                  </a:rPr>
                  <a:t>fisso</a:t>
                </a:r>
                <a:r>
                  <a:rPr lang="en-US" dirty="0">
                    <a:latin typeface="Dcti10"/>
                  </a:rPr>
                  <a:t>) </a:t>
                </a:r>
                <a:r>
                  <a:rPr lang="en-US" dirty="0" smtClean="0">
                    <a:latin typeface="Dcti10"/>
                  </a:rPr>
                  <a:t>è: </a:t>
                </a:r>
                <a:endParaRPr lang="en-US"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0,5</m:t>
                          </m:r>
                        </m:sup>
                      </m:sSup>
                      <m:sSup>
                        <m:sSupPr>
                          <m:ctrlPr>
                            <a:rPr lang="en-US" b="0" i="1" smtClean="0">
                              <a:latin typeface="Cambria Math" panose="02040503050406030204" pitchFamily="18" charset="0"/>
                            </a:rPr>
                          </m:ctrlPr>
                        </m:sSupPr>
                        <m:e>
                          <m:r>
                            <a:rPr lang="en-US" i="1">
                              <a:latin typeface="Cambria Math" panose="02040503050406030204" pitchFamily="18" charset="0"/>
                            </a:rPr>
                            <m:t>(36)</m:t>
                          </m:r>
                        </m:e>
                        <m:sup>
                          <m:r>
                            <a:rPr lang="en-US" b="0" i="1" smtClean="0">
                              <a:latin typeface="Cambria Math" panose="02040503050406030204" pitchFamily="18" charset="0"/>
                            </a:rPr>
                            <m:t>0,5</m:t>
                          </m:r>
                        </m:sup>
                      </m:sSup>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0,5</m:t>
                          </m:r>
                        </m:sup>
                      </m:sSup>
                    </m:oMath>
                  </m:oMathPara>
                </a14:m>
                <a:endParaRPr lang="en-US" dirty="0">
                  <a:latin typeface="Dcti10"/>
                </a:endParaRPr>
              </a:p>
              <a:p>
                <a:r>
                  <a:rPr lang="en-US" dirty="0" smtClean="0">
                    <a:latin typeface="Dcti10"/>
                  </a:rPr>
                  <a:t>da cui </a:t>
                </a:r>
                <a:r>
                  <a:rPr lang="en-US" dirty="0" err="1" smtClean="0">
                    <a:latin typeface="Dcti10"/>
                  </a:rPr>
                  <a:t>ricavo</a:t>
                </a:r>
                <a:r>
                  <a:rPr lang="en-US" dirty="0" smtClean="0">
                    <a:latin typeface="Dcti10"/>
                  </a:rPr>
                  <a:t> </a:t>
                </a:r>
                <a:r>
                  <a:rPr lang="en-US" dirty="0" err="1" smtClean="0">
                    <a:latin typeface="Dcti10"/>
                  </a:rPr>
                  <a:t>il</a:t>
                </a:r>
                <a:r>
                  <a:rPr lang="en-US" dirty="0" smtClean="0">
                    <a:latin typeface="Dcti10"/>
                  </a:rPr>
                  <a:t> </a:t>
                </a:r>
                <a:r>
                  <a:rPr lang="en-US" dirty="0" err="1" smtClean="0">
                    <a:latin typeface="Dcti10"/>
                  </a:rPr>
                  <a:t>lavoro</a:t>
                </a:r>
                <a:r>
                  <a:rPr lang="en-US" dirty="0" smtClean="0">
                    <a:latin typeface="Dcti10"/>
                  </a:rPr>
                  <a:t>: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𝑌</m:t>
                                </m:r>
                              </m:num>
                              <m:den>
                                <m:r>
                                  <a:rPr lang="en-US" i="1">
                                    <a:latin typeface="Cambria Math" panose="02040503050406030204" pitchFamily="18" charset="0"/>
                                  </a:rPr>
                                  <m:t>6</m:t>
                                </m:r>
                              </m:den>
                            </m:f>
                          </m:e>
                        </m:d>
                      </m:e>
                      <m:sup>
                        <m:r>
                          <a:rPr lang="en-US" b="0" i="1" smtClean="0">
                            <a:latin typeface="Cambria Math" panose="02040503050406030204" pitchFamily="18" charset="0"/>
                          </a:rPr>
                          <m:t>2</m:t>
                        </m:r>
                      </m:sup>
                    </m:sSup>
                  </m:oMath>
                </a14:m>
                <a:endParaRPr lang="en-US" dirty="0">
                  <a:latin typeface="Dcti10"/>
                </a:endParaRPr>
              </a:p>
              <a:p>
                <a:r>
                  <a:rPr lang="it-IT" dirty="0" smtClean="0">
                    <a:latin typeface="Dcti10"/>
                  </a:rPr>
                  <a:t>I </a:t>
                </a:r>
                <a:r>
                  <a:rPr lang="it-IT" dirty="0">
                    <a:latin typeface="Dcti10"/>
                  </a:rPr>
                  <a:t>costi totali di produzione di breve periodo (BP) sono </a:t>
                </a:r>
                <a:r>
                  <a:rPr lang="it-IT" dirty="0" smtClean="0">
                    <a:latin typeface="Dcti10"/>
                  </a:rPr>
                  <a:t>quindi: CT=</a:t>
                </a:r>
                <a:r>
                  <a:rPr lang="it-IT" dirty="0" err="1" smtClean="0">
                    <a:latin typeface="Dcti10"/>
                  </a:rPr>
                  <a:t>wL</a:t>
                </a:r>
                <a:r>
                  <a:rPr lang="it-IT" dirty="0" smtClean="0">
                    <a:latin typeface="Dcti10"/>
                  </a:rPr>
                  <a:t>=16</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𝑌</m:t>
                                </m:r>
                              </m:num>
                              <m:den>
                                <m:r>
                                  <a:rPr lang="en-US" i="1">
                                    <a:latin typeface="Cambria Math" panose="02040503050406030204" pitchFamily="18" charset="0"/>
                                  </a:rPr>
                                  <m:t>6</m:t>
                                </m:r>
                              </m:den>
                            </m:f>
                          </m:e>
                        </m:d>
                      </m:e>
                      <m:sup>
                        <m:r>
                          <a:rPr lang="en-US" i="1">
                            <a:latin typeface="Cambria Math" panose="02040503050406030204" pitchFamily="18" charset="0"/>
                          </a:rPr>
                          <m:t>2</m:t>
                        </m:r>
                      </m:sup>
                    </m:sSup>
                  </m:oMath>
                </a14:m>
                <a:endParaRPr lang="it-IT" dirty="0">
                  <a:latin typeface="Dcti10"/>
                </a:endParaRPr>
              </a:p>
              <a:p>
                <a:r>
                  <a:rPr lang="it-IT" dirty="0" smtClean="0">
                    <a:latin typeface="Dcti10"/>
                  </a:rPr>
                  <a:t>Dalla </a:t>
                </a:r>
                <a:r>
                  <a:rPr lang="it-IT" dirty="0">
                    <a:latin typeface="Dcti10"/>
                  </a:rPr>
                  <a:t>funzione di costo totale è possibile ricavare il costo </a:t>
                </a:r>
                <a:r>
                  <a:rPr lang="it-IT" dirty="0" smtClean="0">
                    <a:latin typeface="Dcti10"/>
                  </a:rPr>
                  <a:t>marginale: </a:t>
                </a:r>
                <a14:m>
                  <m:oMath xmlns:m="http://schemas.openxmlformats.org/officeDocument/2006/math">
                    <m:f>
                      <m:fPr>
                        <m:ctrlPr>
                          <a:rPr lang="it-IT" i="1" smtClean="0">
                            <a:latin typeface="Cambria Math" panose="02040503050406030204" pitchFamily="18" charset="0"/>
                          </a:rPr>
                        </m:ctrlPr>
                      </m:fPr>
                      <m:num>
                        <m:r>
                          <a:rPr lang="it-IT"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𝐶𝑇</m:t>
                        </m:r>
                      </m:num>
                      <m:den>
                        <m:r>
                          <a:rPr lang="it-IT"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32</m:t>
                        </m:r>
                        <m:r>
                          <m:rPr>
                            <m:nor/>
                          </m:rPr>
                          <a:rPr lang="it-IT" dirty="0">
                            <a:latin typeface="Dcti10"/>
                          </a:rPr>
                          <m:t> </m:t>
                        </m:r>
                      </m:num>
                      <m:den>
                        <m:r>
                          <a:rPr lang="en-US" b="0" i="1" smtClean="0">
                            <a:latin typeface="Cambria Math" panose="02040503050406030204" pitchFamily="18" charset="0"/>
                          </a:rPr>
                          <m:t>36</m:t>
                        </m:r>
                      </m:den>
                    </m:f>
                    <m:r>
                      <a:rPr lang="en-US" b="0" i="1" smtClean="0">
                        <a:latin typeface="Cambria Math" panose="02040503050406030204" pitchFamily="18" charset="0"/>
                      </a:rPr>
                      <m:t>𝑌</m:t>
                    </m:r>
                    <m:r>
                      <a:rPr lang="en-US" b="0" i="1" smtClean="0">
                        <a:latin typeface="Cambria Math" panose="02040503050406030204" pitchFamily="18" charset="0"/>
                      </a:rPr>
                      <m:t> </m:t>
                    </m:r>
                  </m:oMath>
                </a14:m>
                <a:endParaRPr lang="it-IT" dirty="0" smtClean="0">
                  <a:latin typeface="Dcti10"/>
                </a:endParaRPr>
              </a:p>
              <a:p>
                <a:r>
                  <a:rPr lang="it-IT" dirty="0" smtClean="0">
                    <a:latin typeface="Dcti10"/>
                  </a:rPr>
                  <a:t>Stante </a:t>
                </a:r>
                <a:r>
                  <a:rPr lang="it-IT" dirty="0">
                    <a:latin typeface="Dcti10"/>
                  </a:rPr>
                  <a:t>il prezzo di mercato e l’ipotesi di concorrenza perfetta abbiamo che il </a:t>
                </a:r>
                <a:r>
                  <a:rPr lang="it-IT" dirty="0" smtClean="0">
                    <a:latin typeface="Dcti10"/>
                  </a:rPr>
                  <a:t>volume </a:t>
                </a:r>
                <a:r>
                  <a:rPr lang="en-US" dirty="0" err="1" smtClean="0">
                    <a:latin typeface="Dcti10"/>
                  </a:rPr>
                  <a:t>ottimo</a:t>
                </a:r>
                <a:r>
                  <a:rPr lang="en-US" dirty="0" smtClean="0">
                    <a:latin typeface="Dcti10"/>
                  </a:rPr>
                  <a:t> </a:t>
                </a:r>
                <a:r>
                  <a:rPr lang="en-US" dirty="0">
                    <a:latin typeface="Dcti10"/>
                  </a:rPr>
                  <a:t>di output </a:t>
                </a:r>
                <a:r>
                  <a:rPr lang="en-US" dirty="0" smtClean="0">
                    <a:latin typeface="Dcti10"/>
                  </a:rPr>
                  <a:t>è P=32=</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9</m:t>
                        </m:r>
                      </m:den>
                    </m:f>
                  </m:oMath>
                </a14:m>
                <a:r>
                  <a:rPr lang="en-US" dirty="0" smtClean="0">
                    <a:latin typeface="Dcti10"/>
                  </a:rPr>
                  <a:t>Y e </a:t>
                </a:r>
                <a:r>
                  <a:rPr lang="en-US" dirty="0" err="1" smtClean="0">
                    <a:latin typeface="Dcti10"/>
                  </a:rPr>
                  <a:t>quindi</a:t>
                </a:r>
                <a:r>
                  <a:rPr lang="en-US" dirty="0">
                    <a:latin typeface="Dcti10"/>
                  </a:rPr>
                  <a:t> </a:t>
                </a:r>
                <a:r>
                  <a:rPr lang="en-US" dirty="0" smtClean="0">
                    <a:latin typeface="Dcti10"/>
                  </a:rPr>
                  <a:t>Y*=36 e </a:t>
                </a:r>
                <a:r>
                  <a:rPr lang="en-US" dirty="0" err="1" smtClean="0">
                    <a:latin typeface="Dcti10"/>
                  </a:rPr>
                  <a:t>naturalmente</a:t>
                </a:r>
                <a:r>
                  <a:rPr lang="en-US" dirty="0" smtClean="0">
                    <a:latin typeface="Dcti10"/>
                  </a:rPr>
                  <a:t> L*=36</a:t>
                </a:r>
                <a:endParaRPr lang="en-US" dirty="0">
                  <a:latin typeface="Dcti10"/>
                </a:endParaRPr>
              </a:p>
            </p:txBody>
          </p:sp>
        </mc:Choice>
        <mc:Fallback xmlns="">
          <p:sp>
            <p:nvSpPr>
              <p:cNvPr id="4" name="Rectangle 3"/>
              <p:cNvSpPr>
                <a:spLocks noRot="1" noChangeAspect="1" noMove="1" noResize="1" noEditPoints="1" noAdjustHandles="1" noChangeArrowheads="1" noChangeShapeType="1" noTextEdit="1"/>
              </p:cNvSpPr>
              <p:nvPr/>
            </p:nvSpPr>
            <p:spPr>
              <a:xfrm>
                <a:off x="442125" y="3176351"/>
                <a:ext cx="8493221" cy="3219536"/>
              </a:xfrm>
              <a:prstGeom prst="rect">
                <a:avLst/>
              </a:prstGeom>
              <a:blipFill>
                <a:blip r:embed="rId3"/>
                <a:stretch>
                  <a:fillRect l="-646" b="-189"/>
                </a:stretch>
              </a:blipFill>
            </p:spPr>
            <p:txBody>
              <a:bodyPr/>
              <a:lstStyle/>
              <a:p>
                <a:r>
                  <a:rPr lang="en-US">
                    <a:noFill/>
                  </a:rPr>
                  <a:t> </a:t>
                </a:r>
              </a:p>
            </p:txBody>
          </p:sp>
        </mc:Fallback>
      </mc:AlternateContent>
    </p:spTree>
    <p:extLst>
      <p:ext uri="{BB962C8B-B14F-4D97-AF65-F5344CB8AC3E}">
        <p14:creationId xmlns:p14="http://schemas.microsoft.com/office/powerpoint/2010/main" val="191932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39552" y="2204864"/>
                <a:ext cx="7894591" cy="3095143"/>
              </a:xfrm>
              <a:prstGeom prst="rect">
                <a:avLst/>
              </a:prstGeom>
              <a:noFill/>
            </p:spPr>
            <p:txBody>
              <a:bodyPr wrap="square" rtlCol="0">
                <a:spAutoFit/>
              </a:bodyPr>
              <a:lstStyle/>
              <a:p>
                <a:r>
                  <a:rPr lang="en-US" dirty="0" smtClean="0"/>
                  <a:t>In </a:t>
                </a:r>
                <a:r>
                  <a:rPr lang="en-US" dirty="0" err="1" smtClean="0"/>
                  <a:t>alternativa</a:t>
                </a:r>
                <a:r>
                  <a:rPr lang="en-US" dirty="0" smtClean="0"/>
                  <a:t> </a:t>
                </a:r>
                <a:r>
                  <a:rPr lang="en-US" dirty="0" err="1" smtClean="0"/>
                  <a:t>possiamo</a:t>
                </a:r>
                <a:r>
                  <a:rPr lang="en-US" dirty="0" smtClean="0"/>
                  <a:t> </a:t>
                </a:r>
                <a:r>
                  <a:rPr lang="en-US" dirty="0" err="1" smtClean="0"/>
                  <a:t>applicare</a:t>
                </a:r>
                <a:r>
                  <a:rPr lang="en-US" dirty="0" smtClean="0"/>
                  <a:t> la </a:t>
                </a:r>
                <a:r>
                  <a:rPr lang="en-US" dirty="0" err="1" smtClean="0"/>
                  <a:t>regola</a:t>
                </a:r>
                <a:r>
                  <a:rPr lang="en-US" dirty="0" smtClean="0"/>
                  <a:t> del </a:t>
                </a:r>
                <a:r>
                  <a:rPr lang="en-US" dirty="0" err="1" smtClean="0"/>
                  <a:t>prodotto</a:t>
                </a:r>
                <a:r>
                  <a:rPr lang="en-US" dirty="0" smtClean="0"/>
                  <a:t> </a:t>
                </a:r>
                <a:r>
                  <a:rPr lang="en-US" dirty="0" err="1" smtClean="0"/>
                  <a:t>ottimo</a:t>
                </a:r>
                <a:r>
                  <a:rPr lang="en-US" dirty="0" smtClean="0"/>
                  <a:t>: </a:t>
                </a:r>
                <a:r>
                  <a:rPr lang="en-US" dirty="0" err="1" smtClean="0"/>
                  <a:t>Pmg</a:t>
                </a:r>
                <a:r>
                  <a:rPr lang="en-US" dirty="0" smtClean="0"/>
                  <a:t>=</a:t>
                </a:r>
                <a:r>
                  <a:rPr lang="en-US" dirty="0" err="1" smtClean="0"/>
                  <a:t>Cmg</a:t>
                </a:r>
                <a:r>
                  <a:rPr lang="en-US" dirty="0" smtClean="0"/>
                  <a:t>. Il </a:t>
                </a:r>
                <a:r>
                  <a:rPr lang="en-US" dirty="0" err="1" smtClean="0"/>
                  <a:t>prodotto</a:t>
                </a:r>
                <a:r>
                  <a:rPr lang="en-US" dirty="0" smtClean="0"/>
                  <a:t> </a:t>
                </a:r>
                <a:r>
                  <a:rPr lang="en-US" dirty="0" err="1" smtClean="0"/>
                  <a:t>marginale</a:t>
                </a:r>
                <a:r>
                  <a:rPr lang="en-US" dirty="0" smtClean="0"/>
                  <a:t> </a:t>
                </a:r>
                <a:r>
                  <a:rPr lang="en-US" dirty="0" err="1" smtClean="0"/>
                  <a:t>si</a:t>
                </a:r>
                <a:r>
                  <a:rPr lang="en-US" dirty="0" smtClean="0"/>
                  <a:t> </a:t>
                </a:r>
                <a:r>
                  <a:rPr lang="en-US" dirty="0" err="1" smtClean="0"/>
                  <a:t>ricava</a:t>
                </a:r>
                <a:r>
                  <a:rPr lang="en-US" dirty="0" smtClean="0"/>
                  <a:t> dal </a:t>
                </a:r>
                <a:r>
                  <a:rPr lang="en-US" dirty="0" err="1" smtClean="0"/>
                  <a:t>derivare</a:t>
                </a:r>
                <a:r>
                  <a:rPr lang="en-US" dirty="0" smtClean="0"/>
                  <a:t> la </a:t>
                </a:r>
                <a:r>
                  <a:rPr lang="en-US" dirty="0" err="1" smtClean="0"/>
                  <a:t>funzione</a:t>
                </a:r>
                <a:r>
                  <a:rPr lang="en-US" dirty="0" smtClean="0"/>
                  <a:t> di </a:t>
                </a:r>
                <a:r>
                  <a:rPr lang="en-US" dirty="0" err="1" smtClean="0"/>
                  <a:t>produzione</a:t>
                </a:r>
                <a:r>
                  <a:rPr lang="en-US" dirty="0" smtClean="0"/>
                  <a:t> </a:t>
                </a:r>
                <a:r>
                  <a:rPr lang="en-US" dirty="0" err="1" smtClean="0"/>
                  <a:t>nel</a:t>
                </a:r>
                <a:r>
                  <a:rPr lang="en-US" dirty="0" smtClean="0"/>
                  <a:t> </a:t>
                </a:r>
                <a:r>
                  <a:rPr lang="en-US" dirty="0" err="1" smtClean="0"/>
                  <a:t>suo</a:t>
                </a:r>
                <a:r>
                  <a:rPr lang="en-US" dirty="0" smtClean="0"/>
                  <a:t> </a:t>
                </a:r>
                <a:r>
                  <a:rPr lang="en-US" dirty="0" err="1" smtClean="0"/>
                  <a:t>punto</a:t>
                </a:r>
                <a:r>
                  <a:rPr lang="en-US" dirty="0" smtClean="0"/>
                  <a:t> di Massimo </a:t>
                </a:r>
                <a:r>
                  <a:rPr lang="en-US" dirty="0" err="1" smtClean="0"/>
                  <a:t>profitto</a:t>
                </a:r>
                <a:r>
                  <a:rPr lang="en-US" dirty="0" smtClean="0"/>
                  <a:t>, </a:t>
                </a:r>
                <a:r>
                  <a:rPr lang="en-US" dirty="0" err="1" smtClean="0"/>
                  <a:t>quando</a:t>
                </a:r>
                <a:r>
                  <a:rPr lang="en-US" dirty="0" smtClean="0"/>
                  <a:t> </a:t>
                </a:r>
                <a:r>
                  <a:rPr lang="en-US" dirty="0" err="1" smtClean="0"/>
                  <a:t>cioè</a:t>
                </a:r>
                <a:r>
                  <a:rPr lang="en-US" dirty="0" smtClean="0"/>
                  <a:t> </a:t>
                </a:r>
                <a:r>
                  <a:rPr lang="en-US" dirty="0" err="1" smtClean="0"/>
                  <a:t>prodotto</a:t>
                </a:r>
                <a:r>
                  <a:rPr lang="en-US" dirty="0" smtClean="0"/>
                  <a:t> </a:t>
                </a:r>
                <a:r>
                  <a:rPr lang="en-US" dirty="0" err="1" smtClean="0"/>
                  <a:t>marginale</a:t>
                </a:r>
                <a:r>
                  <a:rPr lang="en-US" dirty="0" smtClean="0"/>
                  <a:t> = </a:t>
                </a:r>
                <a:r>
                  <a:rPr lang="en-US" dirty="0" err="1" smtClean="0"/>
                  <a:t>costo</a:t>
                </a:r>
                <a:r>
                  <a:rPr lang="en-US" dirty="0" smtClean="0"/>
                  <a:t> </a:t>
                </a:r>
                <a:r>
                  <a:rPr lang="en-US" dirty="0" err="1" smtClean="0"/>
                  <a:t>marginale</a:t>
                </a:r>
                <a:r>
                  <a:rPr lang="en-US" dirty="0" smtClean="0"/>
                  <a:t>:</a:t>
                </a:r>
              </a:p>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rPr>
                            <m:t>𝑑𝑦</m:t>
                          </m:r>
                        </m:num>
                        <m:den>
                          <m:r>
                            <a:rPr lang="en-US" i="1" smtClean="0">
                              <a:latin typeface="Cambria Math" panose="02040503050406030204" pitchFamily="18" charset="0"/>
                            </a:rPr>
                            <m:t>𝑑</m:t>
                          </m:r>
                          <m:r>
                            <a:rPr lang="en-US" b="0" i="1" smtClean="0">
                              <a:latin typeface="Cambria Math" panose="02040503050406030204" pitchFamily="18" charset="0"/>
                            </a:rPr>
                            <m:t>𝐿</m:t>
                          </m:r>
                        </m:den>
                      </m:f>
                      <m:r>
                        <a:rPr lang="en-US" b="0" i="1" smtClean="0">
                          <a:latin typeface="Cambria Math" panose="02040503050406030204" pitchFamily="18" charset="0"/>
                        </a:rPr>
                        <m:t>=6</m:t>
                      </m:r>
                      <m:f>
                        <m:fPr>
                          <m:ctrlPr>
                            <a:rPr lang="el-GR" b="0" i="1" smtClean="0">
                              <a:latin typeface="Cambria Math" panose="02040503050406030204" pitchFamily="18" charset="0"/>
                            </a:rPr>
                          </m:ctrlPr>
                        </m:fPr>
                        <m:num>
                          <m:r>
                            <a:rPr lang="en-US" b="0" i="1" smtClean="0">
                              <a:latin typeface="Cambria Math" panose="02040503050406030204" pitchFamily="18" charset="0"/>
                            </a:rPr>
                            <m:t>1</m:t>
                          </m:r>
                        </m:num>
                        <m:den>
                          <m:r>
                            <a:rPr lang="el-GR" b="0" i="1" smtClean="0">
                              <a:latin typeface="Cambria Math" panose="02040503050406030204" pitchFamily="18" charset="0"/>
                            </a:rPr>
                            <m:t>2</m:t>
                          </m:r>
                        </m:den>
                      </m:f>
                      <m:sSup>
                        <m:sSupPr>
                          <m:ctrlPr>
                            <a:rPr lang="el-GR"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32</m:t>
                          </m:r>
                        </m:den>
                      </m:f>
                    </m:oMath>
                  </m:oMathPara>
                </a14:m>
                <a:endParaRPr lang="en-US" dirty="0" smtClean="0"/>
              </a:p>
              <a:p>
                <a:r>
                  <a:rPr lang="en-US" dirty="0" err="1" smtClean="0"/>
                  <a:t>Quindi</a:t>
                </a:r>
                <a:r>
                  <a:rPr lang="en-US" dirty="0" smtClean="0"/>
                  <a:t> </a:t>
                </a:r>
                <a:r>
                  <a:rPr lang="en-US" dirty="0" err="1" smtClean="0"/>
                  <a:t>semplificando</a:t>
                </a:r>
                <a:r>
                  <a:rPr lang="en-US" dirty="0" smtClean="0"/>
                  <a:t>:</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1" smtClean="0">
                          <a:latin typeface="Cambria Math" panose="02040503050406030204" pitchFamily="18" charset="0"/>
                        </a:rPr>
                        <m:t>𝑜</m:t>
                      </m:r>
                      <m:r>
                        <a:rPr lang="en-US" b="0" i="1" smtClean="0">
                          <a:latin typeface="Cambria Math" panose="02040503050406030204" pitchFamily="18" charset="0"/>
                        </a:rPr>
                        <m:t> </m:t>
                      </m:r>
                      <m:r>
                        <a:rPr lang="en-US" b="0" i="1" smtClean="0">
                          <a:latin typeface="Cambria Math" panose="02040503050406030204" pitchFamily="18" charset="0"/>
                        </a:rPr>
                        <m:t>𝑝𝑜𝑠𝑠𝑜</m:t>
                      </m:r>
                      <m:r>
                        <a:rPr lang="en-US" b="0" i="1" smtClean="0">
                          <a:latin typeface="Cambria Math" panose="02040503050406030204" pitchFamily="18" charset="0"/>
                        </a:rPr>
                        <m:t> </m:t>
                      </m:r>
                      <m:r>
                        <a:rPr lang="en-US" b="0" i="1" smtClean="0">
                          <a:latin typeface="Cambria Math" panose="02040503050406030204" pitchFamily="18" charset="0"/>
                        </a:rPr>
                        <m:t>𝑎𝑛𝑐h𝑒</m:t>
                      </m:r>
                      <m:r>
                        <a:rPr lang="en-US" b="0" i="1" smtClean="0">
                          <a:latin typeface="Cambria Math" panose="02040503050406030204" pitchFamily="18" charset="0"/>
                        </a:rPr>
                        <m:t> </m:t>
                      </m:r>
                      <m:r>
                        <a:rPr lang="en-US" b="0" i="1" smtClean="0">
                          <a:latin typeface="Cambria Math" panose="02040503050406030204" pitchFamily="18" charset="0"/>
                        </a:rPr>
                        <m:t>𝑒𝑙𝑒𝑣𝑎𝑟𝑒</m:t>
                      </m:r>
                      <m:r>
                        <a:rPr lang="en-US" b="0" i="1" smtClean="0">
                          <a:latin typeface="Cambria Math" panose="02040503050406030204" pitchFamily="18" charset="0"/>
                        </a:rPr>
                        <m:t> </m:t>
                      </m:r>
                      <m:r>
                        <a:rPr lang="en-US" b="0" i="1" smtClean="0">
                          <a:latin typeface="Cambria Math" panose="02040503050406030204" pitchFamily="18" charset="0"/>
                        </a:rPr>
                        <m:t>𝑡𝑢𝑡𝑡𝑜</m:t>
                      </m:r>
                      <m:r>
                        <a:rPr lang="en-US" b="0" i="1" smtClean="0">
                          <a:latin typeface="Cambria Math" panose="02040503050406030204" pitchFamily="18" charset="0"/>
                        </a:rPr>
                        <m:t> </m:t>
                      </m:r>
                      <m:r>
                        <a:rPr lang="en-US" b="0" i="1" smtClean="0">
                          <a:latin typeface="Cambria Math" panose="02040503050406030204" pitchFamily="18" charset="0"/>
                        </a:rPr>
                        <m:t>𝑎𝑙</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d>
                        </m:e>
                        <m:sup>
                          <m:r>
                            <a:rPr lang="en-US" b="0" i="1" smtClean="0">
                              <a:latin typeface="Cambria Math" panose="02040503050406030204" pitchFamily="18" charset="0"/>
                            </a:rPr>
                            <m:t>2</m:t>
                          </m:r>
                        </m:sup>
                      </m:sSup>
                      <m:r>
                        <a:rPr lang="en-US" b="0" i="1" smtClean="0">
                          <a:latin typeface="Cambria Math" panose="02040503050406030204" pitchFamily="18" charset="0"/>
                        </a:rPr>
                        <m:t>𝑝𝑒𝑟</m:t>
                      </m:r>
                      <m:r>
                        <a:rPr lang="en-US" b="0" i="1" smtClean="0">
                          <a:latin typeface="Cambria Math" panose="02040503050406030204" pitchFamily="18" charset="0"/>
                        </a:rPr>
                        <m:t> </m:t>
                      </m:r>
                      <m:r>
                        <a:rPr lang="en-US" b="0" i="1" smtClean="0">
                          <a:latin typeface="Cambria Math" panose="02040503050406030204" pitchFamily="18" charset="0"/>
                        </a:rPr>
                        <m:t>𝑡𝑟𝑜𝑣𝑎𝑟𝑒</m:t>
                      </m:r>
                      <m:r>
                        <a:rPr lang="en-US" b="0" i="1" smtClean="0">
                          <a:latin typeface="Cambria Math" panose="02040503050406030204" pitchFamily="18" charset="0"/>
                        </a:rPr>
                        <m:t> </m:t>
                      </m:r>
                      <m:r>
                        <a:rPr lang="en-US" b="0" i="1" smtClean="0">
                          <a:latin typeface="Cambria Math" panose="02040503050406030204" pitchFamily="18" charset="0"/>
                        </a:rPr>
                        <m:t>𝐿</m:t>
                      </m:r>
                      <m:r>
                        <a:rPr lang="en-US" b="0" i="1" smtClean="0">
                          <a:latin typeface="Cambria Math" panose="02040503050406030204" pitchFamily="18" charset="0"/>
                        </a:rPr>
                        <m:t>:</m:t>
                      </m:r>
                    </m:oMath>
                  </m:oMathPara>
                </a14:m>
                <a:endParaRPr lang="en-US" b="0" i="1" dirty="0" smtClean="0">
                  <a:latin typeface="Cambria Math" panose="02040503050406030204" pitchFamily="18" charset="0"/>
                </a:endParaRP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2</m:t>
                            </m:r>
                          </m:den>
                        </m:f>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𝑞𝑢𝑖𝑛𝑑𝑖</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=36 </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𝑐𝑜𝑛𝑠𝑒𝑔𝑢𝑒𝑛𝑡𝑒𝑚𝑒𝑛𝑡𝑒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oMath>
                </a14:m>
                <a:r>
                  <a:rPr lang="en-US" dirty="0" smtClean="0"/>
                  <a:t>*=36</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39552" y="2204864"/>
                <a:ext cx="7894591" cy="3095143"/>
              </a:xfrm>
              <a:prstGeom prst="rect">
                <a:avLst/>
              </a:prstGeom>
              <a:blipFill>
                <a:blip r:embed="rId2"/>
                <a:stretch>
                  <a:fillRect l="-695" t="-1183" b="-394"/>
                </a:stretch>
              </a:blipFill>
            </p:spPr>
            <p:txBody>
              <a:bodyPr/>
              <a:lstStyle/>
              <a:p>
                <a:r>
                  <a:rPr lang="en-US">
                    <a:noFill/>
                  </a:rPr>
                  <a:t> </a:t>
                </a:r>
              </a:p>
            </p:txBody>
          </p:sp>
        </mc:Fallback>
      </mc:AlternateContent>
    </p:spTree>
    <p:extLst>
      <p:ext uri="{BB962C8B-B14F-4D97-AF65-F5344CB8AC3E}">
        <p14:creationId xmlns:p14="http://schemas.microsoft.com/office/powerpoint/2010/main" val="420746393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2400" dirty="0" err="1" smtClean="0"/>
              <a:t>Soluzione</a:t>
            </a:r>
            <a:r>
              <a:rPr lang="en-US" sz="2400" dirty="0" smtClean="0"/>
              <a:t> per </a:t>
            </a:r>
            <a:r>
              <a:rPr lang="en-US" sz="2400" dirty="0" err="1" smtClean="0"/>
              <a:t>studenti</a:t>
            </a:r>
            <a:r>
              <a:rPr lang="en-US" sz="2400" dirty="0" smtClean="0"/>
              <a:t> di </a:t>
            </a:r>
            <a:r>
              <a:rPr lang="en-US" sz="2400" dirty="0" err="1" smtClean="0"/>
              <a:t>Scienze</a:t>
            </a:r>
            <a:r>
              <a:rPr lang="en-US" sz="2400" dirty="0" smtClean="0"/>
              <a:t> del </a:t>
            </a:r>
            <a:r>
              <a:rPr lang="en-US" sz="2400" dirty="0" err="1" smtClean="0"/>
              <a:t>Governo</a:t>
            </a:r>
            <a:r>
              <a:rPr lang="en-US" sz="2400" dirty="0" smtClean="0"/>
              <a:t>: </a:t>
            </a:r>
            <a:r>
              <a:rPr lang="en-US" sz="2400" dirty="0" err="1" smtClean="0"/>
              <a:t>aggiungere</a:t>
            </a:r>
            <a:r>
              <a:rPr lang="en-US" sz="2400" dirty="0" smtClean="0"/>
              <a:t> al </a:t>
            </a:r>
            <a:r>
              <a:rPr lang="en-US" sz="2400" dirty="0" err="1" smtClean="0"/>
              <a:t>disegno</a:t>
            </a:r>
            <a:r>
              <a:rPr lang="en-US" sz="2400" dirty="0" smtClean="0"/>
              <a:t> le </a:t>
            </a:r>
            <a:r>
              <a:rPr lang="en-US" sz="2400" dirty="0" err="1" smtClean="0"/>
              <a:t>parti</a:t>
            </a:r>
            <a:r>
              <a:rPr lang="en-US" sz="2400" dirty="0" smtClean="0"/>
              <a:t> in </a:t>
            </a:r>
            <a:r>
              <a:rPr lang="en-US" sz="2400" dirty="0" err="1" smtClean="0"/>
              <a:t>rosso</a:t>
            </a:r>
            <a:endParaRPr lang="en-US" sz="2400" dirty="0"/>
          </a:p>
        </p:txBody>
      </p:sp>
      <p:pic>
        <p:nvPicPr>
          <p:cNvPr id="3" name="Picture 6"/>
          <p:cNvPicPr>
            <a:picLocks noChangeAspect="1" noChangeArrowheads="1"/>
          </p:cNvPicPr>
          <p:nvPr/>
        </p:nvPicPr>
        <p:blipFill>
          <a:blip r:embed="rId2" cstate="print"/>
          <a:srcRect/>
          <a:stretch>
            <a:fillRect/>
          </a:stretch>
        </p:blipFill>
        <p:spPr bwMode="auto">
          <a:xfrm>
            <a:off x="1259633" y="1052737"/>
            <a:ext cx="3744416" cy="3402460"/>
          </a:xfrm>
          <a:prstGeom prst="rect">
            <a:avLst/>
          </a:prstGeom>
          <a:noFill/>
          <a:ln w="9525">
            <a:solidFill>
              <a:srgbClr val="FF3300"/>
            </a:solidFill>
            <a:prstDash val="sysDot"/>
            <a:miter lim="800000"/>
            <a:headEnd/>
            <a:tailEnd/>
          </a:ln>
        </p:spPr>
      </p:pic>
      <p:sp>
        <p:nvSpPr>
          <p:cNvPr id="4" name="Freeform 7"/>
          <p:cNvSpPr>
            <a:spLocks/>
          </p:cNvSpPr>
          <p:nvPr/>
        </p:nvSpPr>
        <p:spPr bwMode="auto">
          <a:xfrm>
            <a:off x="2339752" y="3316507"/>
            <a:ext cx="1656184" cy="1138690"/>
          </a:xfrm>
          <a:custGeom>
            <a:avLst/>
            <a:gdLst>
              <a:gd name="T0" fmla="*/ 0 w 1769"/>
              <a:gd name="T1" fmla="*/ 1248 h 1384"/>
              <a:gd name="T2" fmla="*/ 862 w 1769"/>
              <a:gd name="T3" fmla="*/ 23 h 1384"/>
              <a:gd name="T4" fmla="*/ 1769 w 1769"/>
              <a:gd name="T5" fmla="*/ 1384 h 1384"/>
              <a:gd name="T6" fmla="*/ 0 60000 65536"/>
              <a:gd name="T7" fmla="*/ 0 60000 65536"/>
              <a:gd name="T8" fmla="*/ 0 60000 65536"/>
              <a:gd name="T9" fmla="*/ 0 w 1769"/>
              <a:gd name="T10" fmla="*/ 0 h 1384"/>
              <a:gd name="T11" fmla="*/ 1769 w 1769"/>
              <a:gd name="T12" fmla="*/ 1384 h 1384"/>
            </a:gdLst>
            <a:ahLst/>
            <a:cxnLst>
              <a:cxn ang="T6">
                <a:pos x="T0" y="T1"/>
              </a:cxn>
              <a:cxn ang="T7">
                <a:pos x="T2" y="T3"/>
              </a:cxn>
              <a:cxn ang="T8">
                <a:pos x="T4" y="T5"/>
              </a:cxn>
            </a:cxnLst>
            <a:rect l="T9" t="T10" r="T11" b="T12"/>
            <a:pathLst>
              <a:path w="1769" h="1384">
                <a:moveTo>
                  <a:pt x="0" y="1248"/>
                </a:moveTo>
                <a:cubicBezTo>
                  <a:pt x="283" y="624"/>
                  <a:pt x="567" y="0"/>
                  <a:pt x="862" y="23"/>
                </a:cubicBezTo>
                <a:cubicBezTo>
                  <a:pt x="1157" y="46"/>
                  <a:pt x="1603" y="1127"/>
                  <a:pt x="1769" y="1384"/>
                </a:cubicBezTo>
              </a:path>
            </a:pathLst>
          </a:custGeom>
          <a:noFill/>
          <a:ln w="9525">
            <a:solidFill>
              <a:schemeClr val="tx1"/>
            </a:solidFill>
            <a:round/>
            <a:headEnd/>
            <a:tailEnd/>
          </a:ln>
        </p:spPr>
        <p:txBody>
          <a:bodyPr/>
          <a:lstStyle/>
          <a:p>
            <a:endParaRPr lang="it-IT"/>
          </a:p>
        </p:txBody>
      </p:sp>
      <p:cxnSp>
        <p:nvCxnSpPr>
          <p:cNvPr id="6" name="Straight Connector 5"/>
          <p:cNvCxnSpPr/>
          <p:nvPr/>
        </p:nvCxnSpPr>
        <p:spPr>
          <a:xfrm flipV="1">
            <a:off x="2123728" y="1712385"/>
            <a:ext cx="2880321" cy="16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1475656" y="1544459"/>
            <a:ext cx="648072" cy="369332"/>
          </a:xfrm>
          <a:prstGeom prst="rect">
            <a:avLst/>
          </a:prstGeom>
          <a:noFill/>
        </p:spPr>
        <p:txBody>
          <a:bodyPr wrap="square" rtlCol="0">
            <a:spAutoFit/>
          </a:bodyPr>
          <a:lstStyle/>
          <a:p>
            <a:r>
              <a:rPr lang="en-US" dirty="0" smtClean="0">
                <a:solidFill>
                  <a:srgbClr val="FF0000"/>
                </a:solidFill>
              </a:rPr>
              <a:t>K=36</a:t>
            </a:r>
            <a:endParaRPr lang="en-US"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4355976" y="1275310"/>
                <a:ext cx="1161921" cy="310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0000"/>
                          </a:solidFill>
                          <a:latin typeface="Cambria Math" panose="02040503050406030204" pitchFamily="18" charset="0"/>
                        </a:rPr>
                        <m:t>𝑌</m:t>
                      </m:r>
                      <m:r>
                        <a:rPr lang="en-US" sz="1400" i="1" smtClean="0">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𝐿</m:t>
                          </m:r>
                        </m:e>
                        <m:sup>
                          <m:r>
                            <a:rPr lang="en-US" sz="1400" i="1">
                              <a:solidFill>
                                <a:srgbClr val="FF0000"/>
                              </a:solidFill>
                              <a:latin typeface="Cambria Math" panose="02040503050406030204" pitchFamily="18" charset="0"/>
                            </a:rPr>
                            <m:t>0,5</m:t>
                          </m:r>
                        </m:sup>
                      </m:sSup>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𝐾</m:t>
                          </m:r>
                        </m:e>
                        <m:sup>
                          <m:r>
                            <a:rPr lang="en-US" sz="1400" i="1">
                              <a:solidFill>
                                <a:srgbClr val="FF0000"/>
                              </a:solidFill>
                              <a:latin typeface="Cambria Math" panose="02040503050406030204" pitchFamily="18" charset="0"/>
                            </a:rPr>
                            <m:t>0,5</m:t>
                          </m:r>
                        </m:sup>
                      </m:sSup>
                    </m:oMath>
                  </m:oMathPara>
                </a14:m>
                <a:endParaRPr lang="en-US" sz="1400"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355976" y="1275310"/>
                <a:ext cx="1161921" cy="310150"/>
              </a:xfrm>
              <a:prstGeom prst="rect">
                <a:avLst/>
              </a:prstGeom>
              <a:blipFill>
                <a:blip r:embed="rId3"/>
                <a:stretch>
                  <a:fillRect/>
                </a:stretch>
              </a:blipFill>
            </p:spPr>
            <p:txBody>
              <a:bodyPr/>
              <a:lstStyle/>
              <a:p>
                <a:r>
                  <a:rPr lang="en-US">
                    <a:noFill/>
                  </a:rPr>
                  <a:t> </a:t>
                </a:r>
              </a:p>
            </p:txBody>
          </p:sp>
        </mc:Fallback>
      </mc:AlternateContent>
      <p:cxnSp>
        <p:nvCxnSpPr>
          <p:cNvPr id="15" name="Straight Arrow Connector 14"/>
          <p:cNvCxnSpPr/>
          <p:nvPr/>
        </p:nvCxnSpPr>
        <p:spPr>
          <a:xfrm flipV="1">
            <a:off x="2123728" y="4623123"/>
            <a:ext cx="0" cy="1974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23728" y="6597352"/>
            <a:ext cx="2592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682775" y="4448123"/>
                <a:ext cx="369755" cy="4960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𝑤</m:t>
                          </m:r>
                        </m:num>
                        <m:den>
                          <m:r>
                            <a:rPr lang="en-US" sz="1400" b="0" i="1" smtClean="0">
                              <a:latin typeface="Cambria Math" panose="02040503050406030204" pitchFamily="18" charset="0"/>
                            </a:rPr>
                            <m:t>𝑝</m:t>
                          </m:r>
                        </m:den>
                      </m:f>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682775" y="4448123"/>
                <a:ext cx="369755" cy="496098"/>
              </a:xfrm>
              <a:prstGeom prst="rect">
                <a:avLst/>
              </a:prstGeom>
              <a:blipFill>
                <a:blip r:embed="rId4"/>
                <a:stretch>
                  <a:fillRect b="-2469"/>
                </a:stretch>
              </a:blipFill>
            </p:spPr>
            <p:txBody>
              <a:bodyPr/>
              <a:lstStyle/>
              <a:p>
                <a:r>
                  <a:rPr lang="en-US">
                    <a:noFill/>
                  </a:rPr>
                  <a:t> </a:t>
                </a:r>
              </a:p>
            </p:txBody>
          </p:sp>
        </mc:Fallback>
      </mc:AlternateContent>
      <p:sp>
        <p:nvSpPr>
          <p:cNvPr id="19" name="TextBox 18"/>
          <p:cNvSpPr txBox="1"/>
          <p:nvPr/>
        </p:nvSpPr>
        <p:spPr>
          <a:xfrm flipH="1">
            <a:off x="4860033" y="6412686"/>
            <a:ext cx="288031" cy="369332"/>
          </a:xfrm>
          <a:prstGeom prst="rect">
            <a:avLst/>
          </a:prstGeom>
          <a:noFill/>
        </p:spPr>
        <p:txBody>
          <a:bodyPr wrap="square" rtlCol="0">
            <a:spAutoFit/>
          </a:bodyPr>
          <a:lstStyle/>
          <a:p>
            <a:r>
              <a:rPr lang="en-US" dirty="0" smtClean="0"/>
              <a:t>L</a:t>
            </a:r>
            <a:endParaRPr lang="en-US" dirty="0"/>
          </a:p>
        </p:txBody>
      </p:sp>
      <p:cxnSp>
        <p:nvCxnSpPr>
          <p:cNvPr id="22" name="Straight Connector 21"/>
          <p:cNvCxnSpPr/>
          <p:nvPr/>
        </p:nvCxnSpPr>
        <p:spPr>
          <a:xfrm>
            <a:off x="3200592" y="5036359"/>
            <a:ext cx="936104" cy="13066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38270" y="4297431"/>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23728" y="5491192"/>
            <a:ext cx="144016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279066" y="5242662"/>
                <a:ext cx="1041251" cy="4970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16</m:t>
                          </m:r>
                        </m:num>
                        <m:den>
                          <m:r>
                            <a:rPr lang="en-US" sz="1400" b="0" i="1" smtClean="0">
                              <a:solidFill>
                                <a:srgbClr val="FF0000"/>
                              </a:solidFill>
                              <a:latin typeface="Cambria Math" panose="02040503050406030204" pitchFamily="18" charset="0"/>
                            </a:rPr>
                            <m:t>32</m:t>
                          </m:r>
                        </m:den>
                      </m:f>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2</m:t>
                          </m:r>
                        </m:den>
                      </m:f>
                    </m:oMath>
                  </m:oMathPara>
                </a14:m>
                <a:endParaRPr lang="en-US" sz="1400"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79066" y="5242662"/>
                <a:ext cx="1041251" cy="497059"/>
              </a:xfrm>
              <a:prstGeom prst="rect">
                <a:avLst/>
              </a:prstGeom>
              <a:blipFill>
                <a:blip r:embed="rId5"/>
                <a:stretch>
                  <a:fillRect b="-1220"/>
                </a:stretch>
              </a:blipFill>
            </p:spPr>
            <p:txBody>
              <a:bodyPr/>
              <a:lstStyle/>
              <a:p>
                <a:r>
                  <a:rPr lang="en-US">
                    <a:noFill/>
                  </a:rPr>
                  <a:t> </a:t>
                </a:r>
              </a:p>
            </p:txBody>
          </p:sp>
        </mc:Fallback>
      </mc:AlternateContent>
      <p:sp>
        <p:nvSpPr>
          <p:cNvPr id="31" name="TextBox 30"/>
          <p:cNvSpPr txBox="1"/>
          <p:nvPr/>
        </p:nvSpPr>
        <p:spPr>
          <a:xfrm flipH="1">
            <a:off x="3419871" y="6526722"/>
            <a:ext cx="432048" cy="369332"/>
          </a:xfrm>
          <a:prstGeom prst="rect">
            <a:avLst/>
          </a:prstGeom>
          <a:noFill/>
        </p:spPr>
        <p:txBody>
          <a:bodyPr wrap="square" rtlCol="0">
            <a:spAutoFit/>
          </a:bodyPr>
          <a:lstStyle/>
          <a:p>
            <a:r>
              <a:rPr lang="en-US" dirty="0" smtClean="0">
                <a:solidFill>
                  <a:srgbClr val="FF0000"/>
                </a:solidFill>
              </a:rPr>
              <a:t>L*</a:t>
            </a:r>
            <a:endParaRPr lang="en-US" dirty="0">
              <a:solidFill>
                <a:srgbClr val="FF0000"/>
              </a:solidFill>
            </a:endParaRPr>
          </a:p>
        </p:txBody>
      </p:sp>
      <p:sp>
        <p:nvSpPr>
          <p:cNvPr id="32" name="TextBox 31"/>
          <p:cNvSpPr txBox="1"/>
          <p:nvPr/>
        </p:nvSpPr>
        <p:spPr>
          <a:xfrm>
            <a:off x="5472178" y="3316507"/>
            <a:ext cx="3671822" cy="923330"/>
          </a:xfrm>
          <a:prstGeom prst="rect">
            <a:avLst/>
          </a:prstGeom>
          <a:noFill/>
        </p:spPr>
        <p:txBody>
          <a:bodyPr wrap="square" rtlCol="0">
            <a:spAutoFit/>
          </a:bodyPr>
          <a:lstStyle/>
          <a:p>
            <a:r>
              <a:rPr lang="en-US" dirty="0" smtClean="0">
                <a:solidFill>
                  <a:srgbClr val="FF0000"/>
                </a:solidFill>
              </a:rPr>
              <a:t>Punto di </a:t>
            </a:r>
            <a:r>
              <a:rPr lang="en-US" dirty="0" err="1" smtClean="0">
                <a:solidFill>
                  <a:srgbClr val="FF0000"/>
                </a:solidFill>
              </a:rPr>
              <a:t>ottimo</a:t>
            </a:r>
            <a:r>
              <a:rPr lang="en-US" dirty="0" smtClean="0">
                <a:solidFill>
                  <a:srgbClr val="FF0000"/>
                </a:solidFill>
              </a:rPr>
              <a:t>: </a:t>
            </a:r>
          </a:p>
          <a:p>
            <a:r>
              <a:rPr lang="en-US" dirty="0" err="1" smtClean="0">
                <a:solidFill>
                  <a:srgbClr val="FF0000"/>
                </a:solidFill>
              </a:rPr>
              <a:t>Costo</a:t>
            </a:r>
            <a:r>
              <a:rPr lang="en-US" dirty="0" smtClean="0">
                <a:solidFill>
                  <a:srgbClr val="FF0000"/>
                </a:solidFill>
              </a:rPr>
              <a:t> </a:t>
            </a:r>
            <a:r>
              <a:rPr lang="en-US" dirty="0" err="1" smtClean="0">
                <a:solidFill>
                  <a:srgbClr val="FF0000"/>
                </a:solidFill>
              </a:rPr>
              <a:t>marginale</a:t>
            </a:r>
            <a:r>
              <a:rPr lang="en-US" dirty="0" smtClean="0">
                <a:solidFill>
                  <a:srgbClr val="FF0000"/>
                </a:solidFill>
              </a:rPr>
              <a:t>= </a:t>
            </a:r>
            <a:r>
              <a:rPr lang="en-US" dirty="0" err="1" smtClean="0">
                <a:solidFill>
                  <a:srgbClr val="FF0000"/>
                </a:solidFill>
              </a:rPr>
              <a:t>Prodotto</a:t>
            </a:r>
            <a:r>
              <a:rPr lang="en-US" dirty="0" smtClean="0">
                <a:solidFill>
                  <a:srgbClr val="FF0000"/>
                </a:solidFill>
              </a:rPr>
              <a:t> </a:t>
            </a:r>
            <a:r>
              <a:rPr lang="en-US" dirty="0" err="1" smtClean="0">
                <a:solidFill>
                  <a:srgbClr val="FF0000"/>
                </a:solidFill>
              </a:rPr>
              <a:t>marginale</a:t>
            </a:r>
            <a:endParaRPr lang="en-US" dirty="0" smtClean="0">
              <a:solidFill>
                <a:srgbClr val="FF0000"/>
              </a:solidFill>
            </a:endParaRPr>
          </a:p>
          <a:p>
            <a:endParaRPr lang="en-US" dirty="0">
              <a:solidFill>
                <a:srgbClr val="FF0000"/>
              </a:solidFill>
            </a:endParaRPr>
          </a:p>
        </p:txBody>
      </p:sp>
      <mc:AlternateContent xmlns:mc="http://schemas.openxmlformats.org/markup-compatibility/2006" xmlns:a14="http://schemas.microsoft.com/office/drawing/2010/main">
        <mc:Choice Requires="a14">
          <p:sp>
            <p:nvSpPr>
              <p:cNvPr id="33" name="TextBox 32"/>
              <p:cNvSpPr txBox="1"/>
              <p:nvPr/>
            </p:nvSpPr>
            <p:spPr>
              <a:xfrm>
                <a:off x="5832812" y="3959099"/>
                <a:ext cx="1187460" cy="4960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𝑤</m:t>
                          </m:r>
                        </m:num>
                        <m:den>
                          <m:r>
                            <a:rPr lang="en-US" sz="1400" b="0" i="1" smtClean="0">
                              <a:solidFill>
                                <a:srgbClr val="FF0000"/>
                              </a:solidFill>
                              <a:latin typeface="Cambria Math" panose="02040503050406030204" pitchFamily="18" charset="0"/>
                            </a:rPr>
                            <m:t>𝑝</m:t>
                          </m:r>
                        </m:den>
                      </m:f>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𝑃𝑀𝐺</m:t>
                      </m:r>
                    </m:oMath>
                  </m:oMathPara>
                </a14:m>
                <a:endParaRPr lang="en-US" sz="1400"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832812" y="3959099"/>
                <a:ext cx="1187460" cy="496098"/>
              </a:xfrm>
              <a:prstGeom prst="rect">
                <a:avLst/>
              </a:prstGeom>
              <a:blipFill>
                <a:blip r:embed="rId6"/>
                <a:stretch>
                  <a:fillRect b="-1220"/>
                </a:stretch>
              </a:blipFill>
            </p:spPr>
            <p:txBody>
              <a:bodyPr/>
              <a:lstStyle/>
              <a:p>
                <a:r>
                  <a:rPr lang="en-US">
                    <a:noFill/>
                  </a:rPr>
                  <a:t> </a:t>
                </a:r>
              </a:p>
            </p:txBody>
          </p:sp>
        </mc:Fallback>
      </mc:AlternateContent>
      <p:sp>
        <p:nvSpPr>
          <p:cNvPr id="35" name="TextBox 34"/>
          <p:cNvSpPr txBox="1"/>
          <p:nvPr/>
        </p:nvSpPr>
        <p:spPr>
          <a:xfrm>
            <a:off x="4211960" y="4656933"/>
            <a:ext cx="3528392" cy="369332"/>
          </a:xfrm>
          <a:prstGeom prst="rect">
            <a:avLst/>
          </a:prstGeom>
          <a:noFill/>
        </p:spPr>
        <p:txBody>
          <a:bodyPr wrap="square" rtlCol="0">
            <a:spAutoFit/>
          </a:bodyPr>
          <a:lstStyle/>
          <a:p>
            <a:r>
              <a:rPr lang="en-US" dirty="0" err="1" smtClean="0">
                <a:solidFill>
                  <a:srgbClr val="FF0000"/>
                </a:solidFill>
              </a:rPr>
              <a:t>Domanda</a:t>
            </a:r>
            <a:r>
              <a:rPr lang="en-US" dirty="0" smtClean="0">
                <a:solidFill>
                  <a:srgbClr val="FF0000"/>
                </a:solidFill>
              </a:rPr>
              <a:t> di </a:t>
            </a:r>
            <a:r>
              <a:rPr lang="en-US" dirty="0" err="1" smtClean="0">
                <a:solidFill>
                  <a:srgbClr val="FF0000"/>
                </a:solidFill>
              </a:rPr>
              <a:t>lavoro</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42530261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L’effetto di un aumento di z: il sindacato acquista un maggiore </a:t>
            </a:r>
            <a:r>
              <a:rPr lang="el-GR" dirty="0" smtClean="0"/>
              <a:t>γ</a:t>
            </a:r>
            <a:endParaRPr lang="en-US" dirty="0"/>
          </a:p>
        </p:txBody>
      </p:sp>
      <p:cxnSp>
        <p:nvCxnSpPr>
          <p:cNvPr id="11" name="Connettore 2 10"/>
          <p:cNvCxnSpPr/>
          <p:nvPr/>
        </p:nvCxnSpPr>
        <p:spPr>
          <a:xfrm>
            <a:off x="4681192" y="3797599"/>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a:xfrm>
            <a:off x="2261492" y="2886739"/>
            <a:ext cx="0" cy="331959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Connettore 2 7"/>
          <p:cNvCxnSpPr/>
          <p:nvPr/>
        </p:nvCxnSpPr>
        <p:spPr>
          <a:xfrm flipV="1">
            <a:off x="678769" y="1562036"/>
            <a:ext cx="0" cy="223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661329" y="3797599"/>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3757757" y="3725591"/>
            <a:ext cx="432048" cy="369332"/>
          </a:xfrm>
          <a:prstGeom prst="rect">
            <a:avLst/>
          </a:prstGeom>
          <a:noFill/>
          <a:ln>
            <a:noFill/>
          </a:ln>
        </p:spPr>
        <p:txBody>
          <a:bodyPr wrap="square" rtlCol="0">
            <a:spAutoFit/>
          </a:bodyPr>
          <a:lstStyle/>
          <a:p>
            <a:r>
              <a:rPr lang="it-IT" dirty="0" smtClean="0"/>
              <a:t>L</a:t>
            </a:r>
            <a:endParaRPr lang="en-US" dirty="0"/>
          </a:p>
        </p:txBody>
      </p:sp>
      <p:sp>
        <p:nvSpPr>
          <p:cNvPr id="20" name="CasellaDiTesto 19"/>
          <p:cNvSpPr txBox="1"/>
          <p:nvPr/>
        </p:nvSpPr>
        <p:spPr>
          <a:xfrm>
            <a:off x="218790" y="1326495"/>
            <a:ext cx="650618" cy="369332"/>
          </a:xfrm>
          <a:prstGeom prst="rect">
            <a:avLst/>
          </a:prstGeom>
          <a:noFill/>
          <a:ln>
            <a:noFill/>
          </a:ln>
        </p:spPr>
        <p:txBody>
          <a:bodyPr wrap="square" rtlCol="0">
            <a:spAutoFit/>
          </a:bodyPr>
          <a:lstStyle/>
          <a:p>
            <a:r>
              <a:rPr lang="it-IT" dirty="0" smtClean="0"/>
              <a:t>w/p</a:t>
            </a:r>
            <a:endParaRPr lang="en-US" dirty="0"/>
          </a:p>
        </p:txBody>
      </p:sp>
      <p:cxnSp>
        <p:nvCxnSpPr>
          <p:cNvPr id="24" name="Connettore diritto 23"/>
          <p:cNvCxnSpPr/>
          <p:nvPr/>
        </p:nvCxnSpPr>
        <p:spPr>
          <a:xfrm>
            <a:off x="678769" y="2861495"/>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5" name="CasellaDiTesto 24"/>
          <p:cNvSpPr txBox="1"/>
          <p:nvPr/>
        </p:nvSpPr>
        <p:spPr>
          <a:xfrm>
            <a:off x="3776531" y="2702073"/>
            <a:ext cx="432048" cy="369332"/>
          </a:xfrm>
          <a:prstGeom prst="rect">
            <a:avLst/>
          </a:prstGeom>
          <a:noFill/>
          <a:ln>
            <a:noFill/>
          </a:ln>
        </p:spPr>
        <p:txBody>
          <a:bodyPr wrap="square" rtlCol="0">
            <a:spAutoFit/>
          </a:bodyPr>
          <a:lstStyle/>
          <a:p>
            <a:r>
              <a:rPr lang="it-IT" dirty="0" smtClean="0"/>
              <a:t>PS</a:t>
            </a:r>
            <a:endParaRPr lang="en-US" dirty="0"/>
          </a:p>
        </p:txBody>
      </p:sp>
      <p:cxnSp>
        <p:nvCxnSpPr>
          <p:cNvPr id="29" name="Connettore diritto 28"/>
          <p:cNvCxnSpPr/>
          <p:nvPr/>
        </p:nvCxnSpPr>
        <p:spPr>
          <a:xfrm flipV="1">
            <a:off x="1453417" y="1846130"/>
            <a:ext cx="1821139" cy="1800200"/>
          </a:xfrm>
          <a:prstGeom prst="line">
            <a:avLst/>
          </a:prstGeom>
        </p:spPr>
        <p:style>
          <a:lnRef idx="2">
            <a:schemeClr val="dk1"/>
          </a:lnRef>
          <a:fillRef idx="0">
            <a:schemeClr val="dk1"/>
          </a:fillRef>
          <a:effectRef idx="1">
            <a:schemeClr val="dk1"/>
          </a:effectRef>
          <a:fontRef idx="minor">
            <a:schemeClr val="tx1"/>
          </a:fontRef>
        </p:style>
      </p:cxnSp>
      <p:sp>
        <p:nvSpPr>
          <p:cNvPr id="30" name="CasellaDiTesto 29"/>
          <p:cNvSpPr txBox="1"/>
          <p:nvPr/>
        </p:nvSpPr>
        <p:spPr>
          <a:xfrm>
            <a:off x="3306571" y="1634484"/>
            <a:ext cx="531253" cy="369332"/>
          </a:xfrm>
          <a:prstGeom prst="rect">
            <a:avLst/>
          </a:prstGeom>
          <a:noFill/>
        </p:spPr>
        <p:txBody>
          <a:bodyPr wrap="square" rtlCol="0">
            <a:spAutoFit/>
          </a:bodyPr>
          <a:lstStyle/>
          <a:p>
            <a:r>
              <a:rPr lang="it-IT" dirty="0" smtClean="0"/>
              <a:t>WS</a:t>
            </a:r>
            <a:endParaRPr lang="en-US" dirty="0"/>
          </a:p>
        </p:txBody>
      </p:sp>
      <p:sp>
        <p:nvSpPr>
          <p:cNvPr id="35" name="CasellaDiTesto 34"/>
          <p:cNvSpPr txBox="1"/>
          <p:nvPr/>
        </p:nvSpPr>
        <p:spPr>
          <a:xfrm>
            <a:off x="2219070" y="3745049"/>
            <a:ext cx="573261" cy="369332"/>
          </a:xfrm>
          <a:prstGeom prst="rect">
            <a:avLst/>
          </a:prstGeom>
          <a:noFill/>
        </p:spPr>
        <p:txBody>
          <a:bodyPr wrap="square" rtlCol="0">
            <a:spAutoFit/>
          </a:bodyPr>
          <a:lstStyle/>
          <a:p>
            <a:r>
              <a:rPr lang="it-IT" dirty="0" smtClean="0"/>
              <a:t>L</a:t>
            </a:r>
            <a:r>
              <a:rPr lang="it-IT" baseline="30000" dirty="0" smtClean="0"/>
              <a:t>n</a:t>
            </a:r>
            <a:endParaRPr lang="en-US" baseline="30000" dirty="0"/>
          </a:p>
        </p:txBody>
      </p:sp>
      <mc:AlternateContent xmlns:mc="http://schemas.openxmlformats.org/markup-compatibility/2006" xmlns:a14="http://schemas.microsoft.com/office/drawing/2010/main">
        <mc:Choice Requires="a14">
          <p:sp>
            <p:nvSpPr>
              <p:cNvPr id="45" name="CasellaDiTesto 44"/>
              <p:cNvSpPr txBox="1"/>
              <p:nvPr/>
            </p:nvSpPr>
            <p:spPr>
              <a:xfrm>
                <a:off x="-55259" y="2504374"/>
                <a:ext cx="442539" cy="656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𝜇</m:t>
                          </m:r>
                        </m:den>
                      </m:f>
                    </m:oMath>
                  </m:oMathPara>
                </a14:m>
                <a:endParaRPr lang="en-US" dirty="0"/>
              </a:p>
            </p:txBody>
          </p:sp>
        </mc:Choice>
        <mc:Fallback xmlns="">
          <p:sp>
            <p:nvSpPr>
              <p:cNvPr id="45" name="CasellaDiTesto 44"/>
              <p:cNvSpPr txBox="1">
                <a:spLocks noRot="1" noChangeAspect="1" noMove="1" noResize="1" noEditPoints="1" noAdjustHandles="1" noChangeArrowheads="1" noChangeShapeType="1" noTextEdit="1"/>
              </p:cNvSpPr>
              <p:nvPr/>
            </p:nvSpPr>
            <p:spPr>
              <a:xfrm>
                <a:off x="-55259" y="2504374"/>
                <a:ext cx="442539" cy="656142"/>
              </a:xfrm>
              <a:prstGeom prst="rect">
                <a:avLst/>
              </a:prstGeom>
              <a:blipFill>
                <a:blip r:embed="rId2"/>
                <a:stretch>
                  <a:fillRect r="-39726"/>
                </a:stretch>
              </a:blipFill>
            </p:spPr>
            <p:txBody>
              <a:bodyPr/>
              <a:lstStyle/>
              <a:p>
                <a:r>
                  <a:rPr lang="en-US">
                    <a:noFill/>
                  </a:rPr>
                  <a:t> </a:t>
                </a:r>
              </a:p>
            </p:txBody>
          </p:sp>
        </mc:Fallback>
      </mc:AlternateContent>
      <p:cxnSp>
        <p:nvCxnSpPr>
          <p:cNvPr id="5" name="Connettore 2 4"/>
          <p:cNvCxnSpPr/>
          <p:nvPr/>
        </p:nvCxnSpPr>
        <p:spPr>
          <a:xfrm flipH="1" flipV="1">
            <a:off x="655887" y="3902433"/>
            <a:ext cx="4531" cy="244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655887" y="6350705"/>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501794" y="6328954"/>
            <a:ext cx="576064" cy="369332"/>
          </a:xfrm>
          <a:prstGeom prst="rect">
            <a:avLst/>
          </a:prstGeom>
          <a:noFill/>
          <a:ln>
            <a:noFill/>
          </a:ln>
        </p:spPr>
        <p:txBody>
          <a:bodyPr wrap="square" rtlCol="0">
            <a:spAutoFit/>
          </a:bodyPr>
          <a:lstStyle/>
          <a:p>
            <a:r>
              <a:rPr lang="it-IT" dirty="0" smtClean="0"/>
              <a:t>N=Y</a:t>
            </a:r>
            <a:endParaRPr lang="en-US" dirty="0"/>
          </a:p>
        </p:txBody>
      </p:sp>
      <p:sp>
        <p:nvSpPr>
          <p:cNvPr id="19" name="CasellaDiTesto 18"/>
          <p:cNvSpPr txBox="1"/>
          <p:nvPr/>
        </p:nvSpPr>
        <p:spPr>
          <a:xfrm>
            <a:off x="215119" y="3902433"/>
            <a:ext cx="432048" cy="369332"/>
          </a:xfrm>
          <a:prstGeom prst="rect">
            <a:avLst/>
          </a:prstGeom>
          <a:noFill/>
          <a:ln>
            <a:noFill/>
          </a:ln>
        </p:spPr>
        <p:txBody>
          <a:bodyPr wrap="square" rtlCol="0">
            <a:spAutoFit/>
          </a:bodyPr>
          <a:lstStyle/>
          <a:p>
            <a:r>
              <a:rPr lang="it-IT" dirty="0" smtClean="0"/>
              <a:t>P</a:t>
            </a:r>
            <a:endParaRPr lang="en-US" dirty="0"/>
          </a:p>
        </p:txBody>
      </p:sp>
      <p:sp>
        <p:nvSpPr>
          <p:cNvPr id="36" name="CasellaDiTesto 35"/>
          <p:cNvSpPr txBox="1"/>
          <p:nvPr/>
        </p:nvSpPr>
        <p:spPr>
          <a:xfrm>
            <a:off x="1900720" y="6246651"/>
            <a:ext cx="907027" cy="553998"/>
          </a:xfrm>
          <a:prstGeom prst="rect">
            <a:avLst/>
          </a:prstGeom>
          <a:noFill/>
        </p:spPr>
        <p:txBody>
          <a:bodyPr wrap="square" rtlCol="0">
            <a:spAutoFit/>
          </a:bodyPr>
          <a:lstStyle/>
          <a:p>
            <a:r>
              <a:rPr lang="it-IT" dirty="0" err="1" smtClean="0"/>
              <a:t>Y</a:t>
            </a:r>
            <a:r>
              <a:rPr lang="it-IT" baseline="30000" dirty="0" err="1" smtClean="0"/>
              <a:t>n</a:t>
            </a:r>
            <a:r>
              <a:rPr lang="it-IT" baseline="30000" dirty="0" smtClean="0"/>
              <a:t> </a:t>
            </a:r>
            <a:r>
              <a:rPr lang="it-IT" dirty="0" smtClean="0"/>
              <a:t>= </a:t>
            </a:r>
            <a:r>
              <a:rPr lang="it-IT" dirty="0" err="1" smtClean="0"/>
              <a:t>N</a:t>
            </a:r>
            <a:r>
              <a:rPr lang="it-IT" baseline="30000" dirty="0" err="1" smtClean="0"/>
              <a:t>n</a:t>
            </a:r>
            <a:endParaRPr lang="en-US" baseline="30000" dirty="0"/>
          </a:p>
          <a:p>
            <a:endParaRPr lang="en-US" baseline="30000" dirty="0"/>
          </a:p>
        </p:txBody>
      </p:sp>
      <p:cxnSp>
        <p:nvCxnSpPr>
          <p:cNvPr id="39" name="Connettore diritto 38"/>
          <p:cNvCxnSpPr/>
          <p:nvPr/>
        </p:nvCxnSpPr>
        <p:spPr>
          <a:xfrm flipV="1">
            <a:off x="1623429" y="4449743"/>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40" name="Connettore diritto 39"/>
          <p:cNvCxnSpPr/>
          <p:nvPr/>
        </p:nvCxnSpPr>
        <p:spPr>
          <a:xfrm flipH="1" flipV="1">
            <a:off x="977857" y="4733703"/>
            <a:ext cx="2099147" cy="1503592"/>
          </a:xfrm>
          <a:prstGeom prst="line">
            <a:avLst/>
          </a:prstGeom>
        </p:spPr>
        <p:style>
          <a:lnRef idx="2">
            <a:schemeClr val="dk1"/>
          </a:lnRef>
          <a:fillRef idx="0">
            <a:schemeClr val="dk1"/>
          </a:fillRef>
          <a:effectRef idx="1">
            <a:schemeClr val="dk1"/>
          </a:effectRef>
          <a:fontRef idx="minor">
            <a:schemeClr val="tx1"/>
          </a:fontRef>
        </p:style>
      </p:cxnSp>
      <p:cxnSp>
        <p:nvCxnSpPr>
          <p:cNvPr id="42" name="Connettore diritto 41"/>
          <p:cNvCxnSpPr>
            <a:endCxn id="36" idx="0"/>
          </p:cNvCxnSpPr>
          <p:nvPr/>
        </p:nvCxnSpPr>
        <p:spPr>
          <a:xfrm flipH="1">
            <a:off x="2245724" y="5435676"/>
            <a:ext cx="15768" cy="91839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CasellaDiTesto 43"/>
          <p:cNvSpPr txBox="1"/>
          <p:nvPr/>
        </p:nvSpPr>
        <p:spPr>
          <a:xfrm>
            <a:off x="97696" y="5476769"/>
            <a:ext cx="687513" cy="369332"/>
          </a:xfrm>
          <a:prstGeom prst="rect">
            <a:avLst/>
          </a:prstGeom>
          <a:noFill/>
          <a:ln>
            <a:noFill/>
          </a:ln>
        </p:spPr>
        <p:txBody>
          <a:bodyPr wrap="square" rtlCol="0">
            <a:spAutoFit/>
          </a:bodyPr>
          <a:lstStyle/>
          <a:p>
            <a:r>
              <a:rPr lang="it-IT" dirty="0" smtClean="0"/>
              <a:t>P=P</a:t>
            </a:r>
            <a:r>
              <a:rPr lang="it-IT" baseline="30000" dirty="0" smtClean="0"/>
              <a:t>E</a:t>
            </a:r>
            <a:endParaRPr lang="en-US" baseline="30000" dirty="0"/>
          </a:p>
        </p:txBody>
      </p:sp>
      <p:sp>
        <p:nvSpPr>
          <p:cNvPr id="46" name="CasellaDiTesto 45"/>
          <p:cNvSpPr txBox="1"/>
          <p:nvPr/>
        </p:nvSpPr>
        <p:spPr>
          <a:xfrm>
            <a:off x="3009341" y="4009497"/>
            <a:ext cx="531253" cy="369332"/>
          </a:xfrm>
          <a:prstGeom prst="rect">
            <a:avLst/>
          </a:prstGeom>
          <a:noFill/>
        </p:spPr>
        <p:txBody>
          <a:bodyPr wrap="square" rtlCol="0">
            <a:spAutoFit/>
          </a:bodyPr>
          <a:lstStyle/>
          <a:p>
            <a:r>
              <a:rPr lang="it-IT" dirty="0" smtClean="0"/>
              <a:t>AS</a:t>
            </a:r>
            <a:endParaRPr lang="en-US" dirty="0"/>
          </a:p>
        </p:txBody>
      </p:sp>
      <p:sp>
        <p:nvSpPr>
          <p:cNvPr id="47" name="CasellaDiTesto 46"/>
          <p:cNvSpPr txBox="1"/>
          <p:nvPr/>
        </p:nvSpPr>
        <p:spPr>
          <a:xfrm>
            <a:off x="2977524" y="5804805"/>
            <a:ext cx="531253" cy="369332"/>
          </a:xfrm>
          <a:prstGeom prst="rect">
            <a:avLst/>
          </a:prstGeom>
          <a:noFill/>
        </p:spPr>
        <p:txBody>
          <a:bodyPr wrap="square" rtlCol="0">
            <a:spAutoFit/>
          </a:bodyPr>
          <a:lstStyle/>
          <a:p>
            <a:r>
              <a:rPr lang="it-IT" dirty="0" smtClean="0"/>
              <a:t>AD</a:t>
            </a:r>
            <a:endParaRPr lang="en-US" dirty="0"/>
          </a:p>
        </p:txBody>
      </p:sp>
      <p:cxnSp>
        <p:nvCxnSpPr>
          <p:cNvPr id="10" name="Connettore 2 9"/>
          <p:cNvCxnSpPr/>
          <p:nvPr/>
        </p:nvCxnSpPr>
        <p:spPr>
          <a:xfrm flipV="1">
            <a:off x="4668531" y="1791483"/>
            <a:ext cx="4491" cy="2006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702322" y="3754527"/>
            <a:ext cx="432048" cy="369332"/>
          </a:xfrm>
          <a:prstGeom prst="rect">
            <a:avLst/>
          </a:prstGeom>
          <a:noFill/>
          <a:ln>
            <a:noFill/>
          </a:ln>
        </p:spPr>
        <p:txBody>
          <a:bodyPr wrap="square" rtlCol="0">
            <a:spAutoFit/>
          </a:bodyPr>
          <a:lstStyle/>
          <a:p>
            <a:r>
              <a:rPr lang="it-IT" dirty="0" smtClean="0"/>
              <a:t>u</a:t>
            </a:r>
            <a:endParaRPr lang="en-US" dirty="0"/>
          </a:p>
        </p:txBody>
      </p:sp>
      <p:sp>
        <p:nvSpPr>
          <p:cNvPr id="21" name="CasellaDiTesto 20"/>
          <p:cNvSpPr txBox="1"/>
          <p:nvPr/>
        </p:nvSpPr>
        <p:spPr>
          <a:xfrm>
            <a:off x="4022404" y="1732431"/>
            <a:ext cx="650618" cy="369332"/>
          </a:xfrm>
          <a:prstGeom prst="rect">
            <a:avLst/>
          </a:prstGeom>
          <a:noFill/>
          <a:ln>
            <a:noFill/>
          </a:ln>
        </p:spPr>
        <p:txBody>
          <a:bodyPr wrap="square" rtlCol="0">
            <a:spAutoFit/>
          </a:bodyPr>
          <a:lstStyle/>
          <a:p>
            <a:r>
              <a:rPr lang="it-IT" dirty="0" smtClean="0"/>
              <a:t>w/p</a:t>
            </a:r>
            <a:endParaRPr lang="en-US" dirty="0"/>
          </a:p>
        </p:txBody>
      </p:sp>
      <p:cxnSp>
        <p:nvCxnSpPr>
          <p:cNvPr id="23" name="Connettore diritto 22"/>
          <p:cNvCxnSpPr/>
          <p:nvPr/>
        </p:nvCxnSpPr>
        <p:spPr>
          <a:xfrm>
            <a:off x="4673022" y="2871603"/>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6" name="CasellaDiTesto 25"/>
          <p:cNvSpPr txBox="1"/>
          <p:nvPr/>
        </p:nvSpPr>
        <p:spPr>
          <a:xfrm>
            <a:off x="7918346" y="2686937"/>
            <a:ext cx="432048" cy="369332"/>
          </a:xfrm>
          <a:prstGeom prst="rect">
            <a:avLst/>
          </a:prstGeom>
          <a:noFill/>
          <a:ln>
            <a:noFill/>
          </a:ln>
        </p:spPr>
        <p:txBody>
          <a:bodyPr wrap="square" rtlCol="0">
            <a:spAutoFit/>
          </a:bodyPr>
          <a:lstStyle/>
          <a:p>
            <a:r>
              <a:rPr lang="it-IT" dirty="0" smtClean="0"/>
              <a:t>PS</a:t>
            </a:r>
            <a:endParaRPr lang="en-US" dirty="0"/>
          </a:p>
        </p:txBody>
      </p:sp>
      <p:cxnSp>
        <p:nvCxnSpPr>
          <p:cNvPr id="28" name="Connettore diritto 27"/>
          <p:cNvCxnSpPr/>
          <p:nvPr/>
        </p:nvCxnSpPr>
        <p:spPr>
          <a:xfrm flipH="1" flipV="1">
            <a:off x="5236568" y="1862435"/>
            <a:ext cx="1800200" cy="1821139"/>
          </a:xfrm>
          <a:prstGeom prst="line">
            <a:avLst/>
          </a:prstGeom>
        </p:spPr>
        <p:style>
          <a:lnRef idx="2">
            <a:schemeClr val="dk1"/>
          </a:lnRef>
          <a:fillRef idx="0">
            <a:schemeClr val="dk1"/>
          </a:fillRef>
          <a:effectRef idx="1">
            <a:schemeClr val="dk1"/>
          </a:effectRef>
          <a:fontRef idx="minor">
            <a:schemeClr val="tx1"/>
          </a:fontRef>
        </p:style>
      </p:cxnSp>
      <p:sp>
        <p:nvSpPr>
          <p:cNvPr id="31" name="CasellaDiTesto 30"/>
          <p:cNvSpPr txBox="1"/>
          <p:nvPr/>
        </p:nvSpPr>
        <p:spPr>
          <a:xfrm>
            <a:off x="4849370" y="1750833"/>
            <a:ext cx="531253" cy="369332"/>
          </a:xfrm>
          <a:prstGeom prst="rect">
            <a:avLst/>
          </a:prstGeom>
          <a:noFill/>
        </p:spPr>
        <p:txBody>
          <a:bodyPr wrap="square" rtlCol="0">
            <a:spAutoFit/>
          </a:bodyPr>
          <a:lstStyle/>
          <a:p>
            <a:r>
              <a:rPr lang="it-IT" dirty="0" smtClean="0"/>
              <a:t>WS</a:t>
            </a:r>
            <a:endParaRPr lang="en-US" dirty="0"/>
          </a:p>
        </p:txBody>
      </p:sp>
      <p:sp>
        <p:nvSpPr>
          <p:cNvPr id="34" name="CasellaDiTesto 33"/>
          <p:cNvSpPr txBox="1"/>
          <p:nvPr/>
        </p:nvSpPr>
        <p:spPr>
          <a:xfrm>
            <a:off x="6075861" y="3708579"/>
            <a:ext cx="573261" cy="369332"/>
          </a:xfrm>
          <a:prstGeom prst="rect">
            <a:avLst/>
          </a:prstGeom>
          <a:noFill/>
        </p:spPr>
        <p:txBody>
          <a:bodyPr wrap="square" rtlCol="0">
            <a:spAutoFit/>
          </a:bodyPr>
          <a:lstStyle/>
          <a:p>
            <a:r>
              <a:rPr lang="it-IT" dirty="0" smtClean="0"/>
              <a:t>u</a:t>
            </a:r>
            <a:r>
              <a:rPr lang="it-IT" baseline="30000" dirty="0" smtClean="0"/>
              <a:t>n</a:t>
            </a:r>
            <a:endParaRPr lang="en-US" baseline="30000" dirty="0"/>
          </a:p>
        </p:txBody>
      </p:sp>
      <p:cxnSp>
        <p:nvCxnSpPr>
          <p:cNvPr id="41" name="Connettore diritto 40"/>
          <p:cNvCxnSpPr/>
          <p:nvPr/>
        </p:nvCxnSpPr>
        <p:spPr>
          <a:xfrm flipH="1" flipV="1">
            <a:off x="5905328" y="1785130"/>
            <a:ext cx="1800200" cy="1821139"/>
          </a:xfrm>
          <a:prstGeom prst="line">
            <a:avLst/>
          </a:prstGeom>
        </p:spPr>
        <p:style>
          <a:lnRef idx="2">
            <a:schemeClr val="accent2"/>
          </a:lnRef>
          <a:fillRef idx="0">
            <a:schemeClr val="accent2"/>
          </a:fillRef>
          <a:effectRef idx="1">
            <a:schemeClr val="accent2"/>
          </a:effectRef>
          <a:fontRef idx="minor">
            <a:schemeClr val="tx1"/>
          </a:fontRef>
        </p:style>
      </p:cxnSp>
      <p:sp>
        <p:nvSpPr>
          <p:cNvPr id="43" name="CasellaDiTesto 42"/>
          <p:cNvSpPr txBox="1"/>
          <p:nvPr/>
        </p:nvSpPr>
        <p:spPr>
          <a:xfrm>
            <a:off x="5380623" y="1499057"/>
            <a:ext cx="689977" cy="369332"/>
          </a:xfrm>
          <a:prstGeom prst="rect">
            <a:avLst/>
          </a:prstGeom>
          <a:noFill/>
        </p:spPr>
        <p:txBody>
          <a:bodyPr wrap="square" rtlCol="0">
            <a:spAutoFit/>
          </a:bodyPr>
          <a:lstStyle/>
          <a:p>
            <a:r>
              <a:rPr lang="it-IT" dirty="0" smtClean="0"/>
              <a:t>WS’</a:t>
            </a:r>
            <a:endParaRPr lang="en-US" dirty="0"/>
          </a:p>
        </p:txBody>
      </p:sp>
      <p:cxnSp>
        <p:nvCxnSpPr>
          <p:cNvPr id="12" name="Connettore diritto 11"/>
          <p:cNvCxnSpPr/>
          <p:nvPr/>
        </p:nvCxnSpPr>
        <p:spPr>
          <a:xfrm>
            <a:off x="6228184" y="2861495"/>
            <a:ext cx="0" cy="93610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Connettore diritto 36"/>
          <p:cNvCxnSpPr/>
          <p:nvPr/>
        </p:nvCxnSpPr>
        <p:spPr>
          <a:xfrm>
            <a:off x="7036768" y="2861495"/>
            <a:ext cx="0" cy="93610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asellaDiTesto 48"/>
          <p:cNvSpPr txBox="1"/>
          <p:nvPr/>
        </p:nvSpPr>
        <p:spPr>
          <a:xfrm>
            <a:off x="6853878" y="3727233"/>
            <a:ext cx="573261" cy="369332"/>
          </a:xfrm>
          <a:prstGeom prst="rect">
            <a:avLst/>
          </a:prstGeom>
          <a:noFill/>
        </p:spPr>
        <p:txBody>
          <a:bodyPr wrap="square" rtlCol="0">
            <a:spAutoFit/>
          </a:bodyPr>
          <a:lstStyle/>
          <a:p>
            <a:r>
              <a:rPr lang="it-IT" dirty="0" smtClean="0"/>
              <a:t>u</a:t>
            </a:r>
            <a:r>
              <a:rPr lang="it-IT" baseline="30000" dirty="0" smtClean="0"/>
              <a:t>n'</a:t>
            </a:r>
            <a:endParaRPr lang="en-US" baseline="30000" dirty="0"/>
          </a:p>
        </p:txBody>
      </p:sp>
      <p:grpSp>
        <p:nvGrpSpPr>
          <p:cNvPr id="58" name="Gruppo 57"/>
          <p:cNvGrpSpPr/>
          <p:nvPr/>
        </p:nvGrpSpPr>
        <p:grpSpPr>
          <a:xfrm>
            <a:off x="1453417" y="2886739"/>
            <a:ext cx="5583352" cy="1539054"/>
            <a:chOff x="1453417" y="2886739"/>
            <a:chExt cx="5583352" cy="1539054"/>
          </a:xfrm>
        </p:grpSpPr>
        <p:cxnSp>
          <p:nvCxnSpPr>
            <p:cNvPr id="51" name="Connettore diritto 50"/>
            <p:cNvCxnSpPr/>
            <p:nvPr/>
          </p:nvCxnSpPr>
          <p:spPr>
            <a:xfrm>
              <a:off x="7036768" y="3797599"/>
              <a:ext cx="0" cy="628194"/>
            </a:xfrm>
            <a:prstGeom prst="line">
              <a:avLst/>
            </a:prstGeom>
          </p:spPr>
          <p:style>
            <a:lnRef idx="1">
              <a:schemeClr val="accent2"/>
            </a:lnRef>
            <a:fillRef idx="0">
              <a:schemeClr val="accent2"/>
            </a:fillRef>
            <a:effectRef idx="0">
              <a:schemeClr val="accent2"/>
            </a:effectRef>
            <a:fontRef idx="minor">
              <a:schemeClr val="tx1"/>
            </a:fontRef>
          </p:style>
        </p:cxnSp>
        <p:cxnSp>
          <p:nvCxnSpPr>
            <p:cNvPr id="53" name="Connettore diritto 52"/>
            <p:cNvCxnSpPr/>
            <p:nvPr/>
          </p:nvCxnSpPr>
          <p:spPr>
            <a:xfrm flipH="1">
              <a:off x="1453417" y="4425793"/>
              <a:ext cx="558335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57" name="Connettore 2 56"/>
            <p:cNvCxnSpPr/>
            <p:nvPr/>
          </p:nvCxnSpPr>
          <p:spPr>
            <a:xfrm flipV="1">
              <a:off x="1453417" y="2886739"/>
              <a:ext cx="0" cy="15390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cxnSp>
        <p:nvCxnSpPr>
          <p:cNvPr id="59" name="Connettore diritto 58"/>
          <p:cNvCxnSpPr/>
          <p:nvPr/>
        </p:nvCxnSpPr>
        <p:spPr>
          <a:xfrm flipV="1">
            <a:off x="741698" y="1793656"/>
            <a:ext cx="1821139" cy="1800200"/>
          </a:xfrm>
          <a:prstGeom prst="line">
            <a:avLst/>
          </a:prstGeom>
        </p:spPr>
        <p:style>
          <a:lnRef idx="2">
            <a:schemeClr val="accent2"/>
          </a:lnRef>
          <a:fillRef idx="0">
            <a:schemeClr val="accent2"/>
          </a:fillRef>
          <a:effectRef idx="1">
            <a:schemeClr val="accent2"/>
          </a:effectRef>
          <a:fontRef idx="minor">
            <a:schemeClr val="tx1"/>
          </a:fontRef>
        </p:style>
      </p:cxnSp>
      <p:sp>
        <p:nvSpPr>
          <p:cNvPr id="60" name="CasellaDiTesto 59"/>
          <p:cNvSpPr txBox="1"/>
          <p:nvPr/>
        </p:nvSpPr>
        <p:spPr>
          <a:xfrm>
            <a:off x="2069764" y="1505857"/>
            <a:ext cx="689977" cy="369332"/>
          </a:xfrm>
          <a:prstGeom prst="rect">
            <a:avLst/>
          </a:prstGeom>
          <a:noFill/>
        </p:spPr>
        <p:txBody>
          <a:bodyPr wrap="square" rtlCol="0">
            <a:spAutoFit/>
          </a:bodyPr>
          <a:lstStyle/>
          <a:p>
            <a:r>
              <a:rPr lang="it-IT" dirty="0" smtClean="0"/>
              <a:t>WS’</a:t>
            </a:r>
            <a:endParaRPr lang="en-US" dirty="0"/>
          </a:p>
        </p:txBody>
      </p:sp>
      <p:cxnSp>
        <p:nvCxnSpPr>
          <p:cNvPr id="62" name="Connettore diritto 61"/>
          <p:cNvCxnSpPr/>
          <p:nvPr/>
        </p:nvCxnSpPr>
        <p:spPr>
          <a:xfrm>
            <a:off x="1510998" y="2883247"/>
            <a:ext cx="39381" cy="342185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Connettore diritto 62"/>
          <p:cNvCxnSpPr/>
          <p:nvPr/>
        </p:nvCxnSpPr>
        <p:spPr>
          <a:xfrm flipV="1">
            <a:off x="825788" y="4052494"/>
            <a:ext cx="1821139" cy="1800200"/>
          </a:xfrm>
          <a:prstGeom prst="line">
            <a:avLst/>
          </a:prstGeom>
        </p:spPr>
        <p:style>
          <a:lnRef idx="2">
            <a:schemeClr val="accent2"/>
          </a:lnRef>
          <a:fillRef idx="0">
            <a:schemeClr val="accent2"/>
          </a:fillRef>
          <a:effectRef idx="1">
            <a:schemeClr val="accent2"/>
          </a:effectRef>
          <a:fontRef idx="minor">
            <a:schemeClr val="tx1"/>
          </a:fontRef>
        </p:style>
      </p:cxnSp>
      <p:sp>
        <p:nvSpPr>
          <p:cNvPr id="64" name="CasellaDiTesto 63"/>
          <p:cNvSpPr txBox="1"/>
          <p:nvPr/>
        </p:nvSpPr>
        <p:spPr>
          <a:xfrm>
            <a:off x="2397249" y="4201608"/>
            <a:ext cx="531253" cy="369332"/>
          </a:xfrm>
          <a:prstGeom prst="rect">
            <a:avLst/>
          </a:prstGeom>
          <a:noFill/>
        </p:spPr>
        <p:txBody>
          <a:bodyPr wrap="square" rtlCol="0">
            <a:spAutoFit/>
          </a:bodyPr>
          <a:lstStyle/>
          <a:p>
            <a:r>
              <a:rPr lang="it-IT" dirty="0" smtClean="0"/>
              <a:t>AS’</a:t>
            </a:r>
            <a:endParaRPr lang="en-US" dirty="0"/>
          </a:p>
        </p:txBody>
      </p:sp>
      <p:cxnSp>
        <p:nvCxnSpPr>
          <p:cNvPr id="66" name="Connettore diritto 65"/>
          <p:cNvCxnSpPr/>
          <p:nvPr/>
        </p:nvCxnSpPr>
        <p:spPr>
          <a:xfrm flipH="1">
            <a:off x="647167" y="5647931"/>
            <a:ext cx="1614325"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Connettore diritto 67"/>
          <p:cNvCxnSpPr/>
          <p:nvPr/>
        </p:nvCxnSpPr>
        <p:spPr>
          <a:xfrm flipH="1">
            <a:off x="678769" y="4952594"/>
            <a:ext cx="54811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asellaDiTesto 68"/>
          <p:cNvSpPr txBox="1"/>
          <p:nvPr/>
        </p:nvSpPr>
        <p:spPr>
          <a:xfrm>
            <a:off x="116147" y="4754074"/>
            <a:ext cx="687513" cy="553998"/>
          </a:xfrm>
          <a:prstGeom prst="rect">
            <a:avLst/>
          </a:prstGeom>
          <a:noFill/>
          <a:ln>
            <a:noFill/>
          </a:ln>
        </p:spPr>
        <p:txBody>
          <a:bodyPr wrap="square" rtlCol="0">
            <a:spAutoFit/>
          </a:bodyPr>
          <a:lstStyle/>
          <a:p>
            <a:r>
              <a:rPr lang="it-IT" dirty="0" smtClean="0"/>
              <a:t>P’=P</a:t>
            </a:r>
            <a:r>
              <a:rPr lang="it-IT" baseline="30000" dirty="0" smtClean="0"/>
              <a:t>E’</a:t>
            </a:r>
            <a:endParaRPr lang="en-US" baseline="30000" dirty="0"/>
          </a:p>
        </p:txBody>
      </p:sp>
      <p:sp>
        <p:nvSpPr>
          <p:cNvPr id="72" name="CasellaDiTesto 71"/>
          <p:cNvSpPr txBox="1"/>
          <p:nvPr/>
        </p:nvSpPr>
        <p:spPr>
          <a:xfrm>
            <a:off x="103262" y="4959298"/>
            <a:ext cx="687513" cy="369332"/>
          </a:xfrm>
          <a:prstGeom prst="rect">
            <a:avLst/>
          </a:prstGeom>
          <a:noFill/>
          <a:ln>
            <a:noFill/>
          </a:ln>
        </p:spPr>
        <p:txBody>
          <a:bodyPr wrap="square" rtlCol="0">
            <a:spAutoFit/>
          </a:bodyPr>
          <a:lstStyle/>
          <a:p>
            <a:r>
              <a:rPr lang="it-IT" dirty="0" smtClean="0"/>
              <a:t>P&gt;P</a:t>
            </a:r>
            <a:r>
              <a:rPr lang="it-IT" baseline="30000" dirty="0" smtClean="0"/>
              <a:t>E</a:t>
            </a:r>
            <a:endParaRPr lang="en-US" baseline="30000" dirty="0"/>
          </a:p>
        </p:txBody>
      </p:sp>
      <p:sp>
        <p:nvSpPr>
          <p:cNvPr id="73" name="CasellaDiTesto 72"/>
          <p:cNvSpPr txBox="1"/>
          <p:nvPr/>
        </p:nvSpPr>
        <p:spPr>
          <a:xfrm>
            <a:off x="1526284" y="3781426"/>
            <a:ext cx="573261" cy="369332"/>
          </a:xfrm>
          <a:prstGeom prst="rect">
            <a:avLst/>
          </a:prstGeom>
          <a:noFill/>
        </p:spPr>
        <p:txBody>
          <a:bodyPr wrap="square" rtlCol="0">
            <a:spAutoFit/>
          </a:bodyPr>
          <a:lstStyle/>
          <a:p>
            <a:r>
              <a:rPr lang="it-IT" dirty="0" smtClean="0"/>
              <a:t>L</a:t>
            </a:r>
            <a:r>
              <a:rPr lang="it-IT" baseline="30000" dirty="0" smtClean="0"/>
              <a:t>n’</a:t>
            </a:r>
            <a:endParaRPr lang="en-US" baseline="30000" dirty="0"/>
          </a:p>
        </p:txBody>
      </p:sp>
      <p:cxnSp>
        <p:nvCxnSpPr>
          <p:cNvPr id="75" name="Connettore diritto 74"/>
          <p:cNvCxnSpPr/>
          <p:nvPr/>
        </p:nvCxnSpPr>
        <p:spPr>
          <a:xfrm flipH="1">
            <a:off x="655887" y="5126569"/>
            <a:ext cx="894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Connettore diritto 75"/>
          <p:cNvCxnSpPr/>
          <p:nvPr/>
        </p:nvCxnSpPr>
        <p:spPr>
          <a:xfrm flipV="1">
            <a:off x="511193" y="3825314"/>
            <a:ext cx="1821139" cy="1800200"/>
          </a:xfrm>
          <a:prstGeom prst="line">
            <a:avLst/>
          </a:prstGeom>
        </p:spPr>
        <p:style>
          <a:lnRef idx="2">
            <a:schemeClr val="accent1"/>
          </a:lnRef>
          <a:fillRef idx="0">
            <a:schemeClr val="accent1"/>
          </a:fillRef>
          <a:effectRef idx="1">
            <a:schemeClr val="accent1"/>
          </a:effectRef>
          <a:fontRef idx="minor">
            <a:schemeClr val="tx1"/>
          </a:fontRef>
        </p:style>
      </p:cxnSp>
      <p:sp>
        <p:nvSpPr>
          <p:cNvPr id="78" name="Rettangolo 77"/>
          <p:cNvSpPr/>
          <p:nvPr/>
        </p:nvSpPr>
        <p:spPr>
          <a:xfrm>
            <a:off x="1226883" y="6474053"/>
            <a:ext cx="724622" cy="369332"/>
          </a:xfrm>
          <a:prstGeom prst="rect">
            <a:avLst/>
          </a:prstGeom>
        </p:spPr>
        <p:txBody>
          <a:bodyPr wrap="none">
            <a:spAutoFit/>
          </a:bodyPr>
          <a:lstStyle/>
          <a:p>
            <a:r>
              <a:rPr lang="it-IT" dirty="0" smtClean="0">
                <a:solidFill>
                  <a:srgbClr val="FF0000"/>
                </a:solidFill>
              </a:rPr>
              <a:t>Y</a:t>
            </a:r>
            <a:r>
              <a:rPr lang="it-IT" baseline="30000" dirty="0" smtClean="0">
                <a:solidFill>
                  <a:srgbClr val="FF0000"/>
                </a:solidFill>
              </a:rPr>
              <a:t>’ </a:t>
            </a:r>
            <a:r>
              <a:rPr lang="it-IT" dirty="0">
                <a:solidFill>
                  <a:srgbClr val="FF0000"/>
                </a:solidFill>
              </a:rPr>
              <a:t>= </a:t>
            </a:r>
            <a:r>
              <a:rPr lang="it-IT" dirty="0" smtClean="0">
                <a:solidFill>
                  <a:srgbClr val="FF0000"/>
                </a:solidFill>
              </a:rPr>
              <a:t>N</a:t>
            </a:r>
            <a:r>
              <a:rPr lang="it-IT" baseline="30000" dirty="0" smtClean="0">
                <a:solidFill>
                  <a:srgbClr val="FF0000"/>
                </a:solidFill>
              </a:rPr>
              <a:t>’</a:t>
            </a:r>
            <a:endParaRPr lang="en-US" baseline="30000" dirty="0">
              <a:solidFill>
                <a:srgbClr val="FF0000"/>
              </a:solidFill>
            </a:endParaRPr>
          </a:p>
        </p:txBody>
      </p:sp>
      <p:cxnSp>
        <p:nvCxnSpPr>
          <p:cNvPr id="80" name="Connettore diritto 79"/>
          <p:cNvCxnSpPr/>
          <p:nvPr/>
        </p:nvCxnSpPr>
        <p:spPr>
          <a:xfrm>
            <a:off x="1263262" y="4938740"/>
            <a:ext cx="0" cy="1418382"/>
          </a:xfrm>
          <a:prstGeom prst="line">
            <a:avLst/>
          </a:prstGeom>
        </p:spPr>
        <p:style>
          <a:lnRef idx="1">
            <a:schemeClr val="accent1"/>
          </a:lnRef>
          <a:fillRef idx="0">
            <a:schemeClr val="accent1"/>
          </a:fillRef>
          <a:effectRef idx="0">
            <a:schemeClr val="accent1"/>
          </a:effectRef>
          <a:fontRef idx="minor">
            <a:schemeClr val="tx1"/>
          </a:fontRef>
        </p:style>
      </p:cxnSp>
      <p:sp>
        <p:nvSpPr>
          <p:cNvPr id="81" name="CasellaDiTesto 80"/>
          <p:cNvSpPr txBox="1"/>
          <p:nvPr/>
        </p:nvSpPr>
        <p:spPr>
          <a:xfrm>
            <a:off x="874715" y="6252530"/>
            <a:ext cx="907027" cy="553998"/>
          </a:xfrm>
          <a:prstGeom prst="rect">
            <a:avLst/>
          </a:prstGeom>
          <a:noFill/>
        </p:spPr>
        <p:txBody>
          <a:bodyPr wrap="square" rtlCol="0">
            <a:spAutoFit/>
          </a:bodyPr>
          <a:lstStyle/>
          <a:p>
            <a:r>
              <a:rPr lang="it-IT" dirty="0" err="1" smtClean="0"/>
              <a:t>Y</a:t>
            </a:r>
            <a:r>
              <a:rPr lang="it-IT" baseline="30000" dirty="0" err="1" smtClean="0"/>
              <a:t>n</a:t>
            </a:r>
            <a:r>
              <a:rPr lang="it-IT" baseline="30000" dirty="0" smtClean="0"/>
              <a:t>’ </a:t>
            </a:r>
            <a:r>
              <a:rPr lang="it-IT" dirty="0" smtClean="0"/>
              <a:t>= </a:t>
            </a:r>
            <a:r>
              <a:rPr lang="it-IT" dirty="0" err="1" smtClean="0"/>
              <a:t>N</a:t>
            </a:r>
            <a:r>
              <a:rPr lang="it-IT" baseline="30000" dirty="0" err="1" smtClean="0"/>
              <a:t>n</a:t>
            </a:r>
            <a:r>
              <a:rPr lang="it-IT" baseline="30000" dirty="0" smtClean="0"/>
              <a:t>’</a:t>
            </a:r>
            <a:endParaRPr lang="en-US" baseline="30000" dirty="0"/>
          </a:p>
          <a:p>
            <a:endParaRPr lang="en-US" baseline="30000" dirty="0"/>
          </a:p>
        </p:txBody>
      </p:sp>
      <p:sp>
        <p:nvSpPr>
          <p:cNvPr id="82" name="CasellaDiTesto 81"/>
          <p:cNvSpPr txBox="1"/>
          <p:nvPr/>
        </p:nvSpPr>
        <p:spPr>
          <a:xfrm>
            <a:off x="4748173" y="4470285"/>
            <a:ext cx="407229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Aumenta </a:t>
            </a:r>
            <a:r>
              <a:rPr lang="el-GR" dirty="0" smtClean="0"/>
              <a:t>γ</a:t>
            </a:r>
            <a:r>
              <a:rPr lang="it-IT" dirty="0" smtClean="0"/>
              <a:t> e aumenta u di equilibrio</a:t>
            </a:r>
            <a:endParaRPr lang="en-US" dirty="0"/>
          </a:p>
        </p:txBody>
      </p:sp>
      <p:sp>
        <p:nvSpPr>
          <p:cNvPr id="83" name="CasellaDiTesto 82"/>
          <p:cNvSpPr txBox="1"/>
          <p:nvPr/>
        </p:nvSpPr>
        <p:spPr>
          <a:xfrm>
            <a:off x="4741639" y="4959298"/>
            <a:ext cx="407229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Aumenta </a:t>
            </a:r>
            <a:r>
              <a:rPr lang="el-GR" dirty="0" smtClean="0"/>
              <a:t>γ</a:t>
            </a:r>
            <a:r>
              <a:rPr lang="it-IT" dirty="0" smtClean="0"/>
              <a:t> e diminuisce L di equilibrio</a:t>
            </a:r>
            <a:endParaRPr lang="en-US" dirty="0"/>
          </a:p>
        </p:txBody>
      </p:sp>
      <p:sp>
        <p:nvSpPr>
          <p:cNvPr id="84" name="CasellaDiTesto 83"/>
          <p:cNvSpPr txBox="1"/>
          <p:nvPr/>
        </p:nvSpPr>
        <p:spPr>
          <a:xfrm>
            <a:off x="4748173" y="5448311"/>
            <a:ext cx="407229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Diminuisce L di equilibrio e AS diminuisce (breve periodo: P&gt;P</a:t>
            </a:r>
            <a:r>
              <a:rPr lang="it-IT" baseline="30000" dirty="0" smtClean="0"/>
              <a:t>E</a:t>
            </a:r>
            <a:r>
              <a:rPr lang="it-IT" dirty="0" smtClean="0"/>
              <a:t>)</a:t>
            </a:r>
            <a:endParaRPr lang="en-US" dirty="0"/>
          </a:p>
        </p:txBody>
      </p:sp>
      <p:sp>
        <p:nvSpPr>
          <p:cNvPr id="85" name="CasellaDiTesto 84"/>
          <p:cNvSpPr txBox="1"/>
          <p:nvPr/>
        </p:nvSpPr>
        <p:spPr>
          <a:xfrm>
            <a:off x="4748173" y="6172456"/>
            <a:ext cx="40722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I prezzi si aggiustano e AS diminuisce (medio periodo: P’=P</a:t>
            </a:r>
            <a:r>
              <a:rPr lang="it-IT" baseline="30000" dirty="0" smtClean="0"/>
              <a:t>E’</a:t>
            </a:r>
            <a:r>
              <a:rPr lang="it-IT" dirty="0" smtClean="0"/>
              <a:t>)</a:t>
            </a:r>
            <a:endParaRPr lang="en-US" dirty="0"/>
          </a:p>
        </p:txBody>
      </p:sp>
      <p:sp>
        <p:nvSpPr>
          <p:cNvPr id="86" name="CasellaDiTesto 85"/>
          <p:cNvSpPr txBox="1"/>
          <p:nvPr/>
        </p:nvSpPr>
        <p:spPr>
          <a:xfrm>
            <a:off x="1672841" y="4228837"/>
            <a:ext cx="717071" cy="369332"/>
          </a:xfrm>
          <a:prstGeom prst="rect">
            <a:avLst/>
          </a:prstGeom>
          <a:noFill/>
        </p:spPr>
        <p:txBody>
          <a:bodyPr wrap="square" rtlCol="0">
            <a:spAutoFit/>
          </a:bodyPr>
          <a:lstStyle/>
          <a:p>
            <a:r>
              <a:rPr lang="it-IT" dirty="0" smtClean="0"/>
              <a:t>AS’’</a:t>
            </a:r>
            <a:endParaRPr lang="en-US" dirty="0"/>
          </a:p>
        </p:txBody>
      </p:sp>
    </p:spTree>
    <p:extLst>
      <p:ext uri="{BB962C8B-B14F-4D97-AF65-F5344CB8AC3E}">
        <p14:creationId xmlns:p14="http://schemas.microsoft.com/office/powerpoint/2010/main" val="3839980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ppt_x"/>
                                          </p:val>
                                        </p:tav>
                                        <p:tav tm="100000">
                                          <p:val>
                                            <p:strVal val="#ppt_x"/>
                                          </p:val>
                                        </p:tav>
                                      </p:tavLst>
                                    </p:anim>
                                    <p:anim calcmode="lin" valueType="num">
                                      <p:cBhvr additive="base">
                                        <p:cTn id="3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1000"/>
                                        <p:tgtEl>
                                          <p:spTgt spid="60"/>
                                        </p:tgtEl>
                                      </p:cBhvr>
                                    </p:animEffect>
                                    <p:anim calcmode="lin" valueType="num">
                                      <p:cBhvr>
                                        <p:cTn id="46" dur="1000" fill="hold"/>
                                        <p:tgtEl>
                                          <p:spTgt spid="60"/>
                                        </p:tgtEl>
                                        <p:attrNameLst>
                                          <p:attrName>ppt_x</p:attrName>
                                        </p:attrNameLst>
                                      </p:cBhvr>
                                      <p:tavLst>
                                        <p:tav tm="0">
                                          <p:val>
                                            <p:strVal val="#ppt_x"/>
                                          </p:val>
                                        </p:tav>
                                        <p:tav tm="100000">
                                          <p:val>
                                            <p:strVal val="#ppt_x"/>
                                          </p:val>
                                        </p:tav>
                                      </p:tavLst>
                                    </p:anim>
                                    <p:anim calcmode="lin" valueType="num">
                                      <p:cBhvr>
                                        <p:cTn id="47" dur="1000" fill="hold"/>
                                        <p:tgtEl>
                                          <p:spTgt spid="6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anim calcmode="lin" valueType="num">
                                      <p:cBhvr>
                                        <p:cTn id="56" dur="1000" fill="hold"/>
                                        <p:tgtEl>
                                          <p:spTgt spid="62"/>
                                        </p:tgtEl>
                                        <p:attrNameLst>
                                          <p:attrName>ppt_x</p:attrName>
                                        </p:attrNameLst>
                                      </p:cBhvr>
                                      <p:tavLst>
                                        <p:tav tm="0">
                                          <p:val>
                                            <p:strVal val="#ppt_x"/>
                                          </p:val>
                                        </p:tav>
                                        <p:tav tm="100000">
                                          <p:val>
                                            <p:strVal val="#ppt_x"/>
                                          </p:val>
                                        </p:tav>
                                      </p:tavLst>
                                    </p:anim>
                                    <p:anim calcmode="lin" valueType="num">
                                      <p:cBhvr>
                                        <p:cTn id="5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500" fill="hold"/>
                                        <p:tgtEl>
                                          <p:spTgt spid="83"/>
                                        </p:tgtEl>
                                        <p:attrNameLst>
                                          <p:attrName>ppt_x</p:attrName>
                                        </p:attrNameLst>
                                      </p:cBhvr>
                                      <p:tavLst>
                                        <p:tav tm="0">
                                          <p:val>
                                            <p:strVal val="#ppt_x"/>
                                          </p:val>
                                        </p:tav>
                                        <p:tav tm="100000">
                                          <p:val>
                                            <p:strVal val="#ppt_x"/>
                                          </p:val>
                                        </p:tav>
                                      </p:tavLst>
                                    </p:anim>
                                    <p:anim calcmode="lin" valueType="num">
                                      <p:cBhvr additive="base">
                                        <p:cTn id="63" dur="500" fill="hold"/>
                                        <p:tgtEl>
                                          <p:spTgt spid="83"/>
                                        </p:tgtEl>
                                        <p:attrNameLst>
                                          <p:attrName>ppt_y</p:attrName>
                                        </p:attrNameLst>
                                      </p:cBhvr>
                                      <p:tavLst>
                                        <p:tav tm="0">
                                          <p:val>
                                            <p:strVal val="1+#ppt_h/2"/>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1000"/>
                                        <p:tgtEl>
                                          <p:spTgt spid="75"/>
                                        </p:tgtEl>
                                      </p:cBhvr>
                                    </p:animEffect>
                                    <p:anim calcmode="lin" valueType="num">
                                      <p:cBhvr>
                                        <p:cTn id="67" dur="1000" fill="hold"/>
                                        <p:tgtEl>
                                          <p:spTgt spid="75"/>
                                        </p:tgtEl>
                                        <p:attrNameLst>
                                          <p:attrName>ppt_x</p:attrName>
                                        </p:attrNameLst>
                                      </p:cBhvr>
                                      <p:tavLst>
                                        <p:tav tm="0">
                                          <p:val>
                                            <p:strVal val="#ppt_x"/>
                                          </p:val>
                                        </p:tav>
                                        <p:tav tm="100000">
                                          <p:val>
                                            <p:strVal val="#ppt_x"/>
                                          </p:val>
                                        </p:tav>
                                      </p:tavLst>
                                    </p:anim>
                                    <p:anim calcmode="lin" valueType="num">
                                      <p:cBhvr>
                                        <p:cTn id="68" dur="1000" fill="hold"/>
                                        <p:tgtEl>
                                          <p:spTgt spid="7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1000"/>
                                        <p:tgtEl>
                                          <p:spTgt spid="72"/>
                                        </p:tgtEl>
                                      </p:cBhvr>
                                    </p:animEffect>
                                    <p:anim calcmode="lin" valueType="num">
                                      <p:cBhvr>
                                        <p:cTn id="72" dur="1000" fill="hold"/>
                                        <p:tgtEl>
                                          <p:spTgt spid="72"/>
                                        </p:tgtEl>
                                        <p:attrNameLst>
                                          <p:attrName>ppt_x</p:attrName>
                                        </p:attrNameLst>
                                      </p:cBhvr>
                                      <p:tavLst>
                                        <p:tav tm="0">
                                          <p:val>
                                            <p:strVal val="#ppt_x"/>
                                          </p:val>
                                        </p:tav>
                                        <p:tav tm="100000">
                                          <p:val>
                                            <p:strVal val="#ppt_x"/>
                                          </p:val>
                                        </p:tav>
                                      </p:tavLst>
                                    </p:anim>
                                    <p:anim calcmode="lin" valueType="num">
                                      <p:cBhvr>
                                        <p:cTn id="73" dur="1000" fill="hold"/>
                                        <p:tgtEl>
                                          <p:spTgt spid="72"/>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2" presetClass="entr" presetSubtype="0" fill="hold"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1000"/>
                                        <p:tgtEl>
                                          <p:spTgt spid="63"/>
                                        </p:tgtEl>
                                      </p:cBhvr>
                                    </p:animEffect>
                                    <p:anim calcmode="lin" valueType="num">
                                      <p:cBhvr>
                                        <p:cTn id="78" dur="1000" fill="hold"/>
                                        <p:tgtEl>
                                          <p:spTgt spid="63"/>
                                        </p:tgtEl>
                                        <p:attrNameLst>
                                          <p:attrName>ppt_x</p:attrName>
                                        </p:attrNameLst>
                                      </p:cBhvr>
                                      <p:tavLst>
                                        <p:tav tm="0">
                                          <p:val>
                                            <p:strVal val="#ppt_x"/>
                                          </p:val>
                                        </p:tav>
                                        <p:tav tm="100000">
                                          <p:val>
                                            <p:strVal val="#ppt_x"/>
                                          </p:val>
                                        </p:tav>
                                      </p:tavLst>
                                    </p:anim>
                                    <p:anim calcmode="lin" valueType="num">
                                      <p:cBhvr>
                                        <p:cTn id="79" dur="1000" fill="hold"/>
                                        <p:tgtEl>
                                          <p:spTgt spid="63"/>
                                        </p:tgtEl>
                                        <p:attrNameLst>
                                          <p:attrName>ppt_y</p:attrName>
                                        </p:attrNameLst>
                                      </p:cBhvr>
                                      <p:tavLst>
                                        <p:tav tm="0">
                                          <p:val>
                                            <p:strVal val="#ppt_y+.1"/>
                                          </p:val>
                                        </p:tav>
                                        <p:tav tm="100000">
                                          <p:val>
                                            <p:strVal val="#ppt_y"/>
                                          </p:val>
                                        </p:tav>
                                      </p:tavLst>
                                    </p:anim>
                                  </p:childTnLst>
                                </p:cTn>
                              </p:par>
                            </p:childTnLst>
                          </p:cTn>
                        </p:par>
                        <p:par>
                          <p:cTn id="80" fill="hold">
                            <p:stCondLst>
                              <p:cond delay="2000"/>
                            </p:stCondLst>
                            <p:childTnLst>
                              <p:par>
                                <p:cTn id="81" presetID="42" presetClass="entr" presetSubtype="0" fill="hold" grpId="0"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42" presetClass="entr" presetSubtype="0" fill="hold" grpId="0"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1000"/>
                                        <p:tgtEl>
                                          <p:spTgt spid="78"/>
                                        </p:tgtEl>
                                      </p:cBhvr>
                                    </p:animEffect>
                                    <p:anim calcmode="lin" valueType="num">
                                      <p:cBhvr>
                                        <p:cTn id="90" dur="1000" fill="hold"/>
                                        <p:tgtEl>
                                          <p:spTgt spid="78"/>
                                        </p:tgtEl>
                                        <p:attrNameLst>
                                          <p:attrName>ppt_x</p:attrName>
                                        </p:attrNameLst>
                                      </p:cBhvr>
                                      <p:tavLst>
                                        <p:tav tm="0">
                                          <p:val>
                                            <p:strVal val="#ppt_x"/>
                                          </p:val>
                                        </p:tav>
                                        <p:tav tm="100000">
                                          <p:val>
                                            <p:strVal val="#ppt_x"/>
                                          </p:val>
                                        </p:tav>
                                      </p:tavLst>
                                    </p:anim>
                                    <p:anim calcmode="lin" valueType="num">
                                      <p:cBhvr>
                                        <p:cTn id="91" dur="1000" fill="hold"/>
                                        <p:tgtEl>
                                          <p:spTgt spid="78"/>
                                        </p:tgtEl>
                                        <p:attrNameLst>
                                          <p:attrName>ppt_y</p:attrName>
                                        </p:attrNameLst>
                                      </p:cBhvr>
                                      <p:tavLst>
                                        <p:tav tm="0">
                                          <p:val>
                                            <p:strVal val="#ppt_y+.1"/>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4"/>
                                        </p:tgtEl>
                                        <p:attrNameLst>
                                          <p:attrName>style.visibility</p:attrName>
                                        </p:attrNameLst>
                                      </p:cBhvr>
                                      <p:to>
                                        <p:strVal val="visible"/>
                                      </p:to>
                                    </p:set>
                                    <p:anim calcmode="lin" valueType="num">
                                      <p:cBhvr additive="base">
                                        <p:cTn id="94" dur="500" fill="hold"/>
                                        <p:tgtEl>
                                          <p:spTgt spid="84"/>
                                        </p:tgtEl>
                                        <p:attrNameLst>
                                          <p:attrName>ppt_x</p:attrName>
                                        </p:attrNameLst>
                                      </p:cBhvr>
                                      <p:tavLst>
                                        <p:tav tm="0">
                                          <p:val>
                                            <p:strVal val="#ppt_x"/>
                                          </p:val>
                                        </p:tav>
                                        <p:tav tm="100000">
                                          <p:val>
                                            <p:strVal val="#ppt_x"/>
                                          </p:val>
                                        </p:tav>
                                      </p:tavLst>
                                    </p:anim>
                                    <p:anim calcmode="lin" valueType="num">
                                      <p:cBhvr additive="base">
                                        <p:cTn id="9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1000"/>
                                        <p:tgtEl>
                                          <p:spTgt spid="81"/>
                                        </p:tgtEl>
                                      </p:cBhvr>
                                    </p:animEffect>
                                    <p:anim calcmode="lin" valueType="num">
                                      <p:cBhvr>
                                        <p:cTn id="101" dur="1000" fill="hold"/>
                                        <p:tgtEl>
                                          <p:spTgt spid="81"/>
                                        </p:tgtEl>
                                        <p:attrNameLst>
                                          <p:attrName>ppt_x</p:attrName>
                                        </p:attrNameLst>
                                      </p:cBhvr>
                                      <p:tavLst>
                                        <p:tav tm="0">
                                          <p:val>
                                            <p:strVal val="#ppt_x"/>
                                          </p:val>
                                        </p:tav>
                                        <p:tav tm="100000">
                                          <p:val>
                                            <p:strVal val="#ppt_x"/>
                                          </p:val>
                                        </p:tav>
                                      </p:tavLst>
                                    </p:anim>
                                    <p:anim calcmode="lin" valueType="num">
                                      <p:cBhvr>
                                        <p:cTn id="102" dur="1000" fill="hold"/>
                                        <p:tgtEl>
                                          <p:spTgt spid="81"/>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fade">
                                      <p:cBhvr>
                                        <p:cTn id="105" dur="1000"/>
                                        <p:tgtEl>
                                          <p:spTgt spid="76"/>
                                        </p:tgtEl>
                                      </p:cBhvr>
                                    </p:animEffect>
                                    <p:anim calcmode="lin" valueType="num">
                                      <p:cBhvr>
                                        <p:cTn id="106" dur="1000" fill="hold"/>
                                        <p:tgtEl>
                                          <p:spTgt spid="76"/>
                                        </p:tgtEl>
                                        <p:attrNameLst>
                                          <p:attrName>ppt_x</p:attrName>
                                        </p:attrNameLst>
                                      </p:cBhvr>
                                      <p:tavLst>
                                        <p:tav tm="0">
                                          <p:val>
                                            <p:strVal val="#ppt_x"/>
                                          </p:val>
                                        </p:tav>
                                        <p:tav tm="100000">
                                          <p:val>
                                            <p:strVal val="#ppt_x"/>
                                          </p:val>
                                        </p:tav>
                                      </p:tavLst>
                                    </p:anim>
                                    <p:anim calcmode="lin" valueType="num">
                                      <p:cBhvr>
                                        <p:cTn id="107" dur="1000" fill="hold"/>
                                        <p:tgtEl>
                                          <p:spTgt spid="7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1000"/>
                                        <p:tgtEl>
                                          <p:spTgt spid="69"/>
                                        </p:tgtEl>
                                      </p:cBhvr>
                                    </p:animEffect>
                                    <p:anim calcmode="lin" valueType="num">
                                      <p:cBhvr>
                                        <p:cTn id="111" dur="1000" fill="hold"/>
                                        <p:tgtEl>
                                          <p:spTgt spid="69"/>
                                        </p:tgtEl>
                                        <p:attrNameLst>
                                          <p:attrName>ppt_x</p:attrName>
                                        </p:attrNameLst>
                                      </p:cBhvr>
                                      <p:tavLst>
                                        <p:tav tm="0">
                                          <p:val>
                                            <p:strVal val="#ppt_x"/>
                                          </p:val>
                                        </p:tav>
                                        <p:tav tm="100000">
                                          <p:val>
                                            <p:strVal val="#ppt_x"/>
                                          </p:val>
                                        </p:tav>
                                      </p:tavLst>
                                    </p:anim>
                                    <p:anim calcmode="lin" valueType="num">
                                      <p:cBhvr>
                                        <p:cTn id="112" dur="1000" fill="hold"/>
                                        <p:tgtEl>
                                          <p:spTgt spid="69"/>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1000"/>
                                        <p:tgtEl>
                                          <p:spTgt spid="68"/>
                                        </p:tgtEl>
                                      </p:cBhvr>
                                    </p:animEffect>
                                    <p:anim calcmode="lin" valueType="num">
                                      <p:cBhvr>
                                        <p:cTn id="116" dur="1000" fill="hold"/>
                                        <p:tgtEl>
                                          <p:spTgt spid="68"/>
                                        </p:tgtEl>
                                        <p:attrNameLst>
                                          <p:attrName>ppt_x</p:attrName>
                                        </p:attrNameLst>
                                      </p:cBhvr>
                                      <p:tavLst>
                                        <p:tav tm="0">
                                          <p:val>
                                            <p:strVal val="#ppt_x"/>
                                          </p:val>
                                        </p:tav>
                                        <p:tav tm="100000">
                                          <p:val>
                                            <p:strVal val="#ppt_x"/>
                                          </p:val>
                                        </p:tav>
                                      </p:tavLst>
                                    </p:anim>
                                    <p:anim calcmode="lin" valueType="num">
                                      <p:cBhvr>
                                        <p:cTn id="117" dur="1000" fill="hold"/>
                                        <p:tgtEl>
                                          <p:spTgt spid="6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fade">
                                      <p:cBhvr>
                                        <p:cTn id="120" dur="1000"/>
                                        <p:tgtEl>
                                          <p:spTgt spid="80"/>
                                        </p:tgtEl>
                                      </p:cBhvr>
                                    </p:animEffect>
                                    <p:anim calcmode="lin" valueType="num">
                                      <p:cBhvr>
                                        <p:cTn id="121" dur="1000" fill="hold"/>
                                        <p:tgtEl>
                                          <p:spTgt spid="80"/>
                                        </p:tgtEl>
                                        <p:attrNameLst>
                                          <p:attrName>ppt_x</p:attrName>
                                        </p:attrNameLst>
                                      </p:cBhvr>
                                      <p:tavLst>
                                        <p:tav tm="0">
                                          <p:val>
                                            <p:strVal val="#ppt_x"/>
                                          </p:val>
                                        </p:tav>
                                        <p:tav tm="100000">
                                          <p:val>
                                            <p:strVal val="#ppt_x"/>
                                          </p:val>
                                        </p:tav>
                                      </p:tavLst>
                                    </p:anim>
                                    <p:anim calcmode="lin" valueType="num">
                                      <p:cBhvr>
                                        <p:cTn id="12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anim calcmode="lin" valueType="num">
                                      <p:cBhvr additive="base">
                                        <p:cTn id="127" dur="500" fill="hold"/>
                                        <p:tgtEl>
                                          <p:spTgt spid="85"/>
                                        </p:tgtEl>
                                        <p:attrNameLst>
                                          <p:attrName>ppt_x</p:attrName>
                                        </p:attrNameLst>
                                      </p:cBhvr>
                                      <p:tavLst>
                                        <p:tav tm="0">
                                          <p:val>
                                            <p:strVal val="#ppt_x"/>
                                          </p:val>
                                        </p:tav>
                                        <p:tav tm="100000">
                                          <p:val>
                                            <p:strVal val="#ppt_x"/>
                                          </p:val>
                                        </p:tav>
                                      </p:tavLst>
                                    </p:anim>
                                    <p:anim calcmode="lin" valueType="num">
                                      <p:cBhvr additive="base">
                                        <p:cTn id="128" dur="500" fill="hold"/>
                                        <p:tgtEl>
                                          <p:spTgt spid="85"/>
                                        </p:tgtEl>
                                        <p:attrNameLst>
                                          <p:attrName>ppt_y</p:attrName>
                                        </p:attrNameLst>
                                      </p:cBhvr>
                                      <p:tavLst>
                                        <p:tav tm="0">
                                          <p:val>
                                            <p:strVal val="1+#ppt_h/2"/>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fade">
                                      <p:cBhvr>
                                        <p:cTn id="131" dur="1000"/>
                                        <p:tgtEl>
                                          <p:spTgt spid="86"/>
                                        </p:tgtEl>
                                      </p:cBhvr>
                                    </p:animEffect>
                                    <p:anim calcmode="lin" valueType="num">
                                      <p:cBhvr>
                                        <p:cTn id="132" dur="1000" fill="hold"/>
                                        <p:tgtEl>
                                          <p:spTgt spid="86"/>
                                        </p:tgtEl>
                                        <p:attrNameLst>
                                          <p:attrName>ppt_x</p:attrName>
                                        </p:attrNameLst>
                                      </p:cBhvr>
                                      <p:tavLst>
                                        <p:tav tm="0">
                                          <p:val>
                                            <p:strVal val="#ppt_x"/>
                                          </p:val>
                                        </p:tav>
                                        <p:tav tm="100000">
                                          <p:val>
                                            <p:strVal val="#ppt_x"/>
                                          </p:val>
                                        </p:tav>
                                      </p:tavLst>
                                    </p:anim>
                                    <p:anim calcmode="lin" valueType="num">
                                      <p:cBhvr>
                                        <p:cTn id="13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P spid="60" grpId="0"/>
      <p:bldP spid="64" grpId="0"/>
      <p:bldP spid="69" grpId="0"/>
      <p:bldP spid="72" grpId="0"/>
      <p:bldP spid="73" grpId="0"/>
      <p:bldP spid="78" grpId="0"/>
      <p:bldP spid="81" grpId="0"/>
      <p:bldP spid="82" grpId="0" animBg="1"/>
      <p:bldP spid="83" grpId="0" animBg="1"/>
      <p:bldP spid="84" grpId="0" animBg="1"/>
      <p:bldP spid="85" grpId="0" animBg="1"/>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Equilibrio</a:t>
            </a:r>
            <a:r>
              <a:rPr lang="en-US" dirty="0" smtClean="0"/>
              <a:t> di </a:t>
            </a:r>
            <a:r>
              <a:rPr lang="en-US" dirty="0" err="1" smtClean="0"/>
              <a:t>mercato</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827584" y="1268760"/>
                <a:ext cx="5760640" cy="977447"/>
              </a:xfrm>
              <a:prstGeom prst="rect">
                <a:avLst/>
              </a:prstGeom>
            </p:spPr>
            <p:txBody>
              <a:bodyPr wrap="square">
                <a:spAutoFit/>
              </a:bodyPr>
              <a:lstStyle/>
              <a:p>
                <a:r>
                  <a:rPr lang="it-IT" sz="1400" dirty="0" smtClean="0">
                    <a:latin typeface="Times-Roman"/>
                  </a:rPr>
                  <a:t>Sia nota la funzione di produzione: Y = 8 L – L</a:t>
                </a:r>
                <a:r>
                  <a:rPr lang="it-IT" sz="1400" baseline="50000" dirty="0" smtClean="0">
                    <a:latin typeface="Times-Roman"/>
                  </a:rPr>
                  <a:t>2</a:t>
                </a:r>
              </a:p>
              <a:p>
                <a:endParaRPr lang="it-IT" sz="1400" baseline="50000" dirty="0">
                  <a:latin typeface="Times-Roman"/>
                </a:endParaRPr>
              </a:p>
              <a:p>
                <a:r>
                  <a:rPr lang="it-IT" sz="1400" dirty="0">
                    <a:latin typeface="Times-Roman"/>
                  </a:rPr>
                  <a:t>La funzione di offerta di lavoro sia data da</a:t>
                </a:r>
                <a:r>
                  <a:rPr lang="it-IT" sz="1400" dirty="0" smtClean="0">
                    <a:latin typeface="Times-Roman"/>
                  </a:rPr>
                  <a:t>: </a:t>
                </a:r>
                <a14:m>
                  <m:oMath xmlns:m="http://schemas.openxmlformats.org/officeDocument/2006/math">
                    <m:r>
                      <a:rPr lang="en-US" sz="1400" b="0" i="1" smtClean="0">
                        <a:latin typeface="Cambria Math" panose="02040503050406030204" pitchFamily="18" charset="0"/>
                      </a:rPr>
                      <m:t>𝐿</m:t>
                    </m:r>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𝑤</m:t>
                        </m:r>
                      </m:num>
                      <m:den>
                        <m:r>
                          <a:rPr lang="en-US" sz="1400" b="0" i="1" smtClean="0">
                            <a:latin typeface="Cambria Math" panose="02040503050406030204" pitchFamily="18" charset="0"/>
                          </a:rPr>
                          <m:t>𝑝</m:t>
                        </m:r>
                      </m:den>
                    </m:f>
                  </m:oMath>
                </a14:m>
                <a:r>
                  <a:rPr lang="en-US" sz="1400" dirty="0" smtClean="0">
                    <a:latin typeface="Times-Roman"/>
                  </a:rPr>
                  <a:t>.</a:t>
                </a:r>
              </a:p>
              <a:p>
                <a:r>
                  <a:rPr lang="en-US" sz="1400" dirty="0" smtClean="0">
                    <a:latin typeface="Times-Roman"/>
                  </a:rPr>
                  <a:t>Quale </a:t>
                </a:r>
                <a:r>
                  <a:rPr lang="en-US" sz="1400" dirty="0" err="1" smtClean="0">
                    <a:latin typeface="Times-Roman"/>
                  </a:rPr>
                  <a:t>saranno</a:t>
                </a:r>
                <a:r>
                  <a:rPr lang="en-US" sz="1400" dirty="0" smtClean="0">
                    <a:latin typeface="Times-Roman"/>
                  </a:rPr>
                  <a:t> </a:t>
                </a:r>
                <a:r>
                  <a:rPr lang="en-US" sz="1400" dirty="0" err="1" smtClean="0">
                    <a:latin typeface="Times-Roman"/>
                  </a:rPr>
                  <a:t>il</a:t>
                </a:r>
                <a:r>
                  <a:rPr lang="en-US" sz="1400" dirty="0" smtClean="0">
                    <a:latin typeface="Times-Roman"/>
                  </a:rPr>
                  <a:t> </a:t>
                </a:r>
                <a:r>
                  <a:rPr lang="en-US" sz="1400" dirty="0" err="1" smtClean="0">
                    <a:latin typeface="Times-Roman"/>
                  </a:rPr>
                  <a:t>salario</a:t>
                </a:r>
                <a:r>
                  <a:rPr lang="en-US" sz="1400" dirty="0" smtClean="0">
                    <a:latin typeface="Times-Roman"/>
                  </a:rPr>
                  <a:t> e </a:t>
                </a:r>
                <a:r>
                  <a:rPr lang="en-US" sz="1400" dirty="0" err="1" smtClean="0">
                    <a:latin typeface="Times-Roman"/>
                  </a:rPr>
                  <a:t>l’occupazione</a:t>
                </a:r>
                <a:r>
                  <a:rPr lang="en-US" sz="1400" dirty="0" smtClean="0">
                    <a:latin typeface="Times-Roman"/>
                  </a:rPr>
                  <a:t> di </a:t>
                </a:r>
                <a:r>
                  <a:rPr lang="en-US" sz="1400" dirty="0" err="1" smtClean="0">
                    <a:latin typeface="Times-Roman"/>
                  </a:rPr>
                  <a:t>equilibrio</a:t>
                </a:r>
                <a:r>
                  <a:rPr lang="en-US" sz="1400" dirty="0" smtClean="0">
                    <a:latin typeface="Times-Roman"/>
                  </a:rPr>
                  <a:t>?</a:t>
                </a:r>
                <a:endParaRPr lang="en-US" sz="1400" dirty="0">
                  <a:latin typeface="Times-Roman"/>
                </a:endParaRPr>
              </a:p>
            </p:txBody>
          </p:sp>
        </mc:Choice>
        <mc:Fallback xmlns="">
          <p:sp>
            <p:nvSpPr>
              <p:cNvPr id="3" name="Rectangle 2"/>
              <p:cNvSpPr>
                <a:spLocks noRot="1" noChangeAspect="1" noMove="1" noResize="1" noEditPoints="1" noAdjustHandles="1" noChangeArrowheads="1" noChangeShapeType="1" noTextEdit="1"/>
              </p:cNvSpPr>
              <p:nvPr/>
            </p:nvSpPr>
            <p:spPr>
              <a:xfrm>
                <a:off x="827584" y="1268760"/>
                <a:ext cx="5760640" cy="977447"/>
              </a:xfrm>
              <a:prstGeom prst="rect">
                <a:avLst/>
              </a:prstGeom>
              <a:blipFill>
                <a:blip r:embed="rId2"/>
                <a:stretch>
                  <a:fillRect l="-317" t="-3125" b="-6250"/>
                </a:stretch>
              </a:blipFill>
            </p:spPr>
            <p:txBody>
              <a:bodyPr/>
              <a:lstStyle/>
              <a:p>
                <a:r>
                  <a:rPr lang="en-US">
                    <a:noFill/>
                  </a:rPr>
                  <a:t> </a:t>
                </a:r>
              </a:p>
            </p:txBody>
          </p:sp>
        </mc:Fallback>
      </mc:AlternateContent>
      <p:sp>
        <p:nvSpPr>
          <p:cNvPr id="4" name="TextBox 3"/>
          <p:cNvSpPr txBox="1"/>
          <p:nvPr/>
        </p:nvSpPr>
        <p:spPr>
          <a:xfrm>
            <a:off x="859749" y="2292680"/>
            <a:ext cx="7246519" cy="923330"/>
          </a:xfrm>
          <a:prstGeom prst="rect">
            <a:avLst/>
          </a:prstGeom>
          <a:noFill/>
        </p:spPr>
        <p:txBody>
          <a:bodyPr wrap="square" rtlCol="0">
            <a:spAutoFit/>
          </a:bodyPr>
          <a:lstStyle/>
          <a:p>
            <a:r>
              <a:rPr lang="en-US" dirty="0" smtClean="0"/>
              <a:t>SOLUZIONE Per </a:t>
            </a:r>
            <a:r>
              <a:rPr lang="en-US" dirty="0" err="1" smtClean="0"/>
              <a:t>Studenti</a:t>
            </a:r>
            <a:r>
              <a:rPr lang="en-US" dirty="0" smtClean="0"/>
              <a:t> di </a:t>
            </a:r>
            <a:r>
              <a:rPr lang="en-US" dirty="0" err="1" smtClean="0"/>
              <a:t>Economia</a:t>
            </a:r>
            <a:endParaRPr lang="en-US" dirty="0" smtClean="0"/>
          </a:p>
          <a:p>
            <a:endParaRPr lang="en-US" dirty="0"/>
          </a:p>
          <a:p>
            <a:endParaRPr lang="en-US" dirty="0"/>
          </a:p>
        </p:txBody>
      </p:sp>
      <p:grpSp>
        <p:nvGrpSpPr>
          <p:cNvPr id="9" name="Group 8"/>
          <p:cNvGrpSpPr/>
          <p:nvPr/>
        </p:nvGrpSpPr>
        <p:grpSpPr>
          <a:xfrm>
            <a:off x="948407" y="2636912"/>
            <a:ext cx="7867125" cy="3384376"/>
            <a:chOff x="948407" y="2636912"/>
            <a:chExt cx="7867125" cy="3384376"/>
          </a:xfrm>
        </p:grpSpPr>
        <p:pic>
          <p:nvPicPr>
            <p:cNvPr id="5" name="Picture 4"/>
            <p:cNvPicPr>
              <a:picLocks noChangeAspect="1"/>
            </p:cNvPicPr>
            <p:nvPr/>
          </p:nvPicPr>
          <p:blipFill>
            <a:blip r:embed="rId3"/>
            <a:stretch>
              <a:fillRect/>
            </a:stretch>
          </p:blipFill>
          <p:spPr>
            <a:xfrm>
              <a:off x="948407" y="2720765"/>
              <a:ext cx="7867125" cy="3300523"/>
            </a:xfrm>
            <a:prstGeom prst="rect">
              <a:avLst/>
            </a:prstGeom>
          </p:spPr>
        </p:pic>
        <p:sp>
          <p:nvSpPr>
            <p:cNvPr id="6" name="TextBox 5"/>
            <p:cNvSpPr txBox="1"/>
            <p:nvPr/>
          </p:nvSpPr>
          <p:spPr>
            <a:xfrm>
              <a:off x="8515790" y="2636912"/>
              <a:ext cx="299742" cy="369332"/>
            </a:xfrm>
            <a:prstGeom prst="rect">
              <a:avLst/>
            </a:prstGeom>
            <a:solidFill>
              <a:schemeClr val="bg1"/>
            </a:solidFill>
          </p:spPr>
          <p:txBody>
            <a:bodyPr wrap="square" rtlCol="0">
              <a:spAutoFit/>
            </a:bodyPr>
            <a:lstStyle/>
            <a:p>
              <a:r>
                <a:rPr lang="en-US" smtClean="0"/>
                <a:t>Y</a:t>
              </a:r>
              <a:endParaRPr lang="en-US"/>
            </a:p>
          </p:txBody>
        </p:sp>
        <p:sp>
          <p:nvSpPr>
            <p:cNvPr id="7" name="TextBox 6"/>
            <p:cNvSpPr txBox="1"/>
            <p:nvPr/>
          </p:nvSpPr>
          <p:spPr>
            <a:xfrm>
              <a:off x="3710176" y="2866690"/>
              <a:ext cx="299742" cy="369332"/>
            </a:xfrm>
            <a:prstGeom prst="rect">
              <a:avLst/>
            </a:prstGeom>
            <a:solidFill>
              <a:schemeClr val="bg1"/>
            </a:solidFill>
          </p:spPr>
          <p:txBody>
            <a:bodyPr wrap="square" rtlCol="0">
              <a:spAutoFit/>
            </a:bodyPr>
            <a:lstStyle/>
            <a:p>
              <a:r>
                <a:rPr lang="en-US" smtClean="0"/>
                <a:t>Y</a:t>
              </a:r>
              <a:endParaRPr lang="en-US"/>
            </a:p>
          </p:txBody>
        </p:sp>
        <p:sp>
          <p:nvSpPr>
            <p:cNvPr id="8" name="TextBox 7"/>
            <p:cNvSpPr txBox="1"/>
            <p:nvPr/>
          </p:nvSpPr>
          <p:spPr>
            <a:xfrm>
              <a:off x="5436096" y="5589240"/>
              <a:ext cx="299742" cy="369332"/>
            </a:xfrm>
            <a:prstGeom prst="rect">
              <a:avLst/>
            </a:prstGeom>
            <a:solidFill>
              <a:schemeClr val="bg1"/>
            </a:solidFill>
          </p:spPr>
          <p:txBody>
            <a:bodyPr wrap="square" rtlCol="0">
              <a:spAutoFit/>
            </a:bodyPr>
            <a:lstStyle/>
            <a:p>
              <a:r>
                <a:rPr lang="en-US" smtClean="0"/>
                <a:t>Y</a:t>
              </a:r>
              <a:endParaRPr lang="en-US"/>
            </a:p>
          </p:txBody>
        </p:sp>
      </p:grpSp>
    </p:spTree>
    <p:extLst>
      <p:ext uri="{BB962C8B-B14F-4D97-AF65-F5344CB8AC3E}">
        <p14:creationId xmlns:p14="http://schemas.microsoft.com/office/powerpoint/2010/main" val="6429549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Soluzione</a:t>
            </a:r>
            <a:r>
              <a:rPr lang="en-US" dirty="0"/>
              <a:t> per </a:t>
            </a:r>
            <a:r>
              <a:rPr lang="en-US" dirty="0" err="1"/>
              <a:t>studenti</a:t>
            </a:r>
            <a:r>
              <a:rPr lang="en-US" dirty="0"/>
              <a:t> di </a:t>
            </a:r>
            <a:r>
              <a:rPr lang="en-US" dirty="0" err="1"/>
              <a:t>Scienze</a:t>
            </a:r>
            <a:r>
              <a:rPr lang="en-US" dirty="0"/>
              <a:t> del </a:t>
            </a:r>
            <a:r>
              <a:rPr lang="en-US" dirty="0" err="1"/>
              <a:t>Governo</a:t>
            </a:r>
            <a:endParaRPr lang="en-US" dirty="0"/>
          </a:p>
        </p:txBody>
      </p:sp>
      <p:sp>
        <p:nvSpPr>
          <p:cNvPr id="4" name="TextBox 3"/>
          <p:cNvSpPr txBox="1"/>
          <p:nvPr/>
        </p:nvSpPr>
        <p:spPr>
          <a:xfrm>
            <a:off x="565841" y="1871113"/>
            <a:ext cx="2133951" cy="1477328"/>
          </a:xfrm>
          <a:prstGeom prst="rect">
            <a:avLst/>
          </a:prstGeom>
          <a:noFill/>
        </p:spPr>
        <p:txBody>
          <a:bodyPr wrap="square" rtlCol="0">
            <a:spAutoFit/>
          </a:bodyPr>
          <a:lstStyle/>
          <a:p>
            <a:r>
              <a:rPr lang="en-US" dirty="0" err="1" smtClean="0"/>
              <a:t>Sapendo</a:t>
            </a:r>
            <a:r>
              <a:rPr lang="en-US" dirty="0" smtClean="0"/>
              <a:t> </a:t>
            </a:r>
            <a:r>
              <a:rPr lang="en-US" dirty="0" err="1" smtClean="0"/>
              <a:t>che</a:t>
            </a:r>
            <a:r>
              <a:rPr lang="en-US" dirty="0" smtClean="0"/>
              <a:t> PMG=8-2L</a:t>
            </a:r>
          </a:p>
          <a:p>
            <a:r>
              <a:rPr lang="en-US" dirty="0" smtClean="0"/>
              <a:t>e </a:t>
            </a:r>
            <a:r>
              <a:rPr lang="en-US" dirty="0" err="1" smtClean="0"/>
              <a:t>che</a:t>
            </a:r>
            <a:r>
              <a:rPr lang="en-US" dirty="0" smtClean="0"/>
              <a:t> </a:t>
            </a:r>
            <a:r>
              <a:rPr lang="en-US" dirty="0" err="1" smtClean="0"/>
              <a:t>ottengo</a:t>
            </a:r>
            <a:r>
              <a:rPr lang="en-US" dirty="0" smtClean="0"/>
              <a:t> </a:t>
            </a:r>
            <a:r>
              <a:rPr lang="en-US" dirty="0" err="1" smtClean="0"/>
              <a:t>il</a:t>
            </a:r>
            <a:r>
              <a:rPr lang="en-US" dirty="0" smtClean="0"/>
              <a:t> max </a:t>
            </a:r>
            <a:r>
              <a:rPr lang="en-US" dirty="0" err="1" smtClean="0"/>
              <a:t>prodotto</a:t>
            </a:r>
            <a:r>
              <a:rPr lang="en-US" dirty="0" smtClean="0"/>
              <a:t> </a:t>
            </a:r>
            <a:r>
              <a:rPr lang="en-US" dirty="0" err="1" smtClean="0"/>
              <a:t>quando</a:t>
            </a:r>
            <a:r>
              <a:rPr lang="en-US" dirty="0" smtClean="0"/>
              <a:t> </a:t>
            </a:r>
            <a:r>
              <a:rPr lang="en-US" dirty="0" err="1" smtClean="0"/>
              <a:t>PMg</a:t>
            </a:r>
            <a:r>
              <a:rPr lang="en-US" dirty="0" smtClean="0"/>
              <a:t>=0; L=4 e Y=16</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1560" y="4031353"/>
                <a:ext cx="2952328" cy="2731389"/>
              </a:xfrm>
              <a:prstGeom prst="rect">
                <a:avLst/>
              </a:prstGeom>
              <a:noFill/>
            </p:spPr>
            <p:txBody>
              <a:bodyPr wrap="square" rtlCol="0">
                <a:spAutoFit/>
              </a:bodyPr>
              <a:lstStyle/>
              <a:p>
                <a:r>
                  <a:rPr lang="en-US" dirty="0" smtClean="0"/>
                  <a:t>La </a:t>
                </a:r>
                <a:r>
                  <a:rPr lang="en-US" dirty="0" err="1" smtClean="0"/>
                  <a:t>domanda</a:t>
                </a:r>
                <a:r>
                  <a:rPr lang="en-US" dirty="0" smtClean="0"/>
                  <a:t> di </a:t>
                </a:r>
                <a:r>
                  <a:rPr lang="en-US" dirty="0" err="1" smtClean="0"/>
                  <a:t>lavoro</a:t>
                </a:r>
                <a:r>
                  <a:rPr lang="en-US" dirty="0" smtClean="0"/>
                  <a:t> è </a:t>
                </a:r>
                <a:r>
                  <a:rPr lang="en-US" dirty="0" err="1" smtClean="0"/>
                  <a:t>ottimale</a:t>
                </a:r>
                <a:r>
                  <a:rPr lang="en-US" dirty="0" smtClean="0"/>
                  <a:t> </a:t>
                </a:r>
                <a:r>
                  <a:rPr lang="en-US" dirty="0" err="1" smtClean="0"/>
                  <a:t>quando</a:t>
                </a:r>
                <a:r>
                  <a:rPr lang="en-US" dirty="0" smtClean="0"/>
                  <a:t> </a:t>
                </a:r>
                <a:r>
                  <a:rPr lang="en-US" dirty="0" err="1" smtClean="0"/>
                  <a:t>PMg</a:t>
                </a:r>
                <a:r>
                  <a:rPr lang="en-US" dirty="0" smtClean="0"/>
                  <a:t>=</a:t>
                </a:r>
                <a:r>
                  <a:rPr lang="en-US" dirty="0" err="1" smtClean="0"/>
                  <a:t>Cmg</a:t>
                </a:r>
                <a:r>
                  <a:rPr lang="en-US" dirty="0" smtClean="0"/>
                  <a:t>, </a:t>
                </a:r>
                <a:r>
                  <a:rPr lang="en-US" dirty="0" err="1" smtClean="0"/>
                  <a:t>cioè</a:t>
                </a:r>
                <a:r>
                  <a:rPr lang="en-US" dirty="0" smtClean="0"/>
                  <a:t>:</a:t>
                </a:r>
              </a:p>
              <a:p>
                <a:r>
                  <a:rPr lang="en-US" dirty="0" smtClean="0"/>
                  <a:t>8-2L=</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𝑤</m:t>
                        </m:r>
                      </m:num>
                      <m:den>
                        <m:r>
                          <a:rPr lang="en-US" b="0" i="1" smtClean="0">
                            <a:latin typeface="Cambria Math" panose="02040503050406030204" pitchFamily="18" charset="0"/>
                          </a:rPr>
                          <m:t>𝑝</m:t>
                        </m:r>
                      </m:den>
                    </m:f>
                    <m:r>
                      <a:rPr lang="en-US" i="1" smtClean="0">
                        <a:latin typeface="Cambria Math" panose="02040503050406030204" pitchFamily="18" charset="0"/>
                      </a:rPr>
                      <m:t> </m:t>
                    </m:r>
                  </m:oMath>
                </a14:m>
                <a:r>
                  <a:rPr lang="en-US" dirty="0" smtClean="0"/>
                  <a:t>o </a:t>
                </a:r>
                <a:r>
                  <a:rPr lang="en-US" dirty="0" err="1" smtClean="0"/>
                  <a:t>anche</a:t>
                </a:r>
                <a:r>
                  <a:rPr lang="en-US" dirty="0" smtClean="0"/>
                  <a:t> L</a:t>
                </a:r>
                <a:r>
                  <a:rPr lang="en-US" baseline="30000" dirty="0" smtClean="0"/>
                  <a:t>D</a:t>
                </a:r>
                <a:r>
                  <a:rPr lang="en-US" dirty="0" smtClean="0"/>
                  <a:t>=4-</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
                      <m:fPr>
                        <m:ctrlPr>
                          <a:rPr lang="en-US" i="1" smtClean="0">
                            <a:latin typeface="Cambria Math" panose="02040503050406030204" pitchFamily="18" charset="0"/>
                          </a:rPr>
                        </m:ctrlPr>
                      </m:fPr>
                      <m:num>
                        <m:r>
                          <a:rPr lang="en-US" b="0" i="1" smtClean="0">
                            <a:latin typeface="Cambria Math" panose="02040503050406030204" pitchFamily="18" charset="0"/>
                          </a:rPr>
                          <m:t>𝑤</m:t>
                        </m:r>
                      </m:num>
                      <m:den>
                        <m:r>
                          <a:rPr lang="en-US" b="0" i="1" smtClean="0">
                            <a:latin typeface="Cambria Math" panose="02040503050406030204" pitchFamily="18" charset="0"/>
                          </a:rPr>
                          <m:t>𝑝</m:t>
                        </m:r>
                      </m:den>
                    </m:f>
                  </m:oMath>
                </a14:m>
                <a:r>
                  <a:rPr lang="en-US" dirty="0" smtClean="0"/>
                  <a:t> </a:t>
                </a:r>
                <a:r>
                  <a:rPr lang="en-US" dirty="0" err="1" smtClean="0"/>
                  <a:t>essendo</a:t>
                </a:r>
                <a:r>
                  <a:rPr lang="en-US" dirty="0" smtClean="0"/>
                  <a:t> un </a:t>
                </a:r>
                <a:r>
                  <a:rPr lang="en-US" dirty="0" err="1" smtClean="0"/>
                  <a:t>punto</a:t>
                </a:r>
                <a:r>
                  <a:rPr lang="en-US" dirty="0" smtClean="0"/>
                  <a:t> di </a:t>
                </a:r>
                <a:r>
                  <a:rPr lang="en-US" dirty="0" err="1" smtClean="0"/>
                  <a:t>ottimo</a:t>
                </a:r>
                <a:r>
                  <a:rPr lang="en-US" dirty="0" smtClean="0"/>
                  <a:t>: L</a:t>
                </a:r>
                <a:r>
                  <a:rPr lang="en-US" baseline="30000" dirty="0" smtClean="0"/>
                  <a:t>O</a:t>
                </a:r>
                <a:r>
                  <a:rPr lang="en-US" dirty="0" smtClean="0"/>
                  <a:t>=L</a:t>
                </a:r>
                <a:r>
                  <a:rPr lang="en-US" baseline="30000" dirty="0" smtClean="0"/>
                  <a:t>D</a:t>
                </a:r>
                <a:r>
                  <a:rPr lang="en-US" dirty="0" smtClean="0"/>
                  <a:t> e </a:t>
                </a:r>
                <a:r>
                  <a:rPr lang="en-US" dirty="0" err="1" smtClean="0"/>
                  <a:t>trovo</a:t>
                </a:r>
                <a:r>
                  <a:rPr lang="en-US" dirty="0" smtClean="0"/>
                  <a:t> la </a:t>
                </a:r>
                <a:r>
                  <a:rPr lang="en-US" dirty="0" err="1" smtClean="0"/>
                  <a:t>soluzione</a:t>
                </a:r>
                <a:r>
                  <a:rPr lang="en-US" dirty="0" smtClean="0"/>
                  <a:t> (</a:t>
                </a:r>
                <a:r>
                  <a:rPr lang="en-US" dirty="0" err="1" smtClean="0"/>
                  <a:t>vedi</a:t>
                </a:r>
                <a:r>
                  <a:rPr lang="en-US" dirty="0" smtClean="0"/>
                  <a:t> slide </a:t>
                </a:r>
                <a:r>
                  <a:rPr lang="en-US" dirty="0" err="1" smtClean="0"/>
                  <a:t>precedente</a:t>
                </a:r>
                <a:r>
                  <a:rPr lang="en-US" dirty="0" smtClean="0"/>
                  <a:t>). </a:t>
                </a:r>
                <a:r>
                  <a:rPr lang="en-US" dirty="0" err="1" smtClean="0"/>
                  <a:t>Potete</a:t>
                </a:r>
                <a:r>
                  <a:rPr lang="en-US" dirty="0" smtClean="0"/>
                  <a:t> </a:t>
                </a:r>
                <a:r>
                  <a:rPr lang="en-US" dirty="0" err="1" smtClean="0"/>
                  <a:t>sostituire</a:t>
                </a:r>
                <a:r>
                  <a:rPr lang="en-US" dirty="0" smtClean="0"/>
                  <a:t> a L </a:t>
                </a:r>
                <a:r>
                  <a:rPr lang="en-US" dirty="0" err="1" smtClean="0"/>
                  <a:t>i</a:t>
                </a:r>
                <a:r>
                  <a:rPr lang="en-US" dirty="0" smtClean="0"/>
                  <a:t> </a:t>
                </a:r>
                <a:r>
                  <a:rPr lang="en-US" dirty="0" err="1" smtClean="0"/>
                  <a:t>valori</a:t>
                </a:r>
                <a:r>
                  <a:rPr lang="en-US" dirty="0" smtClean="0"/>
                  <a:t> da 0 a 4 e </a:t>
                </a:r>
                <a:r>
                  <a:rPr lang="en-US" dirty="0" err="1" smtClean="0"/>
                  <a:t>trovare</a:t>
                </a:r>
                <a:r>
                  <a:rPr lang="en-US" dirty="0" smtClean="0"/>
                  <a:t> Y</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4031353"/>
                <a:ext cx="2952328" cy="2731389"/>
              </a:xfrm>
              <a:prstGeom prst="rect">
                <a:avLst/>
              </a:prstGeom>
              <a:blipFill>
                <a:blip r:embed="rId2"/>
                <a:stretch>
                  <a:fillRect l="-1649" t="-1116" b="-2679"/>
                </a:stretch>
              </a:blipFill>
            </p:spPr>
            <p:txBody>
              <a:bodyPr/>
              <a:lstStyle/>
              <a:p>
                <a:r>
                  <a:rPr lang="en-US">
                    <a:noFill/>
                  </a:rPr>
                  <a:t> </a:t>
                </a:r>
              </a:p>
            </p:txBody>
          </p:sp>
        </mc:Fallback>
      </mc:AlternateContent>
      <p:grpSp>
        <p:nvGrpSpPr>
          <p:cNvPr id="9" name="Group 8"/>
          <p:cNvGrpSpPr/>
          <p:nvPr/>
        </p:nvGrpSpPr>
        <p:grpSpPr>
          <a:xfrm>
            <a:off x="3347864" y="1624937"/>
            <a:ext cx="3867272" cy="4812832"/>
            <a:chOff x="3347864" y="1624937"/>
            <a:chExt cx="3867272" cy="4812832"/>
          </a:xfrm>
        </p:grpSpPr>
        <p:grpSp>
          <p:nvGrpSpPr>
            <p:cNvPr id="7" name="Group 6"/>
            <p:cNvGrpSpPr/>
            <p:nvPr/>
          </p:nvGrpSpPr>
          <p:grpSpPr>
            <a:xfrm>
              <a:off x="3347864" y="1624937"/>
              <a:ext cx="3867272" cy="4812832"/>
              <a:chOff x="3347864" y="1624937"/>
              <a:chExt cx="3867272" cy="4812832"/>
            </a:xfrm>
          </p:grpSpPr>
          <p:pic>
            <p:nvPicPr>
              <p:cNvPr id="3" name="Picture 2"/>
              <p:cNvPicPr>
                <a:picLocks noChangeAspect="1"/>
              </p:cNvPicPr>
              <p:nvPr/>
            </p:nvPicPr>
            <p:blipFill>
              <a:blip r:embed="rId3"/>
              <a:stretch>
                <a:fillRect/>
              </a:stretch>
            </p:blipFill>
            <p:spPr>
              <a:xfrm>
                <a:off x="3347864" y="1624937"/>
                <a:ext cx="3867272" cy="4812832"/>
              </a:xfrm>
              <a:prstGeom prst="rect">
                <a:avLst/>
              </a:prstGeom>
            </p:spPr>
          </p:pic>
          <p:sp>
            <p:nvSpPr>
              <p:cNvPr id="6" name="TextBox 5"/>
              <p:cNvSpPr txBox="1"/>
              <p:nvPr/>
            </p:nvSpPr>
            <p:spPr>
              <a:xfrm>
                <a:off x="3701858" y="4149080"/>
                <a:ext cx="288032" cy="369332"/>
              </a:xfrm>
              <a:prstGeom prst="rect">
                <a:avLst/>
              </a:prstGeom>
              <a:solidFill>
                <a:schemeClr val="bg1"/>
              </a:solidFill>
            </p:spPr>
            <p:txBody>
              <a:bodyPr wrap="square" rtlCol="0">
                <a:spAutoFit/>
              </a:bodyPr>
              <a:lstStyle/>
              <a:p>
                <a:r>
                  <a:rPr lang="en-US" dirty="0" smtClean="0"/>
                  <a:t>4</a:t>
                </a:r>
                <a:endParaRPr lang="en-US" dirty="0"/>
              </a:p>
            </p:txBody>
          </p:sp>
        </p:grpSp>
        <p:sp>
          <p:nvSpPr>
            <p:cNvPr id="8" name="TextBox 7"/>
            <p:cNvSpPr txBox="1"/>
            <p:nvPr/>
          </p:nvSpPr>
          <p:spPr>
            <a:xfrm>
              <a:off x="3530441" y="1686447"/>
              <a:ext cx="216024" cy="369332"/>
            </a:xfrm>
            <a:prstGeom prst="rect">
              <a:avLst/>
            </a:prstGeom>
            <a:solidFill>
              <a:schemeClr val="bg1"/>
            </a:solidFill>
          </p:spPr>
          <p:txBody>
            <a:bodyPr wrap="square" rtlCol="0">
              <a:spAutoFit/>
            </a:bodyPr>
            <a:lstStyle/>
            <a:p>
              <a:r>
                <a:rPr lang="en-US" dirty="0" smtClean="0"/>
                <a:t>Y</a:t>
              </a:r>
              <a:endParaRPr lang="en-US" dirty="0"/>
            </a:p>
          </p:txBody>
        </p:sp>
      </p:grpSp>
    </p:spTree>
    <p:extLst>
      <p:ext uri="{BB962C8B-B14F-4D97-AF65-F5344CB8AC3E}">
        <p14:creationId xmlns:p14="http://schemas.microsoft.com/office/powerpoint/2010/main" val="23772629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2"/>
          </p:nvPr>
        </p:nvSpPr>
        <p:spPr/>
        <p:txBody>
          <a:bodyPr/>
          <a:lstStyle/>
          <a:p>
            <a:fld id="{1C056138-4F19-498C-8119-27C5001FEB3F}" type="slidenum">
              <a:rPr lang="it-IT"/>
              <a:pPr/>
              <a:t>32</a:t>
            </a:fld>
            <a:endParaRPr lang="it-IT"/>
          </a:p>
        </p:txBody>
      </p:sp>
      <p:sp>
        <p:nvSpPr>
          <p:cNvPr id="54274" name="Rectangle 1026"/>
          <p:cNvSpPr>
            <a:spLocks noGrp="1" noChangeArrowheads="1"/>
          </p:cNvSpPr>
          <p:nvPr>
            <p:ph type="title"/>
          </p:nvPr>
        </p:nvSpPr>
        <p:spPr>
          <a:xfrm>
            <a:off x="304800" y="228600"/>
            <a:ext cx="8443664" cy="609600"/>
          </a:xfrm>
        </p:spPr>
        <p:txBody>
          <a:bodyPr>
            <a:normAutofit fontScale="90000"/>
          </a:bodyPr>
          <a:lstStyle/>
          <a:p>
            <a:pPr algn="l"/>
            <a:r>
              <a:rPr lang="it-IT" sz="3200" b="1" dirty="0" smtClean="0">
                <a:solidFill>
                  <a:srgbClr val="CC3300"/>
                </a:solidFill>
              </a:rPr>
              <a:t>Equilibrio Concorrenza perfetta</a:t>
            </a:r>
            <a:br>
              <a:rPr lang="it-IT" sz="3200" b="1" dirty="0" smtClean="0">
                <a:solidFill>
                  <a:srgbClr val="CC3300"/>
                </a:solidFill>
              </a:rPr>
            </a:br>
            <a:r>
              <a:rPr lang="it-IT" sz="3200" dirty="0" smtClean="0"/>
              <a:t>(Fonte: D. </a:t>
            </a:r>
            <a:r>
              <a:rPr lang="it-IT" sz="3200" dirty="0" err="1" smtClean="0"/>
              <a:t>Vannoni</a:t>
            </a:r>
            <a:r>
              <a:rPr lang="it-IT" sz="3200" dirty="0" smtClean="0"/>
              <a:t> e M. Piacenza -2009-10 </a:t>
            </a:r>
            <a:r>
              <a:rPr lang="en-US" sz="3200" dirty="0"/>
              <a:t>)</a:t>
            </a:r>
            <a:endParaRPr lang="it-IT" sz="3200" b="1" dirty="0">
              <a:solidFill>
                <a:srgbClr val="CC3300"/>
              </a:solidFill>
            </a:endParaRPr>
          </a:p>
        </p:txBody>
      </p:sp>
      <p:sp>
        <p:nvSpPr>
          <p:cNvPr id="54284" name="Text Box 1036"/>
          <p:cNvSpPr txBox="1">
            <a:spLocks noChangeArrowheads="1"/>
          </p:cNvSpPr>
          <p:nvPr/>
        </p:nvSpPr>
        <p:spPr bwMode="auto">
          <a:xfrm>
            <a:off x="212725" y="1108075"/>
            <a:ext cx="184150" cy="457200"/>
          </a:xfrm>
          <a:prstGeom prst="rect">
            <a:avLst/>
          </a:prstGeom>
          <a:noFill/>
          <a:ln w="9525">
            <a:noFill/>
            <a:miter lim="800000"/>
            <a:headEnd/>
            <a:tailEnd/>
          </a:ln>
          <a:effectLst/>
        </p:spPr>
        <p:txBody>
          <a:bodyPr wrap="none">
            <a:spAutoFit/>
          </a:bodyPr>
          <a:lstStyle/>
          <a:p>
            <a:pPr algn="l"/>
            <a:endParaRPr lang="en-GB"/>
          </a:p>
        </p:txBody>
      </p:sp>
      <p:sp>
        <p:nvSpPr>
          <p:cNvPr id="54285" name="Text Box 1037"/>
          <p:cNvSpPr txBox="1">
            <a:spLocks noChangeArrowheads="1"/>
          </p:cNvSpPr>
          <p:nvPr/>
        </p:nvSpPr>
        <p:spPr bwMode="auto">
          <a:xfrm>
            <a:off x="300038" y="914400"/>
            <a:ext cx="8686800" cy="4985980"/>
          </a:xfrm>
          <a:prstGeom prst="rect">
            <a:avLst/>
          </a:prstGeom>
          <a:noFill/>
          <a:ln w="9525">
            <a:noFill/>
            <a:miter lim="800000"/>
            <a:headEnd/>
            <a:tailEnd/>
          </a:ln>
          <a:effectLst/>
        </p:spPr>
        <p:txBody>
          <a:bodyPr>
            <a:spAutoFit/>
          </a:bodyPr>
          <a:lstStyle/>
          <a:p>
            <a:pPr marL="457200" indent="-457200" algn="l">
              <a:spcBef>
                <a:spcPct val="30000"/>
              </a:spcBef>
              <a:buClr>
                <a:srgbClr val="FF0000"/>
              </a:buClr>
              <a:buFontTx/>
              <a:buAutoNum type="alphaLcParenR"/>
            </a:pPr>
            <a:r>
              <a:rPr lang="it-IT" sz="2000" dirty="0"/>
              <a:t>Ipotizzate che il salario minimo sia superiore al salario di equilibrio sul mercato del lavoro meno qualificato. Utilizzando il grafico di domanda e offerta di tale mercato, individuate il salario di equilibrio, il numero di occupati e quello dei disoccupati. Mostrate anche il totale delle retribuzioni ricevute dalla categoria dei lavoratori a bassa </a:t>
            </a:r>
            <a:r>
              <a:rPr lang="it-IT" sz="2000" dirty="0" smtClean="0"/>
              <a:t>qualifica.</a:t>
            </a:r>
            <a:endParaRPr lang="it-IT" sz="2000" dirty="0"/>
          </a:p>
          <a:p>
            <a:pPr marL="457200" indent="-457200" algn="l">
              <a:spcBef>
                <a:spcPct val="30000"/>
              </a:spcBef>
              <a:buClr>
                <a:srgbClr val="FF0000"/>
              </a:buClr>
              <a:buFontTx/>
              <a:buAutoNum type="alphaLcParenR"/>
            </a:pPr>
            <a:r>
              <a:rPr lang="it-IT" sz="2000" dirty="0"/>
              <a:t>Supponete ora che il ministro del lavoro proponga un innalzamento del salario minimo. Che effetto avrebbe l’approvazione di tale aumento sull’occupazione? </a:t>
            </a:r>
          </a:p>
          <a:p>
            <a:pPr marL="457200" indent="-457200" algn="l">
              <a:spcBef>
                <a:spcPct val="30000"/>
              </a:spcBef>
              <a:buClr>
                <a:srgbClr val="FF0000"/>
              </a:buClr>
              <a:buFontTx/>
              <a:buAutoNum type="alphaLcParenR"/>
            </a:pPr>
            <a:r>
              <a:rPr lang="it-IT" sz="2000" dirty="0"/>
              <a:t>Che effetto avrebbe tale aumento sulla disoccupazione? Tale variazione della disoccupazione dipende dall’elasticità della domanda, dall’elasticità dell’offerta, da entrambe o da nessuna delle due?</a:t>
            </a:r>
          </a:p>
          <a:p>
            <a:pPr marL="457200" indent="-457200" algn="l">
              <a:spcBef>
                <a:spcPct val="30000"/>
              </a:spcBef>
              <a:buClr>
                <a:srgbClr val="FF0000"/>
              </a:buClr>
              <a:buFontTx/>
              <a:buAutoNum type="alphaLcParenR"/>
            </a:pPr>
            <a:r>
              <a:rPr lang="it-IT" sz="2000" dirty="0"/>
              <a:t>Se la domanda di lavoro a bassa </a:t>
            </a:r>
            <a:r>
              <a:rPr lang="it-IT" sz="2000" dirty="0" smtClean="0"/>
              <a:t>qualifica </a:t>
            </a:r>
            <a:r>
              <a:rPr lang="it-IT" sz="2000" dirty="0"/>
              <a:t>fosse anelastica, il proposto aumento del salario minimo farebbe aumentare o diminuire le retribuzioni totali della categoria dei lavoratori poco qualificati? La risposta che avete dato cambierebbe se la domanda fosse elastica?</a:t>
            </a:r>
            <a:endParaRPr lang="it-IT" dirty="0"/>
          </a:p>
        </p:txBody>
      </p:sp>
      <p:sp>
        <p:nvSpPr>
          <p:cNvPr id="8" name="Avanti o successivo 7">
            <a:hlinkClick r:id="" action="ppaction://hlinkshowjump?jump=nextslide" highlightClick="1"/>
          </p:cNvPr>
          <p:cNvSpPr/>
          <p:nvPr/>
        </p:nvSpPr>
        <p:spPr>
          <a:xfrm>
            <a:off x="7308304" y="2276872"/>
            <a:ext cx="216024" cy="144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Avanti o successivo 8">
            <a:hlinkClick r:id="rId2" action="ppaction://hlinksldjump" highlightClick="1"/>
          </p:cNvPr>
          <p:cNvSpPr/>
          <p:nvPr/>
        </p:nvSpPr>
        <p:spPr>
          <a:xfrm>
            <a:off x="5436096" y="5589240"/>
            <a:ext cx="216024" cy="144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Avanti o successivo 9">
            <a:hlinkClick r:id="rId3" action="ppaction://hlinksldjump" highlightClick="1"/>
          </p:cNvPr>
          <p:cNvSpPr/>
          <p:nvPr/>
        </p:nvSpPr>
        <p:spPr>
          <a:xfrm>
            <a:off x="6084168" y="4293096"/>
            <a:ext cx="216024" cy="144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Avanti o successivo 10">
            <a:hlinkClick r:id="rId4" action="ppaction://hlinksldjump" highlightClick="1"/>
          </p:cNvPr>
          <p:cNvSpPr/>
          <p:nvPr/>
        </p:nvSpPr>
        <p:spPr>
          <a:xfrm>
            <a:off x="3131840" y="3284984"/>
            <a:ext cx="216024" cy="144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85">
                                            <p:txEl>
                                              <p:pRg st="0" end="0"/>
                                            </p:txEl>
                                          </p:spTgt>
                                        </p:tgtEl>
                                        <p:attrNameLst>
                                          <p:attrName>style.visibility</p:attrName>
                                        </p:attrNameLst>
                                      </p:cBhvr>
                                      <p:to>
                                        <p:strVal val="visible"/>
                                      </p:to>
                                    </p:set>
                                    <p:anim calcmode="lin" valueType="num">
                                      <p:cBhvr additive="base">
                                        <p:cTn id="7" dur="500" fill="hold"/>
                                        <p:tgtEl>
                                          <p:spTgt spid="542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285">
                                            <p:txEl>
                                              <p:pRg st="1" end="1"/>
                                            </p:txEl>
                                          </p:spTgt>
                                        </p:tgtEl>
                                        <p:attrNameLst>
                                          <p:attrName>style.visibility</p:attrName>
                                        </p:attrNameLst>
                                      </p:cBhvr>
                                      <p:to>
                                        <p:strVal val="visible"/>
                                      </p:to>
                                    </p:set>
                                    <p:anim calcmode="lin" valueType="num">
                                      <p:cBhvr additive="base">
                                        <p:cTn id="17" dur="500" fill="hold"/>
                                        <p:tgtEl>
                                          <p:spTgt spid="5428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8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4285">
                                            <p:txEl>
                                              <p:pRg st="2" end="2"/>
                                            </p:txEl>
                                          </p:spTgt>
                                        </p:tgtEl>
                                        <p:attrNameLst>
                                          <p:attrName>style.visibility</p:attrName>
                                        </p:attrNameLst>
                                      </p:cBhvr>
                                      <p:to>
                                        <p:strVal val="visible"/>
                                      </p:to>
                                    </p:set>
                                    <p:anim calcmode="lin" valueType="num">
                                      <p:cBhvr additive="base">
                                        <p:cTn id="27" dur="500" fill="hold"/>
                                        <p:tgtEl>
                                          <p:spTgt spid="5428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8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285">
                                            <p:txEl>
                                              <p:pRg st="3" end="3"/>
                                            </p:txEl>
                                          </p:spTgt>
                                        </p:tgtEl>
                                        <p:attrNameLst>
                                          <p:attrName>style.visibility</p:attrName>
                                        </p:attrNameLst>
                                      </p:cBhvr>
                                      <p:to>
                                        <p:strVal val="visible"/>
                                      </p:to>
                                    </p:set>
                                    <p:anim calcmode="lin" valueType="num">
                                      <p:cBhvr additive="base">
                                        <p:cTn id="37" dur="500" fill="hold"/>
                                        <p:tgtEl>
                                          <p:spTgt spid="5428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85">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egnaposto numero diapositiva 4"/>
          <p:cNvSpPr>
            <a:spLocks noGrp="1"/>
          </p:cNvSpPr>
          <p:nvPr>
            <p:ph type="sldNum" sz="quarter" idx="12"/>
          </p:nvPr>
        </p:nvSpPr>
        <p:spPr/>
        <p:txBody>
          <a:bodyPr/>
          <a:lstStyle/>
          <a:p>
            <a:fld id="{CF401BE4-0C38-4FFB-BD64-75F2DFF19B02}" type="slidenum">
              <a:rPr lang="it-IT"/>
              <a:pPr/>
              <a:t>33</a:t>
            </a:fld>
            <a:endParaRPr lang="it-IT"/>
          </a:p>
        </p:txBody>
      </p:sp>
      <p:sp>
        <p:nvSpPr>
          <p:cNvPr id="39938" name="Text Box 2"/>
          <p:cNvSpPr txBox="1">
            <a:spLocks noChangeArrowheads="1"/>
          </p:cNvSpPr>
          <p:nvPr/>
        </p:nvSpPr>
        <p:spPr bwMode="auto">
          <a:xfrm>
            <a:off x="228600" y="365125"/>
            <a:ext cx="8534400" cy="1006475"/>
          </a:xfrm>
          <a:prstGeom prst="rect">
            <a:avLst/>
          </a:prstGeom>
          <a:noFill/>
          <a:ln w="9525">
            <a:noFill/>
            <a:miter lim="800000"/>
            <a:headEnd/>
            <a:tailEnd/>
          </a:ln>
          <a:effectLst/>
        </p:spPr>
        <p:txBody>
          <a:bodyPr>
            <a:spAutoFit/>
          </a:bodyPr>
          <a:lstStyle/>
          <a:p>
            <a:pPr marL="457200" indent="-457200" algn="l">
              <a:spcBef>
                <a:spcPct val="50000"/>
              </a:spcBef>
              <a:buClr>
                <a:srgbClr val="FF0000"/>
              </a:buClr>
              <a:buFontTx/>
              <a:buAutoNum type="alphaLcParenR"/>
            </a:pPr>
            <a:r>
              <a:rPr lang="it-IT" sz="2000" dirty="0"/>
              <a:t>Salario minimo </a:t>
            </a:r>
            <a:r>
              <a:rPr lang="it-IT" sz="1800" dirty="0" err="1">
                <a:effectLst>
                  <a:outerShdw blurRad="38100" dist="38100" dir="2700000" algn="tl">
                    <a:srgbClr val="FFFFFF"/>
                  </a:outerShdw>
                </a:effectLst>
              </a:rPr>
              <a:t>w</a:t>
            </a:r>
            <a:r>
              <a:rPr lang="it-IT" sz="1800" baseline="-12000" dirty="0" err="1">
                <a:effectLst>
                  <a:outerShdw blurRad="38100" dist="38100" dir="2700000" algn="tl">
                    <a:srgbClr val="FFFFFF"/>
                  </a:outerShdw>
                </a:effectLst>
              </a:rPr>
              <a:t>m</a:t>
            </a:r>
            <a:r>
              <a:rPr lang="it-IT" sz="2000" dirty="0"/>
              <a:t> maggiore del salario “naturale” d’equilibrio </a:t>
            </a:r>
            <a:r>
              <a:rPr lang="it-IT" sz="1800" dirty="0" err="1">
                <a:effectLst>
                  <a:outerShdw blurRad="38100" dist="38100" dir="2700000" algn="tl">
                    <a:srgbClr val="FFFFFF"/>
                  </a:outerShdw>
                </a:effectLst>
              </a:rPr>
              <a:t>w</a:t>
            </a:r>
            <a:r>
              <a:rPr lang="it-IT" sz="1800" baseline="-12000" dirty="0" err="1">
                <a:effectLst>
                  <a:outerShdw blurRad="38100" dist="38100" dir="2700000" algn="tl">
                    <a:srgbClr val="FFFFFF"/>
                  </a:outerShdw>
                </a:effectLst>
              </a:rPr>
              <a:t>E</a:t>
            </a:r>
            <a:r>
              <a:rPr lang="it-IT" sz="2000" dirty="0"/>
              <a:t>, all’equilibrio “vincolato” il salario sarà quello minimo imposto, </a:t>
            </a:r>
            <a:r>
              <a:rPr lang="it-IT" sz="1800" dirty="0" err="1"/>
              <a:t>q</a:t>
            </a:r>
            <a:r>
              <a:rPr lang="it-IT" sz="1800" baseline="-12000" dirty="0" err="1"/>
              <a:t>d</a:t>
            </a:r>
            <a:r>
              <a:rPr lang="it-IT" sz="2000" dirty="0"/>
              <a:t> la quantità domandata e </a:t>
            </a:r>
            <a:r>
              <a:rPr lang="it-IT" sz="1800" dirty="0" err="1"/>
              <a:t>q</a:t>
            </a:r>
            <a:r>
              <a:rPr lang="it-IT" sz="1800" baseline="-12000" dirty="0" err="1"/>
              <a:t>s</a:t>
            </a:r>
            <a:r>
              <a:rPr lang="it-IT" sz="1800" baseline="-12000" dirty="0"/>
              <a:t> </a:t>
            </a:r>
            <a:r>
              <a:rPr lang="it-IT" sz="2000" dirty="0"/>
              <a:t>la quantità offerta di lavoro: </a:t>
            </a:r>
            <a:r>
              <a:rPr lang="it-IT" sz="1800" dirty="0" err="1"/>
              <a:t>q</a:t>
            </a:r>
            <a:r>
              <a:rPr lang="it-IT" sz="1800" baseline="-12000" dirty="0" err="1"/>
              <a:t>s</a:t>
            </a:r>
            <a:r>
              <a:rPr lang="it-IT" sz="1800" baseline="-12000" dirty="0"/>
              <a:t> </a:t>
            </a:r>
            <a:r>
              <a:rPr lang="it-IT" sz="1800" dirty="0"/>
              <a:t>&gt; </a:t>
            </a:r>
            <a:r>
              <a:rPr lang="it-IT" sz="1800" dirty="0" err="1"/>
              <a:t>q</a:t>
            </a:r>
            <a:r>
              <a:rPr lang="it-IT" sz="1800" baseline="-12000" dirty="0" err="1"/>
              <a:t>d</a:t>
            </a:r>
            <a:r>
              <a:rPr lang="it-IT" sz="1800" baseline="-12000" dirty="0"/>
              <a:t> </a:t>
            </a:r>
            <a:r>
              <a:rPr lang="it-IT" sz="1800" dirty="0"/>
              <a:t> </a:t>
            </a:r>
            <a:r>
              <a:rPr lang="it-IT" sz="1800" dirty="0">
                <a:sym typeface="Wingdings" pitchFamily="2" charset="2"/>
              </a:rPr>
              <a:t></a:t>
            </a:r>
            <a:r>
              <a:rPr lang="it-IT" sz="1800" baseline="-12000" dirty="0"/>
              <a:t>  </a:t>
            </a:r>
            <a:r>
              <a:rPr lang="it-IT" sz="1800" dirty="0"/>
              <a:t>(</a:t>
            </a:r>
            <a:r>
              <a:rPr lang="it-IT" sz="1800" dirty="0" err="1"/>
              <a:t>q</a:t>
            </a:r>
            <a:r>
              <a:rPr lang="it-IT" sz="1800" baseline="-12000" dirty="0" err="1"/>
              <a:t>d</a:t>
            </a:r>
            <a:r>
              <a:rPr lang="it-IT" sz="1800" baseline="-12000" dirty="0"/>
              <a:t> </a:t>
            </a:r>
            <a:r>
              <a:rPr lang="it-IT" sz="1800" dirty="0"/>
              <a:t>– </a:t>
            </a:r>
            <a:r>
              <a:rPr lang="it-IT" sz="1800" dirty="0" err="1"/>
              <a:t>q</a:t>
            </a:r>
            <a:r>
              <a:rPr lang="it-IT" sz="1800" baseline="-12000" dirty="0" err="1"/>
              <a:t>s</a:t>
            </a:r>
            <a:r>
              <a:rPr lang="it-IT" sz="1800" dirty="0"/>
              <a:t>)</a:t>
            </a:r>
            <a:r>
              <a:rPr lang="it-IT" sz="1800" baseline="-12000" dirty="0"/>
              <a:t> </a:t>
            </a:r>
            <a:r>
              <a:rPr lang="it-IT" sz="1800" dirty="0"/>
              <a:t>=</a:t>
            </a:r>
            <a:r>
              <a:rPr lang="it-IT" sz="1800" baseline="-12000" dirty="0"/>
              <a:t> </a:t>
            </a:r>
            <a:r>
              <a:rPr lang="it-IT" sz="1800" dirty="0">
                <a:effectLst>
                  <a:outerShdw blurRad="38100" dist="38100" dir="2700000" algn="tl">
                    <a:srgbClr val="FFFFFF"/>
                  </a:outerShdw>
                </a:effectLst>
              </a:rPr>
              <a:t>disoccupazione</a:t>
            </a:r>
          </a:p>
        </p:txBody>
      </p:sp>
      <p:sp>
        <p:nvSpPr>
          <p:cNvPr id="39940" name="Rectangle 4" descr="Diagonali chiare verso il basso"/>
          <p:cNvSpPr>
            <a:spLocks noChangeArrowheads="1"/>
          </p:cNvSpPr>
          <p:nvPr/>
        </p:nvSpPr>
        <p:spPr bwMode="auto">
          <a:xfrm>
            <a:off x="1158875" y="3200400"/>
            <a:ext cx="2020888" cy="2725738"/>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endParaRPr lang="it-IT"/>
          </a:p>
        </p:txBody>
      </p:sp>
      <p:sp>
        <p:nvSpPr>
          <p:cNvPr id="39941" name="Line 5"/>
          <p:cNvSpPr>
            <a:spLocks noChangeShapeType="1"/>
          </p:cNvSpPr>
          <p:nvPr/>
        </p:nvSpPr>
        <p:spPr bwMode="auto">
          <a:xfrm flipV="1">
            <a:off x="1158875" y="1524000"/>
            <a:ext cx="0" cy="4402138"/>
          </a:xfrm>
          <a:prstGeom prst="line">
            <a:avLst/>
          </a:prstGeom>
          <a:noFill/>
          <a:ln w="9525">
            <a:solidFill>
              <a:schemeClr val="tx1"/>
            </a:solidFill>
            <a:round/>
            <a:headEnd/>
            <a:tailEnd type="triangle" w="med" len="med"/>
          </a:ln>
          <a:effectLst/>
        </p:spPr>
        <p:txBody>
          <a:bodyPr/>
          <a:lstStyle/>
          <a:p>
            <a:endParaRPr lang="it-IT"/>
          </a:p>
        </p:txBody>
      </p:sp>
      <p:sp>
        <p:nvSpPr>
          <p:cNvPr id="39942" name="Line 6"/>
          <p:cNvSpPr>
            <a:spLocks noChangeShapeType="1"/>
          </p:cNvSpPr>
          <p:nvPr/>
        </p:nvSpPr>
        <p:spPr bwMode="auto">
          <a:xfrm>
            <a:off x="1158875" y="5926138"/>
            <a:ext cx="6842125" cy="17462"/>
          </a:xfrm>
          <a:prstGeom prst="line">
            <a:avLst/>
          </a:prstGeom>
          <a:noFill/>
          <a:ln w="9525">
            <a:solidFill>
              <a:schemeClr val="tx1"/>
            </a:solidFill>
            <a:round/>
            <a:headEnd/>
            <a:tailEnd type="triangle" w="med" len="med"/>
          </a:ln>
          <a:effectLst/>
        </p:spPr>
        <p:txBody>
          <a:bodyPr/>
          <a:lstStyle/>
          <a:p>
            <a:endParaRPr lang="it-IT"/>
          </a:p>
        </p:txBody>
      </p:sp>
      <p:sp>
        <p:nvSpPr>
          <p:cNvPr id="39943" name="Line 7"/>
          <p:cNvSpPr>
            <a:spLocks noChangeShapeType="1"/>
          </p:cNvSpPr>
          <p:nvPr/>
        </p:nvSpPr>
        <p:spPr bwMode="auto">
          <a:xfrm flipV="1">
            <a:off x="1808163" y="1943100"/>
            <a:ext cx="4403725" cy="3633788"/>
          </a:xfrm>
          <a:prstGeom prst="line">
            <a:avLst/>
          </a:prstGeom>
          <a:noFill/>
          <a:ln w="38100">
            <a:solidFill>
              <a:srgbClr val="FF0000"/>
            </a:solidFill>
            <a:round/>
            <a:headEnd/>
            <a:tailEnd/>
          </a:ln>
          <a:effectLst/>
        </p:spPr>
        <p:txBody>
          <a:bodyPr/>
          <a:lstStyle/>
          <a:p>
            <a:endParaRPr lang="it-IT"/>
          </a:p>
        </p:txBody>
      </p:sp>
      <p:sp>
        <p:nvSpPr>
          <p:cNvPr id="39944" name="Line 8"/>
          <p:cNvSpPr>
            <a:spLocks noChangeShapeType="1"/>
          </p:cNvSpPr>
          <p:nvPr/>
        </p:nvSpPr>
        <p:spPr bwMode="auto">
          <a:xfrm>
            <a:off x="1808163" y="2012950"/>
            <a:ext cx="4114800" cy="3633788"/>
          </a:xfrm>
          <a:prstGeom prst="line">
            <a:avLst/>
          </a:prstGeom>
          <a:noFill/>
          <a:ln w="38100">
            <a:solidFill>
              <a:schemeClr val="accent2"/>
            </a:solidFill>
            <a:round/>
            <a:headEnd/>
            <a:tailEnd/>
          </a:ln>
          <a:effectLst/>
        </p:spPr>
        <p:txBody>
          <a:bodyPr/>
          <a:lstStyle/>
          <a:p>
            <a:endParaRPr lang="it-IT"/>
          </a:p>
        </p:txBody>
      </p:sp>
      <p:sp>
        <p:nvSpPr>
          <p:cNvPr id="39945" name="Text Box 9"/>
          <p:cNvSpPr txBox="1">
            <a:spLocks noChangeArrowheads="1"/>
          </p:cNvSpPr>
          <p:nvPr/>
        </p:nvSpPr>
        <p:spPr bwMode="auto">
          <a:xfrm>
            <a:off x="6219825" y="1752600"/>
            <a:ext cx="2314575" cy="641350"/>
          </a:xfrm>
          <a:prstGeom prst="rect">
            <a:avLst/>
          </a:prstGeom>
          <a:noFill/>
          <a:ln w="9525">
            <a:noFill/>
            <a:miter lim="800000"/>
            <a:headEnd/>
            <a:tailEnd/>
          </a:ln>
          <a:effectLst/>
        </p:spPr>
        <p:txBody>
          <a:bodyPr>
            <a:spAutoFit/>
          </a:bodyPr>
          <a:lstStyle/>
          <a:p>
            <a:pPr algn="l"/>
            <a:r>
              <a:rPr lang="it-IT" sz="1800">
                <a:latin typeface="Comic Sans MS" pitchFamily="66" charset="0"/>
              </a:rPr>
              <a:t>S</a:t>
            </a:r>
            <a:r>
              <a:rPr lang="en-US" sz="1800">
                <a:latin typeface="Comic Sans MS" pitchFamily="66" charset="0"/>
              </a:rPr>
              <a:t> </a:t>
            </a:r>
          </a:p>
          <a:p>
            <a:pPr algn="l"/>
            <a:r>
              <a:rPr lang="it-IT" sz="1800">
                <a:latin typeface="Comic Sans MS" pitchFamily="66" charset="0"/>
              </a:rPr>
              <a:t>Offerta di lavoro</a:t>
            </a:r>
          </a:p>
        </p:txBody>
      </p:sp>
      <p:sp>
        <p:nvSpPr>
          <p:cNvPr id="39946" name="Text Box 10"/>
          <p:cNvSpPr txBox="1">
            <a:spLocks noChangeArrowheads="1"/>
          </p:cNvSpPr>
          <p:nvPr/>
        </p:nvSpPr>
        <p:spPr bwMode="auto">
          <a:xfrm>
            <a:off x="5880100" y="5291138"/>
            <a:ext cx="2535238" cy="641350"/>
          </a:xfrm>
          <a:prstGeom prst="rect">
            <a:avLst/>
          </a:prstGeom>
          <a:noFill/>
          <a:ln w="9525">
            <a:noFill/>
            <a:miter lim="800000"/>
            <a:headEnd/>
            <a:tailEnd/>
          </a:ln>
          <a:effectLst/>
        </p:spPr>
        <p:txBody>
          <a:bodyPr>
            <a:spAutoFit/>
          </a:bodyPr>
          <a:lstStyle/>
          <a:p>
            <a:pPr algn="l"/>
            <a:r>
              <a:rPr lang="it-IT" sz="1800">
                <a:latin typeface="Comic Sans MS" pitchFamily="66" charset="0"/>
              </a:rPr>
              <a:t>D</a:t>
            </a:r>
            <a:r>
              <a:rPr lang="en-US" sz="1800">
                <a:latin typeface="Comic Sans MS" pitchFamily="66" charset="0"/>
              </a:rPr>
              <a:t> </a:t>
            </a:r>
          </a:p>
          <a:p>
            <a:pPr algn="l"/>
            <a:r>
              <a:rPr lang="it-IT" sz="1800">
                <a:latin typeface="Comic Sans MS" pitchFamily="66" charset="0"/>
              </a:rPr>
              <a:t>domanda di lavoro</a:t>
            </a:r>
          </a:p>
        </p:txBody>
      </p:sp>
      <p:sp>
        <p:nvSpPr>
          <p:cNvPr id="39947" name="Line 11"/>
          <p:cNvSpPr>
            <a:spLocks noChangeShapeType="1"/>
          </p:cNvSpPr>
          <p:nvPr/>
        </p:nvSpPr>
        <p:spPr bwMode="auto">
          <a:xfrm flipH="1">
            <a:off x="1158875" y="3856038"/>
            <a:ext cx="2671763" cy="0"/>
          </a:xfrm>
          <a:prstGeom prst="line">
            <a:avLst/>
          </a:prstGeom>
          <a:noFill/>
          <a:ln w="19050">
            <a:solidFill>
              <a:schemeClr val="tx1"/>
            </a:solidFill>
            <a:prstDash val="dash"/>
            <a:round/>
            <a:headEnd/>
            <a:tailEnd/>
          </a:ln>
          <a:effectLst/>
        </p:spPr>
        <p:txBody>
          <a:bodyPr/>
          <a:lstStyle/>
          <a:p>
            <a:endParaRPr lang="it-IT"/>
          </a:p>
        </p:txBody>
      </p:sp>
      <p:sp>
        <p:nvSpPr>
          <p:cNvPr id="39948" name="Line 12"/>
          <p:cNvSpPr>
            <a:spLocks noChangeShapeType="1"/>
          </p:cNvSpPr>
          <p:nvPr/>
        </p:nvSpPr>
        <p:spPr bwMode="auto">
          <a:xfrm>
            <a:off x="3902075" y="3830638"/>
            <a:ext cx="0" cy="2095500"/>
          </a:xfrm>
          <a:prstGeom prst="line">
            <a:avLst/>
          </a:prstGeom>
          <a:noFill/>
          <a:ln w="19050">
            <a:solidFill>
              <a:schemeClr val="tx1"/>
            </a:solidFill>
            <a:prstDash val="dash"/>
            <a:round/>
            <a:headEnd/>
            <a:tailEnd/>
          </a:ln>
          <a:effectLst/>
        </p:spPr>
        <p:txBody>
          <a:bodyPr/>
          <a:lstStyle/>
          <a:p>
            <a:endParaRPr lang="it-IT"/>
          </a:p>
        </p:txBody>
      </p:sp>
      <p:sp>
        <p:nvSpPr>
          <p:cNvPr id="39949" name="Text Box 13"/>
          <p:cNvSpPr txBox="1">
            <a:spLocks noChangeArrowheads="1"/>
          </p:cNvSpPr>
          <p:nvPr/>
        </p:nvSpPr>
        <p:spPr bwMode="auto">
          <a:xfrm>
            <a:off x="725488" y="3621088"/>
            <a:ext cx="577850" cy="366712"/>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E</a:t>
            </a:r>
          </a:p>
        </p:txBody>
      </p:sp>
      <p:sp>
        <p:nvSpPr>
          <p:cNvPr id="39950" name="Text Box 14"/>
          <p:cNvSpPr txBox="1">
            <a:spLocks noChangeArrowheads="1"/>
          </p:cNvSpPr>
          <p:nvPr/>
        </p:nvSpPr>
        <p:spPr bwMode="auto">
          <a:xfrm>
            <a:off x="76200" y="1524000"/>
            <a:ext cx="938213"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salario</a:t>
            </a:r>
          </a:p>
        </p:txBody>
      </p:sp>
      <p:sp>
        <p:nvSpPr>
          <p:cNvPr id="39951" name="Text Box 15"/>
          <p:cNvSpPr txBox="1">
            <a:spLocks noChangeArrowheads="1"/>
          </p:cNvSpPr>
          <p:nvPr/>
        </p:nvSpPr>
        <p:spPr bwMode="auto">
          <a:xfrm>
            <a:off x="6650038" y="6103938"/>
            <a:ext cx="2112962" cy="449262"/>
          </a:xfrm>
          <a:prstGeom prst="rect">
            <a:avLst/>
          </a:prstGeom>
          <a:noFill/>
          <a:ln w="9525">
            <a:noFill/>
            <a:miter lim="800000"/>
            <a:headEnd/>
            <a:tailEnd/>
          </a:ln>
          <a:effectLst/>
        </p:spPr>
        <p:txBody>
          <a:bodyPr>
            <a:spAutoFit/>
          </a:bodyPr>
          <a:lstStyle/>
          <a:p>
            <a:pPr algn="l">
              <a:lnSpc>
                <a:spcPct val="40000"/>
              </a:lnSpc>
              <a:spcBef>
                <a:spcPct val="50000"/>
              </a:spcBef>
            </a:pPr>
            <a:r>
              <a:rPr lang="it-IT" sz="1800">
                <a:latin typeface="Comic Sans MS" pitchFamily="66" charset="0"/>
              </a:rPr>
              <a:t>Quantità di </a:t>
            </a:r>
            <a:endParaRPr lang="en-US" sz="1800">
              <a:latin typeface="Comic Sans MS" pitchFamily="66" charset="0"/>
            </a:endParaRPr>
          </a:p>
          <a:p>
            <a:pPr algn="l">
              <a:lnSpc>
                <a:spcPct val="40000"/>
              </a:lnSpc>
              <a:spcBef>
                <a:spcPct val="50000"/>
              </a:spcBef>
            </a:pPr>
            <a:r>
              <a:rPr lang="it-IT" sz="1800">
                <a:latin typeface="Comic Sans MS" pitchFamily="66" charset="0"/>
              </a:rPr>
              <a:t>lavoro</a:t>
            </a:r>
          </a:p>
        </p:txBody>
      </p:sp>
      <p:sp>
        <p:nvSpPr>
          <p:cNvPr id="39952" name="Text Box 16"/>
          <p:cNvSpPr txBox="1">
            <a:spLocks noChangeArrowheads="1"/>
          </p:cNvSpPr>
          <p:nvPr/>
        </p:nvSpPr>
        <p:spPr bwMode="auto">
          <a:xfrm>
            <a:off x="3686175" y="5926138"/>
            <a:ext cx="576263" cy="366712"/>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E</a:t>
            </a:r>
          </a:p>
        </p:txBody>
      </p:sp>
      <p:sp>
        <p:nvSpPr>
          <p:cNvPr id="39953" name="Line 17"/>
          <p:cNvSpPr>
            <a:spLocks noChangeShapeType="1"/>
          </p:cNvSpPr>
          <p:nvPr/>
        </p:nvSpPr>
        <p:spPr bwMode="auto">
          <a:xfrm>
            <a:off x="1158875" y="3205163"/>
            <a:ext cx="3536950" cy="0"/>
          </a:xfrm>
          <a:prstGeom prst="line">
            <a:avLst/>
          </a:prstGeom>
          <a:noFill/>
          <a:ln w="38100">
            <a:solidFill>
              <a:schemeClr val="accent1"/>
            </a:solidFill>
            <a:round/>
            <a:headEnd/>
            <a:tailEnd/>
          </a:ln>
          <a:effectLst/>
        </p:spPr>
        <p:txBody>
          <a:bodyPr/>
          <a:lstStyle/>
          <a:p>
            <a:endParaRPr lang="it-IT"/>
          </a:p>
        </p:txBody>
      </p:sp>
      <p:sp>
        <p:nvSpPr>
          <p:cNvPr id="39954" name="Text Box 18"/>
          <p:cNvSpPr txBox="1">
            <a:spLocks noChangeArrowheads="1"/>
          </p:cNvSpPr>
          <p:nvPr/>
        </p:nvSpPr>
        <p:spPr bwMode="auto">
          <a:xfrm>
            <a:off x="725488" y="2990850"/>
            <a:ext cx="57785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m</a:t>
            </a:r>
          </a:p>
        </p:txBody>
      </p:sp>
      <p:sp>
        <p:nvSpPr>
          <p:cNvPr id="39955" name="Text Box 19"/>
          <p:cNvSpPr txBox="1">
            <a:spLocks noChangeArrowheads="1"/>
          </p:cNvSpPr>
          <p:nvPr/>
        </p:nvSpPr>
        <p:spPr bwMode="auto">
          <a:xfrm>
            <a:off x="2963863" y="5926138"/>
            <a:ext cx="577850" cy="366712"/>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d</a:t>
            </a:r>
          </a:p>
        </p:txBody>
      </p:sp>
      <p:sp>
        <p:nvSpPr>
          <p:cNvPr id="39956" name="Text Box 20"/>
          <p:cNvSpPr txBox="1">
            <a:spLocks noChangeArrowheads="1"/>
          </p:cNvSpPr>
          <p:nvPr/>
        </p:nvSpPr>
        <p:spPr bwMode="auto">
          <a:xfrm>
            <a:off x="4551363" y="5938838"/>
            <a:ext cx="577850" cy="366712"/>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s</a:t>
            </a:r>
          </a:p>
        </p:txBody>
      </p:sp>
      <p:sp>
        <p:nvSpPr>
          <p:cNvPr id="39957" name="Line 21"/>
          <p:cNvSpPr>
            <a:spLocks noChangeShapeType="1"/>
          </p:cNvSpPr>
          <p:nvPr/>
        </p:nvSpPr>
        <p:spPr bwMode="auto">
          <a:xfrm>
            <a:off x="3179763" y="3200400"/>
            <a:ext cx="0" cy="2725738"/>
          </a:xfrm>
          <a:prstGeom prst="line">
            <a:avLst/>
          </a:prstGeom>
          <a:noFill/>
          <a:ln w="19050">
            <a:solidFill>
              <a:schemeClr val="tx1"/>
            </a:solidFill>
            <a:prstDash val="dash"/>
            <a:round/>
            <a:headEnd/>
            <a:tailEnd/>
          </a:ln>
          <a:effectLst/>
        </p:spPr>
        <p:txBody>
          <a:bodyPr/>
          <a:lstStyle/>
          <a:p>
            <a:endParaRPr lang="it-IT"/>
          </a:p>
        </p:txBody>
      </p:sp>
      <p:sp>
        <p:nvSpPr>
          <p:cNvPr id="39958" name="Line 22"/>
          <p:cNvSpPr>
            <a:spLocks noChangeShapeType="1"/>
          </p:cNvSpPr>
          <p:nvPr/>
        </p:nvSpPr>
        <p:spPr bwMode="auto">
          <a:xfrm>
            <a:off x="4695825" y="3270250"/>
            <a:ext cx="0" cy="2655888"/>
          </a:xfrm>
          <a:prstGeom prst="line">
            <a:avLst/>
          </a:prstGeom>
          <a:noFill/>
          <a:ln w="19050">
            <a:solidFill>
              <a:schemeClr val="tx1"/>
            </a:solidFill>
            <a:prstDash val="dash"/>
            <a:round/>
            <a:headEnd/>
            <a:tailEnd/>
          </a:ln>
          <a:effectLst/>
        </p:spPr>
        <p:txBody>
          <a:bodyPr/>
          <a:lstStyle/>
          <a:p>
            <a:endParaRPr lang="it-IT"/>
          </a:p>
        </p:txBody>
      </p:sp>
      <p:sp>
        <p:nvSpPr>
          <p:cNvPr id="39959" name="AutoShape 23"/>
          <p:cNvSpPr>
            <a:spLocks/>
          </p:cNvSpPr>
          <p:nvPr/>
        </p:nvSpPr>
        <p:spPr bwMode="auto">
          <a:xfrm rot="16200000">
            <a:off x="3833019" y="2267744"/>
            <a:ext cx="209550" cy="1516062"/>
          </a:xfrm>
          <a:prstGeom prst="rightBrace">
            <a:avLst>
              <a:gd name="adj1" fmla="val 60290"/>
              <a:gd name="adj2" fmla="val 50000"/>
            </a:avLst>
          </a:prstGeom>
          <a:noFill/>
          <a:ln w="31750">
            <a:solidFill>
              <a:schemeClr val="tx1"/>
            </a:solidFill>
            <a:round/>
            <a:headEnd/>
            <a:tailEnd/>
          </a:ln>
          <a:effectLst/>
        </p:spPr>
        <p:txBody>
          <a:bodyPr wrap="none" anchor="ctr"/>
          <a:lstStyle/>
          <a:p>
            <a:endParaRPr lang="it-IT"/>
          </a:p>
        </p:txBody>
      </p:sp>
      <p:sp>
        <p:nvSpPr>
          <p:cNvPr id="39960" name="Text Box 24"/>
          <p:cNvSpPr txBox="1">
            <a:spLocks noChangeArrowheads="1"/>
          </p:cNvSpPr>
          <p:nvPr/>
        </p:nvSpPr>
        <p:spPr bwMode="auto">
          <a:xfrm>
            <a:off x="3276600" y="2514600"/>
            <a:ext cx="150495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disoccupati</a:t>
            </a:r>
          </a:p>
        </p:txBody>
      </p:sp>
      <p:sp>
        <p:nvSpPr>
          <p:cNvPr id="39961" name="Text Box 25"/>
          <p:cNvSpPr txBox="1">
            <a:spLocks noChangeArrowheads="1"/>
          </p:cNvSpPr>
          <p:nvPr/>
        </p:nvSpPr>
        <p:spPr bwMode="auto">
          <a:xfrm>
            <a:off x="5599113" y="3060700"/>
            <a:ext cx="3305175" cy="1719263"/>
          </a:xfrm>
          <a:prstGeom prst="rect">
            <a:avLst/>
          </a:prstGeom>
          <a:noFill/>
          <a:ln w="12700">
            <a:solidFill>
              <a:srgbClr val="FF33CC"/>
            </a:solidFill>
            <a:miter lim="800000"/>
            <a:headEnd/>
            <a:tailEnd/>
          </a:ln>
          <a:effectLst/>
        </p:spPr>
        <p:txBody>
          <a:bodyPr>
            <a:spAutoFit/>
          </a:bodyPr>
          <a:lstStyle/>
          <a:p>
            <a:pPr algn="l">
              <a:lnSpc>
                <a:spcPct val="50000"/>
              </a:lnSpc>
              <a:spcBef>
                <a:spcPct val="50000"/>
              </a:spcBef>
            </a:pPr>
            <a:endParaRPr lang="en-US" sz="1800"/>
          </a:p>
          <a:p>
            <a:pPr algn="l">
              <a:lnSpc>
                <a:spcPct val="85000"/>
              </a:lnSpc>
            </a:pPr>
            <a:r>
              <a:rPr lang="it-IT" sz="1800"/>
              <a:t>Equilibrio senza salario minimo</a:t>
            </a:r>
          </a:p>
          <a:p>
            <a:pPr algn="l">
              <a:lnSpc>
                <a:spcPct val="85000"/>
              </a:lnSpc>
            </a:pPr>
            <a:r>
              <a:rPr lang="it-IT" sz="1800"/>
              <a:t>w</a:t>
            </a:r>
            <a:r>
              <a:rPr lang="it-IT" sz="1800" baseline="-12000"/>
              <a:t>E</a:t>
            </a:r>
            <a:r>
              <a:rPr lang="en-US" sz="1800" baseline="-12000"/>
              <a:t>:</a:t>
            </a:r>
            <a:r>
              <a:rPr lang="it-IT" sz="1800" baseline="-12000"/>
              <a:t> </a:t>
            </a:r>
            <a:r>
              <a:rPr lang="it-IT" sz="1800"/>
              <a:t>salario d’equilibrio</a:t>
            </a:r>
          </a:p>
          <a:p>
            <a:pPr algn="l">
              <a:lnSpc>
                <a:spcPct val="85000"/>
              </a:lnSpc>
            </a:pPr>
            <a:r>
              <a:rPr lang="it-IT" sz="1800"/>
              <a:t>q</a:t>
            </a:r>
            <a:r>
              <a:rPr lang="it-IT" sz="1800" baseline="-12000"/>
              <a:t>E</a:t>
            </a:r>
            <a:r>
              <a:rPr lang="en-US" sz="1800" baseline="-12000"/>
              <a:t>:</a:t>
            </a:r>
            <a:r>
              <a:rPr lang="it-IT" sz="1800" baseline="-12000"/>
              <a:t>  </a:t>
            </a:r>
            <a:r>
              <a:rPr lang="it-IT" sz="1800"/>
              <a:t>quantità di lavoro offerta e domandata in equilibrio</a:t>
            </a:r>
            <a:r>
              <a:rPr lang="en-US" sz="1800"/>
              <a:t> </a:t>
            </a:r>
            <a:r>
              <a:rPr lang="en-US" sz="1400"/>
              <a:t>(</a:t>
            </a:r>
            <a:r>
              <a:rPr lang="it-IT" sz="1400"/>
              <a:t>numero di lavoratori che si offrono di lavorare uguale al numero di lavoratori che vengono impiegati)</a:t>
            </a:r>
          </a:p>
        </p:txBody>
      </p:sp>
      <p:sp>
        <p:nvSpPr>
          <p:cNvPr id="39962" name="Line 26"/>
          <p:cNvSpPr>
            <a:spLocks noChangeShapeType="1"/>
          </p:cNvSpPr>
          <p:nvPr/>
        </p:nvSpPr>
        <p:spPr bwMode="auto">
          <a:xfrm flipH="1">
            <a:off x="4038600" y="3810000"/>
            <a:ext cx="1524000" cy="76200"/>
          </a:xfrm>
          <a:prstGeom prst="line">
            <a:avLst/>
          </a:prstGeom>
          <a:noFill/>
          <a:ln w="31750">
            <a:solidFill>
              <a:srgbClr val="FF33CC"/>
            </a:solidFill>
            <a:round/>
            <a:headEnd/>
            <a:tailEnd type="triangle" w="med" len="med"/>
          </a:ln>
          <a:effectLst/>
        </p:spPr>
        <p:txBody>
          <a:bodyPr/>
          <a:lstStyle/>
          <a:p>
            <a:endParaRPr lang="it-IT"/>
          </a:p>
        </p:txBody>
      </p:sp>
      <p:sp>
        <p:nvSpPr>
          <p:cNvPr id="39963" name="Text Box 27"/>
          <p:cNvSpPr txBox="1">
            <a:spLocks noChangeArrowheads="1"/>
          </p:cNvSpPr>
          <p:nvPr/>
        </p:nvSpPr>
        <p:spPr bwMode="auto">
          <a:xfrm>
            <a:off x="2009775" y="5967413"/>
            <a:ext cx="1443038" cy="304800"/>
          </a:xfrm>
          <a:prstGeom prst="rect">
            <a:avLst/>
          </a:prstGeom>
          <a:noFill/>
          <a:ln w="9525">
            <a:noFill/>
            <a:miter lim="800000"/>
            <a:headEnd/>
            <a:tailEnd/>
          </a:ln>
          <a:effectLst/>
        </p:spPr>
        <p:txBody>
          <a:bodyPr>
            <a:spAutoFit/>
          </a:bodyPr>
          <a:lstStyle/>
          <a:p>
            <a:pPr algn="l">
              <a:spcBef>
                <a:spcPct val="50000"/>
              </a:spcBef>
            </a:pPr>
            <a:r>
              <a:rPr lang="it-IT" sz="1400">
                <a:latin typeface="Comic Sans MS" pitchFamily="66" charset="0"/>
              </a:rPr>
              <a:t>n. occupati</a:t>
            </a:r>
          </a:p>
        </p:txBody>
      </p:sp>
      <p:sp>
        <p:nvSpPr>
          <p:cNvPr id="39964" name="Text Box 28"/>
          <p:cNvSpPr txBox="1">
            <a:spLocks noChangeArrowheads="1"/>
          </p:cNvSpPr>
          <p:nvPr/>
        </p:nvSpPr>
        <p:spPr bwMode="auto">
          <a:xfrm>
            <a:off x="4805363" y="5927725"/>
            <a:ext cx="1709737" cy="517525"/>
          </a:xfrm>
          <a:prstGeom prst="rect">
            <a:avLst/>
          </a:prstGeom>
          <a:noFill/>
          <a:ln w="9525">
            <a:noFill/>
            <a:miter lim="800000"/>
            <a:headEnd/>
            <a:tailEnd/>
          </a:ln>
          <a:effectLst/>
        </p:spPr>
        <p:txBody>
          <a:bodyPr>
            <a:spAutoFit/>
          </a:bodyPr>
          <a:lstStyle/>
          <a:p>
            <a:pPr algn="l">
              <a:spcBef>
                <a:spcPct val="50000"/>
              </a:spcBef>
            </a:pPr>
            <a:r>
              <a:rPr lang="it-IT" sz="1400">
                <a:latin typeface="Comic Sans MS" pitchFamily="66" charset="0"/>
              </a:rPr>
              <a:t>n. lavoratori disposti a lavorare</a:t>
            </a:r>
          </a:p>
        </p:txBody>
      </p:sp>
      <p:sp>
        <p:nvSpPr>
          <p:cNvPr id="39965" name="Text Box 29"/>
          <p:cNvSpPr txBox="1">
            <a:spLocks noChangeArrowheads="1"/>
          </p:cNvSpPr>
          <p:nvPr/>
        </p:nvSpPr>
        <p:spPr bwMode="auto">
          <a:xfrm>
            <a:off x="1143000" y="3862388"/>
            <a:ext cx="1828800" cy="912812"/>
          </a:xfrm>
          <a:prstGeom prst="rect">
            <a:avLst/>
          </a:prstGeom>
          <a:noFill/>
          <a:ln w="9525">
            <a:noFill/>
            <a:miter lim="800000"/>
            <a:headEnd/>
            <a:tailEnd/>
          </a:ln>
          <a:effectLst/>
        </p:spPr>
        <p:txBody>
          <a:bodyPr>
            <a:spAutoFit/>
          </a:bodyPr>
          <a:lstStyle/>
          <a:p>
            <a:pPr algn="l">
              <a:lnSpc>
                <a:spcPct val="80000"/>
              </a:lnSpc>
              <a:spcBef>
                <a:spcPct val="20000"/>
              </a:spcBef>
            </a:pPr>
            <a:r>
              <a:rPr lang="it-IT" sz="1800" dirty="0">
                <a:latin typeface="Comic Sans MS" pitchFamily="66" charset="0"/>
              </a:rPr>
              <a:t>Totale delle retribuzioni</a:t>
            </a:r>
          </a:p>
          <a:p>
            <a:pPr algn="l">
              <a:lnSpc>
                <a:spcPct val="80000"/>
              </a:lnSpc>
              <a:spcBef>
                <a:spcPct val="20000"/>
              </a:spcBef>
            </a:pPr>
            <a:r>
              <a:rPr lang="it-IT" sz="1400" dirty="0">
                <a:latin typeface="Comic Sans MS" pitchFamily="66" charset="0"/>
              </a:rPr>
              <a:t>(numero lavoratori impiegati x salario)</a:t>
            </a:r>
          </a:p>
        </p:txBody>
      </p:sp>
      <p:sp>
        <p:nvSpPr>
          <p:cNvPr id="32" name="Ritorno 31">
            <a:hlinkClick r:id="" action="ppaction://hlinkshowjump?jump=lastslideviewed" highlightClick="1"/>
          </p:cNvPr>
          <p:cNvSpPr/>
          <p:nvPr/>
        </p:nvSpPr>
        <p:spPr>
          <a:xfrm>
            <a:off x="8604448" y="6093296"/>
            <a:ext cx="288032" cy="21602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2627784" y="1700808"/>
            <a:ext cx="295232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b="1" dirty="0" smtClean="0"/>
              <a:t>Mercato del lavoro a bassa qualifica</a:t>
            </a:r>
            <a:endParaRPr lang="it-IT"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egnaposto numero diapositiva 3"/>
          <p:cNvSpPr>
            <a:spLocks noGrp="1"/>
          </p:cNvSpPr>
          <p:nvPr>
            <p:ph type="sldNum" sz="quarter" idx="12"/>
          </p:nvPr>
        </p:nvSpPr>
        <p:spPr/>
        <p:txBody>
          <a:bodyPr/>
          <a:lstStyle/>
          <a:p>
            <a:fld id="{70955D2E-58AE-4B74-8813-6F81F2B7C1E9}" type="slidenum">
              <a:rPr lang="it-IT"/>
              <a:pPr/>
              <a:t>34</a:t>
            </a:fld>
            <a:endParaRPr lang="it-IT"/>
          </a:p>
        </p:txBody>
      </p:sp>
      <p:sp>
        <p:nvSpPr>
          <p:cNvPr id="40963" name="Line 3"/>
          <p:cNvSpPr>
            <a:spLocks noChangeShapeType="1"/>
          </p:cNvSpPr>
          <p:nvPr/>
        </p:nvSpPr>
        <p:spPr bwMode="auto">
          <a:xfrm flipV="1">
            <a:off x="1371600" y="762000"/>
            <a:ext cx="0" cy="4800600"/>
          </a:xfrm>
          <a:prstGeom prst="line">
            <a:avLst/>
          </a:prstGeom>
          <a:noFill/>
          <a:ln w="9525">
            <a:solidFill>
              <a:schemeClr val="tx1"/>
            </a:solidFill>
            <a:round/>
            <a:headEnd/>
            <a:tailEnd type="triangle" w="med" len="med"/>
          </a:ln>
          <a:effectLst/>
        </p:spPr>
        <p:txBody>
          <a:bodyPr/>
          <a:lstStyle/>
          <a:p>
            <a:endParaRPr lang="it-IT"/>
          </a:p>
        </p:txBody>
      </p:sp>
      <p:sp>
        <p:nvSpPr>
          <p:cNvPr id="40964" name="Line 4"/>
          <p:cNvSpPr>
            <a:spLocks noChangeShapeType="1"/>
          </p:cNvSpPr>
          <p:nvPr/>
        </p:nvSpPr>
        <p:spPr bwMode="auto">
          <a:xfrm flipV="1">
            <a:off x="1371600" y="5562600"/>
            <a:ext cx="6096000" cy="0"/>
          </a:xfrm>
          <a:prstGeom prst="line">
            <a:avLst/>
          </a:prstGeom>
          <a:noFill/>
          <a:ln w="9525">
            <a:solidFill>
              <a:schemeClr val="tx1"/>
            </a:solidFill>
            <a:round/>
            <a:headEnd/>
            <a:tailEnd type="triangle" w="med" len="med"/>
          </a:ln>
          <a:effectLst/>
        </p:spPr>
        <p:txBody>
          <a:bodyPr/>
          <a:lstStyle/>
          <a:p>
            <a:endParaRPr lang="it-IT"/>
          </a:p>
        </p:txBody>
      </p:sp>
      <p:sp>
        <p:nvSpPr>
          <p:cNvPr id="40965" name="Line 5"/>
          <p:cNvSpPr>
            <a:spLocks noChangeShapeType="1"/>
          </p:cNvSpPr>
          <p:nvPr/>
        </p:nvSpPr>
        <p:spPr bwMode="auto">
          <a:xfrm flipV="1">
            <a:off x="2057400" y="1219200"/>
            <a:ext cx="4648200" cy="3962400"/>
          </a:xfrm>
          <a:prstGeom prst="line">
            <a:avLst/>
          </a:prstGeom>
          <a:noFill/>
          <a:ln w="38100">
            <a:solidFill>
              <a:srgbClr val="FF0000"/>
            </a:solidFill>
            <a:round/>
            <a:headEnd/>
            <a:tailEnd/>
          </a:ln>
          <a:effectLst/>
        </p:spPr>
        <p:txBody>
          <a:bodyPr/>
          <a:lstStyle/>
          <a:p>
            <a:endParaRPr lang="it-IT"/>
          </a:p>
        </p:txBody>
      </p:sp>
      <p:sp>
        <p:nvSpPr>
          <p:cNvPr id="40966" name="Line 6"/>
          <p:cNvSpPr>
            <a:spLocks noChangeShapeType="1"/>
          </p:cNvSpPr>
          <p:nvPr/>
        </p:nvSpPr>
        <p:spPr bwMode="auto">
          <a:xfrm>
            <a:off x="2057400" y="1295400"/>
            <a:ext cx="4343400" cy="3962400"/>
          </a:xfrm>
          <a:prstGeom prst="line">
            <a:avLst/>
          </a:prstGeom>
          <a:noFill/>
          <a:ln w="38100">
            <a:solidFill>
              <a:schemeClr val="accent2"/>
            </a:solidFill>
            <a:round/>
            <a:headEnd/>
            <a:tailEnd/>
          </a:ln>
          <a:effectLst/>
        </p:spPr>
        <p:txBody>
          <a:bodyPr/>
          <a:lstStyle/>
          <a:p>
            <a:endParaRPr lang="it-IT"/>
          </a:p>
        </p:txBody>
      </p:sp>
      <p:sp>
        <p:nvSpPr>
          <p:cNvPr id="40967" name="Text Box 7"/>
          <p:cNvSpPr txBox="1">
            <a:spLocks noChangeArrowheads="1"/>
          </p:cNvSpPr>
          <p:nvPr/>
        </p:nvSpPr>
        <p:spPr bwMode="auto">
          <a:xfrm>
            <a:off x="6553200" y="1219200"/>
            <a:ext cx="2133600" cy="641350"/>
          </a:xfrm>
          <a:prstGeom prst="rect">
            <a:avLst/>
          </a:prstGeom>
          <a:noFill/>
          <a:ln w="9525">
            <a:noFill/>
            <a:miter lim="800000"/>
            <a:headEnd/>
            <a:tailEnd/>
          </a:ln>
          <a:effectLst/>
        </p:spPr>
        <p:txBody>
          <a:bodyPr>
            <a:spAutoFit/>
          </a:bodyPr>
          <a:lstStyle/>
          <a:p>
            <a:pPr algn="l"/>
            <a:r>
              <a:rPr lang="it-IT" sz="1800">
                <a:latin typeface="Comic Sans MS" pitchFamily="66" charset="0"/>
              </a:rPr>
              <a:t>S</a:t>
            </a:r>
          </a:p>
          <a:p>
            <a:pPr algn="l"/>
            <a:r>
              <a:rPr lang="it-IT" sz="1800">
                <a:latin typeface="Comic Sans MS" pitchFamily="66" charset="0"/>
              </a:rPr>
              <a:t>Offerta di lavoro</a:t>
            </a:r>
          </a:p>
        </p:txBody>
      </p:sp>
      <p:sp>
        <p:nvSpPr>
          <p:cNvPr id="40968" name="Text Box 8"/>
          <p:cNvSpPr txBox="1">
            <a:spLocks noChangeArrowheads="1"/>
          </p:cNvSpPr>
          <p:nvPr/>
        </p:nvSpPr>
        <p:spPr bwMode="auto">
          <a:xfrm>
            <a:off x="6400800" y="4648200"/>
            <a:ext cx="2133600" cy="641350"/>
          </a:xfrm>
          <a:prstGeom prst="rect">
            <a:avLst/>
          </a:prstGeom>
          <a:noFill/>
          <a:ln w="9525">
            <a:noFill/>
            <a:miter lim="800000"/>
            <a:headEnd/>
            <a:tailEnd/>
          </a:ln>
          <a:effectLst/>
        </p:spPr>
        <p:txBody>
          <a:bodyPr>
            <a:spAutoFit/>
          </a:bodyPr>
          <a:lstStyle/>
          <a:p>
            <a:pPr algn="l"/>
            <a:r>
              <a:rPr lang="it-IT" sz="1800">
                <a:latin typeface="Comic Sans MS" pitchFamily="66" charset="0"/>
              </a:rPr>
              <a:t>D</a:t>
            </a:r>
          </a:p>
          <a:p>
            <a:pPr algn="l"/>
            <a:r>
              <a:rPr lang="it-IT" sz="1800">
                <a:latin typeface="Comic Sans MS" pitchFamily="66" charset="0"/>
              </a:rPr>
              <a:t>domanda di lavoro</a:t>
            </a:r>
          </a:p>
        </p:txBody>
      </p:sp>
      <p:sp>
        <p:nvSpPr>
          <p:cNvPr id="40969" name="Line 9"/>
          <p:cNvSpPr>
            <a:spLocks noChangeShapeType="1"/>
          </p:cNvSpPr>
          <p:nvPr/>
        </p:nvSpPr>
        <p:spPr bwMode="auto">
          <a:xfrm flipH="1">
            <a:off x="1371600" y="3305175"/>
            <a:ext cx="2819400" cy="0"/>
          </a:xfrm>
          <a:prstGeom prst="line">
            <a:avLst/>
          </a:prstGeom>
          <a:noFill/>
          <a:ln w="19050">
            <a:solidFill>
              <a:schemeClr val="tx1"/>
            </a:solidFill>
            <a:prstDash val="dash"/>
            <a:round/>
            <a:headEnd/>
            <a:tailEnd/>
          </a:ln>
          <a:effectLst/>
        </p:spPr>
        <p:txBody>
          <a:bodyPr/>
          <a:lstStyle/>
          <a:p>
            <a:endParaRPr lang="it-IT"/>
          </a:p>
        </p:txBody>
      </p:sp>
      <p:sp>
        <p:nvSpPr>
          <p:cNvPr id="40970" name="Line 10"/>
          <p:cNvSpPr>
            <a:spLocks noChangeShapeType="1"/>
          </p:cNvSpPr>
          <p:nvPr/>
        </p:nvSpPr>
        <p:spPr bwMode="auto">
          <a:xfrm>
            <a:off x="4267200" y="3276600"/>
            <a:ext cx="0" cy="2286000"/>
          </a:xfrm>
          <a:prstGeom prst="line">
            <a:avLst/>
          </a:prstGeom>
          <a:noFill/>
          <a:ln w="19050">
            <a:solidFill>
              <a:schemeClr val="tx1"/>
            </a:solidFill>
            <a:prstDash val="dash"/>
            <a:round/>
            <a:headEnd/>
            <a:tailEnd/>
          </a:ln>
          <a:effectLst/>
        </p:spPr>
        <p:txBody>
          <a:bodyPr/>
          <a:lstStyle/>
          <a:p>
            <a:endParaRPr lang="it-IT"/>
          </a:p>
        </p:txBody>
      </p:sp>
      <p:sp>
        <p:nvSpPr>
          <p:cNvPr id="40971" name="Text Box 11"/>
          <p:cNvSpPr txBox="1">
            <a:spLocks noChangeArrowheads="1"/>
          </p:cNvSpPr>
          <p:nvPr/>
        </p:nvSpPr>
        <p:spPr bwMode="auto">
          <a:xfrm>
            <a:off x="914400" y="30480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E</a:t>
            </a:r>
          </a:p>
        </p:txBody>
      </p:sp>
      <p:sp>
        <p:nvSpPr>
          <p:cNvPr id="40972" name="Text Box 12"/>
          <p:cNvSpPr txBox="1">
            <a:spLocks noChangeArrowheads="1"/>
          </p:cNvSpPr>
          <p:nvPr/>
        </p:nvSpPr>
        <p:spPr bwMode="auto">
          <a:xfrm>
            <a:off x="228600" y="762000"/>
            <a:ext cx="990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Salario</a:t>
            </a:r>
          </a:p>
        </p:txBody>
      </p:sp>
      <p:sp>
        <p:nvSpPr>
          <p:cNvPr id="40973" name="Text Box 13"/>
          <p:cNvSpPr txBox="1">
            <a:spLocks noChangeArrowheads="1"/>
          </p:cNvSpPr>
          <p:nvPr/>
        </p:nvSpPr>
        <p:spPr bwMode="auto">
          <a:xfrm>
            <a:off x="7086600" y="5638800"/>
            <a:ext cx="1752600" cy="641350"/>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Quantità di lavoro</a:t>
            </a:r>
          </a:p>
        </p:txBody>
      </p:sp>
      <p:sp>
        <p:nvSpPr>
          <p:cNvPr id="40974" name="Text Box 14"/>
          <p:cNvSpPr txBox="1">
            <a:spLocks noChangeArrowheads="1"/>
          </p:cNvSpPr>
          <p:nvPr/>
        </p:nvSpPr>
        <p:spPr bwMode="auto">
          <a:xfrm>
            <a:off x="4038600" y="55626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E</a:t>
            </a:r>
          </a:p>
        </p:txBody>
      </p:sp>
      <p:sp>
        <p:nvSpPr>
          <p:cNvPr id="40975" name="Line 15"/>
          <p:cNvSpPr>
            <a:spLocks noChangeShapeType="1"/>
          </p:cNvSpPr>
          <p:nvPr/>
        </p:nvSpPr>
        <p:spPr bwMode="auto">
          <a:xfrm>
            <a:off x="1371600" y="2819400"/>
            <a:ext cx="3505200" cy="0"/>
          </a:xfrm>
          <a:prstGeom prst="line">
            <a:avLst/>
          </a:prstGeom>
          <a:noFill/>
          <a:ln w="38100">
            <a:solidFill>
              <a:schemeClr val="accent1"/>
            </a:solidFill>
            <a:round/>
            <a:headEnd/>
            <a:tailEnd/>
          </a:ln>
          <a:effectLst/>
        </p:spPr>
        <p:txBody>
          <a:bodyPr/>
          <a:lstStyle/>
          <a:p>
            <a:endParaRPr lang="it-IT"/>
          </a:p>
        </p:txBody>
      </p:sp>
      <p:sp>
        <p:nvSpPr>
          <p:cNvPr id="40976" name="Text Box 16"/>
          <p:cNvSpPr txBox="1">
            <a:spLocks noChangeArrowheads="1"/>
          </p:cNvSpPr>
          <p:nvPr/>
        </p:nvSpPr>
        <p:spPr bwMode="auto">
          <a:xfrm>
            <a:off x="914400" y="2605088"/>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m</a:t>
            </a:r>
          </a:p>
        </p:txBody>
      </p:sp>
      <p:sp>
        <p:nvSpPr>
          <p:cNvPr id="40977" name="Text Box 17"/>
          <p:cNvSpPr txBox="1">
            <a:spLocks noChangeArrowheads="1"/>
          </p:cNvSpPr>
          <p:nvPr/>
        </p:nvSpPr>
        <p:spPr bwMode="auto">
          <a:xfrm>
            <a:off x="3581400" y="55626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d</a:t>
            </a:r>
          </a:p>
        </p:txBody>
      </p:sp>
      <p:sp>
        <p:nvSpPr>
          <p:cNvPr id="40978" name="Text Box 18"/>
          <p:cNvSpPr txBox="1">
            <a:spLocks noChangeArrowheads="1"/>
          </p:cNvSpPr>
          <p:nvPr/>
        </p:nvSpPr>
        <p:spPr bwMode="auto">
          <a:xfrm>
            <a:off x="4724400" y="5576888"/>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s</a:t>
            </a:r>
          </a:p>
        </p:txBody>
      </p:sp>
      <p:sp>
        <p:nvSpPr>
          <p:cNvPr id="40979" name="Line 19"/>
          <p:cNvSpPr>
            <a:spLocks noChangeShapeType="1"/>
          </p:cNvSpPr>
          <p:nvPr/>
        </p:nvSpPr>
        <p:spPr bwMode="auto">
          <a:xfrm>
            <a:off x="3733800" y="2819400"/>
            <a:ext cx="0" cy="2743200"/>
          </a:xfrm>
          <a:prstGeom prst="line">
            <a:avLst/>
          </a:prstGeom>
          <a:noFill/>
          <a:ln w="19050">
            <a:solidFill>
              <a:schemeClr val="tx1"/>
            </a:solidFill>
            <a:prstDash val="dash"/>
            <a:round/>
            <a:headEnd/>
            <a:tailEnd/>
          </a:ln>
          <a:effectLst/>
        </p:spPr>
        <p:txBody>
          <a:bodyPr/>
          <a:lstStyle/>
          <a:p>
            <a:endParaRPr lang="it-IT"/>
          </a:p>
        </p:txBody>
      </p:sp>
      <p:sp>
        <p:nvSpPr>
          <p:cNvPr id="40980" name="Line 20"/>
          <p:cNvSpPr>
            <a:spLocks noChangeShapeType="1"/>
          </p:cNvSpPr>
          <p:nvPr/>
        </p:nvSpPr>
        <p:spPr bwMode="auto">
          <a:xfrm>
            <a:off x="4876800" y="2819400"/>
            <a:ext cx="0" cy="2743200"/>
          </a:xfrm>
          <a:prstGeom prst="line">
            <a:avLst/>
          </a:prstGeom>
          <a:noFill/>
          <a:ln w="19050">
            <a:solidFill>
              <a:schemeClr val="tx1"/>
            </a:solidFill>
            <a:prstDash val="dash"/>
            <a:round/>
            <a:headEnd/>
            <a:tailEnd/>
          </a:ln>
          <a:effectLst/>
        </p:spPr>
        <p:txBody>
          <a:bodyPr/>
          <a:lstStyle/>
          <a:p>
            <a:endParaRPr lang="it-IT"/>
          </a:p>
        </p:txBody>
      </p:sp>
      <p:sp>
        <p:nvSpPr>
          <p:cNvPr id="40981" name="Line 21"/>
          <p:cNvSpPr>
            <a:spLocks noChangeShapeType="1"/>
          </p:cNvSpPr>
          <p:nvPr/>
        </p:nvSpPr>
        <p:spPr bwMode="auto">
          <a:xfrm>
            <a:off x="1371600" y="2209800"/>
            <a:ext cx="4191000" cy="0"/>
          </a:xfrm>
          <a:prstGeom prst="line">
            <a:avLst/>
          </a:prstGeom>
          <a:noFill/>
          <a:ln w="38100">
            <a:solidFill>
              <a:schemeClr val="accent1"/>
            </a:solidFill>
            <a:prstDash val="dash"/>
            <a:round/>
            <a:headEnd/>
            <a:tailEnd/>
          </a:ln>
          <a:effectLst/>
        </p:spPr>
        <p:txBody>
          <a:bodyPr/>
          <a:lstStyle/>
          <a:p>
            <a:endParaRPr lang="it-IT"/>
          </a:p>
        </p:txBody>
      </p:sp>
      <p:sp>
        <p:nvSpPr>
          <p:cNvPr id="40982" name="Text Box 22"/>
          <p:cNvSpPr txBox="1">
            <a:spLocks noChangeArrowheads="1"/>
          </p:cNvSpPr>
          <p:nvPr/>
        </p:nvSpPr>
        <p:spPr bwMode="auto">
          <a:xfrm>
            <a:off x="914400" y="1981200"/>
            <a:ext cx="609600" cy="366713"/>
          </a:xfrm>
          <a:prstGeom prst="rect">
            <a:avLst/>
          </a:prstGeom>
          <a:noFill/>
          <a:ln w="9525">
            <a:noFill/>
            <a:miter lim="800000"/>
            <a:headEnd/>
            <a:tailEnd/>
          </a:ln>
          <a:effectLst/>
        </p:spPr>
        <p:txBody>
          <a:bodyPr>
            <a:spAutoFit/>
          </a:bodyPr>
          <a:lstStyle/>
          <a:p>
            <a:pPr algn="l">
              <a:spcBef>
                <a:spcPct val="50000"/>
              </a:spcBef>
            </a:pPr>
            <a:r>
              <a:rPr lang="it-IT" sz="1800" dirty="0">
                <a:latin typeface="Comic Sans MS" pitchFamily="66" charset="0"/>
              </a:rPr>
              <a:t>w</a:t>
            </a:r>
            <a:r>
              <a:rPr lang="it-IT" sz="1800" baseline="-12000" dirty="0">
                <a:latin typeface="Comic Sans MS" pitchFamily="66" charset="0"/>
              </a:rPr>
              <a:t>m1</a:t>
            </a:r>
          </a:p>
        </p:txBody>
      </p:sp>
      <p:sp>
        <p:nvSpPr>
          <p:cNvPr id="40983" name="Line 23"/>
          <p:cNvSpPr>
            <a:spLocks noChangeShapeType="1"/>
          </p:cNvSpPr>
          <p:nvPr/>
        </p:nvSpPr>
        <p:spPr bwMode="auto">
          <a:xfrm>
            <a:off x="3048000" y="2209800"/>
            <a:ext cx="0" cy="3352800"/>
          </a:xfrm>
          <a:prstGeom prst="line">
            <a:avLst/>
          </a:prstGeom>
          <a:noFill/>
          <a:ln w="19050">
            <a:solidFill>
              <a:schemeClr val="tx1"/>
            </a:solidFill>
            <a:prstDash val="dash"/>
            <a:round/>
            <a:headEnd/>
            <a:tailEnd/>
          </a:ln>
          <a:effectLst/>
        </p:spPr>
        <p:txBody>
          <a:bodyPr/>
          <a:lstStyle/>
          <a:p>
            <a:endParaRPr lang="it-IT"/>
          </a:p>
        </p:txBody>
      </p:sp>
      <p:sp>
        <p:nvSpPr>
          <p:cNvPr id="40984" name="Line 24"/>
          <p:cNvSpPr>
            <a:spLocks noChangeShapeType="1"/>
          </p:cNvSpPr>
          <p:nvPr/>
        </p:nvSpPr>
        <p:spPr bwMode="auto">
          <a:xfrm>
            <a:off x="5486400" y="2286000"/>
            <a:ext cx="0" cy="3276600"/>
          </a:xfrm>
          <a:prstGeom prst="line">
            <a:avLst/>
          </a:prstGeom>
          <a:noFill/>
          <a:ln w="19050">
            <a:solidFill>
              <a:schemeClr val="tx1"/>
            </a:solidFill>
            <a:prstDash val="dash"/>
            <a:round/>
            <a:headEnd/>
            <a:tailEnd/>
          </a:ln>
          <a:effectLst/>
        </p:spPr>
        <p:txBody>
          <a:bodyPr/>
          <a:lstStyle/>
          <a:p>
            <a:endParaRPr lang="it-IT"/>
          </a:p>
        </p:txBody>
      </p:sp>
      <p:sp>
        <p:nvSpPr>
          <p:cNvPr id="40985" name="Text Box 25"/>
          <p:cNvSpPr txBox="1">
            <a:spLocks noChangeArrowheads="1"/>
          </p:cNvSpPr>
          <p:nvPr/>
        </p:nvSpPr>
        <p:spPr bwMode="auto">
          <a:xfrm>
            <a:off x="2895600" y="55626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d1</a:t>
            </a:r>
          </a:p>
        </p:txBody>
      </p:sp>
      <p:sp>
        <p:nvSpPr>
          <p:cNvPr id="40986" name="Text Box 26"/>
          <p:cNvSpPr txBox="1">
            <a:spLocks noChangeArrowheads="1"/>
          </p:cNvSpPr>
          <p:nvPr/>
        </p:nvSpPr>
        <p:spPr bwMode="auto">
          <a:xfrm>
            <a:off x="5334000" y="5576888"/>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s1</a:t>
            </a:r>
          </a:p>
        </p:txBody>
      </p:sp>
      <p:sp>
        <p:nvSpPr>
          <p:cNvPr id="40987" name="Line 27"/>
          <p:cNvSpPr>
            <a:spLocks noChangeShapeType="1"/>
          </p:cNvSpPr>
          <p:nvPr/>
        </p:nvSpPr>
        <p:spPr bwMode="auto">
          <a:xfrm flipH="1">
            <a:off x="3048000" y="5410200"/>
            <a:ext cx="609600" cy="0"/>
          </a:xfrm>
          <a:prstGeom prst="line">
            <a:avLst/>
          </a:prstGeom>
          <a:noFill/>
          <a:ln w="38100">
            <a:solidFill>
              <a:srgbClr val="FF00FF"/>
            </a:solidFill>
            <a:round/>
            <a:headEnd/>
            <a:tailEnd type="triangle" w="med" len="med"/>
          </a:ln>
          <a:effectLst/>
        </p:spPr>
        <p:txBody>
          <a:bodyPr/>
          <a:lstStyle/>
          <a:p>
            <a:endParaRPr lang="it-IT"/>
          </a:p>
        </p:txBody>
      </p:sp>
      <p:sp>
        <p:nvSpPr>
          <p:cNvPr id="40988" name="Text Box 28"/>
          <p:cNvSpPr txBox="1">
            <a:spLocks noChangeArrowheads="1"/>
          </p:cNvSpPr>
          <p:nvPr/>
        </p:nvSpPr>
        <p:spPr bwMode="auto">
          <a:xfrm>
            <a:off x="1371600" y="3962400"/>
            <a:ext cx="1905000" cy="581025"/>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diminuzione dell’occupazione</a:t>
            </a:r>
          </a:p>
        </p:txBody>
      </p:sp>
      <p:sp>
        <p:nvSpPr>
          <p:cNvPr id="40989" name="Line 29"/>
          <p:cNvSpPr>
            <a:spLocks noChangeShapeType="1"/>
          </p:cNvSpPr>
          <p:nvPr/>
        </p:nvSpPr>
        <p:spPr bwMode="auto">
          <a:xfrm>
            <a:off x="2057400" y="4724400"/>
            <a:ext cx="1219200" cy="533400"/>
          </a:xfrm>
          <a:prstGeom prst="line">
            <a:avLst/>
          </a:prstGeom>
          <a:noFill/>
          <a:ln w="19050">
            <a:solidFill>
              <a:schemeClr val="tx1"/>
            </a:solidFill>
            <a:round/>
            <a:headEnd/>
            <a:tailEnd type="triangle" w="med" len="med"/>
          </a:ln>
          <a:effectLst/>
        </p:spPr>
        <p:txBody>
          <a:bodyPr/>
          <a:lstStyle/>
          <a:p>
            <a:endParaRPr lang="it-IT"/>
          </a:p>
        </p:txBody>
      </p:sp>
      <p:sp>
        <p:nvSpPr>
          <p:cNvPr id="40990" name="Line 30"/>
          <p:cNvSpPr>
            <a:spLocks noChangeShapeType="1"/>
          </p:cNvSpPr>
          <p:nvPr/>
        </p:nvSpPr>
        <p:spPr bwMode="auto">
          <a:xfrm flipV="1">
            <a:off x="762000" y="2209800"/>
            <a:ext cx="0" cy="609600"/>
          </a:xfrm>
          <a:prstGeom prst="line">
            <a:avLst/>
          </a:prstGeom>
          <a:noFill/>
          <a:ln w="38100">
            <a:solidFill>
              <a:srgbClr val="FF00FF"/>
            </a:solidFill>
            <a:round/>
            <a:headEnd/>
            <a:tailEnd type="triangle" w="med" len="med"/>
          </a:ln>
          <a:effectLst/>
        </p:spPr>
        <p:txBody>
          <a:bodyPr/>
          <a:lstStyle/>
          <a:p>
            <a:endParaRPr lang="it-IT"/>
          </a:p>
        </p:txBody>
      </p:sp>
      <p:sp>
        <p:nvSpPr>
          <p:cNvPr id="40991" name="Text Box 31"/>
          <p:cNvSpPr txBox="1">
            <a:spLocks noChangeArrowheads="1"/>
          </p:cNvSpPr>
          <p:nvPr/>
        </p:nvSpPr>
        <p:spPr bwMode="auto">
          <a:xfrm>
            <a:off x="2514600" y="914400"/>
            <a:ext cx="1905000" cy="581025"/>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aumento del salario minimo</a:t>
            </a:r>
          </a:p>
        </p:txBody>
      </p:sp>
      <p:sp>
        <p:nvSpPr>
          <p:cNvPr id="40992" name="Line 32"/>
          <p:cNvSpPr>
            <a:spLocks noChangeShapeType="1"/>
          </p:cNvSpPr>
          <p:nvPr/>
        </p:nvSpPr>
        <p:spPr bwMode="auto">
          <a:xfrm flipH="1">
            <a:off x="914400" y="1524000"/>
            <a:ext cx="1905000" cy="990600"/>
          </a:xfrm>
          <a:prstGeom prst="line">
            <a:avLst/>
          </a:prstGeom>
          <a:noFill/>
          <a:ln w="12700">
            <a:solidFill>
              <a:schemeClr val="tx1"/>
            </a:solidFill>
            <a:round/>
            <a:headEnd/>
            <a:tailEnd type="triangle" w="med" len="med"/>
          </a:ln>
          <a:effectLst/>
        </p:spPr>
        <p:txBody>
          <a:bodyPr/>
          <a:lstStyle/>
          <a:p>
            <a:endParaRPr lang="it-IT"/>
          </a:p>
        </p:txBody>
      </p:sp>
      <p:sp>
        <p:nvSpPr>
          <p:cNvPr id="40993" name="Line 33"/>
          <p:cNvSpPr>
            <a:spLocks noChangeShapeType="1"/>
          </p:cNvSpPr>
          <p:nvPr/>
        </p:nvSpPr>
        <p:spPr bwMode="auto">
          <a:xfrm>
            <a:off x="4953000" y="5410200"/>
            <a:ext cx="533400" cy="0"/>
          </a:xfrm>
          <a:prstGeom prst="line">
            <a:avLst/>
          </a:prstGeom>
          <a:noFill/>
          <a:ln w="38100">
            <a:solidFill>
              <a:srgbClr val="FF00FF"/>
            </a:solidFill>
            <a:round/>
            <a:headEnd/>
            <a:tailEnd type="triangle" w="med" len="med"/>
          </a:ln>
          <a:effectLst/>
        </p:spPr>
        <p:txBody>
          <a:bodyPr/>
          <a:lstStyle/>
          <a:p>
            <a:endParaRPr lang="it-IT"/>
          </a:p>
        </p:txBody>
      </p:sp>
      <p:sp>
        <p:nvSpPr>
          <p:cNvPr id="40994" name="Text Box 34"/>
          <p:cNvSpPr txBox="1">
            <a:spLocks noChangeArrowheads="1"/>
          </p:cNvSpPr>
          <p:nvPr/>
        </p:nvSpPr>
        <p:spPr bwMode="auto">
          <a:xfrm>
            <a:off x="5943600" y="3657600"/>
            <a:ext cx="2133600" cy="581025"/>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aumento dell’offerta di lavoro</a:t>
            </a:r>
          </a:p>
        </p:txBody>
      </p:sp>
      <p:sp>
        <p:nvSpPr>
          <p:cNvPr id="40995" name="Line 35"/>
          <p:cNvSpPr>
            <a:spLocks noChangeShapeType="1"/>
          </p:cNvSpPr>
          <p:nvPr/>
        </p:nvSpPr>
        <p:spPr bwMode="auto">
          <a:xfrm flipH="1">
            <a:off x="5105400" y="4343400"/>
            <a:ext cx="1219200" cy="990600"/>
          </a:xfrm>
          <a:prstGeom prst="line">
            <a:avLst/>
          </a:prstGeom>
          <a:noFill/>
          <a:ln w="12700">
            <a:solidFill>
              <a:schemeClr val="tx1"/>
            </a:solidFill>
            <a:round/>
            <a:headEnd/>
            <a:tailEnd type="triangle" w="med" len="med"/>
          </a:ln>
          <a:effectLst/>
        </p:spPr>
        <p:txBody>
          <a:bodyPr/>
          <a:lstStyle/>
          <a:p>
            <a:endParaRPr lang="it-IT"/>
          </a:p>
        </p:txBody>
      </p:sp>
      <p:sp>
        <p:nvSpPr>
          <p:cNvPr id="40996" name="Line 36"/>
          <p:cNvSpPr>
            <a:spLocks noChangeShapeType="1"/>
          </p:cNvSpPr>
          <p:nvPr/>
        </p:nvSpPr>
        <p:spPr bwMode="auto">
          <a:xfrm>
            <a:off x="3657600" y="2667000"/>
            <a:ext cx="1219200" cy="0"/>
          </a:xfrm>
          <a:prstGeom prst="line">
            <a:avLst/>
          </a:prstGeom>
          <a:noFill/>
          <a:ln w="38100">
            <a:solidFill>
              <a:srgbClr val="FF00FF"/>
            </a:solidFill>
            <a:round/>
            <a:headEnd type="triangle" w="med" len="med"/>
            <a:tailEnd type="triangle" w="med" len="med"/>
          </a:ln>
          <a:effectLst/>
        </p:spPr>
        <p:txBody>
          <a:bodyPr/>
          <a:lstStyle/>
          <a:p>
            <a:endParaRPr lang="it-IT"/>
          </a:p>
        </p:txBody>
      </p:sp>
      <p:sp>
        <p:nvSpPr>
          <p:cNvPr id="40997" name="Line 37"/>
          <p:cNvSpPr>
            <a:spLocks noChangeShapeType="1"/>
          </p:cNvSpPr>
          <p:nvPr/>
        </p:nvSpPr>
        <p:spPr bwMode="auto">
          <a:xfrm flipV="1">
            <a:off x="3200400" y="2286000"/>
            <a:ext cx="2209800" cy="0"/>
          </a:xfrm>
          <a:prstGeom prst="line">
            <a:avLst/>
          </a:prstGeom>
          <a:noFill/>
          <a:ln w="38100">
            <a:solidFill>
              <a:srgbClr val="FF00FF"/>
            </a:solidFill>
            <a:prstDash val="dash"/>
            <a:round/>
            <a:headEnd type="triangle" w="med" len="med"/>
            <a:tailEnd type="triangle" w="med" len="med"/>
          </a:ln>
          <a:effectLst/>
        </p:spPr>
        <p:txBody>
          <a:bodyPr/>
          <a:lstStyle/>
          <a:p>
            <a:endParaRPr lang="it-IT"/>
          </a:p>
        </p:txBody>
      </p:sp>
      <p:sp>
        <p:nvSpPr>
          <p:cNvPr id="40998" name="Text Box 38"/>
          <p:cNvSpPr txBox="1">
            <a:spLocks noChangeArrowheads="1"/>
          </p:cNvSpPr>
          <p:nvPr/>
        </p:nvSpPr>
        <p:spPr bwMode="auto">
          <a:xfrm>
            <a:off x="6172200" y="2514600"/>
            <a:ext cx="1828800" cy="825500"/>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disoccupazione con salario minimo iniziale</a:t>
            </a:r>
          </a:p>
        </p:txBody>
      </p:sp>
      <p:sp>
        <p:nvSpPr>
          <p:cNvPr id="40999" name="Line 39"/>
          <p:cNvSpPr>
            <a:spLocks noChangeShapeType="1"/>
          </p:cNvSpPr>
          <p:nvPr/>
        </p:nvSpPr>
        <p:spPr bwMode="auto">
          <a:xfrm flipH="1" flipV="1">
            <a:off x="4572000" y="2667000"/>
            <a:ext cx="1600200" cy="533400"/>
          </a:xfrm>
          <a:prstGeom prst="line">
            <a:avLst/>
          </a:prstGeom>
          <a:noFill/>
          <a:ln w="9525">
            <a:solidFill>
              <a:schemeClr val="tx1"/>
            </a:solidFill>
            <a:round/>
            <a:headEnd/>
            <a:tailEnd type="triangle" w="med" len="med"/>
          </a:ln>
          <a:effectLst/>
        </p:spPr>
        <p:txBody>
          <a:bodyPr/>
          <a:lstStyle/>
          <a:p>
            <a:endParaRPr lang="it-IT"/>
          </a:p>
        </p:txBody>
      </p:sp>
      <p:sp>
        <p:nvSpPr>
          <p:cNvPr id="41000" name="Text Box 40"/>
          <p:cNvSpPr txBox="1">
            <a:spLocks noChangeArrowheads="1"/>
          </p:cNvSpPr>
          <p:nvPr/>
        </p:nvSpPr>
        <p:spPr bwMode="auto">
          <a:xfrm>
            <a:off x="4495800" y="838200"/>
            <a:ext cx="1905000" cy="825500"/>
          </a:xfrm>
          <a:prstGeom prst="rect">
            <a:avLst/>
          </a:prstGeom>
          <a:noFill/>
          <a:ln w="9525">
            <a:noFill/>
            <a:miter lim="800000"/>
            <a:headEnd/>
            <a:tailEnd/>
          </a:ln>
          <a:effectLst/>
        </p:spPr>
        <p:txBody>
          <a:bodyPr>
            <a:spAutoFit/>
          </a:bodyPr>
          <a:lstStyle/>
          <a:p>
            <a:pPr algn="l">
              <a:spcBef>
                <a:spcPct val="50000"/>
              </a:spcBef>
            </a:pPr>
            <a:r>
              <a:rPr lang="it-IT" sz="1600" dirty="0">
                <a:latin typeface="Comic Sans MS" pitchFamily="66" charset="0"/>
              </a:rPr>
              <a:t>disoccupazione con salario minimo aumentato</a:t>
            </a:r>
          </a:p>
        </p:txBody>
      </p:sp>
      <p:sp>
        <p:nvSpPr>
          <p:cNvPr id="41001" name="Line 41"/>
          <p:cNvSpPr>
            <a:spLocks noChangeShapeType="1"/>
          </p:cNvSpPr>
          <p:nvPr/>
        </p:nvSpPr>
        <p:spPr bwMode="auto">
          <a:xfrm flipH="1">
            <a:off x="4572000" y="1600200"/>
            <a:ext cx="457200" cy="685800"/>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1"/>
                                        </p:tgtEl>
                                        <p:attrNameLst>
                                          <p:attrName>style.visibility</p:attrName>
                                        </p:attrNameLst>
                                      </p:cBhvr>
                                      <p:to>
                                        <p:strVal val="visible"/>
                                      </p:to>
                                    </p:set>
                                    <p:anim calcmode="lin" valueType="num">
                                      <p:cBhvr additive="base">
                                        <p:cTn id="7" dur="500" fill="hold"/>
                                        <p:tgtEl>
                                          <p:spTgt spid="40981"/>
                                        </p:tgtEl>
                                        <p:attrNameLst>
                                          <p:attrName>ppt_x</p:attrName>
                                        </p:attrNameLst>
                                      </p:cBhvr>
                                      <p:tavLst>
                                        <p:tav tm="0">
                                          <p:val>
                                            <p:strVal val="#ppt_x"/>
                                          </p:val>
                                        </p:tav>
                                        <p:tav tm="100000">
                                          <p:val>
                                            <p:strVal val="#ppt_x"/>
                                          </p:val>
                                        </p:tav>
                                      </p:tavLst>
                                    </p:anim>
                                    <p:anim calcmode="lin" valueType="num">
                                      <p:cBhvr additive="base">
                                        <p:cTn id="8" dur="500" fill="hold"/>
                                        <p:tgtEl>
                                          <p:spTgt spid="409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82"/>
                                        </p:tgtEl>
                                        <p:attrNameLst>
                                          <p:attrName>style.visibility</p:attrName>
                                        </p:attrNameLst>
                                      </p:cBhvr>
                                      <p:to>
                                        <p:strVal val="visible"/>
                                      </p:to>
                                    </p:set>
                                    <p:anim calcmode="lin" valueType="num">
                                      <p:cBhvr additive="base">
                                        <p:cTn id="11" dur="500" fill="hold"/>
                                        <p:tgtEl>
                                          <p:spTgt spid="40982"/>
                                        </p:tgtEl>
                                        <p:attrNameLst>
                                          <p:attrName>ppt_x</p:attrName>
                                        </p:attrNameLst>
                                      </p:cBhvr>
                                      <p:tavLst>
                                        <p:tav tm="0">
                                          <p:val>
                                            <p:strVal val="#ppt_x"/>
                                          </p:val>
                                        </p:tav>
                                        <p:tav tm="100000">
                                          <p:val>
                                            <p:strVal val="#ppt_x"/>
                                          </p:val>
                                        </p:tav>
                                      </p:tavLst>
                                    </p:anim>
                                    <p:anim calcmode="lin" valueType="num">
                                      <p:cBhvr additive="base">
                                        <p:cTn id="12" dur="500" fill="hold"/>
                                        <p:tgtEl>
                                          <p:spTgt spid="4098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0981"/>
                                        </p:tgtEl>
                                        <p:attrNameLst>
                                          <p:attrName>style.visibility</p:attrName>
                                        </p:attrNameLst>
                                      </p:cBhvr>
                                      <p:to>
                                        <p:strVal val="visible"/>
                                      </p:to>
                                    </p:set>
                                    <p:anim calcmode="lin" valueType="num">
                                      <p:cBhvr additive="base">
                                        <p:cTn id="17" dur="500" fill="hold"/>
                                        <p:tgtEl>
                                          <p:spTgt spid="40981"/>
                                        </p:tgtEl>
                                        <p:attrNameLst>
                                          <p:attrName>ppt_x</p:attrName>
                                        </p:attrNameLst>
                                      </p:cBhvr>
                                      <p:tavLst>
                                        <p:tav tm="0">
                                          <p:val>
                                            <p:strVal val="#ppt_x"/>
                                          </p:val>
                                        </p:tav>
                                        <p:tav tm="100000">
                                          <p:val>
                                            <p:strVal val="#ppt_x"/>
                                          </p:val>
                                        </p:tav>
                                      </p:tavLst>
                                    </p:anim>
                                    <p:anim calcmode="lin" valueType="num">
                                      <p:cBhvr additive="base">
                                        <p:cTn id="18" dur="500" fill="hold"/>
                                        <p:tgtEl>
                                          <p:spTgt spid="4098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90"/>
                                        </p:tgtEl>
                                        <p:attrNameLst>
                                          <p:attrName>style.visibility</p:attrName>
                                        </p:attrNameLst>
                                      </p:cBhvr>
                                      <p:to>
                                        <p:strVal val="visible"/>
                                      </p:to>
                                    </p:set>
                                    <p:anim calcmode="lin" valueType="num">
                                      <p:cBhvr additive="base">
                                        <p:cTn id="21" dur="500" fill="hold"/>
                                        <p:tgtEl>
                                          <p:spTgt spid="40990"/>
                                        </p:tgtEl>
                                        <p:attrNameLst>
                                          <p:attrName>ppt_x</p:attrName>
                                        </p:attrNameLst>
                                      </p:cBhvr>
                                      <p:tavLst>
                                        <p:tav tm="0">
                                          <p:val>
                                            <p:strVal val="#ppt_x"/>
                                          </p:val>
                                        </p:tav>
                                        <p:tav tm="100000">
                                          <p:val>
                                            <p:strVal val="#ppt_x"/>
                                          </p:val>
                                        </p:tav>
                                      </p:tavLst>
                                    </p:anim>
                                    <p:anim calcmode="lin" valueType="num">
                                      <p:cBhvr additive="base">
                                        <p:cTn id="22" dur="500" fill="hold"/>
                                        <p:tgtEl>
                                          <p:spTgt spid="4099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92"/>
                                        </p:tgtEl>
                                        <p:attrNameLst>
                                          <p:attrName>style.visibility</p:attrName>
                                        </p:attrNameLst>
                                      </p:cBhvr>
                                      <p:to>
                                        <p:strVal val="visible"/>
                                      </p:to>
                                    </p:set>
                                    <p:anim calcmode="lin" valueType="num">
                                      <p:cBhvr additive="base">
                                        <p:cTn id="25" dur="500" fill="hold"/>
                                        <p:tgtEl>
                                          <p:spTgt spid="40992"/>
                                        </p:tgtEl>
                                        <p:attrNameLst>
                                          <p:attrName>ppt_x</p:attrName>
                                        </p:attrNameLst>
                                      </p:cBhvr>
                                      <p:tavLst>
                                        <p:tav tm="0">
                                          <p:val>
                                            <p:strVal val="#ppt_x"/>
                                          </p:val>
                                        </p:tav>
                                        <p:tav tm="100000">
                                          <p:val>
                                            <p:strVal val="#ppt_x"/>
                                          </p:val>
                                        </p:tav>
                                      </p:tavLst>
                                    </p:anim>
                                    <p:anim calcmode="lin" valueType="num">
                                      <p:cBhvr additive="base">
                                        <p:cTn id="26" dur="500" fill="hold"/>
                                        <p:tgtEl>
                                          <p:spTgt spid="4099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91"/>
                                        </p:tgtEl>
                                        <p:attrNameLst>
                                          <p:attrName>style.visibility</p:attrName>
                                        </p:attrNameLst>
                                      </p:cBhvr>
                                      <p:to>
                                        <p:strVal val="visible"/>
                                      </p:to>
                                    </p:set>
                                    <p:anim calcmode="lin" valueType="num">
                                      <p:cBhvr additive="base">
                                        <p:cTn id="29" dur="500" fill="hold"/>
                                        <p:tgtEl>
                                          <p:spTgt spid="40991"/>
                                        </p:tgtEl>
                                        <p:attrNameLst>
                                          <p:attrName>ppt_x</p:attrName>
                                        </p:attrNameLst>
                                      </p:cBhvr>
                                      <p:tavLst>
                                        <p:tav tm="0">
                                          <p:val>
                                            <p:strVal val="#ppt_x"/>
                                          </p:val>
                                        </p:tav>
                                        <p:tav tm="100000">
                                          <p:val>
                                            <p:strVal val="#ppt_x"/>
                                          </p:val>
                                        </p:tav>
                                      </p:tavLst>
                                    </p:anim>
                                    <p:anim calcmode="lin" valueType="num">
                                      <p:cBhvr additive="base">
                                        <p:cTn id="30" dur="500" fill="hold"/>
                                        <p:tgtEl>
                                          <p:spTgt spid="4099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1000"/>
                                        </p:tgtEl>
                                        <p:attrNameLst>
                                          <p:attrName>style.visibility</p:attrName>
                                        </p:attrNameLst>
                                      </p:cBhvr>
                                      <p:to>
                                        <p:strVal val="visible"/>
                                      </p:to>
                                    </p:set>
                                    <p:anim calcmode="lin" valueType="num">
                                      <p:cBhvr additive="base">
                                        <p:cTn id="35" dur="500" fill="hold"/>
                                        <p:tgtEl>
                                          <p:spTgt spid="41000"/>
                                        </p:tgtEl>
                                        <p:attrNameLst>
                                          <p:attrName>ppt_x</p:attrName>
                                        </p:attrNameLst>
                                      </p:cBhvr>
                                      <p:tavLst>
                                        <p:tav tm="0">
                                          <p:val>
                                            <p:strVal val="#ppt_x"/>
                                          </p:val>
                                        </p:tav>
                                        <p:tav tm="100000">
                                          <p:val>
                                            <p:strVal val="#ppt_x"/>
                                          </p:val>
                                        </p:tav>
                                      </p:tavLst>
                                    </p:anim>
                                    <p:anim calcmode="lin" valueType="num">
                                      <p:cBhvr additive="base">
                                        <p:cTn id="36" dur="500" fill="hold"/>
                                        <p:tgtEl>
                                          <p:spTgt spid="4100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001"/>
                                        </p:tgtEl>
                                        <p:attrNameLst>
                                          <p:attrName>style.visibility</p:attrName>
                                        </p:attrNameLst>
                                      </p:cBhvr>
                                      <p:to>
                                        <p:strVal val="visible"/>
                                      </p:to>
                                    </p:set>
                                    <p:anim calcmode="lin" valueType="num">
                                      <p:cBhvr additive="base">
                                        <p:cTn id="39" dur="500" fill="hold"/>
                                        <p:tgtEl>
                                          <p:spTgt spid="41001"/>
                                        </p:tgtEl>
                                        <p:attrNameLst>
                                          <p:attrName>ppt_x</p:attrName>
                                        </p:attrNameLst>
                                      </p:cBhvr>
                                      <p:tavLst>
                                        <p:tav tm="0">
                                          <p:val>
                                            <p:strVal val="#ppt_x"/>
                                          </p:val>
                                        </p:tav>
                                        <p:tav tm="100000">
                                          <p:val>
                                            <p:strVal val="#ppt_x"/>
                                          </p:val>
                                        </p:tav>
                                      </p:tavLst>
                                    </p:anim>
                                    <p:anim calcmode="lin" valueType="num">
                                      <p:cBhvr additive="base">
                                        <p:cTn id="40" dur="500" fill="hold"/>
                                        <p:tgtEl>
                                          <p:spTgt spid="4100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997"/>
                                        </p:tgtEl>
                                        <p:attrNameLst>
                                          <p:attrName>style.visibility</p:attrName>
                                        </p:attrNameLst>
                                      </p:cBhvr>
                                      <p:to>
                                        <p:strVal val="visible"/>
                                      </p:to>
                                    </p:set>
                                    <p:anim calcmode="lin" valueType="num">
                                      <p:cBhvr additive="base">
                                        <p:cTn id="43" dur="500" fill="hold"/>
                                        <p:tgtEl>
                                          <p:spTgt spid="40997"/>
                                        </p:tgtEl>
                                        <p:attrNameLst>
                                          <p:attrName>ppt_x</p:attrName>
                                        </p:attrNameLst>
                                      </p:cBhvr>
                                      <p:tavLst>
                                        <p:tav tm="0">
                                          <p:val>
                                            <p:strVal val="#ppt_x"/>
                                          </p:val>
                                        </p:tav>
                                        <p:tav tm="100000">
                                          <p:val>
                                            <p:strVal val="#ppt_x"/>
                                          </p:val>
                                        </p:tav>
                                      </p:tavLst>
                                    </p:anim>
                                    <p:anim calcmode="lin" valueType="num">
                                      <p:cBhvr additive="base">
                                        <p:cTn id="44" dur="500" fill="hold"/>
                                        <p:tgtEl>
                                          <p:spTgt spid="4099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84"/>
                                        </p:tgtEl>
                                        <p:attrNameLst>
                                          <p:attrName>style.visibility</p:attrName>
                                        </p:attrNameLst>
                                      </p:cBhvr>
                                      <p:to>
                                        <p:strVal val="visible"/>
                                      </p:to>
                                    </p:set>
                                    <p:anim calcmode="lin" valueType="num">
                                      <p:cBhvr additive="base">
                                        <p:cTn id="49" dur="500" fill="hold"/>
                                        <p:tgtEl>
                                          <p:spTgt spid="40984"/>
                                        </p:tgtEl>
                                        <p:attrNameLst>
                                          <p:attrName>ppt_x</p:attrName>
                                        </p:attrNameLst>
                                      </p:cBhvr>
                                      <p:tavLst>
                                        <p:tav tm="0">
                                          <p:val>
                                            <p:strVal val="#ppt_x"/>
                                          </p:val>
                                        </p:tav>
                                        <p:tav tm="100000">
                                          <p:val>
                                            <p:strVal val="#ppt_x"/>
                                          </p:val>
                                        </p:tav>
                                      </p:tavLst>
                                    </p:anim>
                                    <p:anim calcmode="lin" valueType="num">
                                      <p:cBhvr additive="base">
                                        <p:cTn id="50" dur="500" fill="hold"/>
                                        <p:tgtEl>
                                          <p:spTgt spid="4098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0994"/>
                                        </p:tgtEl>
                                        <p:attrNameLst>
                                          <p:attrName>style.visibility</p:attrName>
                                        </p:attrNameLst>
                                      </p:cBhvr>
                                      <p:to>
                                        <p:strVal val="visible"/>
                                      </p:to>
                                    </p:set>
                                    <p:anim calcmode="lin" valueType="num">
                                      <p:cBhvr additive="base">
                                        <p:cTn id="53" dur="500" fill="hold"/>
                                        <p:tgtEl>
                                          <p:spTgt spid="40994"/>
                                        </p:tgtEl>
                                        <p:attrNameLst>
                                          <p:attrName>ppt_x</p:attrName>
                                        </p:attrNameLst>
                                      </p:cBhvr>
                                      <p:tavLst>
                                        <p:tav tm="0">
                                          <p:val>
                                            <p:strVal val="#ppt_x"/>
                                          </p:val>
                                        </p:tav>
                                        <p:tav tm="100000">
                                          <p:val>
                                            <p:strVal val="#ppt_x"/>
                                          </p:val>
                                        </p:tav>
                                      </p:tavLst>
                                    </p:anim>
                                    <p:anim calcmode="lin" valueType="num">
                                      <p:cBhvr additive="base">
                                        <p:cTn id="54" dur="500" fill="hold"/>
                                        <p:tgtEl>
                                          <p:spTgt spid="4099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995"/>
                                        </p:tgtEl>
                                        <p:attrNameLst>
                                          <p:attrName>style.visibility</p:attrName>
                                        </p:attrNameLst>
                                      </p:cBhvr>
                                      <p:to>
                                        <p:strVal val="visible"/>
                                      </p:to>
                                    </p:set>
                                    <p:anim calcmode="lin" valueType="num">
                                      <p:cBhvr additive="base">
                                        <p:cTn id="57" dur="500" fill="hold"/>
                                        <p:tgtEl>
                                          <p:spTgt spid="40995"/>
                                        </p:tgtEl>
                                        <p:attrNameLst>
                                          <p:attrName>ppt_x</p:attrName>
                                        </p:attrNameLst>
                                      </p:cBhvr>
                                      <p:tavLst>
                                        <p:tav tm="0">
                                          <p:val>
                                            <p:strVal val="#ppt_x"/>
                                          </p:val>
                                        </p:tav>
                                        <p:tav tm="100000">
                                          <p:val>
                                            <p:strVal val="#ppt_x"/>
                                          </p:val>
                                        </p:tav>
                                      </p:tavLst>
                                    </p:anim>
                                    <p:anim calcmode="lin" valueType="num">
                                      <p:cBhvr additive="base">
                                        <p:cTn id="58" dur="500" fill="hold"/>
                                        <p:tgtEl>
                                          <p:spTgt spid="4099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993"/>
                                        </p:tgtEl>
                                        <p:attrNameLst>
                                          <p:attrName>style.visibility</p:attrName>
                                        </p:attrNameLst>
                                      </p:cBhvr>
                                      <p:to>
                                        <p:strVal val="visible"/>
                                      </p:to>
                                    </p:set>
                                    <p:anim calcmode="lin" valueType="num">
                                      <p:cBhvr additive="base">
                                        <p:cTn id="61" dur="500" fill="hold"/>
                                        <p:tgtEl>
                                          <p:spTgt spid="40993"/>
                                        </p:tgtEl>
                                        <p:attrNameLst>
                                          <p:attrName>ppt_x</p:attrName>
                                        </p:attrNameLst>
                                      </p:cBhvr>
                                      <p:tavLst>
                                        <p:tav tm="0">
                                          <p:val>
                                            <p:strVal val="#ppt_x"/>
                                          </p:val>
                                        </p:tav>
                                        <p:tav tm="100000">
                                          <p:val>
                                            <p:strVal val="#ppt_x"/>
                                          </p:val>
                                        </p:tav>
                                      </p:tavLst>
                                    </p:anim>
                                    <p:anim calcmode="lin" valueType="num">
                                      <p:cBhvr additive="base">
                                        <p:cTn id="62" dur="500" fill="hold"/>
                                        <p:tgtEl>
                                          <p:spTgt spid="4099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986"/>
                                        </p:tgtEl>
                                        <p:attrNameLst>
                                          <p:attrName>style.visibility</p:attrName>
                                        </p:attrNameLst>
                                      </p:cBhvr>
                                      <p:to>
                                        <p:strVal val="visible"/>
                                      </p:to>
                                    </p:set>
                                    <p:anim calcmode="lin" valueType="num">
                                      <p:cBhvr additive="base">
                                        <p:cTn id="65" dur="500" fill="hold"/>
                                        <p:tgtEl>
                                          <p:spTgt spid="40986"/>
                                        </p:tgtEl>
                                        <p:attrNameLst>
                                          <p:attrName>ppt_x</p:attrName>
                                        </p:attrNameLst>
                                      </p:cBhvr>
                                      <p:tavLst>
                                        <p:tav tm="0">
                                          <p:val>
                                            <p:strVal val="#ppt_x"/>
                                          </p:val>
                                        </p:tav>
                                        <p:tav tm="100000">
                                          <p:val>
                                            <p:strVal val="#ppt_x"/>
                                          </p:val>
                                        </p:tav>
                                      </p:tavLst>
                                    </p:anim>
                                    <p:anim calcmode="lin" valueType="num">
                                      <p:cBhvr additive="base">
                                        <p:cTn id="66" dur="500" fill="hold"/>
                                        <p:tgtEl>
                                          <p:spTgt spid="4098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0983"/>
                                        </p:tgtEl>
                                        <p:attrNameLst>
                                          <p:attrName>style.visibility</p:attrName>
                                        </p:attrNameLst>
                                      </p:cBhvr>
                                      <p:to>
                                        <p:strVal val="visible"/>
                                      </p:to>
                                    </p:set>
                                    <p:anim calcmode="lin" valueType="num">
                                      <p:cBhvr additive="base">
                                        <p:cTn id="71" dur="500" fill="hold"/>
                                        <p:tgtEl>
                                          <p:spTgt spid="40983"/>
                                        </p:tgtEl>
                                        <p:attrNameLst>
                                          <p:attrName>ppt_x</p:attrName>
                                        </p:attrNameLst>
                                      </p:cBhvr>
                                      <p:tavLst>
                                        <p:tav tm="0">
                                          <p:val>
                                            <p:strVal val="#ppt_x"/>
                                          </p:val>
                                        </p:tav>
                                        <p:tav tm="100000">
                                          <p:val>
                                            <p:strVal val="#ppt_x"/>
                                          </p:val>
                                        </p:tav>
                                      </p:tavLst>
                                    </p:anim>
                                    <p:anim calcmode="lin" valueType="num">
                                      <p:cBhvr additive="base">
                                        <p:cTn id="72" dur="500" fill="hold"/>
                                        <p:tgtEl>
                                          <p:spTgt spid="4098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0988"/>
                                        </p:tgtEl>
                                        <p:attrNameLst>
                                          <p:attrName>style.visibility</p:attrName>
                                        </p:attrNameLst>
                                      </p:cBhvr>
                                      <p:to>
                                        <p:strVal val="visible"/>
                                      </p:to>
                                    </p:set>
                                    <p:anim calcmode="lin" valueType="num">
                                      <p:cBhvr additive="base">
                                        <p:cTn id="75" dur="500" fill="hold"/>
                                        <p:tgtEl>
                                          <p:spTgt spid="40988"/>
                                        </p:tgtEl>
                                        <p:attrNameLst>
                                          <p:attrName>ppt_x</p:attrName>
                                        </p:attrNameLst>
                                      </p:cBhvr>
                                      <p:tavLst>
                                        <p:tav tm="0">
                                          <p:val>
                                            <p:strVal val="#ppt_x"/>
                                          </p:val>
                                        </p:tav>
                                        <p:tav tm="100000">
                                          <p:val>
                                            <p:strVal val="#ppt_x"/>
                                          </p:val>
                                        </p:tav>
                                      </p:tavLst>
                                    </p:anim>
                                    <p:anim calcmode="lin" valueType="num">
                                      <p:cBhvr additive="base">
                                        <p:cTn id="76" dur="500" fill="hold"/>
                                        <p:tgtEl>
                                          <p:spTgt spid="4098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0989"/>
                                        </p:tgtEl>
                                        <p:attrNameLst>
                                          <p:attrName>style.visibility</p:attrName>
                                        </p:attrNameLst>
                                      </p:cBhvr>
                                      <p:to>
                                        <p:strVal val="visible"/>
                                      </p:to>
                                    </p:set>
                                    <p:anim calcmode="lin" valueType="num">
                                      <p:cBhvr additive="base">
                                        <p:cTn id="79" dur="500" fill="hold"/>
                                        <p:tgtEl>
                                          <p:spTgt spid="40989"/>
                                        </p:tgtEl>
                                        <p:attrNameLst>
                                          <p:attrName>ppt_x</p:attrName>
                                        </p:attrNameLst>
                                      </p:cBhvr>
                                      <p:tavLst>
                                        <p:tav tm="0">
                                          <p:val>
                                            <p:strVal val="#ppt_x"/>
                                          </p:val>
                                        </p:tav>
                                        <p:tav tm="100000">
                                          <p:val>
                                            <p:strVal val="#ppt_x"/>
                                          </p:val>
                                        </p:tav>
                                      </p:tavLst>
                                    </p:anim>
                                    <p:anim calcmode="lin" valueType="num">
                                      <p:cBhvr additive="base">
                                        <p:cTn id="80" dur="500" fill="hold"/>
                                        <p:tgtEl>
                                          <p:spTgt spid="4098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987"/>
                                        </p:tgtEl>
                                        <p:attrNameLst>
                                          <p:attrName>style.visibility</p:attrName>
                                        </p:attrNameLst>
                                      </p:cBhvr>
                                      <p:to>
                                        <p:strVal val="visible"/>
                                      </p:to>
                                    </p:set>
                                    <p:anim calcmode="lin" valueType="num">
                                      <p:cBhvr additive="base">
                                        <p:cTn id="83" dur="500" fill="hold"/>
                                        <p:tgtEl>
                                          <p:spTgt spid="40987"/>
                                        </p:tgtEl>
                                        <p:attrNameLst>
                                          <p:attrName>ppt_x</p:attrName>
                                        </p:attrNameLst>
                                      </p:cBhvr>
                                      <p:tavLst>
                                        <p:tav tm="0">
                                          <p:val>
                                            <p:strVal val="#ppt_x"/>
                                          </p:val>
                                        </p:tav>
                                        <p:tav tm="100000">
                                          <p:val>
                                            <p:strVal val="#ppt_x"/>
                                          </p:val>
                                        </p:tav>
                                      </p:tavLst>
                                    </p:anim>
                                    <p:anim calcmode="lin" valueType="num">
                                      <p:cBhvr additive="base">
                                        <p:cTn id="84" dur="500" fill="hold"/>
                                        <p:tgtEl>
                                          <p:spTgt spid="4098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985"/>
                                        </p:tgtEl>
                                        <p:attrNameLst>
                                          <p:attrName>style.visibility</p:attrName>
                                        </p:attrNameLst>
                                      </p:cBhvr>
                                      <p:to>
                                        <p:strVal val="visible"/>
                                      </p:to>
                                    </p:set>
                                    <p:anim calcmode="lin" valueType="num">
                                      <p:cBhvr additive="base">
                                        <p:cTn id="87" dur="500" fill="hold"/>
                                        <p:tgtEl>
                                          <p:spTgt spid="40985"/>
                                        </p:tgtEl>
                                        <p:attrNameLst>
                                          <p:attrName>ppt_x</p:attrName>
                                        </p:attrNameLst>
                                      </p:cBhvr>
                                      <p:tavLst>
                                        <p:tav tm="0">
                                          <p:val>
                                            <p:strVal val="#ppt_x"/>
                                          </p:val>
                                        </p:tav>
                                        <p:tav tm="100000">
                                          <p:val>
                                            <p:strVal val="#ppt_x"/>
                                          </p:val>
                                        </p:tav>
                                      </p:tavLst>
                                    </p:anim>
                                    <p:anim calcmode="lin" valueType="num">
                                      <p:cBhvr additive="base">
                                        <p:cTn id="88" dur="500" fill="hold"/>
                                        <p:tgtEl>
                                          <p:spTgt spid="40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1" grpId="0" animBg="1"/>
      <p:bldP spid="40981" grpId="1" animBg="1"/>
      <p:bldP spid="40982" grpId="0"/>
      <p:bldP spid="40983" grpId="0" animBg="1"/>
      <p:bldP spid="40984" grpId="0" animBg="1"/>
      <p:bldP spid="40985" grpId="0"/>
      <p:bldP spid="40986" grpId="0"/>
      <p:bldP spid="40987" grpId="0" animBg="1"/>
      <p:bldP spid="40988" grpId="0"/>
      <p:bldP spid="40989" grpId="0" animBg="1"/>
      <p:bldP spid="40990" grpId="0" animBg="1"/>
      <p:bldP spid="40991" grpId="0"/>
      <p:bldP spid="40992" grpId="0" animBg="1"/>
      <p:bldP spid="40993" grpId="0" animBg="1"/>
      <p:bldP spid="40994" grpId="0"/>
      <p:bldP spid="40995" grpId="0" animBg="1"/>
      <p:bldP spid="40997" grpId="0" animBg="1"/>
      <p:bldP spid="41000" grpId="0"/>
      <p:bldP spid="410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B4BA9F4E-337D-46CB-922C-D85377D55557}" type="slidenum">
              <a:rPr lang="it-IT"/>
              <a:pPr/>
              <a:t>35</a:t>
            </a:fld>
            <a:endParaRPr lang="it-IT"/>
          </a:p>
        </p:txBody>
      </p:sp>
      <p:sp>
        <p:nvSpPr>
          <p:cNvPr id="41986" name="Text Box 2"/>
          <p:cNvSpPr txBox="1">
            <a:spLocks noChangeArrowheads="1"/>
          </p:cNvSpPr>
          <p:nvPr/>
        </p:nvSpPr>
        <p:spPr bwMode="auto">
          <a:xfrm>
            <a:off x="290513" y="404813"/>
            <a:ext cx="8585200" cy="5619750"/>
          </a:xfrm>
          <a:prstGeom prst="rect">
            <a:avLst/>
          </a:prstGeom>
          <a:noFill/>
          <a:ln w="9525">
            <a:noFill/>
            <a:miter lim="800000"/>
            <a:headEnd/>
            <a:tailEnd/>
          </a:ln>
          <a:effectLst/>
        </p:spPr>
        <p:txBody>
          <a:bodyPr>
            <a:spAutoFit/>
          </a:bodyPr>
          <a:lstStyle/>
          <a:p>
            <a:pPr marL="457200" indent="-457200" algn="l">
              <a:spcBef>
                <a:spcPct val="50000"/>
              </a:spcBef>
              <a:buClr>
                <a:srgbClr val="FF0000"/>
              </a:buClr>
              <a:buFontTx/>
              <a:buAutoNum type="alphaLcParenR" startAt="2"/>
            </a:pPr>
            <a:r>
              <a:rPr lang="it-IT" sz="2200" dirty="0"/>
              <a:t>Il salario minimo aumenta passando a w</a:t>
            </a:r>
            <a:r>
              <a:rPr lang="it-IT" sz="2200" baseline="-12000" dirty="0"/>
              <a:t>m1</a:t>
            </a:r>
            <a:r>
              <a:rPr lang="it-IT" sz="2200" dirty="0"/>
              <a:t> &gt; </a:t>
            </a:r>
            <a:r>
              <a:rPr lang="it-IT" sz="2200" dirty="0" err="1"/>
              <a:t>w</a:t>
            </a:r>
            <a:r>
              <a:rPr lang="it-IT" sz="2200" baseline="-12000" dirty="0" err="1"/>
              <a:t>m</a:t>
            </a:r>
            <a:r>
              <a:rPr lang="it-IT" sz="2200" dirty="0"/>
              <a:t>. Al nuovo salario minimo, più elevato, diminuisce la quantità domandata di lavoro  (q</a:t>
            </a:r>
            <a:r>
              <a:rPr lang="it-IT" sz="2200" baseline="-12000" dirty="0"/>
              <a:t>d1</a:t>
            </a:r>
            <a:r>
              <a:rPr lang="it-IT" sz="2200" dirty="0"/>
              <a:t> &lt;  </a:t>
            </a:r>
            <a:r>
              <a:rPr lang="it-IT" sz="2200" dirty="0" err="1"/>
              <a:t>q</a:t>
            </a:r>
            <a:r>
              <a:rPr lang="it-IT" sz="2200" baseline="-12000" dirty="0" err="1"/>
              <a:t>d</a:t>
            </a:r>
            <a:r>
              <a:rPr lang="it-IT" sz="2200" dirty="0"/>
              <a:t>) e quindi diminuisce l’occupazione (q</a:t>
            </a:r>
            <a:r>
              <a:rPr lang="it-IT" sz="2200" baseline="-12000" dirty="0"/>
              <a:t>d1</a:t>
            </a:r>
            <a:r>
              <a:rPr lang="it-IT" sz="2200" dirty="0"/>
              <a:t> numero di lavoratori effettivamente occupati, determinato dalla domanda di lavoro delle imprese). La variazione dell’occupazione dipende soltanto dalla elasticità della domanda di lavoro; dato che siamo in presenza di un eccesso di offerta l’elasticità dell’offerta di lavoro è ininfluente. </a:t>
            </a:r>
          </a:p>
          <a:p>
            <a:pPr marL="457200" indent="-457200" algn="l">
              <a:spcBef>
                <a:spcPct val="50000"/>
              </a:spcBef>
              <a:buClr>
                <a:srgbClr val="FF0000"/>
              </a:buClr>
              <a:buFontTx/>
              <a:buAutoNum type="alphaLcParenR" startAt="3"/>
            </a:pPr>
            <a:r>
              <a:rPr lang="it-IT" sz="2200" dirty="0"/>
              <a:t>Il salario minimo più elevato determina un aumento della quantità offerta di lavoro (q</a:t>
            </a:r>
            <a:r>
              <a:rPr lang="it-IT" sz="2200" baseline="-12000" dirty="0"/>
              <a:t>s1 </a:t>
            </a:r>
            <a:r>
              <a:rPr lang="it-IT" sz="2200" dirty="0"/>
              <a:t>&gt; </a:t>
            </a:r>
            <a:r>
              <a:rPr lang="it-IT" sz="2200" dirty="0" err="1"/>
              <a:t>q</a:t>
            </a:r>
            <a:r>
              <a:rPr lang="it-IT" sz="2200" baseline="-12000" dirty="0" err="1"/>
              <a:t>s</a:t>
            </a:r>
            <a:r>
              <a:rPr lang="it-IT" sz="2200" dirty="0"/>
              <a:t>) e una diminuzione della quantità domandata, come visto al punto precedente; il risultato complessivo è un aumento della disoccupazione: (q</a:t>
            </a:r>
            <a:r>
              <a:rPr lang="it-IT" sz="2200" baseline="-12000" dirty="0"/>
              <a:t>s1</a:t>
            </a:r>
            <a:r>
              <a:rPr lang="it-IT" sz="2200" dirty="0"/>
              <a:t> - q</a:t>
            </a:r>
            <a:r>
              <a:rPr lang="it-IT" sz="2200" baseline="-12000" dirty="0"/>
              <a:t>d1</a:t>
            </a:r>
            <a:r>
              <a:rPr lang="it-IT" sz="2200" dirty="0"/>
              <a:t>) &gt; (</a:t>
            </a:r>
            <a:r>
              <a:rPr lang="it-IT" sz="2200" dirty="0" err="1"/>
              <a:t>q</a:t>
            </a:r>
            <a:r>
              <a:rPr lang="it-IT" sz="2200" baseline="-12000" dirty="0" err="1"/>
              <a:t>s</a:t>
            </a:r>
            <a:r>
              <a:rPr lang="it-IT" sz="2200" dirty="0"/>
              <a:t> – </a:t>
            </a:r>
            <a:r>
              <a:rPr lang="it-IT" sz="2200" dirty="0" err="1"/>
              <a:t>q</a:t>
            </a:r>
            <a:r>
              <a:rPr lang="it-IT" sz="2200" baseline="-12000" dirty="0" err="1"/>
              <a:t>d</a:t>
            </a:r>
            <a:r>
              <a:rPr lang="it-IT" sz="2200" dirty="0"/>
              <a:t>). La variazione della disoccupazione dipende sia dall’elasticità della domanda che dell’offerta di lavoro: l’elasticità della domanda determina l’ammontare della variazione della quantità domandata di lavoro; l’elasticità dell’offerta determina l’ammontare della variazione della quantità offerta di lavoro.</a:t>
            </a:r>
          </a:p>
        </p:txBody>
      </p:sp>
      <p:sp>
        <p:nvSpPr>
          <p:cNvPr id="6" name="Ritorno 5">
            <a:hlinkClick r:id="rId2" action="ppaction://hlinksldjump" highlightClick="1"/>
          </p:cNvPr>
          <p:cNvSpPr/>
          <p:nvPr/>
        </p:nvSpPr>
        <p:spPr>
          <a:xfrm>
            <a:off x="8604448" y="6093296"/>
            <a:ext cx="288032" cy="21602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 calcmode="lin" valueType="num">
                                      <p:cBhvr additive="base">
                                        <p:cTn id="7" dur="500" fill="hold"/>
                                        <p:tgtEl>
                                          <p:spTgt spid="41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xEl>
                                              <p:pRg st="1" end="1"/>
                                            </p:txEl>
                                          </p:spTgt>
                                        </p:tgtEl>
                                        <p:attrNameLst>
                                          <p:attrName>style.visibility</p:attrName>
                                        </p:attrNameLst>
                                      </p:cBhvr>
                                      <p:to>
                                        <p:strVal val="visible"/>
                                      </p:to>
                                    </p:set>
                                    <p:anim calcmode="lin" valueType="num">
                                      <p:cBhvr additive="base">
                                        <p:cTn id="13"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fld id="{5DF3192B-46B6-423C-8AC6-6CF4B71E8A67}" type="slidenum">
              <a:rPr lang="it-IT"/>
              <a:pPr/>
              <a:t>36</a:t>
            </a:fld>
            <a:endParaRPr lang="it-IT"/>
          </a:p>
        </p:txBody>
      </p:sp>
      <p:sp>
        <p:nvSpPr>
          <p:cNvPr id="43010" name="Text Box 2"/>
          <p:cNvSpPr txBox="1">
            <a:spLocks noChangeArrowheads="1"/>
          </p:cNvSpPr>
          <p:nvPr/>
        </p:nvSpPr>
        <p:spPr bwMode="auto">
          <a:xfrm>
            <a:off x="295275" y="719138"/>
            <a:ext cx="8458200" cy="4708981"/>
          </a:xfrm>
          <a:prstGeom prst="rect">
            <a:avLst/>
          </a:prstGeom>
          <a:noFill/>
          <a:ln w="9525">
            <a:noFill/>
            <a:miter lim="800000"/>
            <a:headEnd/>
            <a:tailEnd/>
          </a:ln>
          <a:effectLst/>
        </p:spPr>
        <p:txBody>
          <a:bodyPr>
            <a:spAutoFit/>
          </a:bodyPr>
          <a:lstStyle/>
          <a:p>
            <a:pPr marL="457200" indent="-457200" algn="l">
              <a:spcBef>
                <a:spcPct val="50000"/>
              </a:spcBef>
              <a:buClr>
                <a:srgbClr val="FF0000"/>
              </a:buClr>
              <a:buFontTx/>
              <a:buAutoNum type="alphaLcParenR" startAt="4"/>
            </a:pPr>
            <a:r>
              <a:rPr lang="it-IT" sz="2400" dirty="0"/>
              <a:t>Se la domanda di lavoro a bassa </a:t>
            </a:r>
            <a:r>
              <a:rPr lang="it-IT" sz="2400" dirty="0" smtClean="0"/>
              <a:t>qualifica </a:t>
            </a:r>
            <a:r>
              <a:rPr lang="it-IT" sz="2400" dirty="0"/>
              <a:t>fosse </a:t>
            </a:r>
            <a:r>
              <a:rPr lang="it-IT" sz="2400" dirty="0">
                <a:effectLst>
                  <a:outerShdw blurRad="38100" dist="38100" dir="2700000" algn="tl">
                    <a:srgbClr val="FFFFFF"/>
                  </a:outerShdw>
                </a:effectLst>
              </a:rPr>
              <a:t>anelastica</a:t>
            </a:r>
            <a:r>
              <a:rPr lang="it-IT" sz="2400" dirty="0"/>
              <a:t> l’aumento del salario minimo proposto farebbe aumentare le retribuzioni totali. Con una curva di domanda di lavoro anelastica l’aumento del salario minimo provoca una diminuzione meno che proporzionale della quantità domandata di lavoro. </a:t>
            </a:r>
            <a:r>
              <a:rPr lang="it-IT" sz="2400" dirty="0" smtClean="0"/>
              <a:t>L’aumento </a:t>
            </a:r>
            <a:r>
              <a:rPr lang="it-IT" sz="2400" dirty="0"/>
              <a:t>del salario è percentualmente maggiore rispetto alla diminuzione dell’occupazione quindi le retribuzioni totali aumentano.</a:t>
            </a:r>
          </a:p>
          <a:p>
            <a:pPr marL="457200" indent="-457200" algn="l">
              <a:spcBef>
                <a:spcPct val="50000"/>
              </a:spcBef>
            </a:pPr>
            <a:r>
              <a:rPr lang="en-US" sz="2400" dirty="0"/>
              <a:t>	</a:t>
            </a:r>
            <a:r>
              <a:rPr lang="it-IT" sz="2400" dirty="0"/>
              <a:t>Se la domanda di lavoro a bassa </a:t>
            </a:r>
            <a:r>
              <a:rPr lang="it-IT" sz="2400" dirty="0" smtClean="0"/>
              <a:t>qualifica </a:t>
            </a:r>
            <a:r>
              <a:rPr lang="it-IT" sz="2400" dirty="0"/>
              <a:t>fosse </a:t>
            </a:r>
            <a:r>
              <a:rPr lang="it-IT" sz="2400" dirty="0">
                <a:effectLst>
                  <a:outerShdw blurRad="38100" dist="38100" dir="2700000" algn="tl">
                    <a:srgbClr val="FFFFFF"/>
                  </a:outerShdw>
                </a:effectLst>
              </a:rPr>
              <a:t>elastica</a:t>
            </a:r>
            <a:r>
              <a:rPr lang="it-IT" sz="2400" dirty="0"/>
              <a:t> le retribuzioni totali diminuirebbero poiché la percentuale di incremento del salario minimo sarebbe minore della percentuale di riduzione della quantità di lavoro domandata.</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ttangolo 52"/>
          <p:cNvSpPr/>
          <p:nvPr/>
        </p:nvSpPr>
        <p:spPr>
          <a:xfrm>
            <a:off x="1403648" y="2204864"/>
            <a:ext cx="2232248" cy="338437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p:cNvSpPr/>
          <p:nvPr/>
        </p:nvSpPr>
        <p:spPr>
          <a:xfrm>
            <a:off x="1403648" y="2204864"/>
            <a:ext cx="1656184" cy="338437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p:cNvSpPr/>
          <p:nvPr/>
        </p:nvSpPr>
        <p:spPr>
          <a:xfrm>
            <a:off x="1403648" y="2204864"/>
            <a:ext cx="720080" cy="33843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Line 3"/>
          <p:cNvSpPr>
            <a:spLocks noChangeShapeType="1"/>
          </p:cNvSpPr>
          <p:nvPr/>
        </p:nvSpPr>
        <p:spPr bwMode="auto">
          <a:xfrm flipV="1">
            <a:off x="1371600" y="762000"/>
            <a:ext cx="0" cy="4800600"/>
          </a:xfrm>
          <a:prstGeom prst="line">
            <a:avLst/>
          </a:prstGeom>
          <a:noFill/>
          <a:ln w="9525">
            <a:solidFill>
              <a:schemeClr val="tx1"/>
            </a:solidFill>
            <a:round/>
            <a:headEnd/>
            <a:tailEnd type="triangle" w="med" len="med"/>
          </a:ln>
          <a:effectLst/>
        </p:spPr>
        <p:txBody>
          <a:bodyPr/>
          <a:lstStyle/>
          <a:p>
            <a:endParaRPr lang="it-IT"/>
          </a:p>
        </p:txBody>
      </p:sp>
      <p:sp>
        <p:nvSpPr>
          <p:cNvPr id="5" name="Line 4"/>
          <p:cNvSpPr>
            <a:spLocks noChangeShapeType="1"/>
          </p:cNvSpPr>
          <p:nvPr/>
        </p:nvSpPr>
        <p:spPr bwMode="auto">
          <a:xfrm flipV="1">
            <a:off x="1371600" y="5562600"/>
            <a:ext cx="6096000" cy="0"/>
          </a:xfrm>
          <a:prstGeom prst="line">
            <a:avLst/>
          </a:prstGeom>
          <a:noFill/>
          <a:ln w="9525">
            <a:solidFill>
              <a:schemeClr val="tx1"/>
            </a:solidFill>
            <a:round/>
            <a:headEnd/>
            <a:tailEnd type="triangle" w="med" len="med"/>
          </a:ln>
          <a:effectLst/>
        </p:spPr>
        <p:txBody>
          <a:bodyPr/>
          <a:lstStyle/>
          <a:p>
            <a:endParaRPr lang="it-IT"/>
          </a:p>
        </p:txBody>
      </p:sp>
      <p:sp>
        <p:nvSpPr>
          <p:cNvPr id="6" name="Line 5"/>
          <p:cNvSpPr>
            <a:spLocks noChangeShapeType="1"/>
          </p:cNvSpPr>
          <p:nvPr/>
        </p:nvSpPr>
        <p:spPr bwMode="auto">
          <a:xfrm flipV="1">
            <a:off x="2057400" y="1219200"/>
            <a:ext cx="4648200" cy="3962400"/>
          </a:xfrm>
          <a:prstGeom prst="line">
            <a:avLst/>
          </a:prstGeom>
          <a:noFill/>
          <a:ln w="38100">
            <a:solidFill>
              <a:srgbClr val="FF0000"/>
            </a:solidFill>
            <a:round/>
            <a:headEnd/>
            <a:tailEnd/>
          </a:ln>
          <a:effectLst/>
        </p:spPr>
        <p:txBody>
          <a:bodyPr/>
          <a:lstStyle/>
          <a:p>
            <a:endParaRPr lang="it-IT"/>
          </a:p>
        </p:txBody>
      </p:sp>
      <p:sp>
        <p:nvSpPr>
          <p:cNvPr id="7" name="Line 6"/>
          <p:cNvSpPr>
            <a:spLocks noChangeShapeType="1"/>
          </p:cNvSpPr>
          <p:nvPr/>
        </p:nvSpPr>
        <p:spPr bwMode="auto">
          <a:xfrm>
            <a:off x="2057400" y="1295400"/>
            <a:ext cx="4343400" cy="3962400"/>
          </a:xfrm>
          <a:prstGeom prst="line">
            <a:avLst/>
          </a:prstGeom>
          <a:noFill/>
          <a:ln w="38100">
            <a:solidFill>
              <a:schemeClr val="accent2"/>
            </a:solidFill>
            <a:round/>
            <a:headEnd/>
            <a:tailEnd/>
          </a:ln>
          <a:effectLst/>
        </p:spPr>
        <p:txBody>
          <a:bodyPr/>
          <a:lstStyle/>
          <a:p>
            <a:endParaRPr lang="it-IT"/>
          </a:p>
        </p:txBody>
      </p:sp>
      <p:sp>
        <p:nvSpPr>
          <p:cNvPr id="8" name="Text Box 7"/>
          <p:cNvSpPr txBox="1">
            <a:spLocks noChangeArrowheads="1"/>
          </p:cNvSpPr>
          <p:nvPr/>
        </p:nvSpPr>
        <p:spPr bwMode="auto">
          <a:xfrm>
            <a:off x="6553200" y="1219200"/>
            <a:ext cx="2133600" cy="641350"/>
          </a:xfrm>
          <a:prstGeom prst="rect">
            <a:avLst/>
          </a:prstGeom>
          <a:noFill/>
          <a:ln w="9525">
            <a:noFill/>
            <a:miter lim="800000"/>
            <a:headEnd/>
            <a:tailEnd/>
          </a:ln>
          <a:effectLst/>
        </p:spPr>
        <p:txBody>
          <a:bodyPr>
            <a:spAutoFit/>
          </a:bodyPr>
          <a:lstStyle/>
          <a:p>
            <a:pPr algn="l"/>
            <a:r>
              <a:rPr lang="it-IT" sz="1800">
                <a:latin typeface="Comic Sans MS" pitchFamily="66" charset="0"/>
              </a:rPr>
              <a:t>S</a:t>
            </a:r>
          </a:p>
          <a:p>
            <a:pPr algn="l"/>
            <a:r>
              <a:rPr lang="it-IT" sz="1800">
                <a:latin typeface="Comic Sans MS" pitchFamily="66" charset="0"/>
              </a:rPr>
              <a:t>Offerta di lavoro</a:t>
            </a:r>
          </a:p>
        </p:txBody>
      </p:sp>
      <p:sp>
        <p:nvSpPr>
          <p:cNvPr id="9" name="Text Box 8"/>
          <p:cNvSpPr txBox="1">
            <a:spLocks noChangeArrowheads="1"/>
          </p:cNvSpPr>
          <p:nvPr/>
        </p:nvSpPr>
        <p:spPr bwMode="auto">
          <a:xfrm>
            <a:off x="6400800" y="4648200"/>
            <a:ext cx="2133600" cy="641350"/>
          </a:xfrm>
          <a:prstGeom prst="rect">
            <a:avLst/>
          </a:prstGeom>
          <a:noFill/>
          <a:ln w="9525">
            <a:noFill/>
            <a:miter lim="800000"/>
            <a:headEnd/>
            <a:tailEnd/>
          </a:ln>
          <a:effectLst/>
        </p:spPr>
        <p:txBody>
          <a:bodyPr>
            <a:spAutoFit/>
          </a:bodyPr>
          <a:lstStyle/>
          <a:p>
            <a:pPr algn="l"/>
            <a:r>
              <a:rPr lang="it-IT" sz="1800">
                <a:latin typeface="Comic Sans MS" pitchFamily="66" charset="0"/>
              </a:rPr>
              <a:t>D</a:t>
            </a:r>
          </a:p>
          <a:p>
            <a:pPr algn="l"/>
            <a:r>
              <a:rPr lang="it-IT" sz="1800">
                <a:latin typeface="Comic Sans MS" pitchFamily="66" charset="0"/>
              </a:rPr>
              <a:t>domanda di lavoro</a:t>
            </a:r>
          </a:p>
        </p:txBody>
      </p:sp>
      <p:sp>
        <p:nvSpPr>
          <p:cNvPr id="10" name="Line 9"/>
          <p:cNvSpPr>
            <a:spLocks noChangeShapeType="1"/>
          </p:cNvSpPr>
          <p:nvPr/>
        </p:nvSpPr>
        <p:spPr bwMode="auto">
          <a:xfrm flipH="1">
            <a:off x="1371600" y="3305175"/>
            <a:ext cx="2819400" cy="0"/>
          </a:xfrm>
          <a:prstGeom prst="line">
            <a:avLst/>
          </a:prstGeom>
          <a:noFill/>
          <a:ln w="19050">
            <a:solidFill>
              <a:schemeClr val="tx1"/>
            </a:solidFill>
            <a:prstDash val="dash"/>
            <a:round/>
            <a:headEnd/>
            <a:tailEnd/>
          </a:ln>
          <a:effectLst/>
        </p:spPr>
        <p:txBody>
          <a:bodyPr/>
          <a:lstStyle/>
          <a:p>
            <a:endParaRPr lang="it-IT"/>
          </a:p>
        </p:txBody>
      </p:sp>
      <p:sp>
        <p:nvSpPr>
          <p:cNvPr id="11" name="Line 10"/>
          <p:cNvSpPr>
            <a:spLocks noChangeShapeType="1"/>
          </p:cNvSpPr>
          <p:nvPr/>
        </p:nvSpPr>
        <p:spPr bwMode="auto">
          <a:xfrm>
            <a:off x="4267200" y="3276600"/>
            <a:ext cx="0" cy="2286000"/>
          </a:xfrm>
          <a:prstGeom prst="line">
            <a:avLst/>
          </a:prstGeom>
          <a:noFill/>
          <a:ln w="19050">
            <a:solidFill>
              <a:schemeClr val="tx1"/>
            </a:solidFill>
            <a:prstDash val="dash"/>
            <a:round/>
            <a:headEnd/>
            <a:tailEnd/>
          </a:ln>
          <a:effectLst/>
        </p:spPr>
        <p:txBody>
          <a:bodyPr/>
          <a:lstStyle/>
          <a:p>
            <a:endParaRPr lang="it-IT"/>
          </a:p>
        </p:txBody>
      </p:sp>
      <p:sp>
        <p:nvSpPr>
          <p:cNvPr id="12" name="Text Box 11"/>
          <p:cNvSpPr txBox="1">
            <a:spLocks noChangeArrowheads="1"/>
          </p:cNvSpPr>
          <p:nvPr/>
        </p:nvSpPr>
        <p:spPr bwMode="auto">
          <a:xfrm>
            <a:off x="914400" y="30480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E</a:t>
            </a:r>
          </a:p>
        </p:txBody>
      </p:sp>
      <p:sp>
        <p:nvSpPr>
          <p:cNvPr id="13" name="Text Box 13"/>
          <p:cNvSpPr txBox="1">
            <a:spLocks noChangeArrowheads="1"/>
          </p:cNvSpPr>
          <p:nvPr/>
        </p:nvSpPr>
        <p:spPr bwMode="auto">
          <a:xfrm>
            <a:off x="7086600" y="5638800"/>
            <a:ext cx="1752600" cy="641350"/>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Quantità di lavoro</a:t>
            </a:r>
          </a:p>
        </p:txBody>
      </p:sp>
      <p:sp>
        <p:nvSpPr>
          <p:cNvPr id="14" name="Text Box 14"/>
          <p:cNvSpPr txBox="1">
            <a:spLocks noChangeArrowheads="1"/>
          </p:cNvSpPr>
          <p:nvPr/>
        </p:nvSpPr>
        <p:spPr bwMode="auto">
          <a:xfrm>
            <a:off x="4038600" y="55626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E</a:t>
            </a:r>
          </a:p>
        </p:txBody>
      </p:sp>
      <p:sp>
        <p:nvSpPr>
          <p:cNvPr id="15" name="Line 15"/>
          <p:cNvSpPr>
            <a:spLocks noChangeShapeType="1"/>
          </p:cNvSpPr>
          <p:nvPr/>
        </p:nvSpPr>
        <p:spPr bwMode="auto">
          <a:xfrm>
            <a:off x="1371600" y="2819400"/>
            <a:ext cx="3505200" cy="0"/>
          </a:xfrm>
          <a:prstGeom prst="line">
            <a:avLst/>
          </a:prstGeom>
          <a:noFill/>
          <a:ln w="38100">
            <a:solidFill>
              <a:schemeClr val="accent1"/>
            </a:solidFill>
            <a:round/>
            <a:headEnd/>
            <a:tailEnd/>
          </a:ln>
          <a:effectLst/>
        </p:spPr>
        <p:txBody>
          <a:bodyPr/>
          <a:lstStyle/>
          <a:p>
            <a:endParaRPr lang="it-IT"/>
          </a:p>
        </p:txBody>
      </p:sp>
      <p:sp>
        <p:nvSpPr>
          <p:cNvPr id="16" name="Text Box 16"/>
          <p:cNvSpPr txBox="1">
            <a:spLocks noChangeArrowheads="1"/>
          </p:cNvSpPr>
          <p:nvPr/>
        </p:nvSpPr>
        <p:spPr bwMode="auto">
          <a:xfrm>
            <a:off x="914400" y="2605088"/>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m</a:t>
            </a:r>
          </a:p>
        </p:txBody>
      </p:sp>
      <p:sp>
        <p:nvSpPr>
          <p:cNvPr id="17" name="Text Box 17"/>
          <p:cNvSpPr txBox="1">
            <a:spLocks noChangeArrowheads="1"/>
          </p:cNvSpPr>
          <p:nvPr/>
        </p:nvSpPr>
        <p:spPr bwMode="auto">
          <a:xfrm>
            <a:off x="3581400" y="55626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d</a:t>
            </a:r>
          </a:p>
        </p:txBody>
      </p:sp>
      <p:sp>
        <p:nvSpPr>
          <p:cNvPr id="18" name="Text Box 18"/>
          <p:cNvSpPr txBox="1">
            <a:spLocks noChangeArrowheads="1"/>
          </p:cNvSpPr>
          <p:nvPr/>
        </p:nvSpPr>
        <p:spPr bwMode="auto">
          <a:xfrm>
            <a:off x="4724400" y="5576888"/>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s</a:t>
            </a:r>
          </a:p>
        </p:txBody>
      </p:sp>
      <p:sp>
        <p:nvSpPr>
          <p:cNvPr id="19" name="Line 19"/>
          <p:cNvSpPr>
            <a:spLocks noChangeShapeType="1"/>
          </p:cNvSpPr>
          <p:nvPr/>
        </p:nvSpPr>
        <p:spPr bwMode="auto">
          <a:xfrm>
            <a:off x="3733800" y="2819400"/>
            <a:ext cx="0" cy="2743200"/>
          </a:xfrm>
          <a:prstGeom prst="line">
            <a:avLst/>
          </a:prstGeom>
          <a:noFill/>
          <a:ln w="19050">
            <a:solidFill>
              <a:schemeClr val="tx1"/>
            </a:solidFill>
            <a:prstDash val="dash"/>
            <a:round/>
            <a:headEnd/>
            <a:tailEnd/>
          </a:ln>
          <a:effectLst/>
        </p:spPr>
        <p:txBody>
          <a:bodyPr/>
          <a:lstStyle/>
          <a:p>
            <a:endParaRPr lang="it-IT"/>
          </a:p>
        </p:txBody>
      </p:sp>
      <p:sp>
        <p:nvSpPr>
          <p:cNvPr id="20" name="Line 20"/>
          <p:cNvSpPr>
            <a:spLocks noChangeShapeType="1"/>
          </p:cNvSpPr>
          <p:nvPr/>
        </p:nvSpPr>
        <p:spPr bwMode="auto">
          <a:xfrm>
            <a:off x="4876800" y="2819400"/>
            <a:ext cx="0" cy="2743200"/>
          </a:xfrm>
          <a:prstGeom prst="line">
            <a:avLst/>
          </a:prstGeom>
          <a:noFill/>
          <a:ln w="19050">
            <a:solidFill>
              <a:schemeClr val="tx1"/>
            </a:solidFill>
            <a:prstDash val="dash"/>
            <a:round/>
            <a:headEnd/>
            <a:tailEnd/>
          </a:ln>
          <a:effectLst/>
        </p:spPr>
        <p:txBody>
          <a:bodyPr/>
          <a:lstStyle/>
          <a:p>
            <a:endParaRPr lang="it-IT"/>
          </a:p>
        </p:txBody>
      </p:sp>
      <p:sp>
        <p:nvSpPr>
          <p:cNvPr id="21" name="Line 21"/>
          <p:cNvSpPr>
            <a:spLocks noChangeShapeType="1"/>
          </p:cNvSpPr>
          <p:nvPr/>
        </p:nvSpPr>
        <p:spPr bwMode="auto">
          <a:xfrm>
            <a:off x="1371600" y="2209800"/>
            <a:ext cx="4191000" cy="0"/>
          </a:xfrm>
          <a:prstGeom prst="line">
            <a:avLst/>
          </a:prstGeom>
          <a:noFill/>
          <a:ln w="38100">
            <a:solidFill>
              <a:schemeClr val="accent1"/>
            </a:solidFill>
            <a:prstDash val="dash"/>
            <a:round/>
            <a:headEnd/>
            <a:tailEnd/>
          </a:ln>
          <a:effectLst/>
        </p:spPr>
        <p:txBody>
          <a:bodyPr/>
          <a:lstStyle/>
          <a:p>
            <a:endParaRPr lang="it-IT"/>
          </a:p>
        </p:txBody>
      </p:sp>
      <p:sp>
        <p:nvSpPr>
          <p:cNvPr id="22" name="Text Box 22"/>
          <p:cNvSpPr txBox="1">
            <a:spLocks noChangeArrowheads="1"/>
          </p:cNvSpPr>
          <p:nvPr/>
        </p:nvSpPr>
        <p:spPr bwMode="auto">
          <a:xfrm>
            <a:off x="914400" y="19812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w</a:t>
            </a:r>
            <a:r>
              <a:rPr lang="it-IT" sz="1800" baseline="-12000">
                <a:latin typeface="Comic Sans MS" pitchFamily="66" charset="0"/>
              </a:rPr>
              <a:t>m1</a:t>
            </a:r>
          </a:p>
        </p:txBody>
      </p:sp>
      <p:sp>
        <p:nvSpPr>
          <p:cNvPr id="23" name="Line 23"/>
          <p:cNvSpPr>
            <a:spLocks noChangeShapeType="1"/>
          </p:cNvSpPr>
          <p:nvPr/>
        </p:nvSpPr>
        <p:spPr bwMode="auto">
          <a:xfrm>
            <a:off x="3048000" y="2209800"/>
            <a:ext cx="0" cy="3352800"/>
          </a:xfrm>
          <a:prstGeom prst="line">
            <a:avLst/>
          </a:prstGeom>
          <a:noFill/>
          <a:ln w="19050">
            <a:solidFill>
              <a:schemeClr val="tx1"/>
            </a:solidFill>
            <a:prstDash val="dash"/>
            <a:round/>
            <a:headEnd/>
            <a:tailEnd/>
          </a:ln>
          <a:effectLst/>
        </p:spPr>
        <p:txBody>
          <a:bodyPr/>
          <a:lstStyle/>
          <a:p>
            <a:endParaRPr lang="it-IT"/>
          </a:p>
        </p:txBody>
      </p:sp>
      <p:sp>
        <p:nvSpPr>
          <p:cNvPr id="24" name="Line 24"/>
          <p:cNvSpPr>
            <a:spLocks noChangeShapeType="1"/>
          </p:cNvSpPr>
          <p:nvPr/>
        </p:nvSpPr>
        <p:spPr bwMode="auto">
          <a:xfrm>
            <a:off x="5486400" y="2286000"/>
            <a:ext cx="0" cy="3276600"/>
          </a:xfrm>
          <a:prstGeom prst="line">
            <a:avLst/>
          </a:prstGeom>
          <a:noFill/>
          <a:ln w="19050">
            <a:solidFill>
              <a:schemeClr val="tx1"/>
            </a:solidFill>
            <a:prstDash val="dash"/>
            <a:round/>
            <a:headEnd/>
            <a:tailEnd/>
          </a:ln>
          <a:effectLst/>
        </p:spPr>
        <p:txBody>
          <a:bodyPr/>
          <a:lstStyle/>
          <a:p>
            <a:endParaRPr lang="it-IT"/>
          </a:p>
        </p:txBody>
      </p:sp>
      <p:sp>
        <p:nvSpPr>
          <p:cNvPr id="25" name="Text Box 25"/>
          <p:cNvSpPr txBox="1">
            <a:spLocks noChangeArrowheads="1"/>
          </p:cNvSpPr>
          <p:nvPr/>
        </p:nvSpPr>
        <p:spPr bwMode="auto">
          <a:xfrm>
            <a:off x="2895600" y="5562600"/>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d1</a:t>
            </a:r>
          </a:p>
        </p:txBody>
      </p:sp>
      <p:sp>
        <p:nvSpPr>
          <p:cNvPr id="26" name="Text Box 26"/>
          <p:cNvSpPr txBox="1">
            <a:spLocks noChangeArrowheads="1"/>
          </p:cNvSpPr>
          <p:nvPr/>
        </p:nvSpPr>
        <p:spPr bwMode="auto">
          <a:xfrm>
            <a:off x="5334000" y="5576888"/>
            <a:ext cx="609600" cy="366713"/>
          </a:xfrm>
          <a:prstGeom prst="rect">
            <a:avLst/>
          </a:prstGeom>
          <a:noFill/>
          <a:ln w="9525">
            <a:noFill/>
            <a:miter lim="800000"/>
            <a:headEnd/>
            <a:tailEnd/>
          </a:ln>
          <a:effectLst/>
        </p:spPr>
        <p:txBody>
          <a:bodyPr>
            <a:spAutoFit/>
          </a:bodyPr>
          <a:lstStyle/>
          <a:p>
            <a:pPr algn="l">
              <a:spcBef>
                <a:spcPct val="50000"/>
              </a:spcBef>
            </a:pPr>
            <a:r>
              <a:rPr lang="it-IT" sz="1800">
                <a:latin typeface="Comic Sans MS" pitchFamily="66" charset="0"/>
              </a:rPr>
              <a:t>q</a:t>
            </a:r>
            <a:r>
              <a:rPr lang="it-IT" sz="1800" baseline="-12000">
                <a:latin typeface="Comic Sans MS" pitchFamily="66" charset="0"/>
              </a:rPr>
              <a:t>s1</a:t>
            </a:r>
          </a:p>
        </p:txBody>
      </p:sp>
      <p:sp>
        <p:nvSpPr>
          <p:cNvPr id="27" name="Line 27"/>
          <p:cNvSpPr>
            <a:spLocks noChangeShapeType="1"/>
          </p:cNvSpPr>
          <p:nvPr/>
        </p:nvSpPr>
        <p:spPr bwMode="auto">
          <a:xfrm flipH="1">
            <a:off x="3048000" y="5410200"/>
            <a:ext cx="609600" cy="0"/>
          </a:xfrm>
          <a:prstGeom prst="line">
            <a:avLst/>
          </a:prstGeom>
          <a:noFill/>
          <a:ln w="38100">
            <a:solidFill>
              <a:srgbClr val="FF00FF"/>
            </a:solidFill>
            <a:round/>
            <a:headEnd/>
            <a:tailEnd type="triangle" w="med" len="med"/>
          </a:ln>
          <a:effectLst/>
        </p:spPr>
        <p:txBody>
          <a:bodyPr/>
          <a:lstStyle/>
          <a:p>
            <a:endParaRPr lang="it-IT"/>
          </a:p>
        </p:txBody>
      </p:sp>
      <p:sp>
        <p:nvSpPr>
          <p:cNvPr id="28" name="Text Box 28"/>
          <p:cNvSpPr txBox="1">
            <a:spLocks noChangeArrowheads="1"/>
          </p:cNvSpPr>
          <p:nvPr/>
        </p:nvSpPr>
        <p:spPr bwMode="auto">
          <a:xfrm>
            <a:off x="323528" y="5805264"/>
            <a:ext cx="1905000" cy="581025"/>
          </a:xfrm>
          <a:prstGeom prst="rect">
            <a:avLst/>
          </a:prstGeom>
          <a:noFill/>
          <a:ln w="9525">
            <a:noFill/>
            <a:miter lim="800000"/>
            <a:headEnd/>
            <a:tailEnd/>
          </a:ln>
          <a:effectLst/>
        </p:spPr>
        <p:txBody>
          <a:bodyPr>
            <a:spAutoFit/>
          </a:bodyPr>
          <a:lstStyle/>
          <a:p>
            <a:pPr algn="l">
              <a:spcBef>
                <a:spcPct val="50000"/>
              </a:spcBef>
            </a:pPr>
            <a:r>
              <a:rPr lang="it-IT" sz="1600" dirty="0">
                <a:latin typeface="Comic Sans MS" pitchFamily="66" charset="0"/>
              </a:rPr>
              <a:t>diminuzione dell’occupazione</a:t>
            </a:r>
          </a:p>
        </p:txBody>
      </p:sp>
      <p:sp>
        <p:nvSpPr>
          <p:cNvPr id="29" name="Line 29"/>
          <p:cNvSpPr>
            <a:spLocks noChangeShapeType="1"/>
          </p:cNvSpPr>
          <p:nvPr/>
        </p:nvSpPr>
        <p:spPr bwMode="auto">
          <a:xfrm flipV="1">
            <a:off x="1763688" y="5517232"/>
            <a:ext cx="1440904" cy="576064"/>
          </a:xfrm>
          <a:prstGeom prst="line">
            <a:avLst/>
          </a:prstGeom>
          <a:noFill/>
          <a:ln w="19050">
            <a:solidFill>
              <a:schemeClr val="tx1"/>
            </a:solidFill>
            <a:round/>
            <a:headEnd/>
            <a:tailEnd type="triangle" w="med" len="med"/>
          </a:ln>
          <a:effectLst/>
        </p:spPr>
        <p:txBody>
          <a:bodyPr/>
          <a:lstStyle/>
          <a:p>
            <a:endParaRPr lang="it-IT"/>
          </a:p>
        </p:txBody>
      </p:sp>
      <p:sp>
        <p:nvSpPr>
          <p:cNvPr id="30" name="Line 30"/>
          <p:cNvSpPr>
            <a:spLocks noChangeShapeType="1"/>
          </p:cNvSpPr>
          <p:nvPr/>
        </p:nvSpPr>
        <p:spPr bwMode="auto">
          <a:xfrm flipV="1">
            <a:off x="762000" y="2209800"/>
            <a:ext cx="0" cy="609600"/>
          </a:xfrm>
          <a:prstGeom prst="line">
            <a:avLst/>
          </a:prstGeom>
          <a:noFill/>
          <a:ln w="38100">
            <a:solidFill>
              <a:srgbClr val="FF00FF"/>
            </a:solidFill>
            <a:round/>
            <a:headEnd/>
            <a:tailEnd type="triangle" w="med" len="med"/>
          </a:ln>
          <a:effectLst/>
        </p:spPr>
        <p:txBody>
          <a:bodyPr/>
          <a:lstStyle/>
          <a:p>
            <a:endParaRPr lang="it-IT"/>
          </a:p>
        </p:txBody>
      </p:sp>
      <p:sp>
        <p:nvSpPr>
          <p:cNvPr id="31" name="Text Box 31"/>
          <p:cNvSpPr txBox="1">
            <a:spLocks noChangeArrowheads="1"/>
          </p:cNvSpPr>
          <p:nvPr/>
        </p:nvSpPr>
        <p:spPr bwMode="auto">
          <a:xfrm>
            <a:off x="2514600" y="914400"/>
            <a:ext cx="1905000" cy="581025"/>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aumento del salario minimo</a:t>
            </a:r>
          </a:p>
        </p:txBody>
      </p:sp>
      <p:sp>
        <p:nvSpPr>
          <p:cNvPr id="32" name="Line 32"/>
          <p:cNvSpPr>
            <a:spLocks noChangeShapeType="1"/>
          </p:cNvSpPr>
          <p:nvPr/>
        </p:nvSpPr>
        <p:spPr bwMode="auto">
          <a:xfrm flipH="1">
            <a:off x="914400" y="1524000"/>
            <a:ext cx="1905000" cy="990600"/>
          </a:xfrm>
          <a:prstGeom prst="line">
            <a:avLst/>
          </a:prstGeom>
          <a:noFill/>
          <a:ln w="12700">
            <a:solidFill>
              <a:schemeClr val="tx1"/>
            </a:solidFill>
            <a:round/>
            <a:headEnd/>
            <a:tailEnd type="triangle" w="med" len="med"/>
          </a:ln>
          <a:effectLst/>
        </p:spPr>
        <p:txBody>
          <a:bodyPr/>
          <a:lstStyle/>
          <a:p>
            <a:endParaRPr lang="it-IT"/>
          </a:p>
        </p:txBody>
      </p:sp>
      <p:sp>
        <p:nvSpPr>
          <p:cNvPr id="33" name="Line 33"/>
          <p:cNvSpPr>
            <a:spLocks noChangeShapeType="1"/>
          </p:cNvSpPr>
          <p:nvPr/>
        </p:nvSpPr>
        <p:spPr bwMode="auto">
          <a:xfrm>
            <a:off x="4953000" y="5410200"/>
            <a:ext cx="533400" cy="0"/>
          </a:xfrm>
          <a:prstGeom prst="line">
            <a:avLst/>
          </a:prstGeom>
          <a:noFill/>
          <a:ln w="38100">
            <a:solidFill>
              <a:srgbClr val="FF00FF"/>
            </a:solidFill>
            <a:round/>
            <a:headEnd/>
            <a:tailEnd type="triangle" w="med" len="med"/>
          </a:ln>
          <a:effectLst/>
        </p:spPr>
        <p:txBody>
          <a:bodyPr/>
          <a:lstStyle/>
          <a:p>
            <a:endParaRPr lang="it-IT"/>
          </a:p>
        </p:txBody>
      </p:sp>
      <p:sp>
        <p:nvSpPr>
          <p:cNvPr id="34" name="Text Box 34"/>
          <p:cNvSpPr txBox="1">
            <a:spLocks noChangeArrowheads="1"/>
          </p:cNvSpPr>
          <p:nvPr/>
        </p:nvSpPr>
        <p:spPr bwMode="auto">
          <a:xfrm>
            <a:off x="5943600" y="3657600"/>
            <a:ext cx="2133600" cy="581025"/>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aumento dell’offerta di lavoro</a:t>
            </a:r>
          </a:p>
        </p:txBody>
      </p:sp>
      <p:sp>
        <p:nvSpPr>
          <p:cNvPr id="35" name="Line 35"/>
          <p:cNvSpPr>
            <a:spLocks noChangeShapeType="1"/>
          </p:cNvSpPr>
          <p:nvPr/>
        </p:nvSpPr>
        <p:spPr bwMode="auto">
          <a:xfrm flipH="1">
            <a:off x="5105400" y="4343400"/>
            <a:ext cx="1219200" cy="990600"/>
          </a:xfrm>
          <a:prstGeom prst="line">
            <a:avLst/>
          </a:prstGeom>
          <a:noFill/>
          <a:ln w="12700">
            <a:solidFill>
              <a:schemeClr val="tx1"/>
            </a:solidFill>
            <a:round/>
            <a:headEnd/>
            <a:tailEnd type="triangle" w="med" len="med"/>
          </a:ln>
          <a:effectLst/>
        </p:spPr>
        <p:txBody>
          <a:bodyPr/>
          <a:lstStyle/>
          <a:p>
            <a:endParaRPr lang="it-IT"/>
          </a:p>
        </p:txBody>
      </p:sp>
      <p:sp>
        <p:nvSpPr>
          <p:cNvPr id="36" name="Line 36"/>
          <p:cNvSpPr>
            <a:spLocks noChangeShapeType="1"/>
          </p:cNvSpPr>
          <p:nvPr/>
        </p:nvSpPr>
        <p:spPr bwMode="auto">
          <a:xfrm>
            <a:off x="3657600" y="2667000"/>
            <a:ext cx="1219200" cy="0"/>
          </a:xfrm>
          <a:prstGeom prst="line">
            <a:avLst/>
          </a:prstGeom>
          <a:noFill/>
          <a:ln w="38100">
            <a:solidFill>
              <a:srgbClr val="FF00FF"/>
            </a:solidFill>
            <a:round/>
            <a:headEnd type="triangle" w="med" len="med"/>
            <a:tailEnd type="triangle" w="med" len="med"/>
          </a:ln>
          <a:effectLst/>
        </p:spPr>
        <p:txBody>
          <a:bodyPr/>
          <a:lstStyle/>
          <a:p>
            <a:endParaRPr lang="it-IT"/>
          </a:p>
        </p:txBody>
      </p:sp>
      <p:sp>
        <p:nvSpPr>
          <p:cNvPr id="37" name="Line 37"/>
          <p:cNvSpPr>
            <a:spLocks noChangeShapeType="1"/>
          </p:cNvSpPr>
          <p:nvPr/>
        </p:nvSpPr>
        <p:spPr bwMode="auto">
          <a:xfrm flipV="1">
            <a:off x="3200400" y="2286000"/>
            <a:ext cx="2209800" cy="0"/>
          </a:xfrm>
          <a:prstGeom prst="line">
            <a:avLst/>
          </a:prstGeom>
          <a:noFill/>
          <a:ln w="38100">
            <a:solidFill>
              <a:srgbClr val="FF00FF"/>
            </a:solidFill>
            <a:prstDash val="dash"/>
            <a:round/>
            <a:headEnd type="triangle" w="med" len="med"/>
            <a:tailEnd type="triangle" w="med" len="med"/>
          </a:ln>
          <a:effectLst/>
        </p:spPr>
        <p:txBody>
          <a:bodyPr/>
          <a:lstStyle/>
          <a:p>
            <a:endParaRPr lang="it-IT"/>
          </a:p>
        </p:txBody>
      </p:sp>
      <p:sp>
        <p:nvSpPr>
          <p:cNvPr id="38" name="Text Box 38"/>
          <p:cNvSpPr txBox="1">
            <a:spLocks noChangeArrowheads="1"/>
          </p:cNvSpPr>
          <p:nvPr/>
        </p:nvSpPr>
        <p:spPr bwMode="auto">
          <a:xfrm>
            <a:off x="6172200" y="2514600"/>
            <a:ext cx="1828800" cy="825500"/>
          </a:xfrm>
          <a:prstGeom prst="rect">
            <a:avLst/>
          </a:prstGeom>
          <a:noFill/>
          <a:ln w="9525">
            <a:noFill/>
            <a:miter lim="800000"/>
            <a:headEnd/>
            <a:tailEnd/>
          </a:ln>
          <a:effectLst/>
        </p:spPr>
        <p:txBody>
          <a:bodyPr>
            <a:spAutoFit/>
          </a:bodyPr>
          <a:lstStyle/>
          <a:p>
            <a:pPr algn="l">
              <a:spcBef>
                <a:spcPct val="50000"/>
              </a:spcBef>
            </a:pPr>
            <a:r>
              <a:rPr lang="it-IT" sz="1600">
                <a:latin typeface="Comic Sans MS" pitchFamily="66" charset="0"/>
              </a:rPr>
              <a:t>disoccupazione con salario minimo iniziale</a:t>
            </a:r>
          </a:p>
        </p:txBody>
      </p:sp>
      <p:sp>
        <p:nvSpPr>
          <p:cNvPr id="39" name="Line 39"/>
          <p:cNvSpPr>
            <a:spLocks noChangeShapeType="1"/>
          </p:cNvSpPr>
          <p:nvPr/>
        </p:nvSpPr>
        <p:spPr bwMode="auto">
          <a:xfrm flipH="1" flipV="1">
            <a:off x="4572000" y="2667000"/>
            <a:ext cx="1600200" cy="533400"/>
          </a:xfrm>
          <a:prstGeom prst="line">
            <a:avLst/>
          </a:prstGeom>
          <a:noFill/>
          <a:ln w="9525">
            <a:solidFill>
              <a:schemeClr val="tx1"/>
            </a:solidFill>
            <a:round/>
            <a:headEnd/>
            <a:tailEnd type="triangle" w="med" len="med"/>
          </a:ln>
          <a:effectLst/>
        </p:spPr>
        <p:txBody>
          <a:bodyPr/>
          <a:lstStyle/>
          <a:p>
            <a:endParaRPr lang="it-IT"/>
          </a:p>
        </p:txBody>
      </p:sp>
      <p:sp>
        <p:nvSpPr>
          <p:cNvPr id="40" name="Text Box 40"/>
          <p:cNvSpPr txBox="1">
            <a:spLocks noChangeArrowheads="1"/>
          </p:cNvSpPr>
          <p:nvPr/>
        </p:nvSpPr>
        <p:spPr bwMode="auto">
          <a:xfrm>
            <a:off x="4495800" y="838200"/>
            <a:ext cx="1905000" cy="825500"/>
          </a:xfrm>
          <a:prstGeom prst="rect">
            <a:avLst/>
          </a:prstGeom>
          <a:noFill/>
          <a:ln w="9525">
            <a:noFill/>
            <a:miter lim="800000"/>
            <a:headEnd/>
            <a:tailEnd/>
          </a:ln>
          <a:effectLst/>
        </p:spPr>
        <p:txBody>
          <a:bodyPr>
            <a:spAutoFit/>
          </a:bodyPr>
          <a:lstStyle/>
          <a:p>
            <a:pPr algn="l">
              <a:spcBef>
                <a:spcPct val="50000"/>
              </a:spcBef>
            </a:pPr>
            <a:r>
              <a:rPr lang="it-IT" sz="1600" dirty="0">
                <a:latin typeface="Comic Sans MS" pitchFamily="66" charset="0"/>
              </a:rPr>
              <a:t>disoccupazione con salario minimo aumentato</a:t>
            </a:r>
          </a:p>
        </p:txBody>
      </p:sp>
      <p:sp>
        <p:nvSpPr>
          <p:cNvPr id="41" name="Line 41"/>
          <p:cNvSpPr>
            <a:spLocks noChangeShapeType="1"/>
          </p:cNvSpPr>
          <p:nvPr/>
        </p:nvSpPr>
        <p:spPr bwMode="auto">
          <a:xfrm flipH="1">
            <a:off x="4572000" y="1600200"/>
            <a:ext cx="457200" cy="685800"/>
          </a:xfrm>
          <a:prstGeom prst="line">
            <a:avLst/>
          </a:prstGeom>
          <a:noFill/>
          <a:ln w="9525">
            <a:solidFill>
              <a:schemeClr val="tx1"/>
            </a:solidFill>
            <a:round/>
            <a:headEnd/>
            <a:tailEnd type="triangle" w="med" len="med"/>
          </a:ln>
          <a:effectLst/>
        </p:spPr>
        <p:txBody>
          <a:bodyPr/>
          <a:lstStyle/>
          <a:p>
            <a:endParaRPr lang="it-IT"/>
          </a:p>
        </p:txBody>
      </p:sp>
      <p:sp>
        <p:nvSpPr>
          <p:cNvPr id="42" name="Line 6"/>
          <p:cNvSpPr>
            <a:spLocks noChangeShapeType="1"/>
          </p:cNvSpPr>
          <p:nvPr/>
        </p:nvSpPr>
        <p:spPr bwMode="auto">
          <a:xfrm>
            <a:off x="2555776" y="260648"/>
            <a:ext cx="2903240" cy="5258544"/>
          </a:xfrm>
          <a:prstGeom prst="line">
            <a:avLst/>
          </a:prstGeom>
          <a:noFill/>
          <a:ln w="38100">
            <a:solidFill>
              <a:schemeClr val="bg1">
                <a:lumMod val="50000"/>
              </a:schemeClr>
            </a:solidFill>
            <a:round/>
            <a:headEnd/>
            <a:tailEnd/>
          </a:ln>
          <a:effectLst/>
        </p:spPr>
        <p:txBody>
          <a:bodyPr/>
          <a:lstStyle/>
          <a:p>
            <a:endParaRPr lang="it-IT"/>
          </a:p>
        </p:txBody>
      </p:sp>
      <p:sp>
        <p:nvSpPr>
          <p:cNvPr id="43" name="CasellaDiTesto 42"/>
          <p:cNvSpPr txBox="1"/>
          <p:nvPr/>
        </p:nvSpPr>
        <p:spPr>
          <a:xfrm>
            <a:off x="2771800" y="188640"/>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smtClean="0"/>
              <a:t>Domanda anelastica</a:t>
            </a:r>
            <a:endParaRPr lang="it-IT" dirty="0"/>
          </a:p>
        </p:txBody>
      </p:sp>
      <p:sp>
        <p:nvSpPr>
          <p:cNvPr id="44" name="Line 6"/>
          <p:cNvSpPr>
            <a:spLocks noChangeShapeType="1"/>
          </p:cNvSpPr>
          <p:nvPr/>
        </p:nvSpPr>
        <p:spPr bwMode="auto">
          <a:xfrm>
            <a:off x="1550232" y="1902545"/>
            <a:ext cx="5688632" cy="3024336"/>
          </a:xfrm>
          <a:prstGeom prst="line">
            <a:avLst/>
          </a:prstGeom>
          <a:noFill/>
          <a:ln w="38100">
            <a:solidFill>
              <a:srgbClr val="00B050"/>
            </a:solidFill>
            <a:round/>
            <a:headEnd/>
            <a:tailEnd/>
          </a:ln>
          <a:effectLst/>
        </p:spPr>
        <p:txBody>
          <a:bodyPr/>
          <a:lstStyle/>
          <a:p>
            <a:endParaRPr lang="it-IT"/>
          </a:p>
        </p:txBody>
      </p:sp>
      <p:sp>
        <p:nvSpPr>
          <p:cNvPr id="45" name="CasellaDiTesto 44"/>
          <p:cNvSpPr txBox="1"/>
          <p:nvPr/>
        </p:nvSpPr>
        <p:spPr>
          <a:xfrm>
            <a:off x="6948264" y="4437112"/>
            <a:ext cx="194421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smtClean="0"/>
              <a:t>Domanda elastica</a:t>
            </a:r>
            <a:endParaRPr lang="it-IT" dirty="0"/>
          </a:p>
        </p:txBody>
      </p:sp>
      <p:cxnSp>
        <p:nvCxnSpPr>
          <p:cNvPr id="47" name="Connettore 1 46"/>
          <p:cNvCxnSpPr/>
          <p:nvPr/>
        </p:nvCxnSpPr>
        <p:spPr>
          <a:xfrm>
            <a:off x="2123728" y="2276872"/>
            <a:ext cx="0" cy="3312368"/>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3635896" y="2204864"/>
            <a:ext cx="0" cy="338437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Text Box 29"/>
          <p:cNvSpPr txBox="1">
            <a:spLocks noChangeArrowheads="1"/>
          </p:cNvSpPr>
          <p:nvPr/>
        </p:nvSpPr>
        <p:spPr bwMode="auto">
          <a:xfrm>
            <a:off x="1475656" y="3501008"/>
            <a:ext cx="1828800" cy="912812"/>
          </a:xfrm>
          <a:prstGeom prst="rect">
            <a:avLst/>
          </a:prstGeom>
          <a:noFill/>
          <a:ln w="9525">
            <a:noFill/>
            <a:miter lim="800000"/>
            <a:headEnd/>
            <a:tailEnd/>
          </a:ln>
          <a:effectLst/>
        </p:spPr>
        <p:txBody>
          <a:bodyPr>
            <a:spAutoFit/>
          </a:bodyPr>
          <a:lstStyle/>
          <a:p>
            <a:pPr algn="l">
              <a:lnSpc>
                <a:spcPct val="80000"/>
              </a:lnSpc>
              <a:spcBef>
                <a:spcPct val="20000"/>
              </a:spcBef>
            </a:pPr>
            <a:r>
              <a:rPr lang="it-IT" sz="1800" dirty="0">
                <a:latin typeface="Comic Sans MS" pitchFamily="66" charset="0"/>
              </a:rPr>
              <a:t>Totale delle retribuzioni</a:t>
            </a:r>
          </a:p>
          <a:p>
            <a:pPr algn="l">
              <a:lnSpc>
                <a:spcPct val="80000"/>
              </a:lnSpc>
              <a:spcBef>
                <a:spcPct val="20000"/>
              </a:spcBef>
            </a:pPr>
            <a:r>
              <a:rPr lang="it-IT" sz="1400" dirty="0">
                <a:latin typeface="Comic Sans MS" pitchFamily="66" charset="0"/>
              </a:rPr>
              <a:t>(numero lavoratori impiegati x salario)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ppt_x"/>
                                          </p:val>
                                        </p:tav>
                                        <p:tav tm="100000">
                                          <p:val>
                                            <p:strVal val="#ppt_x"/>
                                          </p:val>
                                        </p:tav>
                                      </p:tavLst>
                                    </p:anim>
                                    <p:anim calcmode="lin" valueType="num">
                                      <p:cBhvr additive="base">
                                        <p:cTn id="88" dur="500" fill="hold"/>
                                        <p:tgtEl>
                                          <p:spTgt spid="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additive="base">
                                        <p:cTn id="97" dur="500" fill="hold"/>
                                        <p:tgtEl>
                                          <p:spTgt spid="49"/>
                                        </p:tgtEl>
                                        <p:attrNameLst>
                                          <p:attrName>ppt_x</p:attrName>
                                        </p:attrNameLst>
                                      </p:cBhvr>
                                      <p:tavLst>
                                        <p:tav tm="0">
                                          <p:val>
                                            <p:strVal val="#ppt_x"/>
                                          </p:val>
                                        </p:tav>
                                        <p:tav tm="100000">
                                          <p:val>
                                            <p:strVal val="#ppt_x"/>
                                          </p:val>
                                        </p:tav>
                                      </p:tavLst>
                                    </p:anim>
                                    <p:anim calcmode="lin" valueType="num">
                                      <p:cBhvr additive="base">
                                        <p:cTn id="9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additive="base">
                                        <p:cTn id="107" dur="500" fill="hold"/>
                                        <p:tgtEl>
                                          <p:spTgt spid="42"/>
                                        </p:tgtEl>
                                        <p:attrNameLst>
                                          <p:attrName>ppt_x</p:attrName>
                                        </p:attrNameLst>
                                      </p:cBhvr>
                                      <p:tavLst>
                                        <p:tav tm="0">
                                          <p:val>
                                            <p:strVal val="#ppt_x"/>
                                          </p:val>
                                        </p:tav>
                                        <p:tav tm="100000">
                                          <p:val>
                                            <p:strVal val="#ppt_x"/>
                                          </p:val>
                                        </p:tav>
                                      </p:tavLst>
                                    </p:anim>
                                    <p:anim calcmode="lin" valueType="num">
                                      <p:cBhvr additive="base">
                                        <p:cTn id="108" dur="500" fill="hold"/>
                                        <p:tgtEl>
                                          <p:spTgt spid="4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500" fill="hold"/>
                                        <p:tgtEl>
                                          <p:spTgt spid="54"/>
                                        </p:tgtEl>
                                        <p:attrNameLst>
                                          <p:attrName>ppt_x</p:attrName>
                                        </p:attrNameLst>
                                      </p:cBhvr>
                                      <p:tavLst>
                                        <p:tav tm="0">
                                          <p:val>
                                            <p:strVal val="#ppt_x"/>
                                          </p:val>
                                        </p:tav>
                                        <p:tav tm="100000">
                                          <p:val>
                                            <p:strVal val="#ppt_x"/>
                                          </p:val>
                                        </p:tav>
                                      </p:tavLst>
                                    </p:anim>
                                    <p:anim calcmode="lin" valueType="num">
                                      <p:cBhvr additive="base">
                                        <p:cTn id="1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nodeType="clickEffect">
                                  <p:stCondLst>
                                    <p:cond delay="0"/>
                                  </p:stCondLst>
                                  <p:childTnLst>
                                    <p:anim calcmode="lin" valueType="num">
                                      <p:cBhvr additive="base">
                                        <p:cTn id="128" dur="500"/>
                                        <p:tgtEl>
                                          <p:spTgt spid="49"/>
                                        </p:tgtEl>
                                        <p:attrNameLst>
                                          <p:attrName>ppt_x</p:attrName>
                                        </p:attrNameLst>
                                      </p:cBhvr>
                                      <p:tavLst>
                                        <p:tav tm="0">
                                          <p:val>
                                            <p:strVal val="ppt_x"/>
                                          </p:val>
                                        </p:tav>
                                        <p:tav tm="100000">
                                          <p:val>
                                            <p:strVal val="ppt_x"/>
                                          </p:val>
                                        </p:tav>
                                      </p:tavLst>
                                    </p:anim>
                                    <p:anim calcmode="lin" valueType="num">
                                      <p:cBhvr additive="base">
                                        <p:cTn id="129" dur="500"/>
                                        <p:tgtEl>
                                          <p:spTgt spid="49"/>
                                        </p:tgtEl>
                                        <p:attrNameLst>
                                          <p:attrName>ppt_y</p:attrName>
                                        </p:attrNameLst>
                                      </p:cBhvr>
                                      <p:tavLst>
                                        <p:tav tm="0">
                                          <p:val>
                                            <p:strVal val="ppt_y"/>
                                          </p:val>
                                        </p:tav>
                                        <p:tav tm="100000">
                                          <p:val>
                                            <p:strVal val="1+ppt_h/2"/>
                                          </p:val>
                                        </p:tav>
                                      </p:tavLst>
                                    </p:anim>
                                    <p:set>
                                      <p:cBhvr>
                                        <p:cTn id="130" dur="1" fill="hold">
                                          <p:stCondLst>
                                            <p:cond delay="499"/>
                                          </p:stCondLst>
                                        </p:cTn>
                                        <p:tgtEl>
                                          <p:spTgt spid="49"/>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42"/>
                                        </p:tgtEl>
                                        <p:attrNameLst>
                                          <p:attrName>ppt_x</p:attrName>
                                        </p:attrNameLst>
                                      </p:cBhvr>
                                      <p:tavLst>
                                        <p:tav tm="0">
                                          <p:val>
                                            <p:strVal val="ppt_x"/>
                                          </p:val>
                                        </p:tav>
                                        <p:tav tm="100000">
                                          <p:val>
                                            <p:strVal val="ppt_x"/>
                                          </p:val>
                                        </p:tav>
                                      </p:tavLst>
                                    </p:anim>
                                    <p:anim calcmode="lin" valueType="num">
                                      <p:cBhvr additive="base">
                                        <p:cTn id="133" dur="500"/>
                                        <p:tgtEl>
                                          <p:spTgt spid="42"/>
                                        </p:tgtEl>
                                        <p:attrNameLst>
                                          <p:attrName>ppt_y</p:attrName>
                                        </p:attrNameLst>
                                      </p:cBhvr>
                                      <p:tavLst>
                                        <p:tav tm="0">
                                          <p:val>
                                            <p:strVal val="ppt_y"/>
                                          </p:val>
                                        </p:tav>
                                        <p:tav tm="100000">
                                          <p:val>
                                            <p:strVal val="1+ppt_h/2"/>
                                          </p:val>
                                        </p:tav>
                                      </p:tavLst>
                                    </p:anim>
                                    <p:set>
                                      <p:cBhvr>
                                        <p:cTn id="134" dur="1" fill="hold">
                                          <p:stCondLst>
                                            <p:cond delay="499"/>
                                          </p:stCondLst>
                                        </p:cTn>
                                        <p:tgtEl>
                                          <p:spTgt spid="42"/>
                                        </p:tgtEl>
                                        <p:attrNameLst>
                                          <p:attrName>style.visibility</p:attrName>
                                        </p:attrNameLst>
                                      </p:cBhvr>
                                      <p:to>
                                        <p:strVal val="hidden"/>
                                      </p:to>
                                    </p:set>
                                  </p:childTnLst>
                                </p:cTn>
                              </p:par>
                              <p:par>
                                <p:cTn id="135" presetID="2" presetClass="exit" presetSubtype="4" fill="hold" grpId="1" nodeType="withEffect">
                                  <p:stCondLst>
                                    <p:cond delay="0"/>
                                  </p:stCondLst>
                                  <p:childTnLst>
                                    <p:anim calcmode="lin" valueType="num">
                                      <p:cBhvr additive="base">
                                        <p:cTn id="136" dur="500"/>
                                        <p:tgtEl>
                                          <p:spTgt spid="43"/>
                                        </p:tgtEl>
                                        <p:attrNameLst>
                                          <p:attrName>ppt_x</p:attrName>
                                        </p:attrNameLst>
                                      </p:cBhvr>
                                      <p:tavLst>
                                        <p:tav tm="0">
                                          <p:val>
                                            <p:strVal val="ppt_x"/>
                                          </p:val>
                                        </p:tav>
                                        <p:tav tm="100000">
                                          <p:val>
                                            <p:strVal val="ppt_x"/>
                                          </p:val>
                                        </p:tav>
                                      </p:tavLst>
                                    </p:anim>
                                    <p:anim calcmode="lin" valueType="num">
                                      <p:cBhvr additive="base">
                                        <p:cTn id="137" dur="500"/>
                                        <p:tgtEl>
                                          <p:spTgt spid="43"/>
                                        </p:tgtEl>
                                        <p:attrNameLst>
                                          <p:attrName>ppt_y</p:attrName>
                                        </p:attrNameLst>
                                      </p:cBhvr>
                                      <p:tavLst>
                                        <p:tav tm="0">
                                          <p:val>
                                            <p:strVal val="ppt_y"/>
                                          </p:val>
                                        </p:tav>
                                        <p:tav tm="100000">
                                          <p:val>
                                            <p:strVal val="1+ppt_h/2"/>
                                          </p:val>
                                        </p:tav>
                                      </p:tavLst>
                                    </p:anim>
                                    <p:set>
                                      <p:cBhvr>
                                        <p:cTn id="138" dur="1" fill="hold">
                                          <p:stCondLst>
                                            <p:cond delay="499"/>
                                          </p:stCondLst>
                                        </p:cTn>
                                        <p:tgtEl>
                                          <p:spTgt spid="4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anim calcmode="lin" valueType="num">
                                      <p:cBhvr additive="base">
                                        <p:cTn id="143" dur="500" fill="hold"/>
                                        <p:tgtEl>
                                          <p:spTgt spid="44"/>
                                        </p:tgtEl>
                                        <p:attrNameLst>
                                          <p:attrName>ppt_x</p:attrName>
                                        </p:attrNameLst>
                                      </p:cBhvr>
                                      <p:tavLst>
                                        <p:tav tm="0">
                                          <p:val>
                                            <p:strVal val="#ppt_x"/>
                                          </p:val>
                                        </p:tav>
                                        <p:tav tm="100000">
                                          <p:val>
                                            <p:strVal val="#ppt_x"/>
                                          </p:val>
                                        </p:tav>
                                      </p:tavLst>
                                    </p:anim>
                                    <p:anim calcmode="lin" valueType="num">
                                      <p:cBhvr additive="base">
                                        <p:cTn id="144" dur="500" fill="hold"/>
                                        <p:tgtEl>
                                          <p:spTgt spid="44"/>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7"/>
                                        </p:tgtEl>
                                        <p:attrNameLst>
                                          <p:attrName>style.visibility</p:attrName>
                                        </p:attrNameLst>
                                      </p:cBhvr>
                                      <p:to>
                                        <p:strVal val="visible"/>
                                      </p:to>
                                    </p:set>
                                    <p:anim calcmode="lin" valueType="num">
                                      <p:cBhvr additive="base">
                                        <p:cTn id="147" dur="500" fill="hold"/>
                                        <p:tgtEl>
                                          <p:spTgt spid="47"/>
                                        </p:tgtEl>
                                        <p:attrNameLst>
                                          <p:attrName>ppt_x</p:attrName>
                                        </p:attrNameLst>
                                      </p:cBhvr>
                                      <p:tavLst>
                                        <p:tav tm="0">
                                          <p:val>
                                            <p:strVal val="#ppt_x"/>
                                          </p:val>
                                        </p:tav>
                                        <p:tav tm="100000">
                                          <p:val>
                                            <p:strVal val="#ppt_x"/>
                                          </p:val>
                                        </p:tav>
                                      </p:tavLst>
                                    </p:anim>
                                    <p:anim calcmode="lin" valueType="num">
                                      <p:cBhvr additive="base">
                                        <p:cTn id="148" dur="500" fill="hold"/>
                                        <p:tgtEl>
                                          <p:spTgt spid="47"/>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500" fill="hold"/>
                                        <p:tgtEl>
                                          <p:spTgt spid="45"/>
                                        </p:tgtEl>
                                        <p:attrNameLst>
                                          <p:attrName>ppt_x</p:attrName>
                                        </p:attrNameLst>
                                      </p:cBhvr>
                                      <p:tavLst>
                                        <p:tav tm="0">
                                          <p:val>
                                            <p:strVal val="#ppt_x"/>
                                          </p:val>
                                        </p:tav>
                                        <p:tav tm="100000">
                                          <p:val>
                                            <p:strVal val="#ppt_x"/>
                                          </p:val>
                                        </p:tav>
                                      </p:tavLst>
                                    </p:anim>
                                    <p:anim calcmode="lin" valueType="num">
                                      <p:cBhvr additive="base">
                                        <p:cTn id="15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500" fill="hold"/>
                                        <p:tgtEl>
                                          <p:spTgt spid="51"/>
                                        </p:tgtEl>
                                        <p:attrNameLst>
                                          <p:attrName>ppt_x</p:attrName>
                                        </p:attrNameLst>
                                      </p:cBhvr>
                                      <p:tavLst>
                                        <p:tav tm="0">
                                          <p:val>
                                            <p:strVal val="#ppt_x"/>
                                          </p:val>
                                        </p:tav>
                                        <p:tav tm="100000">
                                          <p:val>
                                            <p:strVal val="#ppt_x"/>
                                          </p:val>
                                        </p:tav>
                                      </p:tavLst>
                                    </p:anim>
                                    <p:anim calcmode="lin" valueType="num">
                                      <p:cBhvr additive="base">
                                        <p:cTn id="15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P spid="21" grpId="0" animBg="1"/>
      <p:bldP spid="21" grpId="1" animBg="1"/>
      <p:bldP spid="22" grpId="0"/>
      <p:bldP spid="22" grpId="1"/>
      <p:bldP spid="23" grpId="0" animBg="1"/>
      <p:bldP spid="24" grpId="0" animBg="1"/>
      <p:bldP spid="25" grpId="0"/>
      <p:bldP spid="26" grpId="0"/>
      <p:bldP spid="27" grpId="0" animBg="1"/>
      <p:bldP spid="28" grpId="0"/>
      <p:bldP spid="29" grpId="0" animBg="1"/>
      <p:bldP spid="30" grpId="0" animBg="1"/>
      <p:bldP spid="31" grpId="0"/>
      <p:bldP spid="32" grpId="0" animBg="1"/>
      <p:bldP spid="33" grpId="0" animBg="1"/>
      <p:bldP spid="34" grpId="0"/>
      <p:bldP spid="35" grpId="0" animBg="1"/>
      <p:bldP spid="37" grpId="0" animBg="1"/>
      <p:bldP spid="40" grpId="0"/>
      <p:bldP spid="41" grpId="0" animBg="1"/>
      <p:bldP spid="42" grpId="0" animBg="1"/>
      <p:bldP spid="42" grpId="1" animBg="1"/>
      <p:bldP spid="43" grpId="0" animBg="1"/>
      <p:bldP spid="43" grpId="1" animBg="1"/>
      <p:bldP spid="44" grpId="0" animBg="1"/>
      <p:bldP spid="45"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L’effetto di un aumento di </a:t>
            </a:r>
            <a:r>
              <a:rPr lang="el-GR" dirty="0" smtClean="0"/>
              <a:t>μ</a:t>
            </a:r>
            <a:r>
              <a:rPr lang="it-IT" dirty="0" smtClean="0"/>
              <a:t>: le imprese hanno un maggiore potere</a:t>
            </a:r>
            <a:endParaRPr lang="en-US" dirty="0"/>
          </a:p>
        </p:txBody>
      </p:sp>
      <p:cxnSp>
        <p:nvCxnSpPr>
          <p:cNvPr id="11" name="Connettore 2 10"/>
          <p:cNvCxnSpPr/>
          <p:nvPr/>
        </p:nvCxnSpPr>
        <p:spPr>
          <a:xfrm>
            <a:off x="4681192" y="3797599"/>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a:xfrm>
            <a:off x="2261492" y="2886739"/>
            <a:ext cx="0" cy="331959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Connettore 2 7"/>
          <p:cNvCxnSpPr/>
          <p:nvPr/>
        </p:nvCxnSpPr>
        <p:spPr>
          <a:xfrm flipV="1">
            <a:off x="678769" y="1562036"/>
            <a:ext cx="0" cy="223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661329" y="3797599"/>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3757757" y="3725591"/>
            <a:ext cx="432048" cy="369332"/>
          </a:xfrm>
          <a:prstGeom prst="rect">
            <a:avLst/>
          </a:prstGeom>
          <a:noFill/>
          <a:ln>
            <a:noFill/>
          </a:ln>
        </p:spPr>
        <p:txBody>
          <a:bodyPr wrap="square" rtlCol="0">
            <a:spAutoFit/>
          </a:bodyPr>
          <a:lstStyle/>
          <a:p>
            <a:r>
              <a:rPr lang="it-IT" dirty="0" smtClean="0"/>
              <a:t>L</a:t>
            </a:r>
            <a:endParaRPr lang="en-US" dirty="0"/>
          </a:p>
        </p:txBody>
      </p:sp>
      <p:sp>
        <p:nvSpPr>
          <p:cNvPr id="20" name="CasellaDiTesto 19"/>
          <p:cNvSpPr txBox="1"/>
          <p:nvPr/>
        </p:nvSpPr>
        <p:spPr>
          <a:xfrm>
            <a:off x="218790" y="1326495"/>
            <a:ext cx="650618" cy="369332"/>
          </a:xfrm>
          <a:prstGeom prst="rect">
            <a:avLst/>
          </a:prstGeom>
          <a:noFill/>
          <a:ln>
            <a:noFill/>
          </a:ln>
        </p:spPr>
        <p:txBody>
          <a:bodyPr wrap="square" rtlCol="0">
            <a:spAutoFit/>
          </a:bodyPr>
          <a:lstStyle/>
          <a:p>
            <a:r>
              <a:rPr lang="it-IT" dirty="0" smtClean="0"/>
              <a:t>w/p</a:t>
            </a:r>
            <a:endParaRPr lang="en-US" dirty="0"/>
          </a:p>
        </p:txBody>
      </p:sp>
      <p:cxnSp>
        <p:nvCxnSpPr>
          <p:cNvPr id="24" name="Connettore diritto 23"/>
          <p:cNvCxnSpPr/>
          <p:nvPr/>
        </p:nvCxnSpPr>
        <p:spPr>
          <a:xfrm>
            <a:off x="678769" y="2861495"/>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5" name="CasellaDiTesto 24"/>
          <p:cNvSpPr txBox="1"/>
          <p:nvPr/>
        </p:nvSpPr>
        <p:spPr>
          <a:xfrm>
            <a:off x="3776531" y="2702073"/>
            <a:ext cx="432048" cy="369332"/>
          </a:xfrm>
          <a:prstGeom prst="rect">
            <a:avLst/>
          </a:prstGeom>
          <a:noFill/>
          <a:ln>
            <a:noFill/>
          </a:ln>
        </p:spPr>
        <p:txBody>
          <a:bodyPr wrap="square" rtlCol="0">
            <a:spAutoFit/>
          </a:bodyPr>
          <a:lstStyle/>
          <a:p>
            <a:r>
              <a:rPr lang="it-IT" dirty="0" smtClean="0"/>
              <a:t>PS</a:t>
            </a:r>
            <a:endParaRPr lang="en-US" dirty="0"/>
          </a:p>
        </p:txBody>
      </p:sp>
      <p:cxnSp>
        <p:nvCxnSpPr>
          <p:cNvPr id="29" name="Connettore diritto 28"/>
          <p:cNvCxnSpPr/>
          <p:nvPr/>
        </p:nvCxnSpPr>
        <p:spPr>
          <a:xfrm flipV="1">
            <a:off x="1453417" y="1846130"/>
            <a:ext cx="1821139" cy="1800200"/>
          </a:xfrm>
          <a:prstGeom prst="line">
            <a:avLst/>
          </a:prstGeom>
        </p:spPr>
        <p:style>
          <a:lnRef idx="2">
            <a:schemeClr val="dk1"/>
          </a:lnRef>
          <a:fillRef idx="0">
            <a:schemeClr val="dk1"/>
          </a:fillRef>
          <a:effectRef idx="1">
            <a:schemeClr val="dk1"/>
          </a:effectRef>
          <a:fontRef idx="minor">
            <a:schemeClr val="tx1"/>
          </a:fontRef>
        </p:style>
      </p:cxnSp>
      <p:sp>
        <p:nvSpPr>
          <p:cNvPr id="30" name="CasellaDiTesto 29"/>
          <p:cNvSpPr txBox="1"/>
          <p:nvPr/>
        </p:nvSpPr>
        <p:spPr>
          <a:xfrm>
            <a:off x="3306571" y="1634484"/>
            <a:ext cx="531253" cy="369332"/>
          </a:xfrm>
          <a:prstGeom prst="rect">
            <a:avLst/>
          </a:prstGeom>
          <a:noFill/>
        </p:spPr>
        <p:txBody>
          <a:bodyPr wrap="square" rtlCol="0">
            <a:spAutoFit/>
          </a:bodyPr>
          <a:lstStyle/>
          <a:p>
            <a:r>
              <a:rPr lang="it-IT" dirty="0" smtClean="0"/>
              <a:t>WS</a:t>
            </a:r>
            <a:endParaRPr lang="en-US" dirty="0"/>
          </a:p>
        </p:txBody>
      </p:sp>
      <p:sp>
        <p:nvSpPr>
          <p:cNvPr id="35" name="CasellaDiTesto 34"/>
          <p:cNvSpPr txBox="1"/>
          <p:nvPr/>
        </p:nvSpPr>
        <p:spPr>
          <a:xfrm>
            <a:off x="2219070" y="3745049"/>
            <a:ext cx="573261" cy="369332"/>
          </a:xfrm>
          <a:prstGeom prst="rect">
            <a:avLst/>
          </a:prstGeom>
          <a:noFill/>
        </p:spPr>
        <p:txBody>
          <a:bodyPr wrap="square" rtlCol="0">
            <a:spAutoFit/>
          </a:bodyPr>
          <a:lstStyle/>
          <a:p>
            <a:r>
              <a:rPr lang="it-IT" dirty="0" smtClean="0"/>
              <a:t>L</a:t>
            </a:r>
            <a:r>
              <a:rPr lang="it-IT" baseline="30000" dirty="0" smtClean="0"/>
              <a:t>n</a:t>
            </a:r>
            <a:endParaRPr lang="en-US" baseline="30000" dirty="0"/>
          </a:p>
        </p:txBody>
      </p:sp>
      <mc:AlternateContent xmlns:mc="http://schemas.openxmlformats.org/markup-compatibility/2006" xmlns:a14="http://schemas.microsoft.com/office/drawing/2010/main">
        <mc:Choice Requires="a14">
          <p:sp>
            <p:nvSpPr>
              <p:cNvPr id="45" name="CasellaDiTesto 44"/>
              <p:cNvSpPr txBox="1"/>
              <p:nvPr/>
            </p:nvSpPr>
            <p:spPr>
              <a:xfrm>
                <a:off x="-55259" y="2504374"/>
                <a:ext cx="442539" cy="656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𝜇</m:t>
                          </m:r>
                        </m:den>
                      </m:f>
                    </m:oMath>
                  </m:oMathPara>
                </a14:m>
                <a:endParaRPr lang="en-US" dirty="0"/>
              </a:p>
            </p:txBody>
          </p:sp>
        </mc:Choice>
        <mc:Fallback xmlns="">
          <p:sp>
            <p:nvSpPr>
              <p:cNvPr id="45" name="CasellaDiTesto 44"/>
              <p:cNvSpPr txBox="1">
                <a:spLocks noRot="1" noChangeAspect="1" noMove="1" noResize="1" noEditPoints="1" noAdjustHandles="1" noChangeArrowheads="1" noChangeShapeType="1" noTextEdit="1"/>
              </p:cNvSpPr>
              <p:nvPr/>
            </p:nvSpPr>
            <p:spPr>
              <a:xfrm>
                <a:off x="-55259" y="2504374"/>
                <a:ext cx="442539" cy="656142"/>
              </a:xfrm>
              <a:prstGeom prst="rect">
                <a:avLst/>
              </a:prstGeom>
              <a:blipFill>
                <a:blip r:embed="rId2"/>
                <a:stretch>
                  <a:fillRect r="-39726"/>
                </a:stretch>
              </a:blipFill>
            </p:spPr>
            <p:txBody>
              <a:bodyPr/>
              <a:lstStyle/>
              <a:p>
                <a:r>
                  <a:rPr lang="en-US">
                    <a:noFill/>
                  </a:rPr>
                  <a:t> </a:t>
                </a:r>
              </a:p>
            </p:txBody>
          </p:sp>
        </mc:Fallback>
      </mc:AlternateContent>
      <p:cxnSp>
        <p:nvCxnSpPr>
          <p:cNvPr id="5" name="Connettore 2 4"/>
          <p:cNvCxnSpPr/>
          <p:nvPr/>
        </p:nvCxnSpPr>
        <p:spPr>
          <a:xfrm flipH="1" flipV="1">
            <a:off x="655887" y="3902433"/>
            <a:ext cx="4531" cy="244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655887" y="6350705"/>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501794" y="6328954"/>
            <a:ext cx="576064" cy="369332"/>
          </a:xfrm>
          <a:prstGeom prst="rect">
            <a:avLst/>
          </a:prstGeom>
          <a:noFill/>
          <a:ln>
            <a:noFill/>
          </a:ln>
        </p:spPr>
        <p:txBody>
          <a:bodyPr wrap="square" rtlCol="0">
            <a:spAutoFit/>
          </a:bodyPr>
          <a:lstStyle/>
          <a:p>
            <a:r>
              <a:rPr lang="it-IT" dirty="0" smtClean="0"/>
              <a:t>N=Y</a:t>
            </a:r>
            <a:endParaRPr lang="en-US" dirty="0"/>
          </a:p>
        </p:txBody>
      </p:sp>
      <p:sp>
        <p:nvSpPr>
          <p:cNvPr id="19" name="CasellaDiTesto 18"/>
          <p:cNvSpPr txBox="1"/>
          <p:nvPr/>
        </p:nvSpPr>
        <p:spPr>
          <a:xfrm>
            <a:off x="215119" y="3902433"/>
            <a:ext cx="432048" cy="369332"/>
          </a:xfrm>
          <a:prstGeom prst="rect">
            <a:avLst/>
          </a:prstGeom>
          <a:noFill/>
          <a:ln>
            <a:noFill/>
          </a:ln>
        </p:spPr>
        <p:txBody>
          <a:bodyPr wrap="square" rtlCol="0">
            <a:spAutoFit/>
          </a:bodyPr>
          <a:lstStyle/>
          <a:p>
            <a:r>
              <a:rPr lang="it-IT" dirty="0" smtClean="0"/>
              <a:t>P</a:t>
            </a:r>
            <a:endParaRPr lang="en-US" dirty="0"/>
          </a:p>
        </p:txBody>
      </p:sp>
      <p:sp>
        <p:nvSpPr>
          <p:cNvPr id="36" name="CasellaDiTesto 35"/>
          <p:cNvSpPr txBox="1"/>
          <p:nvPr/>
        </p:nvSpPr>
        <p:spPr>
          <a:xfrm>
            <a:off x="1900720" y="6246651"/>
            <a:ext cx="907027" cy="553998"/>
          </a:xfrm>
          <a:prstGeom prst="rect">
            <a:avLst/>
          </a:prstGeom>
          <a:noFill/>
        </p:spPr>
        <p:txBody>
          <a:bodyPr wrap="square" rtlCol="0">
            <a:spAutoFit/>
          </a:bodyPr>
          <a:lstStyle/>
          <a:p>
            <a:r>
              <a:rPr lang="it-IT" dirty="0" err="1" smtClean="0"/>
              <a:t>Y</a:t>
            </a:r>
            <a:r>
              <a:rPr lang="it-IT" baseline="30000" dirty="0" err="1" smtClean="0"/>
              <a:t>n</a:t>
            </a:r>
            <a:r>
              <a:rPr lang="it-IT" baseline="30000" dirty="0" smtClean="0"/>
              <a:t> </a:t>
            </a:r>
            <a:r>
              <a:rPr lang="it-IT" dirty="0" smtClean="0"/>
              <a:t>= </a:t>
            </a:r>
            <a:r>
              <a:rPr lang="it-IT" dirty="0" err="1" smtClean="0"/>
              <a:t>N</a:t>
            </a:r>
            <a:r>
              <a:rPr lang="it-IT" baseline="30000" dirty="0" err="1" smtClean="0"/>
              <a:t>n</a:t>
            </a:r>
            <a:endParaRPr lang="en-US" baseline="30000" dirty="0"/>
          </a:p>
          <a:p>
            <a:endParaRPr lang="en-US" baseline="30000" dirty="0"/>
          </a:p>
        </p:txBody>
      </p:sp>
      <p:cxnSp>
        <p:nvCxnSpPr>
          <p:cNvPr id="39" name="Connettore diritto 38"/>
          <p:cNvCxnSpPr/>
          <p:nvPr/>
        </p:nvCxnSpPr>
        <p:spPr>
          <a:xfrm flipV="1">
            <a:off x="1623429" y="4449743"/>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40" name="Connettore diritto 39"/>
          <p:cNvCxnSpPr/>
          <p:nvPr/>
        </p:nvCxnSpPr>
        <p:spPr>
          <a:xfrm flipH="1" flipV="1">
            <a:off x="977857" y="4733703"/>
            <a:ext cx="2099147" cy="1503592"/>
          </a:xfrm>
          <a:prstGeom prst="line">
            <a:avLst/>
          </a:prstGeom>
        </p:spPr>
        <p:style>
          <a:lnRef idx="2">
            <a:schemeClr val="dk1"/>
          </a:lnRef>
          <a:fillRef idx="0">
            <a:schemeClr val="dk1"/>
          </a:fillRef>
          <a:effectRef idx="1">
            <a:schemeClr val="dk1"/>
          </a:effectRef>
          <a:fontRef idx="minor">
            <a:schemeClr val="tx1"/>
          </a:fontRef>
        </p:style>
      </p:cxnSp>
      <p:cxnSp>
        <p:nvCxnSpPr>
          <p:cNvPr id="42" name="Connettore diritto 41"/>
          <p:cNvCxnSpPr>
            <a:endCxn id="36" idx="0"/>
          </p:cNvCxnSpPr>
          <p:nvPr/>
        </p:nvCxnSpPr>
        <p:spPr>
          <a:xfrm flipH="1">
            <a:off x="2245724" y="5435676"/>
            <a:ext cx="15768" cy="91839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CasellaDiTesto 43"/>
          <p:cNvSpPr txBox="1"/>
          <p:nvPr/>
        </p:nvSpPr>
        <p:spPr>
          <a:xfrm>
            <a:off x="97696" y="5476769"/>
            <a:ext cx="687513" cy="369332"/>
          </a:xfrm>
          <a:prstGeom prst="rect">
            <a:avLst/>
          </a:prstGeom>
          <a:noFill/>
          <a:ln>
            <a:noFill/>
          </a:ln>
        </p:spPr>
        <p:txBody>
          <a:bodyPr wrap="square" rtlCol="0">
            <a:spAutoFit/>
          </a:bodyPr>
          <a:lstStyle/>
          <a:p>
            <a:r>
              <a:rPr lang="it-IT" dirty="0" smtClean="0"/>
              <a:t>P=P</a:t>
            </a:r>
            <a:r>
              <a:rPr lang="it-IT" baseline="30000" dirty="0" smtClean="0"/>
              <a:t>E</a:t>
            </a:r>
            <a:endParaRPr lang="en-US" baseline="30000" dirty="0"/>
          </a:p>
        </p:txBody>
      </p:sp>
      <p:sp>
        <p:nvSpPr>
          <p:cNvPr id="46" name="CasellaDiTesto 45"/>
          <p:cNvSpPr txBox="1"/>
          <p:nvPr/>
        </p:nvSpPr>
        <p:spPr>
          <a:xfrm>
            <a:off x="3009341" y="4009497"/>
            <a:ext cx="531253" cy="369332"/>
          </a:xfrm>
          <a:prstGeom prst="rect">
            <a:avLst/>
          </a:prstGeom>
          <a:noFill/>
        </p:spPr>
        <p:txBody>
          <a:bodyPr wrap="square" rtlCol="0">
            <a:spAutoFit/>
          </a:bodyPr>
          <a:lstStyle/>
          <a:p>
            <a:r>
              <a:rPr lang="it-IT" dirty="0" smtClean="0"/>
              <a:t>AS</a:t>
            </a:r>
            <a:endParaRPr lang="en-US" dirty="0"/>
          </a:p>
        </p:txBody>
      </p:sp>
      <p:sp>
        <p:nvSpPr>
          <p:cNvPr id="47" name="CasellaDiTesto 46"/>
          <p:cNvSpPr txBox="1"/>
          <p:nvPr/>
        </p:nvSpPr>
        <p:spPr>
          <a:xfrm>
            <a:off x="2977524" y="5804805"/>
            <a:ext cx="531253" cy="369332"/>
          </a:xfrm>
          <a:prstGeom prst="rect">
            <a:avLst/>
          </a:prstGeom>
          <a:noFill/>
        </p:spPr>
        <p:txBody>
          <a:bodyPr wrap="square" rtlCol="0">
            <a:spAutoFit/>
          </a:bodyPr>
          <a:lstStyle/>
          <a:p>
            <a:r>
              <a:rPr lang="it-IT" dirty="0" smtClean="0"/>
              <a:t>AD</a:t>
            </a:r>
            <a:endParaRPr lang="en-US" dirty="0"/>
          </a:p>
        </p:txBody>
      </p:sp>
      <p:cxnSp>
        <p:nvCxnSpPr>
          <p:cNvPr id="10" name="Connettore 2 9"/>
          <p:cNvCxnSpPr/>
          <p:nvPr/>
        </p:nvCxnSpPr>
        <p:spPr>
          <a:xfrm flipV="1">
            <a:off x="4668531" y="1791483"/>
            <a:ext cx="4491" cy="2006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702322" y="3754527"/>
            <a:ext cx="432048" cy="369332"/>
          </a:xfrm>
          <a:prstGeom prst="rect">
            <a:avLst/>
          </a:prstGeom>
          <a:noFill/>
          <a:ln>
            <a:noFill/>
          </a:ln>
        </p:spPr>
        <p:txBody>
          <a:bodyPr wrap="square" rtlCol="0">
            <a:spAutoFit/>
          </a:bodyPr>
          <a:lstStyle/>
          <a:p>
            <a:r>
              <a:rPr lang="it-IT" dirty="0" smtClean="0"/>
              <a:t>u</a:t>
            </a:r>
            <a:endParaRPr lang="en-US" dirty="0"/>
          </a:p>
        </p:txBody>
      </p:sp>
      <p:sp>
        <p:nvSpPr>
          <p:cNvPr id="21" name="CasellaDiTesto 20"/>
          <p:cNvSpPr txBox="1"/>
          <p:nvPr/>
        </p:nvSpPr>
        <p:spPr>
          <a:xfrm>
            <a:off x="4022404" y="1732431"/>
            <a:ext cx="650618" cy="369332"/>
          </a:xfrm>
          <a:prstGeom prst="rect">
            <a:avLst/>
          </a:prstGeom>
          <a:noFill/>
          <a:ln>
            <a:noFill/>
          </a:ln>
        </p:spPr>
        <p:txBody>
          <a:bodyPr wrap="square" rtlCol="0">
            <a:spAutoFit/>
          </a:bodyPr>
          <a:lstStyle/>
          <a:p>
            <a:r>
              <a:rPr lang="it-IT" dirty="0" smtClean="0"/>
              <a:t>w/p</a:t>
            </a:r>
            <a:endParaRPr lang="en-US" dirty="0"/>
          </a:p>
        </p:txBody>
      </p:sp>
      <p:cxnSp>
        <p:nvCxnSpPr>
          <p:cNvPr id="23" name="Connettore diritto 22"/>
          <p:cNvCxnSpPr/>
          <p:nvPr/>
        </p:nvCxnSpPr>
        <p:spPr>
          <a:xfrm>
            <a:off x="4673022" y="2871603"/>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6" name="CasellaDiTesto 25"/>
          <p:cNvSpPr txBox="1"/>
          <p:nvPr/>
        </p:nvSpPr>
        <p:spPr>
          <a:xfrm>
            <a:off x="7918346" y="2686937"/>
            <a:ext cx="432048" cy="369332"/>
          </a:xfrm>
          <a:prstGeom prst="rect">
            <a:avLst/>
          </a:prstGeom>
          <a:noFill/>
          <a:ln>
            <a:noFill/>
          </a:ln>
        </p:spPr>
        <p:txBody>
          <a:bodyPr wrap="square" rtlCol="0">
            <a:spAutoFit/>
          </a:bodyPr>
          <a:lstStyle/>
          <a:p>
            <a:r>
              <a:rPr lang="it-IT" dirty="0" smtClean="0"/>
              <a:t>PS</a:t>
            </a:r>
            <a:endParaRPr lang="en-US" dirty="0"/>
          </a:p>
        </p:txBody>
      </p:sp>
      <p:cxnSp>
        <p:nvCxnSpPr>
          <p:cNvPr id="28" name="Connettore diritto 27"/>
          <p:cNvCxnSpPr/>
          <p:nvPr/>
        </p:nvCxnSpPr>
        <p:spPr>
          <a:xfrm flipH="1" flipV="1">
            <a:off x="5236568" y="1862435"/>
            <a:ext cx="1800200" cy="1821139"/>
          </a:xfrm>
          <a:prstGeom prst="line">
            <a:avLst/>
          </a:prstGeom>
        </p:spPr>
        <p:style>
          <a:lnRef idx="2">
            <a:schemeClr val="dk1"/>
          </a:lnRef>
          <a:fillRef idx="0">
            <a:schemeClr val="dk1"/>
          </a:fillRef>
          <a:effectRef idx="1">
            <a:schemeClr val="dk1"/>
          </a:effectRef>
          <a:fontRef idx="minor">
            <a:schemeClr val="tx1"/>
          </a:fontRef>
        </p:style>
      </p:cxnSp>
      <p:sp>
        <p:nvSpPr>
          <p:cNvPr id="31" name="CasellaDiTesto 30"/>
          <p:cNvSpPr txBox="1"/>
          <p:nvPr/>
        </p:nvSpPr>
        <p:spPr>
          <a:xfrm>
            <a:off x="4849370" y="1750833"/>
            <a:ext cx="531253" cy="369332"/>
          </a:xfrm>
          <a:prstGeom prst="rect">
            <a:avLst/>
          </a:prstGeom>
          <a:noFill/>
        </p:spPr>
        <p:txBody>
          <a:bodyPr wrap="square" rtlCol="0">
            <a:spAutoFit/>
          </a:bodyPr>
          <a:lstStyle/>
          <a:p>
            <a:r>
              <a:rPr lang="it-IT" dirty="0" smtClean="0"/>
              <a:t>WS</a:t>
            </a:r>
            <a:endParaRPr lang="en-US" dirty="0"/>
          </a:p>
        </p:txBody>
      </p:sp>
      <p:sp>
        <p:nvSpPr>
          <p:cNvPr id="34" name="CasellaDiTesto 33"/>
          <p:cNvSpPr txBox="1"/>
          <p:nvPr/>
        </p:nvSpPr>
        <p:spPr>
          <a:xfrm>
            <a:off x="6075861" y="3708579"/>
            <a:ext cx="573261" cy="369332"/>
          </a:xfrm>
          <a:prstGeom prst="rect">
            <a:avLst/>
          </a:prstGeom>
          <a:noFill/>
        </p:spPr>
        <p:txBody>
          <a:bodyPr wrap="square" rtlCol="0">
            <a:spAutoFit/>
          </a:bodyPr>
          <a:lstStyle/>
          <a:p>
            <a:r>
              <a:rPr lang="it-IT" dirty="0" smtClean="0"/>
              <a:t>u</a:t>
            </a:r>
            <a:r>
              <a:rPr lang="it-IT" baseline="30000" dirty="0" smtClean="0"/>
              <a:t>n</a:t>
            </a:r>
            <a:endParaRPr lang="en-US" baseline="30000" dirty="0"/>
          </a:p>
        </p:txBody>
      </p:sp>
      <p:cxnSp>
        <p:nvCxnSpPr>
          <p:cNvPr id="41" name="Connettore diritto 40"/>
          <p:cNvCxnSpPr/>
          <p:nvPr/>
        </p:nvCxnSpPr>
        <p:spPr>
          <a:xfrm flipH="1" flipV="1">
            <a:off x="4624500" y="3348283"/>
            <a:ext cx="3024336" cy="12414"/>
          </a:xfrm>
          <a:prstGeom prst="line">
            <a:avLst/>
          </a:prstGeom>
        </p:spPr>
        <p:style>
          <a:lnRef idx="2">
            <a:schemeClr val="accent2"/>
          </a:lnRef>
          <a:fillRef idx="0">
            <a:schemeClr val="accent2"/>
          </a:fillRef>
          <a:effectRef idx="1">
            <a:schemeClr val="accent2"/>
          </a:effectRef>
          <a:fontRef idx="minor">
            <a:schemeClr val="tx1"/>
          </a:fontRef>
        </p:style>
      </p:cxnSp>
      <p:sp>
        <p:nvSpPr>
          <p:cNvPr id="43" name="CasellaDiTesto 42"/>
          <p:cNvSpPr txBox="1"/>
          <p:nvPr/>
        </p:nvSpPr>
        <p:spPr>
          <a:xfrm>
            <a:off x="7867393" y="3178283"/>
            <a:ext cx="689977" cy="369332"/>
          </a:xfrm>
          <a:prstGeom prst="rect">
            <a:avLst/>
          </a:prstGeom>
          <a:noFill/>
        </p:spPr>
        <p:txBody>
          <a:bodyPr wrap="square" rtlCol="0">
            <a:spAutoFit/>
          </a:bodyPr>
          <a:lstStyle/>
          <a:p>
            <a:r>
              <a:rPr lang="it-IT" dirty="0" smtClean="0"/>
              <a:t>PS’</a:t>
            </a:r>
            <a:endParaRPr lang="en-US" dirty="0"/>
          </a:p>
        </p:txBody>
      </p:sp>
      <p:cxnSp>
        <p:nvCxnSpPr>
          <p:cNvPr id="12" name="Connettore diritto 11"/>
          <p:cNvCxnSpPr/>
          <p:nvPr/>
        </p:nvCxnSpPr>
        <p:spPr>
          <a:xfrm>
            <a:off x="6228184" y="2861495"/>
            <a:ext cx="0" cy="93610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asellaDiTesto 48"/>
          <p:cNvSpPr txBox="1"/>
          <p:nvPr/>
        </p:nvSpPr>
        <p:spPr>
          <a:xfrm>
            <a:off x="6853878" y="3727233"/>
            <a:ext cx="573261" cy="369332"/>
          </a:xfrm>
          <a:prstGeom prst="rect">
            <a:avLst/>
          </a:prstGeom>
          <a:noFill/>
        </p:spPr>
        <p:txBody>
          <a:bodyPr wrap="square" rtlCol="0">
            <a:spAutoFit/>
          </a:bodyPr>
          <a:lstStyle/>
          <a:p>
            <a:r>
              <a:rPr lang="it-IT" dirty="0" smtClean="0"/>
              <a:t>u</a:t>
            </a:r>
            <a:r>
              <a:rPr lang="it-IT" baseline="30000" dirty="0" smtClean="0"/>
              <a:t>n'</a:t>
            </a:r>
            <a:endParaRPr lang="en-US" baseline="30000" dirty="0"/>
          </a:p>
        </p:txBody>
      </p:sp>
      <p:cxnSp>
        <p:nvCxnSpPr>
          <p:cNvPr id="59" name="Connettore diritto 58"/>
          <p:cNvCxnSpPr/>
          <p:nvPr/>
        </p:nvCxnSpPr>
        <p:spPr>
          <a:xfrm flipV="1">
            <a:off x="664115" y="3336095"/>
            <a:ext cx="3178985" cy="24375"/>
          </a:xfrm>
          <a:prstGeom prst="line">
            <a:avLst/>
          </a:prstGeom>
        </p:spPr>
        <p:style>
          <a:lnRef idx="2">
            <a:schemeClr val="accent2"/>
          </a:lnRef>
          <a:fillRef idx="0">
            <a:schemeClr val="accent2"/>
          </a:fillRef>
          <a:effectRef idx="1">
            <a:schemeClr val="accent2"/>
          </a:effectRef>
          <a:fontRef idx="minor">
            <a:schemeClr val="tx1"/>
          </a:fontRef>
        </p:style>
      </p:cxnSp>
      <p:sp>
        <p:nvSpPr>
          <p:cNvPr id="60" name="CasellaDiTesto 59"/>
          <p:cNvSpPr txBox="1"/>
          <p:nvPr/>
        </p:nvSpPr>
        <p:spPr>
          <a:xfrm>
            <a:off x="2069764" y="1505857"/>
            <a:ext cx="689977" cy="369332"/>
          </a:xfrm>
          <a:prstGeom prst="rect">
            <a:avLst/>
          </a:prstGeom>
          <a:noFill/>
        </p:spPr>
        <p:txBody>
          <a:bodyPr wrap="square" rtlCol="0">
            <a:spAutoFit/>
          </a:bodyPr>
          <a:lstStyle/>
          <a:p>
            <a:r>
              <a:rPr lang="it-IT" dirty="0" smtClean="0"/>
              <a:t>WS’</a:t>
            </a:r>
            <a:endParaRPr lang="en-US" dirty="0"/>
          </a:p>
        </p:txBody>
      </p:sp>
      <p:cxnSp>
        <p:nvCxnSpPr>
          <p:cNvPr id="63" name="Connettore diritto 62"/>
          <p:cNvCxnSpPr/>
          <p:nvPr/>
        </p:nvCxnSpPr>
        <p:spPr>
          <a:xfrm flipV="1">
            <a:off x="1008119" y="4197820"/>
            <a:ext cx="1821139" cy="1800200"/>
          </a:xfrm>
          <a:prstGeom prst="line">
            <a:avLst/>
          </a:prstGeom>
        </p:spPr>
        <p:style>
          <a:lnRef idx="2">
            <a:schemeClr val="accent2"/>
          </a:lnRef>
          <a:fillRef idx="0">
            <a:schemeClr val="accent2"/>
          </a:fillRef>
          <a:effectRef idx="1">
            <a:schemeClr val="accent2"/>
          </a:effectRef>
          <a:fontRef idx="minor">
            <a:schemeClr val="tx1"/>
          </a:fontRef>
        </p:style>
      </p:cxnSp>
      <p:sp>
        <p:nvSpPr>
          <p:cNvPr id="64" name="CasellaDiTesto 63"/>
          <p:cNvSpPr txBox="1"/>
          <p:nvPr/>
        </p:nvSpPr>
        <p:spPr>
          <a:xfrm>
            <a:off x="2397249" y="4201608"/>
            <a:ext cx="531253" cy="369332"/>
          </a:xfrm>
          <a:prstGeom prst="rect">
            <a:avLst/>
          </a:prstGeom>
          <a:noFill/>
        </p:spPr>
        <p:txBody>
          <a:bodyPr wrap="square" rtlCol="0">
            <a:spAutoFit/>
          </a:bodyPr>
          <a:lstStyle/>
          <a:p>
            <a:r>
              <a:rPr lang="it-IT" dirty="0" smtClean="0"/>
              <a:t>AS’</a:t>
            </a:r>
            <a:endParaRPr lang="en-US" dirty="0"/>
          </a:p>
        </p:txBody>
      </p:sp>
      <p:cxnSp>
        <p:nvCxnSpPr>
          <p:cNvPr id="66" name="Connettore diritto 65"/>
          <p:cNvCxnSpPr/>
          <p:nvPr/>
        </p:nvCxnSpPr>
        <p:spPr>
          <a:xfrm flipH="1">
            <a:off x="647167" y="5647931"/>
            <a:ext cx="1614325"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Connettore diritto 67"/>
          <p:cNvCxnSpPr/>
          <p:nvPr/>
        </p:nvCxnSpPr>
        <p:spPr>
          <a:xfrm flipH="1">
            <a:off x="678769" y="4952594"/>
            <a:ext cx="54811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asellaDiTesto 68"/>
          <p:cNvSpPr txBox="1"/>
          <p:nvPr/>
        </p:nvSpPr>
        <p:spPr>
          <a:xfrm>
            <a:off x="116147" y="4754074"/>
            <a:ext cx="687513" cy="553998"/>
          </a:xfrm>
          <a:prstGeom prst="rect">
            <a:avLst/>
          </a:prstGeom>
          <a:noFill/>
          <a:ln>
            <a:noFill/>
          </a:ln>
        </p:spPr>
        <p:txBody>
          <a:bodyPr wrap="square" rtlCol="0">
            <a:spAutoFit/>
          </a:bodyPr>
          <a:lstStyle/>
          <a:p>
            <a:r>
              <a:rPr lang="it-IT" dirty="0" smtClean="0"/>
              <a:t>P’=P</a:t>
            </a:r>
            <a:r>
              <a:rPr lang="it-IT" baseline="30000" dirty="0" smtClean="0"/>
              <a:t>E’</a:t>
            </a:r>
            <a:endParaRPr lang="en-US" baseline="30000" dirty="0"/>
          </a:p>
        </p:txBody>
      </p:sp>
      <p:sp>
        <p:nvSpPr>
          <p:cNvPr id="72" name="CasellaDiTesto 71"/>
          <p:cNvSpPr txBox="1"/>
          <p:nvPr/>
        </p:nvSpPr>
        <p:spPr>
          <a:xfrm>
            <a:off x="83595" y="5114616"/>
            <a:ext cx="687513" cy="369332"/>
          </a:xfrm>
          <a:prstGeom prst="rect">
            <a:avLst/>
          </a:prstGeom>
          <a:noFill/>
          <a:ln>
            <a:noFill/>
          </a:ln>
        </p:spPr>
        <p:txBody>
          <a:bodyPr wrap="square" rtlCol="0">
            <a:spAutoFit/>
          </a:bodyPr>
          <a:lstStyle/>
          <a:p>
            <a:r>
              <a:rPr lang="it-IT" dirty="0" smtClean="0"/>
              <a:t>P&gt;P</a:t>
            </a:r>
            <a:r>
              <a:rPr lang="it-IT" baseline="30000" dirty="0" smtClean="0"/>
              <a:t>E</a:t>
            </a:r>
            <a:endParaRPr lang="en-US" baseline="30000" dirty="0"/>
          </a:p>
        </p:txBody>
      </p:sp>
      <p:sp>
        <p:nvSpPr>
          <p:cNvPr id="73" name="CasellaDiTesto 72"/>
          <p:cNvSpPr txBox="1"/>
          <p:nvPr/>
        </p:nvSpPr>
        <p:spPr>
          <a:xfrm>
            <a:off x="1526284" y="3781426"/>
            <a:ext cx="573261" cy="369332"/>
          </a:xfrm>
          <a:prstGeom prst="rect">
            <a:avLst/>
          </a:prstGeom>
          <a:noFill/>
        </p:spPr>
        <p:txBody>
          <a:bodyPr wrap="square" rtlCol="0">
            <a:spAutoFit/>
          </a:bodyPr>
          <a:lstStyle/>
          <a:p>
            <a:r>
              <a:rPr lang="it-IT" dirty="0" smtClean="0"/>
              <a:t>L</a:t>
            </a:r>
            <a:r>
              <a:rPr lang="it-IT" baseline="30000" dirty="0" smtClean="0"/>
              <a:t>n’</a:t>
            </a:r>
            <a:endParaRPr lang="en-US" baseline="30000" dirty="0"/>
          </a:p>
        </p:txBody>
      </p:sp>
      <p:cxnSp>
        <p:nvCxnSpPr>
          <p:cNvPr id="75" name="Connettore diritto 74"/>
          <p:cNvCxnSpPr/>
          <p:nvPr/>
        </p:nvCxnSpPr>
        <p:spPr>
          <a:xfrm flipH="1">
            <a:off x="647167" y="5298437"/>
            <a:ext cx="1052773" cy="963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 name="Connettore diritto 75"/>
          <p:cNvCxnSpPr/>
          <p:nvPr/>
        </p:nvCxnSpPr>
        <p:spPr>
          <a:xfrm flipV="1">
            <a:off x="511193" y="3825314"/>
            <a:ext cx="1821139" cy="1800200"/>
          </a:xfrm>
          <a:prstGeom prst="line">
            <a:avLst/>
          </a:prstGeom>
        </p:spPr>
        <p:style>
          <a:lnRef idx="2">
            <a:schemeClr val="accent1"/>
          </a:lnRef>
          <a:fillRef idx="0">
            <a:schemeClr val="accent1"/>
          </a:fillRef>
          <a:effectRef idx="1">
            <a:schemeClr val="accent1"/>
          </a:effectRef>
          <a:fontRef idx="minor">
            <a:schemeClr val="tx1"/>
          </a:fontRef>
        </p:style>
      </p:cxnSp>
      <p:sp>
        <p:nvSpPr>
          <p:cNvPr id="78" name="Rettangolo 77"/>
          <p:cNvSpPr/>
          <p:nvPr/>
        </p:nvSpPr>
        <p:spPr>
          <a:xfrm>
            <a:off x="1226883" y="6474053"/>
            <a:ext cx="724622" cy="369332"/>
          </a:xfrm>
          <a:prstGeom prst="rect">
            <a:avLst/>
          </a:prstGeom>
        </p:spPr>
        <p:txBody>
          <a:bodyPr wrap="none">
            <a:spAutoFit/>
          </a:bodyPr>
          <a:lstStyle/>
          <a:p>
            <a:r>
              <a:rPr lang="it-IT" dirty="0" smtClean="0">
                <a:solidFill>
                  <a:srgbClr val="FF0000"/>
                </a:solidFill>
              </a:rPr>
              <a:t>Y</a:t>
            </a:r>
            <a:r>
              <a:rPr lang="it-IT" baseline="30000" dirty="0" smtClean="0">
                <a:solidFill>
                  <a:srgbClr val="FF0000"/>
                </a:solidFill>
              </a:rPr>
              <a:t>’ </a:t>
            </a:r>
            <a:r>
              <a:rPr lang="it-IT" dirty="0">
                <a:solidFill>
                  <a:srgbClr val="FF0000"/>
                </a:solidFill>
              </a:rPr>
              <a:t>= </a:t>
            </a:r>
            <a:r>
              <a:rPr lang="it-IT" dirty="0" smtClean="0">
                <a:solidFill>
                  <a:srgbClr val="FF0000"/>
                </a:solidFill>
              </a:rPr>
              <a:t>N</a:t>
            </a:r>
            <a:r>
              <a:rPr lang="it-IT" baseline="30000" dirty="0" smtClean="0">
                <a:solidFill>
                  <a:srgbClr val="FF0000"/>
                </a:solidFill>
              </a:rPr>
              <a:t>’</a:t>
            </a:r>
            <a:endParaRPr lang="en-US" baseline="30000" dirty="0">
              <a:solidFill>
                <a:srgbClr val="FF0000"/>
              </a:solidFill>
            </a:endParaRPr>
          </a:p>
        </p:txBody>
      </p:sp>
      <p:cxnSp>
        <p:nvCxnSpPr>
          <p:cNvPr id="80" name="Connettore diritto 79"/>
          <p:cNvCxnSpPr/>
          <p:nvPr/>
        </p:nvCxnSpPr>
        <p:spPr>
          <a:xfrm>
            <a:off x="1226883" y="4959298"/>
            <a:ext cx="0" cy="1418382"/>
          </a:xfrm>
          <a:prstGeom prst="line">
            <a:avLst/>
          </a:prstGeom>
        </p:spPr>
        <p:style>
          <a:lnRef idx="1">
            <a:schemeClr val="accent1"/>
          </a:lnRef>
          <a:fillRef idx="0">
            <a:schemeClr val="accent1"/>
          </a:fillRef>
          <a:effectRef idx="0">
            <a:schemeClr val="accent1"/>
          </a:effectRef>
          <a:fontRef idx="minor">
            <a:schemeClr val="tx1"/>
          </a:fontRef>
        </p:style>
      </p:cxnSp>
      <p:sp>
        <p:nvSpPr>
          <p:cNvPr id="81" name="CasellaDiTesto 80"/>
          <p:cNvSpPr txBox="1"/>
          <p:nvPr/>
        </p:nvSpPr>
        <p:spPr>
          <a:xfrm>
            <a:off x="874715" y="6252530"/>
            <a:ext cx="907027" cy="553998"/>
          </a:xfrm>
          <a:prstGeom prst="rect">
            <a:avLst/>
          </a:prstGeom>
          <a:noFill/>
        </p:spPr>
        <p:txBody>
          <a:bodyPr wrap="square" rtlCol="0">
            <a:spAutoFit/>
          </a:bodyPr>
          <a:lstStyle/>
          <a:p>
            <a:r>
              <a:rPr lang="it-IT" dirty="0" err="1" smtClean="0"/>
              <a:t>Y</a:t>
            </a:r>
            <a:r>
              <a:rPr lang="it-IT" baseline="30000" dirty="0" err="1" smtClean="0"/>
              <a:t>n</a:t>
            </a:r>
            <a:r>
              <a:rPr lang="it-IT" baseline="30000" dirty="0" smtClean="0"/>
              <a:t>’ </a:t>
            </a:r>
            <a:r>
              <a:rPr lang="it-IT" dirty="0" smtClean="0"/>
              <a:t>= </a:t>
            </a:r>
            <a:r>
              <a:rPr lang="it-IT" dirty="0" err="1" smtClean="0"/>
              <a:t>N</a:t>
            </a:r>
            <a:r>
              <a:rPr lang="it-IT" baseline="30000" dirty="0" err="1" smtClean="0"/>
              <a:t>n</a:t>
            </a:r>
            <a:r>
              <a:rPr lang="it-IT" baseline="30000" dirty="0" smtClean="0"/>
              <a:t>’</a:t>
            </a:r>
            <a:endParaRPr lang="en-US" baseline="30000" dirty="0"/>
          </a:p>
          <a:p>
            <a:endParaRPr lang="en-US" baseline="30000" dirty="0"/>
          </a:p>
        </p:txBody>
      </p:sp>
      <p:sp>
        <p:nvSpPr>
          <p:cNvPr id="82" name="CasellaDiTesto 81"/>
          <p:cNvSpPr txBox="1"/>
          <p:nvPr/>
        </p:nvSpPr>
        <p:spPr>
          <a:xfrm>
            <a:off x="4748173" y="4470285"/>
            <a:ext cx="407229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Aumenta </a:t>
            </a:r>
            <a:r>
              <a:rPr lang="el-GR" dirty="0" smtClean="0"/>
              <a:t>μ</a:t>
            </a:r>
            <a:r>
              <a:rPr lang="it-IT" dirty="0" smtClean="0"/>
              <a:t> e aumenta u di equilibrio</a:t>
            </a:r>
            <a:endParaRPr lang="en-US" dirty="0"/>
          </a:p>
        </p:txBody>
      </p:sp>
      <p:sp>
        <p:nvSpPr>
          <p:cNvPr id="83" name="CasellaDiTesto 82"/>
          <p:cNvSpPr txBox="1"/>
          <p:nvPr/>
        </p:nvSpPr>
        <p:spPr>
          <a:xfrm>
            <a:off x="4741639" y="4959298"/>
            <a:ext cx="4072297"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Aumenta </a:t>
            </a:r>
            <a:r>
              <a:rPr lang="el-GR" dirty="0"/>
              <a:t>μ</a:t>
            </a:r>
            <a:r>
              <a:rPr lang="it-IT" dirty="0" smtClean="0"/>
              <a:t> e diminuisce L di equilibrio</a:t>
            </a:r>
            <a:endParaRPr lang="en-US" dirty="0"/>
          </a:p>
        </p:txBody>
      </p:sp>
      <p:sp>
        <p:nvSpPr>
          <p:cNvPr id="84" name="CasellaDiTesto 83"/>
          <p:cNvSpPr txBox="1"/>
          <p:nvPr/>
        </p:nvSpPr>
        <p:spPr>
          <a:xfrm>
            <a:off x="4748173" y="5448311"/>
            <a:ext cx="407229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Diminuisce L di equilibrio e AS diminuisce (breve periodo: P&gt;P</a:t>
            </a:r>
            <a:r>
              <a:rPr lang="it-IT" baseline="30000" dirty="0" smtClean="0"/>
              <a:t>E</a:t>
            </a:r>
            <a:r>
              <a:rPr lang="it-IT" dirty="0" smtClean="0"/>
              <a:t>)</a:t>
            </a:r>
            <a:endParaRPr lang="en-US" dirty="0"/>
          </a:p>
        </p:txBody>
      </p:sp>
      <p:sp>
        <p:nvSpPr>
          <p:cNvPr id="85" name="CasellaDiTesto 84"/>
          <p:cNvSpPr txBox="1"/>
          <p:nvPr/>
        </p:nvSpPr>
        <p:spPr>
          <a:xfrm>
            <a:off x="4748173" y="6172456"/>
            <a:ext cx="40722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I prezzi si aggiustano e AS diminuisce (medio periodo: P’=P</a:t>
            </a:r>
            <a:r>
              <a:rPr lang="it-IT" baseline="30000" dirty="0" smtClean="0"/>
              <a:t>E’</a:t>
            </a:r>
            <a:r>
              <a:rPr lang="it-IT" dirty="0" smtClean="0"/>
              <a:t>)</a:t>
            </a:r>
            <a:endParaRPr lang="en-US" dirty="0"/>
          </a:p>
        </p:txBody>
      </p:sp>
      <p:sp>
        <p:nvSpPr>
          <p:cNvPr id="86" name="CasellaDiTesto 85"/>
          <p:cNvSpPr txBox="1"/>
          <p:nvPr/>
        </p:nvSpPr>
        <p:spPr>
          <a:xfrm>
            <a:off x="1672841" y="4228837"/>
            <a:ext cx="717071" cy="369332"/>
          </a:xfrm>
          <a:prstGeom prst="rect">
            <a:avLst/>
          </a:prstGeom>
          <a:noFill/>
        </p:spPr>
        <p:txBody>
          <a:bodyPr wrap="square" rtlCol="0">
            <a:spAutoFit/>
          </a:bodyPr>
          <a:lstStyle/>
          <a:p>
            <a:r>
              <a:rPr lang="it-IT" dirty="0" smtClean="0"/>
              <a:t>AS’’</a:t>
            </a:r>
            <a:endParaRPr lang="en-US" dirty="0"/>
          </a:p>
        </p:txBody>
      </p:sp>
      <p:cxnSp>
        <p:nvCxnSpPr>
          <p:cNvPr id="22" name="Connettore diritto 21"/>
          <p:cNvCxnSpPr/>
          <p:nvPr/>
        </p:nvCxnSpPr>
        <p:spPr>
          <a:xfrm>
            <a:off x="6732240" y="3348283"/>
            <a:ext cx="0" cy="44931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nettore diritto 47"/>
          <p:cNvCxnSpPr/>
          <p:nvPr/>
        </p:nvCxnSpPr>
        <p:spPr>
          <a:xfrm>
            <a:off x="6732240" y="3781426"/>
            <a:ext cx="0" cy="597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diritto 51"/>
          <p:cNvCxnSpPr/>
          <p:nvPr/>
        </p:nvCxnSpPr>
        <p:spPr>
          <a:xfrm flipH="1">
            <a:off x="1718391" y="4395002"/>
            <a:ext cx="5013849" cy="19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2 60"/>
          <p:cNvCxnSpPr/>
          <p:nvPr/>
        </p:nvCxnSpPr>
        <p:spPr>
          <a:xfrm flipV="1">
            <a:off x="1736357" y="3822768"/>
            <a:ext cx="0" cy="583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ttore diritto 66"/>
          <p:cNvCxnSpPr/>
          <p:nvPr/>
        </p:nvCxnSpPr>
        <p:spPr>
          <a:xfrm>
            <a:off x="1742362" y="3383904"/>
            <a:ext cx="9319" cy="300583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88" name="CasellaDiTesto 87"/>
              <p:cNvSpPr txBox="1"/>
              <p:nvPr/>
            </p:nvSpPr>
            <p:spPr>
              <a:xfrm>
                <a:off x="3976508" y="3008024"/>
                <a:ext cx="442539" cy="656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𝜇</m:t>
                          </m:r>
                          <m:r>
                            <a:rPr lang="it-IT" b="0" i="1"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88" name="CasellaDiTesto 87"/>
              <p:cNvSpPr txBox="1">
                <a:spLocks noRot="1" noChangeAspect="1" noMove="1" noResize="1" noEditPoints="1" noAdjustHandles="1" noChangeArrowheads="1" noChangeShapeType="1" noTextEdit="1"/>
              </p:cNvSpPr>
              <p:nvPr/>
            </p:nvSpPr>
            <p:spPr>
              <a:xfrm>
                <a:off x="3976508" y="3008024"/>
                <a:ext cx="442539" cy="656142"/>
              </a:xfrm>
              <a:prstGeom prst="rect">
                <a:avLst/>
              </a:prstGeom>
              <a:blipFill>
                <a:blip r:embed="rId3"/>
                <a:stretch>
                  <a:fillRect r="-53425"/>
                </a:stretch>
              </a:blipFill>
            </p:spPr>
            <p:txBody>
              <a:bodyPr/>
              <a:lstStyle/>
              <a:p>
                <a:r>
                  <a:rPr lang="en-US">
                    <a:noFill/>
                  </a:rPr>
                  <a:t> </a:t>
                </a:r>
              </a:p>
            </p:txBody>
          </p:sp>
        </mc:Fallback>
      </mc:AlternateContent>
    </p:spTree>
    <p:extLst>
      <p:ext uri="{BB962C8B-B14F-4D97-AF65-F5344CB8AC3E}">
        <p14:creationId xmlns:p14="http://schemas.microsoft.com/office/powerpoint/2010/main" val="3658354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1000" fill="hold"/>
                                        <p:tgtEl>
                                          <p:spTgt spid="6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1000"/>
                                        <p:tgtEl>
                                          <p:spTgt spid="67"/>
                                        </p:tgtEl>
                                      </p:cBhvr>
                                    </p:animEffect>
                                    <p:anim calcmode="lin" valueType="num">
                                      <p:cBhvr>
                                        <p:cTn id="43" dur="1000" fill="hold"/>
                                        <p:tgtEl>
                                          <p:spTgt spid="67"/>
                                        </p:tgtEl>
                                        <p:attrNameLst>
                                          <p:attrName>ppt_x</p:attrName>
                                        </p:attrNameLst>
                                      </p:cBhvr>
                                      <p:tavLst>
                                        <p:tav tm="0">
                                          <p:val>
                                            <p:strVal val="#ppt_x"/>
                                          </p:val>
                                        </p:tav>
                                        <p:tav tm="100000">
                                          <p:val>
                                            <p:strVal val="#ppt_x"/>
                                          </p:val>
                                        </p:tav>
                                      </p:tavLst>
                                    </p:anim>
                                    <p:anim calcmode="lin" valueType="num">
                                      <p:cBhvr>
                                        <p:cTn id="4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additive="base">
                                        <p:cTn id="49" dur="500" fill="hold"/>
                                        <p:tgtEl>
                                          <p:spTgt spid="82"/>
                                        </p:tgtEl>
                                        <p:attrNameLst>
                                          <p:attrName>ppt_x</p:attrName>
                                        </p:attrNameLst>
                                      </p:cBhvr>
                                      <p:tavLst>
                                        <p:tav tm="0">
                                          <p:val>
                                            <p:strVal val="#ppt_x"/>
                                          </p:val>
                                        </p:tav>
                                        <p:tav tm="100000">
                                          <p:val>
                                            <p:strVal val="#ppt_x"/>
                                          </p:val>
                                        </p:tav>
                                      </p:tavLst>
                                    </p:anim>
                                    <p:anim calcmode="lin" valueType="num">
                                      <p:cBhvr additive="base">
                                        <p:cTn id="5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anim calcmode="lin" valueType="num">
                                      <p:cBhvr>
                                        <p:cTn id="56" dur="1000" fill="hold"/>
                                        <p:tgtEl>
                                          <p:spTgt spid="59"/>
                                        </p:tgtEl>
                                        <p:attrNameLst>
                                          <p:attrName>ppt_x</p:attrName>
                                        </p:attrNameLst>
                                      </p:cBhvr>
                                      <p:tavLst>
                                        <p:tav tm="0">
                                          <p:val>
                                            <p:strVal val="#ppt_x"/>
                                          </p:val>
                                        </p:tav>
                                        <p:tav tm="100000">
                                          <p:val>
                                            <p:strVal val="#ppt_x"/>
                                          </p:val>
                                        </p:tav>
                                      </p:tavLst>
                                    </p:anim>
                                    <p:anim calcmode="lin" valueType="num">
                                      <p:cBhvr>
                                        <p:cTn id="57" dur="1000" fill="hold"/>
                                        <p:tgtEl>
                                          <p:spTgt spid="5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fade">
                                      <p:cBhvr>
                                        <p:cTn id="76" dur="1000"/>
                                        <p:tgtEl>
                                          <p:spTgt spid="75"/>
                                        </p:tgtEl>
                                      </p:cBhvr>
                                    </p:animEffect>
                                    <p:anim calcmode="lin" valueType="num">
                                      <p:cBhvr>
                                        <p:cTn id="77" dur="1000" fill="hold"/>
                                        <p:tgtEl>
                                          <p:spTgt spid="75"/>
                                        </p:tgtEl>
                                        <p:attrNameLst>
                                          <p:attrName>ppt_x</p:attrName>
                                        </p:attrNameLst>
                                      </p:cBhvr>
                                      <p:tavLst>
                                        <p:tav tm="0">
                                          <p:val>
                                            <p:strVal val="#ppt_x"/>
                                          </p:val>
                                        </p:tav>
                                        <p:tav tm="100000">
                                          <p:val>
                                            <p:strVal val="#ppt_x"/>
                                          </p:val>
                                        </p:tav>
                                      </p:tavLst>
                                    </p:anim>
                                    <p:anim calcmode="lin" valueType="num">
                                      <p:cBhvr>
                                        <p:cTn id="78" dur="1000" fill="hold"/>
                                        <p:tgtEl>
                                          <p:spTgt spid="7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ntr" presetSubtype="0" fill="hold"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2000"/>
                            </p:stCondLst>
                            <p:childTnLst>
                              <p:par>
                                <p:cTn id="91" presetID="42"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1000"/>
                                        <p:tgtEl>
                                          <p:spTgt spid="64"/>
                                        </p:tgtEl>
                                      </p:cBhvr>
                                    </p:animEffect>
                                    <p:anim calcmode="lin" valueType="num">
                                      <p:cBhvr>
                                        <p:cTn id="94" dur="1000" fill="hold"/>
                                        <p:tgtEl>
                                          <p:spTgt spid="64"/>
                                        </p:tgtEl>
                                        <p:attrNameLst>
                                          <p:attrName>ppt_x</p:attrName>
                                        </p:attrNameLst>
                                      </p:cBhvr>
                                      <p:tavLst>
                                        <p:tav tm="0">
                                          <p:val>
                                            <p:strVal val="#ppt_x"/>
                                          </p:val>
                                        </p:tav>
                                        <p:tav tm="100000">
                                          <p:val>
                                            <p:strVal val="#ppt_x"/>
                                          </p:val>
                                        </p:tav>
                                      </p:tavLst>
                                    </p:anim>
                                    <p:anim calcmode="lin" valueType="num">
                                      <p:cBhvr>
                                        <p:cTn id="95" dur="1000" fill="hold"/>
                                        <p:tgtEl>
                                          <p:spTgt spid="64"/>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42" presetClass="entr" presetSubtype="0"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1000"/>
                                        <p:tgtEl>
                                          <p:spTgt spid="78"/>
                                        </p:tgtEl>
                                      </p:cBhvr>
                                    </p:animEffect>
                                    <p:anim calcmode="lin" valueType="num">
                                      <p:cBhvr>
                                        <p:cTn id="100" dur="1000" fill="hold"/>
                                        <p:tgtEl>
                                          <p:spTgt spid="78"/>
                                        </p:tgtEl>
                                        <p:attrNameLst>
                                          <p:attrName>ppt_x</p:attrName>
                                        </p:attrNameLst>
                                      </p:cBhvr>
                                      <p:tavLst>
                                        <p:tav tm="0">
                                          <p:val>
                                            <p:strVal val="#ppt_x"/>
                                          </p:val>
                                        </p:tav>
                                        <p:tav tm="100000">
                                          <p:val>
                                            <p:strVal val="#ppt_x"/>
                                          </p:val>
                                        </p:tav>
                                      </p:tavLst>
                                    </p:anim>
                                    <p:anim calcmode="lin" valueType="num">
                                      <p:cBhvr>
                                        <p:cTn id="101" dur="1000" fill="hold"/>
                                        <p:tgtEl>
                                          <p:spTgt spid="78"/>
                                        </p:tgtEl>
                                        <p:attrNameLst>
                                          <p:attrName>ppt_y</p:attrName>
                                        </p:attrNameLst>
                                      </p:cBhvr>
                                      <p:tavLst>
                                        <p:tav tm="0">
                                          <p:val>
                                            <p:strVal val="#ppt_y+.1"/>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84"/>
                                        </p:tgtEl>
                                        <p:attrNameLst>
                                          <p:attrName>style.visibility</p:attrName>
                                        </p:attrNameLst>
                                      </p:cBhvr>
                                      <p:to>
                                        <p:strVal val="visible"/>
                                      </p:to>
                                    </p:set>
                                    <p:anim calcmode="lin" valueType="num">
                                      <p:cBhvr additive="base">
                                        <p:cTn id="104" dur="500" fill="hold"/>
                                        <p:tgtEl>
                                          <p:spTgt spid="84"/>
                                        </p:tgtEl>
                                        <p:attrNameLst>
                                          <p:attrName>ppt_x</p:attrName>
                                        </p:attrNameLst>
                                      </p:cBhvr>
                                      <p:tavLst>
                                        <p:tav tm="0">
                                          <p:val>
                                            <p:strVal val="#ppt_x"/>
                                          </p:val>
                                        </p:tav>
                                        <p:tav tm="100000">
                                          <p:val>
                                            <p:strVal val="#ppt_x"/>
                                          </p:val>
                                        </p:tav>
                                      </p:tavLst>
                                    </p:anim>
                                    <p:anim calcmode="lin" valueType="num">
                                      <p:cBhvr additive="base">
                                        <p:cTn id="10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1000"/>
                                        <p:tgtEl>
                                          <p:spTgt spid="81"/>
                                        </p:tgtEl>
                                      </p:cBhvr>
                                    </p:animEffect>
                                    <p:anim calcmode="lin" valueType="num">
                                      <p:cBhvr>
                                        <p:cTn id="111" dur="1000" fill="hold"/>
                                        <p:tgtEl>
                                          <p:spTgt spid="81"/>
                                        </p:tgtEl>
                                        <p:attrNameLst>
                                          <p:attrName>ppt_x</p:attrName>
                                        </p:attrNameLst>
                                      </p:cBhvr>
                                      <p:tavLst>
                                        <p:tav tm="0">
                                          <p:val>
                                            <p:strVal val="#ppt_x"/>
                                          </p:val>
                                        </p:tav>
                                        <p:tav tm="100000">
                                          <p:val>
                                            <p:strVal val="#ppt_x"/>
                                          </p:val>
                                        </p:tav>
                                      </p:tavLst>
                                    </p:anim>
                                    <p:anim calcmode="lin" valueType="num">
                                      <p:cBhvr>
                                        <p:cTn id="112" dur="1000" fill="hold"/>
                                        <p:tgtEl>
                                          <p:spTgt spid="81"/>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1000"/>
                                        <p:tgtEl>
                                          <p:spTgt spid="76"/>
                                        </p:tgtEl>
                                      </p:cBhvr>
                                    </p:animEffect>
                                    <p:anim calcmode="lin" valueType="num">
                                      <p:cBhvr>
                                        <p:cTn id="116" dur="1000" fill="hold"/>
                                        <p:tgtEl>
                                          <p:spTgt spid="76"/>
                                        </p:tgtEl>
                                        <p:attrNameLst>
                                          <p:attrName>ppt_x</p:attrName>
                                        </p:attrNameLst>
                                      </p:cBhvr>
                                      <p:tavLst>
                                        <p:tav tm="0">
                                          <p:val>
                                            <p:strVal val="#ppt_x"/>
                                          </p:val>
                                        </p:tav>
                                        <p:tav tm="100000">
                                          <p:val>
                                            <p:strVal val="#ppt_x"/>
                                          </p:val>
                                        </p:tav>
                                      </p:tavLst>
                                    </p:anim>
                                    <p:anim calcmode="lin" valueType="num">
                                      <p:cBhvr>
                                        <p:cTn id="117" dur="1000" fill="hold"/>
                                        <p:tgtEl>
                                          <p:spTgt spid="76"/>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Effect transition="in" filter="fade">
                                      <p:cBhvr>
                                        <p:cTn id="120" dur="1000"/>
                                        <p:tgtEl>
                                          <p:spTgt spid="69"/>
                                        </p:tgtEl>
                                      </p:cBhvr>
                                    </p:animEffect>
                                    <p:anim calcmode="lin" valueType="num">
                                      <p:cBhvr>
                                        <p:cTn id="121" dur="1000" fill="hold"/>
                                        <p:tgtEl>
                                          <p:spTgt spid="69"/>
                                        </p:tgtEl>
                                        <p:attrNameLst>
                                          <p:attrName>ppt_x</p:attrName>
                                        </p:attrNameLst>
                                      </p:cBhvr>
                                      <p:tavLst>
                                        <p:tav tm="0">
                                          <p:val>
                                            <p:strVal val="#ppt_x"/>
                                          </p:val>
                                        </p:tav>
                                        <p:tav tm="100000">
                                          <p:val>
                                            <p:strVal val="#ppt_x"/>
                                          </p:val>
                                        </p:tav>
                                      </p:tavLst>
                                    </p:anim>
                                    <p:anim calcmode="lin" valueType="num">
                                      <p:cBhvr>
                                        <p:cTn id="122" dur="1000" fill="hold"/>
                                        <p:tgtEl>
                                          <p:spTgt spid="69"/>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fade">
                                      <p:cBhvr>
                                        <p:cTn id="125" dur="1000"/>
                                        <p:tgtEl>
                                          <p:spTgt spid="68"/>
                                        </p:tgtEl>
                                      </p:cBhvr>
                                    </p:animEffect>
                                    <p:anim calcmode="lin" valueType="num">
                                      <p:cBhvr>
                                        <p:cTn id="126" dur="1000" fill="hold"/>
                                        <p:tgtEl>
                                          <p:spTgt spid="68"/>
                                        </p:tgtEl>
                                        <p:attrNameLst>
                                          <p:attrName>ppt_x</p:attrName>
                                        </p:attrNameLst>
                                      </p:cBhvr>
                                      <p:tavLst>
                                        <p:tav tm="0">
                                          <p:val>
                                            <p:strVal val="#ppt_x"/>
                                          </p:val>
                                        </p:tav>
                                        <p:tav tm="100000">
                                          <p:val>
                                            <p:strVal val="#ppt_x"/>
                                          </p:val>
                                        </p:tav>
                                      </p:tavLst>
                                    </p:anim>
                                    <p:anim calcmode="lin" valueType="num">
                                      <p:cBhvr>
                                        <p:cTn id="127" dur="1000" fill="hold"/>
                                        <p:tgtEl>
                                          <p:spTgt spid="6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80"/>
                                        </p:tgtEl>
                                        <p:attrNameLst>
                                          <p:attrName>style.visibility</p:attrName>
                                        </p:attrNameLst>
                                      </p:cBhvr>
                                      <p:to>
                                        <p:strVal val="visible"/>
                                      </p:to>
                                    </p:set>
                                    <p:animEffect transition="in" filter="fade">
                                      <p:cBhvr>
                                        <p:cTn id="130" dur="1000"/>
                                        <p:tgtEl>
                                          <p:spTgt spid="80"/>
                                        </p:tgtEl>
                                      </p:cBhvr>
                                    </p:animEffect>
                                    <p:anim calcmode="lin" valueType="num">
                                      <p:cBhvr>
                                        <p:cTn id="131" dur="1000" fill="hold"/>
                                        <p:tgtEl>
                                          <p:spTgt spid="80"/>
                                        </p:tgtEl>
                                        <p:attrNameLst>
                                          <p:attrName>ppt_x</p:attrName>
                                        </p:attrNameLst>
                                      </p:cBhvr>
                                      <p:tavLst>
                                        <p:tav tm="0">
                                          <p:val>
                                            <p:strVal val="#ppt_x"/>
                                          </p:val>
                                        </p:tav>
                                        <p:tav tm="100000">
                                          <p:val>
                                            <p:strVal val="#ppt_x"/>
                                          </p:val>
                                        </p:tav>
                                      </p:tavLst>
                                    </p:anim>
                                    <p:anim calcmode="lin" valueType="num">
                                      <p:cBhvr>
                                        <p:cTn id="13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85"/>
                                        </p:tgtEl>
                                        <p:attrNameLst>
                                          <p:attrName>style.visibility</p:attrName>
                                        </p:attrNameLst>
                                      </p:cBhvr>
                                      <p:to>
                                        <p:strVal val="visible"/>
                                      </p:to>
                                    </p:set>
                                    <p:anim calcmode="lin" valueType="num">
                                      <p:cBhvr additive="base">
                                        <p:cTn id="137" dur="500" fill="hold"/>
                                        <p:tgtEl>
                                          <p:spTgt spid="85"/>
                                        </p:tgtEl>
                                        <p:attrNameLst>
                                          <p:attrName>ppt_x</p:attrName>
                                        </p:attrNameLst>
                                      </p:cBhvr>
                                      <p:tavLst>
                                        <p:tav tm="0">
                                          <p:val>
                                            <p:strVal val="#ppt_x"/>
                                          </p:val>
                                        </p:tav>
                                        <p:tav tm="100000">
                                          <p:val>
                                            <p:strVal val="#ppt_x"/>
                                          </p:val>
                                        </p:tav>
                                      </p:tavLst>
                                    </p:anim>
                                    <p:anim calcmode="lin" valueType="num">
                                      <p:cBhvr additive="base">
                                        <p:cTn id="138" dur="500" fill="hold"/>
                                        <p:tgtEl>
                                          <p:spTgt spid="85"/>
                                        </p:tgtEl>
                                        <p:attrNameLst>
                                          <p:attrName>ppt_y</p:attrName>
                                        </p:attrNameLst>
                                      </p:cBhvr>
                                      <p:tavLst>
                                        <p:tav tm="0">
                                          <p:val>
                                            <p:strVal val="1+#ppt_h/2"/>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86"/>
                                        </p:tgtEl>
                                        <p:attrNameLst>
                                          <p:attrName>style.visibility</p:attrName>
                                        </p:attrNameLst>
                                      </p:cBhvr>
                                      <p:to>
                                        <p:strVal val="visible"/>
                                      </p:to>
                                    </p:set>
                                    <p:animEffect transition="in" filter="fade">
                                      <p:cBhvr>
                                        <p:cTn id="141" dur="1000"/>
                                        <p:tgtEl>
                                          <p:spTgt spid="86"/>
                                        </p:tgtEl>
                                      </p:cBhvr>
                                    </p:animEffect>
                                    <p:anim calcmode="lin" valueType="num">
                                      <p:cBhvr>
                                        <p:cTn id="142" dur="1000" fill="hold"/>
                                        <p:tgtEl>
                                          <p:spTgt spid="86"/>
                                        </p:tgtEl>
                                        <p:attrNameLst>
                                          <p:attrName>ppt_x</p:attrName>
                                        </p:attrNameLst>
                                      </p:cBhvr>
                                      <p:tavLst>
                                        <p:tav tm="0">
                                          <p:val>
                                            <p:strVal val="#ppt_x"/>
                                          </p:val>
                                        </p:tav>
                                        <p:tav tm="100000">
                                          <p:val>
                                            <p:strVal val="#ppt_x"/>
                                          </p:val>
                                        </p:tav>
                                      </p:tavLst>
                                    </p:anim>
                                    <p:anim calcmode="lin" valueType="num">
                                      <p:cBhvr>
                                        <p:cTn id="14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9" grpId="0"/>
      <p:bldP spid="60" grpId="0"/>
      <p:bldP spid="64" grpId="0"/>
      <p:bldP spid="69" grpId="0"/>
      <p:bldP spid="72" grpId="0"/>
      <p:bldP spid="73" grpId="0"/>
      <p:bldP spid="78" grpId="0"/>
      <p:bldP spid="81" grpId="0"/>
      <p:bldP spid="82" grpId="0" animBg="1"/>
      <p:bldP spid="83" grpId="0" animBg="1"/>
      <p:bldP spid="84" grpId="0" animBg="1"/>
      <p:bldP spid="85" grpId="0" animBg="1"/>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t>Considerate cambiamenti strutturali alternativi: aumento della concorrenza tra imprese, aumento del coordinamento sindacale, problemi di asimmetrie informative e sussidi di disoccupazione, ecc.</a:t>
            </a:r>
            <a:endParaRPr lang="en-US" sz="2400" dirty="0"/>
          </a:p>
        </p:txBody>
      </p:sp>
      <p:cxnSp>
        <p:nvCxnSpPr>
          <p:cNvPr id="11" name="Connettore 2 10"/>
          <p:cNvCxnSpPr/>
          <p:nvPr/>
        </p:nvCxnSpPr>
        <p:spPr>
          <a:xfrm>
            <a:off x="4681192" y="3797599"/>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a:xfrm>
            <a:off x="2261492" y="2886739"/>
            <a:ext cx="0" cy="331959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 name="Gruppo 3"/>
          <p:cNvGrpSpPr/>
          <p:nvPr/>
        </p:nvGrpSpPr>
        <p:grpSpPr>
          <a:xfrm>
            <a:off x="-55259" y="1326495"/>
            <a:ext cx="4263838" cy="2787886"/>
            <a:chOff x="3639388" y="1533960"/>
            <a:chExt cx="4263838" cy="2787886"/>
          </a:xfrm>
        </p:grpSpPr>
        <p:cxnSp>
          <p:nvCxnSpPr>
            <p:cNvPr id="8" name="Connettore 2 7"/>
            <p:cNvCxnSpPr/>
            <p:nvPr/>
          </p:nvCxnSpPr>
          <p:spPr>
            <a:xfrm flipV="1">
              <a:off x="4373416" y="1769501"/>
              <a:ext cx="0" cy="223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4355976" y="4005064"/>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7452404" y="3933056"/>
              <a:ext cx="432048" cy="369332"/>
            </a:xfrm>
            <a:prstGeom prst="rect">
              <a:avLst/>
            </a:prstGeom>
            <a:noFill/>
            <a:ln>
              <a:noFill/>
            </a:ln>
          </p:spPr>
          <p:txBody>
            <a:bodyPr wrap="square" rtlCol="0">
              <a:spAutoFit/>
            </a:bodyPr>
            <a:lstStyle/>
            <a:p>
              <a:r>
                <a:rPr lang="it-IT" dirty="0" smtClean="0"/>
                <a:t>L</a:t>
              </a:r>
              <a:endParaRPr lang="en-US" dirty="0"/>
            </a:p>
          </p:txBody>
        </p:sp>
        <p:sp>
          <p:nvSpPr>
            <p:cNvPr id="20" name="CasellaDiTesto 19"/>
            <p:cNvSpPr txBox="1"/>
            <p:nvPr/>
          </p:nvSpPr>
          <p:spPr>
            <a:xfrm>
              <a:off x="3913437" y="1533960"/>
              <a:ext cx="650618" cy="369332"/>
            </a:xfrm>
            <a:prstGeom prst="rect">
              <a:avLst/>
            </a:prstGeom>
            <a:noFill/>
            <a:ln>
              <a:noFill/>
            </a:ln>
          </p:spPr>
          <p:txBody>
            <a:bodyPr wrap="square" rtlCol="0">
              <a:spAutoFit/>
            </a:bodyPr>
            <a:lstStyle/>
            <a:p>
              <a:r>
                <a:rPr lang="it-IT" dirty="0" smtClean="0"/>
                <a:t>w/p</a:t>
              </a:r>
              <a:endParaRPr lang="en-US" dirty="0"/>
            </a:p>
          </p:txBody>
        </p:sp>
        <p:cxnSp>
          <p:nvCxnSpPr>
            <p:cNvPr id="24" name="Connettore diritto 23"/>
            <p:cNvCxnSpPr/>
            <p:nvPr/>
          </p:nvCxnSpPr>
          <p:spPr>
            <a:xfrm>
              <a:off x="4373416" y="3068960"/>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5" name="CasellaDiTesto 24"/>
            <p:cNvSpPr txBox="1"/>
            <p:nvPr/>
          </p:nvSpPr>
          <p:spPr>
            <a:xfrm>
              <a:off x="7471178" y="2909538"/>
              <a:ext cx="432048" cy="369332"/>
            </a:xfrm>
            <a:prstGeom prst="rect">
              <a:avLst/>
            </a:prstGeom>
            <a:noFill/>
            <a:ln>
              <a:noFill/>
            </a:ln>
          </p:spPr>
          <p:txBody>
            <a:bodyPr wrap="square" rtlCol="0">
              <a:spAutoFit/>
            </a:bodyPr>
            <a:lstStyle/>
            <a:p>
              <a:r>
                <a:rPr lang="it-IT" dirty="0" smtClean="0"/>
                <a:t>PS</a:t>
              </a:r>
              <a:endParaRPr lang="en-US" dirty="0"/>
            </a:p>
          </p:txBody>
        </p:sp>
        <p:cxnSp>
          <p:nvCxnSpPr>
            <p:cNvPr id="29" name="Connettore diritto 28"/>
            <p:cNvCxnSpPr/>
            <p:nvPr/>
          </p:nvCxnSpPr>
          <p:spPr>
            <a:xfrm flipV="1">
              <a:off x="5148064" y="2053595"/>
              <a:ext cx="1821139" cy="1800200"/>
            </a:xfrm>
            <a:prstGeom prst="line">
              <a:avLst/>
            </a:prstGeom>
          </p:spPr>
          <p:style>
            <a:lnRef idx="2">
              <a:schemeClr val="dk1"/>
            </a:lnRef>
            <a:fillRef idx="0">
              <a:schemeClr val="dk1"/>
            </a:fillRef>
            <a:effectRef idx="1">
              <a:schemeClr val="dk1"/>
            </a:effectRef>
            <a:fontRef idx="minor">
              <a:schemeClr val="tx1"/>
            </a:fontRef>
          </p:style>
        </p:cxnSp>
        <p:sp>
          <p:nvSpPr>
            <p:cNvPr id="30" name="CasellaDiTesto 29"/>
            <p:cNvSpPr txBox="1"/>
            <p:nvPr/>
          </p:nvSpPr>
          <p:spPr>
            <a:xfrm>
              <a:off x="7001218" y="1841949"/>
              <a:ext cx="531253" cy="369332"/>
            </a:xfrm>
            <a:prstGeom prst="rect">
              <a:avLst/>
            </a:prstGeom>
            <a:noFill/>
          </p:spPr>
          <p:txBody>
            <a:bodyPr wrap="square" rtlCol="0">
              <a:spAutoFit/>
            </a:bodyPr>
            <a:lstStyle/>
            <a:p>
              <a:r>
                <a:rPr lang="it-IT" dirty="0" smtClean="0"/>
                <a:t>WS</a:t>
              </a:r>
              <a:endParaRPr lang="en-US" dirty="0"/>
            </a:p>
          </p:txBody>
        </p:sp>
        <p:sp>
          <p:nvSpPr>
            <p:cNvPr id="35" name="CasellaDiTesto 34"/>
            <p:cNvSpPr txBox="1"/>
            <p:nvPr/>
          </p:nvSpPr>
          <p:spPr>
            <a:xfrm>
              <a:off x="5913717" y="3952514"/>
              <a:ext cx="573261" cy="369332"/>
            </a:xfrm>
            <a:prstGeom prst="rect">
              <a:avLst/>
            </a:prstGeom>
            <a:noFill/>
          </p:spPr>
          <p:txBody>
            <a:bodyPr wrap="square" rtlCol="0">
              <a:spAutoFit/>
            </a:bodyPr>
            <a:lstStyle/>
            <a:p>
              <a:r>
                <a:rPr lang="it-IT" dirty="0" smtClean="0"/>
                <a:t>L</a:t>
              </a:r>
              <a:r>
                <a:rPr lang="it-IT" baseline="30000" dirty="0" smtClean="0"/>
                <a:t>n</a:t>
              </a:r>
              <a:endParaRPr lang="en-US" baseline="30000" dirty="0"/>
            </a:p>
          </p:txBody>
        </p:sp>
        <mc:AlternateContent xmlns:mc="http://schemas.openxmlformats.org/markup-compatibility/2006" xmlns:a14="http://schemas.microsoft.com/office/drawing/2010/main">
          <mc:Choice Requires="a14">
            <p:sp>
              <p:nvSpPr>
                <p:cNvPr id="45" name="CasellaDiTesto 44"/>
                <p:cNvSpPr txBox="1"/>
                <p:nvPr/>
              </p:nvSpPr>
              <p:spPr>
                <a:xfrm>
                  <a:off x="3639388" y="2711839"/>
                  <a:ext cx="442539" cy="6561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ea typeface="Cambria Math" panose="02040503050406030204" pitchFamily="18" charset="0"/>
                              </a:rPr>
                              <m:t>𝜇</m:t>
                            </m:r>
                          </m:den>
                        </m:f>
                      </m:oMath>
                    </m:oMathPara>
                  </a14:m>
                  <a:endParaRPr lang="en-US" dirty="0"/>
                </a:p>
              </p:txBody>
            </p:sp>
          </mc:Choice>
          <mc:Fallback xmlns="">
            <p:sp>
              <p:nvSpPr>
                <p:cNvPr id="45" name="CasellaDiTesto 44"/>
                <p:cNvSpPr txBox="1">
                  <a:spLocks noRot="1" noChangeAspect="1" noMove="1" noResize="1" noEditPoints="1" noAdjustHandles="1" noChangeArrowheads="1" noChangeShapeType="1" noTextEdit="1"/>
                </p:cNvSpPr>
                <p:nvPr/>
              </p:nvSpPr>
              <p:spPr>
                <a:xfrm>
                  <a:off x="3639388" y="2711839"/>
                  <a:ext cx="442539" cy="656142"/>
                </a:xfrm>
                <a:prstGeom prst="rect">
                  <a:avLst/>
                </a:prstGeom>
                <a:blipFill>
                  <a:blip r:embed="rId2"/>
                  <a:stretch>
                    <a:fillRect r="-39726"/>
                  </a:stretch>
                </a:blipFill>
              </p:spPr>
              <p:txBody>
                <a:bodyPr/>
                <a:lstStyle/>
                <a:p>
                  <a:r>
                    <a:rPr lang="en-US">
                      <a:noFill/>
                    </a:rPr>
                    <a:t> </a:t>
                  </a:r>
                </a:p>
              </p:txBody>
            </p:sp>
          </mc:Fallback>
        </mc:AlternateContent>
      </p:grpSp>
      <p:grpSp>
        <p:nvGrpSpPr>
          <p:cNvPr id="3" name="Gruppo 2"/>
          <p:cNvGrpSpPr/>
          <p:nvPr/>
        </p:nvGrpSpPr>
        <p:grpSpPr>
          <a:xfrm>
            <a:off x="107454" y="3853795"/>
            <a:ext cx="3970404" cy="3005633"/>
            <a:chOff x="5377" y="1556792"/>
            <a:chExt cx="3970404" cy="3005633"/>
          </a:xfrm>
        </p:grpSpPr>
        <p:cxnSp>
          <p:nvCxnSpPr>
            <p:cNvPr id="5" name="Connettore 2 4"/>
            <p:cNvCxnSpPr/>
            <p:nvPr/>
          </p:nvCxnSpPr>
          <p:spPr>
            <a:xfrm flipH="1" flipV="1">
              <a:off x="553810" y="1556792"/>
              <a:ext cx="4531" cy="244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553810" y="4005064"/>
              <a:ext cx="30243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3399717" y="3983313"/>
              <a:ext cx="576064" cy="369332"/>
            </a:xfrm>
            <a:prstGeom prst="rect">
              <a:avLst/>
            </a:prstGeom>
            <a:noFill/>
            <a:ln>
              <a:noFill/>
            </a:ln>
          </p:spPr>
          <p:txBody>
            <a:bodyPr wrap="square" rtlCol="0">
              <a:spAutoFit/>
            </a:bodyPr>
            <a:lstStyle/>
            <a:p>
              <a:r>
                <a:rPr lang="it-IT" dirty="0" smtClean="0"/>
                <a:t>N=Y</a:t>
              </a:r>
              <a:endParaRPr lang="en-US" dirty="0"/>
            </a:p>
          </p:txBody>
        </p:sp>
        <p:sp>
          <p:nvSpPr>
            <p:cNvPr id="19" name="CasellaDiTesto 18"/>
            <p:cNvSpPr txBox="1"/>
            <p:nvPr/>
          </p:nvSpPr>
          <p:spPr>
            <a:xfrm>
              <a:off x="113042" y="1556792"/>
              <a:ext cx="432048" cy="369332"/>
            </a:xfrm>
            <a:prstGeom prst="rect">
              <a:avLst/>
            </a:prstGeom>
            <a:noFill/>
            <a:ln>
              <a:noFill/>
            </a:ln>
          </p:spPr>
          <p:txBody>
            <a:bodyPr wrap="square" rtlCol="0">
              <a:spAutoFit/>
            </a:bodyPr>
            <a:lstStyle/>
            <a:p>
              <a:r>
                <a:rPr lang="it-IT" dirty="0" smtClean="0"/>
                <a:t>P</a:t>
              </a:r>
              <a:endParaRPr lang="en-US" dirty="0"/>
            </a:p>
          </p:txBody>
        </p:sp>
        <p:sp>
          <p:nvSpPr>
            <p:cNvPr id="36" name="CasellaDiTesto 35"/>
            <p:cNvSpPr txBox="1"/>
            <p:nvPr/>
          </p:nvSpPr>
          <p:spPr>
            <a:xfrm>
              <a:off x="1690133" y="4008427"/>
              <a:ext cx="907027" cy="553998"/>
            </a:xfrm>
            <a:prstGeom prst="rect">
              <a:avLst/>
            </a:prstGeom>
            <a:noFill/>
          </p:spPr>
          <p:txBody>
            <a:bodyPr wrap="square" rtlCol="0">
              <a:spAutoFit/>
            </a:bodyPr>
            <a:lstStyle/>
            <a:p>
              <a:r>
                <a:rPr lang="it-IT" dirty="0" err="1" smtClean="0"/>
                <a:t>Y</a:t>
              </a:r>
              <a:r>
                <a:rPr lang="it-IT" baseline="30000" dirty="0" err="1" smtClean="0"/>
                <a:t>n</a:t>
              </a:r>
              <a:r>
                <a:rPr lang="it-IT" baseline="30000" dirty="0" smtClean="0"/>
                <a:t> </a:t>
              </a:r>
              <a:r>
                <a:rPr lang="it-IT" dirty="0" smtClean="0"/>
                <a:t>= </a:t>
              </a:r>
              <a:r>
                <a:rPr lang="it-IT" dirty="0" err="1" smtClean="0"/>
                <a:t>N</a:t>
              </a:r>
              <a:r>
                <a:rPr lang="it-IT" baseline="30000" dirty="0" err="1" smtClean="0"/>
                <a:t>n</a:t>
              </a:r>
              <a:endParaRPr lang="en-US" baseline="30000" dirty="0"/>
            </a:p>
            <a:p>
              <a:endParaRPr lang="en-US" baseline="30000" dirty="0"/>
            </a:p>
          </p:txBody>
        </p:sp>
        <p:cxnSp>
          <p:nvCxnSpPr>
            <p:cNvPr id="39" name="Connettore diritto 38"/>
            <p:cNvCxnSpPr/>
            <p:nvPr/>
          </p:nvCxnSpPr>
          <p:spPr>
            <a:xfrm flipV="1">
              <a:off x="1390720" y="2026615"/>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40" name="Connettore diritto 39"/>
            <p:cNvCxnSpPr/>
            <p:nvPr/>
          </p:nvCxnSpPr>
          <p:spPr>
            <a:xfrm rot="16200000" flipV="1">
              <a:off x="1164257" y="2080984"/>
              <a:ext cx="1821139" cy="1800200"/>
            </a:xfrm>
            <a:prstGeom prst="line">
              <a:avLst/>
            </a:prstGeom>
          </p:spPr>
          <p:style>
            <a:lnRef idx="2">
              <a:schemeClr val="dk1"/>
            </a:lnRef>
            <a:fillRef idx="0">
              <a:schemeClr val="dk1"/>
            </a:fillRef>
            <a:effectRef idx="1">
              <a:schemeClr val="dk1"/>
            </a:effectRef>
            <a:fontRef idx="minor">
              <a:schemeClr val="tx1"/>
            </a:fontRef>
          </p:style>
        </p:cxnSp>
        <p:cxnSp>
          <p:nvCxnSpPr>
            <p:cNvPr id="42" name="Connettore diritto 41"/>
            <p:cNvCxnSpPr>
              <a:endCxn id="36" idx="0"/>
            </p:cNvCxnSpPr>
            <p:nvPr/>
          </p:nvCxnSpPr>
          <p:spPr>
            <a:xfrm flipH="1">
              <a:off x="2143647" y="3090035"/>
              <a:ext cx="15768" cy="91839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CasellaDiTesto 43"/>
            <p:cNvSpPr txBox="1"/>
            <p:nvPr/>
          </p:nvSpPr>
          <p:spPr>
            <a:xfrm>
              <a:off x="5377" y="2839943"/>
              <a:ext cx="687513" cy="369332"/>
            </a:xfrm>
            <a:prstGeom prst="rect">
              <a:avLst/>
            </a:prstGeom>
            <a:noFill/>
            <a:ln>
              <a:noFill/>
            </a:ln>
          </p:spPr>
          <p:txBody>
            <a:bodyPr wrap="square" rtlCol="0">
              <a:spAutoFit/>
            </a:bodyPr>
            <a:lstStyle/>
            <a:p>
              <a:r>
                <a:rPr lang="it-IT" dirty="0" smtClean="0"/>
                <a:t>P=P</a:t>
              </a:r>
              <a:r>
                <a:rPr lang="it-IT" baseline="30000" dirty="0" smtClean="0"/>
                <a:t>E</a:t>
              </a:r>
              <a:endParaRPr lang="en-US" baseline="30000" dirty="0"/>
            </a:p>
          </p:txBody>
        </p:sp>
        <p:sp>
          <p:nvSpPr>
            <p:cNvPr id="46" name="CasellaDiTesto 45"/>
            <p:cNvSpPr txBox="1"/>
            <p:nvPr/>
          </p:nvSpPr>
          <p:spPr>
            <a:xfrm>
              <a:off x="2907264" y="1663856"/>
              <a:ext cx="531253" cy="369332"/>
            </a:xfrm>
            <a:prstGeom prst="rect">
              <a:avLst/>
            </a:prstGeom>
            <a:noFill/>
          </p:spPr>
          <p:txBody>
            <a:bodyPr wrap="square" rtlCol="0">
              <a:spAutoFit/>
            </a:bodyPr>
            <a:lstStyle/>
            <a:p>
              <a:r>
                <a:rPr lang="it-IT" dirty="0" smtClean="0"/>
                <a:t>AS</a:t>
              </a:r>
              <a:endParaRPr lang="en-US" dirty="0"/>
            </a:p>
          </p:txBody>
        </p:sp>
        <p:sp>
          <p:nvSpPr>
            <p:cNvPr id="47" name="CasellaDiTesto 46"/>
            <p:cNvSpPr txBox="1"/>
            <p:nvPr/>
          </p:nvSpPr>
          <p:spPr>
            <a:xfrm>
              <a:off x="1210647" y="1759458"/>
              <a:ext cx="531253" cy="369332"/>
            </a:xfrm>
            <a:prstGeom prst="rect">
              <a:avLst/>
            </a:prstGeom>
            <a:noFill/>
          </p:spPr>
          <p:txBody>
            <a:bodyPr wrap="square" rtlCol="0">
              <a:spAutoFit/>
            </a:bodyPr>
            <a:lstStyle/>
            <a:p>
              <a:r>
                <a:rPr lang="it-IT" dirty="0" smtClean="0"/>
                <a:t>AD</a:t>
              </a:r>
              <a:endParaRPr lang="en-US" dirty="0"/>
            </a:p>
          </p:txBody>
        </p:sp>
      </p:grpSp>
      <p:cxnSp>
        <p:nvCxnSpPr>
          <p:cNvPr id="10" name="Connettore 2 9"/>
          <p:cNvCxnSpPr/>
          <p:nvPr/>
        </p:nvCxnSpPr>
        <p:spPr>
          <a:xfrm flipV="1">
            <a:off x="4668531" y="1791483"/>
            <a:ext cx="4491" cy="2006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702322" y="3754527"/>
            <a:ext cx="432048" cy="369332"/>
          </a:xfrm>
          <a:prstGeom prst="rect">
            <a:avLst/>
          </a:prstGeom>
          <a:noFill/>
          <a:ln>
            <a:noFill/>
          </a:ln>
        </p:spPr>
        <p:txBody>
          <a:bodyPr wrap="square" rtlCol="0">
            <a:spAutoFit/>
          </a:bodyPr>
          <a:lstStyle/>
          <a:p>
            <a:r>
              <a:rPr lang="it-IT" dirty="0" smtClean="0"/>
              <a:t>u</a:t>
            </a:r>
            <a:endParaRPr lang="en-US" dirty="0"/>
          </a:p>
        </p:txBody>
      </p:sp>
      <p:sp>
        <p:nvSpPr>
          <p:cNvPr id="21" name="CasellaDiTesto 20"/>
          <p:cNvSpPr txBox="1"/>
          <p:nvPr/>
        </p:nvSpPr>
        <p:spPr>
          <a:xfrm>
            <a:off x="4022404" y="1732431"/>
            <a:ext cx="650618" cy="369332"/>
          </a:xfrm>
          <a:prstGeom prst="rect">
            <a:avLst/>
          </a:prstGeom>
          <a:noFill/>
          <a:ln>
            <a:noFill/>
          </a:ln>
        </p:spPr>
        <p:txBody>
          <a:bodyPr wrap="square" rtlCol="0">
            <a:spAutoFit/>
          </a:bodyPr>
          <a:lstStyle/>
          <a:p>
            <a:r>
              <a:rPr lang="it-IT" dirty="0" smtClean="0"/>
              <a:t>w/p</a:t>
            </a:r>
            <a:endParaRPr lang="en-US" dirty="0"/>
          </a:p>
        </p:txBody>
      </p:sp>
      <p:cxnSp>
        <p:nvCxnSpPr>
          <p:cNvPr id="23" name="Connettore diritto 22"/>
          <p:cNvCxnSpPr/>
          <p:nvPr/>
        </p:nvCxnSpPr>
        <p:spPr>
          <a:xfrm>
            <a:off x="4673022" y="2871603"/>
            <a:ext cx="3024336" cy="0"/>
          </a:xfrm>
          <a:prstGeom prst="line">
            <a:avLst/>
          </a:prstGeom>
          <a:ln/>
        </p:spPr>
        <p:style>
          <a:lnRef idx="2">
            <a:schemeClr val="dk1"/>
          </a:lnRef>
          <a:fillRef idx="0">
            <a:schemeClr val="dk1"/>
          </a:fillRef>
          <a:effectRef idx="1">
            <a:schemeClr val="dk1"/>
          </a:effectRef>
          <a:fontRef idx="minor">
            <a:schemeClr val="tx1"/>
          </a:fontRef>
        </p:style>
      </p:cxnSp>
      <p:sp>
        <p:nvSpPr>
          <p:cNvPr id="26" name="CasellaDiTesto 25"/>
          <p:cNvSpPr txBox="1"/>
          <p:nvPr/>
        </p:nvSpPr>
        <p:spPr>
          <a:xfrm>
            <a:off x="7918346" y="2686937"/>
            <a:ext cx="432048" cy="369332"/>
          </a:xfrm>
          <a:prstGeom prst="rect">
            <a:avLst/>
          </a:prstGeom>
          <a:noFill/>
          <a:ln>
            <a:noFill/>
          </a:ln>
        </p:spPr>
        <p:txBody>
          <a:bodyPr wrap="square" rtlCol="0">
            <a:spAutoFit/>
          </a:bodyPr>
          <a:lstStyle/>
          <a:p>
            <a:r>
              <a:rPr lang="it-IT" dirty="0" smtClean="0"/>
              <a:t>PS</a:t>
            </a:r>
            <a:endParaRPr lang="en-US" dirty="0"/>
          </a:p>
        </p:txBody>
      </p:sp>
      <p:cxnSp>
        <p:nvCxnSpPr>
          <p:cNvPr id="28" name="Connettore diritto 27"/>
          <p:cNvCxnSpPr/>
          <p:nvPr/>
        </p:nvCxnSpPr>
        <p:spPr>
          <a:xfrm flipH="1" flipV="1">
            <a:off x="5236568" y="1862435"/>
            <a:ext cx="1800200" cy="1821139"/>
          </a:xfrm>
          <a:prstGeom prst="line">
            <a:avLst/>
          </a:prstGeom>
        </p:spPr>
        <p:style>
          <a:lnRef idx="2">
            <a:schemeClr val="dk1"/>
          </a:lnRef>
          <a:fillRef idx="0">
            <a:schemeClr val="dk1"/>
          </a:fillRef>
          <a:effectRef idx="1">
            <a:schemeClr val="dk1"/>
          </a:effectRef>
          <a:fontRef idx="minor">
            <a:schemeClr val="tx1"/>
          </a:fontRef>
        </p:style>
      </p:cxnSp>
      <p:sp>
        <p:nvSpPr>
          <p:cNvPr id="31" name="CasellaDiTesto 30"/>
          <p:cNvSpPr txBox="1"/>
          <p:nvPr/>
        </p:nvSpPr>
        <p:spPr>
          <a:xfrm>
            <a:off x="4849370" y="1750833"/>
            <a:ext cx="531253" cy="369332"/>
          </a:xfrm>
          <a:prstGeom prst="rect">
            <a:avLst/>
          </a:prstGeom>
          <a:noFill/>
        </p:spPr>
        <p:txBody>
          <a:bodyPr wrap="square" rtlCol="0">
            <a:spAutoFit/>
          </a:bodyPr>
          <a:lstStyle/>
          <a:p>
            <a:r>
              <a:rPr lang="it-IT" dirty="0" smtClean="0"/>
              <a:t>WS</a:t>
            </a:r>
            <a:endParaRPr lang="en-US" dirty="0"/>
          </a:p>
        </p:txBody>
      </p:sp>
      <p:sp>
        <p:nvSpPr>
          <p:cNvPr id="34" name="CasellaDiTesto 33"/>
          <p:cNvSpPr txBox="1"/>
          <p:nvPr/>
        </p:nvSpPr>
        <p:spPr>
          <a:xfrm>
            <a:off x="6075861" y="3708579"/>
            <a:ext cx="573261" cy="369332"/>
          </a:xfrm>
          <a:prstGeom prst="rect">
            <a:avLst/>
          </a:prstGeom>
          <a:noFill/>
        </p:spPr>
        <p:txBody>
          <a:bodyPr wrap="square" rtlCol="0">
            <a:spAutoFit/>
          </a:bodyPr>
          <a:lstStyle/>
          <a:p>
            <a:r>
              <a:rPr lang="it-IT" dirty="0" smtClean="0"/>
              <a:t>u</a:t>
            </a:r>
            <a:r>
              <a:rPr lang="it-IT" baseline="30000" dirty="0" smtClean="0"/>
              <a:t>n</a:t>
            </a:r>
            <a:endParaRPr lang="en-US" baseline="30000" dirty="0"/>
          </a:p>
        </p:txBody>
      </p:sp>
    </p:spTree>
    <p:extLst>
      <p:ext uri="{BB962C8B-B14F-4D97-AF65-F5344CB8AC3E}">
        <p14:creationId xmlns:p14="http://schemas.microsoft.com/office/powerpoint/2010/main" val="22225916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statistiche del mercato del lavoro</a:t>
            </a:r>
            <a:endParaRPr lang="it-IT" dirty="0"/>
          </a:p>
        </p:txBody>
      </p:sp>
      <p:sp>
        <p:nvSpPr>
          <p:cNvPr id="3" name="Segnaposto contenuto 2"/>
          <p:cNvSpPr>
            <a:spLocks noGrp="1"/>
          </p:cNvSpPr>
          <p:nvPr>
            <p:ph idx="1"/>
          </p:nvPr>
        </p:nvSpPr>
        <p:spPr/>
        <p:txBody>
          <a:bodyPr>
            <a:normAutofit fontScale="92500" lnSpcReduction="20000"/>
          </a:bodyPr>
          <a:lstStyle/>
          <a:p>
            <a:pPr marL="514350" indent="-514350">
              <a:buFont typeface="+mj-lt"/>
              <a:buAutoNum type="arabicPeriod"/>
            </a:pPr>
            <a:r>
              <a:rPr lang="it-IT" dirty="0" smtClean="0"/>
              <a:t>A vostro avviso qual è la struttura del mercato del lavoro alla fine del </a:t>
            </a:r>
            <a:r>
              <a:rPr lang="it-IT" dirty="0" smtClean="0"/>
              <a:t>2021 </a:t>
            </a:r>
            <a:r>
              <a:rPr lang="it-IT" dirty="0" smtClean="0"/>
              <a:t>in Italia?</a:t>
            </a:r>
          </a:p>
          <a:p>
            <a:pPr marL="514350" indent="-514350">
              <a:buFont typeface="+mj-lt"/>
              <a:buAutoNum type="arabicPeriod"/>
            </a:pPr>
            <a:r>
              <a:rPr lang="it-IT" dirty="0" smtClean="0"/>
              <a:t>Quali sono i tassi di disoccupazione, partecipazione, occupazione e inattività? Come si calcolano? Sono simili tra regioni del Centro-Nord e del Sud?</a:t>
            </a:r>
          </a:p>
          <a:p>
            <a:pPr marL="514350" indent="-514350">
              <a:buFont typeface="+mj-lt"/>
              <a:buAutoNum type="arabicPeriod"/>
            </a:pPr>
            <a:r>
              <a:rPr lang="it-IT" dirty="0" smtClean="0"/>
              <a:t>Com’è andata la domanda di lavoro? Dove trovo i dati? </a:t>
            </a:r>
          </a:p>
          <a:p>
            <a:pPr marL="514350" indent="-514350">
              <a:buFont typeface="+mj-lt"/>
              <a:buAutoNum type="arabicPeriod"/>
            </a:pPr>
            <a:r>
              <a:rPr lang="it-IT" dirty="0" smtClean="0"/>
              <a:t>L’aumento della disoccupazione è stata determinata dagli elevati salari? Dove cercate i dati per dare la risposta?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a 14"/>
          <p:cNvGraphicFramePr>
            <a:graphicFrameLocks noGrp="1"/>
          </p:cNvGraphicFramePr>
          <p:nvPr>
            <p:extLst>
              <p:ext uri="{D42A27DB-BD31-4B8C-83A1-F6EECF244321}">
                <p14:modId xmlns:p14="http://schemas.microsoft.com/office/powerpoint/2010/main" val="1798348155"/>
              </p:ext>
            </p:extLst>
          </p:nvPr>
        </p:nvGraphicFramePr>
        <p:xfrm>
          <a:off x="738474" y="1400522"/>
          <a:ext cx="7865974" cy="4186117"/>
        </p:xfrm>
        <a:graphic>
          <a:graphicData uri="http://schemas.openxmlformats.org/drawingml/2006/table">
            <a:tbl>
              <a:tblPr>
                <a:tableStyleId>{5C22544A-7EE6-4342-B048-85BDC9FD1C3A}</a:tableStyleId>
              </a:tblPr>
              <a:tblGrid>
                <a:gridCol w="1080119">
                  <a:extLst>
                    <a:ext uri="{9D8B030D-6E8A-4147-A177-3AD203B41FA5}">
                      <a16:colId xmlns:a16="http://schemas.microsoft.com/office/drawing/2014/main" val="1674570936"/>
                    </a:ext>
                  </a:extLst>
                </a:gridCol>
                <a:gridCol w="909575">
                  <a:extLst>
                    <a:ext uri="{9D8B030D-6E8A-4147-A177-3AD203B41FA5}">
                      <a16:colId xmlns:a16="http://schemas.microsoft.com/office/drawing/2014/main" val="1111724667"/>
                    </a:ext>
                  </a:extLst>
                </a:gridCol>
                <a:gridCol w="674601">
                  <a:extLst>
                    <a:ext uri="{9D8B030D-6E8A-4147-A177-3AD203B41FA5}">
                      <a16:colId xmlns:a16="http://schemas.microsoft.com/office/drawing/2014/main" val="3250001633"/>
                    </a:ext>
                  </a:extLst>
                </a:gridCol>
                <a:gridCol w="720080">
                  <a:extLst>
                    <a:ext uri="{9D8B030D-6E8A-4147-A177-3AD203B41FA5}">
                      <a16:colId xmlns:a16="http://schemas.microsoft.com/office/drawing/2014/main" val="1661303035"/>
                    </a:ext>
                  </a:extLst>
                </a:gridCol>
                <a:gridCol w="864096">
                  <a:extLst>
                    <a:ext uri="{9D8B030D-6E8A-4147-A177-3AD203B41FA5}">
                      <a16:colId xmlns:a16="http://schemas.microsoft.com/office/drawing/2014/main" val="2604232587"/>
                    </a:ext>
                  </a:extLst>
                </a:gridCol>
                <a:gridCol w="924735">
                  <a:extLst>
                    <a:ext uri="{9D8B030D-6E8A-4147-A177-3AD203B41FA5}">
                      <a16:colId xmlns:a16="http://schemas.microsoft.com/office/drawing/2014/main" val="3644673199"/>
                    </a:ext>
                  </a:extLst>
                </a:gridCol>
                <a:gridCol w="795878">
                  <a:extLst>
                    <a:ext uri="{9D8B030D-6E8A-4147-A177-3AD203B41FA5}">
                      <a16:colId xmlns:a16="http://schemas.microsoft.com/office/drawing/2014/main" val="1291856856"/>
                    </a:ext>
                  </a:extLst>
                </a:gridCol>
                <a:gridCol w="795878">
                  <a:extLst>
                    <a:ext uri="{9D8B030D-6E8A-4147-A177-3AD203B41FA5}">
                      <a16:colId xmlns:a16="http://schemas.microsoft.com/office/drawing/2014/main" val="946523600"/>
                    </a:ext>
                  </a:extLst>
                </a:gridCol>
                <a:gridCol w="1101012">
                  <a:extLst>
                    <a:ext uri="{9D8B030D-6E8A-4147-A177-3AD203B41FA5}">
                      <a16:colId xmlns:a16="http://schemas.microsoft.com/office/drawing/2014/main" val="1307168688"/>
                    </a:ext>
                  </a:extLst>
                </a:gridCol>
              </a:tblGrid>
              <a:tr h="883428">
                <a:tc>
                  <a:txBody>
                    <a:bodyPr/>
                    <a:lstStyle/>
                    <a:p>
                      <a:pPr algn="l" fontAlgn="b"/>
                      <a:r>
                        <a:rPr lang="en-US" sz="1600" u="none" strike="noStrike" dirty="0" smtClean="0">
                          <a:effectLst/>
                        </a:rPr>
                        <a:t>15-64 </a:t>
                      </a:r>
                      <a:r>
                        <a:rPr lang="en-US" sz="1600" u="none" strike="noStrike" dirty="0" err="1" smtClean="0">
                          <a:effectLst/>
                        </a:rPr>
                        <a:t>anni</a:t>
                      </a:r>
                      <a:endParaRPr lang="en-US" sz="1600" b="0" i="0" u="none" strike="noStrike" dirty="0">
                        <a:effectLst/>
                        <a:latin typeface="Arial" panose="020B0604020202020204" pitchFamily="34" charset="0"/>
                      </a:endParaRPr>
                    </a:p>
                  </a:txBody>
                  <a:tcPr marL="7620" marR="7620" marT="7620" marB="0" anchor="b"/>
                </a:tc>
                <a:tc gridSpan="5">
                  <a:txBody>
                    <a:bodyPr/>
                    <a:lstStyle/>
                    <a:p>
                      <a:pPr algn="ctr" fontAlgn="b"/>
                      <a:r>
                        <a:rPr lang="it-IT" sz="1600" b="0" i="0" u="none" strike="noStrike" dirty="0" smtClean="0">
                          <a:effectLst/>
                          <a:latin typeface="Arial" panose="020B0604020202020204" pitchFamily="34" charset="0"/>
                        </a:rPr>
                        <a:t>VALORI ASSOLUTI</a:t>
                      </a:r>
                      <a:endParaRPr lang="en-US" sz="1600" b="0" i="0" u="none" strike="noStrike" dirty="0">
                        <a:effectLst/>
                        <a:latin typeface="Arial" panose="020B0604020202020204" pitchFamily="34" charset="0"/>
                      </a:endParaRPr>
                    </a:p>
                  </a:txBody>
                  <a:tcPr marL="7620" marR="7620" marT="7620" marB="0" anchor="ctr"/>
                </a:tc>
                <a:tc hMerge="1">
                  <a:txBody>
                    <a:bodyPr/>
                    <a:lstStyle/>
                    <a:p>
                      <a:pPr algn="ctr" fontAlgn="b"/>
                      <a:endParaRPr lang="en-US" sz="1600" b="0" i="0" u="none" strike="noStrike" dirty="0">
                        <a:effectLst/>
                        <a:latin typeface="Arial" panose="020B06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it-IT" sz="1600" b="0" i="0" u="none" strike="noStrike" dirty="0" smtClean="0">
                          <a:effectLst/>
                          <a:latin typeface="Arial" panose="020B0604020202020204" pitchFamily="34" charset="0"/>
                        </a:rPr>
                        <a:t>VARIAZIONI</a:t>
                      </a:r>
                      <a:endParaRPr lang="en-US" sz="1600" b="0" i="0" u="none" strike="noStrike" dirty="0">
                        <a:effectLst/>
                        <a:latin typeface="Arial" panose="020B0604020202020204" pitchFamily="34" charset="0"/>
                      </a:endParaRPr>
                    </a:p>
                  </a:txBody>
                  <a:tcPr marL="7620" marR="7620" marT="7620" marB="0" anchor="b"/>
                </a:tc>
                <a:tc hMerge="1">
                  <a:txBody>
                    <a:bodyPr/>
                    <a:lstStyle/>
                    <a:p>
                      <a:endParaRPr lang="en-US"/>
                    </a:p>
                  </a:txBody>
                  <a:tcPr/>
                </a:tc>
                <a:tc>
                  <a:txBody>
                    <a:bodyPr/>
                    <a:lstStyle/>
                    <a:p>
                      <a:pPr algn="l" fontAlgn="b"/>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834742742"/>
                  </a:ext>
                </a:extLst>
              </a:tr>
              <a:tr h="883428">
                <a:tc>
                  <a:txBody>
                    <a:bodyPr/>
                    <a:lstStyle/>
                    <a:p>
                      <a:pPr algn="l" fontAlgn="b"/>
                      <a:endParaRPr lang="en-US" sz="1600" b="0" i="0" u="none" strike="noStrike" dirty="0">
                        <a:effectLst/>
                        <a:latin typeface="Arial" panose="020B0604020202020204" pitchFamily="34" charset="0"/>
                      </a:endParaRPr>
                    </a:p>
                  </a:txBody>
                  <a:tcPr marL="7620" marR="7620" marT="7620" marB="0" anchor="b"/>
                </a:tc>
                <a:tc>
                  <a:txBody>
                    <a:bodyPr/>
                    <a:lstStyle/>
                    <a:p>
                      <a:pPr algn="r" fontAlgn="b"/>
                      <a:r>
                        <a:rPr lang="en-US" sz="1600" u="none" strike="noStrike">
                          <a:effectLst/>
                        </a:rPr>
                        <a:t>2017</a:t>
                      </a:r>
                      <a:endParaRPr lang="en-US" sz="1600" b="0" i="0" u="none" strike="noStrike">
                        <a:effectLst/>
                        <a:latin typeface="Arial" panose="020B0604020202020204" pitchFamily="34" charset="0"/>
                      </a:endParaRPr>
                    </a:p>
                  </a:txBody>
                  <a:tcPr marL="7620" marR="7620" marT="7620" marB="0" anchor="b"/>
                </a:tc>
                <a:tc gridSpan="4">
                  <a:txBody>
                    <a:bodyPr/>
                    <a:lstStyle/>
                    <a:p>
                      <a:pPr algn="ctr" fontAlgn="b"/>
                      <a:r>
                        <a:rPr lang="en-US" sz="1600" u="none" strike="noStrike">
                          <a:effectLst/>
                        </a:rPr>
                        <a:t>2018</a:t>
                      </a:r>
                      <a:endParaRPr lang="en-US" sz="1600" b="0" i="0" u="none" strike="noStrike">
                        <a:effectLst/>
                        <a:latin typeface="Arial" panose="020B06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1600" u="none" strike="noStrike" dirty="0" err="1" smtClean="0">
                          <a:effectLst/>
                        </a:rPr>
                        <a:t>congiunturale</a:t>
                      </a:r>
                      <a:endParaRPr lang="en-US" sz="1600" b="0" i="0" u="none" strike="noStrike" dirty="0">
                        <a:effectLst/>
                        <a:latin typeface="Arial" panose="020B0604020202020204" pitchFamily="34" charset="0"/>
                      </a:endParaRPr>
                    </a:p>
                  </a:txBody>
                  <a:tcPr marL="7620" marR="7620" marT="7620" marB="0" anchor="b"/>
                </a:tc>
                <a:tc hMerge="1">
                  <a:txBody>
                    <a:bodyPr/>
                    <a:lstStyle/>
                    <a:p>
                      <a:pPr algn="l" fontAlgn="b"/>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smtClean="0">
                          <a:effectLst/>
                        </a:rPr>
                        <a:t> </a:t>
                      </a:r>
                      <a:r>
                        <a:rPr lang="en-US" sz="1600" u="none" strike="noStrike" dirty="0" err="1" smtClean="0">
                          <a:effectLst/>
                        </a:rPr>
                        <a:t>Tendenziale</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76687159"/>
                  </a:ext>
                </a:extLst>
              </a:tr>
              <a:tr h="581881">
                <a:tc>
                  <a:txBody>
                    <a:bodyPr/>
                    <a:lstStyle/>
                    <a:p>
                      <a:pPr algn="l" fontAlgn="b"/>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a:effectLst/>
                        </a:rPr>
                        <a:t>Dicembre</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dirty="0" err="1" smtClean="0">
                          <a:effectLst/>
                        </a:rPr>
                        <a:t>Ott-Dic</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smtClean="0">
                          <a:effectLst/>
                        </a:rPr>
                        <a:t>Lug-Sett</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err="1">
                          <a:effectLst/>
                        </a:rPr>
                        <a:t>Dicembre</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a:effectLst/>
                        </a:rPr>
                        <a:t>Novembre</a:t>
                      </a:r>
                      <a:endParaRPr lang="en-US" sz="1600" b="0" i="0" u="none" strike="noStrike">
                        <a:effectLst/>
                        <a:latin typeface="Arial" panose="020B0604020202020204" pitchFamily="34" charset="0"/>
                      </a:endParaRPr>
                    </a:p>
                  </a:txBody>
                  <a:tcPr marL="7620" marR="7620" marT="7620" marB="0" anchor="b"/>
                </a:tc>
                <a:tc>
                  <a:txBody>
                    <a:bodyPr/>
                    <a:lstStyle/>
                    <a:p>
                      <a:pPr algn="l" fontAlgn="b"/>
                      <a:r>
                        <a:rPr lang="en-US" sz="1600" u="none" strike="noStrike" dirty="0" err="1" smtClean="0">
                          <a:effectLst/>
                        </a:rPr>
                        <a:t>Dic-nov</a:t>
                      </a:r>
                      <a:endParaRPr lang="en-US" sz="1600" b="0" i="0" u="none" strike="noStrike" dirty="0">
                        <a:effectLst/>
                        <a:latin typeface="Arial" panose="020B0604020202020204" pitchFamily="34" charset="0"/>
                      </a:endParaRPr>
                    </a:p>
                  </a:txBody>
                  <a:tcPr marL="7620" marR="7620" marT="7620" marB="0" anchor="b"/>
                </a:tc>
                <a:tc>
                  <a:txBody>
                    <a:bodyPr/>
                    <a:lstStyle/>
                    <a:p>
                      <a:pPr algn="l" fontAlgn="b"/>
                      <a:r>
                        <a:rPr lang="en-US" sz="1600" u="none" strike="noStrike" dirty="0" smtClean="0">
                          <a:effectLst/>
                        </a:rPr>
                        <a:t>Lug-sett</a:t>
                      </a:r>
                    </a:p>
                    <a:p>
                      <a:pPr algn="l" fontAlgn="b"/>
                      <a:r>
                        <a:rPr lang="en-US" sz="1600" u="none" strike="noStrike" dirty="0" err="1" smtClean="0">
                          <a:effectLst/>
                        </a:rPr>
                        <a:t>Ott-dic</a:t>
                      </a:r>
                      <a:endParaRPr lang="en-US" sz="1600" b="0" i="0" u="none" strike="noStrike" dirty="0">
                        <a:effectLst/>
                        <a:latin typeface="Arial" panose="020B0604020202020204" pitchFamily="34" charset="0"/>
                      </a:endParaRPr>
                    </a:p>
                  </a:txBody>
                  <a:tcPr marL="7620" marR="7620" marT="7620" marB="0" anchor="b"/>
                </a:tc>
                <a:tc>
                  <a:txBody>
                    <a:bodyPr/>
                    <a:lstStyle/>
                    <a:p>
                      <a:pPr algn="l" fontAlgn="b"/>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440775142"/>
                  </a:ext>
                </a:extLst>
              </a:tr>
              <a:tr h="432048">
                <a:tc>
                  <a:txBody>
                    <a:bodyPr/>
                    <a:lstStyle/>
                    <a:p>
                      <a:pPr algn="l" fontAlgn="b"/>
                      <a:r>
                        <a:rPr lang="en-US" sz="1600" u="none" strike="noStrike">
                          <a:effectLst/>
                        </a:rPr>
                        <a:t>Occupati</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22456</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22.585</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22609</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22603</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22574</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0,1</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-0,1</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0,7</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351921405"/>
                  </a:ext>
                </a:extLst>
              </a:tr>
              <a:tr h="720080">
                <a:tc>
                  <a:txBody>
                    <a:bodyPr/>
                    <a:lstStyle/>
                    <a:p>
                      <a:pPr algn="l" fontAlgn="b"/>
                      <a:r>
                        <a:rPr lang="it-IT" sz="1600" u="none" strike="noStrike">
                          <a:effectLst/>
                        </a:rPr>
                        <a:t>Persone in cerca di occupazione</a:t>
                      </a:r>
                      <a:endParaRPr lang="it-IT"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2801</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2.721</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2656</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2677</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2719</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-1,5</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2,4</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-4,4</a:t>
                      </a:r>
                      <a:endParaRPr lang="en-US" sz="16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661061500"/>
                  </a:ext>
                </a:extLst>
              </a:tr>
              <a:tr h="666192">
                <a:tc>
                  <a:txBody>
                    <a:bodyPr/>
                    <a:lstStyle/>
                    <a:p>
                      <a:pPr algn="l" fontAlgn="b"/>
                      <a:r>
                        <a:rPr lang="en-US" sz="1600" u="none" strike="noStrike">
                          <a:effectLst/>
                        </a:rPr>
                        <a:t>Inattivi</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13403</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13.227</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13299</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13239</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13240</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0,0</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a:effectLst/>
                        </a:rPr>
                        <a:t>-0,5</a:t>
                      </a:r>
                      <a:endParaRPr lang="en-US" sz="1600" b="0" i="0" u="none" strike="noStrike">
                        <a:effectLst/>
                        <a:latin typeface="Arial" panose="020B0604020202020204" pitchFamily="34" charset="0"/>
                      </a:endParaRPr>
                    </a:p>
                  </a:txBody>
                  <a:tcPr marL="7620" marR="7620" marT="7620" marB="0" anchor="b"/>
                </a:tc>
                <a:tc>
                  <a:txBody>
                    <a:bodyPr/>
                    <a:lstStyle/>
                    <a:p>
                      <a:pPr algn="r" fontAlgn="b"/>
                      <a:r>
                        <a:rPr lang="en-US" sz="1600" u="none" strike="noStrike" dirty="0">
                          <a:effectLst/>
                        </a:rPr>
                        <a:t>-1,2</a:t>
                      </a:r>
                      <a:endParaRPr lang="en-US" sz="16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992035207"/>
                  </a:ext>
                </a:extLst>
              </a:tr>
            </a:tbl>
          </a:graphicData>
        </a:graphic>
      </p:graphicFrame>
      <p:sp>
        <p:nvSpPr>
          <p:cNvPr id="2" name="Titolo 1"/>
          <p:cNvSpPr>
            <a:spLocks noGrp="1"/>
          </p:cNvSpPr>
          <p:nvPr>
            <p:ph type="title"/>
          </p:nvPr>
        </p:nvSpPr>
        <p:spPr>
          <a:xfrm>
            <a:off x="467544" y="0"/>
            <a:ext cx="8229600" cy="1143000"/>
          </a:xfrm>
        </p:spPr>
        <p:txBody>
          <a:bodyPr>
            <a:noAutofit/>
          </a:bodyPr>
          <a:lstStyle/>
          <a:p>
            <a:r>
              <a:rPr lang="it-IT" sz="3200" dirty="0" smtClean="0"/>
              <a:t>Risposta 1: </a:t>
            </a:r>
            <a:r>
              <a:rPr lang="it-IT" sz="3200" dirty="0"/>
              <a:t>A vostro avviso qual è la struttura del mercato del lavoro alla fine del 2018 in Italia</a:t>
            </a:r>
            <a:r>
              <a:rPr lang="it-IT" sz="3200" dirty="0" smtClean="0"/>
              <a:t>?</a:t>
            </a:r>
            <a:endParaRPr lang="it-IT" sz="3200" dirty="0"/>
          </a:p>
        </p:txBody>
      </p:sp>
      <p:sp>
        <p:nvSpPr>
          <p:cNvPr id="6" name="CasellaDiTesto 5"/>
          <p:cNvSpPr txBox="1"/>
          <p:nvPr/>
        </p:nvSpPr>
        <p:spPr>
          <a:xfrm>
            <a:off x="611560" y="6488668"/>
            <a:ext cx="6484917" cy="369332"/>
          </a:xfrm>
          <a:prstGeom prst="rect">
            <a:avLst/>
          </a:prstGeom>
          <a:noFill/>
        </p:spPr>
        <p:txBody>
          <a:bodyPr wrap="none" rtlCol="0">
            <a:spAutoFit/>
          </a:bodyPr>
          <a:lstStyle/>
          <a:p>
            <a:r>
              <a:rPr lang="it-IT" dirty="0" smtClean="0"/>
              <a:t>Fonte: Istat, Flash ottobre 2018 Popolazione (serie storiche mensili)</a:t>
            </a:r>
            <a:endParaRPr lang="it-IT" dirty="0"/>
          </a:p>
        </p:txBody>
      </p:sp>
      <p:sp>
        <p:nvSpPr>
          <p:cNvPr id="8" name="CasellaDiTesto 7"/>
          <p:cNvSpPr txBox="1"/>
          <p:nvPr/>
        </p:nvSpPr>
        <p:spPr>
          <a:xfrm>
            <a:off x="7524328" y="1783684"/>
            <a:ext cx="1810496"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smtClean="0"/>
              <a:t>Stesso Mese </a:t>
            </a:r>
          </a:p>
          <a:p>
            <a:r>
              <a:rPr lang="it-IT" dirty="0" smtClean="0"/>
              <a:t>Anno precedente</a:t>
            </a:r>
            <a:endParaRPr lang="it-IT" dirty="0"/>
          </a:p>
        </p:txBody>
      </p:sp>
      <p:sp>
        <p:nvSpPr>
          <p:cNvPr id="9" name="CasellaDiTesto 8"/>
          <p:cNvSpPr txBox="1"/>
          <p:nvPr/>
        </p:nvSpPr>
        <p:spPr>
          <a:xfrm>
            <a:off x="539552" y="5877272"/>
            <a:ext cx="192251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smtClean="0"/>
              <a:t>Popolazione 15-64</a:t>
            </a:r>
            <a:endParaRPr lang="it-IT" dirty="0"/>
          </a:p>
        </p:txBody>
      </p:sp>
      <p:sp>
        <p:nvSpPr>
          <p:cNvPr id="10" name="Parentesi graffa aperta 9"/>
          <p:cNvSpPr/>
          <p:nvPr/>
        </p:nvSpPr>
        <p:spPr>
          <a:xfrm>
            <a:off x="539552" y="3717032"/>
            <a:ext cx="198921" cy="186960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Freccia circolare a destra 10"/>
          <p:cNvSpPr/>
          <p:nvPr/>
        </p:nvSpPr>
        <p:spPr>
          <a:xfrm>
            <a:off x="179512" y="5445224"/>
            <a:ext cx="360040"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CasellaDiTesto 12"/>
          <p:cNvSpPr txBox="1"/>
          <p:nvPr/>
        </p:nvSpPr>
        <p:spPr>
          <a:xfrm>
            <a:off x="2509744" y="5687259"/>
            <a:ext cx="6393032"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smtClean="0"/>
              <a:t>Posso calcolare il tasso di occupazione/inattività e disoccupazione </a:t>
            </a:r>
          </a:p>
          <a:p>
            <a:r>
              <a:rPr lang="it-IT" dirty="0" smtClean="0"/>
              <a:t>Per genere, nonché totale</a:t>
            </a:r>
            <a:endParaRPr lang="it-IT" dirty="0"/>
          </a:p>
        </p:txBody>
      </p:sp>
      <p:sp>
        <p:nvSpPr>
          <p:cNvPr id="12" name="Rettangolo 11"/>
          <p:cNvSpPr/>
          <p:nvPr/>
        </p:nvSpPr>
        <p:spPr>
          <a:xfrm>
            <a:off x="3530345" y="5502593"/>
            <a:ext cx="4801314" cy="369332"/>
          </a:xfrm>
          <a:prstGeom prst="rect">
            <a:avLst/>
          </a:prstGeom>
        </p:spPr>
        <p:txBody>
          <a:bodyPr wrap="none">
            <a:spAutoFit/>
          </a:bodyPr>
          <a:lstStyle/>
          <a:p>
            <a:r>
              <a:rPr lang="en-US" dirty="0">
                <a:solidFill>
                  <a:srgbClr val="000000"/>
                </a:solidFill>
                <a:latin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185810" y="58095"/>
            <a:ext cx="8977224" cy="634082"/>
          </a:xfrm>
        </p:spPr>
        <p:txBody>
          <a:bodyPr>
            <a:noAutofit/>
          </a:bodyPr>
          <a:lstStyle/>
          <a:p>
            <a:pPr algn="l"/>
            <a:r>
              <a:rPr lang="it-IT" sz="2000" dirty="0" smtClean="0"/>
              <a:t>Risposta 2: </a:t>
            </a:r>
            <a:r>
              <a:rPr lang="it-IT" sz="2000" dirty="0"/>
              <a:t>Quali sono i tassi di disoccupazione, partecipazione, occupazione e inattività? </a:t>
            </a:r>
            <a:r>
              <a:rPr lang="it-IT" sz="2000" dirty="0" smtClean="0"/>
              <a:t>Sono </a:t>
            </a:r>
            <a:r>
              <a:rPr lang="it-IT" sz="2000" dirty="0"/>
              <a:t>simili tra regioni del Centro-Nord e del Sud</a:t>
            </a:r>
            <a:r>
              <a:rPr lang="it-IT" sz="2000" dirty="0" smtClean="0"/>
              <a:t>? Come </a:t>
            </a:r>
            <a:r>
              <a:rPr lang="it-IT" sz="2000" dirty="0"/>
              <a:t>si calcolano? </a:t>
            </a:r>
          </a:p>
        </p:txBody>
      </p:sp>
      <p:sp>
        <p:nvSpPr>
          <p:cNvPr id="7" name="CasellaDiTesto 6"/>
          <p:cNvSpPr txBox="1"/>
          <p:nvPr/>
        </p:nvSpPr>
        <p:spPr>
          <a:xfrm>
            <a:off x="7291456" y="1882652"/>
            <a:ext cx="157145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err="1" smtClean="0"/>
              <a:t>Occ</a:t>
            </a:r>
            <a:r>
              <a:rPr lang="it-IT" dirty="0" smtClean="0"/>
              <a:t>/Pop 15-64</a:t>
            </a:r>
            <a:endParaRPr lang="it-IT" dirty="0"/>
          </a:p>
        </p:txBody>
      </p:sp>
      <p:sp>
        <p:nvSpPr>
          <p:cNvPr id="8" name="CasellaDiTesto 7"/>
          <p:cNvSpPr txBox="1"/>
          <p:nvPr/>
        </p:nvSpPr>
        <p:spPr>
          <a:xfrm>
            <a:off x="7345509" y="5145112"/>
            <a:ext cx="166225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err="1" smtClean="0"/>
              <a:t>Inatt</a:t>
            </a:r>
            <a:r>
              <a:rPr lang="it-IT" dirty="0" smtClean="0"/>
              <a:t>/Pop 15-64</a:t>
            </a:r>
            <a:endParaRPr lang="it-IT" dirty="0"/>
          </a:p>
        </p:txBody>
      </p:sp>
      <p:sp>
        <p:nvSpPr>
          <p:cNvPr id="9" name="CasellaDiTesto 8"/>
          <p:cNvSpPr txBox="1"/>
          <p:nvPr/>
        </p:nvSpPr>
        <p:spPr>
          <a:xfrm>
            <a:off x="7313833" y="3421549"/>
            <a:ext cx="76335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err="1" smtClean="0"/>
              <a:t>Dis</a:t>
            </a:r>
            <a:r>
              <a:rPr lang="it-IT" dirty="0" smtClean="0"/>
              <a:t>/FL</a:t>
            </a:r>
            <a:endParaRPr lang="it-IT" dirty="0"/>
          </a:p>
        </p:txBody>
      </p:sp>
      <p:sp>
        <p:nvSpPr>
          <p:cNvPr id="11" name="CasellaDiTesto 10"/>
          <p:cNvSpPr txBox="1"/>
          <p:nvPr/>
        </p:nvSpPr>
        <p:spPr>
          <a:xfrm>
            <a:off x="619125" y="6488668"/>
            <a:ext cx="5296964" cy="369332"/>
          </a:xfrm>
          <a:prstGeom prst="rect">
            <a:avLst/>
          </a:prstGeom>
          <a:noFill/>
        </p:spPr>
        <p:txBody>
          <a:bodyPr wrap="square" rtlCol="0">
            <a:spAutoFit/>
          </a:bodyPr>
          <a:lstStyle/>
          <a:p>
            <a:r>
              <a:rPr lang="it-IT" dirty="0" smtClean="0"/>
              <a:t>Fonte: Istat, Flash II trimestre 2019 Mercato del Lavoro</a:t>
            </a:r>
            <a:endParaRPr lang="it-IT" dirty="0"/>
          </a:p>
        </p:txBody>
      </p:sp>
      <p:sp>
        <p:nvSpPr>
          <p:cNvPr id="15" name="CasellaDiTesto 14"/>
          <p:cNvSpPr txBox="1"/>
          <p:nvPr/>
        </p:nvSpPr>
        <p:spPr>
          <a:xfrm>
            <a:off x="7395939" y="6027003"/>
            <a:ext cx="172819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smtClean="0"/>
              <a:t>Calcolate voi il </a:t>
            </a:r>
            <a:r>
              <a:rPr lang="it-IT" dirty="0" err="1" smtClean="0"/>
              <a:t>TdA</a:t>
            </a:r>
            <a:r>
              <a:rPr lang="it-IT" dirty="0" smtClean="0"/>
              <a:t>!</a:t>
            </a:r>
            <a:endParaRPr lang="it-IT" dirty="0"/>
          </a:p>
        </p:txBody>
      </p:sp>
      <p:pic>
        <p:nvPicPr>
          <p:cNvPr id="5" name="Immagine 4"/>
          <p:cNvPicPr>
            <a:picLocks noChangeAspect="1"/>
          </p:cNvPicPr>
          <p:nvPr/>
        </p:nvPicPr>
        <p:blipFill>
          <a:blip r:embed="rId2"/>
          <a:stretch>
            <a:fillRect/>
          </a:stretch>
        </p:blipFill>
        <p:spPr>
          <a:xfrm>
            <a:off x="646595" y="721629"/>
            <a:ext cx="6589701" cy="1902934"/>
          </a:xfrm>
          <a:prstGeom prst="rect">
            <a:avLst/>
          </a:prstGeom>
        </p:spPr>
      </p:pic>
      <p:pic>
        <p:nvPicPr>
          <p:cNvPr id="6" name="Immagine 5"/>
          <p:cNvPicPr>
            <a:picLocks noChangeAspect="1"/>
          </p:cNvPicPr>
          <p:nvPr/>
        </p:nvPicPr>
        <p:blipFill>
          <a:blip r:embed="rId3"/>
          <a:stretch>
            <a:fillRect/>
          </a:stretch>
        </p:blipFill>
        <p:spPr>
          <a:xfrm>
            <a:off x="682598" y="2624563"/>
            <a:ext cx="6517693" cy="1963304"/>
          </a:xfrm>
          <a:prstGeom prst="rect">
            <a:avLst/>
          </a:prstGeom>
        </p:spPr>
      </p:pic>
      <p:pic>
        <p:nvPicPr>
          <p:cNvPr id="12" name="Immagine 11"/>
          <p:cNvPicPr>
            <a:picLocks noChangeAspect="1"/>
          </p:cNvPicPr>
          <p:nvPr/>
        </p:nvPicPr>
        <p:blipFill>
          <a:blip r:embed="rId4"/>
          <a:stretch>
            <a:fillRect/>
          </a:stretch>
        </p:blipFill>
        <p:spPr>
          <a:xfrm>
            <a:off x="682791" y="4587867"/>
            <a:ext cx="6563901" cy="2116364"/>
          </a:xfrm>
          <a:prstGeom prst="rect">
            <a:avLst/>
          </a:prstGeom>
        </p:spPr>
      </p:pic>
      <p:sp>
        <p:nvSpPr>
          <p:cNvPr id="14" name="Freccia a destra 13"/>
          <p:cNvSpPr/>
          <p:nvPr/>
        </p:nvSpPr>
        <p:spPr>
          <a:xfrm>
            <a:off x="182684" y="721629"/>
            <a:ext cx="2515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a destra 15"/>
          <p:cNvSpPr/>
          <p:nvPr/>
        </p:nvSpPr>
        <p:spPr>
          <a:xfrm>
            <a:off x="182684" y="2640029"/>
            <a:ext cx="2515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a destra 16"/>
          <p:cNvSpPr/>
          <p:nvPr/>
        </p:nvSpPr>
        <p:spPr>
          <a:xfrm>
            <a:off x="185810" y="4576644"/>
            <a:ext cx="2515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P spid="14"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Statistiche: la struttura dell’occupazione</a:t>
            </a:r>
            <a:endParaRPr lang="it-IT" dirty="0"/>
          </a:p>
        </p:txBody>
      </p:sp>
      <p:pic>
        <p:nvPicPr>
          <p:cNvPr id="59394" name="Picture 2"/>
          <p:cNvPicPr>
            <a:picLocks noChangeAspect="1" noChangeArrowheads="1"/>
          </p:cNvPicPr>
          <p:nvPr/>
        </p:nvPicPr>
        <p:blipFill>
          <a:blip r:embed="rId2" cstate="print"/>
          <a:srcRect/>
          <a:stretch>
            <a:fillRect/>
          </a:stretch>
        </p:blipFill>
        <p:spPr bwMode="auto">
          <a:xfrm>
            <a:off x="611560" y="1556792"/>
            <a:ext cx="7905750" cy="4413250"/>
          </a:xfrm>
          <a:prstGeom prst="rect">
            <a:avLst/>
          </a:prstGeom>
          <a:noFill/>
          <a:ln w="9525">
            <a:noFill/>
            <a:miter lim="800000"/>
            <a:headEnd/>
            <a:tailEnd/>
          </a:ln>
        </p:spPr>
      </p:pic>
      <p:sp>
        <p:nvSpPr>
          <p:cNvPr id="4" name="TextBox 3"/>
          <p:cNvSpPr txBox="1"/>
          <p:nvPr/>
        </p:nvSpPr>
        <p:spPr>
          <a:xfrm>
            <a:off x="457200" y="6119585"/>
            <a:ext cx="8229600" cy="646331"/>
          </a:xfrm>
          <a:prstGeom prst="rect">
            <a:avLst/>
          </a:prstGeom>
          <a:noFill/>
        </p:spPr>
        <p:txBody>
          <a:bodyPr wrap="square" rtlCol="0">
            <a:spAutoFit/>
          </a:bodyPr>
          <a:lstStyle/>
          <a:p>
            <a:r>
              <a:rPr lang="en-US" b="1" dirty="0" err="1" smtClean="0">
                <a:solidFill>
                  <a:srgbClr val="FF0000"/>
                </a:solidFill>
              </a:rPr>
              <a:t>Domanda</a:t>
            </a:r>
            <a:r>
              <a:rPr lang="en-US" b="1" dirty="0" smtClean="0">
                <a:solidFill>
                  <a:srgbClr val="FF0000"/>
                </a:solidFill>
              </a:rPr>
              <a:t>: </a:t>
            </a:r>
            <a:r>
              <a:rPr lang="en-US" b="1" dirty="0" err="1" smtClean="0">
                <a:solidFill>
                  <a:srgbClr val="FF0000"/>
                </a:solidFill>
              </a:rPr>
              <a:t>Considerando</a:t>
            </a:r>
            <a:r>
              <a:rPr lang="en-US" b="1" dirty="0" smtClean="0">
                <a:solidFill>
                  <a:srgbClr val="FF0000"/>
                </a:solidFill>
              </a:rPr>
              <a:t> I </a:t>
            </a:r>
            <a:r>
              <a:rPr lang="en-US" b="1" dirty="0" err="1" smtClean="0">
                <a:solidFill>
                  <a:srgbClr val="FF0000"/>
                </a:solidFill>
              </a:rPr>
              <a:t>dati</a:t>
            </a:r>
            <a:r>
              <a:rPr lang="en-US" b="1" dirty="0" smtClean="0">
                <a:solidFill>
                  <a:srgbClr val="FF0000"/>
                </a:solidFill>
              </a:rPr>
              <a:t> </a:t>
            </a:r>
            <a:r>
              <a:rPr lang="en-US" b="1" dirty="0" err="1" smtClean="0">
                <a:solidFill>
                  <a:srgbClr val="FF0000"/>
                </a:solidFill>
              </a:rPr>
              <a:t>riportati</a:t>
            </a:r>
            <a:r>
              <a:rPr lang="en-US" b="1" dirty="0" smtClean="0">
                <a:solidFill>
                  <a:srgbClr val="FF0000"/>
                </a:solidFill>
              </a:rPr>
              <a:t> in </a:t>
            </a:r>
            <a:r>
              <a:rPr lang="en-US" b="1" dirty="0" err="1" smtClean="0">
                <a:solidFill>
                  <a:srgbClr val="FF0000"/>
                </a:solidFill>
              </a:rPr>
              <a:t>tabella</a:t>
            </a:r>
            <a:r>
              <a:rPr lang="en-US" b="1" dirty="0" smtClean="0">
                <a:solidFill>
                  <a:srgbClr val="FF0000"/>
                </a:solidFill>
              </a:rPr>
              <a:t>, </a:t>
            </a:r>
            <a:r>
              <a:rPr lang="en-US" b="1" dirty="0" err="1" smtClean="0">
                <a:solidFill>
                  <a:srgbClr val="FF0000"/>
                </a:solidFill>
              </a:rPr>
              <a:t>si</a:t>
            </a:r>
            <a:r>
              <a:rPr lang="en-US" b="1" dirty="0" smtClean="0">
                <a:solidFill>
                  <a:srgbClr val="FF0000"/>
                </a:solidFill>
              </a:rPr>
              <a:t> </a:t>
            </a:r>
            <a:r>
              <a:rPr lang="en-US" b="1" dirty="0" err="1" smtClean="0">
                <a:solidFill>
                  <a:srgbClr val="FF0000"/>
                </a:solidFill>
              </a:rPr>
              <a:t>può</a:t>
            </a:r>
            <a:r>
              <a:rPr lang="en-US" b="1" dirty="0" smtClean="0">
                <a:solidFill>
                  <a:srgbClr val="FF0000"/>
                </a:solidFill>
              </a:rPr>
              <a:t> </a:t>
            </a:r>
            <a:r>
              <a:rPr lang="en-US" b="1" dirty="0" err="1" smtClean="0">
                <a:solidFill>
                  <a:srgbClr val="FF0000"/>
                </a:solidFill>
              </a:rPr>
              <a:t>affermare</a:t>
            </a:r>
            <a:r>
              <a:rPr lang="en-US" b="1" dirty="0" smtClean="0">
                <a:solidFill>
                  <a:srgbClr val="FF0000"/>
                </a:solidFill>
              </a:rPr>
              <a:t> </a:t>
            </a:r>
            <a:r>
              <a:rPr lang="en-US" b="1" dirty="0" err="1" smtClean="0">
                <a:solidFill>
                  <a:srgbClr val="FF0000"/>
                </a:solidFill>
              </a:rPr>
              <a:t>che</a:t>
            </a:r>
            <a:r>
              <a:rPr lang="en-US" b="1" dirty="0" smtClean="0">
                <a:solidFill>
                  <a:srgbClr val="FF0000"/>
                </a:solidFill>
              </a:rPr>
              <a:t> </a:t>
            </a:r>
            <a:r>
              <a:rPr lang="en-US" b="1" dirty="0" err="1" smtClean="0">
                <a:solidFill>
                  <a:srgbClr val="FF0000"/>
                </a:solidFill>
              </a:rPr>
              <a:t>il</a:t>
            </a:r>
            <a:r>
              <a:rPr lang="en-US" b="1" dirty="0" smtClean="0">
                <a:solidFill>
                  <a:srgbClr val="FF0000"/>
                </a:solidFill>
              </a:rPr>
              <a:t> </a:t>
            </a:r>
            <a:r>
              <a:rPr lang="en-US" b="1" dirty="0" err="1" smtClean="0">
                <a:solidFill>
                  <a:srgbClr val="FF0000"/>
                </a:solidFill>
              </a:rPr>
              <a:t>MdL</a:t>
            </a:r>
            <a:r>
              <a:rPr lang="en-US" b="1" dirty="0" smtClean="0">
                <a:solidFill>
                  <a:srgbClr val="FF0000"/>
                </a:solidFill>
              </a:rPr>
              <a:t> </a:t>
            </a:r>
            <a:r>
              <a:rPr lang="en-US" b="1" dirty="0" err="1" smtClean="0">
                <a:solidFill>
                  <a:srgbClr val="FF0000"/>
                </a:solidFill>
              </a:rPr>
              <a:t>italiano</a:t>
            </a:r>
            <a:r>
              <a:rPr lang="en-US" b="1" dirty="0" smtClean="0">
                <a:solidFill>
                  <a:srgbClr val="FF0000"/>
                </a:solidFill>
              </a:rPr>
              <a:t> è </a:t>
            </a:r>
            <a:r>
              <a:rPr lang="en-US" b="1" dirty="0" err="1" smtClean="0">
                <a:solidFill>
                  <a:srgbClr val="FF0000"/>
                </a:solidFill>
              </a:rPr>
              <a:t>unitario</a:t>
            </a:r>
            <a:r>
              <a:rPr lang="en-US" b="1" dirty="0" smtClean="0">
                <a:solidFill>
                  <a:srgbClr val="FF0000"/>
                </a:solidFill>
              </a:rPr>
              <a:t>? </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2340</TotalTime>
  <Words>2219</Words>
  <Application>Microsoft Office PowerPoint</Application>
  <PresentationFormat>Presentazione su schermo (4:3)</PresentationFormat>
  <Paragraphs>399</Paragraphs>
  <Slides>37</Slides>
  <Notes>2</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49" baseType="lpstr">
      <vt:lpstr>Arial</vt:lpstr>
      <vt:lpstr>Calibri</vt:lpstr>
      <vt:lpstr>Cambria Math</vt:lpstr>
      <vt:lpstr>Comic Sans MS</vt:lpstr>
      <vt:lpstr>Dcr10</vt:lpstr>
      <vt:lpstr>Dcti10</vt:lpstr>
      <vt:lpstr>Symbol</vt:lpstr>
      <vt:lpstr>Times New Roman</vt:lpstr>
      <vt:lpstr>Times-Roman</vt:lpstr>
      <vt:lpstr>Wingdings</vt:lpstr>
      <vt:lpstr>Tema di Office</vt:lpstr>
      <vt:lpstr>Equazione</vt:lpstr>
      <vt:lpstr>Analisi dei dati e teoria</vt:lpstr>
      <vt:lpstr>Riassunto effetto del MdL sull’equilibrio macroeconomico: ricordate che gli effetti di breve periodo sono diversi da quelli di lungo</vt:lpstr>
      <vt:lpstr>L’effetto di un aumento di z: il sindacato acquista un maggiore γ</vt:lpstr>
      <vt:lpstr>L’effetto di un aumento di μ: le imprese hanno un maggiore potere</vt:lpstr>
      <vt:lpstr>Considerate cambiamenti strutturali alternativi: aumento della concorrenza tra imprese, aumento del coordinamento sindacale, problemi di asimmetrie informative e sussidi di disoccupazione, ecc.</vt:lpstr>
      <vt:lpstr>Le statistiche del mercato del lavoro</vt:lpstr>
      <vt:lpstr>Risposta 1: A vostro avviso qual è la struttura del mercato del lavoro alla fine del 2018 in Italia?</vt:lpstr>
      <vt:lpstr>Risposta 2: Quali sono i tassi di disoccupazione, partecipazione, occupazione e inattività? Sono simili tra regioni del Centro-Nord e del Sud? Come si calcolano? </vt:lpstr>
      <vt:lpstr>Statistiche: la struttura dell’occupazione</vt:lpstr>
      <vt:lpstr>Risposta: Le statistiche </vt:lpstr>
      <vt:lpstr>I salari: Alla fine di settembre 2018 i contratti collettivi nazionali in vigore per la parte economica sono 53, riguardano 9,8 milioni di dipendenti (75,8% del totale) e corrispondono al 77,4% del monte retributivo osservato. A settembre l’indice delle retribuzioni contrattuali orarie resta invariato rispetto al mese precedente e aumenta dell’1,9% nei confronti di settembre 2017. Complessivamente, nei primi nove mesi del 2018 la retribuzione oraria media è cresciuta dell’1,4% rispetto al corrispondente periodo del 2017.</vt:lpstr>
      <vt:lpstr>Conta molto anche la crisi economica nel far variare il potere d’acquisto dei lavoratori?</vt:lpstr>
      <vt:lpstr>Verifico che il “maggior tempo libero” si paga in termini di minor consumo</vt:lpstr>
      <vt:lpstr>La domanda di lavoro</vt:lpstr>
      <vt:lpstr>…in particolare</vt:lpstr>
      <vt:lpstr>La scelta tra lavoro e tempo libero</vt:lpstr>
      <vt:lpstr>Soluzione</vt:lpstr>
      <vt:lpstr>Soluzione (cont.)</vt:lpstr>
      <vt:lpstr>Elasticità dell’offerta di lavoro al salario</vt:lpstr>
      <vt:lpstr>Risposta: elasticità offerta</vt:lpstr>
      <vt:lpstr>La partecipazione al lavoro in ambito familiare</vt:lpstr>
      <vt:lpstr>Risposta: scelta lavorativa in ambito familiare</vt:lpstr>
      <vt:lpstr>Domanda di lavoro: i fattori</vt:lpstr>
      <vt:lpstr>Presentazione standard di PowerPoint</vt:lpstr>
      <vt:lpstr>Domanda di lavoro: i prezzi e la forma di mercato</vt:lpstr>
      <vt:lpstr>Risposta prezzi e forma di mercato</vt:lpstr>
      <vt:lpstr>Esercizio domanda di lavoro breve periodo impresa concorrenziale</vt:lpstr>
      <vt:lpstr>Continua..</vt:lpstr>
      <vt:lpstr>Soluzione per studenti di Scienze del Governo: aggiungere al disegno le parti in rosso</vt:lpstr>
      <vt:lpstr>Equilibrio di mercato</vt:lpstr>
      <vt:lpstr>Soluzione per studenti di Scienze del Governo</vt:lpstr>
      <vt:lpstr>Equilibrio Concorrenza perfetta (Fonte: D. Vannoni e M. Piacenza -2009-10 )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 dei dati e teoria</dc:title>
  <dc:creator>Laura</dc:creator>
  <cp:lastModifiedBy>CHIES LAURA</cp:lastModifiedBy>
  <cp:revision>111</cp:revision>
  <dcterms:created xsi:type="dcterms:W3CDTF">2012-11-06T04:50:35Z</dcterms:created>
  <dcterms:modified xsi:type="dcterms:W3CDTF">2021-11-24T15:13:38Z</dcterms:modified>
</cp:coreProperties>
</file>