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5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594" r:id="rId2"/>
    <p:sldId id="669" r:id="rId3"/>
    <p:sldId id="638" r:id="rId4"/>
    <p:sldId id="671" r:id="rId5"/>
    <p:sldId id="672" r:id="rId6"/>
    <p:sldId id="673" r:id="rId7"/>
    <p:sldId id="676" r:id="rId8"/>
    <p:sldId id="674" r:id="rId9"/>
    <p:sldId id="677" r:id="rId10"/>
    <p:sldId id="678" r:id="rId11"/>
    <p:sldId id="639" r:id="rId12"/>
    <p:sldId id="660" r:id="rId13"/>
    <p:sldId id="644" r:id="rId14"/>
    <p:sldId id="661" r:id="rId15"/>
    <p:sldId id="645" r:id="rId16"/>
    <p:sldId id="646" r:id="rId17"/>
    <p:sldId id="647" r:id="rId18"/>
    <p:sldId id="648" r:id="rId19"/>
    <p:sldId id="662" r:id="rId20"/>
    <p:sldId id="670" r:id="rId21"/>
    <p:sldId id="641" r:id="rId22"/>
    <p:sldId id="663" r:id="rId23"/>
    <p:sldId id="650" r:id="rId24"/>
    <p:sldId id="664" r:id="rId25"/>
    <p:sldId id="642" r:id="rId26"/>
    <p:sldId id="665" r:id="rId27"/>
    <p:sldId id="649" r:id="rId28"/>
    <p:sldId id="666" r:id="rId29"/>
    <p:sldId id="651" r:id="rId30"/>
    <p:sldId id="652" r:id="rId31"/>
    <p:sldId id="653" r:id="rId32"/>
    <p:sldId id="654" r:id="rId33"/>
    <p:sldId id="659" r:id="rId34"/>
    <p:sldId id="655" r:id="rId35"/>
    <p:sldId id="656" r:id="rId36"/>
    <p:sldId id="657" r:id="rId37"/>
    <p:sldId id="667" r:id="rId38"/>
    <p:sldId id="658" r:id="rId39"/>
    <p:sldId id="668" r:id="rId40"/>
  </p:sldIdLst>
  <p:sldSz cx="9144000" cy="6858000" type="screen4x3"/>
  <p:notesSz cx="9872663" cy="67976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252" autoAdjust="0"/>
    <p:restoredTop sz="94628" autoAdjust="0"/>
  </p:normalViewPr>
  <p:slideViewPr>
    <p:cSldViewPr snapToGrid="0">
      <p:cViewPr varScale="1">
        <p:scale>
          <a:sx n="74" d="100"/>
          <a:sy n="74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07650568924323E-2"/>
          <c:y val="2.7773657748691356E-2"/>
          <c:w val="0.89820322249340145"/>
          <c:h val="0.944452684502617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C1</c:v>
                </c:pt>
              </c:strCache>
            </c:strRef>
          </c:tx>
          <c:marker>
            <c:symbol val="none"/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1</c:v>
                </c:pt>
                <c:pt idx="1">
                  <c:v>0.72900000000000009</c:v>
                </c:pt>
                <c:pt idx="2">
                  <c:v>0.51200000000000012</c:v>
                </c:pt>
                <c:pt idx="3">
                  <c:v>0.34299999999999992</c:v>
                </c:pt>
                <c:pt idx="4">
                  <c:v>0.216</c:v>
                </c:pt>
                <c:pt idx="5">
                  <c:v>0.125</c:v>
                </c:pt>
                <c:pt idx="6">
                  <c:v>6.4000000000000015E-2</c:v>
                </c:pt>
                <c:pt idx="7">
                  <c:v>2.700000000000001E-2</c:v>
                </c:pt>
                <c:pt idx="8">
                  <c:v>7.999999999999995E-3</c:v>
                </c:pt>
                <c:pt idx="9">
                  <c:v>9.9999999999999937E-4</c:v>
                </c:pt>
                <c:pt idx="10">
                  <c:v>0</c:v>
                </c:pt>
                <c:pt idx="11">
                  <c:v>-1.0000000000000026E-3</c:v>
                </c:pt>
                <c:pt idx="12">
                  <c:v>-7.999999999999995E-3</c:v>
                </c:pt>
                <c:pt idx="13">
                  <c:v>-2.700000000000001E-2</c:v>
                </c:pt>
                <c:pt idx="14">
                  <c:v>-6.399999999999996E-2</c:v>
                </c:pt>
                <c:pt idx="15">
                  <c:v>-0.125</c:v>
                </c:pt>
                <c:pt idx="16">
                  <c:v>-0.21600000000000008</c:v>
                </c:pt>
                <c:pt idx="17">
                  <c:v>-0.34299999999999992</c:v>
                </c:pt>
                <c:pt idx="18">
                  <c:v>-0.51200000000000012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00096"/>
        <c:axId val="88501632"/>
      </c:scatterChart>
      <c:valAx>
        <c:axId val="885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501632"/>
        <c:crosses val="autoZero"/>
        <c:crossBetween val="midCat"/>
      </c:valAx>
      <c:valAx>
        <c:axId val="88501632"/>
        <c:scaling>
          <c:orientation val="minMax"/>
          <c:max val="1"/>
          <c:min val="-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500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272557269752217"/>
          <c:y val="0.36720962412531449"/>
          <c:w val="0.18027115474520805"/>
          <c:h val="0.127994563531340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77083" cy="3389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051" y="2"/>
            <a:ext cx="4277082" cy="3389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5665"/>
            <a:ext cx="4277083" cy="340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051" y="6455665"/>
            <a:ext cx="4277082" cy="340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5AA6F8B2-84C2-45A1-8A10-8BBE253CA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50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77083" cy="3389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051" y="2"/>
            <a:ext cx="4277082" cy="3389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11175"/>
            <a:ext cx="3398837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728" y="3228592"/>
            <a:ext cx="7897211" cy="30598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5665"/>
            <a:ext cx="4277083" cy="340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051" y="6455665"/>
            <a:ext cx="4277082" cy="340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10" tIns="47404" rIns="94810" bIns="4740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53B72765-1E34-4FDB-99E2-051997CCB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58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ACF8-4205-4755-AAA3-6DEBB5AEB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AE22-B2B9-4D08-A0BE-BD04BAE5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7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867D-9773-4AB9-A049-919571C3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2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E363-CA34-4ED9-9691-6835E480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095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6966-554A-473F-AB9C-AF0BE606F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9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9FBE-0EAA-4C3A-82C6-57A8FB4D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2719-F33A-4926-A3AB-C40FB739A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54D0-E996-4BEA-9AC9-61F5B7374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7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0125-E150-4B37-8793-6B2D22818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33FB-6143-41A3-A8B9-4783125D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4D9B-43EC-44AE-9785-F0F071ED1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4063-6367-4C46-B244-1C6DC672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BB35-2B4C-4F92-9D77-56FE0797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1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B201A07-8544-4185-A49A-48946C7D1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cs.utoronto.ca/osborne/MathTutorial/OSMF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450761" y="2624058"/>
            <a:ext cx="8229600" cy="750194"/>
          </a:xfrm>
        </p:spPr>
        <p:txBody>
          <a:bodyPr/>
          <a:lstStyle/>
          <a:p>
            <a:r>
              <a:rPr lang="en-GB" sz="2400" b="1" dirty="0" smtClean="0">
                <a:ea typeface="ＭＳ Ｐゴシック" pitchFamily="34" charset="-128"/>
              </a:rPr>
              <a:t>Optimization </a:t>
            </a:r>
            <a:r>
              <a:rPr lang="en-GB" sz="2400" b="1" dirty="0" smtClean="0">
                <a:ea typeface="ＭＳ Ｐゴシック" pitchFamily="34" charset="-128"/>
              </a:rPr>
              <a:t>with inequality constraints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78"/>
            <a:ext cx="7772400" cy="566671"/>
          </a:xfrm>
        </p:spPr>
        <p:txBody>
          <a:bodyPr/>
          <a:lstStyle/>
          <a:p>
            <a:r>
              <a:rPr lang="en-GB" b="1" dirty="0"/>
              <a:t>the sufficiency of the Kuhn-Tucker </a:t>
            </a:r>
            <a:r>
              <a:rPr lang="en-GB" b="1" dirty="0" smtClean="0"/>
              <a:t>conditions (2)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592427"/>
                <a:ext cx="8422784" cy="5533891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 smtClean="0"/>
                  <a:t>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 …, 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 be continuously differentiable functions of many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 …, </m:t>
                    </m:r>
                    <m:r>
                      <a:rPr lang="en-GB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 be constants. Consider the problem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40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   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.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/>
                          </a:rPr>
                          <m:t>. </m:t>
                        </m:r>
                      </m:e>
                    </m:func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 </m:t>
                    </m:r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=1,…,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Suppose </a:t>
                </a:r>
                <a:r>
                  <a:rPr lang="en-GB" sz="2400" dirty="0" smtClean="0"/>
                  <a:t>that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 smtClean="0"/>
                  <a:t>  </a:t>
                </a:r>
                <a:r>
                  <a:rPr lang="en-GB" sz="2400" dirty="0"/>
                  <a:t>is twice differentiable and </a:t>
                </a:r>
                <a:r>
                  <a:rPr lang="en-GB" sz="2400" dirty="0" err="1" smtClean="0"/>
                  <a:t>quasiconcave</a:t>
                </a:r>
                <a:r>
                  <a:rPr lang="en-GB" sz="2400" dirty="0"/>
                  <a:t> </a:t>
                </a:r>
                <a:r>
                  <a:rPr lang="en-GB" sz="2400" dirty="0" smtClean="0"/>
                  <a:t>and 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is </a:t>
                </a:r>
                <a:r>
                  <a:rPr lang="en-GB" sz="2400" dirty="0" err="1"/>
                  <a:t>quasiconvex</a:t>
                </a:r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=1,…,</m:t>
                    </m:r>
                    <m:r>
                      <a:rPr lang="en-GB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If there exists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𝜆</m:t>
                    </m:r>
                    <m:r>
                      <a:rPr lang="en-GB" sz="2400" i="1" dirty="0">
                        <a:latin typeface="Cambria Math"/>
                      </a:rPr>
                      <m:t> = (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and a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such that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i="1" dirty="0">
                        <a:latin typeface="Cambria Math"/>
                      </a:rPr>
                      <m:t>, </m:t>
                    </m:r>
                    <m:r>
                      <a:rPr lang="en-GB" sz="2400" i="1" dirty="0">
                        <a:latin typeface="Cambria Math"/>
                      </a:rPr>
                      <m:t>𝜆</m:t>
                    </m:r>
                    <m:r>
                      <a:rPr lang="en-GB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satisfies the Kuhn-Tucker conditions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 </m:t>
                    </m:r>
                    <m:r>
                      <a:rPr lang="en-GB" sz="24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i="1" dirty="0">
                        <a:latin typeface="Cambria Math"/>
                      </a:rPr>
                      <m:t>) ≠ 0</m:t>
                    </m:r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𝑖</m:t>
                    </m:r>
                    <m:r>
                      <a:rPr lang="en-GB" sz="2400" i="1" dirty="0">
                        <a:latin typeface="Cambria Math"/>
                      </a:rPr>
                      <m:t>=1, …, </m:t>
                    </m:r>
                    <m:r>
                      <a:rPr lang="en-GB" sz="24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solves the problem</a:t>
                </a:r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592427"/>
                <a:ext cx="8422784" cy="5533891"/>
              </a:xfrm>
              <a:blipFill rotWithShape="1">
                <a:blip r:embed="rId2"/>
                <a:stretch>
                  <a:fillRect l="-1085" r="-1158" b="-7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144"/>
            <a:ext cx="7772400" cy="419100"/>
          </a:xfrm>
        </p:spPr>
        <p:txBody>
          <a:bodyPr/>
          <a:lstStyle/>
          <a:p>
            <a:r>
              <a:rPr lang="en-GB" b="1" dirty="0" smtClean="0"/>
              <a:t>Necessity and sufficiency of KT conditions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1200150"/>
            <a:ext cx="8615967" cy="50292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lphaUcParenR"/>
            </a:pPr>
            <a:r>
              <a:rPr lang="en-GB" sz="2400" dirty="0" smtClean="0"/>
              <a:t>The KT conditions are both necessary and sufficient </a:t>
            </a:r>
            <a:endParaRPr lang="en-GB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	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sz="2400" b="1" dirty="0"/>
              <a:t>if</a:t>
            </a:r>
            <a:r>
              <a:rPr lang="en-GB" sz="2400" dirty="0"/>
              <a:t> the objective function is concave </a:t>
            </a:r>
            <a:endParaRPr lang="en-GB" sz="2400" dirty="0" smtClean="0"/>
          </a:p>
          <a:p>
            <a:pPr marL="45720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and</a:t>
            </a:r>
            <a:endParaRPr lang="en-GB" sz="2400" b="1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sz="2400" b="1" dirty="0" smtClean="0"/>
              <a:t>either</a:t>
            </a:r>
            <a:r>
              <a:rPr lang="en-GB" sz="2400" dirty="0" smtClean="0"/>
              <a:t> each constraint is linear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sz="2400" b="1" dirty="0" smtClean="0"/>
              <a:t>or</a:t>
            </a:r>
            <a:r>
              <a:rPr lang="en-GB" sz="2400" dirty="0" smtClean="0"/>
              <a:t> each constraint function is convex and some vector of the variables satisfies all constraints strictly. </a:t>
            </a:r>
            <a:endParaRPr lang="en-GB" sz="2400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n-GB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144"/>
            <a:ext cx="7772400" cy="419100"/>
          </a:xfrm>
        </p:spPr>
        <p:txBody>
          <a:bodyPr/>
          <a:lstStyle/>
          <a:p>
            <a:r>
              <a:rPr lang="en-GB" b="1" dirty="0" smtClean="0"/>
              <a:t>Necessity and sufficiency of KT conditions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916815"/>
            <a:ext cx="8615967" cy="5029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B) </a:t>
            </a:r>
            <a:r>
              <a:rPr lang="en-GB" sz="2400" dirty="0"/>
              <a:t>Suppose that </a:t>
            </a:r>
            <a:endParaRPr lang="en-GB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400" dirty="0" smtClean="0"/>
              <a:t>the </a:t>
            </a:r>
            <a:r>
              <a:rPr lang="en-GB" sz="2400" dirty="0"/>
              <a:t>objective function is twice differentiable </a:t>
            </a:r>
            <a:r>
              <a:rPr lang="en-GB" sz="2400" dirty="0" smtClean="0"/>
              <a:t>and </a:t>
            </a:r>
            <a:r>
              <a:rPr lang="en-GB" sz="2400" dirty="0" err="1" smtClean="0"/>
              <a:t>quasiconcave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endParaRPr lang="en-GB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400" dirty="0" smtClean="0"/>
              <a:t>every </a:t>
            </a:r>
            <a:r>
              <a:rPr lang="en-GB" sz="2400" dirty="0"/>
              <a:t>constraint is linear.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Then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400" dirty="0" smtClean="0"/>
              <a:t>If </a:t>
            </a:r>
            <a:r>
              <a:rPr lang="en-GB" sz="2400" i="1" dirty="0"/>
              <a:t>x</a:t>
            </a:r>
            <a:r>
              <a:rPr lang="en-GB" sz="2400" dirty="0"/>
              <a:t>* solves the problem then there exists a unique vector λ such </a:t>
            </a:r>
            <a:r>
              <a:rPr lang="en-GB" sz="2400" dirty="0" smtClean="0"/>
              <a:t>that (</a:t>
            </a:r>
            <a:r>
              <a:rPr lang="en-GB" sz="2400" i="1" dirty="0" smtClean="0"/>
              <a:t>x</a:t>
            </a:r>
            <a:r>
              <a:rPr lang="en-GB" sz="2400" dirty="0"/>
              <a:t>*, λ) satisfies the Kuhn-Tucker conditions, and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400" dirty="0" smtClean="0"/>
              <a:t>if 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dirty="0"/>
              <a:t>*, λ) satisfies the Kuhn-Tucker conditions and  </a:t>
            </a:r>
            <a:r>
              <a:rPr lang="en-GB" sz="2400" i="1" dirty="0"/>
              <a:t>f</a:t>
            </a:r>
            <a:r>
              <a:rPr lang="en-GB" sz="2400" dirty="0"/>
              <a:t> '</a:t>
            </a:r>
            <a:r>
              <a:rPr lang="en-GB" sz="2400" i="1" baseline="-25000" dirty="0" err="1"/>
              <a:t>i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dirty="0"/>
              <a:t>*) ≠ 0 for </a:t>
            </a:r>
            <a:r>
              <a:rPr lang="en-GB" sz="2400" i="1" dirty="0" err="1"/>
              <a:t>i</a:t>
            </a:r>
            <a:r>
              <a:rPr lang="en-GB" sz="2400" dirty="0"/>
              <a:t> = 1, ..., </a:t>
            </a:r>
            <a:r>
              <a:rPr lang="en-GB" sz="2400" i="1" dirty="0"/>
              <a:t>n</a:t>
            </a:r>
            <a:r>
              <a:rPr lang="en-GB" sz="2400" dirty="0"/>
              <a:t> then </a:t>
            </a:r>
            <a:r>
              <a:rPr lang="en-GB" sz="2400" i="1" dirty="0"/>
              <a:t>x</a:t>
            </a:r>
            <a:r>
              <a:rPr lang="en-GB" sz="2400" dirty="0"/>
              <a:t>* solves the problem. </a:t>
            </a:r>
            <a:endParaRPr lang="en-US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03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36" y="107324"/>
            <a:ext cx="7772400" cy="419100"/>
          </a:xfrm>
        </p:spPr>
        <p:txBody>
          <a:bodyPr/>
          <a:lstStyle/>
          <a:p>
            <a:r>
              <a:rPr lang="en-GB" b="1" dirty="0" smtClean="0"/>
              <a:t>Example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304" y="476517"/>
                <a:ext cx="8706118" cy="600155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i="1" dirty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GB" sz="240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i="1" baseline="-25000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sz="2400" i="1" dirty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GB" sz="240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i="1" baseline="-25000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i="1" dirty="0">
                                  <a:latin typeface="Cambria Math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a:rPr lang="en-GB" sz="2400" b="0" i="1" dirty="0" smtClean="0">
                              <a:latin typeface="Cambria Math"/>
                            </a:rPr>
                            <m:t>  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[−(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𝑥</m:t>
                          </m:r>
                          <m:r>
                            <a:rPr lang="en-GB" sz="2400" i="1" baseline="-25000" dirty="0">
                              <a:latin typeface="Cambria Math"/>
                            </a:rPr>
                            <m:t>1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 − 4)</m:t>
                          </m:r>
                          <m:r>
                            <a:rPr lang="en-GB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 − (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𝑥</m:t>
                          </m:r>
                          <m:r>
                            <a:rPr lang="en-GB" sz="2400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 − 4)</m:t>
                          </m:r>
                          <m:r>
                            <a:rPr lang="en-GB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GB" sz="2400" i="1" dirty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𝑠</m:t>
                      </m:r>
                      <m:r>
                        <a:rPr lang="en-GB" sz="2400" i="1" dirty="0" smtClean="0">
                          <a:latin typeface="Cambria Math"/>
                        </a:rPr>
                        <m:t>.</m:t>
                      </m:r>
                      <m:r>
                        <a:rPr lang="en-GB" sz="2400" i="1" dirty="0" smtClean="0">
                          <a:latin typeface="Cambria Math"/>
                        </a:rPr>
                        <m:t>𝑡</m:t>
                      </m:r>
                      <m:r>
                        <a:rPr lang="en-GB" sz="2400" i="1" dirty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GB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𝑥</m:t>
                      </m:r>
                      <m:r>
                        <a:rPr lang="en-GB" sz="2400" i="1" baseline="-25000" dirty="0">
                          <a:latin typeface="Cambria Math"/>
                        </a:rPr>
                        <m:t>1</m:t>
                      </m:r>
                      <m:r>
                        <a:rPr lang="en-GB" sz="2400" i="1" dirty="0">
                          <a:latin typeface="Cambria Math"/>
                        </a:rPr>
                        <m:t> + </m:t>
                      </m:r>
                      <m:r>
                        <a:rPr lang="en-GB" sz="2400" i="1" dirty="0">
                          <a:latin typeface="Cambria Math"/>
                        </a:rPr>
                        <m:t>𝑥</m:t>
                      </m:r>
                      <m:r>
                        <a:rPr lang="en-GB" sz="2400" i="1" baseline="-25000" dirty="0">
                          <a:latin typeface="Cambria Math"/>
                        </a:rPr>
                        <m:t>2</m:t>
                      </m:r>
                      <m:r>
                        <a:rPr lang="en-GB" sz="2400" i="1" dirty="0">
                          <a:latin typeface="Cambria Math"/>
                        </a:rPr>
                        <m:t> ≤ 4 </m:t>
                      </m:r>
                    </m:oMath>
                  </m:oMathPara>
                </a14:m>
                <a:endParaRPr lang="en-GB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𝑥</m:t>
                      </m:r>
                      <m:r>
                        <a:rPr lang="en-GB" sz="2400" i="1" baseline="-25000" dirty="0">
                          <a:latin typeface="Cambria Math"/>
                        </a:rPr>
                        <m:t>1</m:t>
                      </m:r>
                      <m:r>
                        <a:rPr lang="en-GB" sz="2400" i="1" dirty="0">
                          <a:latin typeface="Cambria Math"/>
                        </a:rPr>
                        <m:t> + 3</m:t>
                      </m:r>
                      <m:r>
                        <a:rPr lang="en-GB" sz="2400" i="1" dirty="0">
                          <a:latin typeface="Cambria Math"/>
                        </a:rPr>
                        <m:t>𝑥</m:t>
                      </m:r>
                      <m:r>
                        <a:rPr lang="en-GB" sz="2400" i="1" baseline="-25000" dirty="0">
                          <a:latin typeface="Cambria Math"/>
                        </a:rPr>
                        <m:t>2</m:t>
                      </m:r>
                      <m:r>
                        <a:rPr lang="en-GB" sz="2400" i="1" dirty="0">
                          <a:latin typeface="Cambria Math"/>
                        </a:rPr>
                        <m:t> ≤ </m:t>
                      </m:r>
                      <m:r>
                        <a:rPr lang="en-GB" sz="2400" i="1" dirty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The objective function is concave and the constraints are both linear, so </a:t>
                </a:r>
                <a:r>
                  <a:rPr lang="en-GB" sz="2400" dirty="0" smtClean="0"/>
                  <a:t>the solutions </a:t>
                </a:r>
                <a:r>
                  <a:rPr lang="en-GB" sz="2400" dirty="0"/>
                  <a:t>of the problem are the solutions of the Kuhn-Tucker conditions. </a:t>
                </a: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304" y="476517"/>
                <a:ext cx="8706118" cy="6001555"/>
              </a:xfrm>
              <a:blipFill rotWithShape="1">
                <a:blip r:embed="rId2"/>
                <a:stretch>
                  <a:fillRect l="-1120" r="-1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0"/>
            <a:ext cx="8706118" cy="62333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Kuhn Tucker conditions are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 smtClean="0"/>
              <a:t>= 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 smtClean="0"/>
              <a:t>= 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4, </a:t>
            </a:r>
            <a:r>
              <a:rPr lang="en-GB" sz="2400" dirty="0" smtClean="0"/>
              <a:t>    λ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≥ 0</a:t>
            </a:r>
            <a:r>
              <a:rPr lang="en-GB" sz="2400" dirty="0" smtClean="0"/>
              <a:t>,   </a:t>
            </a:r>
            <a:r>
              <a:rPr lang="en-GB" sz="2400" dirty="0"/>
              <a:t>and </a:t>
            </a:r>
            <a:r>
              <a:rPr lang="en-GB" sz="2400" dirty="0" smtClean="0"/>
              <a:t>     λ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(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</a:t>
            </a:r>
            <a:r>
              <a:rPr lang="en-GB" sz="2400" dirty="0" smtClean="0"/>
              <a:t>)= 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9, </a:t>
            </a:r>
            <a:r>
              <a:rPr lang="en-GB" sz="2400" dirty="0" smtClean="0"/>
              <a:t>   λ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  <a:r>
              <a:rPr lang="en-GB" sz="2400" dirty="0"/>
              <a:t>≥ 0, </a:t>
            </a:r>
            <a:r>
              <a:rPr lang="en-GB" sz="2400" dirty="0" smtClean="0"/>
              <a:t> and      λ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(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− 9</a:t>
            </a:r>
            <a:r>
              <a:rPr lang="en-GB" sz="2400" dirty="0" smtClean="0"/>
              <a:t>)= 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To solve this system of condition we have to consider all possibilities about the values of lambdas</a:t>
            </a:r>
            <a:endParaRPr lang="en-GB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We have to consider the following 4 cases: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l-GR" sz="2400" dirty="0" smtClean="0"/>
              <a:t>λ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n-GB" sz="2400" dirty="0" smtClean="0"/>
              <a:t>=</a:t>
            </a:r>
            <a:r>
              <a:rPr lang="el-GR" sz="2400" dirty="0" smtClean="0"/>
              <a:t> </a:t>
            </a:r>
            <a:r>
              <a:rPr lang="el-GR" sz="2400" dirty="0"/>
              <a:t>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</a:t>
            </a:r>
            <a:r>
              <a:rPr lang="en-GB" sz="2400" dirty="0" smtClean="0"/>
              <a:t>0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&gt;0</a:t>
            </a:r>
            <a:r>
              <a:rPr lang="el-GR" sz="2400" dirty="0" smtClean="0"/>
              <a:t> </a:t>
            </a:r>
            <a:r>
              <a:rPr lang="el-GR" sz="2400" dirty="0"/>
              <a:t>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=0</a:t>
            </a:r>
            <a:r>
              <a:rPr lang="el-GR" sz="2400" dirty="0" smtClean="0"/>
              <a:t> </a:t>
            </a:r>
            <a:r>
              <a:rPr lang="el-GR" sz="2400" dirty="0"/>
              <a:t>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 smtClean="0"/>
              <a:t>&gt; </a:t>
            </a:r>
            <a:r>
              <a:rPr lang="en-GB" sz="2400" dirty="0"/>
              <a:t>0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&gt;0</a:t>
            </a:r>
            <a:r>
              <a:rPr lang="el-GR" sz="2400" dirty="0" smtClean="0"/>
              <a:t> </a:t>
            </a:r>
            <a:r>
              <a:rPr lang="el-GR" sz="2400" dirty="0"/>
              <a:t>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 smtClean="0"/>
              <a:t>&gt; </a:t>
            </a:r>
            <a:r>
              <a:rPr lang="en-GB" sz="2400" dirty="0"/>
              <a:t>0</a:t>
            </a:r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206062"/>
            <a:ext cx="8342290" cy="60232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Kuhn Tucker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4, λ</a:t>
            </a:r>
            <a:r>
              <a:rPr lang="en-GB" sz="2400" baseline="-25000" dirty="0"/>
              <a:t>1</a:t>
            </a:r>
            <a:r>
              <a:rPr lang="en-GB" sz="2400" dirty="0"/>
              <a:t> ≥ 0, and λ</a:t>
            </a:r>
            <a:r>
              <a:rPr lang="en-GB" sz="2400" baseline="-25000" dirty="0"/>
              <a:t>1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9, λ</a:t>
            </a:r>
            <a:r>
              <a:rPr lang="en-GB" sz="2400" baseline="-25000" dirty="0"/>
              <a:t>2</a:t>
            </a:r>
            <a:r>
              <a:rPr lang="en-GB" sz="2400" dirty="0"/>
              <a:t> ≥ 0, and λ</a:t>
            </a:r>
            <a:r>
              <a:rPr lang="en-GB" sz="2400" baseline="-25000" dirty="0"/>
              <a:t>2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− 9)= 0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Case 1: </a:t>
            </a:r>
            <a:r>
              <a:rPr lang="el-GR" sz="2400" b="1" dirty="0" smtClean="0"/>
              <a:t>λ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 </a:t>
            </a:r>
            <a:r>
              <a:rPr lang="en-GB" sz="2400" b="1" dirty="0"/>
              <a:t>=</a:t>
            </a:r>
            <a:r>
              <a:rPr lang="el-GR" sz="2400" b="1" dirty="0"/>
              <a:t> λ</a:t>
            </a:r>
            <a:r>
              <a:rPr lang="el-GR" sz="2400" b="1" baseline="-25000" dirty="0"/>
              <a:t>2</a:t>
            </a:r>
            <a:r>
              <a:rPr lang="el-GR" sz="2400" b="1" dirty="0"/>
              <a:t> </a:t>
            </a:r>
            <a:r>
              <a:rPr lang="en-GB" sz="2400" b="1" dirty="0"/>
              <a:t>= 0</a:t>
            </a:r>
          </a:p>
          <a:p>
            <a:pPr marL="0" indent="0">
              <a:buNone/>
            </a:pPr>
            <a:r>
              <a:rPr lang="en-GB" sz="2400" dirty="0" smtClean="0"/>
              <a:t>KT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</a:t>
            </a:r>
            <a:r>
              <a:rPr lang="en-GB" sz="2400" dirty="0" smtClean="0"/>
              <a:t>= </a:t>
            </a:r>
            <a:r>
              <a:rPr lang="en-GB" sz="2400" dirty="0"/>
              <a:t>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</a:t>
            </a:r>
            <a:r>
              <a:rPr lang="en-GB" sz="2400" dirty="0" smtClean="0"/>
              <a:t>= </a:t>
            </a:r>
            <a:r>
              <a:rPr lang="en-GB" sz="2400" dirty="0"/>
              <a:t>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4, </a:t>
            </a:r>
            <a:endParaRPr lang="en-GB" sz="2400" dirty="0" smtClean="0"/>
          </a:p>
          <a:p>
            <a:pPr marL="0" indent="0" algn="just">
              <a:buNone/>
            </a:pP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</a:t>
            </a:r>
            <a:r>
              <a:rPr lang="en-GB" sz="2400" dirty="0" smtClean="0"/>
              <a:t>9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Then 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</a:t>
            </a:r>
            <a:r>
              <a:rPr lang="en-GB" sz="2400" dirty="0" smtClean="0"/>
              <a:t>= 4 and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=4</a:t>
            </a:r>
          </a:p>
          <a:p>
            <a:pPr marL="0" indent="0">
              <a:buNone/>
            </a:pPr>
            <a:r>
              <a:rPr lang="en-GB" sz="2400" dirty="0" smtClean="0"/>
              <a:t>It not a solution because the last two inequalities are not satisfied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62"/>
            <a:ext cx="7772400" cy="60232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Kuhn Tucker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4, λ</a:t>
            </a:r>
            <a:r>
              <a:rPr lang="en-GB" sz="2400" baseline="-25000" dirty="0"/>
              <a:t>1</a:t>
            </a:r>
            <a:r>
              <a:rPr lang="en-GB" sz="2400" dirty="0"/>
              <a:t> ≥ 0, and λ</a:t>
            </a:r>
            <a:r>
              <a:rPr lang="en-GB" sz="2400" baseline="-25000" dirty="0"/>
              <a:t>1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9, λ</a:t>
            </a:r>
            <a:r>
              <a:rPr lang="en-GB" sz="2400" baseline="-25000" dirty="0"/>
              <a:t>2</a:t>
            </a:r>
            <a:r>
              <a:rPr lang="en-GB" sz="2400" dirty="0"/>
              <a:t> ≥ 0, and λ</a:t>
            </a:r>
            <a:r>
              <a:rPr lang="en-GB" sz="2400" baseline="-25000" dirty="0"/>
              <a:t>2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− 9)= 0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Case 2: </a:t>
            </a:r>
            <a:r>
              <a:rPr lang="el-GR" sz="2400" b="1" dirty="0" smtClean="0"/>
              <a:t>λ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 </a:t>
            </a:r>
            <a:r>
              <a:rPr lang="en-GB" sz="2400" b="1" dirty="0" smtClean="0"/>
              <a:t>&gt;0</a:t>
            </a:r>
            <a:r>
              <a:rPr lang="el-GR" sz="2400" b="1" dirty="0" smtClean="0"/>
              <a:t> </a:t>
            </a:r>
            <a:r>
              <a:rPr lang="el-GR" sz="2400" b="1" dirty="0"/>
              <a:t>λ</a:t>
            </a:r>
            <a:r>
              <a:rPr lang="el-GR" sz="2400" b="1" baseline="-25000" dirty="0"/>
              <a:t>2</a:t>
            </a:r>
            <a:r>
              <a:rPr lang="el-GR" sz="2400" b="1" dirty="0"/>
              <a:t> </a:t>
            </a:r>
            <a:r>
              <a:rPr lang="en-GB" sz="2400" b="1" dirty="0"/>
              <a:t>= 0</a:t>
            </a:r>
          </a:p>
          <a:p>
            <a:pPr marL="0" indent="0">
              <a:buNone/>
            </a:pPr>
            <a:r>
              <a:rPr lang="en-GB" sz="2400" dirty="0" smtClean="0"/>
              <a:t>KT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= </a:t>
            </a:r>
            <a:r>
              <a:rPr lang="en-GB" sz="2400" dirty="0"/>
              <a:t>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= </a:t>
            </a:r>
            <a:r>
              <a:rPr lang="en-GB" sz="2400" dirty="0"/>
              <a:t>0</a:t>
            </a:r>
          </a:p>
          <a:p>
            <a:pPr marL="0" indent="0" algn="just">
              <a:buNone/>
            </a:pP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</a:t>
            </a:r>
            <a:r>
              <a:rPr lang="en-GB" sz="2400" dirty="0" smtClean="0"/>
              <a:t>4= </a:t>
            </a:r>
            <a:r>
              <a:rPr lang="en-GB" sz="2400" dirty="0"/>
              <a:t>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9, </a:t>
            </a:r>
          </a:p>
          <a:p>
            <a:pPr marL="0" indent="0">
              <a:buNone/>
            </a:pPr>
            <a:r>
              <a:rPr lang="en-GB" sz="2400" dirty="0" smtClean="0"/>
              <a:t>From the first 2 equations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=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Using the third equation we get 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=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smtClean="0"/>
              <a:t>=2 and </a:t>
            </a:r>
            <a:r>
              <a:rPr lang="el-GR" sz="2400" dirty="0" smtClean="0"/>
              <a:t>λ</a:t>
            </a:r>
            <a:r>
              <a:rPr lang="el-GR" sz="2400" baseline="-25000" dirty="0" smtClean="0"/>
              <a:t>1</a:t>
            </a:r>
            <a:r>
              <a:rPr lang="en-GB" sz="2400" dirty="0" smtClean="0"/>
              <a:t>=4</a:t>
            </a:r>
          </a:p>
          <a:p>
            <a:pPr marL="0" indent="0">
              <a:buNone/>
            </a:pPr>
            <a:r>
              <a:rPr lang="en-GB" sz="2400" dirty="0" smtClean="0"/>
              <a:t>It is a solution because the last inequality is satisfied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206062"/>
            <a:ext cx="8200623" cy="60232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Kuhn Tucker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4, λ</a:t>
            </a:r>
            <a:r>
              <a:rPr lang="en-GB" sz="2400" baseline="-25000" dirty="0"/>
              <a:t>1</a:t>
            </a:r>
            <a:r>
              <a:rPr lang="en-GB" sz="2400" dirty="0"/>
              <a:t> ≥ 0, and λ</a:t>
            </a:r>
            <a:r>
              <a:rPr lang="en-GB" sz="2400" baseline="-25000" dirty="0"/>
              <a:t>1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9, λ</a:t>
            </a:r>
            <a:r>
              <a:rPr lang="en-GB" sz="2400" baseline="-25000" dirty="0"/>
              <a:t>2</a:t>
            </a:r>
            <a:r>
              <a:rPr lang="en-GB" sz="2400" dirty="0"/>
              <a:t> ≥ 0, and λ</a:t>
            </a:r>
            <a:r>
              <a:rPr lang="en-GB" sz="2400" baseline="-25000" dirty="0"/>
              <a:t>2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− 9)= 0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Case 3: </a:t>
            </a:r>
            <a:r>
              <a:rPr lang="el-GR" sz="2400" b="1" dirty="0" smtClean="0"/>
              <a:t>λ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 </a:t>
            </a:r>
            <a:r>
              <a:rPr lang="en-GB" sz="2400" b="1" dirty="0" smtClean="0"/>
              <a:t>=0</a:t>
            </a:r>
            <a:r>
              <a:rPr lang="el-GR" sz="2400" b="1" dirty="0" smtClean="0"/>
              <a:t> </a:t>
            </a:r>
            <a:r>
              <a:rPr lang="el-GR" sz="2400" b="1" dirty="0"/>
              <a:t>λ</a:t>
            </a:r>
            <a:r>
              <a:rPr lang="el-GR" sz="2400" b="1" baseline="-25000" dirty="0"/>
              <a:t>2</a:t>
            </a:r>
            <a:r>
              <a:rPr lang="el-GR" sz="2400" b="1" dirty="0"/>
              <a:t> </a:t>
            </a:r>
            <a:r>
              <a:rPr lang="en-GB" sz="2400" b="1" dirty="0" smtClean="0"/>
              <a:t>&gt; </a:t>
            </a:r>
            <a:r>
              <a:rPr lang="en-GB" sz="2400" b="1" dirty="0"/>
              <a:t>0</a:t>
            </a:r>
          </a:p>
          <a:p>
            <a:pPr marL="0" indent="0">
              <a:buNone/>
            </a:pPr>
            <a:r>
              <a:rPr lang="en-GB" sz="2400" dirty="0" smtClean="0"/>
              <a:t>KT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</a:t>
            </a:r>
            <a:r>
              <a:rPr lang="el-GR" sz="2400" dirty="0" smtClean="0"/>
              <a:t>− </a:t>
            </a:r>
            <a:r>
              <a:rPr lang="el-GR" sz="2400" dirty="0"/>
              <a:t>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</a:t>
            </a:r>
            <a:r>
              <a:rPr lang="el-GR" sz="2400" dirty="0" smtClean="0"/>
              <a:t>− </a:t>
            </a:r>
            <a:r>
              <a:rPr lang="el-GR" sz="2400" dirty="0"/>
              <a:t>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</a:t>
            </a:r>
            <a:r>
              <a:rPr lang="en-GB" sz="2400" dirty="0" smtClean="0"/>
              <a:t>4</a:t>
            </a:r>
            <a:endParaRPr lang="en-GB" sz="2400" dirty="0"/>
          </a:p>
          <a:p>
            <a:pPr marL="0" indent="0" algn="just">
              <a:buNone/>
            </a:pP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</a:t>
            </a:r>
            <a:r>
              <a:rPr lang="en-GB" sz="2400" dirty="0" smtClean="0"/>
              <a:t>9= 0</a:t>
            </a:r>
          </a:p>
          <a:p>
            <a:pPr marL="0" indent="0" algn="just">
              <a:buNone/>
            </a:pPr>
            <a:r>
              <a:rPr lang="en-GB" sz="2400" dirty="0"/>
              <a:t>From the first 2 </a:t>
            </a:r>
            <a:r>
              <a:rPr lang="en-GB" sz="2400" dirty="0" smtClean="0"/>
              <a:t>equations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=3</a:t>
            </a:r>
            <a:r>
              <a:rPr lang="en-GB" sz="2400" i="1" dirty="0"/>
              <a:t>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-8</a:t>
            </a:r>
          </a:p>
          <a:p>
            <a:pPr marL="0" indent="0" algn="just">
              <a:buNone/>
            </a:pPr>
            <a:r>
              <a:rPr lang="en-GB" sz="2400" dirty="0" smtClean="0"/>
              <a:t>Using the last equation we get 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= 3.3</a:t>
            </a:r>
          </a:p>
          <a:p>
            <a:pPr marL="0" indent="0" algn="just">
              <a:buNone/>
            </a:pPr>
            <a:r>
              <a:rPr lang="en-GB" sz="2400" dirty="0" smtClean="0"/>
              <a:t>It is not a solution because it does not satisfy the inequality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206062"/>
            <a:ext cx="8174865" cy="60232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Kuhn Tucker conditions are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4, λ</a:t>
            </a:r>
            <a:r>
              <a:rPr lang="en-GB" sz="2400" baseline="-25000" dirty="0"/>
              <a:t>1</a:t>
            </a:r>
            <a:r>
              <a:rPr lang="en-GB" sz="2400" dirty="0"/>
              <a:t> ≥ 0, and λ</a:t>
            </a:r>
            <a:r>
              <a:rPr lang="en-GB" sz="2400" baseline="-25000" dirty="0"/>
              <a:t>1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− 4)= 0</a:t>
            </a:r>
          </a:p>
          <a:p>
            <a:pPr marL="0" indent="0" algn="just"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≤ 9, λ</a:t>
            </a:r>
            <a:r>
              <a:rPr lang="en-GB" sz="2400" baseline="-25000" dirty="0"/>
              <a:t>2</a:t>
            </a:r>
            <a:r>
              <a:rPr lang="en-GB" sz="2400" dirty="0"/>
              <a:t> ≥ 0, and λ</a:t>
            </a:r>
            <a:r>
              <a:rPr lang="en-GB" sz="2400" baseline="-25000" dirty="0"/>
              <a:t>2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− 9)= 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 smtClean="0"/>
              <a:t>Case 4: </a:t>
            </a:r>
            <a:r>
              <a:rPr lang="el-GR" sz="2400" b="1" dirty="0" smtClean="0"/>
              <a:t>λ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 </a:t>
            </a:r>
            <a:r>
              <a:rPr lang="en-GB" sz="2400" b="1" dirty="0" smtClean="0"/>
              <a:t>&gt;0</a:t>
            </a:r>
            <a:r>
              <a:rPr lang="el-GR" sz="2400" b="1" dirty="0" smtClean="0"/>
              <a:t> </a:t>
            </a:r>
            <a:r>
              <a:rPr lang="el-GR" sz="2400" b="1" dirty="0"/>
              <a:t>λ</a:t>
            </a:r>
            <a:r>
              <a:rPr lang="el-GR" sz="2400" b="1" baseline="-25000" dirty="0"/>
              <a:t>2</a:t>
            </a:r>
            <a:r>
              <a:rPr lang="el-GR" sz="2400" b="1" dirty="0"/>
              <a:t> </a:t>
            </a:r>
            <a:r>
              <a:rPr lang="en-GB" sz="2400" b="1" dirty="0" smtClean="0"/>
              <a:t>&gt; </a:t>
            </a:r>
            <a:r>
              <a:rPr lang="en-GB" sz="2400" b="1" dirty="0"/>
              <a:t>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KT conditions are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</a:t>
            </a:r>
            <a:r>
              <a:rPr lang="en-GB" sz="2400" dirty="0" smtClean="0"/>
              <a:t>4= </a:t>
            </a:r>
            <a:r>
              <a:rPr lang="en-GB" sz="2400" dirty="0"/>
              <a:t>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smtClean="0"/>
              <a:t>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206062"/>
            <a:ext cx="8590209" cy="602328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KT conditions are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dirty="0"/>
              <a:t>−2(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− 4) −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− 3λ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− </a:t>
            </a:r>
            <a:r>
              <a:rPr lang="en-GB" sz="2400" dirty="0" smtClean="0"/>
              <a:t>4= </a:t>
            </a:r>
            <a:r>
              <a:rPr lang="en-GB" sz="2400" dirty="0"/>
              <a:t>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+ 3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</a:t>
            </a:r>
            <a:r>
              <a:rPr lang="en-GB" sz="2400" dirty="0" smtClean="0"/>
              <a:t>= 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dirty="0" smtClean="0"/>
              <a:t>Using the last two equation we get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=1.5  and 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=2.5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Replacing in the first two equation we get the values of lambdas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=6</a:t>
            </a:r>
            <a:r>
              <a:rPr lang="el-GR" sz="2400" dirty="0" smtClean="0"/>
              <a:t> </a:t>
            </a:r>
            <a:r>
              <a:rPr lang="en-GB" sz="2400" dirty="0" smtClean="0"/>
              <a:t>     </a:t>
            </a:r>
            <a:r>
              <a:rPr lang="el-GR" sz="2400" dirty="0" smtClean="0"/>
              <a:t>λ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</a:t>
            </a:r>
            <a:r>
              <a:rPr lang="en-GB" sz="2400" dirty="0" smtClean="0"/>
              <a:t>= - 1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This is not a </a:t>
            </a:r>
            <a:r>
              <a:rPr lang="en-GB" sz="2400" dirty="0"/>
              <a:t>solution because </a:t>
            </a:r>
            <a:r>
              <a:rPr lang="en-GB" sz="2400" dirty="0" smtClean="0"/>
              <a:t>it </a:t>
            </a:r>
            <a:r>
              <a:rPr lang="en-GB" sz="2400" dirty="0"/>
              <a:t>violates the condition λ</a:t>
            </a:r>
            <a:r>
              <a:rPr lang="en-GB" sz="2400" baseline="-25000" dirty="0"/>
              <a:t>2</a:t>
            </a:r>
            <a:r>
              <a:rPr lang="en-GB" sz="2400" dirty="0"/>
              <a:t> ≥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366" y="128789"/>
                <a:ext cx="8071834" cy="5244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 smtClean="0"/>
                  <a:t>Consider the problem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40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  ,</m:t>
                                </m:r>
                                <m:sSub>
                                  <m:sSubPr>
                                    <m:ctrlPr>
                                      <a:rPr lang="en-GB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lim>
                        </m:limLow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/>
                              </a:rPr>
                              <m:t>  ,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𝑠</m:t>
                    </m:r>
                    <m:r>
                      <a:rPr lang="en-GB" sz="2400" i="1" dirty="0" smtClean="0">
                        <a:latin typeface="Cambria Math"/>
                      </a:rPr>
                      <m:t>. </m:t>
                    </m:r>
                    <m:r>
                      <a:rPr lang="en-GB" sz="2400" i="1" dirty="0" smtClean="0">
                        <a:latin typeface="Cambria Math"/>
                      </a:rPr>
                      <m:t>𝑡</m:t>
                    </m:r>
                    <m:r>
                      <a:rPr lang="en-GB" sz="2400" i="1" dirty="0" smtClean="0">
                        <a:latin typeface="Cambria Math"/>
                      </a:rPr>
                      <m:t>. </m:t>
                    </m:r>
                    <m:r>
                      <a:rPr lang="en-GB" sz="2400" b="0" i="1" dirty="0" smtClean="0">
                        <a:latin typeface="Cambria Math"/>
                      </a:rPr>
                      <m:t>𝑦</m:t>
                    </m:r>
                    <m:r>
                      <a:rPr lang="en-GB" sz="2400" b="0" i="1" dirty="0" smtClean="0">
                        <a:latin typeface="Cambria Math"/>
                      </a:rPr>
                      <m:t>+</m:t>
                    </m:r>
                    <m:r>
                      <a:rPr lang="en-GB" sz="2400" b="0" i="1" dirty="0" smtClean="0">
                        <a:latin typeface="Cambria Math"/>
                      </a:rPr>
                      <m:t>𝑥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≤4       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≤6</m:t>
                    </m:r>
                  </m:oMath>
                </a14:m>
                <a:r>
                  <a:rPr lang="en-GB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66" y="128789"/>
                <a:ext cx="8071834" cy="5244928"/>
              </a:xfrm>
              <a:blipFill rotWithShape="1">
                <a:blip r:embed="rId2"/>
                <a:stretch>
                  <a:fillRect l="-1132" t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http://www.economics.utoronto.ca/osborne/MathTutorial/ktcg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8" y="2859117"/>
            <a:ext cx="8472842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 descr="http://www.economics.utoronto.ca/osborne/MathTutorial/ktcg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063749"/>
            <a:ext cx="5359010" cy="45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7875" y="351128"/>
            <a:ext cx="7772400" cy="277942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Solution is 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 = 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 =2 and </a:t>
            </a: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n-GB" sz="2400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918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5" y="133081"/>
            <a:ext cx="8577329" cy="419100"/>
          </a:xfrm>
        </p:spPr>
        <p:txBody>
          <a:bodyPr>
            <a:noAutofit/>
          </a:bodyPr>
          <a:lstStyle/>
          <a:p>
            <a:r>
              <a:rPr lang="en-GB" b="1" dirty="0" smtClean="0"/>
              <a:t>Optimization with inequality constraints: non negativity constraints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214" y="695459"/>
                <a:ext cx="8551571" cy="589852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The general form of such a problem is: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 smtClean="0"/>
                  <a:t> </a:t>
                </a:r>
                <a:r>
                  <a:rPr lang="en-GB" sz="2400" dirty="0" err="1" smtClean="0"/>
                  <a:t>max</a:t>
                </a:r>
                <a:r>
                  <a:rPr lang="en-GB" sz="2400" i="1" baseline="-25000" dirty="0" err="1" smtClean="0"/>
                  <a:t>x</a:t>
                </a:r>
                <a:r>
                  <a:rPr lang="en-GB" sz="2400" dirty="0" smtClean="0"/>
                  <a:t> </a:t>
                </a:r>
                <a:r>
                  <a:rPr lang="en-GB" sz="2400" i="1" dirty="0" smtClean="0"/>
                  <a:t>f</a:t>
                </a:r>
                <a:r>
                  <a:rPr lang="en-GB" sz="2400" dirty="0" smtClean="0"/>
                  <a:t> 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subject to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i="1" dirty="0" err="1" smtClean="0"/>
                  <a:t>g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≤ </a:t>
                </a:r>
                <a:r>
                  <a:rPr lang="en-GB" sz="2400" i="1" dirty="0" err="1" smtClean="0"/>
                  <a:t>c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 for </a:t>
                </a:r>
                <a:r>
                  <a:rPr lang="en-GB" sz="2400" i="1" dirty="0" smtClean="0"/>
                  <a:t>j</a:t>
                </a:r>
                <a:r>
                  <a:rPr lang="en-GB" sz="2400" dirty="0" smtClean="0"/>
                  <a:t> = 1, ..., </a:t>
                </a:r>
                <a:r>
                  <a:rPr lang="en-GB" sz="2400" i="1" dirty="0" smtClean="0"/>
                  <a:t>m</a:t>
                </a:r>
                <a:r>
                  <a:rPr lang="en-GB" sz="2400" dirty="0" smtClean="0"/>
                  <a:t> and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i="1" dirty="0" smtClean="0"/>
                  <a:t>x</a:t>
                </a:r>
                <a:r>
                  <a:rPr lang="en-GB" sz="2400" i="1" baseline="-25000" dirty="0" smtClean="0"/>
                  <a:t>i</a:t>
                </a:r>
                <a:r>
                  <a:rPr lang="en-GB" sz="2400" dirty="0" smtClean="0"/>
                  <a:t> ≥ 0 for </a:t>
                </a:r>
                <a:r>
                  <a:rPr lang="en-GB" sz="2400" i="1" dirty="0" err="1" smtClean="0"/>
                  <a:t>i</a:t>
                </a:r>
                <a:r>
                  <a:rPr lang="en-GB" sz="2400" dirty="0" smtClean="0"/>
                  <a:t> = 1, ..., </a:t>
                </a:r>
                <a:r>
                  <a:rPr lang="en-GB" sz="2400" i="1" dirty="0" smtClean="0"/>
                  <a:t>n</a:t>
                </a:r>
                <a:r>
                  <a:rPr lang="en-GB" sz="2400" dirty="0" smtClean="0"/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err="1" smtClean="0"/>
                  <a:t>Lagrangean</a:t>
                </a:r>
                <a:r>
                  <a:rPr lang="en-GB" sz="2400" dirty="0" smtClean="0"/>
                  <a:t> is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GB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i="1" dirty="0">
                        <a:latin typeface="Cambria Math"/>
                      </a:rPr>
                      <m:t>=  </m:t>
                    </m:r>
                    <m:r>
                      <a:rPr lang="en-GB" sz="2400" i="1" dirty="0">
                        <a:latin typeface="Cambria Math"/>
                      </a:rPr>
                      <m:t>𝑓</m:t>
                    </m:r>
                    <m:r>
                      <a:rPr lang="en-GB" sz="2400" i="1" dirty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i="1" dirty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i="1" dirty="0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400" i="1" dirty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l-GR" sz="2400" i="1" dirty="0">
                            <a:latin typeface="Cambria Math"/>
                          </a:rPr>
                          <m:t>𝜆</m:t>
                        </m:r>
                        <m:r>
                          <a:rPr lang="en-GB" sz="2400" i="1" baseline="-25000" dirty="0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GB" sz="2400" i="1" baseline="-25000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 dirty="0" err="1">
                                <a:latin typeface="Cambria Math"/>
                              </a:rPr>
                              <m:t>𝑔</m:t>
                            </m:r>
                            <m:r>
                              <a:rPr lang="en-GB" sz="2400" i="1" baseline="-25000" dirty="0" err="1">
                                <a:latin typeface="Cambria Math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GB" sz="2400" i="1" baseline="-25000" dirty="0" err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2400" i="1" dirty="0">
                                <a:latin typeface="Cambria Math"/>
                              </a:rPr>
                              <m:t>− </m:t>
                            </m:r>
                            <m:r>
                              <a:rPr lang="en-GB" sz="2400" i="1" dirty="0" err="1">
                                <a:latin typeface="Cambria Math"/>
                              </a:rPr>
                              <m:t>𝑐</m:t>
                            </m:r>
                            <m:r>
                              <a:rPr lang="en-GB" sz="2400" i="1" baseline="-25000" dirty="0" err="1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nary>
                    <m:r>
                      <a:rPr lang="en-GB" sz="2400" b="0" i="1" dirty="0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GB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i="1" dirty="0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l-GR" sz="2400" i="1" dirty="0">
                            <a:latin typeface="Cambria Math"/>
                          </a:rPr>
                          <m:t>𝜆</m:t>
                        </m:r>
                        <m:r>
                          <a:rPr lang="en-GB" sz="2400" b="0" i="1" baseline="-25000" dirty="0" smtClean="0">
                            <a:latin typeface="Cambria Math"/>
                          </a:rPr>
                          <m:t>𝑚</m:t>
                        </m:r>
                        <m:r>
                          <a:rPr lang="en-GB" sz="2400" b="0" i="1" baseline="-25000" dirty="0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baseline="-25000" dirty="0" smtClean="0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(−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 smtClean="0"/>
                  <a:t>It </a:t>
                </a:r>
                <a:r>
                  <a:rPr lang="en-GB" sz="2400" dirty="0"/>
                  <a:t>is a special case of the general maximization problem with inequality </a:t>
                </a:r>
                <a:r>
                  <a:rPr lang="en-GB" sz="2400" dirty="0" smtClean="0"/>
                  <a:t>constraints: </a:t>
                </a:r>
                <a:r>
                  <a:rPr lang="en-GB" sz="2400" dirty="0"/>
                  <a:t>the </a:t>
                </a:r>
                <a:r>
                  <a:rPr lang="en-GB" sz="2400" dirty="0" err="1"/>
                  <a:t>nonnegativity</a:t>
                </a:r>
                <a:r>
                  <a:rPr lang="en-GB" sz="2400" dirty="0"/>
                  <a:t> constraint on each variable is simply an additional inequality constraint. </a:t>
                </a:r>
                <a:endParaRPr lang="en-GB" sz="2400" dirty="0" smtClean="0"/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214" y="695459"/>
                <a:ext cx="8551571" cy="5898523"/>
              </a:xfrm>
              <a:blipFill rotWithShape="1">
                <a:blip r:embed="rId2"/>
                <a:stretch>
                  <a:fillRect l="-1141" r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695459"/>
            <a:ext cx="8551571" cy="58985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/>
              <a:t>Specifically</a:t>
            </a:r>
            <a:r>
              <a:rPr lang="en-GB" sz="2400" dirty="0"/>
              <a:t>, if we define the function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m</a:t>
            </a:r>
            <a:r>
              <a:rPr lang="en-GB" sz="2400" baseline="-25000" dirty="0" err="1"/>
              <a:t>+</a:t>
            </a:r>
            <a:r>
              <a:rPr lang="en-GB" sz="2400" i="1" baseline="-25000" dirty="0" err="1"/>
              <a:t>i</a:t>
            </a:r>
            <a:r>
              <a:rPr lang="en-GB" sz="2400" dirty="0"/>
              <a:t> for </a:t>
            </a:r>
            <a:r>
              <a:rPr lang="en-GB" sz="2400" i="1" dirty="0" err="1"/>
              <a:t>i</a:t>
            </a:r>
            <a:r>
              <a:rPr lang="en-GB" sz="2400" dirty="0"/>
              <a:t> = 1, ..., </a:t>
            </a:r>
            <a:r>
              <a:rPr lang="en-GB" sz="2400" i="1" dirty="0"/>
              <a:t>n</a:t>
            </a:r>
            <a:r>
              <a:rPr lang="en-GB" sz="2400" dirty="0"/>
              <a:t> by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m</a:t>
            </a:r>
            <a:r>
              <a:rPr lang="en-GB" sz="2400" baseline="-25000" dirty="0" err="1"/>
              <a:t>+</a:t>
            </a:r>
            <a:r>
              <a:rPr lang="en-GB" sz="2400" i="1" baseline="-25000" dirty="0" err="1"/>
              <a:t>i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dirty="0"/>
              <a:t>) = −</a:t>
            </a:r>
            <a:r>
              <a:rPr lang="en-GB" sz="2400" i="1" dirty="0"/>
              <a:t>x</a:t>
            </a:r>
            <a:r>
              <a:rPr lang="en-GB" sz="2400" i="1" baseline="-25000" dirty="0"/>
              <a:t>i</a:t>
            </a:r>
            <a:r>
              <a:rPr lang="en-GB" sz="2400" dirty="0"/>
              <a:t> and let </a:t>
            </a:r>
            <a:r>
              <a:rPr lang="en-GB" sz="2400" i="1" dirty="0" err="1"/>
              <a:t>c</a:t>
            </a:r>
            <a:r>
              <a:rPr lang="en-GB" sz="2400" i="1" baseline="-25000" dirty="0" err="1"/>
              <a:t>m</a:t>
            </a:r>
            <a:r>
              <a:rPr lang="en-GB" sz="2400" baseline="-25000" dirty="0" err="1"/>
              <a:t>+</a:t>
            </a:r>
            <a:r>
              <a:rPr lang="en-GB" sz="2400" i="1" baseline="-25000" dirty="0" err="1"/>
              <a:t>i</a:t>
            </a:r>
            <a:r>
              <a:rPr lang="en-GB" sz="2400" dirty="0"/>
              <a:t> = 0 for </a:t>
            </a:r>
            <a:r>
              <a:rPr lang="en-GB" sz="2400" i="1" dirty="0" err="1"/>
              <a:t>i</a:t>
            </a:r>
            <a:r>
              <a:rPr lang="en-GB" sz="2400" dirty="0"/>
              <a:t> = 1, ..., </a:t>
            </a:r>
            <a:r>
              <a:rPr lang="en-GB" sz="2400" i="1" dirty="0"/>
              <a:t>n</a:t>
            </a:r>
            <a:r>
              <a:rPr lang="en-GB" sz="2400" dirty="0"/>
              <a:t>, then we may write the problem as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 err="1"/>
              <a:t>max</a:t>
            </a:r>
            <a:r>
              <a:rPr lang="en-GB" sz="2400" i="1" baseline="-25000" dirty="0" err="1"/>
              <a:t>x</a:t>
            </a:r>
            <a:r>
              <a:rPr lang="en-GB" sz="2400" dirty="0"/>
              <a:t> </a:t>
            </a:r>
            <a:r>
              <a:rPr lang="en-GB" sz="2400" i="1" dirty="0"/>
              <a:t>f</a:t>
            </a:r>
            <a:r>
              <a:rPr lang="en-GB" sz="2400" dirty="0"/>
              <a:t> (</a:t>
            </a:r>
            <a:r>
              <a:rPr lang="en-GB" sz="2400" i="1" dirty="0"/>
              <a:t>x</a:t>
            </a:r>
            <a:r>
              <a:rPr lang="en-GB" sz="2400" dirty="0"/>
              <a:t>) subject to </a:t>
            </a:r>
            <a:endParaRPr lang="en-GB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 err="1" smtClean="0"/>
              <a:t>g</a:t>
            </a:r>
            <a:r>
              <a:rPr lang="en-GB" sz="2400" i="1" baseline="-25000" dirty="0" err="1" smtClean="0"/>
              <a:t>j</a:t>
            </a:r>
            <a:r>
              <a:rPr lang="en-GB" sz="2400" dirty="0" smtClean="0"/>
              <a:t>(</a:t>
            </a:r>
            <a:r>
              <a:rPr lang="en-GB" sz="2400" i="1" dirty="0" smtClean="0"/>
              <a:t>x</a:t>
            </a:r>
            <a:r>
              <a:rPr lang="en-GB" sz="2400" dirty="0"/>
              <a:t>) ≤ </a:t>
            </a:r>
            <a:r>
              <a:rPr lang="en-GB" sz="2400" i="1" dirty="0" err="1"/>
              <a:t>c</a:t>
            </a:r>
            <a:r>
              <a:rPr lang="en-GB" sz="2400" i="1" baseline="-25000" dirty="0" err="1"/>
              <a:t>j</a:t>
            </a:r>
            <a:r>
              <a:rPr lang="en-GB" sz="2400" dirty="0"/>
              <a:t> for </a:t>
            </a:r>
            <a:r>
              <a:rPr lang="en-GB" sz="2400" i="1" dirty="0"/>
              <a:t>j</a:t>
            </a:r>
            <a:r>
              <a:rPr lang="en-GB" sz="2400" dirty="0"/>
              <a:t> = 1, ..., </a:t>
            </a:r>
            <a:r>
              <a:rPr lang="en-GB" sz="2400" i="1" dirty="0" err="1" smtClean="0"/>
              <a:t>m</a:t>
            </a:r>
            <a:r>
              <a:rPr lang="en-GB" sz="2400" dirty="0" err="1" smtClean="0"/>
              <a:t>+</a:t>
            </a:r>
            <a:r>
              <a:rPr lang="en-GB" sz="2400" i="1" dirty="0" err="1" smtClean="0"/>
              <a:t>n</a:t>
            </a:r>
            <a:endParaRPr lang="en-GB" sz="24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/>
              <a:t>and </a:t>
            </a:r>
            <a:r>
              <a:rPr lang="en-GB" sz="2400" dirty="0"/>
              <a:t>solve it using the Kuhn-Tucker conditions </a:t>
            </a:r>
            <a:endParaRPr lang="en-GB" sz="2400" dirty="0" smtClean="0"/>
          </a:p>
          <a:p>
            <a:pPr algn="ctr">
              <a:lnSpc>
                <a:spcPct val="15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50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5" y="133081"/>
            <a:ext cx="8577329" cy="419100"/>
          </a:xfrm>
        </p:spPr>
        <p:txBody>
          <a:bodyPr>
            <a:noAutofit/>
          </a:bodyPr>
          <a:lstStyle/>
          <a:p>
            <a:r>
              <a:rPr lang="en-GB" b="1" dirty="0" smtClean="0"/>
              <a:t>Optimization with inequality constraints: non negativity constraints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546" y="839540"/>
                <a:ext cx="8744755" cy="521352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20000"/>
                  </a:lnSpc>
                  <a:buNone/>
                </a:pPr>
                <a:r>
                  <a:rPr lang="en-GB" sz="2400" dirty="0" smtClean="0"/>
                  <a:t>Approaching the problem in this way involves working with </a:t>
                </a:r>
                <a:r>
                  <a:rPr lang="en-GB" sz="2400" i="1" dirty="0"/>
                  <a:t>n</a:t>
                </a:r>
                <a:r>
                  <a:rPr lang="en-GB" sz="2400" dirty="0"/>
                  <a:t> + </a:t>
                </a:r>
                <a:r>
                  <a:rPr lang="en-GB" sz="2400" i="1" dirty="0"/>
                  <a:t>m</a:t>
                </a:r>
                <a:r>
                  <a:rPr lang="en-GB" sz="2400" dirty="0"/>
                  <a:t> Lagrange multipliers, which can be difficult if </a:t>
                </a:r>
                <a:r>
                  <a:rPr lang="en-GB" sz="2400" i="1" dirty="0"/>
                  <a:t>n</a:t>
                </a:r>
                <a:r>
                  <a:rPr lang="en-GB" sz="2400" dirty="0"/>
                  <a:t> is </a:t>
                </a:r>
                <a:r>
                  <a:rPr lang="en-GB" sz="2400" dirty="0" smtClean="0"/>
                  <a:t>large.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Then we can use an alternative approach, the </a:t>
                </a:r>
                <a:r>
                  <a:rPr lang="en-GB" sz="2400" b="1" i="1" dirty="0" smtClean="0"/>
                  <a:t>modified </a:t>
                </a:r>
                <a:r>
                  <a:rPr lang="en-GB" sz="2400" b="1" i="1" dirty="0" err="1" smtClean="0"/>
                  <a:t>Lagrangean</a:t>
                </a:r>
                <a:r>
                  <a:rPr lang="en-GB" sz="2400" b="1" i="1" dirty="0" smtClean="0"/>
                  <a:t> 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GB" sz="2400" dirty="0" smtClean="0"/>
                  <a:t>Consider the following problem:</a:t>
                </a:r>
                <a:endParaRPr lang="en-GB" sz="2400" dirty="0"/>
              </a:p>
              <a:p>
                <a:pPr algn="ctr">
                  <a:lnSpc>
                    <a:spcPct val="120000"/>
                  </a:lnSpc>
                  <a:buNone/>
                </a:pPr>
                <a:r>
                  <a:rPr lang="en-GB" sz="2400" dirty="0"/>
                  <a:t> </a:t>
                </a:r>
                <a:r>
                  <a:rPr lang="en-GB" sz="2400" dirty="0" err="1"/>
                  <a:t>max</a:t>
                </a:r>
                <a:r>
                  <a:rPr lang="en-GB" sz="2400" i="1" baseline="-25000" dirty="0" err="1"/>
                  <a:t>x</a:t>
                </a:r>
                <a:r>
                  <a:rPr lang="en-GB" sz="2400" dirty="0"/>
                  <a:t> </a:t>
                </a:r>
                <a:r>
                  <a:rPr lang="en-GB" sz="2400" i="1" dirty="0"/>
                  <a:t>f</a:t>
                </a:r>
                <a:r>
                  <a:rPr lang="en-GB" sz="2400" dirty="0"/>
                  <a:t> (</a:t>
                </a:r>
                <a:r>
                  <a:rPr lang="en-GB" sz="2400" i="1" dirty="0"/>
                  <a:t>x</a:t>
                </a:r>
                <a:r>
                  <a:rPr lang="en-GB" sz="2400" dirty="0"/>
                  <a:t>) subject to </a:t>
                </a:r>
              </a:p>
              <a:p>
                <a:pPr algn="ctr">
                  <a:lnSpc>
                    <a:spcPct val="120000"/>
                  </a:lnSpc>
                  <a:buNone/>
                </a:pPr>
                <a:r>
                  <a:rPr lang="en-GB" sz="2400" i="1" dirty="0" err="1"/>
                  <a:t>g</a:t>
                </a:r>
                <a:r>
                  <a:rPr lang="en-GB" sz="2400" i="1" baseline="-25000" dirty="0" err="1"/>
                  <a:t>j</a:t>
                </a:r>
                <a:r>
                  <a:rPr lang="en-GB" sz="2400" dirty="0"/>
                  <a:t>(</a:t>
                </a:r>
                <a:r>
                  <a:rPr lang="en-GB" sz="2400" i="1" dirty="0"/>
                  <a:t>x</a:t>
                </a:r>
                <a:r>
                  <a:rPr lang="en-GB" sz="2400" dirty="0"/>
                  <a:t>) ≤ </a:t>
                </a:r>
                <a:r>
                  <a:rPr lang="en-GB" sz="2400" i="1" dirty="0" err="1"/>
                  <a:t>c</a:t>
                </a:r>
                <a:r>
                  <a:rPr lang="en-GB" sz="2400" i="1" baseline="-25000" dirty="0" err="1"/>
                  <a:t>j</a:t>
                </a:r>
                <a:r>
                  <a:rPr lang="en-GB" sz="2400" dirty="0"/>
                  <a:t> for </a:t>
                </a:r>
                <a:r>
                  <a:rPr lang="en-GB" sz="2400" i="1" dirty="0"/>
                  <a:t>j</a:t>
                </a:r>
                <a:r>
                  <a:rPr lang="en-GB" sz="2400" dirty="0"/>
                  <a:t> = 1, ..., </a:t>
                </a:r>
                <a:r>
                  <a:rPr lang="en-GB" sz="2400" i="1" dirty="0"/>
                  <a:t>m</a:t>
                </a:r>
                <a:r>
                  <a:rPr lang="en-GB" sz="2400" dirty="0"/>
                  <a:t> and </a:t>
                </a:r>
              </a:p>
              <a:p>
                <a:pPr algn="ctr">
                  <a:lnSpc>
                    <a:spcPct val="120000"/>
                  </a:lnSpc>
                  <a:buNone/>
                </a:pPr>
                <a:r>
                  <a:rPr lang="en-GB" sz="2400" i="1" dirty="0"/>
                  <a:t>x</a:t>
                </a:r>
                <a:r>
                  <a:rPr lang="en-GB" sz="2400" i="1" baseline="-25000" dirty="0"/>
                  <a:t>i</a:t>
                </a:r>
                <a:r>
                  <a:rPr lang="en-GB" sz="2400" dirty="0"/>
                  <a:t> ≥ 0 for </a:t>
                </a:r>
                <a:r>
                  <a:rPr lang="en-GB" sz="2400" i="1" dirty="0" err="1"/>
                  <a:t>i</a:t>
                </a:r>
                <a:r>
                  <a:rPr lang="en-GB" sz="2400" dirty="0"/>
                  <a:t> = 1, ..., </a:t>
                </a:r>
                <a:r>
                  <a:rPr lang="en-GB" sz="2400" i="1" dirty="0"/>
                  <a:t>n</a:t>
                </a:r>
                <a:r>
                  <a:rPr lang="en-GB" sz="2400" dirty="0"/>
                  <a:t>.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 </a:t>
                </a:r>
                <a:r>
                  <a:rPr lang="en-GB" sz="2400" i="1" dirty="0"/>
                  <a:t>modified </a:t>
                </a:r>
                <a:r>
                  <a:rPr lang="en-GB" sz="2400" i="1" dirty="0" err="1" smtClean="0"/>
                  <a:t>Lagrangean</a:t>
                </a:r>
                <a:r>
                  <a:rPr lang="en-GB" sz="2400" i="1" dirty="0" smtClean="0"/>
                  <a:t> is:</a:t>
                </a:r>
                <a:endParaRPr lang="en-GB" sz="2400" dirty="0"/>
              </a:p>
              <a:p>
                <a:pPr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𝑀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 =  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 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 − </m:t>
                    </m:r>
                    <m:nary>
                      <m:naryPr>
                        <m:chr m:val="∑"/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l-GR" sz="2400" i="1" dirty="0">
                            <a:latin typeface="Cambria Math"/>
                          </a:rPr>
                          <m:t>𝜆</m:t>
                        </m:r>
                        <m:r>
                          <a:rPr lang="en-GB" sz="2400" i="1" baseline="-25000" dirty="0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</m:t>
                        </m:r>
                        <m:r>
                          <a:rPr lang="en-GB" sz="2400" i="1" dirty="0" err="1">
                            <a:latin typeface="Cambria Math"/>
                          </a:rPr>
                          <m:t>𝑔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</m:t>
                        </m:r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  <m:r>
                          <a:rPr lang="en-GB" sz="2400" i="1" dirty="0">
                            <a:latin typeface="Cambria Math"/>
                          </a:rPr>
                          <m:t>) − </m:t>
                        </m:r>
                        <m:r>
                          <a:rPr lang="en-GB" sz="2400" i="1" dirty="0" err="1">
                            <a:latin typeface="Cambria Math"/>
                          </a:rPr>
                          <m:t>𝑐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546" y="839540"/>
                <a:ext cx="8744755" cy="5213529"/>
              </a:xfrm>
              <a:blipFill rotWithShape="1">
                <a:blip r:embed="rId2"/>
                <a:stretch>
                  <a:fillRect l="-1045" t="-234" r="-1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2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304" y="363022"/>
                <a:ext cx="8744755" cy="521352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 smtClean="0"/>
                  <a:t>The </a:t>
                </a:r>
                <a:r>
                  <a:rPr lang="en-GB" sz="2400" i="1" dirty="0"/>
                  <a:t>modified </a:t>
                </a:r>
                <a:r>
                  <a:rPr lang="en-GB" sz="2400" i="1" dirty="0" smtClean="0"/>
                  <a:t>Lagrangean is:</a:t>
                </a:r>
                <a:endParaRPr lang="en-GB" sz="2400" dirty="0"/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𝑀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 =  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 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 − </m:t>
                    </m:r>
                    <m:nary>
                      <m:naryPr>
                        <m:chr m:val="∑"/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l-GR" sz="2400" i="1" dirty="0">
                            <a:latin typeface="Cambria Math"/>
                          </a:rPr>
                          <m:t>𝜆</m:t>
                        </m:r>
                        <m:r>
                          <a:rPr lang="en-GB" sz="2400" i="1" baseline="-25000" dirty="0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</m:t>
                        </m:r>
                        <m:r>
                          <a:rPr lang="en-GB" sz="2400" i="1" dirty="0" err="1">
                            <a:latin typeface="Cambria Math"/>
                          </a:rPr>
                          <m:t>𝑔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</m:t>
                        </m:r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  <m:r>
                          <a:rPr lang="en-GB" sz="2400" i="1" dirty="0">
                            <a:latin typeface="Cambria Math"/>
                          </a:rPr>
                          <m:t>) − </m:t>
                        </m:r>
                        <m:r>
                          <a:rPr lang="en-GB" sz="2400" i="1" dirty="0" err="1">
                            <a:latin typeface="Cambria Math"/>
                          </a:rPr>
                          <m:t>𝑐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GB" sz="24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Kuhn-Tucker conditions for the modified </a:t>
                </a:r>
                <a:r>
                  <a:rPr lang="en-GB" sz="2400" dirty="0" err="1"/>
                  <a:t>Lagrangean</a:t>
                </a:r>
                <a:r>
                  <a:rPr lang="en-GB" sz="2400" dirty="0"/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GB" sz="2400" dirty="0"/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𝑀</m:t>
                    </m:r>
                    <m:r>
                      <a:rPr lang="en-GB" sz="2400" i="1" baseline="-25000" dirty="0">
                        <a:latin typeface="Cambria Math"/>
                      </a:rPr>
                      <m:t>𝑖</m:t>
                    </m:r>
                    <m:r>
                      <a:rPr lang="en-GB" sz="2400" i="1" dirty="0">
                        <a:latin typeface="Cambria Math"/>
                      </a:rPr>
                      <m:t>′(</m:t>
                    </m:r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) ≤ 0</m:t>
                    </m:r>
                  </m:oMath>
                </a14:m>
                <a:r>
                  <a:rPr lang="en-GB" sz="2400" dirty="0" smtClean="0"/>
                  <a:t>,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baseline="-25000" dirty="0">
                        <a:latin typeface="Cambria Math"/>
                      </a:rPr>
                      <m:t>𝑖</m:t>
                    </m:r>
                    <m:r>
                      <a:rPr lang="en-GB" sz="2400" i="1" dirty="0">
                        <a:latin typeface="Cambria Math"/>
                      </a:rPr>
                      <m:t> ≥ 0</m:t>
                    </m:r>
                  </m:oMath>
                </a14:m>
                <a:r>
                  <a:rPr lang="en-GB" sz="2400" dirty="0" smtClean="0"/>
                  <a:t>   </a:t>
                </a:r>
                <a:r>
                  <a:rPr lang="en-GB" sz="2400" dirty="0"/>
                  <a:t>and </a:t>
                </a:r>
                <a:r>
                  <a:rPr lang="en-GB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baseline="-25000" dirty="0" err="1">
                        <a:latin typeface="Cambria Math"/>
                      </a:rPr>
                      <m:t>𝑖</m:t>
                    </m:r>
                    <m:r>
                      <a:rPr lang="en-GB" sz="2400" i="1" dirty="0" err="1">
                        <a:latin typeface="Cambria Math"/>
                      </a:rPr>
                      <m:t>·</m:t>
                    </m:r>
                    <m:r>
                      <a:rPr lang="en-GB" sz="2400" i="1" dirty="0" err="1">
                        <a:latin typeface="Cambria Math"/>
                      </a:rPr>
                      <m:t>𝑀𝑖</m:t>
                    </m:r>
                    <m:r>
                      <a:rPr lang="en-GB" sz="2400" i="1" dirty="0">
                        <a:latin typeface="Cambria Math"/>
                      </a:rPr>
                      <m:t>′(</m:t>
                    </m:r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) = 0</m:t>
                    </m:r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𝑖</m:t>
                    </m:r>
                    <m:r>
                      <a:rPr lang="en-GB" sz="2400" i="1" dirty="0">
                        <a:latin typeface="Cambria Math"/>
                      </a:rPr>
                      <m:t> = 1, …, </m:t>
                    </m:r>
                    <m:r>
                      <a:rPr lang="en-GB" sz="2400" i="1" dirty="0">
                        <a:latin typeface="Cambria Math"/>
                      </a:rPr>
                      <m:t>𝑛</m:t>
                    </m:r>
                  </m:oMath>
                </a14:m>
                <a:endParaRPr lang="en-GB" sz="2400" dirty="0"/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𝑔</m:t>
                    </m:r>
                    <m:r>
                      <a:rPr lang="en-GB" sz="2400" i="1" baseline="-25000" dirty="0" err="1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(</m:t>
                    </m:r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) ≤ </m:t>
                    </m:r>
                    <m:r>
                      <a:rPr lang="en-GB" sz="2400" i="1" dirty="0" err="1">
                        <a:latin typeface="Cambria Math"/>
                      </a:rPr>
                      <m:t>𝑐</m:t>
                    </m:r>
                    <m:r>
                      <a:rPr lang="en-GB" sz="2400" i="1" baseline="-25000" dirty="0" err="1">
                        <a:latin typeface="Cambria Math"/>
                      </a:rPr>
                      <m:t>𝑗</m:t>
                    </m:r>
                  </m:oMath>
                </a14:m>
                <a:r>
                  <a:rPr lang="en-GB" sz="2400" dirty="0" smtClean="0"/>
                  <a:t>, 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𝜆</m:t>
                    </m:r>
                    <m:r>
                      <a:rPr lang="en-GB" sz="2400" i="1" baseline="-25000" dirty="0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 ≥ 0</m:t>
                    </m:r>
                  </m:oMath>
                </a14:m>
                <a:r>
                  <a:rPr lang="en-GB" sz="2400" dirty="0" smtClean="0"/>
                  <a:t> and     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𝜆</m:t>
                    </m:r>
                    <m:r>
                      <a:rPr lang="en-GB" sz="2400" i="1" baseline="-25000" dirty="0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·[</m:t>
                    </m:r>
                    <m:r>
                      <a:rPr lang="en-GB" sz="2400" i="1" dirty="0" err="1">
                        <a:latin typeface="Cambria Math"/>
                      </a:rPr>
                      <m:t>𝑔</m:t>
                    </m:r>
                    <m:r>
                      <a:rPr lang="en-GB" sz="2400" i="1" baseline="-25000" dirty="0" err="1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GB" sz="2400" i="1" baseline="-25000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dirty="0" smtClean="0">
                        <a:latin typeface="Cambria Math"/>
                      </a:rPr>
                      <m:t>−</m:t>
                    </m:r>
                    <m:r>
                      <a:rPr lang="en-GB" sz="2400" i="1" dirty="0" err="1">
                        <a:latin typeface="Cambria Math"/>
                      </a:rPr>
                      <m:t>𝑐</m:t>
                    </m:r>
                    <m:r>
                      <a:rPr lang="en-GB" sz="2400" i="1" baseline="-25000" dirty="0" err="1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] = 0</m:t>
                    </m:r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 = 1, ..,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304" y="363022"/>
                <a:ext cx="8744755" cy="5213529"/>
              </a:xfrm>
              <a:blipFill rotWithShape="1">
                <a:blip r:embed="rId2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26" y="250116"/>
            <a:ext cx="8435280" cy="572149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in any problem for which the original Kuhn-Tucker conditions may be used, we </a:t>
            </a:r>
            <a:r>
              <a:rPr lang="en-GB" sz="2400" dirty="0"/>
              <a:t>may alternatively use the conditions for the modified </a:t>
            </a:r>
            <a:r>
              <a:rPr lang="en-GB" sz="2400" dirty="0" err="1"/>
              <a:t>Lagrangean</a:t>
            </a:r>
            <a:r>
              <a:rPr lang="en-GB" sz="2400" dirty="0"/>
              <a:t>. </a:t>
            </a:r>
            <a:endParaRPr lang="en-GB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For </a:t>
            </a:r>
            <a:r>
              <a:rPr lang="en-GB" sz="2400" dirty="0"/>
              <a:t>most problems in which the variables are constrained to be nonnegative, the Kuhn-Tucker conditions for the modified Lagrangean are easier </a:t>
            </a:r>
            <a:r>
              <a:rPr lang="en-GB" sz="2400" dirty="0" smtClean="0"/>
              <a:t>than </a:t>
            </a:r>
            <a:r>
              <a:rPr lang="en-GB" sz="2400" dirty="0"/>
              <a:t>the conditions for the original </a:t>
            </a:r>
            <a:r>
              <a:rPr lang="en-GB" sz="2400" dirty="0" smtClean="0"/>
              <a:t>Lagrangean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/>
              <a:t>Example.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/>
              <a:t>Consider the problem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err="1"/>
              <a:t>max</a:t>
            </a:r>
            <a:r>
              <a:rPr lang="en-GB" sz="2400" i="1" baseline="-25000" dirty="0" err="1"/>
              <a:t>x</a:t>
            </a:r>
            <a:r>
              <a:rPr lang="en-GB" sz="2400" baseline="-25000" dirty="0" err="1"/>
              <a:t>,</a:t>
            </a:r>
            <a:r>
              <a:rPr lang="en-GB" sz="2400" i="1" baseline="-25000" dirty="0" err="1"/>
              <a:t>y</a:t>
            </a:r>
            <a:r>
              <a:rPr lang="en-GB" sz="2400" dirty="0"/>
              <a:t> </a:t>
            </a:r>
            <a:r>
              <a:rPr lang="en-GB" sz="2400" i="1" dirty="0" err="1"/>
              <a:t>xy</a:t>
            </a:r>
            <a:r>
              <a:rPr lang="en-GB" sz="2400" dirty="0"/>
              <a:t> subject to </a:t>
            </a:r>
            <a:r>
              <a:rPr lang="en-GB" sz="2400" i="1" dirty="0"/>
              <a:t>x</a:t>
            </a:r>
            <a:r>
              <a:rPr lang="en-GB" sz="2400" dirty="0"/>
              <a:t> + </a:t>
            </a:r>
            <a:r>
              <a:rPr lang="en-GB" sz="2400" i="1" dirty="0"/>
              <a:t>y</a:t>
            </a:r>
            <a:r>
              <a:rPr lang="en-GB" sz="2400" dirty="0"/>
              <a:t> ≤ 6, </a:t>
            </a:r>
            <a:r>
              <a:rPr lang="en-GB" sz="2400" i="1" dirty="0"/>
              <a:t>x</a:t>
            </a:r>
            <a:r>
              <a:rPr lang="en-GB" sz="2400" dirty="0"/>
              <a:t> ≥ 0, and </a:t>
            </a:r>
            <a:r>
              <a:rPr lang="en-GB" sz="2400" i="1" dirty="0"/>
              <a:t>y</a:t>
            </a:r>
            <a:r>
              <a:rPr lang="en-GB" sz="2400" dirty="0"/>
              <a:t> ≥ 0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107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26" y="108447"/>
            <a:ext cx="8435280" cy="57214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Function </a:t>
            </a:r>
            <a:r>
              <a:rPr lang="en-GB" sz="2400" dirty="0" err="1" smtClean="0"/>
              <a:t>xy</a:t>
            </a:r>
            <a:r>
              <a:rPr lang="en-GB" sz="2400" dirty="0" smtClean="0"/>
              <a:t> </a:t>
            </a:r>
            <a:r>
              <a:rPr lang="en-GB" sz="2400" dirty="0"/>
              <a:t>is twice-differentiable and </a:t>
            </a:r>
            <a:r>
              <a:rPr lang="en-GB" sz="2400" dirty="0" err="1"/>
              <a:t>quasiconcave</a:t>
            </a:r>
            <a:r>
              <a:rPr lang="en-GB" sz="2400" dirty="0"/>
              <a:t> and the constraint functions are linear, so the Kuhn-Tucker conditions are necessary and if ((</a:t>
            </a:r>
            <a:r>
              <a:rPr lang="en-GB" sz="2400" i="1" dirty="0"/>
              <a:t>x</a:t>
            </a:r>
            <a:r>
              <a:rPr lang="en-GB" sz="2400" dirty="0"/>
              <a:t>*, </a:t>
            </a:r>
            <a:r>
              <a:rPr lang="en-GB" sz="2400" i="1" dirty="0"/>
              <a:t>y</a:t>
            </a:r>
            <a:r>
              <a:rPr lang="en-GB" sz="2400" dirty="0"/>
              <a:t>*), λ*) satisfies these conditions and no partial derivative of the objective function at (</a:t>
            </a:r>
            <a:r>
              <a:rPr lang="en-GB" sz="2400" i="1" dirty="0"/>
              <a:t>x</a:t>
            </a:r>
            <a:r>
              <a:rPr lang="en-GB" sz="2400" dirty="0"/>
              <a:t>*, </a:t>
            </a:r>
            <a:r>
              <a:rPr lang="en-GB" sz="2400" i="1" dirty="0"/>
              <a:t>y</a:t>
            </a:r>
            <a:r>
              <a:rPr lang="en-GB" sz="2400" dirty="0"/>
              <a:t>*) is zero then (</a:t>
            </a:r>
            <a:r>
              <a:rPr lang="en-GB" sz="2400" i="1" dirty="0"/>
              <a:t>x</a:t>
            </a:r>
            <a:r>
              <a:rPr lang="en-GB" sz="2400" dirty="0"/>
              <a:t>*, </a:t>
            </a:r>
            <a:r>
              <a:rPr lang="en-GB" sz="2400" i="1" dirty="0"/>
              <a:t>y</a:t>
            </a:r>
            <a:r>
              <a:rPr lang="en-GB" sz="2400" dirty="0"/>
              <a:t>*) solves the problem. </a:t>
            </a:r>
            <a:endParaRPr lang="en-GB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Solutions </a:t>
            </a:r>
            <a:r>
              <a:rPr lang="en-GB" sz="2400" dirty="0"/>
              <a:t>of the Kuhn-Tucker conditions at which all derivatives of the objective function are zero may or may not be solutions of the </a:t>
            </a:r>
            <a:r>
              <a:rPr lang="en-GB" sz="2400" dirty="0" smtClean="0"/>
              <a:t>problem</a:t>
            </a:r>
            <a:endParaRPr lang="en-GB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/>
              <a:t>We try to solve it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GB" sz="2400" dirty="0" smtClean="0"/>
              <a:t>using the </a:t>
            </a:r>
            <a:r>
              <a:rPr lang="en-GB" sz="2400" dirty="0" err="1" smtClean="0"/>
              <a:t>lagrangean</a:t>
            </a:r>
            <a:endParaRPr lang="en-GB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GB" sz="2400" dirty="0" smtClean="0"/>
              <a:t>Using the modified </a:t>
            </a:r>
            <a:r>
              <a:rPr lang="en-GB" sz="2400" dirty="0" err="1" smtClean="0"/>
              <a:t>lagrangean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56" y="824254"/>
                <a:ext cx="8770513" cy="437881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buAutoNum type="arabicParenR"/>
                </a:pPr>
                <a:r>
                  <a:rPr lang="en-GB" sz="2400" b="1" u="sng" dirty="0" smtClean="0"/>
                  <a:t>Using </a:t>
                </a:r>
                <a:r>
                  <a:rPr lang="en-GB" sz="2400" b="1" u="sng" dirty="0" err="1" smtClean="0"/>
                  <a:t>Lagrangean</a:t>
                </a:r>
                <a:endParaRPr lang="en-GB" sz="2400" b="1" u="sng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𝑥𝑦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−6)−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(−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(−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Kuhn </a:t>
                </a:r>
                <a:r>
                  <a:rPr lang="en-GB" sz="2400" dirty="0"/>
                  <a:t>Tucker conditions </a:t>
                </a:r>
                <a:r>
                  <a:rPr lang="en-GB" sz="2400" dirty="0" smtClean="0"/>
                  <a:t>are: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𝑥</m:t>
                    </m:r>
                    <m:r>
                      <a:rPr lang="en-GB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0,  </m:t>
                    </m:r>
                    <m:r>
                      <a:rPr lang="en-GB" sz="2400" i="1">
                        <a:latin typeface="Cambria Math"/>
                      </a:rPr>
                      <m:t>𝑥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r>
                      <a:rPr lang="en-GB" sz="2400" i="1">
                        <a:latin typeface="Cambria Math"/>
                      </a:rPr>
                      <m:t>𝑦</m:t>
                    </m:r>
                    <m:r>
                      <a:rPr lang="en-GB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400" i="1">
                        <a:latin typeface="Cambria Math"/>
                      </a:rPr>
                      <m:t>6</m:t>
                    </m:r>
                    <m:r>
                      <a:rPr lang="en-GB" sz="24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0,  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0,  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2400" i="1">
                        <a:latin typeface="Cambria Math"/>
                        <a:ea typeface="Cambria Math"/>
                      </a:rPr>
                      <m:t>≥0,  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400" i="1">
                        <a:latin typeface="Cambria Math"/>
                        <a:ea typeface="Cambria Math"/>
                      </a:rPr>
                      <m:t>≤0, 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56" y="824254"/>
                <a:ext cx="8770513" cy="4378819"/>
              </a:xfrm>
              <a:blipFill rotWithShape="1">
                <a:blip r:embed="rId2"/>
                <a:stretch>
                  <a:fillRect l="-1042" b="-1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566667"/>
            <a:ext cx="8770513" cy="50316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400" dirty="0" smtClean="0"/>
              <a:t>We </a:t>
            </a:r>
            <a:r>
              <a:rPr lang="en-GB" sz="2400" dirty="0"/>
              <a:t>have to consider the following </a:t>
            </a:r>
            <a:r>
              <a:rPr lang="en-GB" sz="2400" dirty="0" smtClean="0"/>
              <a:t>8 </a:t>
            </a:r>
            <a:r>
              <a:rPr lang="en-GB" sz="2400" dirty="0"/>
              <a:t>cases: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 smtClean="0"/>
              <a:t>=0</a:t>
            </a:r>
            <a:r>
              <a:rPr lang="el-GR" sz="2400" dirty="0" smtClean="0"/>
              <a:t> </a:t>
            </a:r>
            <a:r>
              <a:rPr lang="el-GR" sz="2400" dirty="0"/>
              <a:t>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 smtClean="0"/>
              <a:t>=</a:t>
            </a:r>
            <a:r>
              <a:rPr lang="el-GR" sz="2400" dirty="0"/>
              <a:t> </a:t>
            </a:r>
            <a:r>
              <a:rPr lang="en-GB" sz="2400" dirty="0" smtClean="0"/>
              <a:t>0 </a:t>
            </a:r>
            <a:r>
              <a:rPr lang="el-GR" sz="2400" dirty="0" smtClean="0"/>
              <a:t>λ</a:t>
            </a:r>
            <a:r>
              <a:rPr lang="en-GB" sz="2400" baseline="-25000" dirty="0" smtClean="0"/>
              <a:t>3</a:t>
            </a:r>
            <a:r>
              <a:rPr lang="el-GR" sz="2400" baseline="-25000" dirty="0" smtClean="0"/>
              <a:t> </a:t>
            </a:r>
            <a:r>
              <a:rPr lang="en-GB" sz="2400" dirty="0" smtClean="0"/>
              <a:t>= 0</a:t>
            </a:r>
            <a:endParaRPr lang="en-GB" sz="2400" dirty="0"/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&gt;0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</a:t>
            </a:r>
            <a:r>
              <a:rPr lang="en-GB" sz="2400" dirty="0" smtClean="0"/>
              <a:t>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/>
              <a:t>= 0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=0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&gt; </a:t>
            </a:r>
            <a:r>
              <a:rPr lang="en-GB" sz="2400" dirty="0" smtClean="0"/>
              <a:t>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/>
              <a:t>= 0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&gt;0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&gt; </a:t>
            </a:r>
            <a:r>
              <a:rPr lang="en-GB" sz="2400" dirty="0" smtClean="0"/>
              <a:t>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/>
              <a:t>= 0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=0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</a:t>
            </a:r>
            <a:r>
              <a:rPr lang="el-GR" sz="2400" dirty="0"/>
              <a:t> </a:t>
            </a:r>
            <a:r>
              <a:rPr lang="en-GB" sz="2400" dirty="0"/>
              <a:t>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 smtClean="0"/>
              <a:t>&gt; 0</a:t>
            </a:r>
            <a:endParaRPr lang="en-GB" sz="2400" dirty="0"/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&gt;0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= 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 smtClean="0"/>
              <a:t>&gt; 0</a:t>
            </a:r>
            <a:endParaRPr lang="en-GB" sz="2400" dirty="0"/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=0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&gt; 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 smtClean="0"/>
              <a:t>&gt; 0</a:t>
            </a:r>
            <a:endParaRPr lang="en-GB" sz="2400" dirty="0"/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AutoNum type="arabicParenR"/>
            </a:pPr>
            <a:r>
              <a:rPr lang="el-GR" sz="2400" dirty="0"/>
              <a:t>λ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GB" sz="2400" dirty="0"/>
              <a:t>&gt;0</a:t>
            </a:r>
            <a:r>
              <a:rPr lang="el-GR" sz="2400" dirty="0"/>
              <a:t> λ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GB" sz="2400" dirty="0"/>
              <a:t>&gt; 0 </a:t>
            </a:r>
            <a:r>
              <a:rPr lang="el-GR" sz="2400" dirty="0"/>
              <a:t>λ</a:t>
            </a:r>
            <a:r>
              <a:rPr lang="en-GB" sz="2400" baseline="-25000" dirty="0"/>
              <a:t>3</a:t>
            </a:r>
            <a:r>
              <a:rPr lang="el-GR" sz="2400" baseline="-25000" dirty="0"/>
              <a:t> </a:t>
            </a:r>
            <a:r>
              <a:rPr lang="en-GB" sz="2400" dirty="0" smtClean="0"/>
              <a:t>&gt; 0</a:t>
            </a:r>
            <a:endParaRPr lang="en-GB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941" y="257576"/>
                <a:ext cx="8615966" cy="450760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b="1" dirty="0" smtClean="0"/>
                  <a:t>Case 1: </a:t>
                </a:r>
                <a:r>
                  <a:rPr lang="el-GR" sz="2400" b="1" dirty="0" smtClean="0"/>
                  <a:t>λ</a:t>
                </a:r>
                <a:r>
                  <a:rPr lang="el-GR" sz="2400" b="1" baseline="-25000" dirty="0" smtClean="0"/>
                  <a:t>1</a:t>
                </a:r>
                <a:r>
                  <a:rPr lang="el-GR" sz="2400" b="1" dirty="0" smtClean="0"/>
                  <a:t> </a:t>
                </a:r>
                <a:r>
                  <a:rPr lang="en-GB" sz="2400" b="1" dirty="0"/>
                  <a:t>=0</a:t>
                </a:r>
                <a:r>
                  <a:rPr lang="el-GR" sz="2400" b="1" dirty="0"/>
                  <a:t> λ</a:t>
                </a:r>
                <a:r>
                  <a:rPr lang="el-GR" sz="2400" b="1" baseline="-25000" dirty="0"/>
                  <a:t>2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=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0 </a:t>
                </a:r>
                <a:r>
                  <a:rPr lang="el-GR" sz="2400" b="1" dirty="0"/>
                  <a:t>λ</a:t>
                </a:r>
                <a:r>
                  <a:rPr lang="en-GB" sz="2400" b="1" baseline="-25000" dirty="0"/>
                  <a:t>3</a:t>
                </a:r>
                <a:r>
                  <a:rPr lang="el-GR" sz="2400" b="1" baseline="-25000" dirty="0"/>
                  <a:t> </a:t>
                </a:r>
                <a:r>
                  <a:rPr lang="en-GB" sz="2400" b="1" dirty="0"/>
                  <a:t>= 0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/>
                  <a:t>Kuhn Tucker conditions are: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All conditions are satisfied, but the first derivatives of the objective function, evaluated at x=y=0 are equal to zero. Then this could be a solution.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941" y="257576"/>
                <a:ext cx="8615966" cy="4507607"/>
              </a:xfrm>
              <a:blipFill rotWithShape="1">
                <a:blip r:embed="rId2"/>
                <a:stretch>
                  <a:fillRect l="-1132" r="-991" b="-28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52020"/>
            <a:ext cx="9040969" cy="419100"/>
          </a:xfrm>
        </p:spPr>
        <p:txBody>
          <a:bodyPr>
            <a:noAutofit/>
          </a:bodyPr>
          <a:lstStyle/>
          <a:p>
            <a:r>
              <a:rPr lang="en-GB" b="1" dirty="0" smtClean="0"/>
              <a:t>Optimization with inequality constraints: the Kuhn-Tucker (KT) conditions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521" y="1200150"/>
                <a:ext cx="8290775" cy="5029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 </a:t>
                </a:r>
                <a:r>
                  <a:rPr lang="en-GB" sz="2400" b="1" dirty="0" smtClean="0"/>
                  <a:t>KT conditions</a:t>
                </a:r>
                <a:r>
                  <a:rPr lang="en-GB" sz="2400" dirty="0" smtClean="0"/>
                  <a:t> for the problem 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en-GB" sz="2400" dirty="0" err="1" smtClean="0"/>
                  <a:t>max</a:t>
                </a:r>
                <a:r>
                  <a:rPr lang="en-GB" sz="2400" i="1" baseline="-25000" dirty="0" err="1" smtClean="0"/>
                  <a:t>x</a:t>
                </a:r>
                <a:r>
                  <a:rPr lang="en-GB" sz="2400" dirty="0" smtClean="0"/>
                  <a:t>  </a:t>
                </a:r>
                <a:r>
                  <a:rPr lang="en-GB" sz="2400" i="1" dirty="0" smtClean="0"/>
                  <a:t>f</a:t>
                </a:r>
                <a:r>
                  <a:rPr lang="en-GB" sz="2400" dirty="0" smtClean="0"/>
                  <a:t> 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subject to </a:t>
                </a:r>
                <a:r>
                  <a:rPr lang="en-GB" sz="2400" i="1" dirty="0" err="1" smtClean="0"/>
                  <a:t>g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≤ </a:t>
                </a:r>
                <a:r>
                  <a:rPr lang="en-GB" sz="2400" i="1" dirty="0" err="1" smtClean="0"/>
                  <a:t>c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 for </a:t>
                </a:r>
                <a:r>
                  <a:rPr lang="en-GB" sz="2400" i="1" dirty="0" smtClean="0"/>
                  <a:t>j</a:t>
                </a:r>
                <a:r>
                  <a:rPr lang="en-GB" sz="2400" dirty="0" smtClean="0"/>
                  <a:t> = 1, ..., </a:t>
                </a:r>
                <a:r>
                  <a:rPr lang="en-GB" sz="2400" i="1" dirty="0" smtClean="0"/>
                  <a:t>m</a:t>
                </a:r>
              </a:p>
              <a:p>
                <a:pPr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are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GB" sz="2400" dirty="0" smtClean="0"/>
                  <a:t>L</a:t>
                </a:r>
                <a:r>
                  <a:rPr lang="en-GB" sz="2400" i="1" baseline="-25000" dirty="0" smtClean="0"/>
                  <a:t>i</a:t>
                </a:r>
                <a:r>
                  <a:rPr lang="en-GB" sz="2400" dirty="0" smtClean="0"/>
                  <a:t>'(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= 0 for </a:t>
                </a:r>
                <a:r>
                  <a:rPr lang="en-GB" sz="2400" i="1" dirty="0" err="1" smtClean="0"/>
                  <a:t>i</a:t>
                </a:r>
                <a:r>
                  <a:rPr lang="en-GB" sz="2400" dirty="0" smtClean="0"/>
                  <a:t> = 1 ,..., </a:t>
                </a:r>
                <a:r>
                  <a:rPr lang="en-GB" sz="2400" i="1" dirty="0" smtClean="0"/>
                  <a:t>n</a:t>
                </a:r>
                <a:r>
                  <a:rPr lang="en-GB" sz="2400" dirty="0" smtClean="0"/>
                  <a:t>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l-GR" sz="2400" dirty="0" smtClean="0"/>
                  <a:t>λ</a:t>
                </a:r>
                <a:r>
                  <a:rPr lang="en-GB" sz="2400" i="1" baseline="-25000" dirty="0" smtClean="0"/>
                  <a:t>j</a:t>
                </a:r>
                <a:r>
                  <a:rPr lang="en-GB" sz="2400" dirty="0" smtClean="0"/>
                  <a:t> ≥ 0, 	     </a:t>
                </a:r>
                <a:r>
                  <a:rPr lang="en-GB" sz="2400" i="1" dirty="0" err="1" smtClean="0"/>
                  <a:t>g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≤ </a:t>
                </a:r>
                <a:r>
                  <a:rPr lang="en-GB" sz="2400" i="1" dirty="0" err="1" smtClean="0"/>
                  <a:t>c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    and      </a:t>
                </a:r>
                <a:r>
                  <a:rPr lang="el-GR" sz="2400" dirty="0" smtClean="0"/>
                  <a:t>λ</a:t>
                </a:r>
                <a:r>
                  <a:rPr lang="en-GB" sz="2400" i="1" baseline="-25000" dirty="0" smtClean="0"/>
                  <a:t>j</a:t>
                </a:r>
                <a:r>
                  <a:rPr lang="en-GB" sz="2400" dirty="0" smtClean="0"/>
                  <a:t>[</a:t>
                </a:r>
                <a:r>
                  <a:rPr lang="en-GB" sz="2400" i="1" dirty="0" err="1" smtClean="0"/>
                  <a:t>g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(</a:t>
                </a:r>
                <a:r>
                  <a:rPr lang="en-GB" sz="2400" i="1" dirty="0" smtClean="0"/>
                  <a:t>x</a:t>
                </a:r>
                <a:r>
                  <a:rPr lang="en-GB" sz="2400" dirty="0" smtClean="0"/>
                  <a:t>) − </a:t>
                </a:r>
                <a:r>
                  <a:rPr lang="en-GB" sz="2400" i="1" dirty="0" err="1" smtClean="0"/>
                  <a:t>c</a:t>
                </a:r>
                <a:r>
                  <a:rPr lang="en-GB" sz="2400" i="1" baseline="-25000" dirty="0" err="1" smtClean="0"/>
                  <a:t>j</a:t>
                </a:r>
                <a:r>
                  <a:rPr lang="en-GB" sz="2400" dirty="0" smtClean="0"/>
                  <a:t>] = 0     for </a:t>
                </a:r>
                <a:r>
                  <a:rPr lang="en-GB" sz="2400" i="1" dirty="0" smtClean="0"/>
                  <a:t>j</a:t>
                </a:r>
                <a:r>
                  <a:rPr lang="en-GB" sz="2400" dirty="0" smtClean="0"/>
                  <a:t> = 1, ...,</a:t>
                </a:r>
                <a:r>
                  <a:rPr lang="en-GB" sz="2400" i="1" dirty="0" smtClean="0"/>
                  <a:t>m</a:t>
                </a:r>
                <a:r>
                  <a:rPr lang="en-GB" sz="2400" dirty="0"/>
                  <a:t>.</a:t>
                </a:r>
                <a:endParaRPr lang="en-GB" sz="24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 smtClean="0"/>
                  <a:t>where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𝐿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 =  </m:t>
                    </m:r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  <m:r>
                      <a:rPr lang="en-GB" sz="2400" i="1" dirty="0" smtClean="0">
                        <a:latin typeface="Cambria Math"/>
                      </a:rPr>
                      <m:t> 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) −</m:t>
                    </m:r>
                    <m:nary>
                      <m:naryPr>
                        <m:chr m:val="∑"/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l-GR" sz="2400" i="1" dirty="0">
                            <a:latin typeface="Cambria Math"/>
                          </a:rPr>
                          <m:t>𝜆</m:t>
                        </m:r>
                        <m:r>
                          <a:rPr lang="en-GB" sz="2400" i="1" baseline="-25000" dirty="0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</m:t>
                        </m:r>
                        <m:r>
                          <a:rPr lang="en-GB" sz="2400" i="1" dirty="0" err="1">
                            <a:latin typeface="Cambria Math"/>
                          </a:rPr>
                          <m:t>𝑔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(</m:t>
                        </m:r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  <m:r>
                          <a:rPr lang="en-GB" sz="2400" i="1" dirty="0">
                            <a:latin typeface="Cambria Math"/>
                          </a:rPr>
                          <m:t>) − </m:t>
                        </m:r>
                        <m:r>
                          <a:rPr lang="en-GB" sz="2400" i="1" dirty="0" err="1">
                            <a:latin typeface="Cambria Math"/>
                          </a:rPr>
                          <m:t>𝑐</m:t>
                        </m:r>
                        <m:r>
                          <a:rPr lang="en-GB" sz="2400" i="1" baseline="-25000" dirty="0" err="1">
                            <a:latin typeface="Cambria Math"/>
                          </a:rPr>
                          <m:t>𝑗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GB" sz="240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521" y="1200150"/>
                <a:ext cx="8290775" cy="5029200"/>
              </a:xfrm>
              <a:blipFill rotWithShape="1">
                <a:blip r:embed="rId2"/>
                <a:stretch>
                  <a:fillRect l="-1103" r="-809" b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4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64393"/>
                <a:ext cx="8615966" cy="65682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b="1" dirty="0" smtClean="0"/>
                  <a:t>Consider now </a:t>
                </a:r>
                <a:r>
                  <a:rPr lang="el-GR" sz="2400" b="1" dirty="0"/>
                  <a:t>λ</a:t>
                </a:r>
                <a:r>
                  <a:rPr lang="el-GR" sz="2400" b="1" baseline="-25000" dirty="0"/>
                  <a:t>1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=</a:t>
                </a:r>
                <a:r>
                  <a:rPr lang="en-GB" sz="2400" b="1" dirty="0" smtClean="0"/>
                  <a:t>0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/>
                  <a:t>Kuhn Tucker conditions are: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and</m:t>
                    </m:r>
                    <m:r>
                      <a:rPr lang="en-GB" sz="2400" b="0" i="0" smtClean="0">
                        <a:latin typeface="Cambria Math"/>
                      </a:rPr>
                      <m:t> </m:t>
                    </m:r>
                    <m:r>
                      <a:rPr lang="en-GB" sz="2400" i="1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 smtClean="0"/>
                  <a:t>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 smtClean="0"/>
                  <a:t>) is strictly positive,  then y (x) is strictly negative and does not satisfy the last two conditions.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This allows us to eliminate all combinations where </a:t>
                </a:r>
                <a:r>
                  <a:rPr lang="el-GR" sz="2400" dirty="0"/>
                  <a:t>λ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</a:t>
                </a:r>
                <a:r>
                  <a:rPr lang="en-GB" sz="2400" dirty="0"/>
                  <a:t>=</a:t>
                </a:r>
                <a:r>
                  <a:rPr lang="en-GB" sz="2400" dirty="0" smtClean="0"/>
                  <a:t>0 and at least one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and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 is strictly </a:t>
                </a:r>
                <a:r>
                  <a:rPr lang="en-GB" sz="2400" dirty="0" smtClean="0"/>
                  <a:t>positive, then combinations 3, 5, 7</a:t>
                </a: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Then we have to check only the combinations 2, 4, 6, 8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64393"/>
                <a:ext cx="8615966" cy="6568226"/>
              </a:xfrm>
              <a:blipFill rotWithShape="1">
                <a:blip r:embed="rId2"/>
                <a:stretch>
                  <a:fillRect l="-1132" t="-650" r="-1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64393"/>
                <a:ext cx="8615966" cy="6568226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b="1" dirty="0" smtClean="0"/>
                  <a:t>Case 2) </a:t>
                </a:r>
                <a:r>
                  <a:rPr lang="el-GR" sz="2400" b="1" dirty="0" smtClean="0"/>
                  <a:t>λ</a:t>
                </a:r>
                <a:r>
                  <a:rPr lang="el-GR" sz="2400" b="1" baseline="-25000" dirty="0" smtClean="0"/>
                  <a:t>1</a:t>
                </a:r>
                <a:r>
                  <a:rPr lang="el-GR" sz="2400" b="1" dirty="0" smtClean="0"/>
                  <a:t> </a:t>
                </a:r>
                <a:r>
                  <a:rPr lang="en-GB" sz="2400" b="1" dirty="0"/>
                  <a:t>&gt;0</a:t>
                </a:r>
                <a:r>
                  <a:rPr lang="el-GR" sz="2400" b="1" dirty="0"/>
                  <a:t> λ</a:t>
                </a:r>
                <a:r>
                  <a:rPr lang="el-GR" sz="2400" b="1" baseline="-25000" dirty="0"/>
                  <a:t>2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= 0 </a:t>
                </a:r>
                <a:r>
                  <a:rPr lang="el-GR" sz="2400" b="1" dirty="0"/>
                  <a:t>λ</a:t>
                </a:r>
                <a:r>
                  <a:rPr lang="en-GB" sz="2400" b="1" baseline="-25000" dirty="0"/>
                  <a:t>3</a:t>
                </a:r>
                <a:r>
                  <a:rPr lang="el-GR" sz="2400" b="1" baseline="-25000" dirty="0"/>
                  <a:t> </a:t>
                </a:r>
                <a:r>
                  <a:rPr lang="en-GB" sz="2400" b="1" dirty="0"/>
                  <a:t>= 0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Kuhn </a:t>
                </a:r>
                <a:r>
                  <a:rPr lang="en-GB" sz="2400" dirty="0"/>
                  <a:t>Tucker conditions are: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0, 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6,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≤0,  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≤0,  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From the first 3 conditions we have that x = y = 3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=3</a:t>
                </a:r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These values satisfy the last conditions and  the derivatives of objective function evaluated in this point are different from zero.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64393"/>
                <a:ext cx="8615966" cy="6568226"/>
              </a:xfrm>
              <a:blipFill rotWithShape="1">
                <a:blip r:embed="rId2"/>
                <a:stretch>
                  <a:fillRect l="-1132" r="-1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64393"/>
                <a:ext cx="8783392" cy="6568226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b="1" dirty="0" smtClean="0"/>
                  <a:t>Case 4) </a:t>
                </a:r>
                <a:r>
                  <a:rPr lang="el-GR" sz="2400" b="1" dirty="0"/>
                  <a:t>λ</a:t>
                </a:r>
                <a:r>
                  <a:rPr lang="el-GR" sz="2400" b="1" baseline="-25000" dirty="0"/>
                  <a:t>1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&gt;0</a:t>
                </a:r>
                <a:r>
                  <a:rPr lang="el-GR" sz="2400" b="1" dirty="0"/>
                  <a:t> λ</a:t>
                </a:r>
                <a:r>
                  <a:rPr lang="el-GR" sz="2400" b="1" baseline="-25000" dirty="0"/>
                  <a:t>2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&gt; 0 </a:t>
                </a:r>
                <a:r>
                  <a:rPr lang="el-GR" sz="2400" b="1" dirty="0"/>
                  <a:t>λ</a:t>
                </a:r>
                <a:r>
                  <a:rPr lang="en-GB" sz="2400" b="1" baseline="-25000" dirty="0"/>
                  <a:t>3</a:t>
                </a:r>
                <a:r>
                  <a:rPr lang="el-GR" sz="2400" b="1" baseline="-25000" dirty="0"/>
                  <a:t> </a:t>
                </a:r>
                <a:r>
                  <a:rPr lang="en-GB" sz="2400" b="1" dirty="0"/>
                  <a:t>= </a:t>
                </a:r>
                <a:r>
                  <a:rPr lang="en-GB" sz="2400" b="1" dirty="0" smtClean="0"/>
                  <a:t>0 </a:t>
                </a:r>
                <a:endParaRPr lang="en-GB" sz="24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Kuhn </a:t>
                </a:r>
                <a:r>
                  <a:rPr lang="en-GB" sz="2400" dirty="0"/>
                  <a:t>Tucker conditions are: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0,  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From condition in the 4</a:t>
                </a:r>
                <a:r>
                  <a:rPr lang="en-GB" sz="2400" baseline="30000" dirty="0" smtClean="0"/>
                  <a:t>th</a:t>
                </a:r>
                <a:r>
                  <a:rPr lang="en-GB" sz="2400" dirty="0" smtClean="0"/>
                  <a:t> line  we have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,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replacing in the second line we get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𝜆</m:t>
                    </m:r>
                    <m:r>
                      <a:rPr lang="el-GR" sz="2400" i="1" baseline="-25000" dirty="0">
                        <a:latin typeface="Cambria Math"/>
                      </a:rPr>
                      <m:t>1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, a contradiction </a:t>
                </a:r>
                <a:r>
                  <a:rPr lang="en-GB" sz="2400" dirty="0"/>
                  <a:t>with the initial assumption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&gt;0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64393"/>
                <a:ext cx="8783392" cy="6568226"/>
              </a:xfrm>
              <a:blipFill rotWithShape="1">
                <a:blip r:embed="rId2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64393"/>
                <a:ext cx="8783392" cy="6568226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b="1" dirty="0" smtClean="0"/>
                  <a:t>Case 6) </a:t>
                </a:r>
                <a:r>
                  <a:rPr lang="el-GR" sz="2400" b="1" dirty="0"/>
                  <a:t>λ</a:t>
                </a:r>
                <a:r>
                  <a:rPr lang="el-GR" sz="2400" b="1" baseline="-25000" dirty="0"/>
                  <a:t>1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&gt;0</a:t>
                </a:r>
                <a:r>
                  <a:rPr lang="el-GR" sz="2400" b="1" dirty="0"/>
                  <a:t> λ</a:t>
                </a:r>
                <a:r>
                  <a:rPr lang="el-GR" sz="2400" b="1" baseline="-25000" dirty="0"/>
                  <a:t>2</a:t>
                </a:r>
                <a:r>
                  <a:rPr lang="el-GR" sz="2400" b="1" dirty="0"/>
                  <a:t> </a:t>
                </a:r>
                <a:r>
                  <a:rPr lang="en-GB" sz="2400" b="1" dirty="0" smtClean="0"/>
                  <a:t>= </a:t>
                </a:r>
                <a:r>
                  <a:rPr lang="en-GB" sz="2400" b="1" dirty="0"/>
                  <a:t>0 </a:t>
                </a:r>
                <a:r>
                  <a:rPr lang="el-GR" sz="2400" b="1" dirty="0"/>
                  <a:t>λ</a:t>
                </a:r>
                <a:r>
                  <a:rPr lang="en-GB" sz="2400" b="1" baseline="-25000" dirty="0"/>
                  <a:t>3</a:t>
                </a:r>
                <a:r>
                  <a:rPr lang="el-GR" sz="2400" b="1" baseline="-25000" dirty="0"/>
                  <a:t> </a:t>
                </a:r>
                <a:r>
                  <a:rPr lang="en-GB" sz="2400" b="1" dirty="0" smtClean="0"/>
                  <a:t>&gt; 0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The first two conditions are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&gt;</m:t>
                    </m:r>
                    <m:r>
                      <a:rPr lang="en-GB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GB" sz="2400" dirty="0" smtClean="0"/>
                  <a:t> implies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Replacing it in the first line we find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, a contradiction with the initial assumption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&gt;</m:t>
                    </m:r>
                    <m:r>
                      <a:rPr lang="en-GB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GB" sz="2400" dirty="0" smtClean="0"/>
                  <a:t>  </a:t>
                </a:r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64393"/>
                <a:ext cx="8783392" cy="6568226"/>
              </a:xfrm>
              <a:blipFill rotWithShape="1">
                <a:blip r:embed="rId2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225380"/>
                <a:ext cx="8783392" cy="656822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sz="2400" b="1" dirty="0" smtClean="0"/>
                  <a:t>Case 8) </a:t>
                </a:r>
                <a:r>
                  <a:rPr lang="el-GR" sz="2400" b="1" dirty="0"/>
                  <a:t>λ</a:t>
                </a:r>
                <a:r>
                  <a:rPr lang="el-GR" sz="2400" b="1" baseline="-25000" dirty="0"/>
                  <a:t>1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&gt;0</a:t>
                </a:r>
                <a:r>
                  <a:rPr lang="el-GR" sz="2400" b="1" dirty="0"/>
                  <a:t> λ</a:t>
                </a:r>
                <a:r>
                  <a:rPr lang="el-GR" sz="2400" b="1" baseline="-25000" dirty="0"/>
                  <a:t>2</a:t>
                </a:r>
                <a:r>
                  <a:rPr lang="el-GR" sz="2400" b="1" dirty="0"/>
                  <a:t> </a:t>
                </a:r>
                <a:r>
                  <a:rPr lang="en-GB" sz="2400" b="1" dirty="0"/>
                  <a:t>&gt; 0 </a:t>
                </a:r>
                <a:r>
                  <a:rPr lang="el-GR" sz="2400" b="1" dirty="0"/>
                  <a:t>λ</a:t>
                </a:r>
                <a:r>
                  <a:rPr lang="en-GB" sz="2400" b="1" baseline="-25000" dirty="0"/>
                  <a:t>3</a:t>
                </a:r>
                <a:r>
                  <a:rPr lang="el-GR" sz="2400" b="1" baseline="-25000" dirty="0"/>
                  <a:t> </a:t>
                </a:r>
                <a:r>
                  <a:rPr lang="en-GB" sz="2400" b="1" dirty="0" smtClean="0"/>
                  <a:t>&gt; 0</a:t>
                </a:r>
                <a:endParaRPr lang="en-GB" sz="24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Kuhn </a:t>
                </a:r>
                <a:r>
                  <a:rPr lang="en-GB" sz="2400" dirty="0"/>
                  <a:t>Tucker conditions are: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=6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=0    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From the last three conditions one contradiction arises</a:t>
                </a: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Two possible solutions</a:t>
                </a: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1) x = 0 and y = 0</a:t>
                </a: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2) </a:t>
                </a:r>
                <a:r>
                  <a:rPr lang="en-GB" sz="2400" dirty="0"/>
                  <a:t>x = </a:t>
                </a:r>
                <a:r>
                  <a:rPr lang="en-GB" sz="2400" dirty="0" smtClean="0"/>
                  <a:t>3 </a:t>
                </a:r>
                <a:r>
                  <a:rPr lang="en-GB" sz="2400" dirty="0"/>
                  <a:t>and y = </a:t>
                </a:r>
                <a:r>
                  <a:rPr lang="en-GB" sz="2400" dirty="0" smtClean="0"/>
                  <a:t>3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 second one produces the higher value of the objective function, then it is the solution of the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225380"/>
                <a:ext cx="8783392" cy="6568226"/>
              </a:xfrm>
              <a:blipFill rotWithShape="1">
                <a:blip r:embed="rId2"/>
                <a:stretch>
                  <a:fillRect l="-1110" t="-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34851"/>
                <a:ext cx="7772400" cy="589449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b="1" u="sng" dirty="0" smtClean="0"/>
                  <a:t>2) Using </a:t>
                </a:r>
                <a:r>
                  <a:rPr lang="en-GB" sz="2400" b="1" u="sng" dirty="0"/>
                  <a:t>the modified </a:t>
                </a:r>
                <a:r>
                  <a:rPr lang="en-GB" sz="2400" b="1" u="sng" dirty="0" err="1" smtClean="0"/>
                  <a:t>lagrangean</a:t>
                </a:r>
                <a:endParaRPr lang="en-GB" sz="2400" b="1" u="sng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𝑥𝑦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(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−6)</m:t>
                      </m:r>
                    </m:oMath>
                  </m:oMathPara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/>
                  <a:t>Kuhn-Tucker conditions for the modified Lagrangean: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</m:t>
                      </m:r>
                      <m:r>
                        <a:rPr lang="en-GB" sz="2400" b="0" i="1" smtClean="0">
                          <a:latin typeface="Cambria Math"/>
                        </a:rPr>
                        <m:t>      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≥0         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</m:t>
                      </m:r>
                      <m:r>
                        <a:rPr lang="en-GB" sz="2400" b="0" i="1" smtClean="0">
                          <a:latin typeface="Cambria Math"/>
                        </a:rPr>
                        <m:t>     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(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34851"/>
                <a:ext cx="7772400" cy="5894499"/>
              </a:xfrm>
              <a:blipFill rotWithShape="1"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55" y="476520"/>
                <a:ext cx="8680361" cy="5894499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buNone/>
                </a:pPr>
                <a:r>
                  <a:rPr lang="en-GB" sz="2400" dirty="0"/>
                  <a:t>Kuhn-Tucker conditions for the modified </a:t>
                </a:r>
                <a:r>
                  <a:rPr lang="en-GB" sz="2400" dirty="0" err="1"/>
                  <a:t>Lagrangean</a:t>
                </a:r>
                <a:r>
                  <a:rPr lang="en-GB" sz="2400" dirty="0"/>
                  <a:t>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0      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≥0         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0     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(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)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Consider a case where x=0 and y=0, then:</a:t>
                </a: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These conditions are satisfied only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400" i="1">
                        <a:latin typeface="Cambria Math"/>
                      </a:rPr>
                      <m:t>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Then x=0 y=0 is a candidate to the solution (the derivatives of the objective function are equal to zero in this point)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55" y="476520"/>
                <a:ext cx="8680361" cy="5894499"/>
              </a:xfrm>
              <a:blipFill rotWithShape="1">
                <a:blip r:embed="rId2"/>
                <a:stretch>
                  <a:fillRect l="-1053" t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55" y="476520"/>
                <a:ext cx="8680361" cy="5894499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Consider </a:t>
                </a:r>
                <a:r>
                  <a:rPr lang="en-GB" sz="2400" dirty="0"/>
                  <a:t>a case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/>
                  <a:t>then</a:t>
                </a:r>
                <a:r>
                  <a:rPr lang="en-GB" sz="2400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0, 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0      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0     </m:t>
                      </m:r>
                    </m:oMath>
                  </m:oMathPara>
                </a14:m>
                <a:endParaRPr lang="en-GB" sz="2400" i="1" dirty="0" smtClean="0"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From the first condition we get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 in the second condition we get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𝑥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400" i="1">
                        <a:latin typeface="Cambria Math"/>
                      </a:rPr>
                      <m:t>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2400" dirty="0" smtClean="0"/>
                  <a:t>A contradiction with the initial assumption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GB" sz="2400" dirty="0" smtClean="0"/>
                  <a:t>. </a:t>
                </a: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55" y="476520"/>
                <a:ext cx="8680361" cy="5894499"/>
              </a:xfrm>
              <a:blipFill rotWithShape="1">
                <a:blip r:embed="rId2"/>
                <a:stretch>
                  <a:fillRect l="-1053" t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304" y="334851"/>
                <a:ext cx="8847786" cy="5894499"/>
              </a:xfrm>
            </p:spPr>
            <p:txBody>
              <a:bodyPr/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GB" sz="2400" dirty="0" smtClean="0"/>
                  <a:t>Consider </a:t>
                </a:r>
                <a:r>
                  <a:rPr lang="en-GB" sz="2400" dirty="0"/>
                  <a:t>a case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GB" sz="2400" dirty="0"/>
                  <a:t>, then: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GB" sz="2400" dirty="0"/>
                  <a:t>Replacing these values in the second condition we get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GB" sz="2400" dirty="0"/>
                  <a:t>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in the first condition we get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400" i="1">
                        <a:latin typeface="Cambria Math"/>
                      </a:rPr>
                      <m:t>0</m:t>
                    </m:r>
                  </m:oMath>
                </a14:m>
                <a:endParaRPr lang="en-GB" sz="24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GB" sz="2400" dirty="0"/>
                  <a:t>A contradiction with the initial assumption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GB" sz="2400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GB" sz="2400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GB" sz="2400" dirty="0" smtClean="0"/>
                  <a:t>Consider the case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&gt;0</m:t>
                    </m:r>
                  </m:oMath>
                </a14:m>
                <a:endParaRPr lang="en-GB" sz="24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≥0, 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400" i="1">
                          <a:latin typeface="Cambria Math"/>
                        </a:rPr>
                        <m:t>6,  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 smtClean="0"/>
                  <a:t>The last condition implies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 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=6 </m:t>
                    </m:r>
                  </m:oMath>
                </a14:m>
                <a:r>
                  <a:rPr lang="en-US" sz="2400" dirty="0" smtClean="0"/>
                  <a:t>and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 smtClean="0"/>
                  <a:t>As in the procedure using the Lagrangean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304" y="334851"/>
                <a:ext cx="8847786" cy="5894499"/>
              </a:xfrm>
              <a:blipFill rotWithShape="1">
                <a:blip r:embed="rId2"/>
                <a:stretch>
                  <a:fillRect l="-1103" t="-207" b="-2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www.economics.utoronto.ca/osborne/MathTutorial/OSMF.HTM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516" y="270456"/>
                <a:ext cx="8963695" cy="59588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 smtClean="0">
                    <a:latin typeface="Cambria Math"/>
                  </a:rPr>
                  <a:t>Example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i="0" dirty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i="0" dirty="0">
                                  <a:latin typeface="Cambria Math"/>
                                </a:rPr>
                                <m:t>{</m:t>
                              </m:r>
                              <m:r>
                                <m:rPr>
                                  <m:sty m:val="p"/>
                                </m:rPr>
                                <a:rPr lang="en-GB" sz="2400" i="0" dirty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GB" sz="2400" i="0" baseline="-25000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sz="2400" i="0" dirty="0">
                                  <a:latin typeface="Cambria Math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GB" sz="2400" i="0" dirty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GB" sz="2400" i="0" baseline="-25000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i="0" dirty="0">
                                  <a:latin typeface="Cambria Math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a:rPr lang="en-GB" sz="2400" dirty="0">
                              <a:latin typeface="Cambria Math"/>
                            </a:rPr>
                            <m:t>−(</m:t>
                          </m:r>
                          <m:r>
                            <m:rPr>
                              <m:sty m:val="p"/>
                            </m:rPr>
                            <a:rPr lang="en-GB" sz="2400" dirty="0">
                              <a:latin typeface="Cambria Math"/>
                            </a:rPr>
                            <m:t>x</m:t>
                          </m:r>
                          <m:r>
                            <a:rPr lang="en-GB" sz="2400" baseline="-25000" dirty="0">
                              <a:latin typeface="Cambria Math"/>
                            </a:rPr>
                            <m:t>1</m:t>
                          </m:r>
                          <m:r>
                            <a:rPr lang="en-GB" sz="2400" dirty="0">
                              <a:latin typeface="Cambria Math"/>
                            </a:rPr>
                            <m:t> − 4)</m:t>
                          </m:r>
                          <m:r>
                            <a:rPr lang="en-GB" sz="2400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GB" sz="2400" dirty="0">
                              <a:latin typeface="Cambria Math"/>
                            </a:rPr>
                            <m:t> − (</m:t>
                          </m:r>
                          <m:r>
                            <m:rPr>
                              <m:sty m:val="p"/>
                            </m:rPr>
                            <a:rPr lang="en-GB" sz="2400" dirty="0">
                              <a:latin typeface="Cambria Math"/>
                            </a:rPr>
                            <m:t>x</m:t>
                          </m:r>
                          <m:r>
                            <a:rPr lang="en-GB" sz="2400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GB" sz="2400" dirty="0">
                              <a:latin typeface="Cambria Math"/>
                            </a:rPr>
                            <m:t> − 4)</m:t>
                          </m:r>
                          <m:r>
                            <a:rPr lang="en-GB" sz="2400" baseline="30000" dirty="0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>
                          <a:latin typeface="Cambria Math"/>
                        </a:rPr>
                        <m:t>s</m:t>
                      </m:r>
                      <m:r>
                        <a:rPr lang="en-GB" sz="2400" i="0" dirty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400" i="0" dirty="0">
                          <a:latin typeface="Cambria Math"/>
                        </a:rPr>
                        <m:t>t</m:t>
                      </m:r>
                      <m:r>
                        <a:rPr lang="en-GB" sz="2400" i="0" dirty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GB" sz="2400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>
                          <a:latin typeface="Cambria Math"/>
                        </a:rPr>
                        <m:t>x</m:t>
                      </m:r>
                      <m:r>
                        <a:rPr lang="en-GB" sz="2400" i="0" baseline="-25000" dirty="0">
                          <a:latin typeface="Cambria Math"/>
                        </a:rPr>
                        <m:t>1</m:t>
                      </m:r>
                      <m:r>
                        <a:rPr lang="en-GB" sz="2400" i="0" dirty="0">
                          <a:latin typeface="Cambria Math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n-GB" sz="2400" i="0" dirty="0">
                          <a:latin typeface="Cambria Math"/>
                        </a:rPr>
                        <m:t>x</m:t>
                      </m:r>
                      <m:r>
                        <a:rPr lang="en-GB" sz="2400" i="0" baseline="-25000" dirty="0">
                          <a:latin typeface="Cambria Math"/>
                        </a:rPr>
                        <m:t>2</m:t>
                      </m:r>
                      <m:r>
                        <a:rPr lang="en-GB" sz="2400" i="0" dirty="0">
                          <a:latin typeface="Cambria Math"/>
                        </a:rPr>
                        <m:t> ≤ 4 </m:t>
                      </m:r>
                    </m:oMath>
                  </m:oMathPara>
                </a14:m>
                <a:endParaRPr lang="en-GB" sz="2400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>
                          <a:latin typeface="Cambria Math"/>
                        </a:rPr>
                        <m:t>x</m:t>
                      </m:r>
                      <m:r>
                        <a:rPr lang="en-GB" sz="2400" i="0" baseline="-25000" dirty="0">
                          <a:latin typeface="Cambria Math"/>
                        </a:rPr>
                        <m:t>1</m:t>
                      </m:r>
                      <m:r>
                        <a:rPr lang="en-GB" sz="2400" i="0" dirty="0">
                          <a:latin typeface="Cambria Math"/>
                        </a:rPr>
                        <m:t> + 3</m:t>
                      </m:r>
                      <m:r>
                        <m:rPr>
                          <m:sty m:val="p"/>
                        </m:rPr>
                        <a:rPr lang="en-GB" sz="2400" i="0" dirty="0">
                          <a:latin typeface="Cambria Math"/>
                        </a:rPr>
                        <m:t>x</m:t>
                      </m:r>
                      <m:r>
                        <a:rPr lang="en-GB" sz="2400" i="0" baseline="-25000" dirty="0">
                          <a:latin typeface="Cambria Math"/>
                        </a:rPr>
                        <m:t>2</m:t>
                      </m:r>
                      <m:r>
                        <a:rPr lang="en-GB" sz="2400" i="0" dirty="0">
                          <a:latin typeface="Cambria Math"/>
                        </a:rPr>
                        <m:t> ≤ 9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GB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 dirty="0">
                          <a:latin typeface="Cambria Math"/>
                        </a:rPr>
                        <m:t>=</m:t>
                      </m:r>
                      <m:r>
                        <a:rPr lang="en-GB" sz="2400" dirty="0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GB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dirty="0">
                              <a:latin typeface="Cambria Math"/>
                            </a:rPr>
                            <m:t>x</m:t>
                          </m:r>
                          <m:r>
                            <a:rPr lang="en-GB" sz="2400" baseline="-25000" dirty="0">
                              <a:latin typeface="Cambria Math"/>
                            </a:rPr>
                            <m:t>1</m:t>
                          </m:r>
                          <m:r>
                            <a:rPr lang="en-GB" sz="2400" b="0" i="0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dirty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GB" sz="2400" baseline="30000" dirty="0">
                          <a:latin typeface="Cambria Math"/>
                        </a:rPr>
                        <m:t>2</m:t>
                      </m:r>
                      <m:r>
                        <a:rPr lang="en-GB" sz="2400" dirty="0">
                          <a:latin typeface="Cambria Math"/>
                        </a:rPr>
                        <m:t> </m:t>
                      </m:r>
                      <m:r>
                        <a:rPr lang="en-GB" sz="2400" b="0" i="0" dirty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dirty="0">
                              <a:latin typeface="Cambria Math"/>
                            </a:rPr>
                            <m:t>x</m:t>
                          </m:r>
                          <m:r>
                            <a:rPr lang="en-GB" sz="2400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0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dirty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GB" sz="2400" baseline="30000" dirty="0">
                          <a:latin typeface="Cambria Math"/>
                        </a:rPr>
                        <m:t>2</m:t>
                      </m:r>
                      <m:r>
                        <a:rPr lang="en-GB" sz="2400" b="0" i="1" dirty="0" smtClean="0">
                          <a:latin typeface="Cambria Math"/>
                        </a:rPr>
                        <m:t>−</m:t>
                      </m:r>
                      <m:r>
                        <a:rPr lang="el-GR" sz="2400" i="1" dirty="0">
                          <a:latin typeface="Cambria Math"/>
                        </a:rPr>
                        <m:t>𝜆</m:t>
                      </m:r>
                      <m:r>
                        <a:rPr lang="en-GB" sz="2400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GB" sz="2400" i="1" dirty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400" dirty="0">
                          <a:latin typeface="Cambria Math"/>
                        </a:rPr>
                        <m:t>x</m:t>
                      </m:r>
                      <m:r>
                        <a:rPr lang="en-GB" sz="2400" baseline="-25000" dirty="0">
                          <a:latin typeface="Cambria Math"/>
                        </a:rPr>
                        <m:t>1</m:t>
                      </m:r>
                      <m:r>
                        <a:rPr lang="en-GB" sz="2400" b="0" i="0" dirty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400" dirty="0">
                          <a:latin typeface="Cambria Math"/>
                        </a:rPr>
                        <m:t>x</m:t>
                      </m:r>
                      <m:r>
                        <a:rPr lang="en-GB" sz="2400" baseline="-25000" dirty="0">
                          <a:latin typeface="Cambria Math"/>
                        </a:rPr>
                        <m:t>2</m:t>
                      </m:r>
                      <m:r>
                        <a:rPr lang="en-GB" sz="2400" i="1" dirty="0">
                          <a:latin typeface="Cambria Math"/>
                        </a:rPr>
                        <m:t>−</m:t>
                      </m:r>
                      <m:r>
                        <a:rPr lang="en-GB" sz="2400" b="0" i="1" dirty="0" smtClean="0">
                          <a:latin typeface="Cambria Math"/>
                        </a:rPr>
                        <m:t>4</m:t>
                      </m:r>
                      <m:r>
                        <a:rPr lang="en-GB" sz="2400" i="1" dirty="0">
                          <a:latin typeface="Cambria Math"/>
                        </a:rPr>
                        <m:t>)</m:t>
                      </m:r>
                      <m:r>
                        <a:rPr lang="en-GB" sz="2400" b="0" i="1" dirty="0" smtClean="0">
                          <a:latin typeface="Cambria Math"/>
                        </a:rPr>
                        <m:t>−</m:t>
                      </m:r>
                      <m:r>
                        <a:rPr lang="el-GR" sz="2400" i="1" dirty="0">
                          <a:latin typeface="Cambria Math"/>
                        </a:rPr>
                        <m:t>𝜆</m:t>
                      </m:r>
                      <m:r>
                        <a:rPr lang="en-GB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GB" sz="2400" i="1" dirty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400" dirty="0">
                          <a:latin typeface="Cambria Math"/>
                        </a:rPr>
                        <m:t>x</m:t>
                      </m:r>
                      <m:r>
                        <a:rPr lang="en-GB" sz="2400" baseline="-25000" dirty="0">
                          <a:latin typeface="Cambria Math"/>
                        </a:rPr>
                        <m:t>1</m:t>
                      </m:r>
                      <m:r>
                        <a:rPr lang="en-GB" sz="2400" b="0" i="0" dirty="0" smtClean="0"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GB" sz="2400" dirty="0">
                          <a:latin typeface="Cambria Math"/>
                        </a:rPr>
                        <m:t>x</m:t>
                      </m:r>
                      <m:r>
                        <a:rPr lang="en-GB" sz="2400" baseline="-25000" dirty="0">
                          <a:latin typeface="Cambria Math"/>
                        </a:rPr>
                        <m:t>2</m:t>
                      </m:r>
                      <m:r>
                        <a:rPr lang="en-GB" sz="2400" b="0" i="1" dirty="0" smtClean="0">
                          <a:latin typeface="Cambria Math"/>
                        </a:rPr>
                        <m:t>−9)</m:t>
                      </m:r>
                    </m:oMath>
                  </m:oMathPara>
                </a14:m>
                <a:endParaRPr lang="en-GB" sz="2400" dirty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GB" sz="2400" dirty="0" smtClean="0"/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 smtClean="0"/>
                  <a:t>Kuhn </a:t>
                </a:r>
                <a:r>
                  <a:rPr lang="en-GB" sz="2400" dirty="0"/>
                  <a:t>Tucker conditions are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−2(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 − 4) − </a:t>
                </a:r>
                <a:r>
                  <a:rPr lang="el-GR" sz="2400" dirty="0"/>
                  <a:t>λ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− λ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</a:t>
                </a:r>
                <a:r>
                  <a:rPr lang="en-GB" sz="2400" dirty="0"/>
                  <a:t>= 0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−2(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− 4) − </a:t>
                </a:r>
                <a:r>
                  <a:rPr lang="el-GR" sz="2400" dirty="0"/>
                  <a:t>λ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− 3λ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</a:t>
                </a:r>
                <a:r>
                  <a:rPr lang="en-GB" sz="2400" dirty="0"/>
                  <a:t>= 0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i="1" dirty="0"/>
                  <a:t>x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 + 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≤ 4,     λ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 ≥ 0,   and      λ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(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 + 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− 4)= 0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2400" i="1" dirty="0"/>
                  <a:t>x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 + 3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≤ 9,    λ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≥ 0,  and      λ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(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1</a:t>
                </a:r>
                <a:r>
                  <a:rPr lang="en-GB" sz="2400" dirty="0"/>
                  <a:t> + 3</a:t>
                </a:r>
                <a:r>
                  <a:rPr lang="en-GB" sz="2400" i="1" dirty="0"/>
                  <a:t>x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− 9)= 0</a:t>
                </a:r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6" y="270456"/>
                <a:ext cx="8963695" cy="5958894"/>
              </a:xfrm>
              <a:blipFill rotWithShape="1">
                <a:blip r:embed="rId2"/>
                <a:stretch>
                  <a:fillRect l="-1020" t="-818" r="-340" b="-4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4445"/>
            <a:ext cx="7772400" cy="419100"/>
          </a:xfrm>
        </p:spPr>
        <p:txBody>
          <a:bodyPr/>
          <a:lstStyle/>
          <a:p>
            <a:r>
              <a:rPr lang="en-GB" b="1" dirty="0" smtClean="0"/>
              <a:t>When KT conditions are necessary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335" y="772731"/>
                <a:ext cx="8474299" cy="531495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sz="2400" dirty="0" smtClean="0"/>
                  <a:t>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 = 1, …, 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 be continuously differentiable functions of many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 …, 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 be constants.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/>
                  <a:t>solves the problem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GB" sz="2400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b="0" i="1" dirty="0" smtClean="0">
                        <a:latin typeface="Cambria Math"/>
                      </a:rPr>
                      <m:t>𝑠</m:t>
                    </m:r>
                    <m:r>
                      <a:rPr lang="en-GB" sz="2400" b="0" i="1" dirty="0" smtClean="0">
                        <a:latin typeface="Cambria Math"/>
                      </a:rPr>
                      <m:t>.</m:t>
                    </m:r>
                    <m:r>
                      <a:rPr lang="en-GB" sz="2400" b="0" i="1" dirty="0" smtClean="0">
                        <a:latin typeface="Cambria Math"/>
                      </a:rPr>
                      <m:t>𝑡</m:t>
                    </m:r>
                    <m:r>
                      <a:rPr lang="en-GB" sz="2400" b="0" i="1" dirty="0" smtClean="0">
                        <a:latin typeface="Cambria Math"/>
                      </a:rPr>
                      <m:t>.   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(</m:t>
                    </m:r>
                    <m:r>
                      <a:rPr lang="en-GB" sz="2400" b="0" i="1" dirty="0" smtClean="0">
                        <a:latin typeface="Cambria Math"/>
                      </a:rPr>
                      <m:t>𝑥</m:t>
                    </m:r>
                    <m:r>
                      <a:rPr lang="en-GB" sz="2400" b="0" i="1" dirty="0" smtClean="0">
                        <a:latin typeface="Cambria Math"/>
                      </a:rPr>
                      <m:t>)≤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 </m:t>
                    </m:r>
                    <m:r>
                      <a:rPr lang="en-GB" sz="2400" i="1" dirty="0">
                        <a:latin typeface="Cambria Math"/>
                      </a:rPr>
                      <m:t>𝑓𝑜𝑟</m:t>
                    </m:r>
                    <m:r>
                      <a:rPr lang="en-GB" sz="2400" i="1" dirty="0">
                        <a:latin typeface="Cambria Math"/>
                      </a:rPr>
                      <m:t> </m:t>
                    </m:r>
                    <m:r>
                      <a:rPr lang="en-GB" sz="2400" i="1" dirty="0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=1, …, </m:t>
                    </m:r>
                    <m:r>
                      <a:rPr lang="en-GB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Suppose </a:t>
                </a:r>
                <a:r>
                  <a:rPr lang="en-GB" sz="2400" dirty="0" smtClean="0"/>
                  <a:t>that</a:t>
                </a:r>
                <a:endParaRPr lang="en-GB" sz="2400" dirty="0"/>
              </a:p>
              <a:p>
                <a:pPr>
                  <a:buFontTx/>
                  <a:buChar char="-"/>
                </a:pPr>
                <a:r>
                  <a:rPr lang="en-GB" sz="2400" dirty="0" smtClean="0"/>
                  <a:t>either </a:t>
                </a:r>
                <a:r>
                  <a:rPr lang="en-GB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is </a:t>
                </a:r>
                <a:r>
                  <a:rPr lang="en-GB" sz="2400" dirty="0" smtClean="0"/>
                  <a:t>concave</a:t>
                </a:r>
              </a:p>
              <a:p>
                <a:pPr>
                  <a:buFontTx/>
                  <a:buChar char="-"/>
                </a:pPr>
                <a:r>
                  <a:rPr lang="en-GB" sz="2400" dirty="0" smtClean="0"/>
                  <a:t>or </a:t>
                </a:r>
                <a:r>
                  <a:rPr lang="en-GB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is convex and there is some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such that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(</m:t>
                    </m:r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)&lt;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 = 1, …, 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GB" sz="2400" dirty="0" smtClean="0"/>
              </a:p>
              <a:p>
                <a:pPr>
                  <a:buFontTx/>
                  <a:buChar char="-"/>
                </a:pPr>
                <a:r>
                  <a:rPr lang="en-GB" sz="2400" dirty="0"/>
                  <a:t>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is </a:t>
                </a:r>
                <a:r>
                  <a:rPr lang="en-GB" sz="2400" dirty="0" err="1"/>
                  <a:t>quasiconvex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0" dirty="0" smtClean="0">
                        <a:latin typeface="Cambria Math"/>
                      </a:rPr>
                      <m:t>𝛻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i="1" dirty="0">
                        <a:latin typeface="Cambria Math"/>
                      </a:rPr>
                      <m:t>)≠(0, …, 0)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sz="2400" dirty="0"/>
                  <a:t>, and there is some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such that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(</m:t>
                    </m:r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)&lt;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 = 1, …, 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Then there exists a unique vector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𝜆</m:t>
                    </m:r>
                    <m:r>
                      <a:rPr lang="en-GB" sz="2400" i="1" dirty="0" smtClean="0">
                        <a:latin typeface="Cambria Math"/>
                      </a:rPr>
                      <m:t> = (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such that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i="1" dirty="0" smtClean="0">
                        <a:latin typeface="Cambria Math"/>
                      </a:rPr>
                      <m:t>, </m:t>
                    </m:r>
                    <m:r>
                      <a:rPr lang="en-GB" sz="2400" i="1" dirty="0" smtClean="0">
                        <a:latin typeface="Cambria Math"/>
                      </a:rPr>
                      <m:t>𝜆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satisfies the Kuhn-Tucker </a:t>
                </a:r>
                <a:r>
                  <a:rPr lang="en-GB" sz="2400" dirty="0" smtClean="0"/>
                  <a:t>conditions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772731"/>
                <a:ext cx="8474299" cy="5314950"/>
              </a:xfrm>
              <a:blipFill rotWithShape="1">
                <a:blip r:embed="rId2"/>
                <a:stretch>
                  <a:fillRect l="-1078" t="-917" r="-1078" b="-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229"/>
            <a:ext cx="7772400" cy="419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Example: KT are not necessary conditions for a max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03024"/>
                <a:ext cx="9143999" cy="439813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GB"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en-GB" sz="2400">
                              <a:latin typeface="Cambria Math"/>
                            </a:rPr>
                            <m:t> </m:t>
                          </m:r>
                          <m:r>
                            <a:rPr lang="en-GB" sz="240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2400" smtClean="0">
                          <a:latin typeface="Cambria Math"/>
                        </a:rPr>
                        <m:t>     </m:t>
                      </m:r>
                      <m:r>
                        <a:rPr lang="en-GB" sz="2400" smtClean="0">
                          <a:latin typeface="Cambria Math"/>
                        </a:rPr>
                        <m:t>𝑠</m:t>
                      </m:r>
                      <m:r>
                        <a:rPr lang="en-GB" sz="2400" smtClean="0">
                          <a:latin typeface="Cambria Math"/>
                        </a:rPr>
                        <m:t>.</m:t>
                      </m:r>
                      <m:r>
                        <a:rPr lang="en-GB" sz="2400" smtClean="0">
                          <a:latin typeface="Cambria Math"/>
                        </a:rPr>
                        <m:t>𝑡</m:t>
                      </m:r>
                      <m:r>
                        <a:rPr lang="en-GB" sz="2400" i="1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i="1" smtClean="0">
                          <a:latin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400" i="1" dirty="0">
                              <a:latin typeface="Cambria Math"/>
                            </a:rPr>
                            <m:t>(1−</m:t>
                          </m:r>
                          <m:r>
                            <m:rPr>
                              <m:nor/>
                            </m:rPr>
                            <a:rPr lang="en-GB" sz="2400" i="1" dirty="0">
                              <a:latin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2400" i="1" dirty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≤ 0 </m:t>
                      </m:r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GB" sz="2400" i="1" dirty="0" smtClean="0">
                          <a:latin typeface="Cambria Math"/>
                        </a:rPr>
                        <m:t> ≥ 0</m:t>
                      </m:r>
                    </m:oMath>
                  </m:oMathPara>
                </a14:m>
                <a:endParaRPr lang="en-GB" sz="2400" i="1" dirty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 </a:t>
                </a:r>
                <a:r>
                  <a:rPr lang="en-GB" sz="2400" dirty="0"/>
                  <a:t>constraint does not satisfy any of the conditions in </a:t>
                </a:r>
                <a:r>
                  <a:rPr lang="en-GB" sz="2400" dirty="0" smtClean="0"/>
                  <a:t>the proposition.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 smtClean="0"/>
                  <a:t>Indeed consider the first constraint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𝐽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   </m:t>
                      </m:r>
                      <m:r>
                        <a:rPr lang="en-GB" sz="2400" b="0" i="1" smtClean="0">
                          <a:latin typeface="Cambria Math"/>
                        </a:rPr>
                        <m:t>𝐻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−6(1−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b="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−6(1−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Then the constraint is not concave, convex or </a:t>
                </a:r>
                <a:r>
                  <a:rPr lang="en-GB" sz="2400" dirty="0" err="1" smtClean="0"/>
                  <a:t>quasiconvex</a:t>
                </a:r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 err="1" smtClean="0"/>
                  <a:t>Quasiconcavity</a:t>
                </a:r>
                <a:r>
                  <a:rPr lang="en-GB" sz="2400" dirty="0" smtClean="0"/>
                  <a:t>: Slides 36-37 </a:t>
                </a:r>
                <a:r>
                  <a:rPr lang="en-GB" sz="2400" dirty="0" err="1" smtClean="0"/>
                  <a:t>lezione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precedente</a:t>
                </a:r>
                <a:r>
                  <a:rPr lang="en-GB" sz="2400" dirty="0" smtClean="0"/>
                  <a:t>  </a:t>
                </a:r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3024"/>
                <a:ext cx="9143999" cy="4398139"/>
              </a:xfrm>
              <a:blipFill rotWithShape="1">
                <a:blip r:embed="rId2"/>
                <a:stretch>
                  <a:fillRect l="-1000" b="-5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820" y="247113"/>
                <a:ext cx="8213502" cy="60764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 smtClean="0"/>
                  <a:t>The solution 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=1 </m:t>
                    </m:r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820" y="247113"/>
                <a:ext cx="8213502" cy="6076413"/>
              </a:xfrm>
              <a:blipFill rotWithShape="1">
                <a:blip r:embed="rId2"/>
                <a:stretch>
                  <a:fillRect l="-1114" t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76337" y="890587"/>
          <a:ext cx="6791325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55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183" y="41043"/>
                <a:ext cx="8834907" cy="50292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 </a:t>
                </a:r>
                <a:r>
                  <a:rPr lang="en-GB" sz="2400" dirty="0"/>
                  <a:t>Lagrangean is</a:t>
                </a:r>
                <a:r>
                  <a:rPr lang="en-GB" sz="2400" dirty="0" smtClean="0"/>
                  <a:t>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𝐿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) = </m:t>
                    </m:r>
                    <m:r>
                      <a:rPr lang="en-GB" sz="2400" i="1" dirty="0">
                        <a:latin typeface="Cambria Math"/>
                      </a:rPr>
                      <m:t>𝑥</m:t>
                    </m:r>
                    <m:r>
                      <a:rPr lang="en-GB" sz="2400" i="1" dirty="0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 </m:t>
                    </m:r>
                    <m:r>
                      <a:rPr lang="en-GB" sz="2400" i="1" dirty="0">
                        <a:latin typeface="Cambria Math"/>
                      </a:rPr>
                      <m:t>(</m:t>
                    </m:r>
                    <m:r>
                      <a:rPr lang="en-GB" sz="2400" i="1" dirty="0">
                        <a:latin typeface="Cambria Math"/>
                      </a:rPr>
                      <m:t>𝑦</m:t>
                    </m:r>
                    <m:r>
                      <a:rPr lang="en-GB" sz="2400" i="1" dirty="0"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(1 − </m:t>
                        </m:r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latin typeface="Cambria Math"/>
                      </a:rPr>
                      <m:t>) + 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𝑦</m:t>
                    </m:r>
                    <m:r>
                      <a:rPr lang="en-GB" sz="2400" i="1" dirty="0">
                        <a:latin typeface="Cambria Math"/>
                      </a:rPr>
                      <m:t>.</m:t>
                    </m:r>
                  </m:oMath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/>
                  <a:t>The Kuhn-Tucker conditions </a:t>
                </a:r>
                <a:r>
                  <a:rPr lang="en-GB" sz="2400" dirty="0" smtClean="0"/>
                  <a:t>are</a:t>
                </a:r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1</m:t>
                    </m:r>
                    <m:r>
                      <a:rPr lang="en-GB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(1 − </m:t>
                        </m:r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dirty="0" smtClean="0">
                        <a:latin typeface="Cambria Math"/>
                      </a:rPr>
                      <m:t>=	0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𝑦</m:t>
                    </m:r>
                    <m:r>
                      <a:rPr lang="en-GB" sz="2400" i="1" dirty="0"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(1 − </m:t>
                        </m:r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  <m:r>
                          <a:rPr lang="en-GB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2400" i="1" dirty="0" smtClean="0">
                        <a:latin typeface="Cambria Math"/>
                      </a:rPr>
                      <m:t>≤ 0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sz="2400" b="0" i="0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GB" sz="2400" dirty="0"/>
                  <a:t>, and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  <m:r>
                          <a:rPr lang="en-GB" sz="2400" i="1" dirty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GB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i="1" dirty="0">
                                <a:latin typeface="Cambria Math"/>
                              </a:rPr>
                              <m:t>(1−</m:t>
                            </m:r>
                            <m:r>
                              <a:rPr lang="en-GB" sz="2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2400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−</m:t>
                    </m:r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 ≤ 0</m:t>
                    </m:r>
                  </m:oMath>
                </a14:m>
                <a:r>
                  <a:rPr lang="en-GB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GB" sz="24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These </a:t>
                </a:r>
                <a:r>
                  <a:rPr lang="en-GB" sz="2400" dirty="0"/>
                  <a:t>conditions have no solution. From the last condition, either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 = 0</m:t>
                    </m:r>
                  </m:oMath>
                </a14:m>
                <a:r>
                  <a:rPr lang="en-GB" sz="2400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from the second condition, so that no value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is compatible with the first condition. If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then from the third condition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400" dirty="0"/>
                  <a:t>, both of which are incompatible with the first condition.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183" y="41043"/>
                <a:ext cx="8834907" cy="5029200"/>
              </a:xfrm>
              <a:blipFill rotWithShape="1">
                <a:blip r:embed="rId2"/>
                <a:stretch>
                  <a:fillRect l="-1104" r="-1035" b="-3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789"/>
            <a:ext cx="7772400" cy="566671"/>
          </a:xfrm>
        </p:spPr>
        <p:txBody>
          <a:bodyPr/>
          <a:lstStyle/>
          <a:p>
            <a:r>
              <a:rPr lang="en-GB" b="1" dirty="0"/>
              <a:t>the sufficiency of the Kuhn-Tucker </a:t>
            </a:r>
            <a:r>
              <a:rPr lang="en-GB" b="1" dirty="0" smtClean="0"/>
              <a:t>conditions (1)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695459"/>
                <a:ext cx="7994561" cy="5533891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 smtClean="0"/>
                  <a:t>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 …, 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 be continuously differentiable functions of many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 …, </m:t>
                    </m:r>
                    <m:r>
                      <a:rPr lang="en-GB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 be constants. Consider the problem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40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GB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   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.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/>
                          </a:rPr>
                          <m:t>. </m:t>
                        </m:r>
                      </m:e>
                    </m:func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 </m:t>
                    </m:r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𝑗</m:t>
                    </m:r>
                    <m:r>
                      <a:rPr lang="en-GB" sz="2400" i="1" dirty="0" smtClean="0">
                        <a:latin typeface="Cambria Math"/>
                      </a:rPr>
                      <m:t>=1,…,</m:t>
                    </m:r>
                    <m:r>
                      <a:rPr lang="en-GB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/>
                  <a:t>Suppose </a:t>
                </a:r>
                <a:r>
                  <a:rPr lang="en-GB" sz="2400" dirty="0" smtClean="0"/>
                  <a:t>that</a:t>
                </a:r>
                <a:endParaRPr lang="en-GB" sz="2400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/>
                  <a:t>  is </a:t>
                </a:r>
                <a:r>
                  <a:rPr lang="en-GB" sz="2400" dirty="0" smtClean="0"/>
                  <a:t>concave and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is </a:t>
                </a:r>
                <a:r>
                  <a:rPr lang="en-GB" sz="2400" dirty="0" err="1"/>
                  <a:t>quasiconvex</a:t>
                </a:r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𝑗</m:t>
                    </m:r>
                    <m:r>
                      <a:rPr lang="en-GB" sz="2400" i="1" dirty="0">
                        <a:latin typeface="Cambria Math"/>
                      </a:rPr>
                      <m:t>=1,…,</m:t>
                    </m:r>
                    <m:r>
                      <a:rPr lang="en-GB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GB" sz="2400" dirty="0"/>
                  <a:t>If there exists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𝜆</m:t>
                    </m:r>
                    <m:r>
                      <a:rPr lang="en-GB" sz="2400" i="1" dirty="0" smtClean="0">
                        <a:latin typeface="Cambria Math"/>
                      </a:rPr>
                      <m:t> = (</m:t>
                    </m:r>
                    <m:sSub>
                      <m:sSub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GB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such that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i="1" dirty="0" smtClean="0">
                        <a:latin typeface="Cambria Math"/>
                      </a:rPr>
                      <m:t>, </m:t>
                    </m:r>
                    <m:r>
                      <a:rPr lang="en-GB" sz="2400" i="1" dirty="0" smtClean="0">
                        <a:latin typeface="Cambria Math"/>
                      </a:rPr>
                      <m:t>𝜆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satisfies the Kuhn-Tucker conditions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solves the </a:t>
                </a:r>
                <a:r>
                  <a:rPr lang="en-GB" sz="2400" dirty="0" smtClean="0"/>
                  <a:t>problem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695459"/>
                <a:ext cx="7994561" cy="5533891"/>
              </a:xfrm>
              <a:blipFill rotWithShape="1">
                <a:blip r:embed="rId2"/>
                <a:stretch>
                  <a:fillRect l="-1143" r="-1143" b="-2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9FBE-0EAA-4C3A-82C6-57A8FB4D37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">
  <a:themeElements>
    <a:clrScheme name="lecture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cture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Designs\lecture.pot</Template>
  <TotalTime>23093</TotalTime>
  <Words>3671</Words>
  <Application>Microsoft Office PowerPoint</Application>
  <PresentationFormat>On-screen Show (4:3)</PresentationFormat>
  <Paragraphs>344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lecture</vt:lpstr>
      <vt:lpstr>PowerPoint Presentation</vt:lpstr>
      <vt:lpstr>PowerPoint Presentation</vt:lpstr>
      <vt:lpstr>Optimization with inequality constraints: the Kuhn-Tucker (KT) conditions</vt:lpstr>
      <vt:lpstr>PowerPoint Presentation</vt:lpstr>
      <vt:lpstr>When KT conditions are necessary</vt:lpstr>
      <vt:lpstr>Example: KT are not necessary conditions for a max</vt:lpstr>
      <vt:lpstr>PowerPoint Presentation</vt:lpstr>
      <vt:lpstr>PowerPoint Presentation</vt:lpstr>
      <vt:lpstr>the sufficiency of the Kuhn-Tucker conditions (1)</vt:lpstr>
      <vt:lpstr>the sufficiency of the Kuhn-Tucker conditions (2)</vt:lpstr>
      <vt:lpstr>Necessity and sufficiency of KT conditions </vt:lpstr>
      <vt:lpstr>Necessity and sufficiency of KT conditions 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 with inequality constraints: non negativity constraints</vt:lpstr>
      <vt:lpstr>PowerPoint Presentation</vt:lpstr>
      <vt:lpstr>Optimization with inequality constraints: non negativity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10. Constrained Optimization - examples</dc:title>
  <dc:creator>j048</dc:creator>
  <cp:lastModifiedBy>EconStaff</cp:lastModifiedBy>
  <cp:revision>933</cp:revision>
  <cp:lastPrinted>2015-02-27T06:57:31Z</cp:lastPrinted>
  <dcterms:created xsi:type="dcterms:W3CDTF">2011-08-14T16:07:15Z</dcterms:created>
  <dcterms:modified xsi:type="dcterms:W3CDTF">2015-02-27T08:20:00Z</dcterms:modified>
</cp:coreProperties>
</file>