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2" r:id="rId13"/>
    <p:sldId id="266" r:id="rId14"/>
    <p:sldId id="267" r:id="rId15"/>
    <p:sldId id="270" r:id="rId16"/>
    <p:sldId id="268" r:id="rId17"/>
    <p:sldId id="269" r:id="rId18"/>
    <p:sldId id="273" r:id="rId19"/>
    <p:sldId id="285" r:id="rId20"/>
    <p:sldId id="275" r:id="rId21"/>
    <p:sldId id="282" r:id="rId22"/>
    <p:sldId id="283" r:id="rId23"/>
    <p:sldId id="284" r:id="rId24"/>
    <p:sldId id="276" r:id="rId25"/>
    <p:sldId id="277" r:id="rId26"/>
    <p:sldId id="274" r:id="rId27"/>
    <p:sldId id="278" r:id="rId28"/>
    <p:sldId id="279" r:id="rId29"/>
    <p:sldId id="280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2714F-6C8C-44A2-8F8D-D047E7E35D5E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AD7B3-C04F-4420-92E8-89DB52B517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523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AD7B3-C04F-4420-92E8-89DB52B5176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77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905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0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635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BCCD4-2958-4B2D-9833-7FA85E11C1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199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1A715-F820-4882-8366-9985D7F2A0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544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742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915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09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367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07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64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912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40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50CB7-C8D8-4732-9B2F-5589A3AAB971}" type="datetimeFigureOut">
              <a:rPr lang="it-IT" smtClean="0"/>
              <a:t>23/11/2015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DD701-D358-4E5D-BB0C-B4DF7623E9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951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0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REAZIONI ALDOLICHE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4161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7"/>
          <p:cNvSpPr>
            <a:spLocks noChangeArrowheads="1"/>
          </p:cNvSpPr>
          <p:nvPr/>
        </p:nvSpPr>
        <p:spPr bwMode="auto">
          <a:xfrm>
            <a:off x="6588224" y="4751965"/>
            <a:ext cx="1225550" cy="10080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37891" name="AutoShape 25"/>
          <p:cNvSpPr>
            <a:spLocks noChangeArrowheads="1"/>
          </p:cNvSpPr>
          <p:nvPr/>
        </p:nvSpPr>
        <p:spPr bwMode="auto">
          <a:xfrm>
            <a:off x="6802438" y="2276475"/>
            <a:ext cx="1225550" cy="10080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37892" name="Rectangle 2"/>
          <p:cNvSpPr>
            <a:spLocks noChangeArrowheads="1"/>
          </p:cNvSpPr>
          <p:nvPr/>
        </p:nvSpPr>
        <p:spPr bwMode="auto">
          <a:xfrm>
            <a:off x="222278" y="188640"/>
            <a:ext cx="8821737" cy="946572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000" dirty="0"/>
              <a:t>REAZIONE ALDOLICA – CONTROLLO DELLA STEREOCHIMICA </a:t>
            </a:r>
            <a:r>
              <a:rPr lang="it-IT" sz="2000" dirty="0" smtClean="0"/>
              <a:t>RELATIVA</a:t>
            </a:r>
          </a:p>
          <a:p>
            <a:pPr algn="ctr"/>
            <a:r>
              <a:rPr lang="it-IT" sz="2000" b="1" dirty="0"/>
              <a:t>STATI DI TRANSIZIONE DI ZIMMERMANN TRAXLER</a:t>
            </a:r>
          </a:p>
          <a:p>
            <a:pPr algn="ctr"/>
            <a:endParaRPr lang="it-IT" sz="2000" dirty="0"/>
          </a:p>
        </p:txBody>
      </p:sp>
      <p:graphicFrame>
        <p:nvGraphicFramePr>
          <p:cNvPr id="37893" name="Object 20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7144777"/>
              </p:ext>
            </p:extLst>
          </p:nvPr>
        </p:nvGraphicFramePr>
        <p:xfrm>
          <a:off x="468313" y="2133600"/>
          <a:ext cx="7488237" cy="159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CS ChemDraw Drawing" r:id="rId3" imgW="6117336" imgH="1304544" progId="ChemDraw.Document.6.0">
                  <p:embed/>
                </p:oleObj>
              </mc:Choice>
              <mc:Fallback>
                <p:oleObj name="CS ChemDraw Drawing" r:id="rId3" imgW="6117336" imgH="130454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133600"/>
                        <a:ext cx="7488237" cy="159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Text Box 14"/>
          <p:cNvSpPr txBox="1">
            <a:spLocks noChangeArrowheads="1"/>
          </p:cNvSpPr>
          <p:nvPr/>
        </p:nvSpPr>
        <p:spPr bwMode="auto">
          <a:xfrm>
            <a:off x="684213" y="1484313"/>
            <a:ext cx="2114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ENOLATO TRANS</a:t>
            </a:r>
          </a:p>
        </p:txBody>
      </p:sp>
      <p:graphicFrame>
        <p:nvGraphicFramePr>
          <p:cNvPr id="37895" name="Object 23"/>
          <p:cNvGraphicFramePr>
            <a:graphicFrameLocks noGrp="1" noChangeAspect="1"/>
          </p:cNvGraphicFramePr>
          <p:nvPr>
            <p:ph sz="half" idx="2"/>
          </p:nvPr>
        </p:nvGraphicFramePr>
        <p:xfrm>
          <a:off x="760413" y="4700588"/>
          <a:ext cx="6761162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CS ChemDraw Drawing" r:id="rId5" imgW="5817108" imgH="1373124" progId="ChemDraw.Document.6.0">
                  <p:embed/>
                </p:oleObj>
              </mc:Choice>
              <mc:Fallback>
                <p:oleObj name="CS ChemDraw Drawing" r:id="rId5" imgW="5817108" imgH="137312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4700588"/>
                        <a:ext cx="6761162" cy="184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Text Box 26"/>
          <p:cNvSpPr txBox="1">
            <a:spLocks noChangeArrowheads="1"/>
          </p:cNvSpPr>
          <p:nvPr/>
        </p:nvSpPr>
        <p:spPr bwMode="auto">
          <a:xfrm>
            <a:off x="7451725" y="1700213"/>
            <a:ext cx="1692275" cy="739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400" b="1"/>
              <a:t>aldolo anti (</a:t>
            </a:r>
            <a:r>
              <a:rPr lang="it-IT" sz="1400" b="1">
                <a:cs typeface="Arial" charset="0"/>
              </a:rPr>
              <a:t>±)</a:t>
            </a:r>
          </a:p>
          <a:p>
            <a:pPr eaLnBrk="1" hangingPunct="1"/>
            <a:r>
              <a:rPr lang="it-IT" sz="1400" b="1">
                <a:cs typeface="Arial" charset="0"/>
              </a:rPr>
              <a:t>diastereoisomero</a:t>
            </a:r>
          </a:p>
          <a:p>
            <a:pPr eaLnBrk="1" hangingPunct="1"/>
            <a:r>
              <a:rPr lang="it-IT" sz="1400" b="1">
                <a:cs typeface="Arial" charset="0"/>
              </a:rPr>
              <a:t>prevalente</a:t>
            </a:r>
          </a:p>
        </p:txBody>
      </p:sp>
      <p:sp>
        <p:nvSpPr>
          <p:cNvPr id="37897" name="Text Box 28"/>
          <p:cNvSpPr txBox="1">
            <a:spLocks noChangeArrowheads="1"/>
          </p:cNvSpPr>
          <p:nvPr/>
        </p:nvSpPr>
        <p:spPr bwMode="auto">
          <a:xfrm>
            <a:off x="7669213" y="4508500"/>
            <a:ext cx="1282700" cy="314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400" b="1"/>
              <a:t>aldolo sin (</a:t>
            </a:r>
            <a:r>
              <a:rPr lang="it-IT" sz="1400" b="1">
                <a:cs typeface="Arial" charset="0"/>
              </a:rPr>
              <a:t>±)</a:t>
            </a:r>
          </a:p>
        </p:txBody>
      </p:sp>
    </p:spTree>
    <p:extLst>
      <p:ext uri="{BB962C8B-B14F-4D97-AF65-F5344CB8AC3E}">
        <p14:creationId xmlns:p14="http://schemas.microsoft.com/office/powerpoint/2010/main" val="26618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468313" y="260350"/>
            <a:ext cx="8353425" cy="792163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/>
          </a:p>
        </p:txBody>
      </p:sp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250825" y="1484313"/>
            <a:ext cx="208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ENOLATI DI LITIO</a:t>
            </a:r>
          </a:p>
        </p:txBody>
      </p:sp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1239838" y="484188"/>
            <a:ext cx="64277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CONTROLLO DELLA STEREOCHIMICA DEGLI ENOLATI</a:t>
            </a:r>
          </a:p>
          <a:p>
            <a:pPr eaLnBrk="1" hangingPunct="1"/>
            <a:endParaRPr lang="it-IT"/>
          </a:p>
        </p:txBody>
      </p:sp>
      <p:pic>
        <p:nvPicPr>
          <p:cNvPr id="9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65" y="2132856"/>
            <a:ext cx="611915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82766" y="263691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95%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604414" y="386104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98%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76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468313" y="260350"/>
            <a:ext cx="8353425" cy="792163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/>
          </a:p>
        </p:txBody>
      </p:sp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250825" y="1484313"/>
            <a:ext cx="208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ENOLATI DI LITIO</a:t>
            </a:r>
          </a:p>
        </p:txBody>
      </p:sp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1239838" y="484188"/>
            <a:ext cx="64277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CONTROLLO DELLA STEREOCHIMICA DEGLI ENOLATI</a:t>
            </a:r>
          </a:p>
          <a:p>
            <a:pPr eaLnBrk="1" hangingPunct="1"/>
            <a:endParaRPr lang="it-IT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48880"/>
            <a:ext cx="5904656" cy="155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979712" y="4509120"/>
            <a:ext cx="4820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Con i litio enolati è importante la dimensione di R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323850" y="404813"/>
            <a:ext cx="8353425" cy="719137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/>
          </a:p>
        </p:txBody>
      </p:sp>
      <p:sp>
        <p:nvSpPr>
          <p:cNvPr id="39939" name="Text Box 26"/>
          <p:cNvSpPr txBox="1">
            <a:spLocks noChangeArrowheads="1"/>
          </p:cNvSpPr>
          <p:nvPr/>
        </p:nvSpPr>
        <p:spPr bwMode="auto">
          <a:xfrm>
            <a:off x="395288" y="1273755"/>
            <a:ext cx="2216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dirty="0"/>
              <a:t>BORO ENOLETERI</a:t>
            </a:r>
          </a:p>
        </p:txBody>
      </p:sp>
      <p:sp>
        <p:nvSpPr>
          <p:cNvPr id="39941" name="Text Box 32"/>
          <p:cNvSpPr txBox="1">
            <a:spLocks noChangeArrowheads="1"/>
          </p:cNvSpPr>
          <p:nvPr/>
        </p:nvSpPr>
        <p:spPr bwMode="auto">
          <a:xfrm>
            <a:off x="1443038" y="549275"/>
            <a:ext cx="6153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CONTROLLO DELLA STEREOCHIMICA DEGLI ENOLATI</a:t>
            </a:r>
          </a:p>
          <a:p>
            <a:pPr eaLnBrk="1" hangingPunct="1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707904" y="3429000"/>
            <a:ext cx="6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Et3N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269232" y="6021288"/>
            <a:ext cx="6729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 può controllare la geometria dei </a:t>
            </a:r>
            <a:r>
              <a:rPr lang="it-IT" dirty="0" err="1" smtClean="0"/>
              <a:t>boroenoleteri</a:t>
            </a:r>
            <a:r>
              <a:rPr lang="it-IT" dirty="0" smtClean="0"/>
              <a:t>  scegliendo l’opportuno composto del boro </a:t>
            </a:r>
            <a:endParaRPr lang="it-IT" dirty="0"/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92" y="1667669"/>
            <a:ext cx="6381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7" y="4047331"/>
            <a:ext cx="66960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012638" y="5390995"/>
            <a:ext cx="275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9-BBN 9-borabiciclononano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269232" y="2998693"/>
            <a:ext cx="194446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0070C0"/>
                </a:solidFill>
              </a:rPr>
              <a:t>Sostituente ingombrato</a:t>
            </a:r>
            <a:endParaRPr lang="it-IT" sz="1600" b="1" dirty="0">
              <a:solidFill>
                <a:srgbClr val="0070C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364088" y="3321858"/>
            <a:ext cx="280831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0070C0"/>
                </a:solidFill>
              </a:rPr>
              <a:t>Forza l’enolato in trans configurazione </a:t>
            </a:r>
            <a:endParaRPr lang="it-IT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95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ChangeArrowheads="1"/>
          </p:cNvSpPr>
          <p:nvPr/>
        </p:nvSpPr>
        <p:spPr bwMode="auto">
          <a:xfrm>
            <a:off x="468313" y="260350"/>
            <a:ext cx="8353425" cy="7747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/>
              <a:t>REAZIONE ALDOLICA - STEREOCHIMICA</a:t>
            </a:r>
          </a:p>
        </p:txBody>
      </p:sp>
      <p:graphicFrame>
        <p:nvGraphicFramePr>
          <p:cNvPr id="40963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755650" y="2349500"/>
          <a:ext cx="6985000" cy="381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5" name="CS ChemDraw Drawing" r:id="rId3" imgW="4831080" imgH="2638044" progId="ChemDraw.Document.6.0">
                  <p:embed/>
                </p:oleObj>
              </mc:Choice>
              <mc:Fallback>
                <p:oleObj name="CS ChemDraw Drawing" r:id="rId3" imgW="4831080" imgH="263804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349500"/>
                        <a:ext cx="6985000" cy="381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" name="Text Box 9"/>
          <p:cNvSpPr txBox="1">
            <a:spLocks noChangeArrowheads="1"/>
          </p:cNvSpPr>
          <p:nvPr/>
        </p:nvSpPr>
        <p:spPr bwMode="auto">
          <a:xfrm>
            <a:off x="3708400" y="1484313"/>
            <a:ext cx="11208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dirty="0" smtClean="0"/>
              <a:t>Esercizio</a:t>
            </a:r>
            <a:endParaRPr lang="it-IT" dirty="0"/>
          </a:p>
        </p:txBody>
      </p:sp>
      <p:graphicFrame>
        <p:nvGraphicFramePr>
          <p:cNvPr id="40965" name="Oggetto 3"/>
          <p:cNvGraphicFramePr>
            <a:graphicFrameLocks noChangeAspect="1"/>
          </p:cNvGraphicFramePr>
          <p:nvPr/>
        </p:nvGraphicFramePr>
        <p:xfrm>
          <a:off x="6659563" y="1717675"/>
          <a:ext cx="1862137" cy="159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6" name="CS ChemDraw Drawing" r:id="rId5" imgW="1552956" imgH="1331976" progId="ChemDraw.Document.6.0">
                  <p:embed/>
                </p:oleObj>
              </mc:Choice>
              <mc:Fallback>
                <p:oleObj name="CS ChemDraw Drawing" r:id="rId5" imgW="1552956" imgH="1331976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1717675"/>
                        <a:ext cx="1862137" cy="159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01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539750" y="115888"/>
            <a:ext cx="8353425" cy="7747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611188" y="188913"/>
            <a:ext cx="82296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it-IT" sz="2400" dirty="0">
                <a:solidFill>
                  <a:schemeClr val="tx2"/>
                </a:solidFill>
              </a:rPr>
              <a:t>CONTROLLO DELLA STEREOCHIMICA </a:t>
            </a:r>
            <a:r>
              <a:rPr lang="it-IT" sz="2400" dirty="0" smtClean="0">
                <a:solidFill>
                  <a:schemeClr val="tx2"/>
                </a:solidFill>
              </a:rPr>
              <a:t> ASSOLUTA</a:t>
            </a:r>
          </a:p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NELLE REAZIONI ALDOLICHE</a:t>
            </a:r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83568" y="2060848"/>
            <a:ext cx="79109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1. STRATEGIA DELL’AUSILIARIO CHIRALE:</a:t>
            </a:r>
          </a:p>
          <a:p>
            <a:endParaRPr lang="it-IT" sz="2400" dirty="0"/>
          </a:p>
          <a:p>
            <a:r>
              <a:rPr lang="it-IT" sz="2400" dirty="0" smtClean="0"/>
              <a:t>INDUZIONE ASIMMETRICA BASATA SUL SUBSTRATO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060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CON AUSILIARI CHIRALI</a:t>
            </a:r>
          </a:p>
        </p:txBody>
      </p:sp>
      <p:sp>
        <p:nvSpPr>
          <p:cNvPr id="41988" name="Text Box 9"/>
          <p:cNvSpPr txBox="1">
            <a:spLocks noChangeArrowheads="1"/>
          </p:cNvSpPr>
          <p:nvPr/>
        </p:nvSpPr>
        <p:spPr bwMode="auto">
          <a:xfrm>
            <a:off x="539750" y="3933825"/>
            <a:ext cx="4794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Problema: formazione di un solo enantiomero</a:t>
            </a:r>
          </a:p>
        </p:txBody>
      </p:sp>
      <p:graphicFrame>
        <p:nvGraphicFramePr>
          <p:cNvPr id="41989" name="Object 11"/>
          <p:cNvGraphicFramePr>
            <a:graphicFrameLocks noGrp="1" noChangeAspect="1"/>
          </p:cNvGraphicFramePr>
          <p:nvPr>
            <p:ph/>
          </p:nvPr>
        </p:nvGraphicFramePr>
        <p:xfrm>
          <a:off x="611188" y="1916113"/>
          <a:ext cx="7589837" cy="149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CS ChemDraw Drawing" r:id="rId3" imgW="5532120" imgH="1092708" progId="ChemDraw.Document.6.0">
                  <p:embed/>
                </p:oleObj>
              </mc:Choice>
              <mc:Fallback>
                <p:oleObj name="CS ChemDraw Drawing" r:id="rId3" imgW="5532120" imgH="1092708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916113"/>
                        <a:ext cx="7589837" cy="1497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4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CON AUSILIARI CHIRALI</a:t>
            </a: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3441505"/>
              </p:ext>
            </p:extLst>
          </p:nvPr>
        </p:nvGraphicFramePr>
        <p:xfrm>
          <a:off x="898310" y="1700808"/>
          <a:ext cx="7238633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8" name="CS ChemDraw Drawing" r:id="rId3" imgW="6009480" imgH="1374120" progId="ChemDraw.Document.6.0">
                  <p:embed/>
                </p:oleObj>
              </mc:Choice>
              <mc:Fallback>
                <p:oleObj name="CS ChemDraw Drawing" r:id="rId3" imgW="6009480" imgH="13741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8310" y="1700808"/>
                        <a:ext cx="7238633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1042988" y="4581128"/>
            <a:ext cx="635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Con i </a:t>
            </a:r>
            <a:r>
              <a:rPr lang="it-IT" dirty="0" err="1" smtClean="0"/>
              <a:t>boroenolati</a:t>
            </a:r>
            <a:r>
              <a:rPr lang="it-IT" dirty="0" smtClean="0"/>
              <a:t> </a:t>
            </a:r>
            <a:r>
              <a:rPr lang="it-IT" dirty="0" err="1" smtClean="0"/>
              <a:t>diastereoselettività</a:t>
            </a:r>
            <a:r>
              <a:rPr lang="it-IT" dirty="0" smtClean="0"/>
              <a:t> migliori che con i litio enolati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63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CON AUSILIARI CHIRALI</a:t>
            </a:r>
          </a:p>
        </p:txBody>
      </p:sp>
      <p:pic>
        <p:nvPicPr>
          <p:cNvPr id="12308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340768"/>
            <a:ext cx="791718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88307" y="5380672"/>
            <a:ext cx="75726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Inizialmente si forma il boro enolato chelato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Quindi si coordina l’aldeide attraverso l’ossigeno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L’ausiliario subisce variazione conformazionale per minimizzare le repulsioni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L’aldeide approccia l’enolato dalla parte opposta dell’isopropile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635896" y="4653136"/>
            <a:ext cx="1077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Si (aldeide)</a:t>
            </a:r>
          </a:p>
          <a:p>
            <a:r>
              <a:rPr lang="it-IT" sz="1400" dirty="0" smtClean="0"/>
              <a:t>Re (enolato)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15560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7771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CON </a:t>
            </a:r>
            <a:r>
              <a:rPr lang="it-IT" sz="2400" dirty="0" smtClean="0"/>
              <a:t>e SENZA AUSILIARIO CHIRALE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236296" y="3411520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EQUIVALENTI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020272" y="4941168"/>
            <a:ext cx="143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PREVALENTE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30336" y="3334576"/>
            <a:ext cx="1077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/>
              <a:t>Re </a:t>
            </a:r>
            <a:r>
              <a:rPr lang="it-IT" sz="1400" dirty="0" smtClean="0"/>
              <a:t>(enolato)</a:t>
            </a:r>
          </a:p>
          <a:p>
            <a:r>
              <a:rPr lang="it-IT" sz="1400" i="1" dirty="0" smtClean="0"/>
              <a:t>Si</a:t>
            </a:r>
            <a:r>
              <a:rPr lang="it-IT" sz="1400" dirty="0" smtClean="0"/>
              <a:t> (aldeide)</a:t>
            </a:r>
            <a:endParaRPr lang="it-IT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364088" y="3334576"/>
            <a:ext cx="1056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/>
              <a:t>Si</a:t>
            </a:r>
            <a:r>
              <a:rPr lang="it-IT" sz="1400" dirty="0" smtClean="0"/>
              <a:t> (enolato)</a:t>
            </a:r>
          </a:p>
          <a:p>
            <a:r>
              <a:rPr lang="it-IT" sz="1400" i="1" dirty="0" smtClean="0"/>
              <a:t>Re</a:t>
            </a:r>
            <a:r>
              <a:rPr lang="it-IT" sz="1400" dirty="0" smtClean="0"/>
              <a:t> (aldeide)</a:t>
            </a:r>
            <a:endParaRPr lang="it-IT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275856" y="4864224"/>
            <a:ext cx="1056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Si (enolato)</a:t>
            </a:r>
          </a:p>
          <a:p>
            <a:r>
              <a:rPr lang="it-IT" sz="1400" dirty="0" smtClean="0"/>
              <a:t>Re (aldeide)</a:t>
            </a:r>
            <a:endParaRPr lang="it-IT" sz="1400" dirty="0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1335551"/>
              </p:ext>
            </p:extLst>
          </p:nvPr>
        </p:nvGraphicFramePr>
        <p:xfrm>
          <a:off x="2275681" y="1484784"/>
          <a:ext cx="4592637" cy="500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CS ChemDraw Drawing" r:id="rId3" imgW="4593070" imgH="5007690" progId="ChemDraw.Document.6.0">
                  <p:embed/>
                </p:oleObj>
              </mc:Choice>
              <mc:Fallback>
                <p:oleObj name="CS ChemDraw Drawing" r:id="rId3" imgW="4593070" imgH="50076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75681" y="1484784"/>
                        <a:ext cx="4592637" cy="5006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302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ChangeArrowheads="1"/>
          </p:cNvSpPr>
          <p:nvPr/>
        </p:nvSpPr>
        <p:spPr bwMode="auto">
          <a:xfrm>
            <a:off x="468313" y="133350"/>
            <a:ext cx="8353425" cy="7747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 dirty="0"/>
          </a:p>
        </p:txBody>
      </p:sp>
      <p:sp>
        <p:nvSpPr>
          <p:cNvPr id="30723" name="Text Box 13"/>
          <p:cNvSpPr txBox="1">
            <a:spLocks noChangeArrowheads="1"/>
          </p:cNvSpPr>
          <p:nvPr/>
        </p:nvSpPr>
        <p:spPr bwMode="auto">
          <a:xfrm>
            <a:off x="2928702" y="337343"/>
            <a:ext cx="34326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800" dirty="0"/>
              <a:t>GENERALITA’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218606"/>
              </p:ext>
            </p:extLst>
          </p:nvPr>
        </p:nvGraphicFramePr>
        <p:xfrm>
          <a:off x="1110680" y="1700808"/>
          <a:ext cx="6936480" cy="4536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CS ChemDraw Drawing" r:id="rId4" imgW="6029280" imgH="3942720" progId="ChemDraw.Document.6.0">
                  <p:embed/>
                </p:oleObj>
              </mc:Choice>
              <mc:Fallback>
                <p:oleObj name="CS ChemDraw Drawing" r:id="rId4" imgW="6029280" imgH="39427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0680" y="1700808"/>
                        <a:ext cx="6936480" cy="4536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115616" y="1073632"/>
            <a:ext cx="5124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it-IT" sz="2400" dirty="0" smtClean="0"/>
              <a:t>Metodo di formazione di legami C-C</a:t>
            </a:r>
          </a:p>
        </p:txBody>
      </p:sp>
    </p:spTree>
    <p:extLst>
      <p:ext uri="{BB962C8B-B14F-4D97-AF65-F5344CB8AC3E}">
        <p14:creationId xmlns:p14="http://schemas.microsoft.com/office/powerpoint/2010/main" val="217887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CON AUSILIARI CHIRALI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65" y="2204864"/>
            <a:ext cx="7842949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5576" y="1628800"/>
            <a:ext cx="2835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Diastereoselettività</a:t>
            </a:r>
            <a:r>
              <a:rPr lang="it-IT" dirty="0" smtClean="0"/>
              <a:t> invertita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899592" y="4976301"/>
            <a:ext cx="5698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Stato di transizione APERTO con l’acido di Lewis Et2AlCl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L’aldeide è coordinata all’alluminio piuttosto che al </a:t>
            </a:r>
            <a:r>
              <a:rPr lang="it-IT" dirty="0" smtClean="0"/>
              <a:t>boro</a:t>
            </a:r>
          </a:p>
        </p:txBody>
      </p:sp>
    </p:spTree>
    <p:extLst>
      <p:ext uri="{BB962C8B-B14F-4D97-AF65-F5344CB8AC3E}">
        <p14:creationId xmlns:p14="http://schemas.microsoft.com/office/powerpoint/2010/main" val="184587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CON </a:t>
            </a:r>
            <a:r>
              <a:rPr lang="it-IT" sz="2400" dirty="0" smtClean="0"/>
              <a:t>REAGENTI </a:t>
            </a:r>
            <a:r>
              <a:rPr lang="it-IT" sz="2400" dirty="0"/>
              <a:t>CHIRALI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881" b="19881"/>
          <a:stretch/>
        </p:blipFill>
        <p:spPr bwMode="auto">
          <a:xfrm>
            <a:off x="518162" y="930780"/>
            <a:ext cx="810767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899592" y="5589240"/>
            <a:ext cx="6795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Strategia alternativa: gruppo chirale (</a:t>
            </a:r>
            <a:r>
              <a:rPr lang="it-IT" dirty="0" err="1" smtClean="0"/>
              <a:t>iosopinocanfenile</a:t>
            </a:r>
            <a:r>
              <a:rPr lang="it-IT" dirty="0" smtClean="0"/>
              <a:t>) legato al Boro.</a:t>
            </a:r>
          </a:p>
          <a:p>
            <a:r>
              <a:rPr lang="it-IT" dirty="0" smtClean="0"/>
              <a:t>Minimizzate le </a:t>
            </a:r>
            <a:r>
              <a:rPr lang="it-IT" dirty="0" err="1" smtClean="0"/>
              <a:t>interzioni</a:t>
            </a:r>
            <a:r>
              <a:rPr lang="it-IT" dirty="0" smtClean="0"/>
              <a:t> steriche nello stato di transizione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653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7771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CON </a:t>
            </a:r>
            <a:r>
              <a:rPr lang="it-IT" sz="2400" dirty="0" smtClean="0"/>
              <a:t>CATALIZZATORI </a:t>
            </a:r>
            <a:r>
              <a:rPr lang="it-IT" sz="2400" dirty="0"/>
              <a:t>CHIRALI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67544" y="1478035"/>
            <a:ext cx="364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REAZIONE ALDOLICA DI MUKAIYAMA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85025" y="1847367"/>
            <a:ext cx="4703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E’  la reazione di un </a:t>
            </a:r>
            <a:r>
              <a:rPr lang="it-IT" dirty="0" err="1" smtClean="0"/>
              <a:t>sililenoletere</a:t>
            </a:r>
            <a:r>
              <a:rPr lang="it-IT" dirty="0" smtClean="0"/>
              <a:t> con un aldeide</a:t>
            </a:r>
          </a:p>
          <a:p>
            <a:r>
              <a:rPr lang="it-IT" dirty="0" smtClean="0"/>
              <a:t>Richiede un acido di Lewis come catalizzatore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03643"/>
            <a:ext cx="73437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6372200" y="3356992"/>
            <a:ext cx="115212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Acido f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031603" y="3275402"/>
            <a:ext cx="1833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Acido di Lewis </a:t>
            </a:r>
          </a:p>
          <a:p>
            <a:r>
              <a:rPr lang="it-IT" sz="1400" dirty="0" smtClean="0"/>
              <a:t>derivato dal triptofano</a:t>
            </a:r>
            <a:endParaRPr lang="it-IT" sz="14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091" b="11091"/>
          <a:stretch/>
        </p:blipFill>
        <p:spPr bwMode="auto">
          <a:xfrm>
            <a:off x="622348" y="3852000"/>
            <a:ext cx="73723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6372200" y="5229200"/>
            <a:ext cx="12961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6223343" y="5363924"/>
            <a:ext cx="1481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Bis-</a:t>
            </a:r>
            <a:r>
              <a:rPr lang="it-IT" dirty="0" err="1" smtClean="0"/>
              <a:t>ossazolina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48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>
              <a:solidFill>
                <a:schemeClr val="tx2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52730" y="462111"/>
            <a:ext cx="77771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dirty="0"/>
              <a:t>REAZIONI ALDOLICHE </a:t>
            </a:r>
            <a:r>
              <a:rPr lang="it-IT" sz="2400" dirty="0" smtClean="0"/>
              <a:t>DIRETTE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" b="33933"/>
          <a:stretch/>
        </p:blipFill>
        <p:spPr bwMode="auto">
          <a:xfrm>
            <a:off x="179388" y="1524356"/>
            <a:ext cx="857367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083414" y="5301208"/>
            <a:ext cx="71157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Tutti gli esempi visti finora: preparazione dell’enolato prima della reazione</a:t>
            </a:r>
          </a:p>
          <a:p>
            <a:r>
              <a:rPr lang="it-IT" dirty="0" smtClean="0"/>
              <a:t>REAZIONE ALDOLICA DIRETTA più conveniente</a:t>
            </a:r>
          </a:p>
          <a:p>
            <a:r>
              <a:rPr lang="it-IT" dirty="0" smtClean="0"/>
              <a:t>Catalizzatore binucleare bifunzionale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267744" y="2627854"/>
            <a:ext cx="18779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Enolato dell’acetone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6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ADDIZIONI CONIUGATE</a:t>
            </a:r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18816" y="4119121"/>
            <a:ext cx="8506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1. Primo centro </a:t>
            </a:r>
            <a:r>
              <a:rPr lang="it-IT" dirty="0" err="1" smtClean="0"/>
              <a:t>stereogenico</a:t>
            </a:r>
            <a:r>
              <a:rPr lang="it-IT" dirty="0" smtClean="0"/>
              <a:t> C-Nu</a:t>
            </a:r>
          </a:p>
          <a:p>
            <a:r>
              <a:rPr lang="it-IT" dirty="0" smtClean="0"/>
              <a:t>2. Secondo centro </a:t>
            </a:r>
            <a:r>
              <a:rPr lang="it-IT" dirty="0" err="1" smtClean="0"/>
              <a:t>stereogenico</a:t>
            </a:r>
            <a:r>
              <a:rPr lang="it-IT" dirty="0" smtClean="0"/>
              <a:t> C-E intrappolando l’enolato intermedio con un elettrofilo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43176" y="5229200"/>
            <a:ext cx="7141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configurazione relativa dei due centri </a:t>
            </a:r>
            <a:r>
              <a:rPr lang="it-IT" dirty="0" err="1" smtClean="0"/>
              <a:t>sterogenici</a:t>
            </a:r>
            <a:r>
              <a:rPr lang="it-IT" dirty="0" smtClean="0"/>
              <a:t> può essere controllata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563352" y="3573559"/>
            <a:ext cx="181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Reazione tandem</a:t>
            </a:r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617609"/>
              </p:ext>
            </p:extLst>
          </p:nvPr>
        </p:nvGraphicFramePr>
        <p:xfrm>
          <a:off x="2339752" y="1471193"/>
          <a:ext cx="40132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CS ChemDraw Drawing" r:id="rId3" imgW="4013905" imgH="1917000" progId="ChemDraw.Document.6.0">
                  <p:embed/>
                </p:oleObj>
              </mc:Choice>
              <mc:Fallback>
                <p:oleObj name="CS ChemDraw Drawing" r:id="rId3" imgW="4013905" imgH="1917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9752" y="1471193"/>
                        <a:ext cx="4013200" cy="191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6479704" y="1668090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1 centro </a:t>
            </a:r>
            <a:r>
              <a:rPr lang="it-IT" sz="1400" dirty="0" err="1" smtClean="0"/>
              <a:t>stereogenico</a:t>
            </a:r>
            <a:endParaRPr lang="it-IT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139242" y="2944689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2 centri </a:t>
            </a:r>
            <a:r>
              <a:rPr lang="it-IT" sz="1400" dirty="0" err="1" smtClean="0"/>
              <a:t>stereogenici</a:t>
            </a:r>
            <a:r>
              <a:rPr lang="it-IT" sz="1400" dirty="0" smtClean="0"/>
              <a:t>  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73120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ADDIZIONI CONIUGATE</a:t>
            </a:r>
          </a:p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Controllo della stereochimica relativa</a:t>
            </a:r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55576" y="1556792"/>
            <a:ext cx="249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 sistemi coniugati ciclici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135086" y="4797152"/>
            <a:ext cx="2121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Configurazione trans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750799" y="5166484"/>
            <a:ext cx="890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racemo</a:t>
            </a:r>
            <a:endParaRPr lang="it-IT" dirty="0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3052153"/>
              </p:ext>
            </p:extLst>
          </p:nvPr>
        </p:nvGraphicFramePr>
        <p:xfrm>
          <a:off x="1646237" y="3068960"/>
          <a:ext cx="5851525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CS ChemDraw Drawing" r:id="rId3" imgW="3302105" imgH="740340" progId="ChemDraw.Document.6.0">
                  <p:embed/>
                </p:oleObj>
              </mc:Choice>
              <mc:Fallback>
                <p:oleObj name="CS ChemDraw Drawing" r:id="rId3" imgW="3302105" imgH="7403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46237" y="3068960"/>
                        <a:ext cx="5851525" cy="131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708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835935248"/>
              </p:ext>
            </p:extLst>
          </p:nvPr>
        </p:nvGraphicFramePr>
        <p:xfrm>
          <a:off x="2087686" y="1484784"/>
          <a:ext cx="4968875" cy="298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CS ChemDraw Drawing" r:id="rId3" imgW="3279648" imgH="1970532" progId="ChemDraw.Document.6.0">
                  <p:embed/>
                </p:oleObj>
              </mc:Choice>
              <mc:Fallback>
                <p:oleObj name="CS ChemDraw Drawing" r:id="rId3" imgW="3279648" imgH="1970532" progId="ChemDraw.Document.6.0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686" y="1484784"/>
                        <a:ext cx="4968875" cy="298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259632" y="6194176"/>
            <a:ext cx="443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Alchilazione sulla faccia meno ingombrata</a:t>
            </a: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7059499"/>
              </p:ext>
            </p:extLst>
          </p:nvPr>
        </p:nvGraphicFramePr>
        <p:xfrm>
          <a:off x="1273843" y="5229200"/>
          <a:ext cx="6916614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CS ChemDraw Drawing" r:id="rId5" imgW="4558680" imgH="474840" progId="ChemDraw.Document.6.0">
                  <p:embed/>
                </p:oleObj>
              </mc:Choice>
              <mc:Fallback>
                <p:oleObj name="CS ChemDraw Drawing" r:id="rId5" imgW="4558680" imgH="4748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3843" y="5229200"/>
                        <a:ext cx="6916614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79512" y="188640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ADDIZIONI CONIUGATE</a:t>
            </a:r>
          </a:p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Controllo della stereochimica relativa</a:t>
            </a:r>
          </a:p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Centro </a:t>
            </a:r>
            <a:r>
              <a:rPr lang="it-IT" sz="2400" dirty="0" err="1" smtClean="0">
                <a:solidFill>
                  <a:schemeClr val="tx2"/>
                </a:solidFill>
              </a:rPr>
              <a:t>stereogenico</a:t>
            </a:r>
            <a:r>
              <a:rPr lang="it-IT" sz="2400" dirty="0" smtClean="0">
                <a:solidFill>
                  <a:schemeClr val="tx2"/>
                </a:solidFill>
              </a:rPr>
              <a:t> sul substrato</a:t>
            </a:r>
            <a:endParaRPr lang="it-IT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8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79512" y="188640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ADDIZIONI CONIUGATE</a:t>
            </a:r>
          </a:p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Controllo della stereochimica assoluta</a:t>
            </a:r>
            <a:endParaRPr lang="it-IT" sz="2400" dirty="0">
              <a:solidFill>
                <a:schemeClr val="tx2"/>
              </a:solidFill>
            </a:endParaRPr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3397453"/>
              </p:ext>
            </p:extLst>
          </p:nvPr>
        </p:nvGraphicFramePr>
        <p:xfrm>
          <a:off x="556848" y="1988840"/>
          <a:ext cx="8030551" cy="2160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9" name="CS ChemDraw Drawing" r:id="rId3" imgW="5890320" imgH="1583640" progId="ChemDraw.Document.6.0">
                  <p:embed/>
                </p:oleObj>
              </mc:Choice>
              <mc:Fallback>
                <p:oleObj name="CS ChemDraw Drawing" r:id="rId3" imgW="5890320" imgH="15836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6848" y="1988840"/>
                        <a:ext cx="8030551" cy="2160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70199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79512" y="188640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ADDIZIONI CONIUGATE</a:t>
            </a:r>
          </a:p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Controllo della stereochimica assoluta</a:t>
            </a:r>
            <a:endParaRPr lang="it-IT" sz="2400" dirty="0">
              <a:solidFill>
                <a:schemeClr val="tx2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63" y="1844824"/>
            <a:ext cx="8637014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81116" y="3284984"/>
            <a:ext cx="2719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 smtClean="0"/>
              <a:t>Canforsultame</a:t>
            </a:r>
            <a:r>
              <a:rPr lang="it-IT" dirty="0" smtClean="0"/>
              <a:t> di </a:t>
            </a:r>
            <a:r>
              <a:rPr lang="it-IT" dirty="0" err="1" smtClean="0"/>
              <a:t>Oppolzer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051720" y="2199385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BuLi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91665" y="3068960"/>
            <a:ext cx="16905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S-trans sfavorita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683690" y="3445868"/>
            <a:ext cx="135280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/>
              <a:t>s</a:t>
            </a:r>
            <a:r>
              <a:rPr lang="it-IT" dirty="0" smtClean="0"/>
              <a:t>-cis favorita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91270" y="3140968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-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179118" y="3640378"/>
            <a:ext cx="12650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Chelazione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5442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" b="1202"/>
          <a:stretch/>
        </p:blipFill>
        <p:spPr bwMode="auto">
          <a:xfrm>
            <a:off x="35024" y="2132856"/>
            <a:ext cx="882302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188640"/>
            <a:ext cx="8785225" cy="10080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ADDIZIONI CONIUGATE</a:t>
            </a:r>
          </a:p>
          <a:p>
            <a:pPr algn="ctr"/>
            <a:r>
              <a:rPr lang="it-IT" sz="2400" dirty="0" smtClean="0">
                <a:solidFill>
                  <a:schemeClr val="tx2"/>
                </a:solidFill>
              </a:rPr>
              <a:t>Controllo della stereochimica assoluta</a:t>
            </a:r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 flipH="1">
            <a:off x="766449" y="1357884"/>
            <a:ext cx="3645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Tandem Nu-/ E+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979712" y="3988328"/>
            <a:ext cx="220566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L’elettrofilo attacca </a:t>
            </a:r>
          </a:p>
          <a:p>
            <a:r>
              <a:rPr lang="it-IT" dirty="0" smtClean="0"/>
              <a:t>la faccia opposta al ponte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922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586268"/>
              </p:ext>
            </p:extLst>
          </p:nvPr>
        </p:nvGraphicFramePr>
        <p:xfrm>
          <a:off x="1043608" y="1916832"/>
          <a:ext cx="6846538" cy="313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CS ChemDraw Drawing" r:id="rId3" imgW="5838120" imgH="2675880" progId="ChemDraw.Document.6.0">
                  <p:embed/>
                </p:oleObj>
              </mc:Choice>
              <mc:Fallback>
                <p:oleObj name="CS ChemDraw Drawing" r:id="rId3" imgW="5838120" imgH="26758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1916832"/>
                        <a:ext cx="6846538" cy="313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68313" y="133350"/>
            <a:ext cx="8353425" cy="7747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it-IT" sz="2400" dirty="0"/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928702" y="337343"/>
            <a:ext cx="34326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800" dirty="0"/>
              <a:t>GENERALITA’</a:t>
            </a:r>
          </a:p>
        </p:txBody>
      </p:sp>
    </p:spTree>
    <p:extLst>
      <p:ext uri="{BB962C8B-B14F-4D97-AF65-F5344CB8AC3E}">
        <p14:creationId xmlns:p14="http://schemas.microsoft.com/office/powerpoint/2010/main" val="4200640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ChangeArrowheads="1"/>
          </p:cNvSpPr>
          <p:nvPr/>
        </p:nvSpPr>
        <p:spPr bwMode="auto">
          <a:xfrm>
            <a:off x="1116013" y="44624"/>
            <a:ext cx="7562850" cy="4318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/>
              <a:t>FORMAZIONE DI ENOLATI E DI LORO EQUIVALENTI</a:t>
            </a:r>
          </a:p>
        </p:txBody>
      </p:sp>
      <p:graphicFrame>
        <p:nvGraphicFramePr>
          <p:cNvPr id="31747" name="Object 8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562434191"/>
              </p:ext>
            </p:extLst>
          </p:nvPr>
        </p:nvGraphicFramePr>
        <p:xfrm>
          <a:off x="1745456" y="692696"/>
          <a:ext cx="6303963" cy="588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CS ChemDraw Drawing" r:id="rId3" imgW="5550408" imgH="5177028" progId="ChemDraw.Document.6.0">
                  <p:embed/>
                </p:oleObj>
              </mc:Choice>
              <mc:Fallback>
                <p:oleObj name="CS ChemDraw Drawing" r:id="rId3" imgW="5550408" imgH="5177028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5456" y="692696"/>
                        <a:ext cx="6303963" cy="588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6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68313" y="133350"/>
            <a:ext cx="8353425" cy="631825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/>
              <a:t>CHETONI NON SIMMETRICI</a:t>
            </a:r>
          </a:p>
        </p:txBody>
      </p:sp>
      <p:graphicFrame>
        <p:nvGraphicFramePr>
          <p:cNvPr id="32772" name="Object 18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46189252"/>
              </p:ext>
            </p:extLst>
          </p:nvPr>
        </p:nvGraphicFramePr>
        <p:xfrm>
          <a:off x="760413" y="1063625"/>
          <a:ext cx="5589587" cy="526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CS ChemDraw Drawing" r:id="rId3" imgW="6383160" imgH="6010200" progId="ChemDraw.Document.6.0">
                  <p:embed/>
                </p:oleObj>
              </mc:Choice>
              <mc:Fallback>
                <p:oleObj name="CS ChemDraw Drawing" r:id="rId3" imgW="6383160" imgH="60102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1063625"/>
                        <a:ext cx="5589587" cy="5262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20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26860343"/>
              </p:ext>
            </p:extLst>
          </p:nvPr>
        </p:nvGraphicFramePr>
        <p:xfrm>
          <a:off x="6012160" y="3212976"/>
          <a:ext cx="301307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CS ChemDraw Drawing" r:id="rId5" imgW="3014472" imgH="986028" progId="ChemDraw.Document.6.0">
                  <p:embed/>
                </p:oleObj>
              </mc:Choice>
              <mc:Fallback>
                <p:oleObj name="CS ChemDraw Drawing" r:id="rId5" imgW="3014472" imgH="986028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3212976"/>
                        <a:ext cx="3013075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6948264" y="1268760"/>
            <a:ext cx="2166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NaOH</a:t>
            </a:r>
            <a:r>
              <a:rPr lang="it-IT" dirty="0" smtClean="0"/>
              <a:t>: </a:t>
            </a:r>
            <a:r>
              <a:rPr lang="it-IT" dirty="0" err="1" smtClean="0"/>
              <a:t>enolizzazione</a:t>
            </a:r>
            <a:r>
              <a:rPr lang="it-IT" dirty="0" smtClean="0"/>
              <a:t> </a:t>
            </a:r>
          </a:p>
          <a:p>
            <a:r>
              <a:rPr lang="it-IT" dirty="0" smtClean="0"/>
              <a:t>non completa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291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92163"/>
          </a:xfrm>
        </p:spPr>
        <p:txBody>
          <a:bodyPr/>
          <a:lstStyle/>
          <a:p>
            <a:pPr eaLnBrk="1" hangingPunct="1"/>
            <a:r>
              <a:rPr lang="it-IT" sz="2400" smtClean="0"/>
              <a:t>REAZIONI ALDOLICHE SOTTO CONTROLLO TERMODINAMICO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086725" cy="360363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it-IT" sz="2000" dirty="0" smtClean="0"/>
              <a:t>Il composto carbonilico viene trattato con una base o con un acido in H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O o in alcol (es: 2% </a:t>
            </a:r>
            <a:r>
              <a:rPr lang="it-IT" sz="2000" dirty="0" err="1" smtClean="0"/>
              <a:t>NaOH</a:t>
            </a:r>
            <a:r>
              <a:rPr lang="it-IT" sz="2000" dirty="0" smtClean="0"/>
              <a:t> in H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O/</a:t>
            </a:r>
            <a:r>
              <a:rPr lang="it-IT" sz="2000" dirty="0" err="1" smtClean="0"/>
              <a:t>EtOH</a:t>
            </a:r>
            <a:r>
              <a:rPr lang="it-IT" sz="2000" dirty="0" smtClean="0"/>
              <a:t>), troppo debole per permettere la conversione completa nell’enolo o nell’enolato. In questo modo è possibile la formazione di un solo prodotto solo per motivi di simmetria o perché una delle posizioni </a:t>
            </a:r>
            <a:r>
              <a:rPr lang="it-IT" sz="2000" dirty="0" smtClean="0">
                <a:latin typeface="Symbol" pitchFamily="18" charset="2"/>
              </a:rPr>
              <a:t>a</a:t>
            </a:r>
            <a:r>
              <a:rPr lang="it-IT" sz="2000" dirty="0" smtClean="0"/>
              <a:t> è bloccata, oppure per motivi termodinamici (coniugazione, </a:t>
            </a:r>
            <a:r>
              <a:rPr lang="it-IT" sz="2000" dirty="0" err="1" smtClean="0"/>
              <a:t>etc</a:t>
            </a:r>
            <a:r>
              <a:rPr lang="it-IT" sz="2000" dirty="0" smtClean="0"/>
              <a:t>)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468313" y="3573463"/>
            <a:ext cx="82296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it-IT" sz="2400">
                <a:solidFill>
                  <a:schemeClr val="tx2"/>
                </a:solidFill>
              </a:rPr>
              <a:t>REAZIONI ALDOLICHE SOTTO CONTROLLO CINETICO</a:t>
            </a:r>
          </a:p>
        </p:txBody>
      </p:sp>
      <p:sp>
        <p:nvSpPr>
          <p:cNvPr id="33797" name="Text Box 7"/>
          <p:cNvSpPr txBox="1">
            <a:spLocks noChangeArrowheads="1"/>
          </p:cNvSpPr>
          <p:nvPr/>
        </p:nvSpPr>
        <p:spPr bwMode="auto">
          <a:xfrm>
            <a:off x="323850" y="4313238"/>
            <a:ext cx="86233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Uno dei due componenti è convertito completamente in un enolato,</a:t>
            </a:r>
          </a:p>
          <a:p>
            <a:pPr eaLnBrk="1" hangingPunct="1"/>
            <a:r>
              <a:rPr lang="it-IT"/>
              <a:t> (in un suo equivalente specifico)  mediante  l’utilizzo di una base forte in eccesso, </a:t>
            </a:r>
          </a:p>
          <a:p>
            <a:pPr eaLnBrk="1" hangingPunct="1"/>
            <a:r>
              <a:rPr lang="it-IT"/>
              <a:t>e combinato solo successivamente con il partner elettrofilo.</a:t>
            </a:r>
          </a:p>
        </p:txBody>
      </p:sp>
    </p:spTree>
    <p:extLst>
      <p:ext uri="{BB962C8B-B14F-4D97-AF65-F5344CB8AC3E}">
        <p14:creationId xmlns:p14="http://schemas.microsoft.com/office/powerpoint/2010/main" val="425953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214313" y="260350"/>
            <a:ext cx="8821737" cy="7747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400" dirty="0"/>
              <a:t>REAZIONE ALDOLICA – CONTROLLO DELLA STEREOCHIMICA RELATIVA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587100"/>
              </p:ext>
            </p:extLst>
          </p:nvPr>
        </p:nvGraphicFramePr>
        <p:xfrm>
          <a:off x="1007887" y="1573933"/>
          <a:ext cx="7234587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CS ChemDraw Drawing" r:id="rId3" imgW="4968360" imgH="643320" progId="ChemDraw.Document.6.0">
                  <p:embed/>
                </p:oleObj>
              </mc:Choice>
              <mc:Fallback>
                <p:oleObj name="CS ChemDraw Drawing" r:id="rId3" imgW="4968360" imgH="6433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887" y="1573933"/>
                        <a:ext cx="7234587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6588224" y="4365104"/>
            <a:ext cx="19286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 carboni </a:t>
            </a:r>
          </a:p>
          <a:p>
            <a:r>
              <a:rPr lang="it-IT" dirty="0" smtClean="0"/>
              <a:t>chirali</a:t>
            </a:r>
          </a:p>
          <a:p>
            <a:r>
              <a:rPr lang="it-IT" dirty="0" smtClean="0"/>
              <a:t>2 </a:t>
            </a:r>
            <a:r>
              <a:rPr lang="it-IT" dirty="0" err="1" smtClean="0"/>
              <a:t>diastereoisomeri</a:t>
            </a:r>
            <a:endParaRPr lang="it-IT" dirty="0"/>
          </a:p>
        </p:txBody>
      </p:sp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859" y="3623684"/>
            <a:ext cx="4320480" cy="304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229949" y="1094043"/>
            <a:ext cx="5124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it-IT" sz="2400" dirty="0" smtClean="0"/>
              <a:t>Metodo di formazione di legami C-C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55576" y="2943072"/>
            <a:ext cx="7122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2. Si </a:t>
            </a:r>
            <a:r>
              <a:rPr lang="it-IT" dirty="0"/>
              <a:t>possono formare due nuovi centri </a:t>
            </a:r>
            <a:r>
              <a:rPr lang="it-IT" dirty="0" err="1" smtClean="0"/>
              <a:t>stereogenici</a:t>
            </a:r>
            <a:endParaRPr lang="it-IT" dirty="0" smtClean="0"/>
          </a:p>
          <a:p>
            <a:r>
              <a:rPr lang="it-IT" dirty="0" smtClean="0"/>
              <a:t>3.</a:t>
            </a:r>
            <a:r>
              <a:rPr lang="it-IT" dirty="0"/>
              <a:t> Substrato e reagenti achirali, Formazione di composti aciclici via </a:t>
            </a:r>
            <a:r>
              <a:rPr lang="it-IT" dirty="0" err="1"/>
              <a:t>SdT</a:t>
            </a:r>
            <a:r>
              <a:rPr lang="it-IT" dirty="0"/>
              <a:t> </a:t>
            </a:r>
            <a:r>
              <a:rPr lang="it-IT" dirty="0" err="1" smtClean="0"/>
              <a:t>cicl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322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79388" y="260350"/>
            <a:ext cx="8856662" cy="7747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000"/>
              <a:t>REAZIONE ALDOLICA – CONTROLLO DELLA STEREOCHIMICA RELATIVA</a:t>
            </a:r>
          </a:p>
        </p:txBody>
      </p:sp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49" y="4581128"/>
            <a:ext cx="7386339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11915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26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37"/>
          <p:cNvSpPr>
            <a:spLocks noChangeArrowheads="1"/>
          </p:cNvSpPr>
          <p:nvPr/>
        </p:nvSpPr>
        <p:spPr bwMode="auto">
          <a:xfrm>
            <a:off x="6588125" y="4437063"/>
            <a:ext cx="1225550" cy="10080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36867" name="AutoShape 36"/>
          <p:cNvSpPr>
            <a:spLocks noChangeArrowheads="1"/>
          </p:cNvSpPr>
          <p:nvPr/>
        </p:nvSpPr>
        <p:spPr bwMode="auto">
          <a:xfrm>
            <a:off x="6659563" y="2276475"/>
            <a:ext cx="1225550" cy="10080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214313" y="260350"/>
            <a:ext cx="8821737" cy="774700"/>
          </a:xfrm>
          <a:prstGeom prst="rect">
            <a:avLst/>
          </a:pr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it-IT" sz="2000"/>
              <a:t>REAZIONE ALDOLICA – CONTROLLO DELLA STEREOCHIMICA RELATIVA</a:t>
            </a:r>
          </a:p>
        </p:txBody>
      </p:sp>
      <p:sp>
        <p:nvSpPr>
          <p:cNvPr id="36869" name="Text Box 10"/>
          <p:cNvSpPr txBox="1">
            <a:spLocks noChangeArrowheads="1"/>
          </p:cNvSpPr>
          <p:nvPr/>
        </p:nvSpPr>
        <p:spPr bwMode="auto">
          <a:xfrm>
            <a:off x="7451725" y="1700213"/>
            <a:ext cx="1671638" cy="739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400" b="1"/>
              <a:t>aldolo sin (</a:t>
            </a:r>
            <a:r>
              <a:rPr lang="it-IT" sz="1400" b="1">
                <a:cs typeface="Arial" charset="0"/>
              </a:rPr>
              <a:t>±)</a:t>
            </a:r>
          </a:p>
          <a:p>
            <a:pPr eaLnBrk="1" hangingPunct="1"/>
            <a:r>
              <a:rPr lang="it-IT" sz="1400" b="1">
                <a:cs typeface="Arial" charset="0"/>
              </a:rPr>
              <a:t>diastereoisomero</a:t>
            </a:r>
          </a:p>
          <a:p>
            <a:pPr eaLnBrk="1" hangingPunct="1"/>
            <a:r>
              <a:rPr lang="it-IT" sz="1400" b="1">
                <a:cs typeface="Arial" charset="0"/>
              </a:rPr>
              <a:t>prevalente</a:t>
            </a:r>
          </a:p>
        </p:txBody>
      </p:sp>
      <p:sp>
        <p:nvSpPr>
          <p:cNvPr id="36870" name="Text Box 14"/>
          <p:cNvSpPr txBox="1">
            <a:spLocks noChangeArrowheads="1"/>
          </p:cNvSpPr>
          <p:nvPr/>
        </p:nvSpPr>
        <p:spPr bwMode="auto">
          <a:xfrm>
            <a:off x="7524750" y="4292600"/>
            <a:ext cx="1341438" cy="314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400" b="1"/>
              <a:t>aldolo anti (</a:t>
            </a:r>
            <a:r>
              <a:rPr lang="it-IT" sz="1400" b="1">
                <a:cs typeface="Arial" charset="0"/>
              </a:rPr>
              <a:t>±)</a:t>
            </a:r>
          </a:p>
        </p:txBody>
      </p:sp>
      <p:sp>
        <p:nvSpPr>
          <p:cNvPr id="36871" name="Text Box 15"/>
          <p:cNvSpPr txBox="1">
            <a:spLocks noChangeArrowheads="1"/>
          </p:cNvSpPr>
          <p:nvPr/>
        </p:nvSpPr>
        <p:spPr bwMode="auto">
          <a:xfrm>
            <a:off x="684213" y="1484313"/>
            <a:ext cx="172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/>
              <a:t>ENOLATO CIS</a:t>
            </a:r>
          </a:p>
        </p:txBody>
      </p:sp>
      <p:graphicFrame>
        <p:nvGraphicFramePr>
          <p:cNvPr id="36872" name="Object 29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83100993"/>
              </p:ext>
            </p:extLst>
          </p:nvPr>
        </p:nvGraphicFramePr>
        <p:xfrm>
          <a:off x="755650" y="2133600"/>
          <a:ext cx="7056438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8" name="CS ChemDraw Drawing" r:id="rId3" imgW="5916168" imgH="1395984" progId="ChemDraw.Document.6.0">
                  <p:embed/>
                </p:oleObj>
              </mc:Choice>
              <mc:Fallback>
                <p:oleObj name="CS ChemDraw Drawing" r:id="rId3" imgW="5916168" imgH="139598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133600"/>
                        <a:ext cx="7056438" cy="166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33"/>
          <p:cNvGraphicFramePr>
            <a:graphicFrameLocks noGrp="1" noChangeAspect="1"/>
          </p:cNvGraphicFramePr>
          <p:nvPr>
            <p:ph sz="half" idx="2"/>
          </p:nvPr>
        </p:nvGraphicFramePr>
        <p:xfrm>
          <a:off x="611188" y="4292600"/>
          <a:ext cx="7056437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CS ChemDraw Drawing" r:id="rId5" imgW="6262116" imgH="1937004" progId="ChemDraw.Document.6.0">
                  <p:embed/>
                </p:oleObj>
              </mc:Choice>
              <mc:Fallback>
                <p:oleObj name="CS ChemDraw Drawing" r:id="rId5" imgW="6262116" imgH="193700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292600"/>
                        <a:ext cx="7056437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708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633</Words>
  <Application>Microsoft Office PowerPoint</Application>
  <PresentationFormat>Presentazione su schermo (4:3)</PresentationFormat>
  <Paragraphs>128</Paragraphs>
  <Slides>29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1" baseType="lpstr">
      <vt:lpstr>Tema di Office</vt:lpstr>
      <vt:lpstr>CS ChemDraw Drawing</vt:lpstr>
      <vt:lpstr>REAZIONI ALDOLICHE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REAZIONI ALDOLICHE SOTTO CONTROLLO TERMODINAMICO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REAZIONI ALDOLICHE</dc:title>
  <dc:creator>Fulvia</dc:creator>
  <cp:lastModifiedBy>felluga</cp:lastModifiedBy>
  <cp:revision>35</cp:revision>
  <dcterms:created xsi:type="dcterms:W3CDTF">2012-06-04T16:27:01Z</dcterms:created>
  <dcterms:modified xsi:type="dcterms:W3CDTF">2015-11-24T13:53:20Z</dcterms:modified>
</cp:coreProperties>
</file>