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86" r:id="rId17"/>
    <p:sldId id="287" r:id="rId18"/>
    <p:sldId id="271" r:id="rId19"/>
    <p:sldId id="272" r:id="rId20"/>
    <p:sldId id="27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9926638" cy="6669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95" cy="333136"/>
          </a:xfrm>
          <a:prstGeom prst="rect">
            <a:avLst/>
          </a:prstGeom>
        </p:spPr>
        <p:txBody>
          <a:bodyPr vert="horz" lIns="90251" tIns="45126" rIns="90251" bIns="4512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944" y="1"/>
            <a:ext cx="4300389" cy="333136"/>
          </a:xfrm>
          <a:prstGeom prst="rect">
            <a:avLst/>
          </a:prstGeom>
        </p:spPr>
        <p:txBody>
          <a:bodyPr vert="horz" lIns="90251" tIns="45126" rIns="90251" bIns="45126" rtlCol="0"/>
          <a:lstStyle>
            <a:lvl1pPr algn="r">
              <a:defRPr sz="1200"/>
            </a:lvl1pPr>
          </a:lstStyle>
          <a:p>
            <a:fld id="{39E03111-E6C3-42DF-BC66-55875EC6CF7A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34892"/>
            <a:ext cx="4302695" cy="333136"/>
          </a:xfrm>
          <a:prstGeom prst="rect">
            <a:avLst/>
          </a:prstGeom>
        </p:spPr>
        <p:txBody>
          <a:bodyPr vert="horz" lIns="90251" tIns="45126" rIns="90251" bIns="4512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944" y="6334892"/>
            <a:ext cx="4300389" cy="333136"/>
          </a:xfrm>
          <a:prstGeom prst="rect">
            <a:avLst/>
          </a:prstGeom>
        </p:spPr>
        <p:txBody>
          <a:bodyPr vert="horz" lIns="90251" tIns="45126" rIns="90251" bIns="45126" rtlCol="0" anchor="b"/>
          <a:lstStyle>
            <a:lvl1pPr algn="r">
              <a:defRPr sz="1200"/>
            </a:lvl1pPr>
          </a:lstStyle>
          <a:p>
            <a:fld id="{379D1A42-FA77-49CE-9C06-8C761EE0FD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7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44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4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9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0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4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5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2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6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9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7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E3912-DA1D-4581-96C8-14087644232B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4468-70A5-41E3-B42B-A81918EC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4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3674839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Preference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chemeClr val="bg1"/>
                </a:solidFill>
              </a:rPr>
              <a:t>choice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cap. 7.1, </a:t>
            </a:r>
            <a:r>
              <a:rPr lang="en-GB" sz="2400" dirty="0" err="1" smtClean="0">
                <a:solidFill>
                  <a:schemeClr val="bg1"/>
                </a:solidFill>
              </a:rPr>
              <a:t>Analisi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Microeconomica</a:t>
            </a:r>
            <a:r>
              <a:rPr lang="en-GB" sz="2400" dirty="0" smtClean="0">
                <a:solidFill>
                  <a:schemeClr val="bg1"/>
                </a:solidFill>
              </a:rPr>
              <a:t>, Hal R Varian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cap. </a:t>
            </a:r>
            <a:r>
              <a:rPr lang="en-GB" sz="2400" dirty="0" smtClean="0">
                <a:solidFill>
                  <a:schemeClr val="bg1"/>
                </a:solidFill>
              </a:rPr>
              <a:t>1, </a:t>
            </a:r>
            <a:r>
              <a:rPr lang="en-GB" sz="2400" dirty="0">
                <a:solidFill>
                  <a:schemeClr val="bg1"/>
                </a:solidFill>
              </a:rPr>
              <a:t>Microeconomic </a:t>
            </a:r>
            <a:r>
              <a:rPr lang="en-GB" sz="2400" dirty="0" smtClean="0">
                <a:solidFill>
                  <a:schemeClr val="bg1"/>
                </a:solidFill>
              </a:rPr>
              <a:t>Theory, Andreu </a:t>
            </a:r>
            <a:r>
              <a:rPr lang="en-GB" sz="2400" dirty="0">
                <a:solidFill>
                  <a:schemeClr val="bg1"/>
                </a:solidFill>
              </a:rPr>
              <a:t>Mas-</a:t>
            </a:r>
            <a:r>
              <a:rPr lang="en-GB" sz="2400" dirty="0" err="1">
                <a:solidFill>
                  <a:schemeClr val="bg1"/>
                </a:solidFill>
              </a:rPr>
              <a:t>Colell</a:t>
            </a:r>
            <a:r>
              <a:rPr lang="en-GB" sz="2400" dirty="0">
                <a:solidFill>
                  <a:schemeClr val="bg1"/>
                </a:solidFill>
              </a:rPr>
              <a:t>, Michael D. </a:t>
            </a:r>
            <a:r>
              <a:rPr lang="en-GB" sz="2400" dirty="0" err="1">
                <a:solidFill>
                  <a:schemeClr val="bg1"/>
                </a:solidFill>
              </a:rPr>
              <a:t>Whinston</a:t>
            </a:r>
            <a:r>
              <a:rPr lang="en-GB" sz="2400" dirty="0">
                <a:solidFill>
                  <a:schemeClr val="bg1"/>
                </a:solidFill>
              </a:rPr>
              <a:t>, and Jerry R. </a:t>
            </a:r>
            <a:r>
              <a:rPr lang="en-GB" sz="2400" dirty="0" smtClean="0">
                <a:solidFill>
                  <a:schemeClr val="bg1"/>
                </a:solidFill>
              </a:rPr>
              <a:t>Green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The two hypothesis of transitivity and completeness have the following implications.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satisfies transitivity and completeness, then: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1. 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≻</m:t>
                    </m:r>
                  </m:oMath>
                </a14:m>
                <a:r>
                  <a:rPr lang="en-GB" sz="2800" dirty="0" smtClean="0"/>
                  <a:t> is </a:t>
                </a:r>
                <a:r>
                  <a:rPr lang="en-GB" sz="2800" dirty="0" err="1" smtClean="0"/>
                  <a:t>irreflexive</a:t>
                </a:r>
                <a:r>
                  <a:rPr lang="en-GB" sz="2800" dirty="0" smtClean="0"/>
                  <a:t> and transitive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2.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∼</m:t>
                    </m:r>
                  </m:oMath>
                </a14:m>
                <a:r>
                  <a:rPr lang="en-GB" sz="2800" dirty="0" smtClean="0"/>
                  <a:t> is reflexive, transitive and symmetric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3.  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≻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GB" sz="2800" dirty="0" smtClean="0"/>
                  <a:t> then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≻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1481" t="-997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558011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Violations of transitivity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6886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Perceptible differences</a:t>
            </a:r>
          </a:p>
          <a:p>
            <a:pPr marL="514350" indent="-514350">
              <a:buAutoNum type="arabicPeriod"/>
            </a:pPr>
            <a:r>
              <a:rPr lang="en-GB" dirty="0" smtClean="0"/>
              <a:t>Framing effect</a:t>
            </a:r>
          </a:p>
          <a:p>
            <a:pPr marL="514350" indent="-514350" algn="just">
              <a:buAutoNum type="arabicPeriod" startAt="3"/>
            </a:pPr>
            <a:r>
              <a:rPr lang="en-GB" dirty="0" smtClean="0"/>
              <a:t>Regret theory</a:t>
            </a:r>
          </a:p>
          <a:p>
            <a:pPr marL="514350" indent="-514350" algn="just">
              <a:buAutoNum type="arabicPeriod" startAt="3"/>
            </a:pPr>
            <a:r>
              <a:rPr lang="en-GB" dirty="0" smtClean="0"/>
              <a:t>…..</a:t>
            </a:r>
          </a:p>
          <a:p>
            <a:pPr marL="0" indent="0" algn="just">
              <a:buNone/>
            </a:pPr>
            <a:r>
              <a:rPr lang="en-GB" sz="2600" dirty="0"/>
              <a:t>LICHTENSTEIN, S., AND P. SLOVIC (1971): "</a:t>
            </a:r>
            <a:r>
              <a:rPr lang="en-GB" sz="2600" b="1" dirty="0"/>
              <a:t>Reversals of Preferences Between Bids and Choices in Gambling </a:t>
            </a:r>
            <a:r>
              <a:rPr lang="en-GB" sz="2600" b="1" dirty="0" smtClean="0"/>
              <a:t>Decisions</a:t>
            </a:r>
            <a:r>
              <a:rPr lang="en-GB" sz="2600" dirty="0" smtClean="0"/>
              <a:t>“, </a:t>
            </a:r>
            <a:r>
              <a:rPr lang="en-GB" sz="2600" dirty="0"/>
              <a:t>Journal of Experimental Psychology, 89, 46-55. </a:t>
            </a:r>
            <a:endParaRPr lang="en-GB" sz="2600" dirty="0" smtClean="0"/>
          </a:p>
          <a:p>
            <a:pPr marL="0" indent="0" algn="just">
              <a:buNone/>
            </a:pPr>
            <a:r>
              <a:rPr lang="en-GB" sz="2600" dirty="0"/>
              <a:t>G. </a:t>
            </a:r>
            <a:r>
              <a:rPr lang="en-GB" sz="2600" dirty="0" err="1"/>
              <a:t>Loomes</a:t>
            </a:r>
            <a:r>
              <a:rPr lang="en-GB" sz="2600" dirty="0"/>
              <a:t>, C. </a:t>
            </a:r>
            <a:r>
              <a:rPr lang="en-GB" sz="2600" dirty="0" err="1"/>
              <a:t>Starmer</a:t>
            </a:r>
            <a:r>
              <a:rPr lang="en-GB" sz="2600" dirty="0"/>
              <a:t> and R. </a:t>
            </a:r>
            <a:r>
              <a:rPr lang="en-GB" sz="2600" dirty="0" err="1" smtClean="0"/>
              <a:t>Sugden</a:t>
            </a:r>
            <a:r>
              <a:rPr lang="en-GB" sz="2600" dirty="0" smtClean="0"/>
              <a:t>: “</a:t>
            </a:r>
            <a:r>
              <a:rPr lang="en-GB" sz="2600" b="1" dirty="0" smtClean="0"/>
              <a:t>Observing </a:t>
            </a:r>
            <a:r>
              <a:rPr lang="en-GB" sz="2600" b="1" dirty="0"/>
              <a:t>Violations of Transitivity by Experimental </a:t>
            </a:r>
            <a:r>
              <a:rPr lang="en-GB" sz="2600" b="1" dirty="0" smtClean="0"/>
              <a:t>Methods</a:t>
            </a:r>
            <a:r>
              <a:rPr lang="en-GB" sz="2600" dirty="0" smtClean="0"/>
              <a:t>”, </a:t>
            </a:r>
            <a:r>
              <a:rPr lang="en-GB" sz="2600" dirty="0" err="1" smtClean="0"/>
              <a:t>Econometrica</a:t>
            </a:r>
            <a:r>
              <a:rPr lang="en-GB" sz="2600" dirty="0"/>
              <a:t>, Vol. 59, No. 2 (Mar., 1991), pp. 425-439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5696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558011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Utility functions</a:t>
            </a:r>
            <a:endParaRPr lang="en-GB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64704"/>
                <a:ext cx="8640960" cy="568863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In economics we often describe preference relation by means of a </a:t>
                </a:r>
                <a:r>
                  <a:rPr lang="en-GB" sz="2800" i="1" dirty="0" smtClean="0"/>
                  <a:t>utility function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An utility function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𝑢</m:t>
                    </m:r>
                    <m:r>
                      <a:rPr lang="en-GB" sz="2800" b="0" i="1" dirty="0" smtClean="0">
                        <a:latin typeface="Cambria Math"/>
                      </a:rPr>
                      <m:t>(</m:t>
                    </m:r>
                    <m:r>
                      <a:rPr lang="en-GB" sz="2800" b="0" i="1" dirty="0" smtClean="0">
                        <a:latin typeface="Cambria Math"/>
                      </a:rPr>
                      <m:t>𝑥</m:t>
                    </m:r>
                    <m:r>
                      <a:rPr lang="en-GB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 assigns a numerical value to each element in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GB" sz="2800" dirty="0" smtClean="0"/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Definition: 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A function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:</m:t>
                    </m:r>
                    <m:r>
                      <a:rPr lang="en-GB" sz="2800" b="0" i="1" smtClean="0">
                        <a:latin typeface="Cambria Math"/>
                      </a:rPr>
                      <m:t>𝑋</m:t>
                    </m:r>
                    <m:r>
                      <a:rPr lang="en-GB" sz="2800" b="0" i="1" smtClean="0">
                        <a:latin typeface="Cambria Math"/>
                      </a:rPr>
                      <m:t>→</m:t>
                    </m:r>
                    <m:r>
                      <a:rPr lang="en-GB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GB" sz="2800" dirty="0" smtClean="0"/>
                  <a:t> </a:t>
                </a:r>
                <a:r>
                  <a:rPr lang="en-GB" sz="2800" i="0" dirty="0" smtClean="0">
                    <a:latin typeface="+mj-lt"/>
                  </a:rPr>
                  <a:t>is a utility function representing preference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i="0" dirty="0" smtClean="0">
                    <a:latin typeface="+mj-lt"/>
                  </a:rPr>
                  <a:t> if for all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, 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GB" sz="2800" i="0" dirty="0" smtClean="0">
                    <a:latin typeface="+mj-lt"/>
                  </a:rPr>
                  <a:t>,</a:t>
                </a:r>
              </a:p>
              <a:p>
                <a:pPr marL="0" indent="0" algn="just">
                  <a:buNone/>
                </a:pPr>
                <a:endParaRPr lang="en-GB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≽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⟷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64704"/>
                <a:ext cx="8640960" cy="5688632"/>
              </a:xfrm>
              <a:blipFill rotWithShape="1">
                <a:blip r:embed="rId2"/>
                <a:stretch>
                  <a:fillRect l="-1410" t="-964" r="-1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13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558011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Utility functions</a:t>
            </a:r>
            <a:endParaRPr lang="en-GB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64704"/>
                <a:ext cx="8640960" cy="568863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GB" sz="2800" b="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en-GB" sz="2800" dirty="0" smtClean="0"/>
                  <a:t>A utility function representing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is not unique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For any strictly increasing function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𝑓</m:t>
                    </m:r>
                    <m:r>
                      <a:rPr lang="en-GB" sz="2800" b="0" i="1" smtClean="0">
                        <a:latin typeface="Cambria Math"/>
                      </a:rPr>
                      <m:t>:</m:t>
                    </m:r>
                    <m:r>
                      <a:rPr lang="en-GB" sz="2800" b="0" i="1" smtClean="0">
                        <a:latin typeface="Cambria Math"/>
                      </a:rPr>
                      <m:t>𝑅</m:t>
                    </m:r>
                    <m:r>
                      <a:rPr lang="en-GB" sz="2800" b="0" i="1" smtClean="0">
                        <a:latin typeface="Cambria Math"/>
                      </a:rPr>
                      <m:t>→</m:t>
                    </m:r>
                    <m:r>
                      <a:rPr lang="en-GB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GB" sz="2800" dirty="0" smtClean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latin typeface="Cambria Math"/>
                      </a:rPr>
                      <m:t>𝑓</m:t>
                    </m:r>
                    <m:r>
                      <a:rPr lang="en-GB" sz="2800" b="0" i="1" smtClean="0"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 is a new utility function representing the same preferences as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 </m:t>
                    </m:r>
                    <m:r>
                      <a:rPr lang="en-GB" sz="2800" i="1" dirty="0" smtClean="0">
                        <a:latin typeface="Cambria Math"/>
                      </a:rPr>
                      <m:t>𝑢</m:t>
                    </m:r>
                    <m:r>
                      <a:rPr lang="en-GB" sz="2800" i="1" dirty="0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GB" sz="2800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64704"/>
                <a:ext cx="8640960" cy="5688632"/>
              </a:xfrm>
              <a:blipFill rotWithShape="1">
                <a:blip r:embed="rId2"/>
                <a:stretch>
                  <a:fillRect l="-1410" r="-1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32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Properties 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GB" sz="2800" dirty="0" smtClean="0"/>
                  <a:t> that do not change for any increasing transformation are called </a:t>
                </a:r>
                <a:r>
                  <a:rPr lang="en-GB" sz="2800" i="1" dirty="0" smtClean="0"/>
                  <a:t> ordinal.</a:t>
                </a: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Properties 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GB" sz="2800" dirty="0" smtClean="0"/>
                  <a:t> that change for some increasing transformation are called </a:t>
                </a:r>
                <a:r>
                  <a:rPr lang="en-GB" sz="2800" i="1" dirty="0" smtClean="0"/>
                  <a:t> cardinal.</a:t>
                </a:r>
              </a:p>
              <a:p>
                <a:pPr marL="0" indent="0" algn="just">
                  <a:buNone/>
                </a:pPr>
                <a:endParaRPr lang="en-GB" sz="2800" i="1" dirty="0"/>
              </a:p>
              <a:p>
                <a:pPr marL="0" indent="0" algn="just">
                  <a:buNone/>
                </a:pPr>
                <a:r>
                  <a:rPr lang="en-GB" sz="2800" dirty="0" smtClean="0"/>
                  <a:t>Then a preference relation associated to an utility function is an ordinal property.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The magnitude of any differences in the utility measure between alternatives are cardinal properties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481" t="-947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2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b="1" dirty="0" smtClean="0"/>
                  <a:t>Proposition</a:t>
                </a:r>
              </a:p>
              <a:p>
                <a:pPr marL="0" indent="0" algn="just">
                  <a:buNone/>
                </a:pPr>
                <a:r>
                  <a:rPr lang="en-GB" sz="2800" i="1" dirty="0" smtClean="0"/>
                  <a:t>A preference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i="1" dirty="0" smtClean="0"/>
                  <a:t> can be represented by a utility function only if it is rational</a:t>
                </a:r>
              </a:p>
              <a:p>
                <a:pPr marL="0" indent="0" algn="just">
                  <a:buNone/>
                </a:pPr>
                <a:r>
                  <a:rPr lang="en-GB" sz="2800" u="sng" dirty="0" smtClean="0"/>
                  <a:t>Proof: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Completeness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.</m:t>
                        </m:r>
                      </m:e>
                    </m:d>
                  </m:oMath>
                </a14:m>
                <a:r>
                  <a:rPr lang="en-GB" sz="2800" dirty="0" smtClean="0"/>
                  <a:t> is a real valued function defined 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. Then for any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,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 either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)≥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𝑢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 smtClean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</a:rPr>
                      <m:t>)≥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. Then it implies that either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sz="2800" dirty="0" smtClean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2800" dirty="0" smtClean="0"/>
                  <a:t>. Hence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must be complete.</a:t>
                </a:r>
                <a:endParaRPr lang="en-GB" sz="2800" dirty="0"/>
              </a:p>
              <a:p>
                <a:pPr marL="0" indent="0" algn="just">
                  <a:buNone/>
                </a:pPr>
                <a:r>
                  <a:rPr lang="en-GB" sz="2800" dirty="0" smtClean="0"/>
                  <a:t>Transitivity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sz="2800" dirty="0" smtClean="0"/>
                  <a:t> or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GB" sz="2800" dirty="0" smtClean="0"/>
                  <a:t>. Then must be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)≥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</a:rPr>
                      <m:t>)≥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. Therefore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)≥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. This implies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192688"/>
              </a:xfrm>
              <a:blipFill rotWithShape="1">
                <a:blip r:embed="rId2"/>
                <a:stretch>
                  <a:fillRect l="-1481" t="-887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26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32656"/>
                <a:ext cx="8363272" cy="6192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Previous proposition provides only necessary conditions, not sufficient ones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Then not all rational preferences can </a:t>
                </a:r>
                <a:r>
                  <a:rPr lang="en-GB" sz="2800" smtClean="0"/>
                  <a:t>be represented </a:t>
                </a:r>
                <a:r>
                  <a:rPr lang="en-GB" sz="2800" dirty="0" smtClean="0"/>
                  <a:t>by an utility function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Example: lexicographic preferences </a:t>
                </a:r>
              </a:p>
              <a:p>
                <a:pPr marL="0" indent="0" algn="just">
                  <a:buNone/>
                </a:pPr>
                <a:endParaRPr lang="en-GB" sz="2800" b="1" dirty="0" smtClean="0"/>
              </a:p>
              <a:p>
                <a:pPr marL="0" indent="0" algn="just">
                  <a:buNone/>
                </a:pPr>
                <a:r>
                  <a:rPr lang="en-GB" sz="2800" b="1" dirty="0" smtClean="0"/>
                  <a:t>Proposition (Representation theorem , Debreu)</a:t>
                </a:r>
                <a:endParaRPr lang="en-GB" sz="2800" b="1" dirty="0"/>
              </a:p>
              <a:p>
                <a:pPr marL="0" indent="0" algn="just">
                  <a:buNone/>
                </a:pPr>
                <a:r>
                  <a:rPr lang="en-GB" sz="2800" i="1" dirty="0"/>
                  <a:t>A preference relation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i="1" dirty="0"/>
                  <a:t> can be represented by a utility function </a:t>
                </a:r>
                <a:r>
                  <a:rPr lang="en-GB" sz="2800" i="1" dirty="0" smtClean="0"/>
                  <a:t>if </a:t>
                </a:r>
                <a:r>
                  <a:rPr lang="en-GB" sz="2800" i="1" dirty="0"/>
                  <a:t>it is </a:t>
                </a:r>
                <a:r>
                  <a:rPr lang="en-GB" sz="2800" i="1" dirty="0" smtClean="0"/>
                  <a:t>satisfying rationality, continuity and strict monotonicity</a:t>
                </a:r>
                <a:endParaRPr lang="en-GB" sz="2800" i="1" dirty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32656"/>
                <a:ext cx="8363272" cy="6192688"/>
              </a:xfrm>
              <a:blipFill rotWithShape="0">
                <a:blip r:embed="rId2"/>
                <a:stretch>
                  <a:fillRect l="-1458" t="-985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89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363272" cy="619268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b="1" dirty="0" smtClean="0"/>
                  <a:t>continuity</a:t>
                </a:r>
                <a:r>
                  <a:rPr lang="en-GB" sz="2800" i="1" dirty="0" smtClean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i="1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i="1" dirty="0" smtClean="0"/>
                  <a:t> are closed sets</a:t>
                </a:r>
                <a:endParaRPr lang="en-GB" sz="2800" i="1" dirty="0"/>
              </a:p>
              <a:p>
                <a:pPr marL="0" indent="0" algn="just">
                  <a:buNone/>
                </a:pPr>
                <a:r>
                  <a:rPr lang="en-GB" sz="2800" b="1" dirty="0" smtClean="0"/>
                  <a:t>strict monotonicity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GB" sz="2800" b="1" i="1">
                        <a:latin typeface="Cambria Math"/>
                        <a:ea typeface="Cambria Math"/>
                      </a:rPr>
                      <m:t>𝒚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→</m:t>
                    </m: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≻</m:t>
                    </m:r>
                    <m:r>
                      <a:rPr lang="en-GB" sz="28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GB" sz="2800" i="1" dirty="0" smtClean="0"/>
                  <a:t> </a:t>
                </a:r>
                <a:endParaRPr lang="en-GB" sz="2800" i="1" dirty="0"/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lexicographic preferences do not satisfy continuity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1, 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For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𝑛</m:t>
                    </m:r>
                    <m:r>
                      <a:rPr lang="en-GB" sz="2800" i="1" dirty="0" smtClean="0">
                        <a:latin typeface="Cambria Math"/>
                      </a:rPr>
                      <m:t> &gt;0 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 </m:t>
                        </m:r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sz="2800" i="1" smtClean="0">
                        <a:latin typeface="Cambria Math"/>
                        <a:ea typeface="Cambria Math"/>
                      </a:rPr>
                      <m:t>≻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 smtClean="0"/>
                  <a:t>  but for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 </m:t>
                    </m:r>
                    <m:r>
                      <a:rPr lang="en-GB" sz="2800" i="1" dirty="0" smtClean="0">
                        <a:latin typeface="Cambria Math"/>
                      </a:rPr>
                      <m:t>𝑛</m:t>
                    </m:r>
                    <m:r>
                      <a:rPr lang="en-GB" sz="2800" i="1" dirty="0" smtClean="0">
                        <a:latin typeface="Cambria Math"/>
                        <a:sym typeface="Wingdings" panose="05000000000000000000" pitchFamily="2" charset="2"/>
                      </a:rPr>
                      <m:t></m:t>
                    </m:r>
                    <m:r>
                      <a:rPr lang="en-GB" sz="280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 </m:t>
                        </m:r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800" i="1">
                        <a:latin typeface="Cambria Math"/>
                        <a:ea typeface="Cambria Math"/>
                      </a:rPr>
                      <m:t>≻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GB" sz="2800" dirty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363272" cy="6192688"/>
              </a:xfrm>
              <a:blipFill rotWithShape="1">
                <a:blip r:embed="rId2"/>
                <a:stretch>
                  <a:fillRect l="-1458" t="-886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85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Choice-based approach</a:t>
            </a:r>
            <a:endParaRPr lang="en-GB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856984" cy="554461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Choice behaviour is represented by means of a</a:t>
                </a:r>
                <a:r>
                  <a:rPr lang="en-GB" sz="2800" i="1" dirty="0" smtClean="0"/>
                  <a:t>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/>
                  <a:t> where:</a:t>
                </a:r>
              </a:p>
              <a:p>
                <a:pPr marL="0" indent="0" algn="just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 is a family of nonempty subsets of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, i.e. every element of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 is a set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n-GB" sz="2800" dirty="0" smtClean="0"/>
                  <a:t>Sometime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𝐵</m:t>
                    </m:r>
                    <m:r>
                      <a:rPr lang="en-GB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 is called budget set.</a:t>
                </a:r>
              </a:p>
              <a:p>
                <a:pPr marL="0" indent="0" algn="just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GB" sz="2800" dirty="0" smtClean="0"/>
                  <a:t> is a choice rule that assigns a nonempty set of chosen elements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GB" sz="2800" dirty="0" smtClean="0"/>
                  <a:t> for every budget set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endParaRPr lang="en-GB" sz="2800" dirty="0" smtClean="0"/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n-GB" sz="2800" dirty="0" smtClean="0"/>
                  <a:t>Note,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800" dirty="0" smtClean="0"/>
                  <a:t> could contain more than one elements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856984" cy="5544616"/>
              </a:xfrm>
              <a:blipFill rotWithShape="1">
                <a:blip r:embed="rId2"/>
                <a:stretch>
                  <a:fillRect l="-1445" t="-990" r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2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76672"/>
                <a:ext cx="8640960" cy="612068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𝑋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800" dirty="0" smtClean="0"/>
                  <a:t>,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ℛ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/>
                  <a:t> and the choice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GB" sz="28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sz="2800" dirty="0" smtClean="0"/>
              </a:p>
              <a:p>
                <a:pPr marL="0" indent="0" algn="just">
                  <a:buNone/>
                </a:pPr>
                <a:endParaRPr lang="en-GB" sz="2800" dirty="0"/>
              </a:p>
              <a:p>
                <a:pPr marL="0" indent="0" algn="just">
                  <a:buNone/>
                </a:pPr>
                <a:r>
                  <a:rPr lang="en-GB" sz="2800" dirty="0" smtClean="0"/>
                  <a:t>In this case x is chosen in all budget sets consumer faces</a:t>
                </a:r>
              </a:p>
              <a:p>
                <a:pPr marL="0" indent="0" algn="just">
                  <a:buNone/>
                </a:pPr>
                <a:endParaRPr lang="en-GB" sz="2800" dirty="0"/>
              </a:p>
              <a:p>
                <a:pPr marL="0" indent="0" algn="just">
                  <a:buNone/>
                </a:pPr>
                <a:r>
                  <a:rPr lang="en-GB" sz="2800" dirty="0" smtClean="0"/>
                  <a:t>Suppose a choice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GB" sz="2800" dirty="0" smtClean="0"/>
                  <a:t> is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and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In this case x is chosen when the decision maker faces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 smtClean="0"/>
                  <a:t>. But we could observe either x or y chosen when the decision maker faces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76672"/>
                <a:ext cx="8640960" cy="6120680"/>
              </a:xfrm>
              <a:blipFill rotWithShape="1">
                <a:blip r:embed="rId2"/>
                <a:stretch>
                  <a:fillRect l="-1410" t="-398" r="-1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1691680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Example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6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166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/>
              <a:t>Choice is the central action of the economic agent. </a:t>
            </a:r>
            <a:endParaRPr lang="en-GB" sz="2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A </a:t>
            </a:r>
            <a:r>
              <a:rPr lang="en-GB" sz="2800" dirty="0"/>
              <a:t>consumer chooses </a:t>
            </a:r>
            <a:endParaRPr lang="en-GB" sz="28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over </a:t>
            </a:r>
            <a:r>
              <a:rPr lang="en-GB" sz="2400" dirty="0"/>
              <a:t>a set of goods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r>
              <a:rPr lang="en-GB" sz="2400" dirty="0" smtClean="0"/>
              <a:t> </a:t>
            </a:r>
            <a:r>
              <a:rPr lang="en-GB" sz="2400" dirty="0"/>
              <a:t>consumer </a:t>
            </a:r>
            <a:r>
              <a:rPr lang="en-GB" sz="2400" dirty="0" smtClean="0"/>
              <a:t>choice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how </a:t>
            </a:r>
            <a:r>
              <a:rPr lang="en-GB" sz="2400" dirty="0"/>
              <a:t>much to save vs consume / a manager chooses over plans for production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 </a:t>
            </a:r>
            <a:r>
              <a:rPr lang="en-GB" sz="2400" dirty="0" err="1"/>
              <a:t>intertemporal</a:t>
            </a:r>
            <a:r>
              <a:rPr lang="en-GB" sz="2400" dirty="0"/>
              <a:t> choice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An </a:t>
            </a:r>
            <a:r>
              <a:rPr lang="en-GB" sz="2800" dirty="0"/>
              <a:t>investor chooses over portfolios </a:t>
            </a:r>
            <a:r>
              <a:rPr lang="en-GB" sz="2800" dirty="0" smtClean="0">
                <a:sym typeface="Wingdings" panose="05000000000000000000" pitchFamily="2" charset="2"/>
              </a:rPr>
              <a:t></a:t>
            </a:r>
            <a:r>
              <a:rPr lang="en-GB" sz="2800" dirty="0" smtClean="0"/>
              <a:t> </a:t>
            </a:r>
            <a:r>
              <a:rPr lang="en-GB" sz="2800" dirty="0"/>
              <a:t>choice under risk</a:t>
            </a:r>
            <a:r>
              <a:rPr lang="en-GB" sz="2800" dirty="0" smtClean="0"/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800" dirty="0" smtClean="0"/>
              <a:t>People </a:t>
            </a:r>
            <a:r>
              <a:rPr lang="en-GB" sz="2800" dirty="0"/>
              <a:t>choose other people (to work with, to date, to be political representatives, </a:t>
            </a:r>
            <a:r>
              <a:rPr lang="en-GB" sz="2800" dirty="0" err="1"/>
              <a:t>etc</a:t>
            </a:r>
            <a:r>
              <a:rPr lang="en-GB" sz="2800" dirty="0" smtClean="0"/>
              <a:t>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 smtClean="0"/>
              <a:t>When </a:t>
            </a:r>
            <a:r>
              <a:rPr lang="en-GB" sz="2800" dirty="0"/>
              <a:t>is choice ``rational"? what properties should it satisfy?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63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6672"/>
                <a:ext cx="8784976" cy="612068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This axiom imposes a certain amount of consistency to the individual’s observed choices: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If an individual chooses (only) x when she faces a budget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 smtClean="0"/>
                  <a:t>, she will not choose y when she faces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Formally:</a:t>
                </a:r>
              </a:p>
              <a:p>
                <a:pPr marL="0" indent="0" algn="just">
                  <a:buNone/>
                </a:pPr>
                <a:endParaRPr lang="en-GB" sz="2800" u="sng" dirty="0" smtClean="0"/>
              </a:p>
              <a:p>
                <a:pPr marL="0" indent="0" algn="just">
                  <a:buNone/>
                </a:pPr>
                <a:r>
                  <a:rPr lang="en-GB" sz="2800" u="sng" dirty="0" smtClean="0"/>
                  <a:t>Definition</a:t>
                </a:r>
              </a:p>
              <a:p>
                <a:pPr marL="0" indent="0" algn="just">
                  <a:buNone/>
                </a:pPr>
                <a:r>
                  <a:rPr lang="en-GB" sz="2800" i="1" dirty="0" smtClean="0"/>
                  <a:t>The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i="1" dirty="0" smtClean="0"/>
                  <a:t> satisfies the weak axiom of revealed preferences if for some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GB" sz="2800" i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i="1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GB" sz="2800" i="1" dirty="0" smtClean="0"/>
                  <a:t> we have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800" i="1" dirty="0" smtClean="0"/>
                  <a:t>, then for any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</a:rPr>
                      <m:t>′∈</m:t>
                    </m:r>
                  </m:oMath>
                </a14:m>
                <a:r>
                  <a:rPr lang="en-GB" sz="2800" i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i="1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GB" sz="2800" i="1" dirty="0" smtClean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GB" sz="2800" i="1" dirty="0" smtClean="0"/>
                  <a:t>, we must also have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GB" sz="2800" i="1" dirty="0" smtClean="0"/>
                  <a:t>.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6672"/>
                <a:ext cx="8784976" cy="6120680"/>
              </a:xfrm>
              <a:blipFill rotWithShape="1">
                <a:blip r:embed="rId2"/>
                <a:stretch>
                  <a:fillRect l="-1387" t="-896" r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666023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Weak axiom of revealed preferences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89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2696"/>
                <a:ext cx="8784976" cy="59046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In words: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If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 is chosen when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/>
                  <a:t> is available then there is no budget set containing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/>
                  <a:t> for which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/>
                  <a:t> is chosen 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 is not.</a:t>
                </a:r>
              </a:p>
              <a:p>
                <a:pPr marL="0" indent="0" algn="just">
                  <a:buNone/>
                </a:pPr>
                <a:r>
                  <a:rPr lang="en-GB" sz="2800" dirty="0"/>
                  <a:t>If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r>
                  <a:rPr lang="en-GB" sz="2800" dirty="0"/>
                  <a:t>we cannot have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/>
                  <a:t>.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2696"/>
                <a:ext cx="8784976" cy="5904656"/>
              </a:xfrm>
              <a:blipFill rotWithShape="1">
                <a:blip r:embed="rId2"/>
                <a:stretch>
                  <a:fillRect l="-1387" t="-930" r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666023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Weak axiom of revealed preferences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3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2696"/>
                <a:ext cx="8784976" cy="59046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Definition: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Given a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/>
                  <a:t> </a:t>
                </a:r>
                <a:r>
                  <a:rPr lang="en-GB" sz="2800" dirty="0"/>
                  <a:t>the </a:t>
                </a:r>
                <a:r>
                  <a:rPr lang="en-GB" sz="2800" i="1" dirty="0" smtClean="0"/>
                  <a:t>revealed </a:t>
                </a:r>
                <a:r>
                  <a:rPr lang="en-GB" sz="2800" i="1" dirty="0"/>
                  <a:t>preference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i="1" dirty="0" smtClean="0"/>
                  <a:t> </a:t>
                </a:r>
                <a:r>
                  <a:rPr lang="en-GB" sz="2800" dirty="0" smtClean="0"/>
                  <a:t>is defined as: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/>
                            </a:rPr>
                            <m:t>≽</m:t>
                          </m:r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⟷ </m:t>
                      </m:r>
                      <m:r>
                        <a:rPr lang="en-GB" sz="2800" b="0" i="1" smtClean="0">
                          <a:latin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∃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2800" i="1"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. 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2800" i="1" dirty="0"/>
              </a:p>
              <a:p>
                <a:pPr marL="0" indent="0" algn="just">
                  <a:buNone/>
                </a:pPr>
                <a:endParaRPr lang="en-GB" sz="2800" dirty="0"/>
              </a:p>
              <a:p>
                <a:pPr marL="0" indent="0" algn="just">
                  <a:buNone/>
                </a:pPr>
                <a:r>
                  <a:rPr lang="en-GB" sz="2800" dirty="0" smtClean="0"/>
                  <a:t>We read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800" i="1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 smtClean="0"/>
                  <a:t> as:</a:t>
                </a:r>
              </a:p>
              <a:p>
                <a:pPr marL="0" indent="0" algn="just">
                  <a:buNone/>
                </a:pPr>
                <a:r>
                  <a:rPr lang="en-GB" sz="2800" i="1" dirty="0" smtClean="0"/>
                  <a:t>x is revealed at least as good as y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To say that </a:t>
                </a:r>
              </a:p>
              <a:p>
                <a:pPr marL="0" indent="0" algn="just">
                  <a:buNone/>
                </a:pPr>
                <a:r>
                  <a:rPr lang="en-GB" sz="2800" i="1" dirty="0"/>
                  <a:t>x is revealed </a:t>
                </a:r>
                <a:r>
                  <a:rPr lang="en-GB" sz="2800" i="1" dirty="0" smtClean="0"/>
                  <a:t>preferred to y </a:t>
                </a:r>
                <a:r>
                  <a:rPr lang="en-GB" sz="2800" dirty="0" smtClean="0"/>
                  <a:t>we need that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∃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. 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GB" sz="2800" i="1" dirty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2696"/>
                <a:ext cx="8784976" cy="5904656"/>
              </a:xfrm>
              <a:blipFill rotWithShape="1">
                <a:blip r:embed="rId2"/>
                <a:stretch>
                  <a:fillRect l="-1387" t="-930" r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3394"/>
                <a:ext cx="6660232" cy="490066"/>
              </a:xfrm>
              <a:solidFill>
                <a:schemeClr val="accent6">
                  <a:lumMod val="75000"/>
                </a:schemeClr>
              </a:solidFill>
            </p:spPr>
            <p:txBody>
              <a:bodyPr>
                <a:noAutofit/>
              </a:bodyPr>
              <a:lstStyle/>
              <a:p>
                <a:pPr algn="l"/>
                <a:r>
                  <a:rPr lang="en-GB" sz="3200" b="1" dirty="0" smtClean="0">
                    <a:solidFill>
                      <a:schemeClr val="bg1"/>
                    </a:solidFill>
                  </a:rPr>
                  <a:t>Revealed preference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3394"/>
                <a:ext cx="6660232" cy="490066"/>
              </a:xfrm>
              <a:blipFill rotWithShape="1">
                <a:blip r:embed="rId3"/>
                <a:stretch>
                  <a:fillRect l="-2287" t="-25000" b="-5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72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92696"/>
                <a:ext cx="8784976" cy="59046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We can restate the weak axiom of revealed preferences as:</a:t>
                </a:r>
                <a:endParaRPr lang="en-GB" sz="2800" i="1" dirty="0"/>
              </a:p>
              <a:p>
                <a:pPr marL="0" indent="0" algn="just">
                  <a:buNone/>
                </a:pPr>
                <a:r>
                  <a:rPr lang="en-GB" sz="2800" i="1" dirty="0" smtClean="0"/>
                  <a:t>If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i="1" dirty="0" smtClean="0"/>
                  <a:t> is revealed at least as good as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i="1" dirty="0" smtClean="0"/>
                  <a:t>, then y cannot be </a:t>
                </a:r>
                <a:r>
                  <a:rPr lang="en-GB" sz="2800" i="1" dirty="0"/>
                  <a:t>revealed </a:t>
                </a:r>
                <a:r>
                  <a:rPr lang="en-GB" sz="2800" i="1" dirty="0" smtClean="0"/>
                  <a:t>preferred to x.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Example:</a:t>
                </a:r>
                <a:endParaRPr lang="en-GB" sz="2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𝑋</m:t>
                    </m:r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  <m:r>
                          <a:rPr lang="en-GB" sz="2800" i="1">
                            <a:latin typeface="Cambria Math"/>
                          </a:rPr>
                          <m:t>, </m:t>
                        </m:r>
                        <m:r>
                          <a:rPr lang="en-GB" sz="2800" i="1">
                            <a:latin typeface="Cambria Math"/>
                          </a:rPr>
                          <m:t>𝑦</m:t>
                        </m:r>
                        <m:r>
                          <a:rPr lang="en-GB" sz="2800" i="1">
                            <a:latin typeface="Cambria Math"/>
                          </a:rPr>
                          <m:t>, </m:t>
                        </m:r>
                        <m:r>
                          <a:rPr lang="en-GB" sz="2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/>
                  <a:t> </a:t>
                </a:r>
                <a:endParaRPr lang="en-GB" sz="2800" dirty="0" smtClean="0"/>
              </a:p>
              <a:p>
                <a:pPr marL="571500" indent="-571500" algn="just">
                  <a:buAutoNum type="romanLcParenR"/>
                </a:pPr>
                <a:r>
                  <a:rPr lang="en-GB" sz="2800" dirty="0" smtClean="0"/>
                  <a:t>choice </a:t>
                </a:r>
                <a:r>
                  <a:rPr lang="en-GB" sz="2800" dirty="0"/>
                  <a:t>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GB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sz="2800" dirty="0" smtClean="0"/>
              </a:p>
              <a:p>
                <a:pPr marL="0" indent="0" algn="ctr">
                  <a:buNone/>
                </a:pPr>
                <a:r>
                  <a:rPr lang="en-GB" sz="2800" dirty="0" smtClean="0"/>
                  <a:t>The axiom is satisfied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ii) Choice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GB" sz="2800" dirty="0"/>
                  <a:t> is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/>
                  <a:t>.</a:t>
                </a:r>
                <a:endParaRPr lang="en-GB" sz="2800" dirty="0" smtClean="0"/>
              </a:p>
              <a:p>
                <a:pPr marL="0" indent="0" algn="ctr">
                  <a:buNone/>
                </a:pPr>
                <a:r>
                  <a:rPr lang="en-GB" sz="2800" dirty="0"/>
                  <a:t>The axiom is </a:t>
                </a:r>
                <a:r>
                  <a:rPr lang="en-GB" sz="2800" dirty="0" smtClean="0"/>
                  <a:t>violated</a:t>
                </a:r>
                <a:endParaRPr lang="en-GB" sz="2800" dirty="0"/>
              </a:p>
              <a:p>
                <a:pPr marL="0" indent="0" algn="just">
                  <a:buNone/>
                </a:pPr>
                <a:endParaRPr lang="en-GB" sz="2800" dirty="0"/>
              </a:p>
              <a:p>
                <a:pPr marL="0" indent="0" algn="just">
                  <a:buNone/>
                </a:pPr>
                <a:endParaRPr lang="en-GB" sz="2800" dirty="0"/>
              </a:p>
              <a:p>
                <a:pPr marL="0" indent="0" algn="just">
                  <a:buNone/>
                </a:pPr>
                <a:endParaRPr lang="en-GB" sz="2800" i="1" dirty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92696"/>
                <a:ext cx="8784976" cy="5904656"/>
              </a:xfrm>
              <a:blipFill rotWithShape="1">
                <a:blip r:embed="rId2"/>
                <a:stretch>
                  <a:fillRect l="-1387" t="-930" r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3394"/>
                <a:ext cx="6660232" cy="490066"/>
              </a:xfrm>
              <a:solidFill>
                <a:schemeClr val="accent6">
                  <a:lumMod val="75000"/>
                </a:schemeClr>
              </a:solidFill>
            </p:spPr>
            <p:txBody>
              <a:bodyPr>
                <a:noAutofit/>
              </a:bodyPr>
              <a:lstStyle/>
              <a:p>
                <a:pPr algn="l"/>
                <a:r>
                  <a:rPr lang="en-GB" sz="3200" b="1" dirty="0" smtClean="0">
                    <a:solidFill>
                      <a:schemeClr val="bg1"/>
                    </a:solidFill>
                  </a:rPr>
                  <a:t>Revealed preference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3394"/>
                <a:ext cx="6660232" cy="490066"/>
              </a:xfrm>
              <a:blipFill rotWithShape="1">
                <a:blip r:embed="rId3"/>
                <a:stretch>
                  <a:fillRect l="-2287" t="-25000" b="-5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09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5446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Two  fundamental questions:</a:t>
                </a:r>
              </a:p>
              <a:p>
                <a:pPr marL="514350" indent="-514350" algn="just">
                  <a:buAutoNum type="arabicParenR"/>
                </a:pPr>
                <a:r>
                  <a:rPr lang="en-GB" sz="2800" dirty="0" smtClean="0"/>
                  <a:t>Suppose a decision maker with rational preference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. Do her decisions satisfy the weak axiom?</a:t>
                </a:r>
              </a:p>
              <a:p>
                <a:pPr marL="514350" indent="-514350" algn="just">
                  <a:buAutoNum type="arabicParenR"/>
                </a:pPr>
                <a:r>
                  <a:rPr lang="en-GB" sz="2800" dirty="0" smtClean="0"/>
                  <a:t>Suppose a decision maker with a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satisfying the weak axiom. Is there a rational preference relation that is consistent with this choice structure? 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544616"/>
              </a:xfrm>
              <a:blipFill rotWithShape="1">
                <a:blip r:embed="rId2"/>
                <a:stretch>
                  <a:fillRect l="-1481" t="-990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relation between the two approaches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6672"/>
                <a:ext cx="8435280" cy="59046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Suppose an individual has rational preference 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on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If this individual faces a subset of alternatives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 his behaviour is represented by: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, ≽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≽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𝑓𝑜𝑟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𝑒𝑣𝑒𝑟𝑦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Then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</a:rPr>
                          <m:t>, ≽</m:t>
                        </m:r>
                      </m:e>
                    </m:d>
                  </m:oMath>
                </a14:m>
                <a:r>
                  <a:rPr lang="en-GB" sz="2800" dirty="0" smtClean="0"/>
                  <a:t> there are the decision maker’s most preferred alternatives in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Suppose that preference relation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and families of budget sets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</a:rPr>
                          <m:t>, ≽</m:t>
                        </m:r>
                      </m:e>
                    </m:d>
                    <m:r>
                      <a:rPr lang="en-GB" sz="2800" i="1" smtClean="0">
                        <a:latin typeface="Cambria Math"/>
                        <a:ea typeface="Cambria Math"/>
                      </a:rPr>
                      <m:t>≠∅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Then we say that rational preference relation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generates the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ℛ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𝐵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, ≽</m:t>
                            </m:r>
                          </m:e>
                        </m:d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6672"/>
                <a:ext cx="8435280" cy="5904656"/>
              </a:xfrm>
              <a:blipFill rotWithShape="1">
                <a:blip r:embed="rId2"/>
                <a:stretch>
                  <a:fillRect l="-1445" t="-929" r="-1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666023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  Answer to question 1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10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548680"/>
                <a:ext cx="8435280" cy="590465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Proposition:</a:t>
                </a:r>
              </a:p>
              <a:p>
                <a:pPr marL="0" indent="0" algn="just">
                  <a:buNone/>
                </a:pPr>
                <a:r>
                  <a:rPr lang="en-GB" sz="2800" dirty="0"/>
                  <a:t>Suppose </a:t>
                </a:r>
                <a:r>
                  <a:rPr lang="en-GB" sz="2800" dirty="0" smtClean="0"/>
                  <a:t>that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≽ </m:t>
                    </m:r>
                  </m:oMath>
                </a14:m>
                <a:r>
                  <a:rPr lang="en-GB" sz="2800" dirty="0" smtClean="0"/>
                  <a:t> is a rational </a:t>
                </a:r>
                <a:r>
                  <a:rPr lang="en-GB" sz="2800" dirty="0"/>
                  <a:t>preference  </a:t>
                </a:r>
                <a:r>
                  <a:rPr lang="en-GB" sz="2800" dirty="0" smtClean="0"/>
                  <a:t>relation. Then the choice structure generated by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≽</m:t>
                        </m:r>
                      </m:e>
                    </m:d>
                  </m:oMath>
                </a14:m>
                <a:r>
                  <a:rPr lang="en-GB" sz="2800" dirty="0" smtClean="0"/>
                  <a:t> satisfies the weak axiom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Proof.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Suppose that for some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𝐵</m:t>
                    </m:r>
                    <m:r>
                      <a:rPr lang="en-GB" sz="28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 we have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,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</a:rPr>
                          <m:t>, ≽</m:t>
                        </m:r>
                      </m:e>
                    </m:d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. It implies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sz="2800" dirty="0" smtClean="0"/>
                  <a:t>. Suppose now that for </a:t>
                </a:r>
                <a:r>
                  <a:rPr lang="en-GB" sz="2800" dirty="0"/>
                  <a:t>some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/>
                      </a:rPr>
                      <m:t>𝐵</m:t>
                    </m:r>
                    <m:r>
                      <a:rPr lang="en-GB" sz="2800" b="0" i="1" dirty="0" smtClean="0">
                        <a:latin typeface="Cambria Math"/>
                      </a:rPr>
                      <m:t>′</m:t>
                    </m:r>
                    <m:r>
                      <a:rPr lang="en-GB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/>
                  <a:t> we have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𝑥</m:t>
                    </m:r>
                    <m:r>
                      <a:rPr lang="en-GB" sz="2800" i="1">
                        <a:latin typeface="Cambria Math"/>
                      </a:rPr>
                      <m:t>,</m:t>
                    </m:r>
                    <m:r>
                      <a:rPr lang="en-GB" sz="2800" i="1">
                        <a:latin typeface="Cambria Math"/>
                      </a:rPr>
                      <m:t>𝑦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</a:rPr>
                          <m:t>′</m:t>
                        </m:r>
                        <m:r>
                          <a:rPr lang="en-GB" sz="2800" i="1">
                            <a:latin typeface="Cambria Math"/>
                          </a:rPr>
                          <m:t>, ≽</m:t>
                        </m:r>
                      </m:e>
                    </m:d>
                  </m:oMath>
                </a14:m>
                <a:r>
                  <a:rPr lang="en-GB" sz="2800" dirty="0"/>
                  <a:t> . It implies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GB" sz="2800" dirty="0"/>
                  <a:t>.</a:t>
                </a:r>
                <a:r>
                  <a:rPr lang="en-GB" sz="2800" dirty="0" smtClean="0"/>
                  <a:t> So, by transitivity (we already know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𝑥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sz="2800" dirty="0" smtClean="0"/>
                  <a:t>) must be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 ∀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GB" sz="2800" dirty="0"/>
                  <a:t>. </a:t>
                </a:r>
                <a:r>
                  <a:rPr lang="en-GB" sz="2800" dirty="0" smtClean="0"/>
                  <a:t>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</a:rPr>
                          <m:t>′, ≽</m:t>
                        </m:r>
                      </m:e>
                    </m:d>
                  </m:oMath>
                </a14:m>
                <a:endParaRPr lang="en-GB" sz="2800" dirty="0"/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548680"/>
                <a:ext cx="8435280" cy="5904656"/>
              </a:xfrm>
              <a:blipFill rotWithShape="1">
                <a:blip r:embed="rId2"/>
                <a:stretch>
                  <a:fillRect l="-1445" t="-929" r="-1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88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64704"/>
                <a:ext cx="8435280" cy="568863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Definition: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Given a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/>
                  <a:t> the rational preference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rationalizes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GB" sz="2800" dirty="0" smtClean="0"/>
                  <a:t> relative to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if: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,≽</m:t>
                          </m:r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for all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. That is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dirty="0" smtClean="0"/>
                  <a:t> generates the choice structure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 algn="just">
                  <a:buNone/>
                </a:pPr>
                <a:endParaRPr lang="en-GB" sz="2800" dirty="0"/>
              </a:p>
              <a:p>
                <a:pPr marL="0" indent="0" algn="just">
                  <a:buNone/>
                </a:pPr>
                <a:r>
                  <a:rPr lang="en-GB" sz="2800" dirty="0" smtClean="0"/>
                  <a:t>The meaning is that preferences can explain behaviour and we can think of the decision maker as a preference </a:t>
                </a:r>
                <a:r>
                  <a:rPr lang="en-GB" sz="2800" dirty="0" err="1" smtClean="0"/>
                  <a:t>maximizer</a:t>
                </a:r>
                <a:r>
                  <a:rPr lang="en-GB" sz="2800" dirty="0" smtClean="0"/>
                  <a:t>. </a:t>
                </a:r>
              </a:p>
              <a:p>
                <a:pPr marL="0" indent="0" algn="just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64704"/>
                <a:ext cx="8435280" cy="5688632"/>
              </a:xfrm>
              <a:blipFill rotWithShape="1">
                <a:blip r:embed="rId2"/>
                <a:stretch>
                  <a:fillRect l="-1445" t="-964" r="-1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60232" cy="49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  Answer to question 2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8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Note that only a choice rule that satisfy the weak axiom can be rationalized. 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But the weak axiom is not enough to ensure the existence of a rationalizing preference relation.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Example: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𝑋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800" dirty="0" smtClean="0"/>
                  <a:t>,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and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,</m:t>
                    </m:r>
                    <m:r>
                      <a:rPr lang="en-GB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dirty="0" smtClean="0"/>
                  <a:t>,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en-GB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This choice structure satisfies the weak axiom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To rationalize the first two choices we need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≻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≻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GB" sz="2800" dirty="0" smtClean="0"/>
                  <a:t>. Then a rational preference relation implies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≻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GB" sz="2800" dirty="0" smtClean="0"/>
                  <a:t> but this contradicts the third choice. 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481" t="-971" r="-2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313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Proposition: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dirty="0" smtClean="0"/>
                  <a:t> is a choice structure such that:</a:t>
                </a:r>
              </a:p>
              <a:p>
                <a:pPr marL="571500" indent="-571500" algn="just">
                  <a:buFont typeface="+mj-lt"/>
                  <a:buAutoNum type="romanLcPeriod"/>
                </a:pPr>
                <a:r>
                  <a:rPr lang="en-GB" sz="2800" dirty="0" smtClean="0"/>
                  <a:t>The weak axiom is satisfied</a:t>
                </a:r>
              </a:p>
              <a:p>
                <a:pPr marL="571500" indent="-571500" algn="just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 includes all subsets of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sz="2800" dirty="0" smtClean="0"/>
                  <a:t> up three element</a:t>
                </a:r>
              </a:p>
              <a:p>
                <a:pPr marL="0" indent="0" algn="just">
                  <a:buNone/>
                </a:pPr>
                <a:r>
                  <a:rPr lang="en-GB" sz="2800" dirty="0" smtClean="0"/>
                  <a:t>Then there is a rational preference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≻</m:t>
                    </m:r>
                  </m:oMath>
                </a14:m>
                <a:r>
                  <a:rPr lang="en-GB" sz="2800" dirty="0" smtClean="0"/>
                  <a:t> that rationalize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relative to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  <m:r>
                      <a:rPr lang="en-GB" sz="2800" b="0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GB" sz="2800" dirty="0" smtClean="0"/>
                  <a:t>i.e.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 ≽</m:t>
                        </m:r>
                      </m:e>
                    </m:d>
                  </m:oMath>
                </a14:m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0" i="1" dirty="0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b="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GB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Furthermore this is the unique preference relation that does so.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481" t="-984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26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08720"/>
                <a:ext cx="8568952" cy="561662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GB" sz="2800" dirty="0" smtClean="0"/>
                  <a:t>Starting point: the </a:t>
                </a:r>
                <a:r>
                  <a:rPr lang="en-GB" sz="2800" i="1" dirty="0" smtClean="0"/>
                  <a:t>set of possible alternatives </a:t>
                </a:r>
                <a:r>
                  <a:rPr lang="en-GB" sz="2800" dirty="0" smtClean="0"/>
                  <a:t>from which the individual must choose</a:t>
                </a:r>
              </a:p>
              <a:p>
                <a:pPr algn="just"/>
                <a:r>
                  <a:rPr lang="en-GB" sz="2800" dirty="0" smtClean="0"/>
                  <a:t>We denote this set by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GB" sz="2800" dirty="0" smtClean="0"/>
              </a:p>
              <a:p>
                <a:pPr algn="just"/>
                <a:r>
                  <a:rPr lang="en-GB" sz="2800" dirty="0" smtClean="0"/>
                  <a:t>Two different approaches to modelling individual choice behaviour:</a:t>
                </a:r>
              </a:p>
              <a:p>
                <a:pPr marL="457200" lvl="1" indent="0" algn="just">
                  <a:buNone/>
                </a:pPr>
                <a:r>
                  <a:rPr lang="en-GB" i="1" dirty="0" smtClean="0"/>
                  <a:t>1. </a:t>
                </a:r>
                <a:r>
                  <a:rPr lang="en-GB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Preference-based approach</a:t>
                </a:r>
                <a:r>
                  <a:rPr lang="en-GB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r>
                  <a:rPr lang="en-GB" i="1" dirty="0" smtClean="0"/>
                  <a:t> The preference relation 	</a:t>
                </a:r>
                <a:r>
                  <a:rPr lang="en-GB" dirty="0" smtClean="0"/>
                  <a:t>is the primitive characteristic of the individual</a:t>
                </a:r>
              </a:p>
              <a:p>
                <a:pPr marL="0" lvl="1" indent="0" algn="just">
                  <a:buNone/>
                </a:pPr>
                <a:r>
                  <a:rPr lang="en-GB" dirty="0" smtClean="0"/>
                  <a:t>	This theory imposes rationality axioms on the 	decision maker’s preferences</a:t>
                </a:r>
              </a:p>
              <a:p>
                <a:pPr marL="0" lvl="1" indent="0" algn="just">
                  <a:buNone/>
                </a:pPr>
                <a:r>
                  <a:rPr lang="en-GB" dirty="0" smtClean="0"/>
                  <a:t>	Analysis of the consequences on the individual’s 	choice behaviour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08720"/>
                <a:ext cx="8568952" cy="5616624"/>
              </a:xfrm>
              <a:blipFill rotWithShape="1">
                <a:blip r:embed="rId2"/>
                <a:stretch>
                  <a:fillRect l="-1209" t="-977" r="-1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6632"/>
                <a:ext cx="8363272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Proof.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Consider the revealed preferences 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We have to prove that: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/>
                  <a:t> is a rational preference relation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/>
                  <a:t> rationalizes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GB" sz="2800" dirty="0" smtClean="0"/>
                  <a:t> on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endParaRPr lang="en-GB" sz="28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/>
                  <a:t> is unique</a:t>
                </a:r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6632"/>
                <a:ext cx="8363272" cy="6552728"/>
              </a:xfrm>
              <a:blipFill rotWithShape="1">
                <a:blip r:embed="rId2"/>
                <a:stretch>
                  <a:fillRect l="-1458" t="-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929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6632"/>
                <a:ext cx="8363272" cy="655272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1. We check completeness and transitivity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GB" sz="2800" dirty="0" smtClean="0"/>
              </a:p>
              <a:p>
                <a:pPr marL="857250" lvl="1" indent="-457200" algn="just">
                  <a:buAutoNum type="alphaLcPeriod"/>
                </a:pPr>
                <a:r>
                  <a:rPr lang="en-GB" sz="2400" dirty="0" smtClean="0"/>
                  <a:t>Completeness.  By assumption ii) all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400" dirty="0" smtClean="0"/>
                  <a:t>. Since either x or y must be an </a:t>
                </a:r>
                <a:r>
                  <a:rPr lang="en-GB" sz="2400" dirty="0" err="1" smtClean="0"/>
                  <a:t>alement</a:t>
                </a:r>
                <a:r>
                  <a:rPr lang="en-GB" sz="2400" dirty="0" smtClean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400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 or both.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 smtClean="0"/>
                  <a:t> is complete</a:t>
                </a:r>
              </a:p>
              <a:p>
                <a:pPr marL="857250" lvl="1" indent="-457200" algn="just">
                  <a:buAutoNum type="alphaLcPeriod"/>
                </a:pPr>
                <a:r>
                  <a:rPr lang="en-GB" sz="2400" dirty="0" smtClean="0"/>
                  <a:t>Transitivity.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 smtClean="0"/>
                  <a:t>. We have to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 smtClean="0"/>
                  <a:t>. Suppose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400" dirty="0" smtClean="0"/>
                  <a:t>.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 the weak axiom holds we have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400" dirty="0"/>
                  <a:t>. </a:t>
                </a:r>
                <a:r>
                  <a:rPr lang="en-GB" sz="2400" dirty="0" smtClean="0"/>
                  <a:t>Suppose </a:t>
                </a:r>
                <a:r>
                  <a:rPr lang="en-GB" sz="2400" dirty="0"/>
                  <a:t>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400" dirty="0" smtClean="0"/>
                  <a:t>. </a:t>
                </a:r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/>
                  <a:t>and the weak axiom holds we have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400" dirty="0" smtClean="0"/>
                  <a:t> as in the previous case</a:t>
                </a:r>
                <a:endParaRPr lang="en-GB" sz="2400" dirty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6632"/>
                <a:ext cx="8363272" cy="6552728"/>
              </a:xfrm>
              <a:blipFill rotWithShape="1">
                <a:blip r:embed="rId2"/>
                <a:stretch>
                  <a:fillRect l="-1458" t="-837" r="-1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710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6632"/>
                <a:ext cx="8363272" cy="655272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2. We check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/>
                  <a:t> rationalizes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GB" sz="2800" dirty="0"/>
                  <a:t> on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:r>
                  <a:rPr lang="en-GB" sz="2800" dirty="0" smtClean="0"/>
                  <a:t>i.e.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≽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GB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/>
                  <a:t>y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GB" sz="2800" dirty="0" smtClean="0"/>
                  <a:t> , so we have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≽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 smtClean="0"/>
                  <a:t>. It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/>
                            <a:ea typeface="Cambria Math"/>
                          </a:rPr>
                          <m:t>)⊂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≽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Next suppose that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≽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 smtClean="0"/>
                  <a:t>. It implies that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≽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800" dirty="0" smtClean="0"/>
                  <a:t>y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GB" sz="2800" dirty="0" smtClean="0"/>
                  <a:t>; for each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GB" sz="2800" dirty="0" smtClean="0"/>
                  <a:t> it exists some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,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800" dirty="0" smtClean="0"/>
                  <a:t>). It implies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</a:rPr>
                      <m:t>x</m:t>
                    </m:r>
                    <m:r>
                      <a:rPr lang="en-GB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sz="28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GB" sz="2800" dirty="0" smtClean="0"/>
                  <a:t>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≽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i="1">
                        <a:latin typeface="Cambria Math"/>
                        <a:ea typeface="Cambria Math"/>
                      </a:rPr>
                      <m:t>⊂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 smtClean="0"/>
                  <a:t>. 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/>
                                <a:ea typeface="Cambria Math"/>
                              </a:rPr>
                              <m:t>≽</m:t>
                            </m:r>
                          </m:e>
                          <m:sup>
                            <m:r>
                              <a:rPr lang="en-GB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sz="2800" dirty="0"/>
                  <a:t>. </a:t>
                </a: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3. Uniqueness. It derives from the observation that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ℛ</m:t>
                    </m:r>
                  </m:oMath>
                </a14:m>
                <a:r>
                  <a:rPr lang="en-GB" sz="2800" dirty="0" smtClean="0"/>
                  <a:t> includes all subsets of two element. Then the choice </a:t>
                </a:r>
                <a:r>
                  <a:rPr lang="en-GB" sz="2800" dirty="0" err="1" smtClean="0"/>
                  <a:t>behavior</a:t>
                </a:r>
                <a:r>
                  <a:rPr lang="en-GB" sz="2800" dirty="0" smtClean="0"/>
                  <a:t> of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 dirty="0" smtClean="0">
                            <a:latin typeface="Cambria Math"/>
                          </a:rPr>
                          <m:t>.</m:t>
                        </m:r>
                      </m:e>
                    </m:d>
                  </m:oMath>
                </a14:m>
                <a:r>
                  <a:rPr lang="en-GB" sz="2800" dirty="0" smtClean="0"/>
                  <a:t> completely determine the pairwise preference </a:t>
                </a:r>
                <a:r>
                  <a:rPr lang="en-GB" sz="2800" smtClean="0"/>
                  <a:t>relation over X.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6632"/>
                <a:ext cx="8363272" cy="6552728"/>
              </a:xfrm>
              <a:blipFill rotWithShape="1">
                <a:blip r:embed="rId2"/>
                <a:stretch>
                  <a:fillRect l="-1458" t="-837" r="-2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02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445624" cy="633670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GB" i="1" dirty="0" smtClean="0"/>
              <a:t>2. 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Choice-based approach</a:t>
            </a:r>
            <a:r>
              <a:rPr lang="en-GB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GB" i="1" dirty="0" smtClean="0"/>
              <a:t> </a:t>
            </a:r>
            <a:r>
              <a:rPr lang="en-GB" dirty="0" smtClean="0"/>
              <a:t>Choice behaviour is the 	primitive characteristic of the individual.</a:t>
            </a:r>
          </a:p>
          <a:p>
            <a:pPr marL="457200" lvl="1" indent="0" algn="just">
              <a:buNone/>
            </a:pPr>
            <a:r>
              <a:rPr lang="en-GB" dirty="0" smtClean="0"/>
              <a:t>	It makes assumptions directly on the behaviour</a:t>
            </a:r>
          </a:p>
          <a:p>
            <a:pPr marL="457200" lvl="1" indent="0" algn="just">
              <a:buNone/>
            </a:pPr>
            <a:r>
              <a:rPr lang="en-GB" dirty="0"/>
              <a:t>	</a:t>
            </a:r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The weak axiom of revealed preferences </a:t>
            </a:r>
            <a:r>
              <a:rPr lang="en-GB" dirty="0" smtClean="0"/>
              <a:t>imposes 	an element of consistency</a:t>
            </a:r>
          </a:p>
          <a:p>
            <a:pPr marL="457200" lvl="1" indent="0" algn="just">
              <a:buNone/>
            </a:pPr>
            <a:r>
              <a:rPr lang="en-GB" dirty="0"/>
              <a:t>	</a:t>
            </a:r>
            <a:r>
              <a:rPr lang="en-GB" dirty="0" smtClean="0"/>
              <a:t>Attractive features of this approach</a:t>
            </a:r>
          </a:p>
          <a:p>
            <a:pPr marL="1371600" lvl="2" indent="-514350" algn="just">
              <a:buFont typeface="+mj-lt"/>
              <a:buAutoNum type="alphaLcPeriod"/>
            </a:pPr>
            <a:r>
              <a:rPr lang="en-GB" sz="2800" dirty="0" smtClean="0"/>
              <a:t>Room of more general forms of individual behaviour</a:t>
            </a:r>
          </a:p>
          <a:p>
            <a:pPr marL="1371600" lvl="2" indent="-514350" algn="just">
              <a:buFont typeface="+mj-lt"/>
              <a:buAutoNum type="alphaLcPeriod"/>
            </a:pPr>
            <a:r>
              <a:rPr lang="en-GB" sz="2800" dirty="0" smtClean="0"/>
              <a:t>Assumptions are on directly observable objects</a:t>
            </a:r>
          </a:p>
          <a:p>
            <a:pPr marL="1371600" lvl="2" indent="-514350" algn="just">
              <a:buFont typeface="+mj-lt"/>
              <a:buAutoNum type="alphaLcPeriod"/>
            </a:pPr>
            <a:r>
              <a:rPr lang="en-GB" sz="2800" dirty="0" smtClean="0"/>
              <a:t>Behavioural foundations of the theory of individual decision making</a:t>
            </a:r>
          </a:p>
          <a:p>
            <a:pPr marL="457200" lvl="1" indent="0" algn="just">
              <a:buNone/>
            </a:pPr>
            <a:r>
              <a:rPr lang="en-GB" dirty="0" smtClean="0"/>
              <a:t>	</a:t>
            </a:r>
          </a:p>
          <a:p>
            <a:pPr marL="457200" lvl="1" indent="0" algn="just">
              <a:buNone/>
            </a:pPr>
            <a:endParaRPr lang="en-GB" dirty="0" smtClean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522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Preference-based approach</a:t>
            </a:r>
            <a:endParaRPr lang="en-GB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568952" cy="424847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dirty="0" smtClean="0"/>
                  <a:t>The objective of the decision maker are summarized by a </a:t>
                </a:r>
                <a:r>
                  <a:rPr lang="en-GB" i="1" dirty="0" smtClean="0"/>
                  <a:t>preference relation </a:t>
                </a:r>
                <a:r>
                  <a:rPr lang="en-GB" dirty="0" smtClean="0"/>
                  <a:t>that is denoted by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endParaRPr lang="en-GB" b="1" dirty="0" smtClean="0"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dirty="0" smtClean="0"/>
                  <a:t> is a binary relation over the set of alternatives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GB" dirty="0" smtClean="0"/>
              </a:p>
              <a:p>
                <a:pPr marL="0" indent="0" algn="just">
                  <a:buNone/>
                </a:pPr>
                <a:r>
                  <a:rPr lang="en-GB" dirty="0" smtClean="0"/>
                  <a:t>It allows the comparison of pairs of alternatives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 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means “</a:t>
                </a:r>
                <a:r>
                  <a:rPr lang="en-GB" i="1" dirty="0" smtClean="0"/>
                  <a:t>x is at least good as y”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568952" cy="4248472"/>
              </a:xfrm>
              <a:blipFill rotWithShape="1">
                <a:blip r:embed="rId2"/>
                <a:stretch>
                  <a:fillRect l="-1778" t="-1865" r="-1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2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604867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 smtClean="0"/>
                  <a:t>(</a:t>
                </a:r>
                <a:r>
                  <a:rPr lang="en-GB" sz="2800" dirty="0" err="1" smtClean="0"/>
                  <a:t>i</a:t>
                </a:r>
                <a:r>
                  <a:rPr lang="en-GB" sz="2800" dirty="0" smtClean="0"/>
                  <a:t>) 	</a:t>
                </a:r>
                <a:r>
                  <a:rPr lang="en-GB" sz="2800" i="1" dirty="0" smtClean="0"/>
                  <a:t>The strict preference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≻</m:t>
                    </m:r>
                  </m:oMath>
                </a14:m>
                <a:r>
                  <a:rPr lang="en-GB" sz="2800" dirty="0" smtClean="0"/>
                  <a:t> is defined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≻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⇔ 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≽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𝑏𝑢𝑡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𝑛𝑜𝑡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≽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	and it means “</a:t>
                </a:r>
                <a:r>
                  <a:rPr lang="en-GB" sz="2800" i="1" dirty="0" smtClean="0"/>
                  <a:t>x is preferred to y”</a:t>
                </a:r>
              </a:p>
              <a:p>
                <a:pPr marL="0" indent="0" algn="just">
                  <a:buNone/>
                </a:pPr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(ii) 	</a:t>
                </a:r>
                <a:r>
                  <a:rPr lang="en-GB" sz="2800" i="1" dirty="0" smtClean="0"/>
                  <a:t>The indifference relation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∼</m:t>
                    </m:r>
                  </m:oMath>
                </a14:m>
                <a:r>
                  <a:rPr lang="en-GB" sz="2800" dirty="0" smtClean="0"/>
                  <a:t> is defined as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i="1" smtClean="0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 ⇔ 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≽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𝑎𝑛𝑑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/>
                            </a:rPr>
                            <m:t>≽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 algn="just">
                  <a:buNone/>
                </a:pPr>
                <a:r>
                  <a:rPr lang="en-GB" sz="2800" dirty="0" smtClean="0"/>
                  <a:t>	and it means “</a:t>
                </a:r>
                <a:r>
                  <a:rPr lang="en-GB" sz="2800" i="1" dirty="0" smtClean="0"/>
                  <a:t>x is indifferent to y”</a:t>
                </a:r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6048672"/>
              </a:xfrm>
              <a:blipFill rotWithShape="1">
                <a:blip r:embed="rId2"/>
                <a:stretch>
                  <a:fillRect l="-1481" t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40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GB" sz="2800" dirty="0"/>
                  <a:t>a </a:t>
                </a:r>
                <a:r>
                  <a:rPr lang="en-GB" sz="2800" i="1" dirty="0"/>
                  <a:t>preference relation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/>
                        <a:ea typeface="Cambria Math"/>
                      </a:rPr>
                      <m:t>≽</m:t>
                    </m:r>
                  </m:oMath>
                </a14:m>
                <a:r>
                  <a:rPr lang="en-GB" sz="2800" b="1" dirty="0" smtClean="0">
                    <a:ea typeface="Cambria Math"/>
                  </a:rPr>
                  <a:t> </a:t>
                </a:r>
                <a:r>
                  <a:rPr lang="en-GB" sz="2800" dirty="0" smtClean="0">
                    <a:ea typeface="Cambria Math"/>
                  </a:rPr>
                  <a:t>is rational if the following </a:t>
                </a:r>
                <a:r>
                  <a:rPr lang="en-GB" sz="2800" dirty="0" smtClean="0"/>
                  <a:t>hypothesis are satisfied:</a:t>
                </a:r>
              </a:p>
              <a:p>
                <a:pPr marL="514350" indent="-514350">
                  <a:buAutoNum type="alphaLcPeriod"/>
                </a:pPr>
                <a:r>
                  <a:rPr lang="en-GB" sz="2800" i="1" dirty="0" smtClean="0">
                    <a:solidFill>
                      <a:srgbClr val="C00000"/>
                    </a:solidFill>
                  </a:rPr>
                  <a:t>Completeness</a:t>
                </a:r>
                <a:endParaRPr lang="en-GB" sz="2800" dirty="0"/>
              </a:p>
              <a:p>
                <a:pPr marL="540000" lvl="1" indent="0" algn="just">
                  <a:buNone/>
                </a:pPr>
                <a:r>
                  <a:rPr lang="en-GB" dirty="0" smtClean="0"/>
                  <a:t>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 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GB" dirty="0" smtClean="0"/>
                  <a:t> we have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𝑜𝑟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≽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(or both)</a:t>
                </a:r>
              </a:p>
              <a:p>
                <a:pPr marL="514350" indent="-514350">
                  <a:buAutoNum type="alphaLcPeriod"/>
                </a:pPr>
                <a:r>
                  <a:rPr lang="en-GB" sz="2800" i="1" dirty="0" smtClean="0">
                    <a:solidFill>
                      <a:srgbClr val="C00000"/>
                    </a:solidFill>
                  </a:rPr>
                  <a:t>Transitivity</a:t>
                </a:r>
              </a:p>
              <a:p>
                <a:pPr marL="540000" indent="0">
                  <a:buNone/>
                </a:pPr>
                <a:r>
                  <a:rPr lang="en-GB" sz="2800" dirty="0" smtClean="0"/>
                  <a:t>For </a:t>
                </a:r>
                <a:r>
                  <a:rPr lang="en-GB" sz="2800" dirty="0"/>
                  <a:t>all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𝑥</m:t>
                    </m:r>
                    <m:r>
                      <a:rPr lang="en-GB" sz="2800">
                        <a:latin typeface="Cambria Math"/>
                      </a:rPr>
                      <m:t>, </m:t>
                    </m:r>
                    <m:r>
                      <a:rPr lang="en-GB" sz="2800">
                        <a:latin typeface="Cambria Math"/>
                      </a:rPr>
                      <m:t>𝑦</m:t>
                    </m:r>
                    <m:r>
                      <a:rPr lang="en-GB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</a:rPr>
                      <m:t>z</m:t>
                    </m:r>
                    <m:r>
                      <a:rPr lang="en-GB" sz="2800">
                        <a:latin typeface="Cambria Math"/>
                      </a:rPr>
                      <m:t> ∈</m:t>
                    </m:r>
                    <m:r>
                      <a:rPr lang="en-GB" sz="2800">
                        <a:latin typeface="Cambria Math"/>
                      </a:rPr>
                      <m:t>𝑋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if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/>
                      </a:rPr>
                      <m:t>𝑥</m:t>
                    </m:r>
                    <m:r>
                      <a:rPr lang="en-GB" sz="2800">
                        <a:latin typeface="Cambria Math"/>
                      </a:rPr>
                      <m:t>≽</m:t>
                    </m:r>
                    <m:r>
                      <a:rPr lang="en-GB" sz="2800">
                        <a:latin typeface="Cambria Math"/>
                      </a:rPr>
                      <m:t>𝑦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</a:rPr>
                      <m:t>y</m:t>
                    </m:r>
                    <m:r>
                      <a:rPr lang="en-GB" sz="2800" smtClean="0">
                        <a:latin typeface="Cambria Math"/>
                      </a:rPr>
                      <m:t>≽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</a:rPr>
                      <m:t>z</m:t>
                    </m:r>
                  </m:oMath>
                </a14:m>
                <a:r>
                  <a:rPr lang="en-GB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GB" sz="2800" smtClean="0">
                        <a:latin typeface="Cambria Math"/>
                      </a:rPr>
                      <m:t>𝑥</m:t>
                    </m:r>
                    <m:r>
                      <a:rPr lang="en-GB" sz="2800" smtClean="0">
                        <a:latin typeface="Cambria Math"/>
                      </a:rPr>
                      <m:t>≽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</a:rPr>
                      <m:t>z</m:t>
                    </m:r>
                  </m:oMath>
                </a14:m>
                <a:r>
                  <a:rPr lang="en-GB" sz="2800" i="1" dirty="0" smtClean="0">
                    <a:solidFill>
                      <a:srgbClr val="C00000"/>
                    </a:solidFill>
                  </a:rPr>
                  <a:t> </a:t>
                </a:r>
                <a:endParaRPr lang="en-GB" sz="2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481" t="-971" r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41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About </a:t>
            </a:r>
            <a:r>
              <a:rPr lang="en-GB" sz="2800" b="1" i="1" dirty="0" smtClean="0">
                <a:solidFill>
                  <a:srgbClr val="C00000"/>
                </a:solidFill>
              </a:rPr>
              <a:t>Completeness</a:t>
            </a:r>
            <a:endParaRPr lang="en-GB" sz="2800" b="1" i="1" dirty="0" smtClean="0"/>
          </a:p>
          <a:p>
            <a:pPr marL="0" indent="0" algn="just">
              <a:buNone/>
            </a:pPr>
            <a:r>
              <a:rPr lang="en-GB" sz="2800" dirty="0" smtClean="0"/>
              <a:t>Under this assumption an individual has well defined preferences between any two possible alternatives</a:t>
            </a:r>
          </a:p>
          <a:p>
            <a:pPr marL="0" indent="0" algn="just">
              <a:buNone/>
            </a:pPr>
            <a:r>
              <a:rPr lang="en-GB" sz="2800" dirty="0" smtClean="0"/>
              <a:t>It is a strong assumption:</a:t>
            </a:r>
          </a:p>
          <a:p>
            <a:pPr marL="0" indent="0" algn="just">
              <a:buNone/>
            </a:pPr>
            <a:r>
              <a:rPr lang="en-GB" sz="2800" dirty="0" smtClean="0"/>
              <a:t>To evaluate alternative that are far from the realm of common experience can be difficult</a:t>
            </a:r>
          </a:p>
          <a:p>
            <a:pPr marL="0" indent="0" algn="just">
              <a:buNone/>
            </a:pPr>
            <a:r>
              <a:rPr lang="en-GB" sz="2800" dirty="0" smtClean="0"/>
              <a:t>To  do it requires time and work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471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About </a:t>
            </a:r>
            <a:r>
              <a:rPr lang="en-GB" sz="2800" b="1" i="1" dirty="0" smtClean="0">
                <a:solidFill>
                  <a:srgbClr val="C00000"/>
                </a:solidFill>
              </a:rPr>
              <a:t>Transitivity</a:t>
            </a:r>
          </a:p>
          <a:p>
            <a:pPr marL="0" indent="0" algn="just">
              <a:buNone/>
            </a:pPr>
            <a:r>
              <a:rPr lang="en-GB" sz="2800" dirty="0" smtClean="0"/>
              <a:t>Under this assumption is not possible to find a decision maker with a sequence of choices such that her preferences appear to cycle:  </a:t>
            </a:r>
          </a:p>
          <a:p>
            <a:pPr marL="0" indent="0" algn="just">
              <a:buNone/>
            </a:pPr>
            <a:r>
              <a:rPr lang="en-GB" sz="2800" dirty="0" smtClean="0"/>
              <a:t>For example an individual that prefers a pasta over a pizza, a pizza over a burger and a burger over a pasta.</a:t>
            </a:r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endParaRPr lang="en-GB" sz="2800" dirty="0" smtClean="0"/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r>
              <a:rPr lang="en-GB" sz="2800" dirty="0" smtClean="0"/>
              <a:t>It is hard to satisfy when alternative that are far from the realm of common experience</a:t>
            </a:r>
          </a:p>
          <a:p>
            <a:pPr marL="0" indent="0" algn="just">
              <a:buNone/>
            </a:pPr>
            <a:r>
              <a:rPr lang="en-GB" sz="2800" dirty="0" smtClean="0"/>
              <a:t>This assumption is fundamental for most of the economic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0015" y="3140968"/>
            <a:ext cx="7920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PASTA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3713" y="3911027"/>
            <a:ext cx="7920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PIZZA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55" y="3873870"/>
            <a:ext cx="10081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BURGER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2700000">
            <a:off x="4217059" y="3407636"/>
            <a:ext cx="360040" cy="3092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-2700000">
            <a:off x="2950553" y="3464377"/>
            <a:ext cx="360040" cy="2473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0800000">
            <a:off x="3627954" y="3926516"/>
            <a:ext cx="360040" cy="2473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2512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Preference and choice cap. 7.1, Analisi Microeconomica, Hal R Varian cap. 1, Microeconomic Theory, Andreu Mas-Colell, Michael D. Whinston, and Jerry R. Green</vt:lpstr>
      <vt:lpstr>Introduction</vt:lpstr>
      <vt:lpstr>Introduction</vt:lpstr>
      <vt:lpstr>PowerPoint Presentation</vt:lpstr>
      <vt:lpstr>Preference-based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Violations of transitivity</vt:lpstr>
      <vt:lpstr>Utility functions</vt:lpstr>
      <vt:lpstr>Utility functions</vt:lpstr>
      <vt:lpstr>PowerPoint Presentation</vt:lpstr>
      <vt:lpstr>PowerPoint Presentation</vt:lpstr>
      <vt:lpstr>PowerPoint Presentation</vt:lpstr>
      <vt:lpstr>PowerPoint Presentation</vt:lpstr>
      <vt:lpstr>Choice-based approach</vt:lpstr>
      <vt:lpstr>Example</vt:lpstr>
      <vt:lpstr>Weak axiom of revealed preferences</vt:lpstr>
      <vt:lpstr>Weak axiom of revealed preferences</vt:lpstr>
      <vt:lpstr>Revealed preference relation ≽^∗</vt:lpstr>
      <vt:lpstr>Revealed preference relation ≽^∗</vt:lpstr>
      <vt:lpstr>The relation between the two approaches</vt:lpstr>
      <vt:lpstr>    Answer to question 1</vt:lpstr>
      <vt:lpstr>PowerPoint Presentation</vt:lpstr>
      <vt:lpstr>    Answer to 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Rational Choice</dc:title>
  <dc:creator>uwte330</dc:creator>
  <cp:lastModifiedBy>EconStaff</cp:lastModifiedBy>
  <cp:revision>118</cp:revision>
  <cp:lastPrinted>2015-03-02T11:15:59Z</cp:lastPrinted>
  <dcterms:created xsi:type="dcterms:W3CDTF">2013-11-30T22:12:24Z</dcterms:created>
  <dcterms:modified xsi:type="dcterms:W3CDTF">2015-03-02T14:10:03Z</dcterms:modified>
</cp:coreProperties>
</file>