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4"/>
  </p:handoutMasterIdLst>
  <p:sldIdLst>
    <p:sldId id="256" r:id="rId2"/>
    <p:sldId id="257" r:id="rId3"/>
    <p:sldId id="261" r:id="rId4"/>
    <p:sldId id="258" r:id="rId5"/>
    <p:sldId id="260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68" r:id="rId15"/>
    <p:sldId id="269" r:id="rId16"/>
    <p:sldId id="286" r:id="rId17"/>
    <p:sldId id="287" r:id="rId18"/>
    <p:sldId id="271" r:id="rId19"/>
    <p:sldId id="272" r:id="rId20"/>
    <p:sldId id="270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9144000" cy="6858000" type="screen4x3"/>
  <p:notesSz cx="9926638" cy="66690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74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695" cy="333136"/>
          </a:xfrm>
          <a:prstGeom prst="rect">
            <a:avLst/>
          </a:prstGeom>
        </p:spPr>
        <p:txBody>
          <a:bodyPr vert="horz" lIns="90251" tIns="45126" rIns="90251" bIns="4512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3944" y="1"/>
            <a:ext cx="4300389" cy="333136"/>
          </a:xfrm>
          <a:prstGeom prst="rect">
            <a:avLst/>
          </a:prstGeom>
        </p:spPr>
        <p:txBody>
          <a:bodyPr vert="horz" lIns="90251" tIns="45126" rIns="90251" bIns="45126" rtlCol="0"/>
          <a:lstStyle>
            <a:lvl1pPr algn="r">
              <a:defRPr sz="1200"/>
            </a:lvl1pPr>
          </a:lstStyle>
          <a:p>
            <a:fld id="{39E03111-E6C3-42DF-BC66-55875EC6CF7A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334892"/>
            <a:ext cx="4302695" cy="333136"/>
          </a:xfrm>
          <a:prstGeom prst="rect">
            <a:avLst/>
          </a:prstGeom>
        </p:spPr>
        <p:txBody>
          <a:bodyPr vert="horz" lIns="90251" tIns="45126" rIns="90251" bIns="4512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3944" y="6334892"/>
            <a:ext cx="4300389" cy="333136"/>
          </a:xfrm>
          <a:prstGeom prst="rect">
            <a:avLst/>
          </a:prstGeom>
        </p:spPr>
        <p:txBody>
          <a:bodyPr vert="horz" lIns="90251" tIns="45126" rIns="90251" bIns="45126" rtlCol="0" anchor="b"/>
          <a:lstStyle>
            <a:lvl1pPr algn="r">
              <a:defRPr sz="1200"/>
            </a:lvl1pPr>
          </a:lstStyle>
          <a:p>
            <a:fld id="{379D1A42-FA77-49CE-9C06-8C761EE0F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477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E3912-DA1D-4581-96C8-14087644232B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4468-70A5-41E3-B42B-A81918EC0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442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E3912-DA1D-4581-96C8-14087644232B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4468-70A5-41E3-B42B-A81918EC0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249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E3912-DA1D-4581-96C8-14087644232B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4468-70A5-41E3-B42B-A81918EC0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692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E3912-DA1D-4581-96C8-14087644232B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4468-70A5-41E3-B42B-A81918EC0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704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E3912-DA1D-4581-96C8-14087644232B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4468-70A5-41E3-B42B-A81918EC0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440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E3912-DA1D-4581-96C8-14087644232B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4468-70A5-41E3-B42B-A81918EC0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155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E3912-DA1D-4581-96C8-14087644232B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4468-70A5-41E3-B42B-A81918EC0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05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E3912-DA1D-4581-96C8-14087644232B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4468-70A5-41E3-B42B-A81918EC0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022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E3912-DA1D-4581-96C8-14087644232B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4468-70A5-41E3-B42B-A81918EC0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968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E3912-DA1D-4581-96C8-14087644232B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4468-70A5-41E3-B42B-A81918EC0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096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E3912-DA1D-4581-96C8-14087644232B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84468-70A5-41E3-B42B-A81918EC0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773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E3912-DA1D-4581-96C8-14087644232B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84468-70A5-41E3-B42B-A81918EC0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64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84784"/>
            <a:ext cx="9144000" cy="3674839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dirty="0" smtClean="0">
                <a:solidFill>
                  <a:schemeClr val="bg1"/>
                </a:solidFill>
              </a:rPr>
              <a:t>Preference </a:t>
            </a:r>
            <a:r>
              <a:rPr lang="en-GB" dirty="0" smtClean="0">
                <a:solidFill>
                  <a:schemeClr val="bg1"/>
                </a:solidFill>
              </a:rPr>
              <a:t>and </a:t>
            </a:r>
            <a:r>
              <a:rPr lang="en-GB" dirty="0" smtClean="0">
                <a:solidFill>
                  <a:schemeClr val="bg1"/>
                </a:solidFill>
              </a:rPr>
              <a:t>choice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sz="2400" dirty="0" smtClean="0">
                <a:solidFill>
                  <a:schemeClr val="bg1"/>
                </a:solidFill>
              </a:rPr>
              <a:t>cap. 7.1, </a:t>
            </a:r>
            <a:r>
              <a:rPr lang="en-GB" sz="2400" dirty="0" err="1" smtClean="0">
                <a:solidFill>
                  <a:schemeClr val="bg1"/>
                </a:solidFill>
              </a:rPr>
              <a:t>Analisi</a:t>
            </a:r>
            <a:r>
              <a:rPr lang="en-GB" sz="2400" dirty="0" smtClean="0">
                <a:solidFill>
                  <a:schemeClr val="bg1"/>
                </a:solidFill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</a:rPr>
              <a:t>Microeconomica</a:t>
            </a:r>
            <a:r>
              <a:rPr lang="en-GB" sz="2400" dirty="0" smtClean="0">
                <a:solidFill>
                  <a:schemeClr val="bg1"/>
                </a:solidFill>
              </a:rPr>
              <a:t>, Hal R Varian</a:t>
            </a:r>
            <a:br>
              <a:rPr lang="en-GB" sz="2400" dirty="0" smtClean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cap. </a:t>
            </a:r>
            <a:r>
              <a:rPr lang="en-GB" sz="2400" dirty="0" smtClean="0">
                <a:solidFill>
                  <a:schemeClr val="bg1"/>
                </a:solidFill>
              </a:rPr>
              <a:t>1, </a:t>
            </a:r>
            <a:r>
              <a:rPr lang="en-GB" sz="2400" dirty="0">
                <a:solidFill>
                  <a:schemeClr val="bg1"/>
                </a:solidFill>
              </a:rPr>
              <a:t>Microeconomic </a:t>
            </a:r>
            <a:r>
              <a:rPr lang="en-GB" sz="2400" dirty="0" smtClean="0">
                <a:solidFill>
                  <a:schemeClr val="bg1"/>
                </a:solidFill>
              </a:rPr>
              <a:t>Theory, Andreu </a:t>
            </a:r>
            <a:r>
              <a:rPr lang="en-GB" sz="2400" dirty="0">
                <a:solidFill>
                  <a:schemeClr val="bg1"/>
                </a:solidFill>
              </a:rPr>
              <a:t>Mas-</a:t>
            </a:r>
            <a:r>
              <a:rPr lang="en-GB" sz="2400" dirty="0" err="1">
                <a:solidFill>
                  <a:schemeClr val="bg1"/>
                </a:solidFill>
              </a:rPr>
              <a:t>Colell</a:t>
            </a:r>
            <a:r>
              <a:rPr lang="en-GB" sz="2400" dirty="0">
                <a:solidFill>
                  <a:schemeClr val="bg1"/>
                </a:solidFill>
              </a:rPr>
              <a:t>, Michael D. </a:t>
            </a:r>
            <a:r>
              <a:rPr lang="en-GB" sz="2400" dirty="0" err="1">
                <a:solidFill>
                  <a:schemeClr val="bg1"/>
                </a:solidFill>
              </a:rPr>
              <a:t>Whinston</a:t>
            </a:r>
            <a:r>
              <a:rPr lang="en-GB" sz="2400" dirty="0">
                <a:solidFill>
                  <a:schemeClr val="bg1"/>
                </a:solidFill>
              </a:rPr>
              <a:t>, and Jerry R. </a:t>
            </a:r>
            <a:r>
              <a:rPr lang="en-GB" sz="2400" dirty="0" smtClean="0">
                <a:solidFill>
                  <a:schemeClr val="bg1"/>
                </a:solidFill>
              </a:rPr>
              <a:t>Green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99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The two hypothesis of transitivity and completeness have the following implications.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dirty="0" smtClean="0"/>
                  <a:t> satisfies transitivity and completeness, then: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1. 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≻</m:t>
                    </m:r>
                  </m:oMath>
                </a14:m>
                <a:r>
                  <a:rPr lang="en-GB" sz="2800" dirty="0" smtClean="0"/>
                  <a:t> is </a:t>
                </a:r>
                <a:r>
                  <a:rPr lang="en-GB" sz="2800" dirty="0" err="1" smtClean="0"/>
                  <a:t>irreflexive</a:t>
                </a:r>
                <a:r>
                  <a:rPr lang="en-GB" sz="2800" dirty="0" smtClean="0"/>
                  <a:t> and transitive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2.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∼</m:t>
                    </m:r>
                  </m:oMath>
                </a14:m>
                <a:r>
                  <a:rPr lang="en-GB" sz="2800" dirty="0" smtClean="0"/>
                  <a:t> is reflexive, transitive and symmetric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3.  If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≻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≽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𝑧</m:t>
                    </m:r>
                  </m:oMath>
                </a14:m>
                <a:r>
                  <a:rPr lang="en-GB" sz="2800" dirty="0" smtClean="0"/>
                  <a:t> then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≻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𝑧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 rotWithShape="1">
                <a:blip r:embed="rId2"/>
                <a:stretch>
                  <a:fillRect l="-1481" t="-997" r="-14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629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394"/>
            <a:ext cx="5580112" cy="490066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Violations of transitivity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688632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GB" dirty="0" smtClean="0"/>
              <a:t>Perceptible differences</a:t>
            </a:r>
          </a:p>
          <a:p>
            <a:pPr marL="514350" indent="-514350">
              <a:buAutoNum type="arabicPeriod"/>
            </a:pPr>
            <a:r>
              <a:rPr lang="en-GB" dirty="0" smtClean="0"/>
              <a:t>Framing effect</a:t>
            </a:r>
          </a:p>
          <a:p>
            <a:pPr marL="514350" indent="-514350" algn="just">
              <a:buAutoNum type="arabicPeriod" startAt="3"/>
            </a:pPr>
            <a:r>
              <a:rPr lang="en-GB" dirty="0" smtClean="0"/>
              <a:t>Regret theory</a:t>
            </a:r>
          </a:p>
          <a:p>
            <a:pPr marL="514350" indent="-514350" algn="just">
              <a:buAutoNum type="arabicPeriod" startAt="3"/>
            </a:pPr>
            <a:r>
              <a:rPr lang="en-GB" dirty="0" smtClean="0"/>
              <a:t>…..</a:t>
            </a:r>
          </a:p>
          <a:p>
            <a:pPr marL="0" indent="0" algn="just">
              <a:buNone/>
            </a:pPr>
            <a:r>
              <a:rPr lang="en-GB" sz="2600" dirty="0"/>
              <a:t>LICHTENSTEIN, S., AND P. SLOVIC (1971): "</a:t>
            </a:r>
            <a:r>
              <a:rPr lang="en-GB" sz="2600" b="1" dirty="0"/>
              <a:t>Reversals of Preferences Between Bids and Choices in Gambling </a:t>
            </a:r>
            <a:r>
              <a:rPr lang="en-GB" sz="2600" b="1" dirty="0" smtClean="0"/>
              <a:t>Decisions</a:t>
            </a:r>
            <a:r>
              <a:rPr lang="en-GB" sz="2600" dirty="0" smtClean="0"/>
              <a:t>“, </a:t>
            </a:r>
            <a:r>
              <a:rPr lang="en-GB" sz="2600" dirty="0"/>
              <a:t>Journal of Experimental Psychology, 89, 46-55. </a:t>
            </a:r>
            <a:endParaRPr lang="en-GB" sz="2600" dirty="0" smtClean="0"/>
          </a:p>
          <a:p>
            <a:pPr marL="0" indent="0" algn="just">
              <a:buNone/>
            </a:pPr>
            <a:r>
              <a:rPr lang="en-GB" sz="2600" dirty="0"/>
              <a:t>G. </a:t>
            </a:r>
            <a:r>
              <a:rPr lang="en-GB" sz="2600" dirty="0" err="1"/>
              <a:t>Loomes</a:t>
            </a:r>
            <a:r>
              <a:rPr lang="en-GB" sz="2600" dirty="0"/>
              <a:t>, C. </a:t>
            </a:r>
            <a:r>
              <a:rPr lang="en-GB" sz="2600" dirty="0" err="1"/>
              <a:t>Starmer</a:t>
            </a:r>
            <a:r>
              <a:rPr lang="en-GB" sz="2600" dirty="0"/>
              <a:t> and R. </a:t>
            </a:r>
            <a:r>
              <a:rPr lang="en-GB" sz="2600" dirty="0" err="1" smtClean="0"/>
              <a:t>Sugden</a:t>
            </a:r>
            <a:r>
              <a:rPr lang="en-GB" sz="2600" dirty="0" smtClean="0"/>
              <a:t>: “</a:t>
            </a:r>
            <a:r>
              <a:rPr lang="en-GB" sz="2600" b="1" dirty="0" smtClean="0"/>
              <a:t>Observing </a:t>
            </a:r>
            <a:r>
              <a:rPr lang="en-GB" sz="2600" b="1" dirty="0"/>
              <a:t>Violations of Transitivity by Experimental </a:t>
            </a:r>
            <a:r>
              <a:rPr lang="en-GB" sz="2600" b="1" dirty="0" smtClean="0"/>
              <a:t>Methods</a:t>
            </a:r>
            <a:r>
              <a:rPr lang="en-GB" sz="2600" dirty="0" smtClean="0"/>
              <a:t>”, </a:t>
            </a:r>
            <a:r>
              <a:rPr lang="en-GB" sz="2600" dirty="0" err="1" smtClean="0"/>
              <a:t>Econometrica</a:t>
            </a:r>
            <a:r>
              <a:rPr lang="en-GB" sz="2600" dirty="0"/>
              <a:t>, Vol. 59, No. 2 (Mar., 1991), pp. 425-439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4256967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394"/>
            <a:ext cx="5580112" cy="490066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Utility functions</a:t>
            </a:r>
            <a:endParaRPr lang="en-GB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764704"/>
                <a:ext cx="8640960" cy="568863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In economics we often describe preference relation by means of a </a:t>
                </a:r>
                <a:r>
                  <a:rPr lang="en-GB" sz="2800" i="1" dirty="0" smtClean="0"/>
                  <a:t>utility function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An utility function </a:t>
                </a:r>
                <a14:m>
                  <m:oMath xmlns:m="http://schemas.openxmlformats.org/officeDocument/2006/math">
                    <m:r>
                      <a:rPr lang="en-GB" sz="2800" b="0" i="1" dirty="0" smtClean="0">
                        <a:latin typeface="Cambria Math"/>
                      </a:rPr>
                      <m:t>𝑢</m:t>
                    </m:r>
                    <m:r>
                      <a:rPr lang="en-GB" sz="2800" b="0" i="1" dirty="0" smtClean="0">
                        <a:latin typeface="Cambria Math"/>
                      </a:rPr>
                      <m:t>(</m:t>
                    </m:r>
                    <m:r>
                      <a:rPr lang="en-GB" sz="2800" b="0" i="1" dirty="0" smtClean="0">
                        <a:latin typeface="Cambria Math"/>
                      </a:rPr>
                      <m:t>𝑥</m:t>
                    </m:r>
                    <m:r>
                      <a:rPr lang="en-GB" sz="28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sz="2800" dirty="0" smtClean="0"/>
                  <a:t> assigns a numerical value to each element in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𝑋</m:t>
                    </m:r>
                  </m:oMath>
                </a14:m>
                <a:endParaRPr lang="en-GB" sz="2800" dirty="0" smtClean="0"/>
              </a:p>
              <a:p>
                <a:pPr marL="0" indent="0" algn="just">
                  <a:buNone/>
                </a:pPr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Definition: 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A function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𝑢</m:t>
                    </m:r>
                    <m:r>
                      <a:rPr lang="en-GB" sz="2800" b="0" i="1" smtClean="0">
                        <a:latin typeface="Cambria Math"/>
                      </a:rPr>
                      <m:t>:</m:t>
                    </m:r>
                    <m:r>
                      <a:rPr lang="en-GB" sz="2800" b="0" i="1" smtClean="0">
                        <a:latin typeface="Cambria Math"/>
                      </a:rPr>
                      <m:t>𝑋</m:t>
                    </m:r>
                    <m:r>
                      <a:rPr lang="en-GB" sz="2800" b="0" i="1" smtClean="0">
                        <a:latin typeface="Cambria Math"/>
                      </a:rPr>
                      <m:t>→</m:t>
                    </m:r>
                    <m:r>
                      <a:rPr lang="en-GB" sz="2800" b="0" i="1" smtClean="0">
                        <a:latin typeface="Cambria Math"/>
                      </a:rPr>
                      <m:t>𝑅</m:t>
                    </m:r>
                  </m:oMath>
                </a14:m>
                <a:r>
                  <a:rPr lang="en-GB" sz="2800" dirty="0" smtClean="0"/>
                  <a:t> </a:t>
                </a:r>
                <a:r>
                  <a:rPr lang="en-GB" sz="2800" i="0" dirty="0" smtClean="0">
                    <a:latin typeface="+mj-lt"/>
                  </a:rPr>
                  <a:t>is a utility function representing preference relation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i="0" dirty="0" smtClean="0">
                    <a:latin typeface="+mj-lt"/>
                  </a:rPr>
                  <a:t> if for all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</a:rPr>
                      <m:t>, </m:t>
                    </m:r>
                    <m:r>
                      <a:rPr lang="en-GB" sz="2800" b="0" i="1" smtClean="0">
                        <a:latin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𝑋</m:t>
                    </m:r>
                  </m:oMath>
                </a14:m>
                <a:r>
                  <a:rPr lang="en-GB" sz="2800" i="0" dirty="0" smtClean="0">
                    <a:latin typeface="+mj-lt"/>
                  </a:rPr>
                  <a:t>,</a:t>
                </a:r>
              </a:p>
              <a:p>
                <a:pPr marL="0" indent="0" algn="just">
                  <a:buNone/>
                </a:pPr>
                <a:endParaRPr lang="en-GB" sz="2800" b="0" i="1" dirty="0" smtClean="0">
                  <a:latin typeface="Cambria Math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/>
                        </a:rPr>
                        <m:t>𝑥</m:t>
                      </m:r>
                      <m:r>
                        <a:rPr lang="en-GB" sz="2800" i="1" smtClean="0">
                          <a:latin typeface="Cambria Math"/>
                          <a:ea typeface="Cambria Math"/>
                        </a:rPr>
                        <m:t>≽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 ⟷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𝑢</m:t>
                      </m:r>
                      <m:d>
                        <m:dPr>
                          <m:ctrlPr>
                            <a:rPr lang="en-GB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𝑢</m:t>
                      </m:r>
                      <m:d>
                        <m:dPr>
                          <m:ctrlPr>
                            <a:rPr lang="en-GB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GB" sz="2800" b="0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764704"/>
                <a:ext cx="8640960" cy="5688632"/>
              </a:xfrm>
              <a:blipFill rotWithShape="1">
                <a:blip r:embed="rId2"/>
                <a:stretch>
                  <a:fillRect l="-1410" t="-964" r="-14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8133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394"/>
            <a:ext cx="5580112" cy="490066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Utility functions</a:t>
            </a:r>
            <a:endParaRPr lang="en-GB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764704"/>
                <a:ext cx="8640960" cy="568863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endParaRPr lang="en-GB" sz="2800" b="0" dirty="0" smtClean="0">
                  <a:ea typeface="Cambria Math"/>
                </a:endParaRPr>
              </a:p>
              <a:p>
                <a:pPr marL="0" indent="0" algn="just">
                  <a:buNone/>
                </a:pPr>
                <a:r>
                  <a:rPr lang="en-GB" sz="2800" dirty="0" smtClean="0"/>
                  <a:t>A utility function representing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dirty="0" smtClean="0"/>
                  <a:t> is not unique</a:t>
                </a:r>
              </a:p>
              <a:p>
                <a:pPr marL="0" indent="0" algn="just">
                  <a:buNone/>
                </a:pPr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For any strictly increasing function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𝑓</m:t>
                    </m:r>
                    <m:r>
                      <a:rPr lang="en-GB" sz="2800" b="0" i="1" smtClean="0">
                        <a:latin typeface="Cambria Math"/>
                      </a:rPr>
                      <m:t>:</m:t>
                    </m:r>
                    <m:r>
                      <a:rPr lang="en-GB" sz="2800" b="0" i="1" smtClean="0">
                        <a:latin typeface="Cambria Math"/>
                      </a:rPr>
                      <m:t>𝑅</m:t>
                    </m:r>
                    <m:r>
                      <a:rPr lang="en-GB" sz="2800" b="0" i="1" smtClean="0">
                        <a:latin typeface="Cambria Math"/>
                      </a:rPr>
                      <m:t>→</m:t>
                    </m:r>
                    <m:r>
                      <a:rPr lang="en-GB" sz="2800" b="0" i="1" smtClean="0">
                        <a:latin typeface="Cambria Math"/>
                      </a:rPr>
                      <m:t>𝑅</m:t>
                    </m:r>
                  </m:oMath>
                </a14:m>
                <a:r>
                  <a:rPr lang="en-GB" sz="2800" dirty="0" smtClean="0"/>
                  <a:t>,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/>
                      </a:rPr>
                      <m:t>=</m:t>
                    </m:r>
                    <m:r>
                      <a:rPr lang="en-GB" sz="2800" b="0" i="1" smtClean="0">
                        <a:latin typeface="Cambria Math"/>
                      </a:rPr>
                      <m:t>𝑓</m:t>
                    </m:r>
                    <m:r>
                      <a:rPr lang="en-GB" sz="2800" b="0" i="1" smtClean="0">
                        <a:latin typeface="Cambria Math"/>
                      </a:rPr>
                      <m:t>(</m:t>
                    </m:r>
                    <m:r>
                      <a:rPr lang="en-GB" sz="2800" b="0" i="1" smtClean="0">
                        <a:latin typeface="Cambria Math"/>
                      </a:rPr>
                      <m:t>𝑢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sz="2800" dirty="0" smtClean="0"/>
                  <a:t> is a new utility function representing the same preferences as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 </m:t>
                    </m:r>
                    <m:r>
                      <a:rPr lang="en-GB" sz="2800" i="1" dirty="0" smtClean="0">
                        <a:latin typeface="Cambria Math"/>
                      </a:rPr>
                      <m:t>𝑢</m:t>
                    </m:r>
                    <m:r>
                      <a:rPr lang="en-GB" sz="2800" i="1" dirty="0" smtClean="0">
                        <a:latin typeface="Cambria Math"/>
                      </a:rPr>
                      <m:t>(.)</m:t>
                    </m:r>
                  </m:oMath>
                </a14:m>
                <a:r>
                  <a:rPr lang="en-GB" sz="2800" dirty="0" smtClean="0"/>
                  <a:t>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764704"/>
                <a:ext cx="8640960" cy="5688632"/>
              </a:xfrm>
              <a:blipFill rotWithShape="1">
                <a:blip r:embed="rId2"/>
                <a:stretch>
                  <a:fillRect l="-1410" r="-14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7322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Properties  of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𝑢</m:t>
                    </m:r>
                    <m:r>
                      <a:rPr lang="en-GB" sz="2800" b="0" i="1" smtClean="0">
                        <a:latin typeface="Cambria Math"/>
                      </a:rPr>
                      <m:t>(.)</m:t>
                    </m:r>
                  </m:oMath>
                </a14:m>
                <a:r>
                  <a:rPr lang="en-GB" sz="2800" dirty="0" smtClean="0"/>
                  <a:t> that do not change for any increasing transformation are called </a:t>
                </a:r>
                <a:r>
                  <a:rPr lang="en-GB" sz="2800" i="1" dirty="0" smtClean="0"/>
                  <a:t> ordinal.</a:t>
                </a:r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Properties  of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𝑢</m:t>
                    </m:r>
                    <m:r>
                      <a:rPr lang="en-GB" sz="2800" b="0" i="1" smtClean="0">
                        <a:latin typeface="Cambria Math"/>
                      </a:rPr>
                      <m:t>(.)</m:t>
                    </m:r>
                  </m:oMath>
                </a14:m>
                <a:r>
                  <a:rPr lang="en-GB" sz="2800" dirty="0" smtClean="0"/>
                  <a:t> that change for some increasing transformation are called </a:t>
                </a:r>
                <a:r>
                  <a:rPr lang="en-GB" sz="2800" i="1" dirty="0" smtClean="0"/>
                  <a:t> cardinal.</a:t>
                </a:r>
              </a:p>
              <a:p>
                <a:pPr marL="0" indent="0" algn="just">
                  <a:buNone/>
                </a:pPr>
                <a:endParaRPr lang="en-GB" sz="2800" i="1" dirty="0"/>
              </a:p>
              <a:p>
                <a:pPr marL="0" indent="0" algn="just">
                  <a:buNone/>
                </a:pPr>
                <a:r>
                  <a:rPr lang="en-GB" sz="2800" dirty="0" smtClean="0"/>
                  <a:t>Then a preference relation associated to an utility function is an ordinal property.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The magnitude of any differences in the utility measure between alternatives are cardinal properties 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  <a:blipFill rotWithShape="1">
                <a:blip r:embed="rId2"/>
                <a:stretch>
                  <a:fillRect l="-1481" t="-947" r="-14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4524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229600" cy="619268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b="1" dirty="0" smtClean="0"/>
                  <a:t>Proposition</a:t>
                </a:r>
              </a:p>
              <a:p>
                <a:pPr marL="0" indent="0" algn="just">
                  <a:buNone/>
                </a:pPr>
                <a:r>
                  <a:rPr lang="en-GB" sz="2800" i="1" dirty="0" smtClean="0"/>
                  <a:t>A preference relation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i="1" dirty="0" smtClean="0"/>
                  <a:t> can be represented by a utility function only if it is rational</a:t>
                </a:r>
              </a:p>
              <a:p>
                <a:pPr marL="0" indent="0" algn="just">
                  <a:buNone/>
                </a:pPr>
                <a:r>
                  <a:rPr lang="en-GB" sz="2800" u="sng" dirty="0" smtClean="0"/>
                  <a:t>Proof: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Completeness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𝑢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.</m:t>
                        </m:r>
                      </m:e>
                    </m:d>
                  </m:oMath>
                </a14:m>
                <a:r>
                  <a:rPr lang="en-GB" sz="2800" dirty="0" smtClean="0"/>
                  <a:t> is a real valued function defined on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GB" sz="2800" dirty="0" smtClean="0"/>
                  <a:t>. Then for any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</a:rPr>
                      <m:t>,</m:t>
                    </m:r>
                    <m:r>
                      <a:rPr lang="en-GB" sz="2800" b="0" i="1" smtClean="0">
                        <a:latin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𝑋</m:t>
                    </m:r>
                  </m:oMath>
                </a14:m>
                <a:r>
                  <a:rPr lang="en-GB" sz="2800" dirty="0" smtClean="0"/>
                  <a:t> either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𝑢</m:t>
                    </m:r>
                    <m:r>
                      <a:rPr lang="en-GB" sz="2800" b="0" i="1" smtClean="0">
                        <a:latin typeface="Cambria Math"/>
                      </a:rPr>
                      <m:t>(</m:t>
                    </m:r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</a:rPr>
                      <m:t>)≥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𝑢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en-GB" sz="2800" dirty="0" smtClean="0"/>
                  <a:t> or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𝑢</m:t>
                    </m:r>
                    <m:r>
                      <a:rPr lang="en-GB" sz="2800" b="0" i="1" smtClean="0">
                        <a:latin typeface="Cambria Math"/>
                      </a:rPr>
                      <m:t>(</m:t>
                    </m:r>
                    <m:r>
                      <a:rPr lang="en-GB" sz="2800" b="0" i="1" smtClean="0">
                        <a:latin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</a:rPr>
                      <m:t>)≥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𝑢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GB" sz="2800" dirty="0" smtClean="0"/>
                  <a:t>. Then it implies that either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≽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𝑦</m:t>
                    </m:r>
                  </m:oMath>
                </a14:m>
                <a:r>
                  <a:rPr lang="en-GB" sz="2800" dirty="0" smtClean="0"/>
                  <a:t> or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≽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𝑥</m:t>
                    </m:r>
                  </m:oMath>
                </a14:m>
                <a:r>
                  <a:rPr lang="en-GB" sz="2800" dirty="0" smtClean="0"/>
                  <a:t>. Hence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dirty="0" smtClean="0"/>
                  <a:t> must be complete.</a:t>
                </a:r>
                <a:endParaRPr lang="en-GB" sz="2800" dirty="0"/>
              </a:p>
              <a:p>
                <a:pPr marL="0" indent="0" algn="just">
                  <a:buNone/>
                </a:pPr>
                <a:r>
                  <a:rPr lang="en-GB" sz="2800" dirty="0" smtClean="0"/>
                  <a:t>Transitivity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Suppose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≽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𝑦</m:t>
                    </m:r>
                  </m:oMath>
                </a14:m>
                <a:r>
                  <a:rPr lang="en-GB" sz="2800" dirty="0" smtClean="0"/>
                  <a:t> or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≽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𝑧</m:t>
                    </m:r>
                  </m:oMath>
                </a14:m>
                <a:r>
                  <a:rPr lang="en-GB" sz="2800" dirty="0" smtClean="0"/>
                  <a:t>. Then must be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𝑢</m:t>
                    </m:r>
                    <m:r>
                      <a:rPr lang="en-GB" sz="2800" b="0" i="1" smtClean="0">
                        <a:latin typeface="Cambria Math"/>
                      </a:rPr>
                      <m:t>(</m:t>
                    </m:r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</a:rPr>
                      <m:t>)≥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𝑢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GB" sz="2800" dirty="0" smtClean="0"/>
                  <a:t> and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𝑢</m:t>
                    </m:r>
                    <m:r>
                      <a:rPr lang="en-GB" sz="2800" b="0" i="1" smtClean="0">
                        <a:latin typeface="Cambria Math"/>
                      </a:rPr>
                      <m:t>(</m:t>
                    </m:r>
                    <m:r>
                      <a:rPr lang="en-GB" sz="2800" b="0" i="1" smtClean="0">
                        <a:latin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</a:rPr>
                      <m:t>)≥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𝑢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𝑧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GB" sz="2800" dirty="0" smtClean="0"/>
                  <a:t>. Therefore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𝑢</m:t>
                    </m:r>
                    <m:r>
                      <a:rPr lang="en-GB" sz="2800" b="0" i="1" smtClean="0">
                        <a:latin typeface="Cambria Math"/>
                      </a:rPr>
                      <m:t>(</m:t>
                    </m:r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</a:rPr>
                      <m:t>)≥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𝑢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𝑧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GB" sz="2800" dirty="0" smtClean="0"/>
                  <a:t>. This implies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≽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𝑧</m:t>
                    </m:r>
                  </m:oMath>
                </a14:m>
                <a:r>
                  <a:rPr lang="en-GB" sz="2800" dirty="0" smtClean="0"/>
                  <a:t> </a:t>
                </a:r>
                <a:endParaRPr lang="en-GB" sz="2800" dirty="0"/>
              </a:p>
              <a:p>
                <a:pPr marL="0" indent="0" algn="just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229600" cy="6192688"/>
              </a:xfrm>
              <a:blipFill rotWithShape="1">
                <a:blip r:embed="rId2"/>
                <a:stretch>
                  <a:fillRect l="-1481" t="-887" r="-14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9261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332656"/>
                <a:ext cx="8363272" cy="619268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Previous proposition provides only necessary conditions, not sufficient ones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Then not all rational preferences can </a:t>
                </a:r>
                <a:r>
                  <a:rPr lang="en-GB" sz="2800" smtClean="0"/>
                  <a:t>be represented </a:t>
                </a:r>
                <a:r>
                  <a:rPr lang="en-GB" sz="2800" dirty="0" smtClean="0"/>
                  <a:t>by an utility function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Example: lexicographic preferences </a:t>
                </a:r>
              </a:p>
              <a:p>
                <a:pPr marL="0" indent="0" algn="just">
                  <a:buNone/>
                </a:pPr>
                <a:endParaRPr lang="en-GB" sz="2800" b="1" dirty="0" smtClean="0"/>
              </a:p>
              <a:p>
                <a:pPr marL="0" indent="0" algn="just">
                  <a:buNone/>
                </a:pPr>
                <a:r>
                  <a:rPr lang="en-GB" sz="2800" b="1" dirty="0" smtClean="0"/>
                  <a:t>Proposition (Representation theorem , Debreu)</a:t>
                </a:r>
                <a:endParaRPr lang="en-GB" sz="2800" b="1" dirty="0"/>
              </a:p>
              <a:p>
                <a:pPr marL="0" indent="0" algn="just">
                  <a:buNone/>
                </a:pPr>
                <a:r>
                  <a:rPr lang="en-GB" sz="2800" i="1" dirty="0"/>
                  <a:t>A preference relation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i="1" dirty="0"/>
                  <a:t> can be represented by a utility function </a:t>
                </a:r>
                <a:r>
                  <a:rPr lang="en-GB" sz="2800" i="1" dirty="0" smtClean="0"/>
                  <a:t>if </a:t>
                </a:r>
                <a:r>
                  <a:rPr lang="en-GB" sz="2800" i="1" dirty="0"/>
                  <a:t>it is </a:t>
                </a:r>
                <a:r>
                  <a:rPr lang="en-GB" sz="2800" i="1" dirty="0" smtClean="0"/>
                  <a:t>satisfying rationality, continuity and strict monotonicity</a:t>
                </a:r>
                <a:endParaRPr lang="en-GB" sz="2800" i="1" dirty="0"/>
              </a:p>
              <a:p>
                <a:pPr marL="0" indent="0" algn="just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332656"/>
                <a:ext cx="8363272" cy="6192688"/>
              </a:xfrm>
              <a:blipFill rotWithShape="0">
                <a:blip r:embed="rId2"/>
                <a:stretch>
                  <a:fillRect l="-1458" t="-985" r="-15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6899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260648"/>
                <a:ext cx="8363272" cy="619268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b="1" dirty="0" smtClean="0"/>
                  <a:t>continuity</a:t>
                </a:r>
                <a:r>
                  <a:rPr lang="en-GB" sz="2800" i="1" dirty="0" smtClean="0"/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∀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𝑋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, </m:t>
                    </m:r>
                    <m:d>
                      <m:dPr>
                        <m:begChr m:val="{"/>
                        <m:endChr m:val="}"/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𝑋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|</m:t>
                        </m:r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≽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en-GB" sz="2800" i="1" dirty="0" smtClean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𝑋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|</m:t>
                        </m:r>
                        <m:r>
                          <a:rPr lang="en-GB" sz="2800" b="0" i="1" smtClean="0">
                            <a:latin typeface="Cambria Math"/>
                          </a:rPr>
                          <m:t>𝑦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≽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i="1" dirty="0" smtClean="0"/>
                  <a:t> are closed sets</a:t>
                </a:r>
                <a:endParaRPr lang="en-GB" sz="2800" i="1" dirty="0"/>
              </a:p>
              <a:p>
                <a:pPr marL="0" indent="0" algn="just">
                  <a:buNone/>
                </a:pPr>
                <a:r>
                  <a:rPr lang="en-GB" sz="2800" b="1" dirty="0" smtClean="0"/>
                  <a:t>strict monotonicity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∀</m:t>
                    </m:r>
                    <m:r>
                      <a:rPr lang="en-GB" sz="2800" b="1" i="1" smtClean="0">
                        <a:latin typeface="Cambria Math"/>
                        <a:ea typeface="Cambria Math"/>
                      </a:rPr>
                      <m:t>𝒙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≠</m:t>
                    </m:r>
                    <m:r>
                      <a:rPr lang="en-GB" sz="2800" b="1" i="1">
                        <a:latin typeface="Cambria Math"/>
                        <a:ea typeface="Cambria Math"/>
                      </a:rPr>
                      <m:t>𝒚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, </m:t>
                    </m:r>
                    <m:sSub>
                      <m:sSubPr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𝑙</m:t>
                        </m:r>
                      </m:sub>
                    </m:sSub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≥</m:t>
                    </m:r>
                    <m:sSub>
                      <m:sSubPr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  <m:sub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𝑙</m:t>
                        </m:r>
                      </m:sub>
                    </m:sSub>
                    <m:r>
                      <a:rPr lang="en-GB" sz="2800" b="0" i="1" smtClean="0">
                        <a:latin typeface="Cambria Math"/>
                        <a:ea typeface="Cambria Math"/>
                      </a:rPr>
                      <m:t> ∀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𝑙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 →</m:t>
                    </m:r>
                    <m:r>
                      <a:rPr lang="en-GB" sz="2800" b="1" i="1" smtClean="0">
                        <a:latin typeface="Cambria Math"/>
                        <a:ea typeface="Cambria Math"/>
                      </a:rPr>
                      <m:t>𝒙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≻</m:t>
                    </m:r>
                    <m:r>
                      <a:rPr lang="en-GB" sz="2800" b="1" i="1" smtClean="0">
                        <a:latin typeface="Cambria Math"/>
                        <a:ea typeface="Cambria Math"/>
                      </a:rPr>
                      <m:t>𝒚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   </m:t>
                    </m:r>
                  </m:oMath>
                </a14:m>
                <a:r>
                  <a:rPr lang="en-GB" sz="2800" i="1" dirty="0" smtClean="0"/>
                  <a:t> </a:t>
                </a:r>
                <a:endParaRPr lang="en-GB" sz="2800" i="1" dirty="0"/>
              </a:p>
              <a:p>
                <a:pPr marL="0" indent="0" algn="just">
                  <a:buNone/>
                </a:pPr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lexicographic preferences do not satisfy continuity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2800" b="0" i="1" smtClean="0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GB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1+</m:t>
                        </m:r>
                        <m:f>
                          <m:fPr>
                            <m:ctrlPr>
                              <a:rPr lang="en-GB" sz="28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sz="28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GB" sz="2800" b="0" i="1" smtClean="0">
                                <a:latin typeface="Cambria Math"/>
                              </a:rPr>
                              <m:t>𝑛</m:t>
                            </m:r>
                          </m:den>
                        </m:f>
                        <m:r>
                          <a:rPr lang="en-GB" sz="2800" b="0" i="1" smtClean="0">
                            <a:latin typeface="Cambria Math"/>
                          </a:rPr>
                          <m:t>, 1</m:t>
                        </m:r>
                      </m:e>
                    </m:d>
                  </m:oMath>
                </a14:m>
                <a:r>
                  <a:rPr lang="en-GB" sz="28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2800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GB" sz="2800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1, </m:t>
                        </m:r>
                        <m:r>
                          <a:rPr lang="en-GB" sz="2800" b="0" i="1" smtClean="0">
                            <a:latin typeface="Cambria Math"/>
                          </a:rPr>
                          <m:t>3</m:t>
                        </m:r>
                      </m:e>
                    </m:d>
                  </m:oMath>
                </a14:m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For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𝑛</m:t>
                    </m:r>
                    <m:r>
                      <a:rPr lang="en-GB" sz="2800" i="1" dirty="0" smtClean="0">
                        <a:latin typeface="Cambria Math"/>
                      </a:rPr>
                      <m:t> &gt;0 </m:t>
                    </m:r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/>
                          </a:rPr>
                          <m:t> </m:t>
                        </m:r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28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GB" sz="2800" i="1" smtClean="0">
                        <a:latin typeface="Cambria Math"/>
                        <a:ea typeface="Cambria Math"/>
                      </a:rPr>
                      <m:t>≻</m:t>
                    </m:r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28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800" dirty="0" smtClean="0"/>
                  <a:t>  but for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 </m:t>
                    </m:r>
                    <m:r>
                      <a:rPr lang="en-GB" sz="2800" i="1" dirty="0" smtClean="0">
                        <a:latin typeface="Cambria Math"/>
                      </a:rPr>
                      <m:t>𝑛</m:t>
                    </m:r>
                    <m:r>
                      <a:rPr lang="en-GB" sz="2800" i="1" dirty="0" smtClean="0">
                        <a:latin typeface="Cambria Math"/>
                        <a:sym typeface="Wingdings" panose="05000000000000000000" pitchFamily="2" charset="2"/>
                      </a:rPr>
                      <m:t></m:t>
                    </m:r>
                    <m:r>
                      <a:rPr lang="en-GB" sz="2800" i="1" dirty="0" smtClean="0">
                        <a:latin typeface="Cambria Math"/>
                        <a:ea typeface="Cambria Math"/>
                        <a:sym typeface="Wingdings" panose="05000000000000000000" pitchFamily="2" charset="2"/>
                      </a:rPr>
                      <m:t>∞</m:t>
                    </m:r>
                  </m:oMath>
                </a14:m>
                <a:r>
                  <a:rPr lang="en-GB" sz="28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 </m:t>
                        </m:r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2800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GB" sz="2800" i="1">
                        <a:latin typeface="Cambria Math"/>
                        <a:ea typeface="Cambria Math"/>
                      </a:rPr>
                      <m:t>≻</m:t>
                    </m:r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endParaRPr lang="en-GB" sz="2800" dirty="0"/>
              </a:p>
              <a:p>
                <a:pPr marL="0" indent="0" algn="just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260648"/>
                <a:ext cx="8363272" cy="6192688"/>
              </a:xfrm>
              <a:blipFill rotWithShape="1">
                <a:blip r:embed="rId2"/>
                <a:stretch>
                  <a:fillRect l="-1458" t="-886" r="-15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5850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bg1"/>
                </a:solidFill>
              </a:rPr>
              <a:t>Choice-based approach</a:t>
            </a:r>
            <a:endParaRPr lang="en-GB" sz="3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980728"/>
                <a:ext cx="8856984" cy="554461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Choice behaviour is represented by means of a</a:t>
                </a:r>
                <a:r>
                  <a:rPr lang="en-GB" sz="2800" i="1" dirty="0" smtClean="0"/>
                  <a:t> choice structure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 smtClean="0">
                            <a:latin typeface="Cambria Math"/>
                            <a:ea typeface="Cambria Math"/>
                          </a:rPr>
                          <m:t>ℛ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  <m:d>
                          <m:dPr>
                            <m:ctrlP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∙</m:t>
                            </m:r>
                          </m:e>
                        </m:d>
                      </m:e>
                    </m:d>
                  </m:oMath>
                </a14:m>
                <a:r>
                  <a:rPr lang="en-GB" sz="2800" dirty="0" smtClean="0"/>
                  <a:t> where:</a:t>
                </a:r>
              </a:p>
              <a:p>
                <a:pPr marL="0" indent="0" algn="just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r>
                  <a:rPr lang="en-GB" sz="2800" dirty="0" smtClean="0"/>
                  <a:t> is a family of nonempty subsets of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GB" sz="2800" dirty="0" smtClean="0"/>
                  <a:t>, i.e. every element of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r>
                  <a:rPr lang="en-GB" sz="2800" dirty="0" smtClean="0"/>
                  <a:t> is a set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𝐵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⊆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𝑋</m:t>
                    </m:r>
                  </m:oMath>
                </a14:m>
                <a:r>
                  <a:rPr lang="en-GB" sz="2800" dirty="0" smtClean="0"/>
                  <a:t>.</a:t>
                </a:r>
              </a:p>
              <a:p>
                <a:pPr marL="0" indent="0" algn="just">
                  <a:spcBef>
                    <a:spcPts val="1200"/>
                  </a:spcBef>
                  <a:buNone/>
                </a:pPr>
                <a:r>
                  <a:rPr lang="en-GB" sz="2800" dirty="0" smtClean="0"/>
                  <a:t>Sometime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𝐵</m:t>
                    </m:r>
                    <m:r>
                      <a:rPr lang="en-GB" sz="2800" b="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GB" sz="2800" dirty="0" smtClean="0"/>
                  <a:t> is called budget set.</a:t>
                </a:r>
              </a:p>
              <a:p>
                <a:pPr marL="0" indent="0" algn="just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∙</m:t>
                        </m:r>
                      </m:e>
                    </m:d>
                  </m:oMath>
                </a14:m>
                <a:r>
                  <a:rPr lang="en-GB" sz="2800" dirty="0" smtClean="0"/>
                  <a:t> is a choice rule that assigns a nonempty set of chosen elements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𝐵</m:t>
                        </m:r>
                      </m:e>
                    </m:d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⊂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r>
                  <a:rPr lang="en-GB" sz="2800" dirty="0" smtClean="0"/>
                  <a:t> for every budget set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𝐵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⊆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𝑋</m:t>
                    </m:r>
                  </m:oMath>
                </a14:m>
                <a:endParaRPr lang="en-GB" sz="2800" dirty="0" smtClean="0"/>
              </a:p>
              <a:p>
                <a:pPr marL="0" indent="0" algn="just">
                  <a:spcBef>
                    <a:spcPts val="1200"/>
                  </a:spcBef>
                  <a:buNone/>
                </a:pPr>
                <a:r>
                  <a:rPr lang="en-GB" sz="2800" dirty="0" smtClean="0"/>
                  <a:t>Note,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𝐵</m:t>
                        </m:r>
                      </m:e>
                    </m:d>
                  </m:oMath>
                </a14:m>
                <a:r>
                  <a:rPr lang="en-GB" sz="2800" dirty="0" smtClean="0"/>
                  <a:t> could contain more than one elements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980728"/>
                <a:ext cx="8856984" cy="5544616"/>
              </a:xfrm>
              <a:blipFill rotWithShape="1">
                <a:blip r:embed="rId2"/>
                <a:stretch>
                  <a:fillRect l="-1445" t="-990" r="-13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429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476672"/>
                <a:ext cx="8640960" cy="612068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Suppose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𝑋</m:t>
                    </m:r>
                    <m:r>
                      <a:rPr lang="en-GB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/>
                          </a:rPr>
                          <m:t>, </m:t>
                        </m:r>
                        <m:r>
                          <a:rPr lang="en-GB" sz="2800" b="0" i="1" smtClean="0">
                            <a:latin typeface="Cambria Math"/>
                          </a:rPr>
                          <m:t>𝑦</m:t>
                        </m:r>
                        <m:r>
                          <a:rPr lang="en-GB" sz="2800" b="0" i="1" smtClean="0">
                            <a:latin typeface="Cambria Math"/>
                          </a:rPr>
                          <m:t>, </m:t>
                        </m:r>
                        <m:r>
                          <a:rPr lang="en-GB" sz="2800" b="0" i="1" smtClean="0">
                            <a:latin typeface="Cambria Math"/>
                          </a:rPr>
                          <m:t>𝑧</m:t>
                        </m:r>
                      </m:e>
                    </m:d>
                  </m:oMath>
                </a14:m>
                <a:r>
                  <a:rPr lang="en-GB" sz="2800" dirty="0" smtClean="0"/>
                  <a:t>,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ℛ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</m:d>
                      </m:e>
                    </m:d>
                  </m:oMath>
                </a14:m>
                <a:r>
                  <a:rPr lang="en-GB" sz="2800" dirty="0" smtClean="0"/>
                  <a:t> and the choice rule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GB" sz="28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 smtClean="0">
                            <a:latin typeface="Cambria Math"/>
                            <a:ea typeface="Cambria Math"/>
                          </a:rPr>
                          <m:t>⋅</m:t>
                        </m:r>
                      </m:e>
                    </m:d>
                  </m:oMath>
                </a14:m>
                <a:r>
                  <a:rPr lang="en-GB" sz="2800" dirty="0" smtClean="0"/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sz="280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en-GB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sz="280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</m:d>
                      </m:e>
                    </m:d>
                    <m:r>
                      <a:rPr lang="en-GB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GB" sz="2800" dirty="0" smtClean="0"/>
              </a:p>
              <a:p>
                <a:pPr marL="0" indent="0" algn="just">
                  <a:buNone/>
                </a:pPr>
                <a:endParaRPr lang="en-GB" sz="2800" dirty="0"/>
              </a:p>
              <a:p>
                <a:pPr marL="0" indent="0" algn="just">
                  <a:buNone/>
                </a:pPr>
                <a:r>
                  <a:rPr lang="en-GB" sz="2800" dirty="0" smtClean="0"/>
                  <a:t>In this case x is chosen in all budget sets consumer faces</a:t>
                </a:r>
              </a:p>
              <a:p>
                <a:pPr marL="0" indent="0" algn="just">
                  <a:buNone/>
                </a:pPr>
                <a:endParaRPr lang="en-GB" sz="2800" dirty="0"/>
              </a:p>
              <a:p>
                <a:pPr marL="0" indent="0" algn="just">
                  <a:buNone/>
                </a:pPr>
                <a:r>
                  <a:rPr lang="en-GB" sz="2800" dirty="0" smtClean="0"/>
                  <a:t>Suppose a choice rule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sz="28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GB" sz="28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 smtClean="0">
                            <a:latin typeface="Cambria Math"/>
                            <a:ea typeface="Cambria Math"/>
                          </a:rPr>
                          <m:t>⋅</m:t>
                        </m:r>
                      </m:e>
                    </m:d>
                  </m:oMath>
                </a14:m>
                <a:r>
                  <a:rPr lang="en-GB" sz="2800" dirty="0" smtClean="0"/>
                  <a:t> is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sz="2800" i="1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en-GB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 smtClean="0"/>
                  <a:t> and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sz="2800" i="1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</m:d>
                      </m:e>
                    </m:d>
                    <m:r>
                      <a:rPr lang="en-GB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en-GB" sz="2800" dirty="0" smtClean="0"/>
                  <a:t>.</a:t>
                </a:r>
              </a:p>
              <a:p>
                <a:pPr marL="0" indent="0" algn="just">
                  <a:buNone/>
                </a:pPr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In this case x is chosen when the decision maker faces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en-GB" sz="2800" dirty="0" smtClean="0"/>
                  <a:t>. But we could observe either x or y chosen when the decision maker faces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𝑧</m:t>
                        </m:r>
                      </m:e>
                    </m:d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476672"/>
                <a:ext cx="8640960" cy="6120680"/>
              </a:xfrm>
              <a:blipFill rotWithShape="1">
                <a:blip r:embed="rId2"/>
                <a:stretch>
                  <a:fillRect l="-1410" t="-398" r="-14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-13394"/>
            <a:ext cx="1691680" cy="490066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GB" sz="3200" b="1" dirty="0" smtClean="0">
                <a:solidFill>
                  <a:schemeClr val="bg1"/>
                </a:solidFill>
              </a:rPr>
              <a:t>Example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966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Introduction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568952" cy="5616624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800" dirty="0"/>
              <a:t>Choice is the central action of the economic agent. </a:t>
            </a:r>
            <a:endParaRPr lang="en-GB" sz="2800" dirty="0" smtClean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n-GB" sz="2800" dirty="0" smtClean="0"/>
              <a:t>A </a:t>
            </a:r>
            <a:r>
              <a:rPr lang="en-GB" sz="2800" dirty="0"/>
              <a:t>consumer chooses </a:t>
            </a:r>
            <a:endParaRPr lang="en-GB" sz="2800" dirty="0" smtClean="0"/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/>
              <a:t>over </a:t>
            </a:r>
            <a:r>
              <a:rPr lang="en-GB" sz="2400" dirty="0"/>
              <a:t>a set of goods </a:t>
            </a:r>
            <a:r>
              <a:rPr lang="en-GB" sz="2400" dirty="0" smtClean="0">
                <a:sym typeface="Wingdings" panose="05000000000000000000" pitchFamily="2" charset="2"/>
              </a:rPr>
              <a:t></a:t>
            </a:r>
            <a:r>
              <a:rPr lang="en-GB" sz="2400" dirty="0" smtClean="0"/>
              <a:t> </a:t>
            </a:r>
            <a:r>
              <a:rPr lang="en-GB" sz="2400" dirty="0"/>
              <a:t>consumer </a:t>
            </a:r>
            <a:r>
              <a:rPr lang="en-GB" sz="2400" dirty="0" smtClean="0"/>
              <a:t>choice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/>
              <a:t>how </a:t>
            </a:r>
            <a:r>
              <a:rPr lang="en-GB" sz="2400" dirty="0"/>
              <a:t>much to save vs consume / a manager chooses over plans for production </a:t>
            </a:r>
            <a:r>
              <a:rPr lang="en-GB" sz="2400" dirty="0">
                <a:sym typeface="Wingdings" panose="05000000000000000000" pitchFamily="2" charset="2"/>
              </a:rPr>
              <a:t> </a:t>
            </a:r>
            <a:r>
              <a:rPr lang="en-GB" sz="2400" dirty="0"/>
              <a:t> </a:t>
            </a:r>
            <a:r>
              <a:rPr lang="en-GB" sz="2400" dirty="0" err="1"/>
              <a:t>intertemporal</a:t>
            </a:r>
            <a:r>
              <a:rPr lang="en-GB" sz="2400" dirty="0"/>
              <a:t> choice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n-GB" sz="2800" dirty="0" smtClean="0"/>
              <a:t>An </a:t>
            </a:r>
            <a:r>
              <a:rPr lang="en-GB" sz="2800" dirty="0"/>
              <a:t>investor chooses over portfolios </a:t>
            </a:r>
            <a:r>
              <a:rPr lang="en-GB" sz="2800" dirty="0" smtClean="0">
                <a:sym typeface="Wingdings" panose="05000000000000000000" pitchFamily="2" charset="2"/>
              </a:rPr>
              <a:t></a:t>
            </a:r>
            <a:r>
              <a:rPr lang="en-GB" sz="2800" dirty="0" smtClean="0"/>
              <a:t> </a:t>
            </a:r>
            <a:r>
              <a:rPr lang="en-GB" sz="2800" dirty="0"/>
              <a:t>choice under risk</a:t>
            </a:r>
            <a:r>
              <a:rPr lang="en-GB" sz="2800" dirty="0" smtClean="0"/>
              <a:t>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n-GB" sz="2800" dirty="0" smtClean="0"/>
              <a:t>People </a:t>
            </a:r>
            <a:r>
              <a:rPr lang="en-GB" sz="2800" dirty="0"/>
              <a:t>choose other people (to work with, to date, to be political representatives, </a:t>
            </a:r>
            <a:r>
              <a:rPr lang="en-GB" sz="2800" dirty="0" err="1"/>
              <a:t>etc</a:t>
            </a:r>
            <a:r>
              <a:rPr lang="en-GB" sz="2800" dirty="0" smtClean="0"/>
              <a:t>)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800" dirty="0" smtClean="0"/>
              <a:t>When </a:t>
            </a:r>
            <a:r>
              <a:rPr lang="en-GB" sz="2800" dirty="0"/>
              <a:t>is choice ``rational"? what properties should it satisfy?</a:t>
            </a: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86301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476672"/>
                <a:ext cx="8784976" cy="612068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This axiom imposes a certain amount of consistency to the individual’s observed choices: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If an individual chooses (only) x when she faces a budget set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28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/>
                          </a:rPr>
                          <m:t>, </m:t>
                        </m:r>
                        <m:r>
                          <a:rPr lang="en-GB" sz="2800" b="0" i="1" smtClean="0">
                            <a:latin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en-GB" sz="2800" dirty="0" smtClean="0"/>
                  <a:t>, she will not choose y when she faces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28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/>
                          </a:rPr>
                          <m:t>, </m:t>
                        </m:r>
                        <m:r>
                          <a:rPr lang="en-GB" sz="2800" b="0" i="1" smtClean="0">
                            <a:latin typeface="Cambria Math"/>
                          </a:rPr>
                          <m:t>𝑦</m:t>
                        </m:r>
                        <m:r>
                          <a:rPr lang="en-GB" sz="2800" b="0" i="1" smtClean="0">
                            <a:latin typeface="Cambria Math"/>
                          </a:rPr>
                          <m:t>, </m:t>
                        </m:r>
                        <m:r>
                          <a:rPr lang="en-GB" sz="2800" b="0" i="1" smtClean="0">
                            <a:latin typeface="Cambria Math"/>
                          </a:rPr>
                          <m:t>𝑧</m:t>
                        </m:r>
                      </m:e>
                    </m:d>
                  </m:oMath>
                </a14:m>
                <a:r>
                  <a:rPr lang="en-GB" sz="2800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Formally:</a:t>
                </a:r>
              </a:p>
              <a:p>
                <a:pPr marL="0" indent="0" algn="just">
                  <a:buNone/>
                </a:pPr>
                <a:endParaRPr lang="en-GB" sz="2800" u="sng" dirty="0" smtClean="0"/>
              </a:p>
              <a:p>
                <a:pPr marL="0" indent="0" algn="just">
                  <a:buNone/>
                </a:pPr>
                <a:r>
                  <a:rPr lang="en-GB" sz="2800" u="sng" dirty="0" smtClean="0"/>
                  <a:t>Definition</a:t>
                </a:r>
              </a:p>
              <a:p>
                <a:pPr marL="0" indent="0" algn="just">
                  <a:buNone/>
                </a:pPr>
                <a:r>
                  <a:rPr lang="en-GB" sz="2800" i="1" dirty="0" smtClean="0"/>
                  <a:t>The choice structure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 smtClean="0">
                            <a:latin typeface="Cambria Math"/>
                            <a:ea typeface="Cambria Math"/>
                          </a:rPr>
                          <m:t>ℛ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  <m:d>
                          <m:dPr>
                            <m:ctrlP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∙</m:t>
                            </m:r>
                          </m:e>
                        </m:d>
                      </m:e>
                    </m:d>
                  </m:oMath>
                </a14:m>
                <a:r>
                  <a:rPr lang="en-GB" sz="2800" i="1" dirty="0" smtClean="0"/>
                  <a:t> satisfies the weak axiom of revealed preferences if for some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𝐵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GB" sz="2800" i="1" dirty="0" smtClean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r>
                  <a:rPr lang="en-GB" sz="2800" i="1" dirty="0" smtClean="0"/>
                  <a:t> with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28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/>
                          </a:rPr>
                          <m:t>, </m:t>
                        </m:r>
                        <m:r>
                          <a:rPr lang="en-GB" sz="2800" b="0" i="1" smtClean="0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r>
                  <a:rPr lang="en-GB" sz="2800" i="1" dirty="0" smtClean="0"/>
                  <a:t> we have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𝐵</m:t>
                        </m:r>
                      </m:e>
                    </m:d>
                  </m:oMath>
                </a14:m>
                <a:r>
                  <a:rPr lang="en-GB" sz="2800" i="1" dirty="0" smtClean="0"/>
                  <a:t>, then for any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𝐵</m:t>
                    </m:r>
                    <m:r>
                      <a:rPr lang="en-GB" sz="2800" b="0" i="1" smtClean="0">
                        <a:latin typeface="Cambria Math"/>
                      </a:rPr>
                      <m:t>′∈</m:t>
                    </m:r>
                  </m:oMath>
                </a14:m>
                <a:r>
                  <a:rPr lang="en-GB" sz="2800" i="1" dirty="0" smtClean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r>
                  <a:rPr lang="en-GB" sz="2800" i="1" dirty="0" smtClean="0"/>
                  <a:t> with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28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/>
                          </a:rPr>
                          <m:t>, </m:t>
                        </m:r>
                        <m:r>
                          <a:rPr lang="en-GB" sz="2800" b="0" i="1" smtClean="0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𝐵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′</m:t>
                    </m:r>
                  </m:oMath>
                </a14:m>
                <a:r>
                  <a:rPr lang="en-GB" sz="2800" i="1" dirty="0" smtClean="0"/>
                  <a:t> and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</m:d>
                  </m:oMath>
                </a14:m>
                <a:r>
                  <a:rPr lang="en-GB" sz="2800" i="1" dirty="0" smtClean="0"/>
                  <a:t>, we must also have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</m:d>
                  </m:oMath>
                </a14:m>
                <a:r>
                  <a:rPr lang="en-GB" sz="2800" i="1" dirty="0" smtClean="0"/>
                  <a:t>.</a:t>
                </a:r>
              </a:p>
              <a:p>
                <a:pPr marL="0" indent="0" algn="just">
                  <a:buNone/>
                </a:pPr>
                <a:endParaRPr lang="en-GB" sz="2800" dirty="0" smtClean="0"/>
              </a:p>
              <a:p>
                <a:pPr marL="0" indent="0" algn="just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476672"/>
                <a:ext cx="8784976" cy="6120680"/>
              </a:xfrm>
              <a:blipFill rotWithShape="1">
                <a:blip r:embed="rId2"/>
                <a:stretch>
                  <a:fillRect l="-1387" t="-896" r="-13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-13394"/>
            <a:ext cx="6660232" cy="490066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GB" sz="3200" b="1" dirty="0" smtClean="0">
                <a:solidFill>
                  <a:schemeClr val="bg1"/>
                </a:solidFill>
              </a:rPr>
              <a:t>Weak axiom of revealed preferences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7897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692696"/>
                <a:ext cx="8784976" cy="590465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In words:</a:t>
                </a:r>
              </a:p>
              <a:p>
                <a:pPr marL="0" indent="0" algn="just">
                  <a:buNone/>
                </a:pPr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If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sz="2800" dirty="0"/>
                  <a:t> is chosen when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𝑦</m:t>
                    </m:r>
                  </m:oMath>
                </a14:m>
                <a:r>
                  <a:rPr lang="en-GB" sz="2800" dirty="0"/>
                  <a:t> is available then there is no budget set containing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𝑦</m:t>
                    </m:r>
                  </m:oMath>
                </a14:m>
                <a:r>
                  <a:rPr lang="en-GB" sz="2800" dirty="0"/>
                  <a:t> for which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𝑦</m:t>
                    </m:r>
                  </m:oMath>
                </a14:m>
                <a:r>
                  <a:rPr lang="en-GB" sz="2800" dirty="0"/>
                  <a:t> is chosen and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sz="2800" dirty="0"/>
                  <a:t> is not.</a:t>
                </a:r>
              </a:p>
              <a:p>
                <a:pPr marL="0" indent="0" algn="just">
                  <a:buNone/>
                </a:pPr>
                <a:r>
                  <a:rPr lang="en-GB" sz="2800" dirty="0"/>
                  <a:t>If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𝐶</m:t>
                    </m:r>
                    <m:d>
                      <m:dPr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, 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en-GB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 smtClean="0"/>
                  <a:t> </a:t>
                </a:r>
                <a:r>
                  <a:rPr lang="en-GB" sz="2800" dirty="0"/>
                  <a:t>we cannot have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𝐶</m:t>
                    </m:r>
                    <m:d>
                      <m:dPr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, 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𝑦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𝑧</m:t>
                            </m:r>
                          </m:e>
                        </m:d>
                      </m:e>
                    </m:d>
                    <m:r>
                      <a:rPr lang="en-GB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en-GB" sz="2800" dirty="0"/>
                  <a:t>.</a:t>
                </a:r>
              </a:p>
              <a:p>
                <a:pPr marL="0" indent="0" algn="just">
                  <a:buNone/>
                </a:pPr>
                <a:endParaRPr lang="en-GB" sz="2800" dirty="0" smtClean="0"/>
              </a:p>
              <a:p>
                <a:pPr marL="0" indent="0" algn="just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692696"/>
                <a:ext cx="8784976" cy="5904656"/>
              </a:xfrm>
              <a:blipFill rotWithShape="1">
                <a:blip r:embed="rId2"/>
                <a:stretch>
                  <a:fillRect l="-1387" t="-930" r="-13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-13394"/>
            <a:ext cx="6660232" cy="490066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GB" sz="3200" b="1" dirty="0" smtClean="0">
                <a:solidFill>
                  <a:schemeClr val="bg1"/>
                </a:solidFill>
              </a:rPr>
              <a:t>Weak axiom of revealed preferences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136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692696"/>
                <a:ext cx="8784976" cy="590465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Definition: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Given a choice structure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ℛ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𝐶</m:t>
                        </m:r>
                        <m:d>
                          <m:dPr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∙</m:t>
                            </m:r>
                          </m:e>
                        </m:d>
                      </m:e>
                    </m:d>
                  </m:oMath>
                </a14:m>
                <a:r>
                  <a:rPr lang="en-GB" sz="2800" dirty="0" smtClean="0"/>
                  <a:t> </a:t>
                </a:r>
                <a:r>
                  <a:rPr lang="en-GB" sz="2800" dirty="0"/>
                  <a:t>the </a:t>
                </a:r>
                <a:r>
                  <a:rPr lang="en-GB" sz="2800" i="1" dirty="0" smtClean="0"/>
                  <a:t>revealed </a:t>
                </a:r>
                <a:r>
                  <a:rPr lang="en-GB" sz="2800" i="1" dirty="0"/>
                  <a:t>preference relation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</a:rPr>
                          <m:t>≽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sz="2800" i="1" dirty="0" smtClean="0"/>
                  <a:t> </a:t>
                </a:r>
                <a:r>
                  <a:rPr lang="en-GB" sz="2800" dirty="0" smtClean="0"/>
                  <a:t>is defined as: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/>
                        </a:rPr>
                        <m:t>𝑥</m:t>
                      </m:r>
                      <m:sSup>
                        <m:sSupPr>
                          <m:ctrlPr>
                            <a:rPr lang="en-GB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/>
                            </a:rPr>
                            <m:t>≽</m:t>
                          </m:r>
                        </m:e>
                        <m:sup>
                          <m:r>
                            <a:rPr lang="en-GB" sz="2800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GB" sz="2800" b="0" i="1" smtClean="0">
                          <a:latin typeface="Cambria Math"/>
                        </a:rPr>
                        <m:t>𝑦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⟷ </m:t>
                      </m:r>
                      <m:r>
                        <a:rPr lang="en-GB" sz="2800" b="0" i="1" smtClean="0">
                          <a:latin typeface="Cambria Math"/>
                        </a:rPr>
                        <m:t> 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∃ 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GB" sz="2800" i="1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en-GB" sz="2800" i="1">
                          <a:latin typeface="Cambria Math"/>
                          <a:ea typeface="Cambria Math"/>
                        </a:rPr>
                        <m:t>ℛ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𝑠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.  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𝑎𝑛𝑑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𝐶</m:t>
                      </m:r>
                      <m:d>
                        <m:dPr>
                          <m:ctrlPr>
                            <a:rPr lang="en-GB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GB" sz="2800" i="1" dirty="0"/>
              </a:p>
              <a:p>
                <a:pPr marL="0" indent="0" algn="just">
                  <a:buNone/>
                </a:pPr>
                <a:endParaRPr lang="en-GB" sz="2800" dirty="0"/>
              </a:p>
              <a:p>
                <a:pPr marL="0" indent="0" algn="just">
                  <a:buNone/>
                </a:pPr>
                <a:r>
                  <a:rPr lang="en-GB" sz="2800" dirty="0" smtClean="0"/>
                  <a:t>We read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𝑥</m:t>
                    </m:r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</a:rPr>
                          <m:t>≽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800" i="1">
                        <a:latin typeface="Cambria Math"/>
                      </a:rPr>
                      <m:t>𝑦</m:t>
                    </m:r>
                  </m:oMath>
                </a14:m>
                <a:r>
                  <a:rPr lang="en-GB" sz="2800" dirty="0" smtClean="0"/>
                  <a:t> as:</a:t>
                </a:r>
              </a:p>
              <a:p>
                <a:pPr marL="0" indent="0" algn="just">
                  <a:buNone/>
                </a:pPr>
                <a:r>
                  <a:rPr lang="en-GB" sz="2800" i="1" dirty="0" smtClean="0"/>
                  <a:t>x is revealed at least as good as y</a:t>
                </a:r>
              </a:p>
              <a:p>
                <a:pPr marL="0" indent="0" algn="just">
                  <a:buNone/>
                </a:pPr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To say that </a:t>
                </a:r>
              </a:p>
              <a:p>
                <a:pPr marL="0" indent="0" algn="just">
                  <a:buNone/>
                </a:pPr>
                <a:r>
                  <a:rPr lang="en-GB" sz="2800" i="1" dirty="0"/>
                  <a:t>x is revealed </a:t>
                </a:r>
                <a:r>
                  <a:rPr lang="en-GB" sz="2800" i="1" dirty="0" smtClean="0"/>
                  <a:t>preferred to y </a:t>
                </a:r>
                <a:r>
                  <a:rPr lang="en-GB" sz="2800" dirty="0" smtClean="0"/>
                  <a:t>we need that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∃ 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𝐵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𝑠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.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.  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𝑥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𝑦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𝐵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𝑎𝑛𝑑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GB" sz="2800" i="1" smtClean="0">
                        <a:latin typeface="Cambria Math"/>
                        <a:ea typeface="Cambria Math"/>
                      </a:rPr>
                      <m:t>∉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𝐶</m:t>
                    </m:r>
                    <m:d>
                      <m:dPr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𝐵</m:t>
                        </m:r>
                      </m:e>
                    </m:d>
                  </m:oMath>
                </a14:m>
                <a:endParaRPr lang="en-GB" sz="2800" i="1" dirty="0"/>
              </a:p>
              <a:p>
                <a:pPr marL="0" indent="0" algn="just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692696"/>
                <a:ext cx="8784976" cy="5904656"/>
              </a:xfrm>
              <a:blipFill rotWithShape="1">
                <a:blip r:embed="rId2"/>
                <a:stretch>
                  <a:fillRect l="-1387" t="-930" r="-13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-13394"/>
                <a:ext cx="6660232" cy="490066"/>
              </a:xfrm>
              <a:solidFill>
                <a:schemeClr val="accent6">
                  <a:lumMod val="75000"/>
                </a:schemeClr>
              </a:solidFill>
            </p:spPr>
            <p:txBody>
              <a:bodyPr>
                <a:noAutofit/>
              </a:bodyPr>
              <a:lstStyle/>
              <a:p>
                <a:pPr algn="l"/>
                <a:r>
                  <a:rPr lang="en-GB" sz="3200" b="1" dirty="0" smtClean="0">
                    <a:solidFill>
                      <a:schemeClr val="bg1"/>
                    </a:solidFill>
                  </a:rPr>
                  <a:t>Revealed preference relation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3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endParaRPr lang="en-GB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-13394"/>
                <a:ext cx="6660232" cy="490066"/>
              </a:xfrm>
              <a:blipFill rotWithShape="1">
                <a:blip r:embed="rId3"/>
                <a:stretch>
                  <a:fillRect l="-2287" t="-25000" b="-51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5723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692696"/>
                <a:ext cx="8784976" cy="590465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We can restate the weak axiom of revealed preferences as:</a:t>
                </a:r>
                <a:endParaRPr lang="en-GB" sz="2800" i="1" dirty="0"/>
              </a:p>
              <a:p>
                <a:pPr marL="0" indent="0" algn="just">
                  <a:buNone/>
                </a:pPr>
                <a:r>
                  <a:rPr lang="en-GB" sz="2800" i="1" dirty="0" smtClean="0"/>
                  <a:t>If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sz="2800" i="1" dirty="0" smtClean="0"/>
                  <a:t> is revealed at least as good as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𝑦</m:t>
                    </m:r>
                  </m:oMath>
                </a14:m>
                <a:r>
                  <a:rPr lang="en-GB" sz="2800" i="1" dirty="0" smtClean="0"/>
                  <a:t>, then y cannot be </a:t>
                </a:r>
                <a:r>
                  <a:rPr lang="en-GB" sz="2800" i="1" dirty="0"/>
                  <a:t>revealed </a:t>
                </a:r>
                <a:r>
                  <a:rPr lang="en-GB" sz="2800" i="1" dirty="0" smtClean="0"/>
                  <a:t>preferred to x.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Example:</a:t>
                </a:r>
                <a:endParaRPr lang="en-GB" sz="2800" dirty="0"/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𝑋</m:t>
                    </m:r>
                    <m:r>
                      <a:rPr lang="en-GB" sz="2800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</a:rPr>
                          <m:t>, </m:t>
                        </m:r>
                        <m:r>
                          <a:rPr lang="en-GB" sz="2800" i="1">
                            <a:latin typeface="Cambria Math"/>
                          </a:rPr>
                          <m:t>𝑦</m:t>
                        </m:r>
                        <m:r>
                          <a:rPr lang="en-GB" sz="2800" i="1">
                            <a:latin typeface="Cambria Math"/>
                          </a:rPr>
                          <m:t>, </m:t>
                        </m:r>
                        <m:r>
                          <a:rPr lang="en-GB" sz="2800" i="1">
                            <a:latin typeface="Cambria Math"/>
                          </a:rPr>
                          <m:t>𝑧</m:t>
                        </m:r>
                      </m:e>
                    </m:d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</m:d>
                      </m:e>
                    </m:d>
                  </m:oMath>
                </a14:m>
                <a:r>
                  <a:rPr lang="en-GB" sz="2800" dirty="0"/>
                  <a:t> </a:t>
                </a:r>
                <a:endParaRPr lang="en-GB" sz="2800" dirty="0" smtClean="0"/>
              </a:p>
              <a:p>
                <a:pPr marL="571500" indent="-571500" algn="just">
                  <a:buAutoNum type="romanLcParenR"/>
                </a:pPr>
                <a:r>
                  <a:rPr lang="en-GB" sz="2800" dirty="0" smtClean="0"/>
                  <a:t>choice </a:t>
                </a:r>
                <a:r>
                  <a:rPr lang="en-GB" sz="2800" dirty="0"/>
                  <a:t>rule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sz="280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⋅</m:t>
                        </m:r>
                      </m:e>
                    </m:d>
                  </m:oMath>
                </a14:m>
                <a:r>
                  <a:rPr lang="en-GB" sz="2800" dirty="0"/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sz="280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en-GB" sz="2800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sz="280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</m:d>
                      </m:e>
                    </m:d>
                    <m:r>
                      <a:rPr lang="en-GB" sz="2800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GB" sz="2800" dirty="0" smtClean="0"/>
              </a:p>
              <a:p>
                <a:pPr marL="0" indent="0" algn="ctr">
                  <a:buNone/>
                </a:pPr>
                <a:r>
                  <a:rPr lang="en-GB" sz="2800" dirty="0" smtClean="0"/>
                  <a:t>The axiom is satisfied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ii) Choice rule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sz="2800" i="1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⋅</m:t>
                        </m:r>
                      </m:e>
                    </m:d>
                  </m:oMath>
                </a14:m>
                <a:r>
                  <a:rPr lang="en-GB" sz="2800" dirty="0"/>
                  <a:t> is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sz="2800" i="1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en-GB" sz="2800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 and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sz="2800" i="1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</m:d>
                      </m:e>
                    </m:d>
                    <m:r>
                      <a:rPr lang="en-GB" sz="2800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en-GB" sz="2800" dirty="0"/>
                  <a:t>.</a:t>
                </a:r>
                <a:endParaRPr lang="en-GB" sz="2800" dirty="0" smtClean="0"/>
              </a:p>
              <a:p>
                <a:pPr marL="0" indent="0" algn="ctr">
                  <a:buNone/>
                </a:pPr>
                <a:r>
                  <a:rPr lang="en-GB" sz="2800" dirty="0"/>
                  <a:t>The axiom is </a:t>
                </a:r>
                <a:r>
                  <a:rPr lang="en-GB" sz="2800" dirty="0" smtClean="0"/>
                  <a:t>violated</a:t>
                </a:r>
                <a:endParaRPr lang="en-GB" sz="2800" dirty="0"/>
              </a:p>
              <a:p>
                <a:pPr marL="0" indent="0" algn="just">
                  <a:buNone/>
                </a:pPr>
                <a:endParaRPr lang="en-GB" sz="2800" dirty="0"/>
              </a:p>
              <a:p>
                <a:pPr marL="0" indent="0" algn="just">
                  <a:buNone/>
                </a:pPr>
                <a:endParaRPr lang="en-GB" sz="2800" dirty="0"/>
              </a:p>
              <a:p>
                <a:pPr marL="0" indent="0" algn="just">
                  <a:buNone/>
                </a:pPr>
                <a:endParaRPr lang="en-GB" sz="2800" i="1" dirty="0"/>
              </a:p>
              <a:p>
                <a:pPr marL="0" indent="0" algn="just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692696"/>
                <a:ext cx="8784976" cy="5904656"/>
              </a:xfrm>
              <a:blipFill rotWithShape="1">
                <a:blip r:embed="rId2"/>
                <a:stretch>
                  <a:fillRect l="-1387" t="-930" r="-13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-13394"/>
                <a:ext cx="6660232" cy="490066"/>
              </a:xfrm>
              <a:solidFill>
                <a:schemeClr val="accent6">
                  <a:lumMod val="75000"/>
                </a:schemeClr>
              </a:solidFill>
            </p:spPr>
            <p:txBody>
              <a:bodyPr>
                <a:noAutofit/>
              </a:bodyPr>
              <a:lstStyle/>
              <a:p>
                <a:pPr algn="l"/>
                <a:r>
                  <a:rPr lang="en-GB" sz="3200" b="1" dirty="0" smtClean="0">
                    <a:solidFill>
                      <a:schemeClr val="bg1"/>
                    </a:solidFill>
                  </a:rPr>
                  <a:t>Revealed preference relation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3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endParaRPr lang="en-GB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-13394"/>
                <a:ext cx="6660232" cy="490066"/>
              </a:xfrm>
              <a:blipFill rotWithShape="1">
                <a:blip r:embed="rId3"/>
                <a:stretch>
                  <a:fillRect l="-2287" t="-25000" b="-51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5097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5446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sz="2800" dirty="0" smtClean="0"/>
                  <a:t>Two  fundamental questions:</a:t>
                </a:r>
              </a:p>
              <a:p>
                <a:pPr marL="514350" indent="-514350" algn="just">
                  <a:buAutoNum type="arabicParenR"/>
                </a:pPr>
                <a:r>
                  <a:rPr lang="en-GB" sz="2800" dirty="0" smtClean="0"/>
                  <a:t>Suppose a decision maker with rational preference relation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dirty="0" smtClean="0"/>
                  <a:t>. Do her decisions satisfy the weak axiom?</a:t>
                </a:r>
              </a:p>
              <a:p>
                <a:pPr marL="514350" indent="-514350" algn="just">
                  <a:buAutoNum type="arabicParenR"/>
                </a:pPr>
                <a:r>
                  <a:rPr lang="en-GB" sz="2800" dirty="0" smtClean="0"/>
                  <a:t>Suppose a decision maker with a choice structure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ℛ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𝐶</m:t>
                        </m:r>
                        <m:d>
                          <m:dPr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∙</m:t>
                            </m:r>
                          </m:e>
                        </m:d>
                      </m:e>
                    </m:d>
                  </m:oMath>
                </a14:m>
                <a:r>
                  <a:rPr lang="en-GB" sz="2800" dirty="0"/>
                  <a:t> </a:t>
                </a:r>
                <a:r>
                  <a:rPr lang="en-GB" sz="2800" dirty="0" smtClean="0"/>
                  <a:t>satisfying the weak axiom. Is there a rational preference relation that is consistent with this choice structure? </a:t>
                </a: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544616"/>
              </a:xfrm>
              <a:blipFill rotWithShape="1">
                <a:blip r:embed="rId2"/>
                <a:stretch>
                  <a:fillRect l="-1481" t="-990" r="-14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The relation between the two approaches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283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476672"/>
                <a:ext cx="8435280" cy="590465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Suppose an individual has rational preference  relation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dirty="0" smtClean="0"/>
                  <a:t> on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GB" sz="2800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If this individual faces a subset of alternatives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𝐵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⊂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𝑋</m:t>
                    </m:r>
                  </m:oMath>
                </a14:m>
                <a:r>
                  <a:rPr lang="en-GB" sz="2800" dirty="0" smtClean="0"/>
                  <a:t> his behaviour is represented by: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GB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/>
                            </a:rPr>
                            <m:t>𝐵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, ≽</m:t>
                          </m:r>
                        </m:e>
                      </m:d>
                      <m:r>
                        <a:rPr lang="en-GB" sz="28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: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≽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𝑓𝑜𝑟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𝑒𝑣𝑒𝑟𝑦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Then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𝐵</m:t>
                        </m:r>
                        <m:r>
                          <a:rPr lang="en-GB" sz="2800" i="1">
                            <a:latin typeface="Cambria Math"/>
                          </a:rPr>
                          <m:t>, ≽</m:t>
                        </m:r>
                      </m:e>
                    </m:d>
                  </m:oMath>
                </a14:m>
                <a:r>
                  <a:rPr lang="en-GB" sz="2800" dirty="0" smtClean="0"/>
                  <a:t> there are the decision maker’s most preferred alternatives in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GB" sz="2800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Suppose that preference relation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dirty="0" smtClean="0"/>
                  <a:t> and families of budget sets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r>
                  <a:rPr lang="en-GB" sz="2800" dirty="0" smtClean="0"/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𝐵</m:t>
                        </m:r>
                        <m:r>
                          <a:rPr lang="en-GB" sz="2800" i="1">
                            <a:latin typeface="Cambria Math"/>
                          </a:rPr>
                          <m:t>, ≽</m:t>
                        </m:r>
                      </m:e>
                    </m:d>
                    <m:r>
                      <a:rPr lang="en-GB" sz="2800" i="1" smtClean="0">
                        <a:latin typeface="Cambria Math"/>
                        <a:ea typeface="Cambria Math"/>
                      </a:rPr>
                      <m:t>≠∅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 ∀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𝐵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r>
                  <a:rPr lang="en-GB" sz="2800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Then we say that rational preference relation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dirty="0" smtClean="0"/>
                  <a:t> generates the choice structure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ℛ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, 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𝐶</m:t>
                            </m:r>
                          </m:e>
                          <m:sup>
                            <m:r>
                              <a:rPr lang="en-GB" sz="2800" i="1">
                                <a:latin typeface="Cambria Math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𝐵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, ≽</m:t>
                            </m:r>
                          </m:e>
                        </m:d>
                      </m:e>
                    </m:d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476672"/>
                <a:ext cx="8435280" cy="5904656"/>
              </a:xfrm>
              <a:blipFill rotWithShape="1">
                <a:blip r:embed="rId2"/>
                <a:stretch>
                  <a:fillRect l="-1445" t="-929" r="-15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-13394"/>
            <a:ext cx="6660232" cy="490066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GB" sz="3200" dirty="0" smtClean="0">
                <a:solidFill>
                  <a:schemeClr val="bg1"/>
                </a:solidFill>
              </a:rPr>
              <a:t>    Answer to question 1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710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548680"/>
                <a:ext cx="8435280" cy="590465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Proposition:</a:t>
                </a:r>
              </a:p>
              <a:p>
                <a:pPr marL="0" indent="0" algn="just">
                  <a:buNone/>
                </a:pPr>
                <a:r>
                  <a:rPr lang="en-GB" sz="2800" dirty="0"/>
                  <a:t>Suppose </a:t>
                </a:r>
                <a:r>
                  <a:rPr lang="en-GB" sz="2800" dirty="0" smtClean="0"/>
                  <a:t>that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≽ </m:t>
                    </m:r>
                  </m:oMath>
                </a14:m>
                <a:r>
                  <a:rPr lang="en-GB" sz="2800" dirty="0" smtClean="0"/>
                  <a:t> is a rational </a:t>
                </a:r>
                <a:r>
                  <a:rPr lang="en-GB" sz="2800" dirty="0"/>
                  <a:t>preference  </a:t>
                </a:r>
                <a:r>
                  <a:rPr lang="en-GB" sz="2800" dirty="0" smtClean="0"/>
                  <a:t>relation. Then the choice structure generated by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dirty="0" smtClean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GB" sz="2800" b="0" i="1" smtClean="0">
                            <a:latin typeface="Cambria Math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𝐵</m:t>
                        </m:r>
                        <m:r>
                          <a:rPr lang="en-GB" sz="2800" b="0" i="1" smtClean="0">
                            <a:latin typeface="Cambria Math"/>
                          </a:rPr>
                          <m:t>, ≽</m:t>
                        </m:r>
                      </m:e>
                    </m:d>
                  </m:oMath>
                </a14:m>
                <a:r>
                  <a:rPr lang="en-GB" sz="2800" dirty="0" smtClean="0"/>
                  <a:t> satisfies the weak axiom</a:t>
                </a:r>
              </a:p>
              <a:p>
                <a:pPr marL="0" indent="0" algn="just">
                  <a:buNone/>
                </a:pPr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Proof.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Suppose that for some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𝐵</m:t>
                    </m:r>
                    <m:r>
                      <a:rPr lang="en-GB" sz="2800" i="1" dirty="0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r>
                  <a:rPr lang="en-GB" sz="2800" dirty="0" smtClean="0"/>
                  <a:t> we have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</a:rPr>
                      <m:t>,</m:t>
                    </m:r>
                    <m:r>
                      <a:rPr lang="en-GB" sz="2800" b="0" i="1" smtClean="0">
                        <a:latin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r>
                  <a:rPr lang="en-GB" sz="2800" dirty="0" smtClean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𝐵</m:t>
                        </m:r>
                        <m:r>
                          <a:rPr lang="en-GB" sz="2800" i="1">
                            <a:latin typeface="Cambria Math"/>
                          </a:rPr>
                          <m:t>, ≽</m:t>
                        </m:r>
                      </m:e>
                    </m:d>
                  </m:oMath>
                </a14:m>
                <a:r>
                  <a:rPr lang="en-GB" sz="2800" dirty="0"/>
                  <a:t> </a:t>
                </a:r>
                <a:r>
                  <a:rPr lang="en-GB" sz="2800" dirty="0" smtClean="0"/>
                  <a:t>. It implies that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≽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𝑦</m:t>
                    </m:r>
                  </m:oMath>
                </a14:m>
                <a:r>
                  <a:rPr lang="en-GB" sz="2800" dirty="0" smtClean="0"/>
                  <a:t>. Suppose now that for </a:t>
                </a:r>
                <a:r>
                  <a:rPr lang="en-GB" sz="2800" dirty="0"/>
                  <a:t>some 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/>
                      </a:rPr>
                      <m:t>𝐵</m:t>
                    </m:r>
                    <m:r>
                      <a:rPr lang="en-GB" sz="2800" b="0" i="1" dirty="0" smtClean="0">
                        <a:latin typeface="Cambria Math"/>
                      </a:rPr>
                      <m:t>′</m:t>
                    </m:r>
                    <m:r>
                      <a:rPr lang="en-GB" sz="2800" i="1" dirty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r>
                  <a:rPr lang="en-GB" sz="2800" dirty="0"/>
                  <a:t> we have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𝑥</m:t>
                    </m:r>
                    <m:r>
                      <a:rPr lang="en-GB" sz="2800" i="1">
                        <a:latin typeface="Cambria Math"/>
                      </a:rPr>
                      <m:t>,</m:t>
                    </m:r>
                    <m:r>
                      <a:rPr lang="en-GB" sz="2800" i="1">
                        <a:latin typeface="Cambria Math"/>
                      </a:rPr>
                      <m:t>𝑦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𝐵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′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/>
                          </a:rPr>
                          <m:t>𝑦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𝐵</m:t>
                        </m:r>
                        <m:r>
                          <a:rPr lang="en-GB" sz="2800" b="0" i="1" smtClean="0">
                            <a:latin typeface="Cambria Math"/>
                          </a:rPr>
                          <m:t>′</m:t>
                        </m:r>
                        <m:r>
                          <a:rPr lang="en-GB" sz="2800" i="1">
                            <a:latin typeface="Cambria Math"/>
                          </a:rPr>
                          <m:t>, ≽</m:t>
                        </m:r>
                      </m:e>
                    </m:d>
                  </m:oMath>
                </a14:m>
                <a:r>
                  <a:rPr lang="en-GB" sz="2800" dirty="0"/>
                  <a:t> . It implies that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𝑦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≽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𝑧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 ∀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𝑧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𝐵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′</m:t>
                    </m:r>
                  </m:oMath>
                </a14:m>
                <a:r>
                  <a:rPr lang="en-GB" sz="2800" dirty="0"/>
                  <a:t>.</a:t>
                </a:r>
                <a:r>
                  <a:rPr lang="en-GB" sz="2800" dirty="0" smtClean="0"/>
                  <a:t> So, by transitivity (we already know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𝑥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≽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𝑦</m:t>
                    </m:r>
                  </m:oMath>
                </a14:m>
                <a:r>
                  <a:rPr lang="en-GB" sz="2800" dirty="0" smtClean="0"/>
                  <a:t>) must be that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≽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𝑧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 ∀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𝑧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𝐵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′</m:t>
                    </m:r>
                  </m:oMath>
                </a14:m>
                <a:r>
                  <a:rPr lang="en-GB" sz="2800" dirty="0"/>
                  <a:t>. </a:t>
                </a:r>
                <a:r>
                  <a:rPr lang="en-GB" sz="2800" dirty="0" smtClean="0"/>
                  <a:t> Therefore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GB" sz="2800" i="1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</a:rPr>
                          <m:t>𝐵</m:t>
                        </m:r>
                        <m:r>
                          <a:rPr lang="en-GB" sz="2800" i="1">
                            <a:latin typeface="Cambria Math"/>
                          </a:rPr>
                          <m:t>′, ≽</m:t>
                        </m:r>
                      </m:e>
                    </m:d>
                  </m:oMath>
                </a14:m>
                <a:endParaRPr lang="en-GB" sz="2800" dirty="0"/>
              </a:p>
              <a:p>
                <a:pPr marL="0" indent="0" algn="just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548680"/>
                <a:ext cx="8435280" cy="5904656"/>
              </a:xfrm>
              <a:blipFill rotWithShape="1">
                <a:blip r:embed="rId2"/>
                <a:stretch>
                  <a:fillRect l="-1445" t="-929" r="-15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5886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764704"/>
                <a:ext cx="8435280" cy="568863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Definition: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Given a choice structure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ℛ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𝐶</m:t>
                        </m:r>
                        <m:d>
                          <m:dPr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∙</m:t>
                            </m:r>
                          </m:e>
                        </m:d>
                      </m:e>
                    </m:d>
                  </m:oMath>
                </a14:m>
                <a:r>
                  <a:rPr lang="en-GB" sz="2800" dirty="0" smtClean="0"/>
                  <a:t> the rational preference relation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dirty="0" smtClean="0"/>
                  <a:t> rationalizes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∙</m:t>
                        </m:r>
                      </m:e>
                    </m:d>
                  </m:oMath>
                </a14:m>
                <a:r>
                  <a:rPr lang="en-GB" sz="2800" dirty="0" smtClean="0"/>
                  <a:t> relative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GB" sz="2800" dirty="0" smtClean="0"/>
                  <a:t>if: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𝐶</m:t>
                      </m:r>
                      <m:d>
                        <m:dPr>
                          <m:ctrlPr>
                            <a:rPr lang="en-GB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</m:d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GB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,≽</m:t>
                          </m:r>
                        </m:e>
                      </m:d>
                    </m:oMath>
                  </m:oMathPara>
                </a14:m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for all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𝐵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r>
                  <a:rPr lang="en-GB" sz="2800" dirty="0" smtClean="0"/>
                  <a:t>. That is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dirty="0" smtClean="0"/>
                  <a:t> generates the choice structure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ℛ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𝐶</m:t>
                        </m:r>
                        <m:d>
                          <m:dPr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∙</m:t>
                            </m:r>
                          </m:e>
                        </m:d>
                      </m:e>
                    </m:d>
                  </m:oMath>
                </a14:m>
                <a:r>
                  <a:rPr lang="en-GB" sz="2800" dirty="0" smtClean="0"/>
                  <a:t>.</a:t>
                </a:r>
              </a:p>
              <a:p>
                <a:pPr marL="0" indent="0" algn="just">
                  <a:buNone/>
                </a:pPr>
                <a:endParaRPr lang="en-GB" sz="2800" dirty="0"/>
              </a:p>
              <a:p>
                <a:pPr marL="0" indent="0" algn="just">
                  <a:buNone/>
                </a:pPr>
                <a:r>
                  <a:rPr lang="en-GB" sz="2800" dirty="0" smtClean="0"/>
                  <a:t>The meaning is that preferences can explain behaviour and we can think of the decision maker as a preference </a:t>
                </a:r>
                <a:r>
                  <a:rPr lang="en-GB" sz="2800" dirty="0" err="1" smtClean="0"/>
                  <a:t>maximizer</a:t>
                </a:r>
                <a:r>
                  <a:rPr lang="en-GB" sz="2800" dirty="0" smtClean="0"/>
                  <a:t>. </a:t>
                </a:r>
              </a:p>
              <a:p>
                <a:pPr marL="0" indent="0" algn="just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764704"/>
                <a:ext cx="8435280" cy="5688632"/>
              </a:xfrm>
              <a:blipFill rotWithShape="1">
                <a:blip r:embed="rId2"/>
                <a:stretch>
                  <a:fillRect l="-1445" t="-964" r="-15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660232" cy="490066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GB" sz="3200" dirty="0" smtClean="0">
                <a:solidFill>
                  <a:schemeClr val="bg1"/>
                </a:solidFill>
              </a:rPr>
              <a:t>    Answer to question 2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0890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sz="2800" dirty="0" smtClean="0"/>
                  <a:t>Note that only a choice rule that satisfy the weak axiom can be rationalized. 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But the weak axiom is not enough to ensure the existence of a rationalizing preference relation.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Example: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𝑋</m:t>
                    </m:r>
                    <m:r>
                      <a:rPr lang="en-GB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/>
                          </a:rPr>
                          <m:t>, </m:t>
                        </m:r>
                        <m:r>
                          <a:rPr lang="en-GB" sz="2800" b="0" i="1" smtClean="0">
                            <a:latin typeface="Cambria Math"/>
                          </a:rPr>
                          <m:t>𝑦</m:t>
                        </m:r>
                        <m:r>
                          <a:rPr lang="en-GB" sz="2800" b="0" i="1" smtClean="0">
                            <a:latin typeface="Cambria Math"/>
                          </a:rPr>
                          <m:t>, </m:t>
                        </m:r>
                        <m:r>
                          <a:rPr lang="en-GB" sz="2800" b="0" i="1" smtClean="0">
                            <a:latin typeface="Cambria Math"/>
                          </a:rPr>
                          <m:t>𝑧</m:t>
                        </m:r>
                      </m:e>
                    </m:d>
                  </m:oMath>
                </a14:m>
                <a:r>
                  <a:rPr lang="en-GB" sz="2800" dirty="0" smtClean="0"/>
                  <a:t>,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, 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 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</m:d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 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en-GB" sz="2800" b="0" i="0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GB" sz="2800" dirty="0" smtClean="0"/>
                  <a:t>and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 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en-GB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/>
                      </a:rPr>
                      <m:t>,</m:t>
                    </m:r>
                    <m:r>
                      <a:rPr lang="en-GB" sz="2800" i="1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 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en-GB" sz="2800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en-GB" sz="2800" dirty="0" smtClean="0"/>
                  <a:t>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, </m:t>
                            </m:r>
                            <m:r>
                              <a:rPr lang="en-GB" sz="28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</m:d>
                      </m:e>
                    </m:d>
                    <m:r>
                      <a:rPr lang="en-GB" sz="2800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𝑧</m:t>
                        </m:r>
                      </m:e>
                    </m:d>
                  </m:oMath>
                </a14:m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This choice structure satisfies the weak axiom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To rationalize the first two choices we need that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≻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𝑦</m:t>
                    </m:r>
                  </m:oMath>
                </a14:m>
                <a:r>
                  <a:rPr lang="en-GB" sz="2800" dirty="0" smtClean="0"/>
                  <a:t> and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≻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𝑧</m:t>
                    </m:r>
                  </m:oMath>
                </a14:m>
                <a:r>
                  <a:rPr lang="en-GB" sz="2800" dirty="0" smtClean="0"/>
                  <a:t>. Then a rational preference relation implies that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≻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𝑧</m:t>
                    </m:r>
                  </m:oMath>
                </a14:m>
                <a:r>
                  <a:rPr lang="en-GB" sz="2800" dirty="0" smtClean="0"/>
                  <a:t> but this contradicts the third choice. </a:t>
                </a: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1">
                <a:blip r:embed="rId2"/>
                <a:stretch>
                  <a:fillRect l="-1481" t="-971" r="-20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33139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Proposition: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ℛ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𝐶</m:t>
                        </m:r>
                        <m:d>
                          <m:dPr>
                            <m:ctrlPr>
                              <a:rPr lang="en-GB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∙</m:t>
                            </m:r>
                          </m:e>
                        </m:d>
                      </m:e>
                    </m:d>
                  </m:oMath>
                </a14:m>
                <a:r>
                  <a:rPr lang="en-GB" sz="2800" dirty="0" smtClean="0"/>
                  <a:t> is a choice structure such that:</a:t>
                </a:r>
              </a:p>
              <a:p>
                <a:pPr marL="571500" indent="-571500" algn="just">
                  <a:buFont typeface="+mj-lt"/>
                  <a:buAutoNum type="romanLcPeriod"/>
                </a:pPr>
                <a:r>
                  <a:rPr lang="en-GB" sz="2800" dirty="0" smtClean="0"/>
                  <a:t>The weak axiom is satisfied</a:t>
                </a:r>
              </a:p>
              <a:p>
                <a:pPr marL="571500" indent="-571500" algn="just">
                  <a:buFont typeface="+mj-lt"/>
                  <a:buAutoNum type="romanLcPeriod"/>
                </a:pP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r>
                  <a:rPr lang="en-GB" sz="2800" dirty="0" smtClean="0"/>
                  <a:t> includes all subsets of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GB" sz="2800" dirty="0" smtClean="0"/>
                  <a:t> up three element</a:t>
                </a:r>
              </a:p>
              <a:p>
                <a:pPr marL="0" indent="0" algn="just">
                  <a:buNone/>
                </a:pPr>
                <a:r>
                  <a:rPr lang="en-GB" sz="2800" dirty="0" smtClean="0"/>
                  <a:t>Then there is a rational preference relation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≻</m:t>
                    </m:r>
                  </m:oMath>
                </a14:m>
                <a:r>
                  <a:rPr lang="en-GB" sz="2800" dirty="0" smtClean="0"/>
                  <a:t> that rationalize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⋅</m:t>
                        </m:r>
                      </m:e>
                    </m:d>
                    <m:r>
                      <a:rPr lang="en-GB" sz="28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GB" sz="2800" dirty="0" smtClean="0"/>
                  <a:t>relative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  <m:r>
                      <a:rPr lang="en-GB" sz="2800" b="0" i="0" smtClean="0">
                        <a:latin typeface="Cambria Math"/>
                        <a:ea typeface="Cambria Math"/>
                      </a:rPr>
                      <m:t>, </m:t>
                    </m:r>
                  </m:oMath>
                </a14:m>
                <a:r>
                  <a:rPr lang="en-GB" sz="2800" dirty="0" smtClean="0"/>
                  <a:t>i.e.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𝐵</m:t>
                        </m:r>
                      </m:e>
                    </m:d>
                    <m:r>
                      <a:rPr lang="en-GB" sz="28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GB" sz="2800" b="0" i="1" smtClean="0">
                            <a:latin typeface="Cambria Math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𝐵</m:t>
                        </m:r>
                        <m:r>
                          <a:rPr lang="en-GB" sz="2800" b="0" i="1" smtClean="0">
                            <a:latin typeface="Cambria Math"/>
                          </a:rPr>
                          <m:t>, ≽</m:t>
                        </m:r>
                      </m:e>
                    </m:d>
                  </m:oMath>
                </a14:m>
                <a:r>
                  <a:rPr lang="en-GB" sz="2800" dirty="0" smtClean="0"/>
                  <a:t>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  <a:ea typeface="Cambria Math"/>
                      </a:rPr>
                      <m:t>∀</m:t>
                    </m:r>
                    <m:r>
                      <a:rPr lang="en-GB" sz="2800" b="0" i="1" dirty="0" smtClean="0">
                        <a:latin typeface="Cambria Math"/>
                        <a:ea typeface="Cambria Math"/>
                      </a:rPr>
                      <m:t>𝐵</m:t>
                    </m:r>
                    <m:r>
                      <a:rPr lang="en-GB" sz="2800" b="0" i="1" dirty="0" smtClean="0"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GB" sz="28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Furthermore this is the unique preference relation that does so.</a:t>
                </a: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  <a:blipFill rotWithShape="1">
                <a:blip r:embed="rId2"/>
                <a:stretch>
                  <a:fillRect l="-1481" t="-984" r="-14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266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Introduction</a:t>
            </a:r>
            <a:endParaRPr lang="en-GB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908720"/>
                <a:ext cx="8568952" cy="5616624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GB" sz="2800" dirty="0" smtClean="0"/>
                  <a:t>Starting point: the </a:t>
                </a:r>
                <a:r>
                  <a:rPr lang="en-GB" sz="2800" i="1" dirty="0" smtClean="0"/>
                  <a:t>set of possible alternatives </a:t>
                </a:r>
                <a:r>
                  <a:rPr lang="en-GB" sz="2800" dirty="0" smtClean="0"/>
                  <a:t>from which the individual must choose</a:t>
                </a:r>
              </a:p>
              <a:p>
                <a:pPr algn="just"/>
                <a:r>
                  <a:rPr lang="en-GB" sz="2800" dirty="0" smtClean="0"/>
                  <a:t>We denote this set by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𝑋</m:t>
                    </m:r>
                  </m:oMath>
                </a14:m>
                <a:endParaRPr lang="en-GB" sz="2800" dirty="0" smtClean="0"/>
              </a:p>
              <a:p>
                <a:pPr algn="just"/>
                <a:r>
                  <a:rPr lang="en-GB" sz="2800" dirty="0" smtClean="0"/>
                  <a:t>Two different approaches to modelling individual choice behaviour:</a:t>
                </a:r>
              </a:p>
              <a:p>
                <a:pPr marL="457200" lvl="1" indent="0" algn="just">
                  <a:buNone/>
                </a:pPr>
                <a:r>
                  <a:rPr lang="en-GB" i="1" dirty="0" smtClean="0"/>
                  <a:t>1. </a:t>
                </a:r>
                <a:r>
                  <a:rPr lang="en-GB" b="1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Preference-based approach</a:t>
                </a:r>
                <a:r>
                  <a:rPr lang="en-GB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.</a:t>
                </a:r>
                <a:r>
                  <a:rPr lang="en-GB" i="1" dirty="0" smtClean="0"/>
                  <a:t> The preference relation 	</a:t>
                </a:r>
                <a:r>
                  <a:rPr lang="en-GB" dirty="0" smtClean="0"/>
                  <a:t>is the primitive characteristic of the individual</a:t>
                </a:r>
              </a:p>
              <a:p>
                <a:pPr marL="0" lvl="1" indent="0" algn="just">
                  <a:buNone/>
                </a:pPr>
                <a:r>
                  <a:rPr lang="en-GB" dirty="0" smtClean="0"/>
                  <a:t>	This theory imposes rationality axioms on the 	decision maker’s preferences</a:t>
                </a:r>
              </a:p>
              <a:p>
                <a:pPr marL="0" lvl="1" indent="0" algn="just">
                  <a:buNone/>
                </a:pPr>
                <a:r>
                  <a:rPr lang="en-GB" dirty="0" smtClean="0"/>
                  <a:t>	Analysis of the consequences on the individual’s 	choice behaviour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908720"/>
                <a:ext cx="8568952" cy="5616624"/>
              </a:xfrm>
              <a:blipFill rotWithShape="1">
                <a:blip r:embed="rId2"/>
                <a:stretch>
                  <a:fillRect l="-1209" t="-977" r="-14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72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6632"/>
                <a:ext cx="8363272" cy="655272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sz="2800" dirty="0" smtClean="0"/>
                  <a:t>Proof.</a:t>
                </a:r>
              </a:p>
              <a:p>
                <a:pPr marL="0" indent="0">
                  <a:buNone/>
                </a:pPr>
                <a:r>
                  <a:rPr lang="en-GB" sz="2800" dirty="0" smtClean="0"/>
                  <a:t>Consider the revealed preferences  relation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800" b="0" i="1" smtClean="0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sz="2800" dirty="0" smtClean="0"/>
                  <a:t>.</a:t>
                </a:r>
              </a:p>
              <a:p>
                <a:pPr marL="0" indent="0">
                  <a:buNone/>
                </a:pPr>
                <a:r>
                  <a:rPr lang="en-GB" sz="2800" dirty="0" smtClean="0"/>
                  <a:t>We have to prove that: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sz="2800" dirty="0" smtClean="0"/>
                  <a:t> is a rational preference relation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800" i="1" smtClean="0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sz="2800" dirty="0" smtClean="0"/>
                  <a:t> rationalizes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∙</m:t>
                        </m:r>
                      </m:e>
                    </m:d>
                  </m:oMath>
                </a14:m>
                <a:r>
                  <a:rPr lang="en-GB" sz="2800" dirty="0" smtClean="0"/>
                  <a:t> 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endParaRPr lang="en-GB" sz="2800" dirty="0" smtClean="0"/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800" i="1" smtClean="0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sz="2800" dirty="0" smtClean="0"/>
                  <a:t> is unique</a:t>
                </a:r>
              </a:p>
              <a:p>
                <a:pPr marL="0" indent="0">
                  <a:buNone/>
                </a:pPr>
                <a:endParaRPr lang="en-GB" sz="2800" dirty="0" smtClean="0"/>
              </a:p>
              <a:p>
                <a:pPr marL="0" indent="0">
                  <a:buNone/>
                </a:pPr>
                <a:endParaRPr lang="en-GB" sz="2800" dirty="0" smtClean="0"/>
              </a:p>
              <a:p>
                <a:pPr marL="0" indent="0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6632"/>
                <a:ext cx="8363272" cy="6552728"/>
              </a:xfrm>
              <a:blipFill rotWithShape="1">
                <a:blip r:embed="rId2"/>
                <a:stretch>
                  <a:fillRect l="-1458" t="-8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79296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6632"/>
                <a:ext cx="8363272" cy="655272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1. We check completeness and transitivity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endParaRPr lang="en-GB" sz="2800" dirty="0" smtClean="0"/>
              </a:p>
              <a:p>
                <a:pPr marL="857250" lvl="1" indent="-457200" algn="just">
                  <a:buAutoNum type="alphaLcPeriod"/>
                </a:pPr>
                <a:r>
                  <a:rPr lang="en-GB" sz="2400" dirty="0" smtClean="0"/>
                  <a:t>Completeness.  By assumption ii) all pairs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/>
                          </a:rPr>
                          <m:t>𝑥</m:t>
                        </m:r>
                        <m:r>
                          <a:rPr lang="en-GB" sz="2000" b="0" i="1" smtClean="0">
                            <a:latin typeface="Cambria Math"/>
                          </a:rPr>
                          <m:t>, </m:t>
                        </m:r>
                        <m:r>
                          <a:rPr lang="en-GB" sz="2000" b="0" i="1" smtClean="0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GB" sz="200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400" i="1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r>
                  <a:rPr lang="en-GB" sz="2400" dirty="0" smtClean="0"/>
                  <a:t>. Since either x or y must be an </a:t>
                </a:r>
                <a:r>
                  <a:rPr lang="en-GB" sz="2400" dirty="0" err="1" smtClean="0"/>
                  <a:t>alement</a:t>
                </a:r>
                <a:r>
                  <a:rPr lang="en-GB" sz="2400" dirty="0" smtClean="0"/>
                  <a:t>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4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GB" sz="2400" b="0" i="1" smtClean="0">
                                <a:latin typeface="Cambria Math"/>
                              </a:rPr>
                              <m:t>, </m:t>
                            </m:r>
                            <m:r>
                              <a:rPr lang="en-GB" sz="2400" b="0" i="1" smtClean="0">
                                <a:latin typeface="Cambria Math"/>
                              </a:rPr>
                              <m:t>𝑦</m:t>
                            </m:r>
                          </m:e>
                        </m:d>
                      </m:e>
                    </m:d>
                  </m:oMath>
                </a14:m>
                <a:r>
                  <a:rPr lang="en-GB" sz="2400" dirty="0" smtClean="0"/>
                  <a:t> we have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/>
                          </a:rPr>
                          <m:t>𝑥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400" i="1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400" b="0" i="1" smtClean="0">
                        <a:latin typeface="Cambria Math"/>
                      </a:rPr>
                      <m:t>𝑦</m:t>
                    </m:r>
                  </m:oMath>
                </a14:m>
                <a:r>
                  <a:rPr lang="en-GB" sz="2400" dirty="0" smtClean="0"/>
                  <a:t> 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/>
                          </a:rPr>
                          <m:t>𝑦</m:t>
                        </m:r>
                        <m:r>
                          <a:rPr lang="en-GB" sz="20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000" i="1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0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sz="2400" dirty="0" smtClean="0"/>
                  <a:t> or both.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400" i="1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sz="2400" dirty="0" smtClean="0"/>
                  <a:t> is complete</a:t>
                </a:r>
              </a:p>
              <a:p>
                <a:pPr marL="857250" lvl="1" indent="-457200" algn="just">
                  <a:buAutoNum type="alphaLcPeriod"/>
                </a:pPr>
                <a:r>
                  <a:rPr lang="en-GB" sz="2400" dirty="0" smtClean="0"/>
                  <a:t>Transitivity.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/>
                          </a:rPr>
                          <m:t>𝑥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400" i="1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400" i="1">
                        <a:latin typeface="Cambria Math"/>
                      </a:rPr>
                      <m:t>𝑦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/>
                          </a:rPr>
                          <m:t>𝑦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400" i="1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400" b="0" i="1" smtClean="0">
                        <a:latin typeface="Cambria Math"/>
                      </a:rPr>
                      <m:t>𝑧</m:t>
                    </m:r>
                  </m:oMath>
                </a14:m>
                <a:r>
                  <a:rPr lang="en-GB" sz="2400" dirty="0" smtClean="0"/>
                  <a:t>. We have to prove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/>
                          </a:rPr>
                          <m:t>𝑥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400" i="1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400" b="0" i="1" smtClean="0">
                        <a:latin typeface="Cambria Math"/>
                      </a:rPr>
                      <m:t>𝑧</m:t>
                    </m:r>
                  </m:oMath>
                </a14:m>
                <a:r>
                  <a:rPr lang="en-GB" sz="2400" dirty="0" smtClean="0"/>
                  <a:t>. Suppose that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</a:rPr>
                      <m:t>𝑦</m:t>
                    </m:r>
                    <m:r>
                      <a:rPr lang="en-GB" sz="24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400" b="0" i="1" smtClean="0">
                        <a:latin typeface="Cambria Math"/>
                        <a:ea typeface="Cambria Math"/>
                      </a:rPr>
                      <m:t>𝐶</m:t>
                    </m:r>
                    <m:d>
                      <m:dPr>
                        <m:ctrlPr>
                          <a:rPr lang="en-GB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GB" sz="24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4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  <m:r>
                          <a:rPr lang="en-GB" sz="24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400" b="0" i="1" smtClean="0">
                            <a:latin typeface="Cambria Math"/>
                            <a:ea typeface="Cambria Math"/>
                          </a:rPr>
                          <m:t>𝑧</m:t>
                        </m:r>
                      </m:e>
                    </m:d>
                  </m:oMath>
                </a14:m>
                <a:r>
                  <a:rPr lang="en-GB" sz="2400" dirty="0" smtClean="0"/>
                  <a:t>. Given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/>
                          </a:rPr>
                          <m:t>𝑥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400" i="1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400" b="0" i="1" smtClean="0">
                        <a:latin typeface="Cambria Math"/>
                      </a:rPr>
                      <m:t>𝑦</m:t>
                    </m:r>
                    <m:r>
                      <a:rPr lang="en-GB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GB" sz="2400" dirty="0" smtClean="0"/>
                  <a:t>and the weak axiom holds we have that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</a:rPr>
                      <m:t>𝑥</m:t>
                    </m:r>
                    <m:r>
                      <a:rPr lang="en-GB" sz="24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400" i="1">
                        <a:latin typeface="Cambria Math"/>
                        <a:ea typeface="Cambria Math"/>
                      </a:rPr>
                      <m:t>𝐶</m:t>
                    </m:r>
                    <m:d>
                      <m:dPr>
                        <m:ctrlPr>
                          <a:rPr lang="en-GB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𝑦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𝑧</m:t>
                        </m:r>
                      </m:e>
                    </m:d>
                  </m:oMath>
                </a14:m>
                <a:r>
                  <a:rPr lang="en-GB" sz="2400" dirty="0"/>
                  <a:t>. </a:t>
                </a:r>
                <a:r>
                  <a:rPr lang="en-GB" sz="2400" dirty="0" smtClean="0"/>
                  <a:t>Suppose </a:t>
                </a:r>
                <a:r>
                  <a:rPr lang="en-GB" sz="2400" dirty="0"/>
                  <a:t>that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</a:rPr>
                      <m:t>𝑧</m:t>
                    </m:r>
                    <m:r>
                      <a:rPr lang="en-GB" sz="24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400" i="1">
                        <a:latin typeface="Cambria Math"/>
                        <a:ea typeface="Cambria Math"/>
                      </a:rPr>
                      <m:t>𝐶</m:t>
                    </m:r>
                    <m:d>
                      <m:dPr>
                        <m:ctrlPr>
                          <a:rPr lang="en-GB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𝑦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𝑧</m:t>
                        </m:r>
                      </m:e>
                    </m:d>
                  </m:oMath>
                </a14:m>
                <a:r>
                  <a:rPr lang="en-GB" sz="2400" dirty="0" smtClean="0"/>
                  <a:t>. </a:t>
                </a:r>
                <a:r>
                  <a:rPr lang="en-GB" sz="2400" dirty="0"/>
                  <a:t>Given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/>
                          </a:rPr>
                          <m:t>𝑦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400" i="1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400" b="0" i="1" smtClean="0">
                        <a:latin typeface="Cambria Math"/>
                      </a:rPr>
                      <m:t>𝑧</m:t>
                    </m:r>
                    <m:r>
                      <a:rPr lang="en-GB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GB" sz="2400" dirty="0"/>
                  <a:t>and the weak axiom holds we have that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</a:rPr>
                      <m:t>𝑦</m:t>
                    </m:r>
                    <m:r>
                      <a:rPr lang="en-GB" sz="24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400" i="1">
                        <a:latin typeface="Cambria Math"/>
                        <a:ea typeface="Cambria Math"/>
                      </a:rPr>
                      <m:t>𝐶</m:t>
                    </m:r>
                    <m:d>
                      <m:dPr>
                        <m:ctrlPr>
                          <a:rPr lang="en-GB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𝑦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𝑧</m:t>
                        </m:r>
                      </m:e>
                    </m:d>
                  </m:oMath>
                </a14:m>
                <a:r>
                  <a:rPr lang="en-GB" sz="2400" dirty="0" smtClean="0"/>
                  <a:t> as in the previous case</a:t>
                </a:r>
                <a:endParaRPr lang="en-GB" sz="2400" dirty="0"/>
              </a:p>
              <a:p>
                <a:pPr marL="0" indent="0">
                  <a:buNone/>
                </a:pPr>
                <a:endParaRPr lang="en-GB" sz="2800" dirty="0" smtClean="0"/>
              </a:p>
              <a:p>
                <a:pPr marL="0" indent="0">
                  <a:buNone/>
                </a:pPr>
                <a:endParaRPr lang="en-GB" sz="2800" dirty="0" smtClean="0"/>
              </a:p>
              <a:p>
                <a:pPr marL="0" indent="0">
                  <a:buNone/>
                </a:pPr>
                <a:endParaRPr lang="en-GB" sz="2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6632"/>
                <a:ext cx="8363272" cy="6552728"/>
              </a:xfrm>
              <a:blipFill rotWithShape="1">
                <a:blip r:embed="rId2"/>
                <a:stretch>
                  <a:fillRect l="-1458" t="-837" r="-11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57100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6632"/>
                <a:ext cx="8363272" cy="655272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2. We check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sz="2800" dirty="0"/>
                  <a:t> rationalizes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∙</m:t>
                        </m:r>
                      </m:e>
                    </m:d>
                  </m:oMath>
                </a14:m>
                <a:r>
                  <a:rPr lang="en-GB" sz="2800" dirty="0"/>
                  <a:t> 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sz="2800" dirty="0"/>
                  <a:t>	</a:t>
                </a:r>
                <a:r>
                  <a:rPr lang="en-GB" sz="2800" dirty="0" smtClean="0"/>
                  <a:t>i.e.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𝐵</m:t>
                        </m:r>
                      </m:e>
                    </m:d>
                    <m:r>
                      <a:rPr lang="en-GB" sz="28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p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≽</m:t>
                            </m:r>
                          </m:e>
                          <m:sup>
                            <m:r>
                              <a:rPr lang="en-GB" sz="2800" i="1">
                                <a:latin typeface="Cambria Math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GB" sz="2800" b="0" i="1" smtClean="0">
                        <a:latin typeface="Cambria Math"/>
                        <a:ea typeface="Cambria Math"/>
                      </a:rPr>
                      <m:t> ∀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𝐵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endParaRPr lang="en-GB" sz="2800" dirty="0" smtClean="0"/>
              </a:p>
              <a:p>
                <a:pPr marL="0" indent="0">
                  <a:buNone/>
                </a:pPr>
                <a:r>
                  <a:rPr lang="en-GB" sz="2800" dirty="0" smtClean="0"/>
                  <a:t>Suppose that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𝐵</m:t>
                        </m:r>
                      </m:e>
                    </m:d>
                    <m:r>
                      <a:rPr lang="en-GB" sz="2800" b="0" i="1" smtClean="0">
                        <a:latin typeface="Cambria Math"/>
                        <a:ea typeface="Cambria Math"/>
                      </a:rPr>
                      <m:t>, </m:t>
                    </m:r>
                  </m:oMath>
                </a14:m>
                <a:r>
                  <a:rPr lang="en-GB" sz="2800" dirty="0" smtClean="0"/>
                  <a:t>then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sz="2800" dirty="0" smtClean="0"/>
                  <a:t>y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∀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r>
                  <a:rPr lang="en-GB" sz="2800" dirty="0" smtClean="0"/>
                  <a:t> , so we have that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≽</m:t>
                            </m:r>
                          </m:e>
                          <m:sup>
                            <m:r>
                              <a:rPr lang="en-GB" sz="2800" i="1">
                                <a:latin typeface="Cambria Math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2800" dirty="0" smtClean="0"/>
                  <a:t>. It means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GB" sz="2800" b="0" i="1" smtClean="0">
                            <a:latin typeface="Cambria Math"/>
                            <a:ea typeface="Cambria Math"/>
                          </a:rPr>
                          <m:t>)⊂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≽</m:t>
                            </m:r>
                          </m:e>
                          <m:sup>
                            <m:r>
                              <a:rPr lang="en-GB" sz="2800" i="1">
                                <a:latin typeface="Cambria Math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Next suppose that 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≽</m:t>
                            </m:r>
                          </m:e>
                          <m:sup>
                            <m:r>
                              <a:rPr lang="en-GB" sz="2800" i="1">
                                <a:latin typeface="Cambria Math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2800" dirty="0" smtClean="0"/>
                  <a:t>. It implies that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𝑥</m:t>
                    </m:r>
                    <m:sSup>
                      <m:sSupPr>
                        <m:ctrlPr>
                          <a:rPr lang="en-GB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GB" sz="2800" i="1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sz="2800" dirty="0" smtClean="0"/>
                  <a:t>y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∀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𝑦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r>
                  <a:rPr lang="en-GB" sz="2800" dirty="0" smtClean="0"/>
                  <a:t>; for each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𝑦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r>
                  <a:rPr lang="en-GB" sz="2800" dirty="0" smtClean="0"/>
                  <a:t> it exists some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sz="2800" b="0" i="1" smtClean="0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GB" sz="2800" dirty="0" smtClean="0"/>
                  <a:t> such that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</a:rPr>
                      <m:t>,</m:t>
                    </m:r>
                    <m:r>
                      <a:rPr lang="en-GB" sz="2800" b="0" i="1" smtClean="0">
                        <a:latin typeface="Cambria Math"/>
                      </a:rPr>
                      <m:t>𝑦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sz="2800" i="1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GB" sz="2800" dirty="0" smtClean="0"/>
                  <a:t> and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/>
                      </a:rPr>
                      <m:t>𝑥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𝐶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en-GB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GB" sz="2800" i="1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GB" sz="2800" dirty="0" smtClean="0"/>
                  <a:t>). It implies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/>
                      </a:rPr>
                      <m:t>x</m:t>
                    </m:r>
                    <m:r>
                      <a:rPr lang="en-GB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GB" sz="28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/>
                          </a:rPr>
                          <m:t>𝐵</m:t>
                        </m:r>
                      </m:e>
                    </m:d>
                    <m:r>
                      <a:rPr lang="en-GB" sz="2800" b="0" i="1" smtClean="0">
                        <a:latin typeface="Cambria Math"/>
                      </a:rPr>
                      <m:t>. </m:t>
                    </m:r>
                  </m:oMath>
                </a14:m>
                <a:r>
                  <a:rPr lang="en-GB" sz="2800" dirty="0" smtClean="0"/>
                  <a:t> Hence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≽</m:t>
                            </m:r>
                          </m:e>
                          <m:sup>
                            <m:r>
                              <a:rPr lang="en-GB" sz="2800" i="1">
                                <a:latin typeface="Cambria Math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GB" sz="2800" i="1">
                        <a:latin typeface="Cambria Math"/>
                        <a:ea typeface="Cambria Math"/>
                      </a:rPr>
                      <m:t>⊂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𝐶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𝐵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GB" sz="2800" dirty="0" smtClean="0"/>
                  <a:t>.  Therefore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GB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GB" sz="2800" i="1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GB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/>
                                <a:ea typeface="Cambria Math"/>
                              </a:rPr>
                              <m:t>≽</m:t>
                            </m:r>
                          </m:e>
                          <m:sup>
                            <m:r>
                              <a:rPr lang="en-GB" sz="2800" i="1">
                                <a:latin typeface="Cambria Math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GB" sz="28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𝐶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𝐵</m:t>
                    </m:r>
                    <m:r>
                      <a:rPr lang="en-GB" sz="28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GB" sz="2800" dirty="0"/>
                  <a:t>. </a:t>
                </a:r>
                <a:endParaRPr lang="en-GB" sz="2800" dirty="0" smtClean="0"/>
              </a:p>
              <a:p>
                <a:pPr marL="0" indent="0">
                  <a:buNone/>
                </a:pPr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3. Uniqueness. It derives from the observation that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r>
                  <a:rPr lang="en-GB" sz="2800" dirty="0" smtClean="0"/>
                  <a:t> includes all subsets of two element. Then the choice </a:t>
                </a:r>
                <a:r>
                  <a:rPr lang="en-GB" sz="2800" dirty="0" err="1" smtClean="0"/>
                  <a:t>behavior</a:t>
                </a:r>
                <a:r>
                  <a:rPr lang="en-GB" sz="2800" dirty="0" smtClean="0"/>
                  <a:t> of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GB" sz="280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800" i="1" dirty="0" smtClean="0">
                            <a:latin typeface="Cambria Math"/>
                          </a:rPr>
                          <m:t>.</m:t>
                        </m:r>
                      </m:e>
                    </m:d>
                  </m:oMath>
                </a14:m>
                <a:r>
                  <a:rPr lang="en-GB" sz="2800" dirty="0" smtClean="0"/>
                  <a:t> completely determine the pairwise preference </a:t>
                </a:r>
                <a:r>
                  <a:rPr lang="en-GB" sz="2800" smtClean="0"/>
                  <a:t>relation over X.</a:t>
                </a: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6632"/>
                <a:ext cx="8363272" cy="6552728"/>
              </a:xfrm>
              <a:blipFill rotWithShape="1">
                <a:blip r:embed="rId2"/>
                <a:stretch>
                  <a:fillRect l="-1458" t="-837" r="-21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1020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88640"/>
            <a:ext cx="8445624" cy="6336704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GB" i="1" dirty="0" smtClean="0"/>
              <a:t>2. </a:t>
            </a:r>
            <a:r>
              <a:rPr lang="en-GB" b="1" i="1" dirty="0" smtClean="0">
                <a:solidFill>
                  <a:schemeClr val="accent6">
                    <a:lumMod val="75000"/>
                  </a:schemeClr>
                </a:solidFill>
              </a:rPr>
              <a:t>Choice-based approach</a:t>
            </a:r>
            <a:r>
              <a:rPr lang="en-GB" i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en-GB" i="1" dirty="0" smtClean="0"/>
              <a:t> </a:t>
            </a:r>
            <a:r>
              <a:rPr lang="en-GB" dirty="0" smtClean="0"/>
              <a:t>Choice behaviour is the 	primitive characteristic of the individual.</a:t>
            </a:r>
          </a:p>
          <a:p>
            <a:pPr marL="457200" lvl="1" indent="0" algn="just">
              <a:buNone/>
            </a:pPr>
            <a:r>
              <a:rPr lang="en-GB" dirty="0" smtClean="0"/>
              <a:t>	It makes assumptions directly on the behaviour</a:t>
            </a:r>
          </a:p>
          <a:p>
            <a:pPr marL="457200" lvl="1" indent="0" algn="just">
              <a:buNone/>
            </a:pPr>
            <a:r>
              <a:rPr lang="en-GB" dirty="0"/>
              <a:t>	</a:t>
            </a:r>
            <a:r>
              <a:rPr lang="en-GB" b="1" i="1" dirty="0" smtClean="0">
                <a:solidFill>
                  <a:schemeClr val="accent6">
                    <a:lumMod val="75000"/>
                  </a:schemeClr>
                </a:solidFill>
              </a:rPr>
              <a:t>The weak axiom of revealed preferences </a:t>
            </a:r>
            <a:r>
              <a:rPr lang="en-GB" dirty="0" smtClean="0"/>
              <a:t>imposes 	an element of consistency</a:t>
            </a:r>
          </a:p>
          <a:p>
            <a:pPr marL="457200" lvl="1" indent="0" algn="just">
              <a:buNone/>
            </a:pPr>
            <a:r>
              <a:rPr lang="en-GB" dirty="0"/>
              <a:t>	</a:t>
            </a:r>
            <a:r>
              <a:rPr lang="en-GB" dirty="0" smtClean="0"/>
              <a:t>Attractive features of this approach</a:t>
            </a:r>
          </a:p>
          <a:p>
            <a:pPr marL="1371600" lvl="2" indent="-514350" algn="just">
              <a:buFont typeface="+mj-lt"/>
              <a:buAutoNum type="alphaLcPeriod"/>
            </a:pPr>
            <a:r>
              <a:rPr lang="en-GB" sz="2800" dirty="0" smtClean="0"/>
              <a:t>Room of more general forms of individual behaviour</a:t>
            </a:r>
          </a:p>
          <a:p>
            <a:pPr marL="1371600" lvl="2" indent="-514350" algn="just">
              <a:buFont typeface="+mj-lt"/>
              <a:buAutoNum type="alphaLcPeriod"/>
            </a:pPr>
            <a:r>
              <a:rPr lang="en-GB" sz="2800" dirty="0" smtClean="0"/>
              <a:t>Assumptions are on directly observable objects</a:t>
            </a:r>
          </a:p>
          <a:p>
            <a:pPr marL="1371600" lvl="2" indent="-514350" algn="just">
              <a:buFont typeface="+mj-lt"/>
              <a:buAutoNum type="alphaLcPeriod"/>
            </a:pPr>
            <a:r>
              <a:rPr lang="en-GB" sz="2800" dirty="0" smtClean="0"/>
              <a:t>Behavioural foundations of the theory of individual decision making</a:t>
            </a:r>
          </a:p>
          <a:p>
            <a:pPr marL="457200" lvl="1" indent="0" algn="just">
              <a:buNone/>
            </a:pPr>
            <a:r>
              <a:rPr lang="en-GB" dirty="0" smtClean="0"/>
              <a:t>	</a:t>
            </a:r>
          </a:p>
          <a:p>
            <a:pPr marL="457200" lvl="1" indent="0" algn="just">
              <a:buNone/>
            </a:pPr>
            <a:endParaRPr lang="en-GB" dirty="0" smtClean="0"/>
          </a:p>
          <a:p>
            <a:pPr algn="just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5226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bg1"/>
                </a:solidFill>
              </a:rPr>
              <a:t>Preference-based approach</a:t>
            </a:r>
            <a:endParaRPr lang="en-GB" sz="3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268760"/>
                <a:ext cx="8568952" cy="424847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dirty="0" smtClean="0"/>
                  <a:t>The objective of the decision maker are summarized by a </a:t>
                </a:r>
                <a:r>
                  <a:rPr lang="en-GB" i="1" dirty="0" smtClean="0"/>
                  <a:t>preference relation </a:t>
                </a:r>
                <a:r>
                  <a:rPr lang="en-GB" dirty="0" smtClean="0"/>
                  <a:t>that is denoted by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endParaRPr lang="en-GB" b="1" dirty="0" smtClean="0">
                  <a:ea typeface="Cambria Math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dirty="0" smtClean="0"/>
                  <a:t> is a binary relation over the set of alternatives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/>
                      </a:rPr>
                      <m:t>𝑋</m:t>
                    </m:r>
                  </m:oMath>
                </a14:m>
                <a:endParaRPr lang="en-GB" dirty="0" smtClean="0"/>
              </a:p>
              <a:p>
                <a:pPr marL="0" indent="0" algn="just">
                  <a:buNone/>
                </a:pPr>
                <a:r>
                  <a:rPr lang="en-GB" dirty="0" smtClean="0"/>
                  <a:t>It allows the comparison of pairs of alternatives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𝑥</m:t>
                    </m:r>
                    <m:r>
                      <a:rPr lang="en-GB" b="0" i="1" smtClean="0">
                        <a:latin typeface="Cambria Math"/>
                      </a:rPr>
                      <m:t>, </m:t>
                    </m:r>
                    <m:r>
                      <a:rPr lang="en-GB" b="0" i="1" smtClean="0">
                        <a:latin typeface="Cambria Math"/>
                      </a:rPr>
                      <m:t>𝑦</m:t>
                    </m:r>
                    <m:r>
                      <a:rPr lang="en-GB" b="0" i="1" smtClean="0">
                        <a:latin typeface="Cambria Math"/>
                      </a:rPr>
                      <m:t> ∈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𝑋</m:t>
                    </m:r>
                  </m:oMath>
                </a14:m>
                <a:r>
                  <a:rPr lang="en-GB" dirty="0" smtClean="0"/>
                  <a:t>.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𝑥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≽</m:t>
                    </m:r>
                    <m:r>
                      <a:rPr lang="en-GB" b="0" i="1" smtClean="0">
                        <a:latin typeface="Cambria Math"/>
                      </a:rPr>
                      <m:t>𝑦</m:t>
                    </m:r>
                  </m:oMath>
                </a14:m>
                <a:r>
                  <a:rPr lang="en-GB" dirty="0" smtClean="0"/>
                  <a:t> means “</a:t>
                </a:r>
                <a:r>
                  <a:rPr lang="en-GB" i="1" dirty="0" smtClean="0"/>
                  <a:t>x is at least good as y”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268760"/>
                <a:ext cx="8568952" cy="4248472"/>
              </a:xfrm>
              <a:blipFill rotWithShape="1">
                <a:blip r:embed="rId2"/>
                <a:stretch>
                  <a:fillRect l="-1778" t="-1865" r="-1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829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604867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 smtClean="0"/>
                  <a:t>(</a:t>
                </a:r>
                <a:r>
                  <a:rPr lang="en-GB" sz="2800" dirty="0" err="1" smtClean="0"/>
                  <a:t>i</a:t>
                </a:r>
                <a:r>
                  <a:rPr lang="en-GB" sz="2800" dirty="0" smtClean="0"/>
                  <a:t>) 	</a:t>
                </a:r>
                <a:r>
                  <a:rPr lang="en-GB" sz="2800" i="1" dirty="0" smtClean="0"/>
                  <a:t>The strict preference relation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≻</m:t>
                    </m:r>
                  </m:oMath>
                </a14:m>
                <a:r>
                  <a:rPr lang="en-GB" sz="2800" dirty="0" smtClean="0"/>
                  <a:t> is defined as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/>
                        </a:rPr>
                        <m:t>𝑥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≻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 ⇔ </m:t>
                      </m:r>
                      <m:d>
                        <m:dPr>
                          <m:ctrlPr>
                            <a:rPr lang="en-GB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≽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𝑦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𝑏𝑢𝑡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𝑛𝑜𝑡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𝑦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≽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	and it means “</a:t>
                </a:r>
                <a:r>
                  <a:rPr lang="en-GB" sz="2800" i="1" dirty="0" smtClean="0"/>
                  <a:t>x is preferred to y”</a:t>
                </a:r>
              </a:p>
              <a:p>
                <a:pPr marL="0" indent="0" algn="just">
                  <a:buNone/>
                </a:pPr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(ii) 	</a:t>
                </a:r>
                <a:r>
                  <a:rPr lang="en-GB" sz="2800" i="1" dirty="0" smtClean="0"/>
                  <a:t>The indifference relation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/>
                        <a:ea typeface="Cambria Math"/>
                      </a:rPr>
                      <m:t>∼</m:t>
                    </m:r>
                  </m:oMath>
                </a14:m>
                <a:r>
                  <a:rPr lang="en-GB" sz="2800" dirty="0" smtClean="0"/>
                  <a:t> is defined as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/>
                        </a:rPr>
                        <m:t>𝑥</m:t>
                      </m:r>
                      <m:r>
                        <a:rPr lang="en-GB" sz="2800" i="1" smtClean="0">
                          <a:latin typeface="Cambria Math"/>
                          <a:ea typeface="Cambria Math"/>
                        </a:rPr>
                        <m:t>∼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en-GB" sz="2800" b="0" i="1" smtClean="0">
                          <a:latin typeface="Cambria Math"/>
                          <a:ea typeface="Cambria Math"/>
                        </a:rPr>
                        <m:t> ⇔ </m:t>
                      </m:r>
                      <m:d>
                        <m:dPr>
                          <m:ctrlPr>
                            <a:rPr lang="en-GB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≽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𝑦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𝑎𝑛𝑑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𝑦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≽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 smtClean="0"/>
              </a:p>
              <a:p>
                <a:pPr marL="0" indent="0" algn="just">
                  <a:buNone/>
                </a:pPr>
                <a:r>
                  <a:rPr lang="en-GB" sz="2800" dirty="0" smtClean="0"/>
                  <a:t>	and it means “</a:t>
                </a:r>
                <a:r>
                  <a:rPr lang="en-GB" sz="2800" i="1" dirty="0" smtClean="0"/>
                  <a:t>x is indifferent to y”</a:t>
                </a:r>
                <a:endParaRPr lang="en-GB" sz="2800" dirty="0" smtClean="0"/>
              </a:p>
              <a:p>
                <a:pPr marL="0" indent="0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6048672"/>
              </a:xfrm>
              <a:blipFill rotWithShape="1">
                <a:blip r:embed="rId2"/>
                <a:stretch>
                  <a:fillRect l="-1481" t="-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9409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GB" sz="2800" dirty="0"/>
                  <a:t>a </a:t>
                </a:r>
                <a:r>
                  <a:rPr lang="en-GB" sz="2800" i="1" dirty="0"/>
                  <a:t>preference relation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/>
                        <a:ea typeface="Cambria Math"/>
                      </a:rPr>
                      <m:t>≽</m:t>
                    </m:r>
                  </m:oMath>
                </a14:m>
                <a:r>
                  <a:rPr lang="en-GB" sz="2800" b="1" dirty="0" smtClean="0">
                    <a:ea typeface="Cambria Math"/>
                  </a:rPr>
                  <a:t> </a:t>
                </a:r>
                <a:r>
                  <a:rPr lang="en-GB" sz="2800" dirty="0" smtClean="0">
                    <a:ea typeface="Cambria Math"/>
                  </a:rPr>
                  <a:t>is rational if the following </a:t>
                </a:r>
                <a:r>
                  <a:rPr lang="en-GB" sz="2800" dirty="0" smtClean="0"/>
                  <a:t>hypothesis are satisfied:</a:t>
                </a:r>
              </a:p>
              <a:p>
                <a:pPr marL="514350" indent="-514350">
                  <a:buAutoNum type="alphaLcPeriod"/>
                </a:pPr>
                <a:r>
                  <a:rPr lang="en-GB" sz="2800" i="1" dirty="0" smtClean="0">
                    <a:solidFill>
                      <a:srgbClr val="C00000"/>
                    </a:solidFill>
                  </a:rPr>
                  <a:t>Completeness</a:t>
                </a:r>
                <a:endParaRPr lang="en-GB" sz="2800" dirty="0"/>
              </a:p>
              <a:p>
                <a:pPr marL="540000" lvl="1" indent="0" algn="just">
                  <a:buNone/>
                </a:pPr>
                <a:r>
                  <a:rPr lang="en-GB" dirty="0" smtClean="0"/>
                  <a:t>For all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𝑥</m:t>
                    </m:r>
                    <m:r>
                      <a:rPr lang="en-GB" b="0" i="1" smtClean="0">
                        <a:latin typeface="Cambria Math"/>
                      </a:rPr>
                      <m:t>, </m:t>
                    </m:r>
                    <m:r>
                      <a:rPr lang="en-GB" b="0" i="1" smtClean="0">
                        <a:latin typeface="Cambria Math"/>
                      </a:rPr>
                      <m:t>𝑦</m:t>
                    </m:r>
                    <m:r>
                      <a:rPr lang="en-GB" b="0" i="1" smtClean="0">
                        <a:latin typeface="Cambria Math"/>
                      </a:rPr>
                      <m:t> ∈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𝑋</m:t>
                    </m:r>
                  </m:oMath>
                </a14:m>
                <a:r>
                  <a:rPr lang="en-GB" dirty="0" smtClean="0"/>
                  <a:t> we have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𝑥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≽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𝑜𝑟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GB" b="0" i="1" smtClean="0">
                        <a:latin typeface="Cambria Math"/>
                      </a:rPr>
                      <m:t>𝑦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≽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𝑥</m:t>
                    </m:r>
                  </m:oMath>
                </a14:m>
                <a:r>
                  <a:rPr lang="en-GB" dirty="0" smtClean="0"/>
                  <a:t> (or both)</a:t>
                </a:r>
              </a:p>
              <a:p>
                <a:pPr marL="514350" indent="-514350">
                  <a:buAutoNum type="alphaLcPeriod"/>
                </a:pPr>
                <a:r>
                  <a:rPr lang="en-GB" sz="2800" i="1" dirty="0" smtClean="0">
                    <a:solidFill>
                      <a:srgbClr val="C00000"/>
                    </a:solidFill>
                  </a:rPr>
                  <a:t>Transitivity</a:t>
                </a:r>
              </a:p>
              <a:p>
                <a:pPr marL="540000" indent="0">
                  <a:buNone/>
                </a:pPr>
                <a:r>
                  <a:rPr lang="en-GB" sz="2800" dirty="0" smtClean="0"/>
                  <a:t>For </a:t>
                </a:r>
                <a:r>
                  <a:rPr lang="en-GB" sz="2800" dirty="0"/>
                  <a:t>all </a:t>
                </a:r>
                <a14:m>
                  <m:oMath xmlns:m="http://schemas.openxmlformats.org/officeDocument/2006/math">
                    <m:r>
                      <a:rPr lang="en-GB" sz="2800">
                        <a:latin typeface="Cambria Math"/>
                      </a:rPr>
                      <m:t>𝑥</m:t>
                    </m:r>
                    <m:r>
                      <a:rPr lang="en-GB" sz="2800">
                        <a:latin typeface="Cambria Math"/>
                      </a:rPr>
                      <m:t>, </m:t>
                    </m:r>
                    <m:r>
                      <a:rPr lang="en-GB" sz="2800">
                        <a:latin typeface="Cambria Math"/>
                      </a:rPr>
                      <m:t>𝑦</m:t>
                    </m:r>
                    <m:r>
                      <a:rPr lang="en-GB" sz="2800" b="0" i="0" smtClean="0">
                        <a:latin typeface="Cambria Math"/>
                      </a:rPr>
                      <m:t>,</m:t>
                    </m:r>
                    <m:r>
                      <m:rPr>
                        <m:sty m:val="p"/>
                      </m:rPr>
                      <a:rPr lang="en-GB" sz="2800" b="0" i="0" smtClean="0">
                        <a:latin typeface="Cambria Math"/>
                      </a:rPr>
                      <m:t>z</m:t>
                    </m:r>
                    <m:r>
                      <a:rPr lang="en-GB" sz="2800">
                        <a:latin typeface="Cambria Math"/>
                      </a:rPr>
                      <m:t> ∈</m:t>
                    </m:r>
                    <m:r>
                      <a:rPr lang="en-GB" sz="2800">
                        <a:latin typeface="Cambria Math"/>
                      </a:rPr>
                      <m:t>𝑋</m:t>
                    </m:r>
                  </m:oMath>
                </a14:m>
                <a:r>
                  <a:rPr lang="en-GB" sz="2800" dirty="0"/>
                  <a:t> </a:t>
                </a:r>
                <a:r>
                  <a:rPr lang="en-GB" sz="2800" dirty="0" smtClean="0"/>
                  <a:t>if </a:t>
                </a:r>
                <a14:m>
                  <m:oMath xmlns:m="http://schemas.openxmlformats.org/officeDocument/2006/math">
                    <m:r>
                      <a:rPr lang="en-GB" sz="2800">
                        <a:latin typeface="Cambria Math"/>
                      </a:rPr>
                      <m:t>𝑥</m:t>
                    </m:r>
                    <m:r>
                      <a:rPr lang="en-GB" sz="2800">
                        <a:latin typeface="Cambria Math"/>
                      </a:rPr>
                      <m:t>≽</m:t>
                    </m:r>
                    <m:r>
                      <a:rPr lang="en-GB" sz="2800">
                        <a:latin typeface="Cambria Math"/>
                      </a:rPr>
                      <m:t>𝑦</m:t>
                    </m:r>
                  </m:oMath>
                </a14:m>
                <a:r>
                  <a:rPr lang="en-GB" sz="2800" dirty="0"/>
                  <a:t> </a:t>
                </a:r>
                <a:r>
                  <a:rPr lang="en-GB" sz="2800" dirty="0" smtClean="0"/>
                  <a:t>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/>
                      </a:rPr>
                      <m:t>y</m:t>
                    </m:r>
                    <m:r>
                      <a:rPr lang="en-GB" sz="2800" smtClean="0">
                        <a:latin typeface="Cambria Math"/>
                      </a:rPr>
                      <m:t>≽</m:t>
                    </m:r>
                    <m:r>
                      <m:rPr>
                        <m:sty m:val="p"/>
                      </m:rPr>
                      <a:rPr lang="en-GB" sz="2800" b="0" i="0" smtClean="0">
                        <a:latin typeface="Cambria Math"/>
                      </a:rPr>
                      <m:t>z</m:t>
                    </m:r>
                  </m:oMath>
                </a14:m>
                <a:r>
                  <a:rPr lang="en-GB" sz="2800" dirty="0" smtClean="0"/>
                  <a:t>, then </a:t>
                </a:r>
                <a14:m>
                  <m:oMath xmlns:m="http://schemas.openxmlformats.org/officeDocument/2006/math">
                    <m:r>
                      <a:rPr lang="en-GB" sz="2800" smtClean="0">
                        <a:latin typeface="Cambria Math"/>
                      </a:rPr>
                      <m:t>𝑥</m:t>
                    </m:r>
                    <m:r>
                      <a:rPr lang="en-GB" sz="2800" smtClean="0">
                        <a:latin typeface="Cambria Math"/>
                      </a:rPr>
                      <m:t>≽</m:t>
                    </m:r>
                    <m:r>
                      <m:rPr>
                        <m:sty m:val="p"/>
                      </m:rPr>
                      <a:rPr lang="en-GB" sz="2800" b="0" i="0" smtClean="0">
                        <a:latin typeface="Cambria Math"/>
                      </a:rPr>
                      <m:t>z</m:t>
                    </m:r>
                  </m:oMath>
                </a14:m>
                <a:r>
                  <a:rPr lang="en-GB" sz="2800" i="1" dirty="0" smtClean="0">
                    <a:solidFill>
                      <a:srgbClr val="C00000"/>
                    </a:solidFill>
                  </a:rPr>
                  <a:t> </a:t>
                </a:r>
                <a:endParaRPr lang="en-GB" sz="2800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1">
                <a:blip r:embed="rId2"/>
                <a:stretch>
                  <a:fillRect l="-1481" t="-971" r="-14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4419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solidFill>
                  <a:srgbClr val="C00000"/>
                </a:solidFill>
              </a:rPr>
              <a:t>About </a:t>
            </a:r>
            <a:r>
              <a:rPr lang="en-GB" sz="2800" b="1" i="1" dirty="0" smtClean="0">
                <a:solidFill>
                  <a:srgbClr val="C00000"/>
                </a:solidFill>
              </a:rPr>
              <a:t>Completeness</a:t>
            </a:r>
            <a:endParaRPr lang="en-GB" sz="2800" b="1" i="1" dirty="0" smtClean="0"/>
          </a:p>
          <a:p>
            <a:pPr marL="0" indent="0" algn="just">
              <a:buNone/>
            </a:pPr>
            <a:r>
              <a:rPr lang="en-GB" sz="2800" dirty="0" smtClean="0"/>
              <a:t>Under this assumption an individual has well defined preferences between any two possible alternatives</a:t>
            </a:r>
          </a:p>
          <a:p>
            <a:pPr marL="0" indent="0" algn="just">
              <a:buNone/>
            </a:pPr>
            <a:r>
              <a:rPr lang="en-GB" sz="2800" dirty="0" smtClean="0"/>
              <a:t>It is a strong assumption:</a:t>
            </a:r>
          </a:p>
          <a:p>
            <a:pPr marL="0" indent="0" algn="just">
              <a:buNone/>
            </a:pPr>
            <a:r>
              <a:rPr lang="en-GB" sz="2800" dirty="0" smtClean="0"/>
              <a:t>To evaluate alternative that are far from the realm of common experience can be difficult</a:t>
            </a:r>
          </a:p>
          <a:p>
            <a:pPr marL="0" indent="0" algn="just">
              <a:buNone/>
            </a:pPr>
            <a:r>
              <a:rPr lang="en-GB" sz="2800" dirty="0" smtClean="0"/>
              <a:t>To  do it requires time and work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54710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dirty="0" smtClean="0">
                <a:solidFill>
                  <a:srgbClr val="C00000"/>
                </a:solidFill>
              </a:rPr>
              <a:t>About </a:t>
            </a:r>
            <a:r>
              <a:rPr lang="en-GB" sz="2800" b="1" i="1" dirty="0" smtClean="0">
                <a:solidFill>
                  <a:srgbClr val="C00000"/>
                </a:solidFill>
              </a:rPr>
              <a:t>Transitivity</a:t>
            </a:r>
          </a:p>
          <a:p>
            <a:pPr marL="0" indent="0" algn="just">
              <a:buNone/>
            </a:pPr>
            <a:r>
              <a:rPr lang="en-GB" sz="2800" dirty="0" smtClean="0"/>
              <a:t>Under this assumption is not possible to find a decision maker with a sequence of choices such that her preferences appear to cycle:  </a:t>
            </a:r>
          </a:p>
          <a:p>
            <a:pPr marL="0" indent="0" algn="just">
              <a:buNone/>
            </a:pPr>
            <a:r>
              <a:rPr lang="en-GB" sz="2800" dirty="0" smtClean="0"/>
              <a:t>For example an individual that prefers a pasta over a pizza, a pizza over a burger and a burger over a pasta.</a:t>
            </a:r>
          </a:p>
          <a:p>
            <a:pPr marL="0" indent="0" algn="just">
              <a:buNone/>
            </a:pPr>
            <a:endParaRPr lang="en-GB" sz="2800" dirty="0"/>
          </a:p>
          <a:p>
            <a:pPr marL="0" indent="0" algn="just">
              <a:buNone/>
            </a:pPr>
            <a:endParaRPr lang="en-GB" sz="2800" dirty="0" smtClean="0"/>
          </a:p>
          <a:p>
            <a:pPr marL="0" indent="0" algn="just">
              <a:buNone/>
            </a:pPr>
            <a:endParaRPr lang="en-GB" sz="2800" dirty="0"/>
          </a:p>
          <a:p>
            <a:pPr marL="0" indent="0" algn="just">
              <a:buNone/>
            </a:pPr>
            <a:r>
              <a:rPr lang="en-GB" sz="2800" dirty="0" smtClean="0"/>
              <a:t>It is hard to satisfy when alternative that are far from the realm of common experience</a:t>
            </a:r>
          </a:p>
          <a:p>
            <a:pPr marL="0" indent="0" algn="just">
              <a:buNone/>
            </a:pPr>
            <a:r>
              <a:rPr lang="en-GB" sz="2800" dirty="0" smtClean="0"/>
              <a:t>This assumption is fundamental for most of the economic theory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40015" y="3140968"/>
            <a:ext cx="792088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PASTA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33713" y="3911027"/>
            <a:ext cx="792088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PIZZA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55" y="3873870"/>
            <a:ext cx="100811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BURGER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Chevron 5"/>
          <p:cNvSpPr/>
          <p:nvPr/>
        </p:nvSpPr>
        <p:spPr>
          <a:xfrm rot="2700000">
            <a:off x="4217059" y="3407636"/>
            <a:ext cx="360040" cy="30926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 rot="-2700000">
            <a:off x="2950553" y="3464377"/>
            <a:ext cx="360040" cy="24738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 rot="10800000">
            <a:off x="3627954" y="3926516"/>
            <a:ext cx="360040" cy="24738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096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4564</TotalTime>
  <Words>2512</Words>
  <Application>Microsoft Office PowerPoint</Application>
  <PresentationFormat>On-screen Show (4:3)</PresentationFormat>
  <Paragraphs>208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Preference and choice cap. 7.1, Analisi Microeconomica, Hal R Varian cap. 1, Microeconomic Theory, Andreu Mas-Colell, Michael D. Whinston, and Jerry R. Green</vt:lpstr>
      <vt:lpstr>Introduction</vt:lpstr>
      <vt:lpstr>Introduction</vt:lpstr>
      <vt:lpstr>PowerPoint Presentation</vt:lpstr>
      <vt:lpstr>Preference-based approach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Violations of transitivity</vt:lpstr>
      <vt:lpstr>Utility functions</vt:lpstr>
      <vt:lpstr>Utility functions</vt:lpstr>
      <vt:lpstr>PowerPoint Presentation</vt:lpstr>
      <vt:lpstr>PowerPoint Presentation</vt:lpstr>
      <vt:lpstr>PowerPoint Presentation</vt:lpstr>
      <vt:lpstr>PowerPoint Presentation</vt:lpstr>
      <vt:lpstr>Choice-based approach</vt:lpstr>
      <vt:lpstr>Example</vt:lpstr>
      <vt:lpstr>Weak axiom of revealed preferences</vt:lpstr>
      <vt:lpstr>Weak axiom of revealed preferences</vt:lpstr>
      <vt:lpstr>Revealed preference relation ≽^∗</vt:lpstr>
      <vt:lpstr>Revealed preference relation ≽^∗</vt:lpstr>
      <vt:lpstr>The relation between the two approaches</vt:lpstr>
      <vt:lpstr>    Answer to question 1</vt:lpstr>
      <vt:lpstr>PowerPoint Presentation</vt:lpstr>
      <vt:lpstr>    Answer to question 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RHUL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Rational Choice</dc:title>
  <dc:creator>uwte330</dc:creator>
  <cp:lastModifiedBy>EconStaff</cp:lastModifiedBy>
  <cp:revision>118</cp:revision>
  <cp:lastPrinted>2015-03-02T11:15:59Z</cp:lastPrinted>
  <dcterms:created xsi:type="dcterms:W3CDTF">2013-11-30T22:12:24Z</dcterms:created>
  <dcterms:modified xsi:type="dcterms:W3CDTF">2015-03-02T14:10:03Z</dcterms:modified>
</cp:coreProperties>
</file>