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tiff" ContentType="image/tiff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2" r:id="rId3"/>
    <p:sldId id="336" r:id="rId4"/>
    <p:sldId id="263" r:id="rId5"/>
    <p:sldId id="264" r:id="rId6"/>
    <p:sldId id="319" r:id="rId7"/>
    <p:sldId id="320" r:id="rId8"/>
    <p:sldId id="321" r:id="rId9"/>
    <p:sldId id="322" r:id="rId10"/>
    <p:sldId id="323" r:id="rId11"/>
    <p:sldId id="274" r:id="rId12"/>
    <p:sldId id="337" r:id="rId13"/>
    <p:sldId id="342" r:id="rId14"/>
    <p:sldId id="275" r:id="rId15"/>
    <p:sldId id="343" r:id="rId16"/>
    <p:sldId id="278" r:id="rId17"/>
    <p:sldId id="324" r:id="rId18"/>
    <p:sldId id="316" r:id="rId19"/>
    <p:sldId id="317" r:id="rId20"/>
    <p:sldId id="318" r:id="rId21"/>
    <p:sldId id="325" r:id="rId22"/>
    <p:sldId id="326" r:id="rId23"/>
    <p:sldId id="279" r:id="rId24"/>
    <p:sldId id="281" r:id="rId25"/>
    <p:sldId id="282" r:id="rId26"/>
    <p:sldId id="280" r:id="rId27"/>
    <p:sldId id="283" r:id="rId28"/>
    <p:sldId id="285" r:id="rId29"/>
    <p:sldId id="341" r:id="rId30"/>
    <p:sldId id="339" r:id="rId31"/>
    <p:sldId id="338" r:id="rId32"/>
    <p:sldId id="340" r:id="rId33"/>
    <p:sldId id="287" r:id="rId34"/>
    <p:sldId id="288" r:id="rId35"/>
    <p:sldId id="289" r:id="rId36"/>
    <p:sldId id="290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3" r:id="rId57"/>
    <p:sldId id="327" r:id="rId58"/>
    <p:sldId id="329" r:id="rId59"/>
    <p:sldId id="330" r:id="rId60"/>
    <p:sldId id="331" r:id="rId61"/>
    <p:sldId id="334" r:id="rId62"/>
    <p:sldId id="335" r:id="rId6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2634" y="-8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196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12/03/2019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341068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12/03/2019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048754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12/03/2019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339985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12/03/2019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061086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12/03/2019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377066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12/03/2019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982183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12/03/2019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113956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12/03/2019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261034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12/03/2019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178953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12/03/2019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182958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B350-59F6-4067-8BFB-ADF533F9CB4D}" type="datetimeFigureOut">
              <a:rPr lang="it-IT" smtClean="0"/>
              <a:pPr/>
              <a:t>12/03/2019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185280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5B350-59F6-4067-8BFB-ADF533F9CB4D}" type="datetimeFigureOut">
              <a:rPr lang="it-IT" smtClean="0"/>
              <a:pPr/>
              <a:t>12/03/2019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A38F2-2F35-408B-9D8C-049375A6F91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248723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edorigami.wikispaces.com/file/view/PRENSKY+-+DIGITAL+NATIVES+AND+IMMIGRANTS+1.PDF" TargetMode="External"/><Relationship Id="rId7" Type="http://schemas.openxmlformats.org/officeDocument/2006/relationships/hyperlink" Target="https://it.wikipedia.org/wiki/Mondo_occidentale" TargetMode="External"/><Relationship Id="rId2" Type="http://schemas.openxmlformats.org/officeDocument/2006/relationships/hyperlink" Target="http://en.wikipedia.org/wiki/Generation_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t.wikipedia.org/wiki/Anni_2000" TargetMode="External"/><Relationship Id="rId5" Type="http://schemas.openxmlformats.org/officeDocument/2006/relationships/hyperlink" Target="https://it.wikipedia.org/wiki/Anni_1980" TargetMode="External"/><Relationship Id="rId4" Type="http://schemas.openxmlformats.org/officeDocument/2006/relationships/hyperlink" Target="http://en.wikipedia.org/wiki/Generation_Y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en.wikipedia.org/wiki/Generation_C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ngroup.com/articles/millennials-digital-natives/?utm_source=Alertbox&amp;utm_campaign=e8d3c2d3ed-Deliverable_Collaborate_Millennials_01_03_2016&amp;utm_medium=email&amp;utm_term=0_7f29a2b335-e8d3c2d3ed-24390673" TargetMode="External"/><Relationship Id="rId2" Type="http://schemas.openxmlformats.org/officeDocument/2006/relationships/hyperlink" Target="https://www.nngroup.com/articles/author/kate-meyer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ewinternet.org/2015/04/01/us-smartphone-use-in-2015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queendom.com/tests/access_page/index.htm?idRegTest=1118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ewresearch.org/staff/jacob-poushter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legraph.co.uk/technology/2016/01/25/obsolete-technologies-that-will-baffle-modern-children-in-pictu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ngroup.com/articles/website-reading/" TargetMode="External"/><Relationship Id="rId2" Type="http://schemas.openxmlformats.org/officeDocument/2006/relationships/hyperlink" Target="http://www.nngroup.com/ar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rictremblay.blogspot.it/2013/11/6-to-7-minutes-of-instructional-video.html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d.com/playlists/182/talks_from_inspiring_teachers?utm_source=newsletter_weekly_2015-09-26&amp;utm_campaign=newsletter_weekly&amp;utm_medium=email&amp;utm_content=playlist_button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x.org/blog/optimal-video-length-student-engagement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hyperlink" Target="http://www.nngroup.com/articles/author/jakob-nielsen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ngroup.com/articles/author/jakob-nielsen/" TargetMode="External"/><Relationship Id="rId2" Type="http://schemas.openxmlformats.org/officeDocument/2006/relationships/hyperlink" Target="http://www.nngroup.com/articles/author/hoa-loranger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ngroup.com/articles/usability-of-websites-for-teenagers/" TargetMode="Externa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o_di_Microsoft_Office_Word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XV-yaFmQNk" TargetMode="External"/><Relationship Id="rId2" Type="http://schemas.openxmlformats.org/officeDocument/2006/relationships/hyperlink" Target="https://prezi.com/c2dn7lls4rsc/paperless-living/?rc=bl0eng0preziofthemonth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ate.com/articles/technology/technology/2013/06/how_people_read_online_why_you_won_t_finish_this_article.html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hyperlink" Target="https://s3.amazonaws.com/media.nngroup.com/media/editor/2014/04/25/london_700_2.mp4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A chi ci rivolgiamo?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09665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Baby </a:t>
            </a:r>
            <a:r>
              <a:rPr lang="it-IT" dirty="0" err="1" smtClean="0"/>
              <a:t>boomer…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it-IT" dirty="0"/>
              <a:t>decadimento cognitivo, </a:t>
            </a:r>
            <a:endParaRPr lang="it-IT" dirty="0" smtClean="0"/>
          </a:p>
          <a:p>
            <a:pPr lvl="0"/>
            <a:r>
              <a:rPr lang="it-IT" dirty="0" smtClean="0"/>
              <a:t>ma </a:t>
            </a:r>
            <a:r>
              <a:rPr lang="it-IT" dirty="0"/>
              <a:t>possesso di schemi, expertise, competenze che possono trasmettere ad </a:t>
            </a:r>
            <a:r>
              <a:rPr lang="it-IT" dirty="0" smtClean="0"/>
              <a:t>altri</a:t>
            </a:r>
            <a:endParaRPr lang="it-IT" dirty="0"/>
          </a:p>
          <a:p>
            <a:pPr lvl="0"/>
            <a:r>
              <a:rPr lang="it-IT" dirty="0"/>
              <a:t>differenze nel modo di apprendere (per problemi, nel contesto, bisogno di segnalare collegamenti a conoscenze possedute)</a:t>
            </a:r>
          </a:p>
          <a:p>
            <a:pPr lvl="0"/>
            <a:r>
              <a:rPr lang="it-IT" dirty="0"/>
              <a:t>bassa </a:t>
            </a:r>
            <a:r>
              <a:rPr lang="it-IT" dirty="0" err="1"/>
              <a:t>literacy</a:t>
            </a:r>
            <a:endParaRPr lang="it-IT" dirty="0"/>
          </a:p>
          <a:p>
            <a:pPr lvl="0"/>
            <a:r>
              <a:rPr lang="it-IT" dirty="0"/>
              <a:t>in parte non sanno usare il </a:t>
            </a:r>
            <a:r>
              <a:rPr lang="it-IT" dirty="0" smtClean="0"/>
              <a:t>computer (non ce l’hanno, non lo usano al lavoro)</a:t>
            </a:r>
          </a:p>
          <a:p>
            <a:pPr lvl="0"/>
            <a:r>
              <a:rPr lang="it-IT" dirty="0" smtClean="0"/>
              <a:t>chi ha perso il lavoro, rientra e deve riqualificarsi…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93437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Gen. X, 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  </a:t>
            </a:r>
            <a:r>
              <a:rPr lang="it-IT" u="sng" dirty="0" err="1">
                <a:hlinkClick r:id="rId2" tooltip="Gen x"/>
              </a:rPr>
              <a:t>Gen</a:t>
            </a:r>
            <a:r>
              <a:rPr lang="it-IT" u="sng" dirty="0">
                <a:hlinkClick r:id="rId2" tooltip="Gen x"/>
              </a:rPr>
              <a:t>-X</a:t>
            </a:r>
            <a:r>
              <a:rPr lang="it-IT" dirty="0"/>
              <a:t>, nati tra il 1960 e il 1980 </a:t>
            </a:r>
            <a:r>
              <a:rPr lang="it-IT" u="sng" dirty="0">
                <a:hlinkClick r:id="rId3" tooltip="Digital Immigrants"/>
              </a:rPr>
              <a:t>Digital </a:t>
            </a:r>
            <a:r>
              <a:rPr lang="it-IT" u="sng" dirty="0" err="1">
                <a:hlinkClick r:id="rId3" tooltip="Digital Immigrants"/>
              </a:rPr>
              <a:t>Immigrants</a:t>
            </a:r>
            <a:r>
              <a:rPr lang="it-IT" u="sng" dirty="0"/>
              <a:t>, contribuiscono alla diffusione di internet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r>
              <a:rPr lang="it-IT" dirty="0" smtClean="0"/>
              <a:t> </a:t>
            </a:r>
            <a:r>
              <a:rPr lang="it-IT" dirty="0"/>
              <a:t> </a:t>
            </a:r>
            <a:r>
              <a:rPr lang="it-IT" u="sng" dirty="0" err="1" smtClean="0">
                <a:hlinkClick r:id="rId4" tooltip="Gen y"/>
              </a:rPr>
              <a:t>Gen</a:t>
            </a:r>
            <a:r>
              <a:rPr lang="it-IT" u="sng" dirty="0" smtClean="0">
                <a:hlinkClick r:id="rId4" tooltip="Gen y"/>
              </a:rPr>
              <a:t>-Y</a:t>
            </a:r>
            <a:r>
              <a:rPr lang="it-IT" dirty="0"/>
              <a:t>,</a:t>
            </a:r>
            <a:r>
              <a:rPr lang="it-IT" dirty="0" smtClean="0"/>
              <a:t>  </a:t>
            </a:r>
            <a:r>
              <a:rPr lang="it-IT" dirty="0"/>
              <a:t>Nati tra 1980 e 2000 (</a:t>
            </a:r>
            <a:r>
              <a:rPr lang="it-IT" dirty="0" smtClean="0"/>
              <a:t>anche </a:t>
            </a:r>
            <a:r>
              <a:rPr lang="it-IT" b="1" dirty="0" err="1" smtClean="0"/>
              <a:t>Millennial</a:t>
            </a:r>
            <a:r>
              <a:rPr lang="it-IT" b="1" dirty="0" smtClean="0"/>
              <a:t> Generation</a:t>
            </a:r>
            <a:r>
              <a:rPr lang="it-IT" dirty="0" smtClean="0"/>
              <a:t>)</a:t>
            </a:r>
          </a:p>
          <a:p>
            <a:pPr>
              <a:buNone/>
            </a:pPr>
            <a:r>
              <a:rPr lang="it-IT" dirty="0" smtClean="0"/>
              <a:t>  </a:t>
            </a:r>
            <a:endParaRPr lang="it-IT" dirty="0"/>
          </a:p>
          <a:p>
            <a:r>
              <a:rPr lang="it-IT" i="1" dirty="0" err="1"/>
              <a:t>Millennials</a:t>
            </a:r>
            <a:r>
              <a:rPr lang="it-IT" dirty="0"/>
              <a:t> </a:t>
            </a:r>
            <a:r>
              <a:rPr lang="it-IT" dirty="0" smtClean="0"/>
              <a:t>- persone </a:t>
            </a:r>
            <a:r>
              <a:rPr lang="it-IT" dirty="0"/>
              <a:t>nate tra gli </a:t>
            </a:r>
            <a:r>
              <a:rPr lang="it-IT" u="sng" dirty="0">
                <a:hlinkClick r:id="rId5" tooltip="Anni 1980"/>
              </a:rPr>
              <a:t>anni ottanta</a:t>
            </a:r>
            <a:r>
              <a:rPr lang="it-IT" dirty="0"/>
              <a:t> e i primi </a:t>
            </a:r>
            <a:r>
              <a:rPr lang="it-IT" u="sng" dirty="0">
                <a:hlinkClick r:id="rId6" tooltip="Anni 2000"/>
              </a:rPr>
              <a:t>anni duemila</a:t>
            </a:r>
            <a:r>
              <a:rPr lang="it-IT" dirty="0"/>
              <a:t> nel </a:t>
            </a:r>
            <a:r>
              <a:rPr lang="it-IT" u="sng" dirty="0">
                <a:hlinkClick r:id="rId7" tooltip="Mondo occidentale"/>
              </a:rPr>
              <a:t>mondo occidentale</a:t>
            </a:r>
            <a:r>
              <a:rPr lang="it-IT" dirty="0"/>
              <a:t> </a:t>
            </a:r>
            <a:r>
              <a:rPr lang="it-IT" dirty="0" smtClean="0"/>
              <a:t>.</a:t>
            </a:r>
          </a:p>
          <a:p>
            <a:endParaRPr lang="it-IT" dirty="0" smtClean="0"/>
          </a:p>
          <a:p>
            <a:r>
              <a:rPr lang="it-IT" dirty="0" smtClean="0"/>
              <a:t>Dal 1985 Nativi digitali</a:t>
            </a:r>
            <a:endParaRPr lang="it-IT" dirty="0"/>
          </a:p>
          <a:p>
            <a:endParaRPr lang="it-IT" dirty="0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05649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628800"/>
            <a:ext cx="3312790" cy="4744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348880"/>
            <a:ext cx="4901994" cy="2983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8163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339752" y="515719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smtClean="0"/>
              <a:t>http://www.pewglobal.org/2019/02/05/smartphone-ownership-is-growing-rapidly-around-the-world-but-not-always-equally/</a:t>
            </a:r>
            <a:endParaRPr lang="it-IT" dirty="0"/>
          </a:p>
        </p:txBody>
      </p:sp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45024" y="0"/>
            <a:ext cx="18288000" cy="1028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u="sng" dirty="0" err="1">
                <a:hlinkClick r:id="rId2" tooltip="Gen z"/>
              </a:rPr>
              <a:t>Gen</a:t>
            </a:r>
            <a:r>
              <a:rPr lang="it-IT" u="sng" dirty="0">
                <a:hlinkClick r:id="rId2" tooltip="Gen z"/>
              </a:rPr>
              <a:t>-Z</a:t>
            </a:r>
            <a:r>
              <a:rPr lang="it-IT" dirty="0"/>
              <a:t>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nati </a:t>
            </a:r>
            <a:r>
              <a:rPr lang="it-IT" dirty="0"/>
              <a:t>dopo il 2000 </a:t>
            </a:r>
            <a:r>
              <a:rPr lang="it-IT" dirty="0" smtClean="0"/>
              <a:t>(fino al…)</a:t>
            </a:r>
          </a:p>
          <a:p>
            <a:r>
              <a:rPr lang="it-IT" dirty="0" smtClean="0"/>
              <a:t>completamente </a:t>
            </a:r>
            <a:r>
              <a:rPr lang="it-IT" dirty="0"/>
              <a:t>connessi. </a:t>
            </a:r>
            <a:endParaRPr lang="it-IT" dirty="0" smtClean="0"/>
          </a:p>
          <a:p>
            <a:pPr marL="0" indent="0">
              <a:buNone/>
            </a:pPr>
            <a:r>
              <a:rPr lang="en-US" dirty="0" err="1" smtClean="0"/>
              <a:t>usano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 </a:t>
            </a:r>
            <a:r>
              <a:rPr lang="en-US" dirty="0"/>
              <a:t>cell per </a:t>
            </a:r>
            <a:r>
              <a:rPr lang="en-US" dirty="0" err="1"/>
              <a:t>ogni</a:t>
            </a:r>
            <a:r>
              <a:rPr lang="en-US" dirty="0"/>
              <a:t> </a:t>
            </a:r>
            <a:r>
              <a:rPr lang="en-US" dirty="0" err="1"/>
              <a:t>attività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it-IT" dirty="0"/>
          </a:p>
          <a:p>
            <a:r>
              <a:rPr lang="en-US" dirty="0"/>
              <a:t>This group will drive the market, not the other way around, and it’s this customer we need to get in front of (if we can.)</a:t>
            </a:r>
            <a:endParaRPr lang="it-IT" dirty="0"/>
          </a:p>
          <a:p>
            <a:endParaRPr lang="it-I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132856"/>
            <a:ext cx="3369568" cy="259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12016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664" y="1124744"/>
            <a:ext cx="7511111" cy="3971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cap="all" dirty="0"/>
              <a:t>TECHNOLOGY TIMELINE 1995 TO 2014</a:t>
            </a:r>
            <a:br>
              <a:rPr lang="en-US" b="1" cap="all" dirty="0"/>
            </a:b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1997</a:t>
            </a:r>
            <a:r>
              <a:rPr lang="en-US" dirty="0"/>
              <a:t>: Google.com is registered as a domain</a:t>
            </a:r>
          </a:p>
          <a:p>
            <a:r>
              <a:rPr lang="en-US" dirty="0"/>
              <a:t>1998: Portable MP3 players enter the market</a:t>
            </a:r>
          </a:p>
          <a:p>
            <a:r>
              <a:rPr lang="en-US" dirty="0"/>
              <a:t>2000: USB flash drives become available, Nokia 3310 launched</a:t>
            </a:r>
          </a:p>
          <a:p>
            <a:r>
              <a:rPr lang="en-US" dirty="0"/>
              <a:t>2001: Wikipedia is launched</a:t>
            </a:r>
          </a:p>
          <a:p>
            <a:r>
              <a:rPr lang="en-US" dirty="0"/>
              <a:t>2003: </a:t>
            </a:r>
            <a:r>
              <a:rPr lang="en-US" dirty="0" err="1"/>
              <a:t>MySpace</a:t>
            </a:r>
            <a:r>
              <a:rPr lang="en-US" dirty="0"/>
              <a:t> is launched</a:t>
            </a:r>
          </a:p>
          <a:p>
            <a:r>
              <a:rPr lang="en-US" dirty="0"/>
              <a:t>2005: YouTube is launched</a:t>
            </a:r>
          </a:p>
          <a:p>
            <a:r>
              <a:rPr lang="en-US" dirty="0"/>
              <a:t>2006: Facebook opens to the public</a:t>
            </a:r>
          </a:p>
          <a:p>
            <a:r>
              <a:rPr lang="en-US" dirty="0"/>
              <a:t>2006: Twitter is launched</a:t>
            </a:r>
          </a:p>
          <a:p>
            <a:r>
              <a:rPr lang="en-US" dirty="0"/>
              <a:t>2007: Dropbox founded</a:t>
            </a:r>
          </a:p>
          <a:p>
            <a:r>
              <a:rPr lang="en-US" dirty="0"/>
              <a:t>2007: First iPhone released</a:t>
            </a:r>
          </a:p>
          <a:p>
            <a:r>
              <a:rPr lang="en-US" dirty="0"/>
              <a:t>2009: </a:t>
            </a:r>
            <a:r>
              <a:rPr lang="en-US" dirty="0" err="1"/>
              <a:t>Whatsapp</a:t>
            </a:r>
            <a:r>
              <a:rPr lang="en-US" dirty="0"/>
              <a:t> </a:t>
            </a:r>
            <a:r>
              <a:rPr lang="en-US" dirty="0" smtClean="0"/>
              <a:t>founded</a:t>
            </a:r>
          </a:p>
          <a:p>
            <a:r>
              <a:rPr lang="en-US" dirty="0" smtClean="0"/>
              <a:t>2010</a:t>
            </a:r>
            <a:r>
              <a:rPr lang="en-US" dirty="0"/>
              <a:t>: iPad is launched</a:t>
            </a:r>
          </a:p>
          <a:p>
            <a:r>
              <a:rPr lang="en-US" dirty="0"/>
              <a:t>2010: Instagram launched</a:t>
            </a:r>
          </a:p>
          <a:p>
            <a:r>
              <a:rPr lang="en-US" dirty="0"/>
              <a:t>2012: Facebook has 1 billion active users</a:t>
            </a:r>
          </a:p>
          <a:p>
            <a:r>
              <a:rPr lang="en-US" dirty="0"/>
              <a:t>2014: Google Glass launched</a:t>
            </a:r>
          </a:p>
          <a:p>
            <a:endParaRPr lang="it-IT" dirty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88717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nostri destinatari più probabili?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 err="1" smtClean="0"/>
              <a:t>Millennials</a:t>
            </a:r>
            <a:r>
              <a:rPr lang="it-IT" dirty="0" smtClean="0"/>
              <a:t>? (</a:t>
            </a:r>
            <a:r>
              <a:rPr lang="it-IT" i="1" dirty="0" smtClean="0"/>
              <a:t>adulti nel 2000</a:t>
            </a:r>
            <a:r>
              <a:rPr lang="it-IT" dirty="0" smtClean="0"/>
              <a:t>)</a:t>
            </a:r>
          </a:p>
          <a:p>
            <a:pPr marL="0" indent="0">
              <a:buNone/>
            </a:pPr>
            <a:endParaRPr lang="it-IT" dirty="0" smtClean="0"/>
          </a:p>
          <a:p>
            <a:r>
              <a:rPr lang="it-IT" dirty="0" smtClean="0"/>
              <a:t>Nel 2015 la generazione </a:t>
            </a:r>
            <a:r>
              <a:rPr lang="it-IT" dirty="0" err="1" smtClean="0"/>
              <a:t>piu’</a:t>
            </a:r>
            <a:r>
              <a:rPr lang="it-IT" dirty="0" smtClean="0"/>
              <a:t> presente nel mondo del lavoro (35%)</a:t>
            </a:r>
          </a:p>
          <a:p>
            <a:r>
              <a:rPr lang="it-IT" dirty="0" smtClean="0"/>
              <a:t>Nel 2020 il 50% della forza lavoro</a:t>
            </a:r>
          </a:p>
          <a:p>
            <a:endParaRPr lang="it-IT" dirty="0"/>
          </a:p>
          <a:p>
            <a:r>
              <a:rPr lang="en-US" u="sng" dirty="0">
                <a:hlinkClick r:id="rId2"/>
              </a:rPr>
              <a:t>KATE MEYER</a:t>
            </a:r>
            <a:r>
              <a:rPr lang="en-US" dirty="0"/>
              <a:t> on January 3, 2016 Millennials as Digital Natives: Myths and Realities</a:t>
            </a:r>
            <a:endParaRPr lang="it-IT" dirty="0"/>
          </a:p>
          <a:p>
            <a:r>
              <a:rPr lang="en-US" sz="1900" u="sng" dirty="0">
                <a:hlinkClick r:id="rId3"/>
              </a:rPr>
              <a:t>https://www.nngroup.com/articles/millennials-digital-natives/?utm_source=Alertbox&amp;utm_campaign=e8d3c2d3ed-Deliverable_Collaborate_Millennials_01_03_2016&amp;utm_medium=email&amp;utm_term=0_7f29a2b335-e8d3c2d3ed-24390673</a:t>
            </a:r>
            <a:endParaRPr lang="it-IT" sz="1900" dirty="0"/>
          </a:p>
          <a:p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93415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Kate Mayer (2016)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MYTH 1: “Digital natives possess inferior social skills </a:t>
            </a:r>
            <a:endParaRPr lang="en-US" dirty="0" smtClean="0"/>
          </a:p>
          <a:p>
            <a:pPr lvl="0"/>
            <a:r>
              <a:rPr lang="en-US" dirty="0" smtClean="0"/>
              <a:t>MYTH </a:t>
            </a:r>
            <a:r>
              <a:rPr lang="en-US" dirty="0"/>
              <a:t>2: </a:t>
            </a:r>
            <a:r>
              <a:rPr lang="en-US" dirty="0" smtClean="0"/>
              <a:t>“much </a:t>
            </a:r>
            <a:r>
              <a:rPr lang="en-US" dirty="0"/>
              <a:t>better at multitasking </a:t>
            </a:r>
            <a:endParaRPr lang="en-US" dirty="0" smtClean="0"/>
          </a:p>
          <a:p>
            <a:pPr lvl="0"/>
            <a:r>
              <a:rPr lang="en-US" dirty="0" smtClean="0"/>
              <a:t>MYTH 3: “natural instincts about how to use or fix computers </a:t>
            </a: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213891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MYTH 1: “Digital natives possess inferior social skills……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Pew</a:t>
            </a:r>
            <a:r>
              <a:rPr lang="it-IT" dirty="0"/>
              <a:t> </a:t>
            </a:r>
            <a:r>
              <a:rPr lang="it-IT" dirty="0" err="1"/>
              <a:t>Research</a:t>
            </a:r>
            <a:r>
              <a:rPr lang="it-IT" dirty="0"/>
              <a:t> </a:t>
            </a:r>
            <a:r>
              <a:rPr lang="it-IT" dirty="0" smtClean="0"/>
              <a:t>Center: </a:t>
            </a:r>
            <a:r>
              <a:rPr lang="it-IT" dirty="0"/>
              <a:t>spediscono  più text </a:t>
            </a:r>
            <a:r>
              <a:rPr lang="it-IT" dirty="0" err="1" smtClean="0"/>
              <a:t>messages</a:t>
            </a:r>
            <a:r>
              <a:rPr lang="it-IT" dirty="0" smtClean="0"/>
              <a:t>, fanno </a:t>
            </a:r>
            <a:r>
              <a:rPr lang="it-IT" dirty="0"/>
              <a:t>lo stesso numero di chiamate vocali quindi c’è un aumento delle interazioni.</a:t>
            </a:r>
          </a:p>
          <a:p>
            <a:r>
              <a:rPr lang="en-US" dirty="0"/>
              <a:t>Pew Internet. U.S. Smartphone Use in 2015 (2015). </a:t>
            </a:r>
            <a:r>
              <a:rPr lang="it-IT" u="sng" dirty="0">
                <a:hlinkClick r:id="rId2"/>
              </a:rPr>
              <a:t>http://www.pewinternet.org/2015/04/01/us-smartphone-use-in-2015/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395394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DESTINATARI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i="1" dirty="0" smtClean="0"/>
              <a:t> Quale </a:t>
            </a:r>
            <a:r>
              <a:rPr lang="it-IT" i="1" dirty="0"/>
              <a:t>strumento possiamo </a:t>
            </a:r>
            <a:r>
              <a:rPr lang="it-IT" i="1" dirty="0" smtClean="0"/>
              <a:t>usare per la formazione</a:t>
            </a:r>
            <a:r>
              <a:rPr lang="it-IT" i="1" dirty="0"/>
              <a:t>?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lezione e libro hanno un futuro? 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l’e-book </a:t>
            </a:r>
            <a:r>
              <a:rPr lang="it-IT" dirty="0" err="1" smtClean="0"/>
              <a:t>byod</a:t>
            </a:r>
            <a:r>
              <a:rPr lang="it-IT" dirty="0"/>
              <a:t>, </a:t>
            </a:r>
            <a:r>
              <a:rPr lang="it-IT" dirty="0" err="1"/>
              <a:t>smartphone</a:t>
            </a:r>
            <a:r>
              <a:rPr lang="it-IT" dirty="0"/>
              <a:t>, </a:t>
            </a:r>
            <a:r>
              <a:rPr lang="it-IT" dirty="0" smtClean="0"/>
              <a:t>mobile…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 </a:t>
            </a:r>
          </a:p>
          <a:p>
            <a:pPr marL="0" indent="0">
              <a:buNone/>
            </a:pPr>
            <a:r>
              <a:rPr lang="it-IT" dirty="0"/>
              <a:t>La lezione e  i libro vanno adattati ai nostri utenti</a:t>
            </a:r>
            <a:r>
              <a:rPr lang="it-IT" dirty="0" smtClean="0"/>
              <a:t>?</a:t>
            </a:r>
          </a:p>
          <a:p>
            <a:pPr marL="0" indent="0">
              <a:buNone/>
            </a:pPr>
            <a:r>
              <a:rPr lang="it-IT" dirty="0" smtClean="0"/>
              <a:t> </a:t>
            </a:r>
            <a:r>
              <a:rPr lang="it-IT" dirty="0"/>
              <a:t>Messi online? Accorciati? Si può leggere e apprendere da </a:t>
            </a:r>
            <a:r>
              <a:rPr lang="it-IT" dirty="0" err="1"/>
              <a:t>smartphone</a:t>
            </a:r>
            <a:r>
              <a:rPr lang="it-IT" dirty="0"/>
              <a:t>?</a:t>
            </a:r>
          </a:p>
          <a:p>
            <a:pPr marL="0" indent="0">
              <a:buNone/>
            </a:pPr>
            <a:r>
              <a:rPr lang="it-IT" i="1" dirty="0"/>
              <a:t> </a:t>
            </a:r>
            <a:endParaRPr lang="it-IT" dirty="0"/>
          </a:p>
          <a:p>
            <a:pPr marL="0" indent="0">
              <a:buNone/>
            </a:pPr>
            <a:r>
              <a:rPr lang="it-IT" i="1" dirty="0"/>
              <a:t>Si sente dire che </a:t>
            </a:r>
            <a:r>
              <a:rPr lang="it-IT" i="1" dirty="0" smtClean="0"/>
              <a:t>  </a:t>
            </a:r>
            <a:r>
              <a:rPr lang="it-IT" i="1" dirty="0"/>
              <a:t>i nativi digitali </a:t>
            </a:r>
            <a:r>
              <a:rPr lang="it-IT" i="1" dirty="0" smtClean="0"/>
              <a:t> </a:t>
            </a:r>
            <a:endParaRPr lang="it-IT" dirty="0"/>
          </a:p>
          <a:p>
            <a:pPr marL="0" indent="0">
              <a:buNone/>
            </a:pPr>
            <a:r>
              <a:rPr lang="it-IT" i="1" dirty="0"/>
              <a:t>sono più intelligenti, più distratti, </a:t>
            </a:r>
            <a:r>
              <a:rPr lang="it-IT" i="1" dirty="0" smtClean="0"/>
              <a:t>  </a:t>
            </a:r>
            <a:r>
              <a:rPr lang="it-IT" i="1" dirty="0"/>
              <a:t>più tecnologici</a:t>
            </a:r>
            <a:endParaRPr lang="it-IT" dirty="0"/>
          </a:p>
          <a:p>
            <a:pPr marL="0" indent="0">
              <a:buNone/>
            </a:pPr>
            <a:r>
              <a:rPr lang="it-IT" i="1" dirty="0"/>
              <a:t>Ma è vero? 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36290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/>
              <a:t>MYTH 2: “Digital natives are much better at multitasking than digital immigrants.”</a:t>
            </a:r>
            <a:r>
              <a:rPr lang="it-IT" sz="4000" dirty="0" smtClean="0"/>
              <a:t/>
            </a:r>
            <a:br>
              <a:rPr lang="it-IT" sz="4000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 smtClean="0"/>
              <a:t>choosing </a:t>
            </a:r>
            <a:r>
              <a:rPr lang="en-US" b="1" dirty="0"/>
              <a:t>to multitask</a:t>
            </a:r>
            <a:r>
              <a:rPr lang="en-US" dirty="0"/>
              <a:t> — that is, purposefully engaging in multiple activities at apparently the same time, and</a:t>
            </a:r>
            <a:endParaRPr lang="it-IT" dirty="0"/>
          </a:p>
          <a:p>
            <a:pPr lvl="0"/>
            <a:r>
              <a:rPr lang="en-US" b="1" dirty="0"/>
              <a:t>multitasking proficiency </a:t>
            </a:r>
            <a:r>
              <a:rPr lang="en-US" dirty="0"/>
              <a:t>— that is, the ability to process multiple sources of information at the same time efficiently.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59245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Esempio multitasking</a:t>
            </a:r>
            <a:endParaRPr lang="it-IT" dirty="0"/>
          </a:p>
        </p:txBody>
      </p:sp>
      <p:pic>
        <p:nvPicPr>
          <p:cNvPr id="4" name="Segnaposto contenuto 3" descr="https://media.nngroup.com/media/editor/2015/12/23/youngadult-multitasking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84784"/>
            <a:ext cx="6264696" cy="5112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53770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36783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Patricia M. Greenfield JANUARY 2009Technology and Informal </a:t>
            </a:r>
            <a:r>
              <a:rPr lang="en-US" sz="3600" dirty="0" err="1" smtClean="0"/>
              <a:t>Education:What</a:t>
            </a:r>
            <a:r>
              <a:rPr lang="en-US" sz="3600" dirty="0" smtClean="0"/>
              <a:t> Is Taught, What Is Learned ww.sciencemag.org SCIENCE VOL 323 2 </a:t>
            </a:r>
            <a:r>
              <a:rPr lang="it-IT" sz="3600" dirty="0" smtClean="0"/>
              <a:t/>
            </a:r>
            <a:br>
              <a:rPr lang="it-IT" sz="3600" dirty="0" smtClean="0"/>
            </a:b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85" y="2902874"/>
            <a:ext cx="3816424" cy="3390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23</a:t>
            </a:fld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5652120" y="2564904"/>
            <a:ext cx="280831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FLYNN EFFECT</a:t>
            </a:r>
          </a:p>
          <a:p>
            <a:r>
              <a:rPr lang="it-IT" sz="2400" dirty="0" smtClean="0"/>
              <a:t>Crescita </a:t>
            </a:r>
            <a:r>
              <a:rPr lang="it-IT" sz="2400" dirty="0" smtClean="0"/>
              <a:t>performance intellettiva da 100 anni</a:t>
            </a:r>
          </a:p>
          <a:p>
            <a:r>
              <a:rPr lang="it-IT" sz="2400" dirty="0" smtClean="0"/>
              <a:t>Test non verbali, visivi ma non solo</a:t>
            </a:r>
          </a:p>
          <a:p>
            <a:r>
              <a:rPr lang="it-IT" sz="2400" dirty="0" smtClean="0"/>
              <a:t>Per alimentazione, educazione, ecc.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323261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dirty="0" smtClean="0"/>
              <a:t>Misurata c</a:t>
            </a:r>
            <a:r>
              <a:rPr lang="it-IT" dirty="0" smtClean="0"/>
              <a:t>ome</a:t>
            </a:r>
            <a:r>
              <a:rPr lang="it-IT" dirty="0" smtClean="0"/>
              <a:t>? Perché?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24</a:t>
            </a:fld>
            <a:endParaRPr lang="it-IT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376559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4932040" y="1988840"/>
            <a:ext cx="31683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Matrici di </a:t>
            </a:r>
            <a:r>
              <a:rPr lang="it-IT" sz="2400" dirty="0" err="1" smtClean="0"/>
              <a:t>Raven</a:t>
            </a:r>
            <a:r>
              <a:rPr lang="it-IT" sz="2400" dirty="0" smtClean="0"/>
              <a:t> 1942 – 1992</a:t>
            </a:r>
          </a:p>
          <a:p>
            <a:endParaRPr lang="it-IT" sz="2400" dirty="0"/>
          </a:p>
          <a:p>
            <a:r>
              <a:rPr lang="it-IT" sz="2400" dirty="0" smtClean="0"/>
              <a:t>Sviluppo intelligenza visiva, spaziale</a:t>
            </a:r>
          </a:p>
        </p:txBody>
      </p:sp>
    </p:spTree>
    <p:extLst>
      <p:ext uri="{BB962C8B-B14F-4D97-AF65-F5344CB8AC3E}">
        <p14:creationId xmlns="" xmlns:p14="http://schemas.microsoft.com/office/powerpoint/2010/main" val="2029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Greenfield</a:t>
            </a:r>
            <a:r>
              <a:rPr lang="it-IT" dirty="0" smtClean="0"/>
              <a:t>, 2009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dirty="0" smtClean="0"/>
              <a:t>Ambienti informali, tecnologie, tv e videogame</a:t>
            </a:r>
          </a:p>
          <a:p>
            <a:r>
              <a:rPr lang="it-IT" dirty="0" smtClean="0"/>
              <a:t>Aumenta la capacità di dividere l’attenzione, di fare multitasking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 smtClean="0"/>
              <a:t>MT: Effetti positivi e negativi</a:t>
            </a:r>
          </a:p>
          <a:p>
            <a:r>
              <a:rPr lang="it-IT" dirty="0" smtClean="0"/>
              <a:t>Dal testo </a:t>
            </a:r>
            <a:r>
              <a:rPr lang="it-IT" dirty="0" err="1" smtClean="0"/>
              <a:t>critical</a:t>
            </a:r>
            <a:r>
              <a:rPr lang="it-IT" dirty="0" smtClean="0"/>
              <a:t> </a:t>
            </a:r>
            <a:r>
              <a:rPr lang="it-IT" dirty="0" err="1" smtClean="0"/>
              <a:t>thinking</a:t>
            </a:r>
            <a:r>
              <a:rPr lang="it-IT" dirty="0" smtClean="0"/>
              <a:t>, riflessione…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25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28640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hlinkClick r:id="rId2"/>
              </a:rPr>
              <a:t>http://</a:t>
            </a:r>
            <a:r>
              <a:rPr lang="it-IT" dirty="0" smtClean="0">
                <a:hlinkClick r:id="rId2"/>
              </a:rPr>
              <a:t>www.queendom.com/tests/access_page/index.htm?idRegTest=1118</a:t>
            </a:r>
            <a:endParaRPr lang="it-IT" dirty="0" smtClean="0"/>
          </a:p>
          <a:p>
            <a:endParaRPr lang="it-IT" dirty="0"/>
          </a:p>
          <a:p>
            <a:r>
              <a:rPr lang="it-IT" dirty="0" smtClean="0"/>
              <a:t>(test intelligenza </a:t>
            </a:r>
            <a:r>
              <a:rPr lang="it-IT" dirty="0" err="1" smtClean="0"/>
              <a:t>visuo</a:t>
            </a:r>
            <a:r>
              <a:rPr lang="it-IT" dirty="0" smtClean="0"/>
              <a:t>-spaziale)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26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07853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68760"/>
            <a:ext cx="8219256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Più distratti?</a:t>
            </a: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27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73106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Digital divide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 smtClean="0"/>
              <a:t>Anziani</a:t>
            </a:r>
          </a:p>
          <a:p>
            <a:r>
              <a:rPr lang="it-IT" dirty="0" smtClean="0"/>
              <a:t>Provenienza sociale</a:t>
            </a:r>
          </a:p>
          <a:p>
            <a:r>
              <a:rPr lang="it-IT" dirty="0" smtClean="0"/>
              <a:t>Provenienza geografica</a:t>
            </a:r>
            <a:endParaRPr lang="it-IT" dirty="0"/>
          </a:p>
        </p:txBody>
      </p:sp>
      <p:pic>
        <p:nvPicPr>
          <p:cNvPr id="5" name="Segnaposto contenuto 4" descr="https://encrypted-tbn1.gstatic.com/images?q=tbn:ANd9GcTJEFniAZc_yZ6zFqkaTDmlzpp0pIw2QiB1QiId1jZsnDrqFupQ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8840"/>
            <a:ext cx="3037085" cy="291256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28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21107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6" y="4869160"/>
            <a:ext cx="6462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http://www.pewglobal.org/2016/02/22/smartphone-ownership-and-internet-usage-continues-to-climb-in-emerging-economies/#</a:t>
            </a:r>
          </a:p>
        </p:txBody>
      </p:sp>
      <p:sp>
        <p:nvSpPr>
          <p:cNvPr id="3" name="Rettangolo 2"/>
          <p:cNvSpPr/>
          <p:nvPr/>
        </p:nvSpPr>
        <p:spPr>
          <a:xfrm>
            <a:off x="1043608" y="836712"/>
            <a:ext cx="581439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Smartphone Ownership and Internet Usage Continues to Climb in Emerging Economies</a:t>
            </a:r>
          </a:p>
          <a:p>
            <a:r>
              <a:rPr lang="en-US" sz="2800" dirty="0"/>
              <a:t>But advanced economies still have higher rates of technology use</a:t>
            </a:r>
          </a:p>
          <a:p>
            <a:r>
              <a:rPr lang="it-IT" sz="2800" b="1" cap="all" dirty="0" smtClean="0"/>
              <a:t>BY </a:t>
            </a:r>
            <a:r>
              <a:rPr lang="it-IT" sz="2800" b="1" cap="all" dirty="0" smtClean="0">
                <a:hlinkClick r:id="rId2"/>
              </a:rPr>
              <a:t>JACOB POUSHTER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58459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4772009" cy="4525963"/>
          </a:xfrm>
          <a:prstGeom prst="rect">
            <a:avLst/>
          </a:prstGeom>
        </p:spPr>
      </p:pic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467544" y="5733256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http://www.telegraph.co.uk/</a:t>
            </a:r>
            <a:r>
              <a:rPr kumimoji="0" lang="it-IT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technology</a:t>
            </a:r>
            <a:r>
              <a:rPr kumimoji="0" lang="it-IT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/2016/01/25/obsolete-technologies-that-will-baffle-modern-children-in-pictur/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25" y="1219200"/>
            <a:ext cx="6864350" cy="486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28219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1254125"/>
            <a:ext cx="6775450" cy="479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2661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388" y="1189038"/>
            <a:ext cx="7005637" cy="492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1430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vogliono i teen?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33</a:t>
            </a:fld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9519270" cy="5351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6173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61258" y="2329543"/>
            <a:ext cx="7772400" cy="3199076"/>
          </a:xfrm>
        </p:spPr>
        <p:txBody>
          <a:bodyPr>
            <a:normAutofit fontScale="90000"/>
          </a:bodyPr>
          <a:lstStyle/>
          <a:p>
            <a:pPr algn="l"/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sz="3600" dirty="0" smtClean="0"/>
              <a:t>MEDIA MENAGEMENT CENTER </a:t>
            </a:r>
            <a:br>
              <a:rPr lang="it-IT" sz="3600" dirty="0" smtClean="0"/>
            </a:br>
            <a:r>
              <a:rPr lang="it-IT" sz="3600" dirty="0" smtClean="0"/>
              <a:t>Università del </a:t>
            </a:r>
            <a:r>
              <a:rPr lang="it-IT" sz="3600" dirty="0" err="1" smtClean="0"/>
              <a:t>Northwestern</a:t>
            </a:r>
            <a:r>
              <a:rPr lang="it-IT" sz="3600" dirty="0" smtClean="0"/>
              <a:t>, Illinois</a:t>
            </a:r>
            <a:br>
              <a:rPr lang="it-IT" sz="3600" dirty="0" smtClean="0"/>
            </a:br>
            <a:r>
              <a:rPr lang="it-IT" sz="3600" dirty="0" smtClean="0"/>
              <a:t>2009</a:t>
            </a:r>
            <a:br>
              <a:rPr lang="it-IT" sz="3600" dirty="0" smtClean="0"/>
            </a:b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i="1" dirty="0" smtClean="0"/>
              <a:t>TEENS KNOW WHAT THEY WANT FROM ONLINE NEWS: DO YOU?</a:t>
            </a: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3600" dirty="0" smtClean="0"/>
              <a:t>Dati da una ricerca con ragazzi dai 13 ai 18 anni.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pic>
        <p:nvPicPr>
          <p:cNvPr id="4" name="Immagine 3" descr="FOTO.tif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47000" y="1665514"/>
            <a:ext cx="2597000" cy="1797455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19083-5767-A34F-ADF8-F0C055C1B919}" type="slidenum">
              <a:rPr lang="it-IT" smtClean="0"/>
              <a:pPr/>
              <a:t>34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97408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PROBLEMA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 smtClean="0"/>
              <a:t>Gli adolescenti:</a:t>
            </a:r>
          </a:p>
          <a:p>
            <a:r>
              <a:rPr lang="it-IT" dirty="0" smtClean="0"/>
              <a:t>Usano molto i media;</a:t>
            </a:r>
          </a:p>
          <a:p>
            <a:r>
              <a:rPr lang="it-IT" dirty="0" smtClean="0"/>
              <a:t>Leggono meno le news</a:t>
            </a:r>
          </a:p>
          <a:p>
            <a:r>
              <a:rPr lang="it-IT" dirty="0" smtClean="0"/>
              <a:t>Non sviluppano in seguito interesse per le news.</a:t>
            </a:r>
          </a:p>
          <a:p>
            <a:r>
              <a:rPr lang="it-IT" dirty="0" smtClean="0"/>
              <a:t>Se usano molto i media hanno voti più bassi e più problemi di comportamento.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19083-5767-A34F-ADF8-F0C055C1B919}" type="slidenum">
              <a:rPr lang="it-IT" smtClean="0"/>
              <a:pPr/>
              <a:t>35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6588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SOLUZIONI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Occorre aumentare il contatto con le news:</a:t>
            </a:r>
          </a:p>
          <a:p>
            <a:endParaRPr lang="it-IT" smtClean="0"/>
          </a:p>
          <a:p>
            <a:r>
              <a:rPr lang="it-IT" smtClean="0"/>
              <a:t>Usare cellulare, mp3, consolle per le news online;</a:t>
            </a:r>
          </a:p>
          <a:p>
            <a:endParaRPr lang="it-IT" smtClean="0"/>
          </a:p>
          <a:p>
            <a:r>
              <a:rPr lang="it-IT" smtClean="0"/>
              <a:t>Modificare le pagine online.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19083-5767-A34F-ADF8-F0C055C1B919}" type="slidenum">
              <a:rPr lang="it-IT" smtClean="0"/>
              <a:pPr/>
              <a:t>36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22253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METODO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SOGGETTI</a:t>
            </a:r>
          </a:p>
          <a:p>
            <a:pPr lvl="1"/>
            <a:r>
              <a:rPr lang="it-IT" dirty="0" smtClean="0"/>
              <a:t>96 ragazzi dai 13 ai 18 anni, 12 focus </a:t>
            </a:r>
            <a:r>
              <a:rPr lang="it-IT" dirty="0" err="1" smtClean="0"/>
              <a:t>group</a:t>
            </a:r>
            <a:r>
              <a:rPr lang="it-IT" dirty="0" smtClean="0"/>
              <a:t>, </a:t>
            </a:r>
            <a:r>
              <a:rPr lang="it-IT" dirty="0" err="1" smtClean="0"/>
              <a:t>6</a:t>
            </a:r>
            <a:r>
              <a:rPr lang="it-IT" dirty="0" smtClean="0"/>
              <a:t> città U.S.A.</a:t>
            </a:r>
          </a:p>
          <a:p>
            <a:pPr lvl="1"/>
            <a:endParaRPr lang="it-IT" dirty="0" smtClean="0"/>
          </a:p>
          <a:p>
            <a:r>
              <a:rPr lang="it-IT" dirty="0" smtClean="0"/>
              <a:t>MATERIALE</a:t>
            </a:r>
          </a:p>
          <a:p>
            <a:pPr lvl="1"/>
            <a:r>
              <a:rPr lang="it-IT" dirty="0" smtClean="0"/>
              <a:t>Creazione di un sito di notizie fittizio</a:t>
            </a:r>
          </a:p>
          <a:p>
            <a:pPr lvl="1"/>
            <a:r>
              <a:rPr lang="it-IT" dirty="0" smtClean="0"/>
              <a:t>Home </a:t>
            </a:r>
            <a:r>
              <a:rPr lang="it-IT" dirty="0" err="1" smtClean="0"/>
              <a:t>page</a:t>
            </a:r>
            <a:r>
              <a:rPr lang="it-IT" dirty="0" smtClean="0"/>
              <a:t> e pagine interne ad hoc:</a:t>
            </a:r>
          </a:p>
          <a:p>
            <a:pPr lvl="2"/>
            <a:r>
              <a:rPr lang="it-IT" dirty="0" smtClean="0"/>
              <a:t>Poche notizie, brevi, visive, gerarchizzate.</a:t>
            </a:r>
          </a:p>
          <a:p>
            <a:pPr lvl="1"/>
            <a:endParaRPr lang="it-IT" dirty="0" smtClean="0"/>
          </a:p>
          <a:p>
            <a:r>
              <a:rPr lang="it-IT" dirty="0" smtClean="0"/>
              <a:t>PROCEDURA</a:t>
            </a:r>
          </a:p>
          <a:p>
            <a:pPr lvl="1"/>
            <a:r>
              <a:rPr lang="it-IT" dirty="0" smtClean="0"/>
              <a:t>interviste e focus </a:t>
            </a:r>
            <a:r>
              <a:rPr lang="it-IT" dirty="0" err="1" smtClean="0"/>
              <a:t>group</a:t>
            </a:r>
            <a:r>
              <a:rPr lang="it-IT" dirty="0" smtClean="0"/>
              <a:t> per testare il sito migliore.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19083-5767-A34F-ADF8-F0C055C1B919}" type="slidenum">
              <a:rPr lang="it-IT" smtClean="0"/>
              <a:pPr/>
              <a:t>37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63443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RISULTATI: 10 LEZIONI CHIAVE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it-IT" dirty="0" smtClean="0"/>
              <a:t>Don’</a:t>
            </a:r>
            <a:r>
              <a:rPr lang="it-IT" dirty="0" err="1" smtClean="0"/>
              <a:t>t</a:t>
            </a:r>
            <a:r>
              <a:rPr lang="it-IT" dirty="0" smtClean="0"/>
              <a:t> </a:t>
            </a:r>
            <a:r>
              <a:rPr lang="it-IT" dirty="0" err="1" smtClean="0"/>
              <a:t>overload</a:t>
            </a:r>
            <a:r>
              <a:rPr lang="it-IT" dirty="0" smtClean="0"/>
              <a:t>: poche storie/eventi, più spazio alle visualizzazioni;</a:t>
            </a:r>
          </a:p>
          <a:p>
            <a:pPr marL="514350" lvl="0" indent="-514350">
              <a:buFont typeface="+mj-lt"/>
              <a:buAutoNum type="arabicPeriod"/>
            </a:pPr>
            <a:r>
              <a:rPr lang="it-IT" dirty="0" smtClean="0"/>
              <a:t>Home </a:t>
            </a:r>
            <a:r>
              <a:rPr lang="it-IT" dirty="0" err="1" smtClean="0"/>
              <a:t>page</a:t>
            </a:r>
            <a:r>
              <a:rPr lang="it-IT" dirty="0" smtClean="0"/>
              <a:t> soddisfacenti;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Attirare l’attenzione;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Un riassunto di ogni notizia nell’home </a:t>
            </a:r>
            <a:r>
              <a:rPr lang="it-IT" dirty="0" err="1" smtClean="0"/>
              <a:t>page</a:t>
            </a:r>
            <a:r>
              <a:rPr lang="it-IT" dirty="0" smtClean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Una foto per ogni riassunto;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Mostrare la gerarchia di importanza delle notizie;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Notizie brevi, senza link;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Fornire notizie di background;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Tagliare le informazioni in segmenti;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Eliminare gli elementi non pertinenti.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19083-5767-A34F-ADF8-F0C055C1B919}" type="slidenum">
              <a:rPr lang="it-IT" smtClean="0"/>
              <a:pPr/>
              <a:t>38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2223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cap="all" dirty="0" smtClean="0"/>
              <a:t> </a:t>
            </a:r>
            <a:endParaRPr lang="it-IT" cap="all" dirty="0"/>
          </a:p>
        </p:txBody>
      </p:sp>
      <p:pic>
        <p:nvPicPr>
          <p:cNvPr id="4" name="Segnaposto contenuto 3" descr="ok.tif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-101041" r="-101041"/>
          <a:stretch>
            <a:fillRect/>
          </a:stretch>
        </p:blipFill>
        <p:spPr>
          <a:xfrm>
            <a:off x="1403648" y="806797"/>
            <a:ext cx="9741768" cy="5357597"/>
          </a:xfr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19083-5767-A34F-ADF8-F0C055C1B919}" type="slidenum">
              <a:rPr lang="it-IT" smtClean="0"/>
              <a:pPr/>
              <a:t>39</a:t>
            </a:fld>
            <a:endParaRPr lang="it-IT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3362898" cy="561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99939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/>
              <a:t>P</a:t>
            </a:r>
            <a:r>
              <a:rPr lang="it-IT" dirty="0" smtClean="0"/>
              <a:t>rossimi 20 anni </a:t>
            </a:r>
            <a:r>
              <a:rPr lang="it-IT" dirty="0"/>
              <a:t>avremo 3,4 diversi utenti.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dirty="0" smtClean="0"/>
              <a:t> </a:t>
            </a:r>
            <a:r>
              <a:rPr lang="en-US" dirty="0" smtClean="0"/>
              <a:t>Baby </a:t>
            </a:r>
            <a:r>
              <a:rPr lang="en-US" dirty="0"/>
              <a:t>boomers</a:t>
            </a:r>
            <a:endParaRPr lang="it-IT" dirty="0"/>
          </a:p>
          <a:p>
            <a:pPr lvl="0"/>
            <a:r>
              <a:rPr lang="en-US" dirty="0"/>
              <a:t>Gen. X (Digital Immigrants)</a:t>
            </a:r>
            <a:endParaRPr lang="it-IT" dirty="0"/>
          </a:p>
          <a:p>
            <a:pPr lvl="0"/>
            <a:r>
              <a:rPr lang="en-US" dirty="0"/>
              <a:t>Gen. Y</a:t>
            </a:r>
            <a:endParaRPr lang="it-IT" dirty="0"/>
          </a:p>
          <a:p>
            <a:pPr lvl="0"/>
            <a:r>
              <a:rPr lang="en-US" dirty="0"/>
              <a:t>Gen. Z (Digital Natives</a:t>
            </a:r>
            <a:r>
              <a:rPr lang="en-US" dirty="0" smtClean="0"/>
              <a:t>)</a:t>
            </a:r>
          </a:p>
          <a:p>
            <a:pPr lvl="0"/>
            <a:r>
              <a:rPr lang="en-US" dirty="0" smtClean="0"/>
              <a:t>Gen. Alfa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363120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CONCLUSIONI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it-IT" dirty="0" smtClean="0"/>
              <a:t>	Costruzione di </a:t>
            </a:r>
            <a:r>
              <a:rPr lang="it-IT" smtClean="0"/>
              <a:t>un nuovo </a:t>
            </a:r>
            <a:r>
              <a:rPr lang="it-IT" dirty="0" smtClean="0"/>
              <a:t>sito di notizie, caratteristiche:</a:t>
            </a:r>
          </a:p>
          <a:p>
            <a:pPr lvl="1">
              <a:buFont typeface="Arial"/>
              <a:buChar char="•"/>
            </a:pPr>
            <a:r>
              <a:rPr lang="it-IT" dirty="0" smtClean="0"/>
              <a:t>Home </a:t>
            </a:r>
            <a:r>
              <a:rPr lang="it-IT" dirty="0" err="1" smtClean="0"/>
              <a:t>page</a:t>
            </a:r>
            <a:r>
              <a:rPr lang="it-IT" dirty="0" smtClean="0"/>
              <a:t> con </a:t>
            </a:r>
            <a:r>
              <a:rPr lang="it-IT" dirty="0" err="1" smtClean="0"/>
              <a:t>6</a:t>
            </a:r>
            <a:r>
              <a:rPr lang="it-IT" dirty="0" smtClean="0"/>
              <a:t> notizie;</a:t>
            </a:r>
          </a:p>
          <a:p>
            <a:pPr lvl="1">
              <a:buFont typeface="Arial"/>
              <a:buChar char="•"/>
            </a:pPr>
            <a:r>
              <a:rPr lang="it-IT" dirty="0" smtClean="0"/>
              <a:t>Ogni notizia con foto e riassunto;</a:t>
            </a:r>
          </a:p>
          <a:p>
            <a:pPr lvl="1">
              <a:buFont typeface="Arial"/>
              <a:buChar char="•"/>
            </a:pPr>
            <a:r>
              <a:rPr lang="it-IT" dirty="0" smtClean="0"/>
              <a:t>Chiara gerarchia</a:t>
            </a:r>
          </a:p>
          <a:p>
            <a:pPr lvl="1">
              <a:buFont typeface="Arial"/>
              <a:buChar char="•"/>
            </a:pPr>
            <a:r>
              <a:rPr lang="it-IT" dirty="0" smtClean="0"/>
              <a:t>Eliminazione elementi non pertinenti;</a:t>
            </a:r>
          </a:p>
          <a:p>
            <a:pPr lvl="1">
              <a:buFont typeface="Arial"/>
              <a:buChar char="•"/>
            </a:pPr>
            <a:r>
              <a:rPr lang="it-IT" dirty="0" smtClean="0"/>
              <a:t>Tagliata la lunghezza della pagina;</a:t>
            </a:r>
          </a:p>
          <a:p>
            <a:pPr lvl="1">
              <a:buFont typeface="Arial"/>
              <a:buChar char="•"/>
            </a:pPr>
            <a:r>
              <a:rPr lang="it-IT" dirty="0" err="1" smtClean="0"/>
              <a:t>Template</a:t>
            </a:r>
            <a:r>
              <a:rPr lang="it-IT" dirty="0" smtClean="0"/>
              <a:t> per spezzare testi lunghi;</a:t>
            </a:r>
          </a:p>
          <a:p>
            <a:pPr lvl="1">
              <a:buFont typeface="Arial"/>
              <a:buChar char="•"/>
            </a:pPr>
            <a:r>
              <a:rPr lang="it-IT" dirty="0" smtClean="0"/>
              <a:t>Etichetta per le notizie aggiuntive.</a:t>
            </a:r>
          </a:p>
          <a:p>
            <a:endParaRPr lang="it-IT" dirty="0" smtClean="0"/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19083-5767-A34F-ADF8-F0C055C1B919}" type="slidenum">
              <a:rPr lang="it-IT" smtClean="0"/>
              <a:pPr/>
              <a:t>40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98122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Solo i </a:t>
            </a:r>
            <a:r>
              <a:rPr lang="it-IT" dirty="0" err="1" smtClean="0"/>
              <a:t>teens</a:t>
            </a:r>
            <a:r>
              <a:rPr lang="it-IT" dirty="0" smtClean="0"/>
              <a:t>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t-IT" sz="2800" dirty="0" smtClean="0">
              <a:hlinkClick r:id="rId2"/>
            </a:endParaRPr>
          </a:p>
          <a:p>
            <a:pPr>
              <a:buNone/>
            </a:pPr>
            <a:r>
              <a:rPr lang="it-IT" sz="2800" dirty="0" smtClean="0">
                <a:hlinkClick r:id="rId3"/>
              </a:rPr>
              <a:t>h</a:t>
            </a:r>
            <a:r>
              <a:rPr lang="it-IT" sz="2800" dirty="0">
                <a:hlinkClick r:id="rId4"/>
              </a:rPr>
              <a:t>http://</a:t>
            </a:r>
            <a:r>
              <a:rPr lang="it-IT" sz="2800" dirty="0" smtClean="0">
                <a:hlinkClick r:id="rId4"/>
              </a:rPr>
              <a:t>erictremblay.blogspot.it/2013/11/6-to-7-minutes-of-instructional-video.html</a:t>
            </a:r>
            <a:endParaRPr lang="it-IT" sz="2800" dirty="0" smtClean="0"/>
          </a:p>
          <a:p>
            <a:pPr>
              <a:buNone/>
            </a:pPr>
            <a:endParaRPr lang="it-IT" sz="2800" dirty="0"/>
          </a:p>
          <a:p>
            <a:pPr>
              <a:buNone/>
            </a:pPr>
            <a:r>
              <a:rPr lang="it-IT" sz="2800" dirty="0" smtClean="0">
                <a:hlinkClick r:id="rId3"/>
              </a:rPr>
              <a:t>ttp</a:t>
            </a:r>
            <a:r>
              <a:rPr lang="it-IT" sz="2800" dirty="0">
                <a:hlinkClick r:id="rId3"/>
              </a:rPr>
              <a:t>://www.nngroup.com/articles/website-reading</a:t>
            </a:r>
            <a:r>
              <a:rPr lang="it-IT" sz="2800" dirty="0" smtClean="0">
                <a:hlinkClick r:id="rId3"/>
              </a:rPr>
              <a:t>/</a:t>
            </a:r>
            <a:endParaRPr lang="it-IT" sz="2800" dirty="0" smtClean="0"/>
          </a:p>
          <a:p>
            <a:pPr>
              <a:buNone/>
            </a:pPr>
            <a:endParaRPr lang="it-IT" sz="2800" dirty="0"/>
          </a:p>
          <a:p>
            <a:pPr>
              <a:buNone/>
            </a:pPr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09CF38-A8A7-854E-BD7C-A41BF901E254}" type="slidenum">
              <a:rPr lang="it-IT" smtClean="0"/>
              <a:pPr/>
              <a:t>41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29744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42</a:t>
            </a:fld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8702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43</a:t>
            </a:fld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3" y="-819472"/>
            <a:ext cx="6238875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58579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44</a:t>
            </a:fld>
            <a:endParaRPr lang="it-IT"/>
          </a:p>
        </p:txBody>
      </p:sp>
      <p:pic>
        <p:nvPicPr>
          <p:cNvPr id="60418" name="Picture 2" descr="C:\Users\Lenovo\Dropbox\Screenshot\Screenshot 2015-10-07 11.44.3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1760"/>
            <a:ext cx="11229629" cy="6316240"/>
          </a:xfrm>
          <a:prstGeom prst="rect">
            <a:avLst/>
          </a:prstGeom>
          <a:noFill/>
        </p:spPr>
      </p:pic>
      <p:sp>
        <p:nvSpPr>
          <p:cNvPr id="6" name="Rettangolo 5"/>
          <p:cNvSpPr/>
          <p:nvPr/>
        </p:nvSpPr>
        <p:spPr>
          <a:xfrm>
            <a:off x="0" y="116632"/>
            <a:ext cx="7416824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050" dirty="0" smtClean="0">
                <a:hlinkClick r:id="rId3"/>
              </a:rPr>
              <a:t>http://www.ted.com/</a:t>
            </a:r>
            <a:r>
              <a:rPr lang="it-IT" sz="1050" dirty="0" err="1" smtClean="0">
                <a:hlinkClick r:id="rId3"/>
              </a:rPr>
              <a:t>playlists</a:t>
            </a:r>
            <a:r>
              <a:rPr lang="it-IT" sz="1050" dirty="0" smtClean="0">
                <a:hlinkClick r:id="rId3"/>
              </a:rPr>
              <a:t>/182/talks_from_inspiring_teachers?utm_source=newsletter_weekly_2015-09-26&amp;utm_campaign=newsletter_weekly&amp;utm_medium=email&amp;utm_content=playlist_button</a:t>
            </a:r>
            <a:endParaRPr lang="it-IT" sz="1050" dirty="0" smtClean="0"/>
          </a:p>
          <a:p>
            <a:endParaRPr lang="it-IT" sz="1050" dirty="0"/>
          </a:p>
        </p:txBody>
      </p:sp>
    </p:spTree>
    <p:extLst>
      <p:ext uri="{BB962C8B-B14F-4D97-AF65-F5344CB8AC3E}">
        <p14:creationId xmlns="" xmlns:p14="http://schemas.microsoft.com/office/powerpoint/2010/main" val="346291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45</a:t>
            </a:fld>
            <a:endParaRPr lang="it-IT"/>
          </a:p>
        </p:txBody>
      </p:sp>
      <p:pic>
        <p:nvPicPr>
          <p:cNvPr id="61442" name="Picture 2" descr="C:\Users\Lenovo\Dropbox\Screenshot\Screenshot 2015-10-07 11.48.5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-387424"/>
            <a:ext cx="18286413" cy="102854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4218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46</a:t>
            </a:fld>
            <a:endParaRPr lang="it-IT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476672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9612560" y="2852936"/>
            <a:ext cx="30243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hlinkClick r:id="rId3"/>
              </a:rPr>
              <a:t>https://www.edx.org/blog/optimal-video-length-student-engagement#.</a:t>
            </a:r>
            <a:r>
              <a:rPr lang="it-IT" dirty="0" smtClean="0">
                <a:hlinkClick r:id="rId3"/>
              </a:rPr>
              <a:t>VDJHhPl_uSo</a:t>
            </a: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54519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47</a:t>
            </a:fld>
            <a:endParaRPr lang="it-IT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6672" y="332656"/>
            <a:ext cx="11125202" cy="6249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4438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48</a:t>
            </a:fld>
            <a:endParaRPr lang="it-IT"/>
          </a:p>
        </p:txBody>
      </p:sp>
      <p:pic>
        <p:nvPicPr>
          <p:cNvPr id="63490" name="Picture 2" descr="Risultati immagini per eyetrack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844824"/>
            <a:ext cx="4234691" cy="3672408"/>
          </a:xfrm>
          <a:prstGeom prst="rect">
            <a:avLst/>
          </a:prstGeom>
          <a:noFill/>
        </p:spPr>
      </p:pic>
      <p:pic>
        <p:nvPicPr>
          <p:cNvPr id="63492" name="Picture 4" descr="Risultati immagini per eyetrack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4293096"/>
            <a:ext cx="2857500" cy="1600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7255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200" b="1" dirty="0"/>
              <a:t>F-Shaped Pattern For Reading Web Content</a:t>
            </a:r>
            <a:br>
              <a:rPr lang="en-US" sz="2200" b="1" dirty="0"/>
            </a:br>
            <a:r>
              <a:rPr lang="en-US" sz="2200" dirty="0"/>
              <a:t>by </a:t>
            </a:r>
            <a:r>
              <a:rPr lang="en-US" sz="2200" b="1" cap="all" dirty="0">
                <a:hlinkClick r:id="rId2"/>
              </a:rPr>
              <a:t>JAKOB NIELSEN</a:t>
            </a:r>
            <a:r>
              <a:rPr lang="en-US" sz="2200" dirty="0"/>
              <a:t> on April 17, 2006</a:t>
            </a:r>
            <a:r>
              <a:rPr lang="en-US" dirty="0"/>
              <a:t/>
            </a:r>
            <a:br>
              <a:rPr lang="en-US" dirty="0"/>
            </a:br>
            <a:r>
              <a:rPr lang="en-US" sz="1800" dirty="0"/>
              <a:t>http://www.nngroup.com/articles/f-shaped-pattern-reading-web-content/</a:t>
            </a:r>
            <a:endParaRPr lang="it-IT" sz="1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49</a:t>
            </a:fld>
            <a:endParaRPr lang="it-IT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2979"/>
            <a:ext cx="8874579" cy="4845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1308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I baby </a:t>
            </a:r>
            <a:r>
              <a:rPr lang="it-IT" b="1" dirty="0" err="1"/>
              <a:t>boomer</a:t>
            </a:r>
            <a:r>
              <a:rPr lang="it-IT" b="1" dirty="0"/>
              <a:t>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r>
              <a:rPr lang="it-IT" dirty="0" smtClean="0"/>
              <a:t>Nati dopo </a:t>
            </a:r>
            <a:r>
              <a:rPr lang="it-IT" dirty="0"/>
              <a:t>la guerra, tra 1946 e 1964. </a:t>
            </a:r>
          </a:p>
          <a:p>
            <a:r>
              <a:rPr lang="it-IT" dirty="0" smtClean="0"/>
              <a:t>Amano i </a:t>
            </a:r>
            <a:r>
              <a:rPr lang="it-IT" dirty="0"/>
              <a:t>libri, </a:t>
            </a:r>
            <a:r>
              <a:rPr lang="it-IT" dirty="0" smtClean="0"/>
              <a:t>studiano </a:t>
            </a:r>
            <a:r>
              <a:rPr lang="it-IT" dirty="0"/>
              <a:t>da manuali e grammatiche, riluttante usare le nuove tecnologie e gli </a:t>
            </a:r>
            <a:r>
              <a:rPr lang="it-IT" dirty="0" err="1"/>
              <a:t>ebook</a:t>
            </a:r>
            <a:r>
              <a:rPr lang="it-IT" dirty="0"/>
              <a:t>. </a:t>
            </a:r>
            <a:endParaRPr lang="it-IT" dirty="0" smtClean="0"/>
          </a:p>
          <a:p>
            <a:r>
              <a:rPr lang="it-IT" dirty="0" smtClean="0"/>
              <a:t>Hanno </a:t>
            </a:r>
            <a:r>
              <a:rPr lang="it-IT" b="1" dirty="0" smtClean="0"/>
              <a:t>imparato</a:t>
            </a:r>
            <a:r>
              <a:rPr lang="it-IT" dirty="0" smtClean="0"/>
              <a:t> </a:t>
            </a:r>
            <a:r>
              <a:rPr lang="it-IT" dirty="0"/>
              <a:t>a usare il web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78999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50</a:t>
            </a:fld>
            <a:endParaRPr lang="it-IT"/>
          </a:p>
        </p:txBody>
      </p:sp>
      <p:pic>
        <p:nvPicPr>
          <p:cNvPr id="62466" name="Picture 2" descr="C:\Users\Lenovo\Dropbox\Screenshot\Screenshot 2015-10-07 12.26.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9544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51</a:t>
            </a:fld>
            <a:endParaRPr lang="it-IT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1115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4665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Ben strutturato</a:t>
            </a:r>
          </a:p>
          <a:p>
            <a:r>
              <a:rPr lang="it-IT" dirty="0" smtClean="0"/>
              <a:t>Buon layout</a:t>
            </a:r>
          </a:p>
          <a:p>
            <a:r>
              <a:rPr lang="it-IT" dirty="0" smtClean="0"/>
              <a:t>Titoletti come </a:t>
            </a:r>
            <a:r>
              <a:rPr lang="it-IT" smtClean="0"/>
              <a:t>summary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52</a:t>
            </a:fld>
            <a:endParaRPr lang="it-IT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340768"/>
            <a:ext cx="2943225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84954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L’importanza di essere primi…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53</a:t>
            </a:fld>
            <a:endParaRPr lang="it-IT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1988840"/>
            <a:ext cx="8301250" cy="3913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0676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980728"/>
            <a:ext cx="8291264" cy="51454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/>
              <a:t>Teenage Usability: Designing Teen-Targeted </a:t>
            </a:r>
            <a:r>
              <a:rPr lang="en-US" sz="2400" b="1" dirty="0" smtClean="0"/>
              <a:t>Websites </a:t>
            </a:r>
            <a:r>
              <a:rPr lang="en-US" sz="2400" dirty="0" smtClean="0"/>
              <a:t>by</a:t>
            </a:r>
            <a:r>
              <a:rPr lang="en-US" sz="2400" dirty="0"/>
              <a:t> </a:t>
            </a:r>
            <a:r>
              <a:rPr lang="en-US" sz="2400" b="1" cap="all" dirty="0">
                <a:hlinkClick r:id="rId2"/>
              </a:rPr>
              <a:t>HOA LORANGER</a:t>
            </a:r>
            <a:r>
              <a:rPr lang="en-US" sz="2400" dirty="0"/>
              <a:t> and </a:t>
            </a:r>
            <a:r>
              <a:rPr lang="en-US" sz="2400" b="1" cap="all" dirty="0">
                <a:hlinkClick r:id="rId3"/>
              </a:rPr>
              <a:t>JAKOB NIELSEN</a:t>
            </a:r>
            <a:r>
              <a:rPr lang="en-US" sz="2400" dirty="0"/>
              <a:t> on February 4, 2013</a:t>
            </a:r>
          </a:p>
          <a:p>
            <a:endParaRPr lang="it-IT" dirty="0" smtClean="0"/>
          </a:p>
          <a:p>
            <a:r>
              <a:rPr lang="it-IT" dirty="0" smtClean="0"/>
              <a:t>Conferma da Nielsen (per </a:t>
            </a:r>
            <a:r>
              <a:rPr lang="it-IT" dirty="0"/>
              <a:t>i teen poco testo, chiaro, grande…)</a:t>
            </a:r>
          </a:p>
          <a:p>
            <a:endParaRPr lang="it-IT" dirty="0" smtClean="0"/>
          </a:p>
          <a:p>
            <a:endParaRPr lang="it-IT" dirty="0"/>
          </a:p>
          <a:p>
            <a:r>
              <a:rPr lang="it-IT" sz="2000" dirty="0" smtClean="0">
                <a:hlinkClick r:id="rId4"/>
              </a:rPr>
              <a:t>http</a:t>
            </a:r>
            <a:r>
              <a:rPr lang="it-IT" sz="2000" dirty="0">
                <a:hlinkClick r:id="rId4"/>
              </a:rPr>
              <a:t>://www.nngroup.com/</a:t>
            </a:r>
            <a:r>
              <a:rPr lang="it-IT" sz="2000" dirty="0" err="1">
                <a:hlinkClick r:id="rId4"/>
              </a:rPr>
              <a:t>articles</a:t>
            </a:r>
            <a:r>
              <a:rPr lang="it-IT" sz="2000" dirty="0">
                <a:hlinkClick r:id="rId4"/>
              </a:rPr>
              <a:t>/</a:t>
            </a:r>
            <a:r>
              <a:rPr lang="it-IT" sz="2000" dirty="0" err="1">
                <a:hlinkClick r:id="rId4"/>
              </a:rPr>
              <a:t>usability-of-websites-for-teenagers</a:t>
            </a:r>
            <a:r>
              <a:rPr lang="it-IT" sz="2000" dirty="0" smtClean="0">
                <a:hlinkClick r:id="rId4"/>
              </a:rPr>
              <a:t>/</a:t>
            </a:r>
            <a:endParaRPr lang="it-IT" sz="2000" dirty="0" smtClean="0"/>
          </a:p>
          <a:p>
            <a:endParaRPr lang="it-IT" sz="2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54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62205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55</a:t>
            </a:fld>
            <a:endParaRPr lang="it-IT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845055566"/>
              </p:ext>
            </p:extLst>
          </p:nvPr>
        </p:nvGraphicFramePr>
        <p:xfrm>
          <a:off x="395536" y="692696"/>
          <a:ext cx="7580728" cy="5601543"/>
        </p:xfrm>
        <a:graphic>
          <a:graphicData uri="http://schemas.openxmlformats.org/presentationml/2006/ole">
            <p:oleObj spid="_x0000_s1049" name="Document" r:id="rId3" imgW="6196797" imgH="4577972" progId="Word.Document.12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18138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>
                <a:hlinkClick r:id="rId2"/>
              </a:rPr>
              <a:t>https://prezi.com/c2dn7lls4rsc/paperless-living/?rc=bl0eng0preziofthemonth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Senza carta?</a:t>
            </a:r>
          </a:p>
          <a:p>
            <a:endParaRPr lang="it-IT" dirty="0" smtClean="0"/>
          </a:p>
          <a:p>
            <a:r>
              <a:rPr lang="it-IT" dirty="0" smtClean="0">
                <a:hlinkClick r:id="rId3"/>
              </a:rPr>
              <a:t>https://www.youtube.com/watch?v=aXV-yaFmQNk</a:t>
            </a:r>
            <a:endParaRPr lang="it-IT" dirty="0" smtClean="0"/>
          </a:p>
          <a:p>
            <a:r>
              <a:rPr lang="it-IT" smtClean="0"/>
              <a:t>Non funziona?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56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66128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0" y="1556792"/>
            <a:ext cx="9144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/>
              <a:t>LA LETTURA IN ITALIA </a:t>
            </a:r>
          </a:p>
          <a:p>
            <a:endParaRPr lang="it-IT" sz="2800" dirty="0"/>
          </a:p>
          <a:p>
            <a:r>
              <a:rPr lang="it-IT" sz="2800" dirty="0" smtClean="0"/>
              <a:t>Anno 2015 </a:t>
            </a:r>
          </a:p>
          <a:p>
            <a:endParaRPr lang="it-IT" sz="2800" dirty="0"/>
          </a:p>
          <a:p>
            <a:r>
              <a:rPr lang="it-IT" sz="2800" dirty="0" smtClean="0"/>
              <a:t> Nel 2015 si stima che il 42% delle persone di 6 anni e più (circa 24 milioni) abbia letto almeno un libro nei 12 mesi precedenti l’intervista per motivi non strettamente scolastici o professionali.</a:t>
            </a:r>
          </a:p>
          <a:p>
            <a:endParaRPr lang="it-IT" sz="2800" dirty="0"/>
          </a:p>
          <a:p>
            <a:r>
              <a:rPr lang="it-IT" sz="2800" dirty="0" smtClean="0"/>
              <a:t> Il dato appare stabile rispetto al 2014, dopo la diminuzione iniziata nel 2011.</a:t>
            </a:r>
            <a:endParaRPr lang="it-IT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764704"/>
            <a:ext cx="4747066" cy="2388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7154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5363907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tangolo 3"/>
          <p:cNvSpPr/>
          <p:nvPr/>
        </p:nvSpPr>
        <p:spPr>
          <a:xfrm>
            <a:off x="179512" y="5805264"/>
            <a:ext cx="8748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u="sng" dirty="0">
                <a:hlinkClick r:id="rId3"/>
              </a:rPr>
              <a:t>http://www.slate.com/articles/technology/technology/2013/06/how_people_read_online_why_you_won_t_finish_this_article.html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226242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538" y="752475"/>
            <a:ext cx="5876925" cy="535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972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73" y="985838"/>
            <a:ext cx="7821116" cy="5611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80158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endParaRPr lang="it-IT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8640"/>
            <a:ext cx="5976664" cy="4738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1691680" y="5661248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Leggiamo prima di condividere</a:t>
            </a:r>
            <a:r>
              <a:rPr lang="it-IT" dirty="0" smtClean="0"/>
              <a:t>?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423811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38" y="1319213"/>
            <a:ext cx="6791325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7218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19423" y="29186"/>
            <a:ext cx="30725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Responsive Web Design (RWD)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1516831" y="5733256"/>
            <a:ext cx="71951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hlinkClick r:id="rId2"/>
              </a:rPr>
              <a:t>https://s3.amazonaws.com/media.nngroup.com/media/editor/2014/04/25/london_700_2.mp4</a:t>
            </a:r>
            <a:endParaRPr lang="it-IT" dirty="0" smtClean="0"/>
          </a:p>
          <a:p>
            <a:endParaRPr lang="it-IT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659062"/>
            <a:ext cx="6211962" cy="450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1983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byod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BYOD: La tendenza ad utilizzare il computer o dispositivo mobile personale sul posto di lavoro, detta BYOD (</a:t>
            </a:r>
            <a:r>
              <a:rPr lang="it-IT" dirty="0" err="1"/>
              <a:t>bring</a:t>
            </a:r>
            <a:r>
              <a:rPr lang="it-IT" dirty="0"/>
              <a:t> </a:t>
            </a:r>
            <a:r>
              <a:rPr lang="it-IT" dirty="0" err="1"/>
              <a:t>your</a:t>
            </a:r>
            <a:r>
              <a:rPr lang="it-IT" dirty="0"/>
              <a:t> </a:t>
            </a:r>
            <a:r>
              <a:rPr lang="it-IT" dirty="0" err="1"/>
              <a:t>own</a:t>
            </a:r>
            <a:r>
              <a:rPr lang="it-IT" dirty="0"/>
              <a:t> </a:t>
            </a:r>
            <a:r>
              <a:rPr lang="it-IT" dirty="0" err="1"/>
              <a:t>device</a:t>
            </a:r>
            <a:r>
              <a:rPr lang="it-IT" dirty="0"/>
              <a:t>), è diventata talmente diffusa che da opzione volontaria, autorizzata dalle aziende, si sta trasformando in una scelta obbligata, indirizzata dai datori di lavoro.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411593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332656"/>
            <a:ext cx="8417530" cy="51454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9318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504" y="908720"/>
            <a:ext cx="8784975" cy="5400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4090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993</Words>
  <Application>Microsoft Office PowerPoint</Application>
  <PresentationFormat>Presentazione su schermo (4:3)</PresentationFormat>
  <Paragraphs>226</Paragraphs>
  <Slides>62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62</vt:i4>
      </vt:variant>
    </vt:vector>
  </HeadingPairs>
  <TitlesOfParts>
    <vt:vector size="64" baseType="lpstr">
      <vt:lpstr>Tema di Office</vt:lpstr>
      <vt:lpstr>Document</vt:lpstr>
      <vt:lpstr>A chi ci rivolgiamo?</vt:lpstr>
      <vt:lpstr>DESTINATARI</vt:lpstr>
      <vt:lpstr>Diapositiva 3</vt:lpstr>
      <vt:lpstr>Prossimi 20 anni avremo 3,4 diversi utenti. </vt:lpstr>
      <vt:lpstr>I baby boomer </vt:lpstr>
      <vt:lpstr>Diapositiva 6</vt:lpstr>
      <vt:lpstr>byod</vt:lpstr>
      <vt:lpstr>Diapositiva 8</vt:lpstr>
      <vt:lpstr>Diapositiva 9</vt:lpstr>
      <vt:lpstr>Baby boomer…</vt:lpstr>
      <vt:lpstr>Gen. X, Y</vt:lpstr>
      <vt:lpstr>Diapositiva 12</vt:lpstr>
      <vt:lpstr>Diapositiva 13</vt:lpstr>
      <vt:lpstr>Gen-Z </vt:lpstr>
      <vt:lpstr>Diapositiva 15</vt:lpstr>
      <vt:lpstr>TECHNOLOGY TIMELINE 1995 TO 2014 </vt:lpstr>
      <vt:lpstr>I nostri destinatari più probabili?</vt:lpstr>
      <vt:lpstr>Kate Mayer (2016)</vt:lpstr>
      <vt:lpstr>MYTH 1: “Digital natives possess inferior social skills……</vt:lpstr>
      <vt:lpstr>MYTH 2: “Digital natives are much better at multitasking than digital immigrants.” </vt:lpstr>
      <vt:lpstr>Esempio multitasking</vt:lpstr>
      <vt:lpstr>Diapositiva 22</vt:lpstr>
      <vt:lpstr>Patricia M. Greenfield JANUARY 2009Technology and Informal Education:What Is Taught, What Is Learned ww.sciencemag.org SCIENCE VOL 323 2  </vt:lpstr>
      <vt:lpstr>Misurata come? Perché?</vt:lpstr>
      <vt:lpstr>Greenfield, 2009</vt:lpstr>
      <vt:lpstr>Diapositiva 26</vt:lpstr>
      <vt:lpstr>Più distratti?</vt:lpstr>
      <vt:lpstr>Digital divide</vt:lpstr>
      <vt:lpstr>Diapositiva 29</vt:lpstr>
      <vt:lpstr>Diapositiva 30</vt:lpstr>
      <vt:lpstr>Diapositiva 31</vt:lpstr>
      <vt:lpstr>Diapositiva 32</vt:lpstr>
      <vt:lpstr>Cosa vogliono i teen?</vt:lpstr>
      <vt:lpstr>   MEDIA MENAGEMENT CENTER  Università del Northwestern, Illinois 2009  TEENS KNOW WHAT THEY WANT FROM ONLINE NEWS: DO YOU?  Dati da una ricerca con ragazzi dai 13 ai 18 anni.   </vt:lpstr>
      <vt:lpstr>PROBLEMA</vt:lpstr>
      <vt:lpstr>SOLUZIONI</vt:lpstr>
      <vt:lpstr>METODO</vt:lpstr>
      <vt:lpstr>RISULTATI: 10 LEZIONI CHIAVE</vt:lpstr>
      <vt:lpstr> </vt:lpstr>
      <vt:lpstr>CONCLUSIONI</vt:lpstr>
      <vt:lpstr>Solo i teens?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F-Shaped Pattern For Reading Web Content by JAKOB NIELSEN on April 17, 2006 http://www.nngroup.com/articles/f-shaped-pattern-reading-web-content/</vt:lpstr>
      <vt:lpstr>Diapositiva 50</vt:lpstr>
      <vt:lpstr>Diapositiva 51</vt:lpstr>
      <vt:lpstr>Diapositiva 52</vt:lpstr>
      <vt:lpstr>L’importanza di essere primi…</vt:lpstr>
      <vt:lpstr>Diapositiva 54</vt:lpstr>
      <vt:lpstr>Diapositiva 55</vt:lpstr>
      <vt:lpstr>Diapositiva 56</vt:lpstr>
      <vt:lpstr>Diapositiva 57</vt:lpstr>
      <vt:lpstr>Diapositiva 58</vt:lpstr>
      <vt:lpstr>Diapositiva 59</vt:lpstr>
      <vt:lpstr>Diapositiva 60</vt:lpstr>
      <vt:lpstr>Diapositiva 61</vt:lpstr>
      <vt:lpstr>Diapositiva 62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Gisella</dc:creator>
  <cp:lastModifiedBy>gisella</cp:lastModifiedBy>
  <cp:revision>45</cp:revision>
  <dcterms:created xsi:type="dcterms:W3CDTF">2016-01-11T17:40:13Z</dcterms:created>
  <dcterms:modified xsi:type="dcterms:W3CDTF">2019-03-12T11:28:30Z</dcterms:modified>
</cp:coreProperties>
</file>