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3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95" autoAdjust="0"/>
  </p:normalViewPr>
  <p:slideViewPr>
    <p:cSldViewPr>
      <p:cViewPr varScale="1">
        <p:scale>
          <a:sx n="74" d="100"/>
          <a:sy n="74" d="100"/>
        </p:scale>
        <p:origin x="-96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DB05-0234-4BCD-9BA6-FB2018A3D3CD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DB05-0234-4BCD-9BA6-FB2018A3D3CD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DB05-0234-4BCD-9BA6-FB2018A3D3CD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DB05-0234-4BCD-9BA6-FB2018A3D3CD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DB05-0234-4BCD-9BA6-FB2018A3D3CD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DB05-0234-4BCD-9BA6-FB2018A3D3CD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DB05-0234-4BCD-9BA6-FB2018A3D3CD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DB05-0234-4BCD-9BA6-FB2018A3D3CD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DB05-0234-4BCD-9BA6-FB2018A3D3CD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DB05-0234-4BCD-9BA6-FB2018A3D3CD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DB05-0234-4BCD-9BA6-FB2018A3D3CD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7DB05-0234-4BCD-9BA6-FB2018A3D3CD}" type="datetimeFigureOut">
              <a:rPr lang="en-US" smtClean="0"/>
              <a:pPr/>
              <a:t>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AE5F2-0563-4D74-A691-6E1C23C1B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9632" y="1268760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mtClean="0"/>
              <a:t>A RECONSIDERATION OF THE TWENTIETH CENTURY</a:t>
            </a:r>
          </a:p>
          <a:p>
            <a:r>
              <a:rPr lang="en-US" b="1" smtClean="0"/>
              <a:t>Robert Mundell</a:t>
            </a:r>
          </a:p>
          <a:p>
            <a:r>
              <a:rPr lang="en-US" b="1" smtClean="0"/>
              <a:t>C. Lowell Harriss Professor of Economics</a:t>
            </a:r>
          </a:p>
          <a:p>
            <a:r>
              <a:rPr lang="en-US" b="1" smtClean="0"/>
              <a:t>Columbia University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87624" y="2690336"/>
            <a:ext cx="66247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smtClean="0"/>
              <a:t>1. </a:t>
            </a:r>
            <a:r>
              <a:rPr lang="en-US" sz="2400" b="1" smtClean="0"/>
              <a:t>Mismanagement of the Gold Standard</a:t>
            </a:r>
          </a:p>
          <a:p>
            <a:r>
              <a:rPr lang="en-US" sz="2400" smtClean="0"/>
              <a:t>2. </a:t>
            </a:r>
            <a:r>
              <a:rPr lang="en-US" sz="2400" b="1" smtClean="0"/>
              <a:t>Policy Mix Under the Dollar Standard</a:t>
            </a:r>
          </a:p>
          <a:p>
            <a:r>
              <a:rPr lang="en-US" sz="2400" smtClean="0"/>
              <a:t>3. </a:t>
            </a:r>
            <a:r>
              <a:rPr lang="en-US" sz="2400" b="1" smtClean="0"/>
              <a:t>Inflation and Supply-Side Economics</a:t>
            </a:r>
          </a:p>
          <a:p>
            <a:r>
              <a:rPr lang="en-US" sz="2400" smtClean="0"/>
              <a:t>4. </a:t>
            </a:r>
            <a:r>
              <a:rPr lang="en-US" sz="2400" b="1" smtClean="0"/>
              <a:t>Conclusions</a:t>
            </a:r>
          </a:p>
          <a:p>
            <a:r>
              <a:rPr lang="en-US" sz="2400" smtClean="0"/>
              <a:t>5. </a:t>
            </a:r>
            <a:r>
              <a:rPr lang="en-US" sz="2400" b="1" smtClean="0"/>
              <a:t>Bibliography</a:t>
            </a:r>
            <a:endParaRPr 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1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mtClean="0"/>
          </a:p>
          <a:p>
            <a:r>
              <a:rPr lang="en-US" b="1" smtClean="0"/>
              <a:t>The </a:t>
            </a:r>
            <a:r>
              <a:rPr lang="en-US" b="1" smtClean="0"/>
              <a:t>first third of </a:t>
            </a:r>
            <a:r>
              <a:rPr lang="en-US" b="1" smtClean="0"/>
              <a:t>twentieth </a:t>
            </a:r>
            <a:r>
              <a:rPr lang="en-US" b="1" smtClean="0"/>
              <a:t>century </a:t>
            </a:r>
            <a:r>
              <a:rPr lang="en-US" b="1" smtClean="0"/>
              <a:t>economics </a:t>
            </a:r>
            <a:r>
              <a:rPr lang="en-US" b="1" smtClean="0"/>
              <a:t>was </a:t>
            </a:r>
            <a:r>
              <a:rPr lang="en-US" b="1" smtClean="0"/>
              <a:t>dominated </a:t>
            </a:r>
            <a:r>
              <a:rPr lang="en-US" b="1" smtClean="0"/>
              <a:t>by the confr ontation of </a:t>
            </a:r>
            <a:r>
              <a:rPr lang="en-US" b="1" smtClean="0"/>
              <a:t>the </a:t>
            </a:r>
            <a:r>
              <a:rPr lang="en-US" b="1" smtClean="0"/>
              <a:t>Federal Reserve </a:t>
            </a:r>
            <a:r>
              <a:rPr lang="en-US" b="1" smtClean="0"/>
              <a:t>System with the gold standard. The gold standard broke down in Wor ld War I </a:t>
            </a:r>
            <a:r>
              <a:rPr lang="en-US" b="1" smtClean="0"/>
              <a:t>and </a:t>
            </a:r>
            <a:r>
              <a:rPr lang="en-US" b="1" smtClean="0"/>
              <a:t>its restoration </a:t>
            </a:r>
            <a:r>
              <a:rPr lang="en-US" b="1" smtClean="0"/>
              <a:t>in the 1920's created the deflation of the 1930's. Economists blamed the </a:t>
            </a:r>
            <a:r>
              <a:rPr lang="en-US" b="1" smtClean="0"/>
              <a:t>gold </a:t>
            </a:r>
            <a:r>
              <a:rPr lang="en-US" b="1" smtClean="0"/>
              <a:t>standard instead </a:t>
            </a:r>
            <a:r>
              <a:rPr lang="en-US" b="1" smtClean="0"/>
              <a:t>of their mishandling of it and turned away from international automat icity </a:t>
            </a:r>
            <a:r>
              <a:rPr lang="en-US" b="1" smtClean="0"/>
              <a:t>to </a:t>
            </a:r>
            <a:r>
              <a:rPr lang="en-US" b="1" smtClean="0"/>
              <a:t>national management</a:t>
            </a:r>
            <a:r>
              <a:rPr lang="en-US" b="1" smtClean="0"/>
              <a:t>. </a:t>
            </a:r>
            <a:r>
              <a:rPr lang="en-US" b="1" smtClean="0"/>
              <a:t> The </a:t>
            </a:r>
            <a:r>
              <a:rPr lang="en-US" b="1" smtClean="0"/>
              <a:t>Great Depression itself let to totalitarianism and World War </a:t>
            </a:r>
            <a:r>
              <a:rPr lang="en-US" b="1" smtClean="0"/>
              <a:t>II</a:t>
            </a:r>
            <a:r>
              <a:rPr lang="en-US" b="1" smtClean="0"/>
              <a:t>.</a:t>
            </a:r>
          </a:p>
          <a:p>
            <a:endParaRPr lang="en-US" b="1" smtClean="0"/>
          </a:p>
          <a:p>
            <a:r>
              <a:rPr lang="en-US" b="1" smtClean="0"/>
              <a:t>The second thi rd of the twentieth century </a:t>
            </a:r>
            <a:r>
              <a:rPr lang="en-US" b="1" smtClean="0"/>
              <a:t>was </a:t>
            </a:r>
            <a:r>
              <a:rPr lang="en-US" b="1" smtClean="0"/>
              <a:t>dominated </a:t>
            </a:r>
            <a:r>
              <a:rPr lang="en-US" b="1" smtClean="0"/>
              <a:t>by the contr adiction </a:t>
            </a:r>
            <a:r>
              <a:rPr lang="en-US" b="1" smtClean="0"/>
              <a:t>between </a:t>
            </a:r>
            <a:r>
              <a:rPr lang="en-US" b="1" smtClean="0"/>
              <a:t>national macroeconomic </a:t>
            </a:r>
            <a:r>
              <a:rPr lang="en-US" b="1" smtClean="0"/>
              <a:t>management and t he new international monetary system. I n the new system</a:t>
            </a:r>
            <a:r>
              <a:rPr lang="en-US" b="1" smtClean="0"/>
              <a:t>, </a:t>
            </a:r>
            <a:r>
              <a:rPr lang="en-US" b="1" smtClean="0"/>
              <a:t>the United </a:t>
            </a:r>
            <a:r>
              <a:rPr lang="en-US" b="1" smtClean="0"/>
              <a:t>States fixed </a:t>
            </a:r>
            <a:r>
              <a:rPr lang="en-US" b="1" smtClean="0"/>
              <a:t>the </a:t>
            </a:r>
            <a:r>
              <a:rPr lang="en-US" b="1" smtClean="0"/>
              <a:t>price </a:t>
            </a:r>
            <a:r>
              <a:rPr lang="en-US" b="1" smtClean="0"/>
              <a:t>of gold and the ot her major countries </a:t>
            </a:r>
            <a:r>
              <a:rPr lang="en-US" b="1" smtClean="0"/>
              <a:t>fixed </a:t>
            </a:r>
            <a:r>
              <a:rPr lang="en-US" b="1" smtClean="0"/>
              <a:t> their </a:t>
            </a:r>
            <a:r>
              <a:rPr lang="en-US" b="1" smtClean="0"/>
              <a:t>currencies </a:t>
            </a:r>
            <a:r>
              <a:rPr lang="en-US" b="1" smtClean="0"/>
              <a:t>to </a:t>
            </a:r>
            <a:r>
              <a:rPr lang="en-US" b="1" smtClean="0"/>
              <a:t>the convertible </a:t>
            </a:r>
            <a:r>
              <a:rPr lang="en-US" b="1" smtClean="0"/>
              <a:t>dollar. But national macroeconomic management pr ecluded the operation </a:t>
            </a:r>
            <a:r>
              <a:rPr lang="en-US" b="1" smtClean="0"/>
              <a:t>of </a:t>
            </a:r>
            <a:r>
              <a:rPr lang="en-US" b="1" smtClean="0"/>
              <a:t>the international </a:t>
            </a:r>
            <a:r>
              <a:rPr lang="en-US" b="1" smtClean="0"/>
              <a:t>adjustment mechanism and the </a:t>
            </a:r>
            <a:r>
              <a:rPr lang="en-US" b="1" smtClean="0"/>
              <a:t>system </a:t>
            </a:r>
            <a:r>
              <a:rPr lang="en-US" b="1" smtClean="0"/>
              <a:t>broke </a:t>
            </a:r>
            <a:r>
              <a:rPr lang="en-US" b="1" smtClean="0"/>
              <a:t>down in </a:t>
            </a:r>
            <a:r>
              <a:rPr lang="en-US" b="1" smtClean="0"/>
              <a:t>the </a:t>
            </a:r>
            <a:r>
              <a:rPr lang="en-US" b="1" smtClean="0"/>
              <a:t>early </a:t>
            </a:r>
            <a:r>
              <a:rPr lang="en-US" b="1" smtClean="0"/>
              <a:t>1970's </a:t>
            </a:r>
            <a:r>
              <a:rPr lang="en-US" b="1" smtClean="0"/>
              <a:t>when </a:t>
            </a:r>
            <a:r>
              <a:rPr lang="en-US" b="1" smtClean="0"/>
              <a:t>the United </a:t>
            </a:r>
            <a:r>
              <a:rPr lang="en-US" b="1" smtClean="0"/>
              <a:t>States stopped f ixing the price of gold and t he other countries stopped fixing </a:t>
            </a:r>
            <a:r>
              <a:rPr lang="en-US" b="1" smtClean="0"/>
              <a:t>the </a:t>
            </a:r>
            <a:r>
              <a:rPr lang="en-US" b="1" smtClean="0"/>
              <a:t>dollar.</a:t>
            </a:r>
          </a:p>
          <a:p>
            <a:endParaRPr lang="en-US" b="1" smtClean="0"/>
          </a:p>
          <a:p>
            <a:r>
              <a:rPr lang="en-US" b="1" smtClean="0"/>
              <a:t>The last third of the twentieth century star ted off with the destruction of the </a:t>
            </a:r>
            <a:r>
              <a:rPr lang="en-US" b="1" smtClean="0"/>
              <a:t>international </a:t>
            </a:r>
            <a:r>
              <a:rPr lang="en-US" b="1" smtClean="0"/>
              <a:t>monetary system </a:t>
            </a:r>
            <a:r>
              <a:rPr lang="en-US" b="1" smtClean="0"/>
              <a:t>and the vacuum sent officials and academics into a search for "structure." In </a:t>
            </a:r>
            <a:r>
              <a:rPr lang="en-US" b="1" smtClean="0"/>
              <a:t>the </a:t>
            </a:r>
            <a:r>
              <a:rPr lang="en-US" b="1" smtClean="0"/>
              <a:t>1970's the </a:t>
            </a:r>
            <a:r>
              <a:rPr lang="en-US" b="1" smtClean="0"/>
              <a:t>clarion call was for a " new international monetary or der" and in the 1990' s a "</a:t>
            </a:r>
            <a:r>
              <a:rPr lang="en-US" b="1" smtClean="0"/>
              <a:t>new </a:t>
            </a:r>
            <a:r>
              <a:rPr lang="en-US" b="1" smtClean="0"/>
              <a:t>international monetary </a:t>
            </a:r>
            <a:r>
              <a:rPr lang="en-US" b="1" smtClean="0"/>
              <a:t>architecture." The old system was one way of handling the </a:t>
            </a:r>
            <a:r>
              <a:rPr lang="en-US" b="1" smtClean="0"/>
              <a:t>inflation </a:t>
            </a:r>
            <a:r>
              <a:rPr lang="en-US" b="1" smtClean="0"/>
              <a:t>problem multilaterally</a:t>
            </a:r>
            <a:r>
              <a:rPr lang="en-US" b="1" smtClean="0"/>
              <a:t>. </a:t>
            </a:r>
            <a:r>
              <a:rPr lang="en-US" b="1" smtClean="0"/>
              <a:t>Flexibility </a:t>
            </a:r>
            <a:r>
              <a:rPr lang="en-US" b="1" smtClean="0"/>
              <a:t>left </a:t>
            </a:r>
            <a:r>
              <a:rPr lang="en-US" b="1" smtClean="0"/>
              <a:t>each </a:t>
            </a:r>
            <a:r>
              <a:rPr lang="en-US" b="1" smtClean="0"/>
              <a:t>country </a:t>
            </a:r>
            <a:r>
              <a:rPr lang="en-US" b="1" smtClean="0"/>
              <a:t>on its own. Inflation was t he initial result but </a:t>
            </a:r>
            <a:r>
              <a:rPr lang="en-US" b="1" smtClean="0"/>
              <a:t>a </a:t>
            </a:r>
            <a:r>
              <a:rPr lang="en-US" b="1" smtClean="0"/>
              <a:t>learning mechanism </a:t>
            </a:r>
            <a:r>
              <a:rPr lang="en-US" b="1" smtClean="0"/>
              <a:t>educated a generation of monetary officials on the advantages of stability and </a:t>
            </a:r>
            <a:r>
              <a:rPr lang="en-US" b="1" smtClean="0"/>
              <a:t>by </a:t>
            </a:r>
            <a:r>
              <a:rPr lang="en-US" b="1" smtClean="0"/>
              <a:t>the end </a:t>
            </a:r>
            <a:r>
              <a:rPr lang="en-US" b="1" smtClean="0"/>
              <a:t>of the century fiscal prudence and inflation control had again become </a:t>
            </a:r>
            <a:r>
              <a:rPr lang="en-US" b="1" smtClean="0"/>
              <a:t>the </a:t>
            </a:r>
            <a:r>
              <a:rPr lang="en-US" b="1" smtClean="0"/>
              <a:t>watch word </a:t>
            </a:r>
            <a:r>
              <a:rPr lang="en-US" b="1" smtClean="0"/>
              <a:t>in </a:t>
            </a:r>
            <a:r>
              <a:rPr lang="en-US" b="1" smtClean="0"/>
              <a:t>all </a:t>
            </a:r>
            <a:r>
              <a:rPr lang="en-US" b="1" smtClean="0"/>
              <a:t>the rich </a:t>
            </a:r>
            <a:r>
              <a:rPr lang="en-US" b="1" smtClean="0"/>
              <a:t>and many of t he poor countries.</a:t>
            </a:r>
            <a:endParaRPr lang="en-US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354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Pines Mario</dc:creator>
  <cp:lastModifiedBy>Pines Mario</cp:lastModifiedBy>
  <cp:revision>8</cp:revision>
  <dcterms:created xsi:type="dcterms:W3CDTF">2012-09-29T15:38:15Z</dcterms:created>
  <dcterms:modified xsi:type="dcterms:W3CDTF">2016-02-07T10:26:54Z</dcterms:modified>
</cp:coreProperties>
</file>