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1" r:id="rId12"/>
    <p:sldId id="281" r:id="rId13"/>
    <p:sldId id="282" r:id="rId14"/>
    <p:sldId id="283" r:id="rId15"/>
    <p:sldId id="284" r:id="rId16"/>
    <p:sldId id="285" r:id="rId17"/>
    <p:sldId id="288" r:id="rId18"/>
    <p:sldId id="289" r:id="rId19"/>
    <p:sldId id="290" r:id="rId20"/>
    <p:sldId id="291" r:id="rId21"/>
    <p:sldId id="292" r:id="rId22"/>
    <p:sldId id="293" r:id="rId23"/>
    <p:sldId id="298" r:id="rId24"/>
    <p:sldId id="299" r:id="rId25"/>
    <p:sldId id="268" r:id="rId26"/>
  </p:sldIdLst>
  <p:sldSz cx="10080625" cy="7559675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1248" y="-7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9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S Gothic" pitchFamily="2"/>
              <a:cs typeface="Tahoma" pitchFamily="2"/>
            </a:endParaRPr>
          </a:p>
        </p:txBody>
      </p:sp>
      <p:sp>
        <p:nvSpPr>
          <p:cNvPr id="3" name="Segnaposto data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S Gothic" pitchFamily="2"/>
              <a:cs typeface="Tahoma" pitchFamily="2"/>
            </a:endParaRPr>
          </a:p>
        </p:txBody>
      </p:sp>
      <p:sp>
        <p:nvSpPr>
          <p:cNvPr id="4" name="Segnaposto piè di pagina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S Gothic" pitchFamily="2"/>
              <a:cs typeface="Tahoma" pitchFamily="2"/>
            </a:endParaRPr>
          </a:p>
        </p:txBody>
      </p:sp>
      <p:sp>
        <p:nvSpPr>
          <p:cNvPr id="5" name="Segnaposto numero diapositiva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2BE9508-D26D-4B93-8034-B6647FF0949B}" type="slidenum">
              <a:t>‹N›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S Gothic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53808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it-IT"/>
          </a:p>
        </p:txBody>
      </p:sp>
      <p:sp>
        <p:nvSpPr>
          <p:cNvPr id="4" name="Segnaposto intestazion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data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99A3D314-B398-469A-BC4C-8A5D7B6698A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7268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it-IT" sz="2000" b="0" i="0" u="none" strike="noStrike" kern="1200" cap="none" spc="0" baseline="0">
        <a:solidFill>
          <a:srgbClr val="000000"/>
        </a:solidFill>
        <a:uFillTx/>
        <a:latin typeface="Arial" pitchFamily="18"/>
        <a:ea typeface="MS Gothic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0CD8BC-C625-4963-8726-D574E1C19436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575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27D5FB4-BE5A-4357-B0D8-68EFD390A13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1131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4C4139-9AC1-42BA-924C-C8185F1697A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746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8D6D8B-F33F-4FDD-9F93-A3A6D99F382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2456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3FF1F8-89F2-4838-A2F2-8D2087D445D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235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726DCC-01B2-404A-A335-FBEE76D95A3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13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8" name="Segnaposto piè di pagina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Segnaposto numero diapositiva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B8D501-E2FA-427B-AEA7-7D39F93D229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098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piè di pagina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numero diapositiva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6C13E62-6570-4F49-BA98-F9BAB89B5232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9221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3" name="Segnaposto piè di pagina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numero diapositiva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C6B3D7-5FD6-439B-A776-F7376C38A3B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35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D463D5-C15B-450B-A462-9FF2E87AEDE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1413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424936-FCFB-4D0B-94AA-0AB6BFAE799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061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it-IT"/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C23A9DF3-ED63-415E-A9C0-4D79FCCE3FB0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it-IT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MS Gothic" pitchFamily="2"/>
          <a:cs typeface="Tahoma" pitchFamily="2"/>
        </a:defRPr>
      </a:lvl1pPr>
    </p:titleStyle>
    <p:bodyStyle>
      <a:lvl1pPr marL="431999" marR="0" lvl="0" indent="-323999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it-IT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MS Gothic" pitchFamily="2"/>
          <a:cs typeface="Tahoma" pitchFamily="2"/>
        </a:defRPr>
      </a:lvl1pPr>
      <a:lvl2pPr marL="863998" marR="0" lvl="1" indent="-287999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SzPct val="75000"/>
        <a:buFont typeface="StarSymbol"/>
        <a:buChar char="–"/>
        <a:tabLst/>
        <a:defRPr lang="it-IT" sz="2800" b="0" i="0" u="none" strike="noStrike" kern="1200" cap="none" spc="0" baseline="0">
          <a:solidFill>
            <a:srgbClr val="000000"/>
          </a:solidFill>
          <a:uFillTx/>
          <a:latin typeface="Arial" pitchFamily="18"/>
          <a:ea typeface="MS Gothic" pitchFamily="2"/>
          <a:cs typeface="Tahoma" pitchFamily="2"/>
        </a:defRPr>
      </a:lvl2pPr>
      <a:lvl3pPr marL="1295997" marR="0" lvl="2" indent="-215999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SzPct val="45000"/>
        <a:buFont typeface="StarSymbol"/>
        <a:buChar char="●"/>
        <a:tabLst/>
        <a:defRPr lang="it-IT" sz="2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MS Gothic" pitchFamily="2"/>
          <a:cs typeface="Tahoma" pitchFamily="2"/>
        </a:defRPr>
      </a:lvl3pPr>
      <a:lvl4pPr marL="1727996" marR="0" lvl="3" indent="-215999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SzPct val="75000"/>
        <a:buFont typeface="StarSymbol"/>
        <a:buChar char="–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MS Gothic" pitchFamily="2"/>
          <a:cs typeface="Tahoma" pitchFamily="2"/>
        </a:defRPr>
      </a:lvl4pPr>
      <a:lvl5pPr marL="2159995" marR="0" lvl="4" indent="-215999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SzPct val="45000"/>
        <a:buFont typeface="StarSymbol"/>
        <a:buChar char="●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MS Gothic" pitchFamily="2"/>
          <a:cs typeface="Tahoma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teofmind.it/2013/05/adhd-tecnica-pomodoro-sober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99998" y="1079997"/>
            <a:ext cx="8460001" cy="433761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ea typeface="MS Gothic" pitchFamily="2"/>
                <a:cs typeface="Arial" pitchFamily="34"/>
              </a:rPr>
              <a:t>Pedagogia Sperimentale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3200" b="0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ea typeface="MS Gothic" pitchFamily="2"/>
              <a:cs typeface="Arial" pitchFamily="34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3200" b="0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ea typeface="MS Gothic" pitchFamily="2"/>
              <a:cs typeface="Arial" pitchFamily="34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ea typeface="MS Gothic" pitchFamily="2"/>
                <a:cs typeface="Arial" pitchFamily="34"/>
              </a:rPr>
              <a:t>I argomento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ea typeface="MS Gothic" pitchFamily="2"/>
                <a:cs typeface="Arial" pitchFamily="34"/>
              </a:rPr>
              <a:t>Nascita obiettivi e problemi della PS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3200" b="1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ea typeface="MS Gothic" pitchFamily="2"/>
              <a:cs typeface="Arial" pitchFamily="34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3200" b="1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ea typeface="MS Gothic" pitchFamily="2"/>
              <a:cs typeface="Arial" pitchFamily="34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3200" b="1" i="1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ea typeface="MS Gothic" pitchFamily="2"/>
              <a:cs typeface="Arial" pitchFamily="34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1" i="1" u="none" strike="noStrike" kern="1200" cap="none" spc="0" baseline="0" dirty="0">
                <a:solidFill>
                  <a:srgbClr val="000000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Arial" pitchFamily="34"/>
                <a:ea typeface="MS Gothic" pitchFamily="2"/>
                <a:cs typeface="Arial" pitchFamily="34"/>
              </a:rPr>
              <a:t>Cosa </a:t>
            </a:r>
            <a:r>
              <a:rPr lang="it-IT" sz="3200" b="1" i="1" u="none" strike="noStrike" kern="1200" cap="none" spc="0" baseline="0" dirty="0" err="1">
                <a:solidFill>
                  <a:srgbClr val="000000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Arial" pitchFamily="34"/>
                <a:ea typeface="MS Gothic" pitchFamily="2"/>
                <a:cs typeface="Arial" pitchFamily="34"/>
              </a:rPr>
              <a:t>e’</a:t>
            </a:r>
            <a:r>
              <a:rPr lang="it-IT" sz="3200" b="1" i="1" u="none" strike="noStrike" kern="1200" cap="none" spc="0" baseline="0" dirty="0">
                <a:solidFill>
                  <a:srgbClr val="000000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Arial" pitchFamily="34"/>
                <a:ea typeface="MS Gothic" pitchFamily="2"/>
                <a:cs typeface="Arial" pitchFamily="34"/>
              </a:rPr>
              <a:t> la  Pedagogia Sperimentale?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1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0" y="323453"/>
            <a:ext cx="9071643" cy="1290714"/>
          </a:xfrm>
        </p:spPr>
        <p:txBody>
          <a:bodyPr/>
          <a:lstStyle/>
          <a:p>
            <a:pPr marR="211317" lvl="0" algn="l">
              <a:lnSpc>
                <a:spcPct val="150000"/>
              </a:lnSpc>
              <a:buNone/>
            </a:pPr>
            <a:r>
              <a:rPr lang="it-IT" sz="2800" dirty="0" smtClean="0"/>
              <a:t> … difficile </a:t>
            </a:r>
            <a:r>
              <a:rPr lang="it-IT" sz="2800" dirty="0"/>
              <a:t>sottoporre a verifica </a:t>
            </a:r>
            <a:r>
              <a:rPr lang="it-IT" sz="2800" dirty="0" smtClean="0"/>
              <a:t>sperimentale certi fenomeni.</a:t>
            </a:r>
          </a:p>
          <a:p>
            <a:pPr marR="211317" algn="l">
              <a:lnSpc>
                <a:spcPct val="150000"/>
              </a:lnSpc>
              <a:buNone/>
            </a:pPr>
            <a:r>
              <a:rPr lang="it-IT" sz="2800" dirty="0" smtClean="0"/>
              <a:t>Es. </a:t>
            </a:r>
            <a:r>
              <a:rPr lang="it-IT" sz="1800" dirty="0">
                <a:hlinkClick r:id="rId3"/>
              </a:rPr>
              <a:t>http://www.stateofmind.it/2013/05/adhd-tecnica-pomodoro-sober</a:t>
            </a:r>
            <a:r>
              <a:rPr lang="it-IT" sz="1800" dirty="0" smtClean="0">
                <a:hlinkClick r:id="rId3"/>
              </a:rPr>
              <a:t>/</a:t>
            </a:r>
            <a:endParaRPr lang="it-IT" sz="1800" dirty="0" smtClean="0"/>
          </a:p>
          <a:p>
            <a:pPr marR="211317" algn="l">
              <a:lnSpc>
                <a:spcPct val="150000"/>
              </a:lnSpc>
              <a:buNone/>
            </a:pPr>
            <a:endParaRPr lang="it-IT" sz="2800" dirty="0"/>
          </a:p>
          <a:p>
            <a:pPr marR="211317" lvl="0" algn="just">
              <a:lnSpc>
                <a:spcPts val="1800"/>
              </a:lnSpc>
              <a:buNone/>
            </a:pP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10</a:t>
            </a:fld>
            <a:endParaRPr lang="it-IT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24" y="2555701"/>
            <a:ext cx="7610798" cy="4278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998" y="686361"/>
            <a:ext cx="9071643" cy="492443"/>
          </a:xfrm>
        </p:spPr>
        <p:txBody>
          <a:bodyPr>
            <a:spAutoFit/>
          </a:bodyPr>
          <a:lstStyle/>
          <a:p>
            <a:pPr lvl="0"/>
            <a:r>
              <a:rPr lang="it-IT" sz="3200" b="1" dirty="0" smtClean="0"/>
              <a:t> A SCUOLA si fanno esperimenti?</a:t>
            </a:r>
            <a:endParaRPr lang="it-IT" sz="3200" b="1" dirty="0"/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503998" y="1769043"/>
            <a:ext cx="9071643" cy="3698448"/>
          </a:xfrm>
        </p:spPr>
        <p:txBody>
          <a:bodyPr>
            <a:spAutoFit/>
          </a:bodyPr>
          <a:lstStyle/>
          <a:p>
            <a:pPr marR="211317" lvl="0" algn="just">
              <a:buNone/>
            </a:pPr>
            <a:endParaRPr lang="it-IT" sz="1400" dirty="0"/>
          </a:p>
          <a:p>
            <a:pPr marR="211317" lvl="0" algn="just">
              <a:buNone/>
            </a:pPr>
            <a:r>
              <a:rPr lang="it-IT" sz="2800" dirty="0"/>
              <a:t>Inizialmente le sperimentazioni condotte nella scuola hanno </a:t>
            </a:r>
            <a:r>
              <a:rPr lang="it-IT" sz="2800" dirty="0" smtClean="0"/>
              <a:t>avuto molte </a:t>
            </a:r>
            <a:r>
              <a:rPr lang="it-IT" sz="2800" dirty="0"/>
              <a:t>lacune:</a:t>
            </a:r>
          </a:p>
          <a:p>
            <a:pPr marR="211317" algn="just"/>
            <a:r>
              <a:rPr lang="it-IT" sz="2800" dirty="0" err="1" smtClean="0"/>
              <a:t>Pre</a:t>
            </a:r>
            <a:r>
              <a:rPr lang="it-IT" sz="2800" dirty="0" smtClean="0"/>
              <a:t> o quasi-esperimenti</a:t>
            </a:r>
            <a:endParaRPr lang="it-IT" sz="2800" dirty="0"/>
          </a:p>
          <a:p>
            <a:pPr marR="211317" lvl="0" algn="just"/>
            <a:r>
              <a:rPr lang="it-IT" sz="2800" dirty="0" smtClean="0"/>
              <a:t>innovazioni</a:t>
            </a:r>
            <a:r>
              <a:rPr lang="it-IT" sz="2800" dirty="0"/>
              <a:t>, non sperimentazioni</a:t>
            </a:r>
          </a:p>
          <a:p>
            <a:pPr marR="211317" lvl="0" algn="just"/>
            <a:r>
              <a:rPr lang="it-IT" sz="2800" dirty="0"/>
              <a:t>non prevedevano forme di controllo e di verifica.</a:t>
            </a:r>
          </a:p>
          <a:p>
            <a:pPr marR="211317" lvl="0" algn="just"/>
            <a:r>
              <a:rPr lang="it-IT" sz="2800" dirty="0"/>
              <a:t>o verifica condotta  in modo aneddotico 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11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Problemi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71962" indent="-671962">
              <a:buFontTx/>
              <a:buAutoNum type="arabicPeriod"/>
            </a:pPr>
            <a:r>
              <a:rPr lang="it-IT" altLang="it-IT"/>
              <a:t>molte iniziative sperimentali enunciano ipotesi estremamente generali, </a:t>
            </a:r>
          </a:p>
          <a:p>
            <a:pPr marL="671962" indent="-671962">
              <a:buFontTx/>
              <a:buAutoNum type="arabicPeriod"/>
            </a:pPr>
            <a:endParaRPr lang="it-IT" altLang="it-IT"/>
          </a:p>
          <a:p>
            <a:pPr marL="671962" indent="-671962">
              <a:buFontTx/>
              <a:buAutoNum type="arabicPeriod"/>
            </a:pPr>
            <a:r>
              <a:rPr lang="it-IT" altLang="it-IT"/>
              <a:t> le procedure di misurazione sono soggettive, </a:t>
            </a:r>
          </a:p>
          <a:p>
            <a:pPr marL="671962" indent="-671962">
              <a:buFontTx/>
              <a:buAutoNum type="arabicPeriod"/>
            </a:pPr>
            <a:endParaRPr lang="it-IT" altLang="it-IT"/>
          </a:p>
          <a:p>
            <a:pPr marL="671962" indent="-671962">
              <a:buFontTx/>
              <a:buAutoNum type="arabicPeriod"/>
            </a:pPr>
            <a:r>
              <a:rPr lang="it-IT" altLang="it-IT"/>
              <a:t>il rigore viene identificato nella traduzione in termini quantitativi.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8D6D8B-F33F-4FDD-9F93-A3A6D99F3824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674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1.ipotesi estremamente generali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Tx/>
              <a:buChar char="•"/>
            </a:pPr>
            <a:r>
              <a:rPr lang="it-IT" altLang="it-IT"/>
              <a:t>Il ricercatore dovrebbe trasformare le congetture iniziali in una definizione del problema: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it-IT" altLang="it-IT" sz="3100"/>
              <a:t>  domanda che identifica le variabili da studiare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it-IT" altLang="it-IT" sz="3100"/>
              <a:t> e specificare </a:t>
            </a:r>
            <a:r>
              <a:rPr lang="it-IT" altLang="it-IT" sz="3500"/>
              <a:t>una</a:t>
            </a:r>
            <a:r>
              <a:rPr lang="it-IT" altLang="it-IT" sz="3100"/>
              <a:t> predizione causale.</a:t>
            </a:r>
            <a:r>
              <a:rPr lang="it-IT" altLang="it-IT"/>
              <a:t> </a:t>
            </a:r>
          </a:p>
          <a:p>
            <a:pPr lvl="1">
              <a:lnSpc>
                <a:spcPct val="90000"/>
              </a:lnSpc>
              <a:buFontTx/>
              <a:buChar char="•"/>
            </a:pPr>
            <a:endParaRPr lang="it-IT" altLang="it-IT"/>
          </a:p>
          <a:p>
            <a:pPr>
              <a:lnSpc>
                <a:spcPct val="90000"/>
              </a:lnSpc>
            </a:pPr>
            <a:r>
              <a:rPr lang="it-IT" altLang="it-IT"/>
              <a:t>invece: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it-IT" altLang="it-IT"/>
              <a:t>    la domanda ha invece  spesso una formulazione molto vaga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8D6D8B-F33F-4FDD-9F93-A3A6D99F3824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098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24978"/>
            <a:ext cx="9564344" cy="658846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altLang="it-IT" sz="2600" i="1" dirty="0"/>
              <a:t>Stino e Palmer (1999),  Journal of </a:t>
            </a:r>
            <a:r>
              <a:rPr lang="it-IT" altLang="it-IT" sz="2600" i="1" dirty="0" err="1"/>
              <a:t>Adolescent</a:t>
            </a:r>
            <a:r>
              <a:rPr lang="it-IT" altLang="it-IT" sz="2600" i="1" dirty="0"/>
              <a:t> and </a:t>
            </a:r>
            <a:r>
              <a:rPr lang="it-IT" altLang="it-IT" sz="2600" i="1" dirty="0" err="1"/>
              <a:t>Adult</a:t>
            </a:r>
            <a:r>
              <a:rPr lang="it-IT" altLang="it-IT" sz="2600" i="1" dirty="0"/>
              <a:t> </a:t>
            </a:r>
            <a:r>
              <a:rPr lang="it-IT" altLang="it-IT" sz="2600" i="1" dirty="0" err="1"/>
              <a:t>Literacy</a:t>
            </a:r>
            <a:endParaRPr lang="it-IT" altLang="it-IT" sz="2600" i="1" dirty="0"/>
          </a:p>
          <a:p>
            <a:pPr>
              <a:lnSpc>
                <a:spcPct val="80000"/>
              </a:lnSpc>
            </a:pPr>
            <a:r>
              <a:rPr lang="it-IT" altLang="it-IT" sz="2600" dirty="0"/>
              <a:t>  indagine: come si recuperano soggetti adulti carcerati di sesso femminile. </a:t>
            </a:r>
          </a:p>
          <a:p>
            <a:pPr>
              <a:lnSpc>
                <a:spcPct val="80000"/>
              </a:lnSpc>
            </a:pPr>
            <a:endParaRPr lang="it-IT" altLang="it-IT" sz="2600" dirty="0"/>
          </a:p>
          <a:p>
            <a:pPr>
              <a:lnSpc>
                <a:spcPct val="80000"/>
              </a:lnSpc>
            </a:pPr>
            <a:r>
              <a:rPr lang="it-IT" altLang="it-IT" sz="2600" dirty="0"/>
              <a:t>Analisi letteratura: ci sono  pochi studi  sui programmi educativi per le donne carcerate, sull'uso della scrittura in combinazione con la partecipazione a circoli di apprendimento -&gt; mancanza di conoscenze precedenti</a:t>
            </a:r>
          </a:p>
          <a:p>
            <a:pPr>
              <a:lnSpc>
                <a:spcPct val="80000"/>
              </a:lnSpc>
            </a:pPr>
            <a:r>
              <a:rPr lang="it-IT" altLang="it-IT" sz="2600" dirty="0"/>
              <a:t>Conseguenza: generazione di una  ipotesi complessa: </a:t>
            </a:r>
            <a:br>
              <a:rPr lang="it-IT" altLang="it-IT" sz="2600" dirty="0"/>
            </a:br>
            <a:r>
              <a:rPr lang="it-IT" altLang="it-IT" sz="2600" dirty="0"/>
              <a:t>la scrittura e la partecipazione a circoli di apprendimento aumenta la motivazione e le abilità di scrittura </a:t>
            </a:r>
          </a:p>
          <a:p>
            <a:pPr>
              <a:lnSpc>
                <a:spcPct val="80000"/>
              </a:lnSpc>
            </a:pPr>
            <a:r>
              <a:rPr lang="it-IT" altLang="it-IT" sz="2600" dirty="0"/>
              <a:t>variabili indipendenti: l’uso della scrittura e i circoli di apprendimento</a:t>
            </a:r>
          </a:p>
          <a:p>
            <a:pPr>
              <a:lnSpc>
                <a:spcPct val="80000"/>
              </a:lnSpc>
            </a:pPr>
            <a:r>
              <a:rPr lang="it-IT" altLang="it-IT" sz="2600" dirty="0"/>
              <a:t>variabili dipendente: motivazione e l’acquisizione di abilità di scrittura </a:t>
            </a:r>
          </a:p>
          <a:p>
            <a:pPr>
              <a:lnSpc>
                <a:spcPct val="80000"/>
              </a:lnSpc>
            </a:pPr>
            <a:endParaRPr lang="it-IT" altLang="it-IT" sz="26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2305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6283" y="446231"/>
            <a:ext cx="9060311" cy="6306729"/>
          </a:xfrm>
        </p:spPr>
        <p:txBody>
          <a:bodyPr/>
          <a:lstStyle/>
          <a:p>
            <a:r>
              <a:rPr lang="it-IT" altLang="it-IT" sz="3100"/>
              <a:t>Soggetti: Il gruppo studiato (10 soggetti età variante tra 19 e 35) e' estremamente vario, molti hanno problemi di dipendenza da alcool o droghe -&gt; problemi di validità esterna </a:t>
            </a:r>
          </a:p>
          <a:p>
            <a:r>
              <a:rPr lang="it-IT" altLang="it-IT" sz="3100"/>
              <a:t> L'intento e' di produrre dati qualitativi.</a:t>
            </a:r>
          </a:p>
          <a:p>
            <a:r>
              <a:rPr lang="it-IT" altLang="it-IT" sz="3100"/>
              <a:t> Ma di che tipo e a quale scopo? la raccolta di informazioni e' servita per ottenere dati osservativi da cui ricavare categorie di analisi, la precisazione delle variabili? </a:t>
            </a:r>
          </a:p>
          <a:p>
            <a:r>
              <a:rPr lang="it-IT" altLang="it-IT" sz="3100"/>
              <a:t>no.. </a:t>
            </a:r>
            <a:br>
              <a:rPr lang="it-IT" altLang="it-IT" sz="3100"/>
            </a:br>
            <a:endParaRPr lang="it-IT" altLang="it-IT" sz="3100"/>
          </a:p>
          <a:p>
            <a:endParaRPr lang="it-IT" altLang="it-IT" sz="310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8D6D8B-F33F-4FDD-9F93-A3A6D99F3824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635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76517" y="446231"/>
            <a:ext cx="9606346" cy="378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794" tIns="50397" rIns="100794" bIns="50397">
            <a:spAutoFit/>
          </a:bodyPr>
          <a:lstStyle/>
          <a:p>
            <a:pPr>
              <a:spcBef>
                <a:spcPct val="50000"/>
              </a:spcBef>
            </a:pPr>
            <a:endParaRPr lang="it-IT" altLang="it-IT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2. Le procedure di misurazione sono soggettive. </a:t>
            </a:r>
          </a:p>
        </p:txBody>
      </p:sp>
      <p:sp>
        <p:nvSpPr>
          <p:cNvPr id="31753" name="Text Box 9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endParaRPr lang="it-IT" altLang="it-IT" dirty="0"/>
          </a:p>
          <a:p>
            <a:pPr>
              <a:buFontTx/>
              <a:buNone/>
            </a:pPr>
            <a:r>
              <a:rPr lang="it-IT" altLang="it-IT" dirty="0"/>
              <a:t>Con una presentazione aneddotica</a:t>
            </a:r>
          </a:p>
          <a:p>
            <a:pPr lvl="1">
              <a:buFontTx/>
              <a:buNone/>
            </a:pPr>
            <a:r>
              <a:rPr lang="it-IT" altLang="it-IT" dirty="0"/>
              <a:t>un momento fortunato</a:t>
            </a:r>
          </a:p>
          <a:p>
            <a:pPr lvl="1">
              <a:buFontTx/>
              <a:buNone/>
            </a:pPr>
            <a:r>
              <a:rPr lang="it-IT" altLang="it-IT" dirty="0"/>
              <a:t>un esito brillante o catastrofico,</a:t>
            </a:r>
          </a:p>
          <a:p>
            <a:pPr>
              <a:buFontTx/>
              <a:buNone/>
            </a:pPr>
            <a:r>
              <a:rPr lang="it-IT" altLang="it-IT" dirty="0"/>
              <a:t> si può provare quasi tutto e il contrario di tutto.</a:t>
            </a:r>
          </a:p>
          <a:p>
            <a:pPr>
              <a:buFontTx/>
              <a:buNone/>
            </a:pPr>
            <a:endParaRPr lang="it-IT" alt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8D6D8B-F33F-4FDD-9F93-A3A6D99F3824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330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05474"/>
            <a:ext cx="9564344" cy="650797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altLang="it-IT" sz="3700" i="1"/>
              <a:t>Thygesen &amp; Keller, 1999 </a:t>
            </a:r>
          </a:p>
          <a:p>
            <a:pPr>
              <a:lnSpc>
                <a:spcPct val="80000"/>
              </a:lnSpc>
            </a:pPr>
            <a:endParaRPr lang="it-IT" altLang="it-IT" sz="3700" i="1"/>
          </a:p>
          <a:p>
            <a:pPr>
              <a:lnSpc>
                <a:spcPct val="80000"/>
              </a:lnSpc>
            </a:pPr>
            <a:endParaRPr lang="it-IT" altLang="it-IT" sz="3700" i="1"/>
          </a:p>
          <a:p>
            <a:pPr>
              <a:lnSpc>
                <a:spcPct val="80000"/>
              </a:lnSpc>
            </a:pPr>
            <a:r>
              <a:rPr lang="it-IT" altLang="it-IT" sz="3700" i="1"/>
              <a:t>ricerca  svolta nell'arco di tre anni con studenti universitari in Norvegia:</a:t>
            </a:r>
          </a:p>
          <a:p>
            <a:pPr>
              <a:lnSpc>
                <a:spcPct val="80000"/>
              </a:lnSpc>
            </a:pPr>
            <a:endParaRPr lang="it-IT" altLang="it-IT" sz="3700"/>
          </a:p>
          <a:p>
            <a:pPr>
              <a:lnSpc>
                <a:spcPct val="80000"/>
              </a:lnSpc>
            </a:pPr>
            <a:r>
              <a:rPr lang="it-IT" altLang="it-IT" sz="3700"/>
              <a:t>uso della teleconferenza tra soggetti norvegesi e statunitensi per  sviluppare una prospettiva internazionale sull'educazione speciale </a:t>
            </a:r>
          </a:p>
          <a:p>
            <a:pPr>
              <a:lnSpc>
                <a:spcPct val="80000"/>
              </a:lnSpc>
            </a:pPr>
            <a:endParaRPr lang="it-IT" altLang="it-IT" sz="3700"/>
          </a:p>
          <a:p>
            <a:pPr>
              <a:lnSpc>
                <a:spcPct val="80000"/>
              </a:lnSpc>
            </a:pPr>
            <a:endParaRPr lang="it-IT" altLang="it-IT" sz="370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351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risultati: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t-IT" altLang="it-IT" sz="2200"/>
              <a:t/>
            </a:r>
            <a:br>
              <a:rPr lang="it-IT" altLang="it-IT" sz="2200"/>
            </a:br>
            <a:r>
              <a:rPr lang="it-IT" altLang="it-IT" sz="2200"/>
              <a:t>  </a:t>
            </a:r>
            <a:r>
              <a:rPr lang="it-IT" altLang="it-IT" sz="2200" i="1"/>
              <a:t>Alcuni</a:t>
            </a:r>
            <a:r>
              <a:rPr lang="it-IT" altLang="it-IT" sz="2200"/>
              <a:t> si sentivano a proprio agio con le telecamere e i microfoni, altri mostravano ansia(... ). Per alcuni di loro apparire di fronte ai propri pari era un evento sgradevole. </a:t>
            </a:r>
            <a:r>
              <a:rPr lang="it-IT" altLang="it-IT" sz="2200" i="1"/>
              <a:t>Altri </a:t>
            </a:r>
            <a:r>
              <a:rPr lang="it-IT" altLang="it-IT" sz="2200"/>
              <a:t>studenti avevano invece familiarità con questo tipo di situazione (...). </a:t>
            </a:r>
          </a:p>
          <a:p>
            <a:pPr>
              <a:lnSpc>
                <a:spcPct val="80000"/>
              </a:lnSpc>
            </a:pPr>
            <a:r>
              <a:rPr lang="it-IT" altLang="it-IT" sz="2200"/>
              <a:t>Il fatto che potessero vedersi e sentirsi faceva crescere la curiosità, si chiedevano se erano sposati, quanti figli avevano, ecc.. La connessione dal vivo audio e video permette la comunicazione genuina e permette il rapporto tra i partecipanti. Lo abbiamo visto molte volte. Per esempio uno degli studenti norvegesi andrà in visita in Minnesota.. </a:t>
            </a:r>
          </a:p>
          <a:p>
            <a:pPr>
              <a:lnSpc>
                <a:spcPct val="80000"/>
              </a:lnSpc>
            </a:pPr>
            <a:endParaRPr lang="it-IT" altLang="it-IT" sz="2200"/>
          </a:p>
          <a:p>
            <a:pPr>
              <a:lnSpc>
                <a:spcPct val="80000"/>
              </a:lnSpc>
            </a:pPr>
            <a:r>
              <a:rPr lang="it-IT" altLang="it-IT" sz="2600"/>
              <a:t>Sono variabili dipendenti della sperimentazione, che verteva sull'appropriazione delle metodologie utilizzate per l'educazione speciale?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8D6D8B-F33F-4FDD-9F93-A3A6D99F3824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137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/>
              <a:t>3. rigore = </a:t>
            </a:r>
            <a:r>
              <a:rPr lang="it-IT" altLang="it-IT" b="1" dirty="0" smtClean="0"/>
              <a:t>quantità?</a:t>
            </a:r>
            <a:r>
              <a:rPr lang="it-IT" altLang="it-IT" dirty="0" smtClean="0"/>
              <a:t> </a:t>
            </a:r>
            <a:endParaRPr lang="it-IT" altLang="it-IT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dirty="0" smtClean="0"/>
              <a:t>La soluzione non è nella quantità</a:t>
            </a:r>
          </a:p>
          <a:p>
            <a:r>
              <a:rPr lang="it-IT" altLang="it-IT" dirty="0" smtClean="0"/>
              <a:t>alcune </a:t>
            </a:r>
            <a:r>
              <a:rPr lang="it-IT" altLang="it-IT" dirty="0"/>
              <a:t>sperimentazioni presentano un carattere eccessivamente minuzioso e parcellare </a:t>
            </a:r>
          </a:p>
          <a:p>
            <a:r>
              <a:rPr lang="it-IT" altLang="it-IT" dirty="0"/>
              <a:t> ricerche che  utilizzano masse enormi di dati, ma su problemi che non sempre sono  significativi. </a:t>
            </a:r>
            <a:endParaRPr lang="it-IT" altLang="it-IT" dirty="0" smtClean="0"/>
          </a:p>
          <a:p>
            <a:r>
              <a:rPr lang="it-IT" altLang="it-IT" dirty="0" smtClean="0"/>
              <a:t>PISA, INVALSI?</a:t>
            </a:r>
            <a:endParaRPr lang="it-IT" alt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8D6D8B-F33F-4FDD-9F93-A3A6D99F3824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6176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998" y="346319"/>
            <a:ext cx="9071643" cy="1172160"/>
          </a:xfrm>
        </p:spPr>
        <p:txBody>
          <a:bodyPr/>
          <a:lstStyle/>
          <a:p>
            <a:pPr marL="431999" lvl="0" indent="-323999"/>
            <a:r>
              <a:rPr lang="it-IT" sz="3200" b="1" i="1"/>
              <a:t>Cosa e’ la  la Pedagogia Sperimentale?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503808" y="1691605"/>
            <a:ext cx="9071643" cy="4899236"/>
          </a:xfrm>
        </p:spPr>
        <p:txBody>
          <a:bodyPr/>
          <a:lstStyle/>
          <a:p>
            <a:pPr marR="211317" lvl="0" algn="just">
              <a:buNone/>
              <a:tabLst>
                <a:tab pos="980639" algn="l"/>
              </a:tabLst>
            </a:pPr>
            <a:r>
              <a:rPr lang="it-IT" sz="2800" b="1" dirty="0">
                <a:effectLst>
                  <a:outerShdw dist="17962" dir="2700000">
                    <a:srgbClr val="000000"/>
                  </a:outerShdw>
                </a:effectLst>
                <a:latin typeface="Arial" pitchFamily="34"/>
                <a:cs typeface="Arial" pitchFamily="34"/>
              </a:rPr>
              <a:t>Termini chiave: </a:t>
            </a:r>
            <a:endParaRPr lang="it-IT" sz="2800" b="1" dirty="0" smtClean="0">
              <a:effectLst>
                <a:outerShdw dist="17962" dir="2700000">
                  <a:srgbClr val="000000"/>
                </a:outerShdw>
              </a:effectLst>
              <a:latin typeface="Arial" pitchFamily="34"/>
              <a:cs typeface="Arial" pitchFamily="34"/>
            </a:endParaRPr>
          </a:p>
          <a:p>
            <a:pPr marR="211317" algn="just">
              <a:tabLst>
                <a:tab pos="980639" algn="l"/>
              </a:tabLst>
            </a:pPr>
            <a:r>
              <a:rPr lang="it-IT" sz="2600" dirty="0" smtClean="0">
                <a:latin typeface="Arial" pitchFamily="34"/>
                <a:cs typeface="Arial" pitchFamily="34"/>
              </a:rPr>
              <a:t>Una </a:t>
            </a:r>
            <a:r>
              <a:rPr lang="it-IT" sz="2600" dirty="0">
                <a:latin typeface="Arial" pitchFamily="34"/>
                <a:cs typeface="Arial" pitchFamily="34"/>
              </a:rPr>
              <a:t>scienza che </a:t>
            </a:r>
            <a:r>
              <a:rPr lang="it-IT" sz="2600" dirty="0" smtClean="0">
                <a:latin typeface="Arial" pitchFamily="34"/>
                <a:cs typeface="Arial" pitchFamily="34"/>
              </a:rPr>
              <a:t>sottopone a controllo l’efficacia dell’intervento </a:t>
            </a:r>
            <a:r>
              <a:rPr lang="it-IT" sz="2600" dirty="0">
                <a:latin typeface="Arial" pitchFamily="34"/>
                <a:cs typeface="Arial" pitchFamily="34"/>
              </a:rPr>
              <a:t>educativo</a:t>
            </a:r>
          </a:p>
          <a:p>
            <a:pPr marR="211317" lvl="0" algn="just">
              <a:lnSpc>
                <a:spcPct val="200000"/>
              </a:lnSpc>
            </a:pPr>
            <a:r>
              <a:rPr lang="it-IT" sz="2600" dirty="0">
                <a:latin typeface="Arial" pitchFamily="34"/>
                <a:cs typeface="Arial" pitchFamily="34"/>
              </a:rPr>
              <a:t>I suoi problemi nascono dalla pratica educativa</a:t>
            </a:r>
          </a:p>
          <a:p>
            <a:pPr marR="211317" lvl="0" algn="just"/>
            <a:r>
              <a:rPr lang="it-IT" sz="2600" dirty="0">
                <a:latin typeface="Arial" pitchFamily="34"/>
                <a:cs typeface="Arial" pitchFamily="34"/>
              </a:rPr>
              <a:t>Utilizza le procedure delle scienze sperimentali e le conoscenze teoriche proprie e delle altre scienze dell’uomo</a:t>
            </a:r>
          </a:p>
          <a:p>
            <a:pPr marR="211317" lvl="0" algn="just">
              <a:lnSpc>
                <a:spcPct val="200000"/>
              </a:lnSpc>
            </a:pPr>
            <a:r>
              <a:rPr lang="it-IT" sz="2600" dirty="0">
                <a:latin typeface="Arial" pitchFamily="34"/>
                <a:cs typeface="Arial" pitchFamily="34"/>
              </a:rPr>
              <a:t>Adattamento al proprio contesto e oggetto di studio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2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Anche in psicologia: </a:t>
            </a:r>
            <a:br>
              <a:rPr lang="it-IT" altLang="it-IT"/>
            </a:br>
            <a:endParaRPr lang="it-IT" altLang="it-IT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/>
              <a:t>Parisi:   uso indiscriminato del metodo sperimentale:</a:t>
            </a:r>
          </a:p>
          <a:p>
            <a:r>
              <a:rPr lang="it-IT" altLang="it-IT"/>
              <a:t> approccio induttivo -&gt; per scoprire quali risultati fornisce un test in certe condizioni.</a:t>
            </a:r>
          </a:p>
          <a:p>
            <a:pPr>
              <a:buFontTx/>
              <a:buNone/>
            </a:pPr>
            <a:r>
              <a:rPr lang="it-IT" altLang="it-IT" i="1"/>
              <a:t>invece che</a:t>
            </a:r>
            <a:r>
              <a:rPr lang="it-IT" altLang="it-IT"/>
              <a:t> </a:t>
            </a:r>
          </a:p>
          <a:p>
            <a:r>
              <a:rPr lang="it-IT" altLang="it-IT"/>
              <a:t>approccio ipotetico deduttivo -&gt;prendendo le mosse da un'ipotesi e verificandola o meno tramite i risultati ottenuti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8D6D8B-F33F-4FDD-9F93-A3A6D99F3824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96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04031" y="524978"/>
            <a:ext cx="9072563" cy="6227983"/>
          </a:xfrm>
        </p:spPr>
        <p:txBody>
          <a:bodyPr/>
          <a:lstStyle/>
          <a:p>
            <a:pPr>
              <a:buFontTx/>
              <a:buNone/>
            </a:pPr>
            <a:r>
              <a:rPr lang="it-IT" altLang="it-IT" sz="4000"/>
              <a:t>Meazzini</a:t>
            </a:r>
          </a:p>
          <a:p>
            <a:r>
              <a:rPr lang="it-IT" altLang="it-IT" sz="3100"/>
              <a:t>grandi campioni per  controllare variabili spurie non previste dal piano sperimentale, </a:t>
            </a:r>
          </a:p>
          <a:p>
            <a:r>
              <a:rPr lang="it-IT" altLang="it-IT" sz="3100"/>
              <a:t>dato di rilievo: rendimento medio del gruppo, mentre ha un valore marginale la prestazione dei singoli. </a:t>
            </a:r>
            <a:br>
              <a:rPr lang="it-IT" altLang="it-IT" sz="3100"/>
            </a:br>
            <a:r>
              <a:rPr lang="it-IT" altLang="it-IT" sz="3100"/>
              <a:t>  </a:t>
            </a:r>
          </a:p>
          <a:p>
            <a:r>
              <a:rPr lang="it-IT" altLang="it-IT" sz="3100"/>
              <a:t>ostacolata la scoperta di importanti processi comportamentali,</a:t>
            </a:r>
          </a:p>
          <a:p>
            <a:r>
              <a:rPr lang="it-IT" altLang="it-IT" sz="3100"/>
              <a:t> fatto rilevante quando la conoscenza del problema non e’ molto sviluppata.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8D6D8B-F33F-4FDD-9F93-A3A6D99F3824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567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Soluzioni…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3100" dirty="0" smtClean="0"/>
              <a:t>dare </a:t>
            </a:r>
            <a:r>
              <a:rPr lang="it-IT" altLang="it-IT" sz="3100" dirty="0"/>
              <a:t>valore alle procedure preparatorie nella pianificazione della ricerca: </a:t>
            </a:r>
          </a:p>
          <a:p>
            <a:endParaRPr lang="it-IT" altLang="it-IT" sz="3100" dirty="0"/>
          </a:p>
          <a:p>
            <a:pPr lvl="1"/>
            <a:r>
              <a:rPr lang="it-IT" altLang="it-IT" sz="2600" dirty="0"/>
              <a:t> procedure di </a:t>
            </a:r>
            <a:r>
              <a:rPr lang="it-IT" altLang="it-IT" sz="2600" b="1" dirty="0"/>
              <a:t>osservazione</a:t>
            </a:r>
            <a:r>
              <a:rPr lang="it-IT" altLang="it-IT" sz="2600" dirty="0"/>
              <a:t> nello sviluppo delle conoscenze del fenomeno che si intende studiare, </a:t>
            </a:r>
          </a:p>
          <a:p>
            <a:pPr lvl="1"/>
            <a:endParaRPr lang="it-IT" altLang="it-IT" sz="2600" dirty="0"/>
          </a:p>
          <a:p>
            <a:pPr lvl="1"/>
            <a:r>
              <a:rPr lang="it-IT" altLang="it-IT" sz="2600" dirty="0"/>
              <a:t> </a:t>
            </a:r>
            <a:r>
              <a:rPr lang="it-IT" altLang="it-IT" sz="2600" b="1" dirty="0"/>
              <a:t>fase esplorativa</a:t>
            </a:r>
            <a:r>
              <a:rPr lang="it-IT" altLang="it-IT" sz="2600" dirty="0"/>
              <a:t> della ricerca nella definizione delle variabili e nella preparazione delle misure. </a:t>
            </a:r>
          </a:p>
          <a:p>
            <a:endParaRPr lang="it-IT" altLang="it-IT" sz="31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8D6D8B-F33F-4FDD-9F93-A3A6D99F3824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42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000" b="1"/>
              <a:t>  La ricerca esplorativa-qualitativa</a:t>
            </a:r>
            <a:r>
              <a:rPr lang="it-IT" altLang="it-IT" sz="4000"/>
              <a:t>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3100" dirty="0"/>
              <a:t>  ricerche  che operano su  fenomeni che non hanno ancora ricevuto una formulazione adeguata </a:t>
            </a:r>
            <a:br>
              <a:rPr lang="it-IT" altLang="it-IT" sz="3100" dirty="0"/>
            </a:br>
            <a:r>
              <a:rPr lang="it-IT" altLang="it-IT" sz="3100" dirty="0" smtClean="0"/>
              <a:t>(</a:t>
            </a:r>
            <a:r>
              <a:rPr lang="it-IT" altLang="it-IT" sz="3100" dirty="0"/>
              <a:t>o anche approccio per l’analisi profonda)  </a:t>
            </a:r>
            <a:br>
              <a:rPr lang="it-IT" altLang="it-IT" sz="3100" dirty="0"/>
            </a:br>
            <a:r>
              <a:rPr lang="it-IT" altLang="it-IT" sz="3100" dirty="0"/>
              <a:t>  </a:t>
            </a:r>
          </a:p>
          <a:p>
            <a:pPr>
              <a:lnSpc>
                <a:spcPct val="90000"/>
              </a:lnSpc>
            </a:pPr>
            <a:r>
              <a:rPr lang="it-IT" altLang="it-IT" sz="3100" b="1" dirty="0"/>
              <a:t>ricerca empirica qualitativa -&gt;</a:t>
            </a:r>
            <a:r>
              <a:rPr lang="it-IT" altLang="it-IT" sz="3100" dirty="0"/>
              <a:t> </a:t>
            </a:r>
          </a:p>
          <a:p>
            <a:pPr>
              <a:lnSpc>
                <a:spcPct val="90000"/>
              </a:lnSpc>
            </a:pPr>
            <a:r>
              <a:rPr lang="it-IT" altLang="it-IT" sz="3100" dirty="0"/>
              <a:t>esplora ipotesi, criteri di analisi e variabili che orienteranno poi una fase successiva della ricerca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8D6D8B-F33F-4FDD-9F93-A3A6D99F3824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103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6283" y="367484"/>
            <a:ext cx="9060311" cy="638547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600" dirty="0"/>
              <a:t> </a:t>
            </a:r>
            <a:r>
              <a:rPr lang="it-IT" altLang="it-IT" sz="3100" dirty="0"/>
              <a:t> Anche se si ha una solida base teorica, meglio premettere una fase di analisi qualitativa alla sperimentazione. </a:t>
            </a:r>
            <a:br>
              <a:rPr lang="it-IT" altLang="it-IT" sz="3100" dirty="0"/>
            </a:br>
            <a:r>
              <a:rPr lang="it-IT" altLang="it-IT" sz="3100" dirty="0"/>
              <a:t>  </a:t>
            </a:r>
          </a:p>
          <a:p>
            <a:pPr>
              <a:lnSpc>
                <a:spcPct val="90000"/>
              </a:lnSpc>
            </a:pPr>
            <a:r>
              <a:rPr lang="it-IT" altLang="it-IT" sz="3100" dirty="0"/>
              <a:t> Il problema originario va riformulato in termini scientificamente controllabili, </a:t>
            </a:r>
          </a:p>
          <a:p>
            <a:pPr>
              <a:lnSpc>
                <a:spcPct val="90000"/>
              </a:lnSpc>
            </a:pPr>
            <a:r>
              <a:rPr lang="it-IT" altLang="it-IT" sz="3100" dirty="0"/>
              <a:t>vanno selezionati alcuni aspetti della realtà </a:t>
            </a:r>
          </a:p>
          <a:p>
            <a:pPr>
              <a:lnSpc>
                <a:spcPct val="90000"/>
              </a:lnSpc>
            </a:pPr>
            <a:r>
              <a:rPr lang="it-IT" altLang="it-IT" sz="3100" dirty="0"/>
              <a:t>e scelte le categorie con cui segmentare la realtà.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8D6D8B-F33F-4FDD-9F93-A3A6D99F3824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380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143768" y="755501"/>
            <a:ext cx="9431873" cy="6002782"/>
          </a:xfrm>
        </p:spPr>
        <p:txBody>
          <a:bodyPr/>
          <a:lstStyle/>
          <a:p>
            <a:r>
              <a:rPr lang="it-IT" b="1" u="sng" dirty="0"/>
              <a:t>Terzo problema: i rapporti con gli altri campi </a:t>
            </a:r>
            <a:r>
              <a:rPr lang="it-IT" b="1" u="sng" dirty="0" smtClean="0"/>
              <a:t>disciplinari</a:t>
            </a:r>
          </a:p>
          <a:p>
            <a:r>
              <a:rPr lang="it-IT" dirty="0" smtClean="0"/>
              <a:t>Dati? O contributo alla creazione della conoscenza?</a:t>
            </a:r>
          </a:p>
          <a:p>
            <a:r>
              <a:rPr lang="it-IT" b="1" u="sng" dirty="0"/>
              <a:t>Quarto problema: il rapporto tra ricerca e </a:t>
            </a:r>
            <a:r>
              <a:rPr lang="it-IT" b="1" u="sng" dirty="0" smtClean="0"/>
              <a:t>scuola</a:t>
            </a:r>
          </a:p>
          <a:p>
            <a:r>
              <a:rPr lang="it-IT" dirty="0" smtClean="0"/>
              <a:t>Decisioni dall’alto, </a:t>
            </a:r>
          </a:p>
          <a:p>
            <a:r>
              <a:rPr lang="it-IT" dirty="0" smtClean="0"/>
              <a:t>…ma aumenta la formazione</a:t>
            </a:r>
          </a:p>
          <a:p>
            <a:r>
              <a:rPr lang="it-IT" dirty="0" smtClean="0"/>
              <a:t>EBE</a:t>
            </a:r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1124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998" y="220681"/>
            <a:ext cx="9071643" cy="625321"/>
          </a:xfrm>
        </p:spPr>
        <p:txBody>
          <a:bodyPr/>
          <a:lstStyle/>
          <a:p>
            <a:pPr lvl="0"/>
            <a:r>
              <a:rPr lang="it-IT"/>
              <a:t>La nascita della PS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373559" y="278462"/>
            <a:ext cx="5039999" cy="8367838"/>
          </a:xfrm>
        </p:spPr>
        <p:txBody>
          <a:bodyPr/>
          <a:lstStyle/>
          <a:p>
            <a:pPr lvl="0">
              <a:buNone/>
              <a:tabLst>
                <a:tab pos="889199" algn="l"/>
              </a:tabLst>
            </a:pPr>
            <a:endParaRPr lang="it-IT" sz="2800"/>
          </a:p>
          <a:p>
            <a:pPr lvl="0">
              <a:tabLst>
                <a:tab pos="889199" algn="l"/>
              </a:tabLst>
            </a:pPr>
            <a:r>
              <a:rPr lang="it-IT" sz="2800"/>
              <a:t>Il termine è del 1900</a:t>
            </a:r>
          </a:p>
          <a:p>
            <a:pPr lvl="0">
              <a:buNone/>
              <a:tabLst>
                <a:tab pos="1346399" algn="l"/>
              </a:tabLst>
            </a:pPr>
            <a:endParaRPr lang="it-IT" sz="2800"/>
          </a:p>
          <a:p>
            <a:pPr lvl="0">
              <a:tabLst>
                <a:tab pos="1346399" algn="l"/>
              </a:tabLst>
            </a:pPr>
            <a:r>
              <a:rPr lang="it-IT" sz="2800"/>
              <a:t> Origini  nella seconda meta’ dell’ottocento.</a:t>
            </a:r>
          </a:p>
          <a:p>
            <a:pPr lvl="0">
              <a:buNone/>
              <a:tabLst>
                <a:tab pos="1346399" algn="l"/>
              </a:tabLst>
            </a:pPr>
            <a:endParaRPr lang="it-IT" sz="2800"/>
          </a:p>
          <a:p>
            <a:pPr lvl="0">
              <a:tabLst>
                <a:tab pos="1346399" algn="l"/>
              </a:tabLst>
            </a:pPr>
            <a:r>
              <a:rPr lang="it-IT" sz="2800"/>
              <a:t>Ragioni:</a:t>
            </a:r>
          </a:p>
          <a:p>
            <a:pPr lvl="1" hangingPunct="0">
              <a:tabLst>
                <a:tab pos="1778398" algn="l"/>
              </a:tabLst>
            </a:pPr>
            <a:r>
              <a:rPr lang="it-IT"/>
              <a:t> rivoluzione industriale</a:t>
            </a:r>
          </a:p>
          <a:p>
            <a:pPr lvl="1" hangingPunct="0">
              <a:tabLst>
                <a:tab pos="1778398" algn="l"/>
              </a:tabLst>
            </a:pPr>
            <a:r>
              <a:rPr lang="it-IT"/>
              <a:t> la crescita quantitativa dei sistemi scolastici</a:t>
            </a:r>
          </a:p>
          <a:p>
            <a:pPr lvl="1" hangingPunct="0"/>
            <a:r>
              <a:rPr lang="it-IT"/>
              <a:t>ricchezza del movimento scientifico (fiducia nell’evoluzione).</a:t>
            </a:r>
          </a:p>
        </p:txBody>
      </p:sp>
      <p:pic>
        <p:nvPicPr>
          <p:cNvPr id="4" name="Immagine 4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440231" y="3060003"/>
            <a:ext cx="4640397" cy="280475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3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998" y="301322"/>
            <a:ext cx="9071643" cy="958684"/>
          </a:xfrm>
        </p:spPr>
        <p:txBody>
          <a:bodyPr>
            <a:spAutoFit/>
          </a:bodyPr>
          <a:lstStyle/>
          <a:p>
            <a:pPr lvl="0"/>
            <a:r>
              <a:rPr lang="it-IT" sz="3200" b="1"/>
              <a:t>Espansione.. blocco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468355" y="1259997"/>
            <a:ext cx="9071643" cy="4899236"/>
          </a:xfrm>
        </p:spPr>
        <p:txBody>
          <a:bodyPr/>
          <a:lstStyle/>
          <a:p>
            <a:pPr lvl="0">
              <a:buNone/>
            </a:pPr>
            <a:r>
              <a:rPr lang="it-IT" sz="2800"/>
              <a:t>Nei suoi primi passi lo sperimentalismo educativo</a:t>
            </a:r>
          </a:p>
          <a:p>
            <a:pPr lvl="0"/>
            <a:r>
              <a:rPr lang="it-IT" sz="2800"/>
              <a:t>procede parallelamente alla crescita della psicologia</a:t>
            </a:r>
          </a:p>
          <a:p>
            <a:pPr lvl="0"/>
            <a:r>
              <a:rPr lang="it-IT" sz="2800"/>
              <a:t>mantiene uno stretto contatto con   la cultura pedagogica  internazionale.</a:t>
            </a:r>
          </a:p>
          <a:p>
            <a:pPr lvl="0">
              <a:buNone/>
            </a:pPr>
            <a:endParaRPr lang="it-IT" sz="2800"/>
          </a:p>
          <a:p>
            <a:pPr lvl="0">
              <a:buNone/>
            </a:pPr>
            <a:r>
              <a:rPr lang="it-IT" sz="2800"/>
              <a:t>Poi  si afferma il pensiero idealista</a:t>
            </a:r>
          </a:p>
          <a:p>
            <a:pPr lvl="0"/>
            <a:r>
              <a:rPr lang="it-IT" sz="2800"/>
              <a:t>Blocco della ricerca per</a:t>
            </a:r>
          </a:p>
          <a:p>
            <a:pPr lvl="0">
              <a:buNone/>
            </a:pPr>
            <a:r>
              <a:rPr lang="it-IT" sz="2800"/>
              <a:t> un lungo periodo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577483" y="4408203"/>
            <a:ext cx="4322524" cy="2791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4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998" y="346319"/>
            <a:ext cx="9071643" cy="913677"/>
          </a:xfrm>
        </p:spPr>
        <p:txBody>
          <a:bodyPr/>
          <a:lstStyle/>
          <a:p>
            <a:pPr lvl="0"/>
            <a:r>
              <a:rPr lang="it-IT"/>
              <a:t>La ripresa..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359999" y="1259997"/>
            <a:ext cx="9071643" cy="4899236"/>
          </a:xfrm>
        </p:spPr>
        <p:txBody>
          <a:bodyPr/>
          <a:lstStyle/>
          <a:p>
            <a:pPr lvl="0">
              <a:buNone/>
            </a:pPr>
            <a:r>
              <a:rPr lang="it-IT" sz="2800"/>
              <a:t>Gli studi riprendono dagli anni ’50 nel secondo dopoguerra.</a:t>
            </a:r>
          </a:p>
          <a:p>
            <a:pPr lvl="0">
              <a:buNone/>
            </a:pPr>
            <a:endParaRPr lang="it-IT" sz="1400"/>
          </a:p>
          <a:p>
            <a:pPr lvl="0">
              <a:buNone/>
            </a:pPr>
            <a:endParaRPr lang="it-IT" sz="1400"/>
          </a:p>
          <a:p>
            <a:pPr lvl="0">
              <a:buNone/>
            </a:pPr>
            <a:endParaRPr lang="it-IT" sz="1400"/>
          </a:p>
          <a:p>
            <a:pPr lvl="0">
              <a:buNone/>
            </a:pPr>
            <a:r>
              <a:rPr lang="it-IT" sz="2800"/>
              <a:t>Conseguenze dei decenni di pausa:</a:t>
            </a:r>
          </a:p>
          <a:p>
            <a:pPr lvl="0"/>
            <a:r>
              <a:rPr lang="it-IT" sz="2800"/>
              <a:t>devono essere ripresi i contatti perduti,</a:t>
            </a:r>
          </a:p>
          <a:p>
            <a:pPr lvl="0"/>
            <a:r>
              <a:rPr lang="it-IT" sz="2800"/>
              <a:t>recuperate conoscenze elaborate altrove,</a:t>
            </a:r>
          </a:p>
          <a:p>
            <a:pPr lvl="0"/>
            <a:r>
              <a:rPr lang="it-IT" sz="2800"/>
              <a:t>modificate le metodologie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709397" y="4510442"/>
            <a:ext cx="2010601" cy="250956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5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468355" y="267836"/>
            <a:ext cx="9071643" cy="1172160"/>
          </a:xfrm>
        </p:spPr>
        <p:txBody>
          <a:bodyPr/>
          <a:lstStyle/>
          <a:p>
            <a:pPr lvl="0"/>
            <a:r>
              <a:rPr lang="it-IT" sz="3200" dirty="0" smtClean="0"/>
              <a:t>I problematica</a:t>
            </a:r>
            <a:endParaRPr lang="it-IT" sz="3200" dirty="0"/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539998" y="1400760"/>
            <a:ext cx="9071643" cy="4899236"/>
          </a:xfrm>
        </p:spPr>
        <p:txBody>
          <a:bodyPr/>
          <a:lstStyle/>
          <a:p>
            <a:pPr marR="211317" lvl="0" algn="just">
              <a:buNone/>
            </a:pPr>
            <a:r>
              <a:rPr lang="it-IT" dirty="0">
                <a:latin typeface="Arial" pitchFamily="34"/>
                <a:cs typeface="Arial" pitchFamily="34"/>
              </a:rPr>
              <a:t>C</a:t>
            </a:r>
            <a:r>
              <a:rPr lang="it-IT" dirty="0" smtClean="0">
                <a:latin typeface="Arial" pitchFamily="34"/>
                <a:cs typeface="Arial" pitchFamily="34"/>
              </a:rPr>
              <a:t>ontrapposizione sulla </a:t>
            </a:r>
            <a:r>
              <a:rPr lang="it-IT" dirty="0">
                <a:latin typeface="Arial" pitchFamily="34"/>
                <a:cs typeface="Arial" pitchFamily="34"/>
              </a:rPr>
              <a:t>possibilità di usare il metodo sperimentale in educazione e su tutti i possibili oggetti di indagine.</a:t>
            </a:r>
          </a:p>
          <a:p>
            <a:pPr marR="211317" lvl="0" algn="just">
              <a:lnSpc>
                <a:spcPct val="150000"/>
              </a:lnSpc>
              <a:buNone/>
            </a:pPr>
            <a:r>
              <a:rPr lang="it-IT" dirty="0">
                <a:latin typeface="Arial" pitchFamily="34"/>
                <a:cs typeface="Arial" pitchFamily="34"/>
              </a:rPr>
              <a:t>Due diverse posizioni: laici / cattolici</a:t>
            </a:r>
          </a:p>
          <a:p>
            <a:pPr marR="211317" lvl="0" algn="just">
              <a:lnSpc>
                <a:spcPct val="150000"/>
              </a:lnSpc>
              <a:buNone/>
            </a:pPr>
            <a:r>
              <a:rPr lang="it-IT" dirty="0">
                <a:latin typeface="Arial" pitchFamily="34"/>
                <a:cs typeface="Arial" pitchFamily="34"/>
              </a:rPr>
              <a:t>su:</a:t>
            </a:r>
          </a:p>
          <a:p>
            <a:pPr marR="211317" lvl="0" algn="just">
              <a:lnSpc>
                <a:spcPct val="150000"/>
              </a:lnSpc>
              <a:buNone/>
            </a:pPr>
            <a:r>
              <a:rPr lang="it-IT" dirty="0">
                <a:latin typeface="Arial" pitchFamily="34"/>
                <a:cs typeface="Arial" pitchFamily="34"/>
              </a:rPr>
              <a:t>oggetto della sperimentazione</a:t>
            </a:r>
          </a:p>
          <a:p>
            <a:pPr marR="211317" lvl="0" algn="just">
              <a:lnSpc>
                <a:spcPct val="150000"/>
              </a:lnSpc>
              <a:buNone/>
            </a:pPr>
            <a:r>
              <a:rPr lang="it-IT" dirty="0">
                <a:latin typeface="Arial" pitchFamily="34"/>
                <a:cs typeface="Arial" pitchFamily="34"/>
              </a:rPr>
              <a:t>metodo di accertamento</a:t>
            </a:r>
          </a:p>
        </p:txBody>
      </p:sp>
      <p:graphicFrame>
        <p:nvGraphicFramePr>
          <p:cNvPr id="4" name="Oggetto 3"/>
          <p:cNvGraphicFramePr/>
          <p:nvPr/>
        </p:nvGraphicFramePr>
        <p:xfrm>
          <a:off x="8064651" y="3851845"/>
          <a:ext cx="1692892" cy="1426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r:id="rId4" imgW="1047896" imgH="1047896" progId="Excel.OpenDocumentSpreadsheet.12">
                  <p:embed/>
                </p:oleObj>
              </mc:Choice>
              <mc:Fallback>
                <p:oleObj r:id="rId4" imgW="1047896" imgH="1047896" progId="Excel.OpenDocumentSpread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64651" y="3851845"/>
                        <a:ext cx="1692892" cy="1426994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 w="0">
                        <a:solidFill>
                          <a:srgbClr val="000000"/>
                        </a:solidFill>
                        <a:prstDash val="soli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6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998" y="301322"/>
            <a:ext cx="9071643" cy="1262521"/>
          </a:xfrm>
        </p:spPr>
        <p:txBody>
          <a:bodyPr>
            <a:spAutoFit/>
          </a:bodyPr>
          <a:lstStyle/>
          <a:p>
            <a:pPr lvl="0"/>
            <a:r>
              <a:rPr lang="it-IT" sz="3200" b="1"/>
              <a:t>Contrapposizione laici/cattolici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503998" y="1769043"/>
            <a:ext cx="4426555" cy="3806170"/>
          </a:xfrm>
        </p:spPr>
        <p:txBody>
          <a:bodyPr>
            <a:spAutoFit/>
          </a:bodyPr>
          <a:lstStyle/>
          <a:p>
            <a:pPr marL="108000" lvl="0" indent="0">
              <a:buNone/>
            </a:pPr>
            <a:r>
              <a:rPr lang="it-IT" sz="2800" dirty="0" smtClean="0"/>
              <a:t>Ricercatori di </a:t>
            </a:r>
            <a:r>
              <a:rPr lang="it-IT" sz="2800" dirty="0"/>
              <a:t>orientamento cattolico:</a:t>
            </a:r>
          </a:p>
          <a:p>
            <a:pPr lvl="0"/>
            <a:r>
              <a:rPr lang="it-IT" sz="2800" dirty="0"/>
              <a:t>  numero circoscritto di campi di indagine (solo questioni tecniche di applicazione didattica),</a:t>
            </a:r>
          </a:p>
          <a:p>
            <a:pPr lvl="0"/>
            <a:r>
              <a:rPr lang="it-IT" sz="2800" dirty="0"/>
              <a:t> senza utilizzare strumenti di verifica  </a:t>
            </a:r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4294967295"/>
          </p:nvPr>
        </p:nvSpPr>
        <p:spPr>
          <a:xfrm>
            <a:off x="5151958" y="1769043"/>
            <a:ext cx="4426555" cy="5279398"/>
          </a:xfrm>
        </p:spPr>
        <p:txBody>
          <a:bodyPr/>
          <a:lstStyle/>
          <a:p>
            <a:pPr marL="108000" marR="211317" lvl="0" indent="0" algn="just">
              <a:buNone/>
            </a:pPr>
            <a:r>
              <a:rPr lang="it-IT" sz="2800" dirty="0"/>
              <a:t>Ricercatori laici:</a:t>
            </a:r>
          </a:p>
          <a:p>
            <a:pPr marR="211317" lvl="0" algn="l"/>
            <a:r>
              <a:rPr lang="it-IT" sz="2800" dirty="0"/>
              <a:t>si possono analizzare tutti gli aspetti relativi all'educazione,</a:t>
            </a:r>
          </a:p>
          <a:p>
            <a:pPr marR="211317" lvl="0" algn="l"/>
            <a:r>
              <a:rPr lang="it-IT" sz="2800" dirty="0"/>
              <a:t> anche le premesse fondamentali, la cultura, i valori, i fini (che per gli altri sono dati, assoluti, eterni)</a:t>
            </a:r>
          </a:p>
          <a:p>
            <a:pPr marR="211317" lvl="0" algn="l"/>
            <a:r>
              <a:rPr lang="it-IT" sz="2800" dirty="0"/>
              <a:t> e facendo uso di strumenti quantitativi, come i test.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7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503998" y="346319"/>
            <a:ext cx="9071643" cy="1172160"/>
          </a:xfrm>
        </p:spPr>
        <p:txBody>
          <a:bodyPr/>
          <a:lstStyle/>
          <a:p>
            <a:pPr lvl="0"/>
            <a:r>
              <a:rPr lang="it-IT" sz="3600"/>
              <a:t>Con il tempo..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503998" y="1769043"/>
            <a:ext cx="9071643" cy="4899236"/>
          </a:xfrm>
        </p:spPr>
        <p:txBody>
          <a:bodyPr/>
          <a:lstStyle/>
          <a:p>
            <a:pPr lvl="0">
              <a:spcBef>
                <a:spcPts val="800"/>
              </a:spcBef>
              <a:spcAft>
                <a:spcPts val="0"/>
              </a:spcAft>
              <a:buNone/>
            </a:pPr>
            <a:r>
              <a:rPr lang="it-IT" dirty="0"/>
              <a:t>Nel corso degli anni </a:t>
            </a:r>
            <a:r>
              <a:rPr lang="it-IT" dirty="0" smtClean="0"/>
              <a:t>la </a:t>
            </a:r>
            <a:r>
              <a:rPr lang="it-IT" dirty="0"/>
              <a:t>dicotomia </a:t>
            </a:r>
            <a:r>
              <a:rPr lang="it-IT" dirty="0" smtClean="0"/>
              <a:t>è stata </a:t>
            </a:r>
            <a:r>
              <a:rPr lang="it-IT" dirty="0"/>
              <a:t>superata:</a:t>
            </a:r>
          </a:p>
          <a:p>
            <a:pPr lvl="0">
              <a:spcBef>
                <a:spcPts val="800"/>
              </a:spcBef>
              <a:spcAft>
                <a:spcPts val="0"/>
              </a:spcAft>
              <a:buNone/>
            </a:pPr>
            <a:endParaRPr lang="it-IT" dirty="0"/>
          </a:p>
          <a:p>
            <a:pPr marL="565199" lvl="0" indent="-457200">
              <a:spcBef>
                <a:spcPts val="800"/>
              </a:spcBef>
              <a:spcAft>
                <a:spcPts val="0"/>
              </a:spcAft>
              <a:buFontTx/>
              <a:buChar char="-"/>
            </a:pPr>
            <a:r>
              <a:rPr lang="it-IT" dirty="0" smtClean="0"/>
              <a:t>- nei fatti: la ricerca </a:t>
            </a:r>
            <a:r>
              <a:rPr lang="it-IT" dirty="0"/>
              <a:t>empirica e sperimentale non si </a:t>
            </a:r>
            <a:r>
              <a:rPr lang="it-IT" dirty="0" smtClean="0"/>
              <a:t>è limitata </a:t>
            </a:r>
            <a:r>
              <a:rPr lang="it-IT" dirty="0"/>
              <a:t>ad occuparsi </a:t>
            </a:r>
            <a:r>
              <a:rPr lang="it-IT" dirty="0" smtClean="0"/>
              <a:t>delle tecniche</a:t>
            </a:r>
          </a:p>
          <a:p>
            <a:pPr marL="565199" lvl="0" indent="-457200">
              <a:spcBef>
                <a:spcPts val="800"/>
              </a:spcBef>
              <a:spcAft>
                <a:spcPts val="0"/>
              </a:spcAft>
              <a:buFontTx/>
              <a:buChar char="-"/>
            </a:pPr>
            <a:r>
              <a:rPr lang="it-IT" dirty="0" smtClean="0"/>
              <a:t>- nelle affermazioni </a:t>
            </a:r>
            <a:r>
              <a:rPr lang="it-IT" dirty="0"/>
              <a:t>di </a:t>
            </a:r>
            <a:r>
              <a:rPr lang="it-IT" dirty="0" smtClean="0"/>
              <a:t>principio: questo e altri approcci possono studiare vari campi di indagine.</a:t>
            </a:r>
          </a:p>
          <a:p>
            <a:pPr marL="565199" lvl="0" indent="-457200">
              <a:spcBef>
                <a:spcPts val="800"/>
              </a:spcBef>
              <a:spcAft>
                <a:spcPts val="0"/>
              </a:spcAft>
              <a:buFontTx/>
              <a:buChar char="-"/>
            </a:pPr>
            <a:endParaRPr lang="it-IT" dirty="0"/>
          </a:p>
          <a:p>
            <a:pPr marL="565199" lvl="0" indent="-457200">
              <a:spcBef>
                <a:spcPts val="800"/>
              </a:spcBef>
              <a:spcAft>
                <a:spcPts val="0"/>
              </a:spcAft>
              <a:buFontTx/>
              <a:buChar char="-"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8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 idx="4294967295"/>
          </p:nvPr>
        </p:nvSpPr>
        <p:spPr>
          <a:xfrm>
            <a:off x="431800" y="467469"/>
            <a:ext cx="9143841" cy="1518479"/>
          </a:xfrm>
        </p:spPr>
        <p:txBody>
          <a:bodyPr/>
          <a:lstStyle/>
          <a:p>
            <a:pPr marR="211317" lvl="0">
              <a:lnSpc>
                <a:spcPct val="150000"/>
              </a:lnSpc>
            </a:pPr>
            <a:r>
              <a:rPr lang="it-IT" sz="3200" b="1" dirty="0" smtClean="0"/>
              <a:t>Possiamo usare/adattare </a:t>
            </a:r>
            <a:r>
              <a:rPr lang="it-IT" sz="3200" b="1" dirty="0"/>
              <a:t>il metodo </a:t>
            </a:r>
            <a:r>
              <a:rPr lang="it-IT" sz="3200" b="1" dirty="0" smtClean="0"/>
              <a:t>sperimentale?</a:t>
            </a:r>
            <a:r>
              <a:rPr lang="it-IT" sz="3200" b="1" dirty="0"/>
              <a:t>	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4294967295"/>
          </p:nvPr>
        </p:nvSpPr>
        <p:spPr>
          <a:xfrm>
            <a:off x="431800" y="2915741"/>
            <a:ext cx="8999635" cy="3911807"/>
          </a:xfrm>
        </p:spPr>
        <p:txBody>
          <a:bodyPr/>
          <a:lstStyle/>
          <a:p>
            <a:pPr marR="211317" lvl="0" algn="just">
              <a:buNone/>
            </a:pPr>
            <a:r>
              <a:rPr lang="it-IT" sz="2800" dirty="0" smtClean="0"/>
              <a:t>Un problema di competenza</a:t>
            </a:r>
          </a:p>
          <a:p>
            <a:pPr marR="211317" lvl="1" algn="just">
              <a:buNone/>
            </a:pPr>
            <a:r>
              <a:rPr lang="it-IT" sz="2400" dirty="0"/>
              <a:t>Nei contesti educativi è difficile stabilire un sistema chiuso in cui nessun evento estraneo influenzi i fenomeni.  </a:t>
            </a:r>
          </a:p>
          <a:p>
            <a:pPr marR="211317" lvl="0" algn="just">
              <a:buNone/>
            </a:pPr>
            <a:endParaRPr lang="it-IT" sz="2800" dirty="0" smtClean="0"/>
          </a:p>
          <a:p>
            <a:pPr marR="211317" lvl="0" algn="just">
              <a:buNone/>
            </a:pPr>
            <a:r>
              <a:rPr lang="it-IT" sz="2800" dirty="0" smtClean="0"/>
              <a:t>E di opportunità</a:t>
            </a:r>
          </a:p>
          <a:p>
            <a:pPr marR="211317" lvl="1" algn="just">
              <a:buNone/>
            </a:pPr>
            <a:r>
              <a:rPr lang="it-IT" sz="2400" dirty="0" smtClean="0"/>
              <a:t>Rifiuto sperimentalismo delle </a:t>
            </a:r>
            <a:r>
              <a:rPr lang="it-IT" sz="2400" dirty="0"/>
              <a:t>ricerche in </a:t>
            </a:r>
            <a:r>
              <a:rPr lang="it-IT" sz="2400" dirty="0" smtClean="0"/>
              <a:t>laboratorio,</a:t>
            </a:r>
          </a:p>
          <a:p>
            <a:pPr marR="211317" lvl="1" algn="just">
              <a:buNone/>
            </a:pPr>
            <a:r>
              <a:rPr lang="it-IT" sz="2400" dirty="0" smtClean="0"/>
              <a:t>Altri metodi (ma forse coprono solo le prime </a:t>
            </a:r>
            <a:r>
              <a:rPr lang="it-IT" sz="2400" dirty="0"/>
              <a:t>fasi dell’indagine….) es.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9C6B3D7-5FD6-439B-A776-F7376C38A3BA}" type="slidenum">
              <a:rPr lang="it-IT" smtClean="0"/>
              <a:t>9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684</Words>
  <Application>Microsoft Office PowerPoint</Application>
  <PresentationFormat>Personalizzato</PresentationFormat>
  <Paragraphs>178</Paragraphs>
  <Slides>25</Slides>
  <Notes>11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7" baseType="lpstr">
      <vt:lpstr>Standard</vt:lpstr>
      <vt:lpstr>OpenDocument Spreadsheet</vt:lpstr>
      <vt:lpstr>Presentazione standard di PowerPoint</vt:lpstr>
      <vt:lpstr>Cosa e’ la  la Pedagogia Sperimentale?</vt:lpstr>
      <vt:lpstr>La nascita della PS</vt:lpstr>
      <vt:lpstr>Espansione.. blocco</vt:lpstr>
      <vt:lpstr>La ripresa..</vt:lpstr>
      <vt:lpstr>I problematica</vt:lpstr>
      <vt:lpstr>Contrapposizione laici/cattolici</vt:lpstr>
      <vt:lpstr>Con il tempo..</vt:lpstr>
      <vt:lpstr>Possiamo usare/adattare il metodo sperimentale? </vt:lpstr>
      <vt:lpstr>Presentazione standard di PowerPoint</vt:lpstr>
      <vt:lpstr> A SCUOLA si fanno esperimenti?</vt:lpstr>
      <vt:lpstr>Problemi </vt:lpstr>
      <vt:lpstr>1.ipotesi estremamente generali</vt:lpstr>
      <vt:lpstr>Presentazione standard di PowerPoint</vt:lpstr>
      <vt:lpstr>Presentazione standard di PowerPoint</vt:lpstr>
      <vt:lpstr>2. Le procedure di misurazione sono soggettive. </vt:lpstr>
      <vt:lpstr>Presentazione standard di PowerPoint</vt:lpstr>
      <vt:lpstr>risultati:</vt:lpstr>
      <vt:lpstr>3. rigore = quantità? </vt:lpstr>
      <vt:lpstr>Anche in psicologia:  </vt:lpstr>
      <vt:lpstr>Presentazione standard di PowerPoint</vt:lpstr>
      <vt:lpstr>Soluzioni…</vt:lpstr>
      <vt:lpstr>  La ricerca esplorativa-qualitativa 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Gisella</dc:creator>
  <cp:lastModifiedBy>Gisella</cp:lastModifiedBy>
  <cp:revision>47</cp:revision>
  <dcterms:created xsi:type="dcterms:W3CDTF">2007-09-29T16:31:12Z</dcterms:created>
  <dcterms:modified xsi:type="dcterms:W3CDTF">2016-10-02T13:23:33Z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