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6" r:id="rId2"/>
    <p:sldId id="257" r:id="rId3"/>
    <p:sldId id="309" r:id="rId4"/>
    <p:sldId id="310" r:id="rId5"/>
    <p:sldId id="258" r:id="rId6"/>
    <p:sldId id="305" r:id="rId7"/>
    <p:sldId id="306" r:id="rId8"/>
    <p:sldId id="311" r:id="rId9"/>
    <p:sldId id="312" r:id="rId10"/>
    <p:sldId id="313" r:id="rId11"/>
    <p:sldId id="314" r:id="rId12"/>
    <p:sldId id="315" r:id="rId13"/>
    <p:sldId id="316" r:id="rId14"/>
    <p:sldId id="307" r:id="rId15"/>
    <p:sldId id="308" r:id="rId16"/>
    <p:sldId id="259" r:id="rId17"/>
    <p:sldId id="261" r:id="rId18"/>
    <p:sldId id="260" r:id="rId19"/>
    <p:sldId id="262" r:id="rId20"/>
    <p:sldId id="263" r:id="rId21"/>
    <p:sldId id="264" r:id="rId22"/>
    <p:sldId id="265" r:id="rId23"/>
    <p:sldId id="266" r:id="rId24"/>
    <p:sldId id="267" r:id="rId25"/>
    <p:sldId id="268" r:id="rId26"/>
    <p:sldId id="269" r:id="rId27"/>
    <p:sldId id="270" r:id="rId28"/>
    <p:sldId id="271" r:id="rId29"/>
    <p:sldId id="272" r:id="rId30"/>
    <p:sldId id="273" r:id="rId31"/>
    <p:sldId id="274" r:id="rId32"/>
    <p:sldId id="276" r:id="rId33"/>
    <p:sldId id="277" r:id="rId34"/>
    <p:sldId id="278" r:id="rId35"/>
    <p:sldId id="279" r:id="rId36"/>
    <p:sldId id="275" r:id="rId37"/>
    <p:sldId id="280" r:id="rId38"/>
    <p:sldId id="281" r:id="rId39"/>
    <p:sldId id="282" r:id="rId40"/>
    <p:sldId id="283" r:id="rId41"/>
    <p:sldId id="284" r:id="rId42"/>
    <p:sldId id="286" r:id="rId43"/>
    <p:sldId id="287" r:id="rId44"/>
    <p:sldId id="288" r:id="rId45"/>
    <p:sldId id="285" r:id="rId46"/>
    <p:sldId id="289" r:id="rId47"/>
    <p:sldId id="290" r:id="rId48"/>
    <p:sldId id="291" r:id="rId49"/>
    <p:sldId id="292" r:id="rId50"/>
    <p:sldId id="293" r:id="rId51"/>
    <p:sldId id="294" r:id="rId52"/>
    <p:sldId id="295" r:id="rId53"/>
    <p:sldId id="296" r:id="rId54"/>
    <p:sldId id="297" r:id="rId55"/>
    <p:sldId id="299" r:id="rId56"/>
    <p:sldId id="298" r:id="rId57"/>
    <p:sldId id="300" r:id="rId58"/>
    <p:sldId id="301" r:id="rId59"/>
    <p:sldId id="302" r:id="rId60"/>
    <p:sldId id="303" r:id="rId61"/>
    <p:sldId id="304" r:id="rId6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04" y="-3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notesMaster" Target="notesMasters/notesMaster1.xml"/><Relationship Id="rId64" Type="http://schemas.openxmlformats.org/officeDocument/2006/relationships/printerSettings" Target="printerSettings/printerSettings1.bin"/><Relationship Id="rId65" Type="http://schemas.openxmlformats.org/officeDocument/2006/relationships/presProps" Target="presProps.xml"/><Relationship Id="rId66" Type="http://schemas.openxmlformats.org/officeDocument/2006/relationships/viewProps" Target="viewProps.xml"/><Relationship Id="rId67" Type="http://schemas.openxmlformats.org/officeDocument/2006/relationships/theme" Target="theme/theme1.xml"/><Relationship Id="rId68"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5F093F-EA6A-4F43-A166-026BBB3D6258}" type="datetimeFigureOut">
              <a:rPr lang="it-IT" smtClean="0"/>
              <a:pPr/>
              <a:t>13/10/14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61F476-2029-437D-97C1-7670B9BAED02}" type="slidenum">
              <a:rPr lang="it-IT" smtClean="0"/>
              <a:pPr/>
              <a:t>‹n.›</a:t>
            </a:fld>
            <a:endParaRPr lang="it-IT"/>
          </a:p>
        </p:txBody>
      </p:sp>
    </p:spTree>
    <p:extLst>
      <p:ext uri="{BB962C8B-B14F-4D97-AF65-F5344CB8AC3E}">
        <p14:creationId xmlns:p14="http://schemas.microsoft.com/office/powerpoint/2010/main" val="3093907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F961F476-2029-437D-97C1-7670B9BAED02}" type="slidenum">
              <a:rPr lang="it-IT" smtClean="0"/>
              <a:pPr/>
              <a:t>1</a:t>
            </a:fld>
            <a:endParaRPr lang="it-IT"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22</a:t>
            </a:fld>
            <a:endParaRPr lang="it-I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23</a:t>
            </a:fld>
            <a:endParaRPr lang="it-I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24</a:t>
            </a:fld>
            <a:endParaRPr lang="it-I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25</a:t>
            </a:fld>
            <a:endParaRPr lang="it-I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26</a:t>
            </a:fld>
            <a:endParaRPr lang="it-IT"/>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27</a:t>
            </a:fld>
            <a:endParaRPr lang="it-IT"/>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28</a:t>
            </a:fld>
            <a:endParaRPr lang="it-IT"/>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29</a:t>
            </a:fld>
            <a:endParaRPr lang="it-IT"/>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30</a:t>
            </a:fld>
            <a:endParaRPr lang="it-I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31</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F961F476-2029-437D-97C1-7670B9BAED02}" type="slidenum">
              <a:rPr lang="it-IT" smtClean="0"/>
              <a:pPr/>
              <a:t>2</a:t>
            </a:fld>
            <a:endParaRPr lang="it-IT"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32</a:t>
            </a:fld>
            <a:endParaRPr lang="it-I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33</a:t>
            </a:fld>
            <a:endParaRPr lang="it-IT"/>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34</a:t>
            </a:fld>
            <a:endParaRPr lang="it-IT"/>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35</a:t>
            </a:fld>
            <a:endParaRPr lang="it-IT"/>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36</a:t>
            </a:fld>
            <a:endParaRPr lang="it-IT"/>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37</a:t>
            </a:fld>
            <a:endParaRPr 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38</a:t>
            </a:fld>
            <a:endParaRPr lang="it-IT"/>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39</a:t>
            </a:fld>
            <a:endParaRPr lang="it-IT"/>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40</a:t>
            </a:fld>
            <a:endParaRPr lang="it-IT"/>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41</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5</a:t>
            </a:fld>
            <a:endParaRPr lang="it-IT"/>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42</a:t>
            </a:fld>
            <a:endParaRPr lang="it-IT"/>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43</a:t>
            </a:fld>
            <a:endParaRPr lang="it-IT"/>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F961F476-2029-437D-97C1-7670B9BAED02}" type="slidenum">
              <a:rPr lang="it-IT" smtClean="0"/>
              <a:pPr/>
              <a:t>44</a:t>
            </a:fld>
            <a:endParaRPr lang="it-IT"/>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45</a:t>
            </a:fld>
            <a:endParaRPr lang="it-IT"/>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46</a:t>
            </a:fld>
            <a:endParaRPr lang="it-IT"/>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47</a:t>
            </a:fld>
            <a:endParaRPr lang="it-IT"/>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48</a:t>
            </a:fld>
            <a:endParaRPr lang="it-IT"/>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49</a:t>
            </a:fld>
            <a:endParaRPr lang="it-IT"/>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50</a:t>
            </a:fld>
            <a:endParaRPr lang="it-IT"/>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51</a:t>
            </a:fld>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16</a:t>
            </a:fld>
            <a:endParaRPr lang="it-IT"/>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52</a:t>
            </a:fld>
            <a:endParaRPr lang="it-IT"/>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53</a:t>
            </a:fld>
            <a:endParaRPr lang="it-IT"/>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54</a:t>
            </a:fld>
            <a:endParaRPr lang="it-IT"/>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55</a:t>
            </a:fld>
            <a:endParaRPr lang="it-IT"/>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56</a:t>
            </a:fld>
            <a:endParaRPr lang="it-IT"/>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57</a:t>
            </a:fld>
            <a:endParaRPr lang="it-IT"/>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58</a:t>
            </a:fld>
            <a:endParaRPr lang="it-IT"/>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59</a:t>
            </a:fld>
            <a:endParaRPr lang="it-IT"/>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60</a:t>
            </a:fld>
            <a:endParaRPr lang="it-IT"/>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61</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17</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18</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19</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20</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F961F476-2029-437D-97C1-7670B9BAED02}" type="slidenum">
              <a:rPr lang="it-IT" smtClean="0"/>
              <a:pPr/>
              <a:t>21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D947C02-7B4B-4AA6-9AB1-2AA981C675C7}" type="datetimeFigureOut">
              <a:rPr lang="it-IT" smtClean="0"/>
              <a:pPr/>
              <a:t>13/10/14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90FE031-1489-40E2-B2D5-44FF4E0986C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D947C02-7B4B-4AA6-9AB1-2AA981C675C7}" type="datetimeFigureOut">
              <a:rPr lang="it-IT" smtClean="0"/>
              <a:pPr/>
              <a:t>13/10/14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90FE031-1489-40E2-B2D5-44FF4E0986C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D947C02-7B4B-4AA6-9AB1-2AA981C675C7}" type="datetimeFigureOut">
              <a:rPr lang="it-IT" smtClean="0"/>
              <a:pPr/>
              <a:t>13/10/14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90FE031-1489-40E2-B2D5-44FF4E0986C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D947C02-7B4B-4AA6-9AB1-2AA981C675C7}" type="datetimeFigureOut">
              <a:rPr lang="it-IT" smtClean="0"/>
              <a:pPr/>
              <a:t>13/10/14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90FE031-1489-40E2-B2D5-44FF4E0986C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BD947C02-7B4B-4AA6-9AB1-2AA981C675C7}" type="datetimeFigureOut">
              <a:rPr lang="it-IT" smtClean="0"/>
              <a:pPr/>
              <a:t>13/10/14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90FE031-1489-40E2-B2D5-44FF4E0986C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D947C02-7B4B-4AA6-9AB1-2AA981C675C7}" type="datetimeFigureOut">
              <a:rPr lang="it-IT" smtClean="0"/>
              <a:pPr/>
              <a:t>13/10/14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90FE031-1489-40E2-B2D5-44FF4E0986C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D947C02-7B4B-4AA6-9AB1-2AA981C675C7}" type="datetimeFigureOut">
              <a:rPr lang="it-IT" smtClean="0"/>
              <a:pPr/>
              <a:t>13/10/14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90FE031-1489-40E2-B2D5-44FF4E0986C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D947C02-7B4B-4AA6-9AB1-2AA981C675C7}" type="datetimeFigureOut">
              <a:rPr lang="it-IT" smtClean="0"/>
              <a:pPr/>
              <a:t>13/10/14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90FE031-1489-40E2-B2D5-44FF4E0986C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D947C02-7B4B-4AA6-9AB1-2AA981C675C7}" type="datetimeFigureOut">
              <a:rPr lang="it-IT" smtClean="0"/>
              <a:pPr/>
              <a:t>13/10/14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90FE031-1489-40E2-B2D5-44FF4E0986C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D947C02-7B4B-4AA6-9AB1-2AA981C675C7}" type="datetimeFigureOut">
              <a:rPr lang="it-IT" smtClean="0"/>
              <a:pPr/>
              <a:t>13/10/14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90FE031-1489-40E2-B2D5-44FF4E0986C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D947C02-7B4B-4AA6-9AB1-2AA981C675C7}" type="datetimeFigureOut">
              <a:rPr lang="it-IT" smtClean="0"/>
              <a:pPr/>
              <a:t>13/10/14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90FE031-1489-40E2-B2D5-44FF4E0986C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947C02-7B4B-4AA6-9AB1-2AA981C675C7}" type="datetimeFigureOut">
              <a:rPr lang="it-IT" smtClean="0"/>
              <a:pPr/>
              <a:t>13/10/14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0FE031-1489-40E2-B2D5-44FF4E0986C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764704"/>
            <a:ext cx="7772400" cy="1470025"/>
          </a:xfrm>
        </p:spPr>
        <p:txBody>
          <a:bodyPr/>
          <a:lstStyle/>
          <a:p>
            <a:r>
              <a:rPr lang="it-IT" dirty="0"/>
              <a:t>i</a:t>
            </a:r>
            <a:r>
              <a:rPr lang="it-IT" dirty="0" smtClean="0"/>
              <a:t> motivi di una contabilità pubblica</a:t>
            </a:r>
            <a:endParaRPr lang="it-IT" dirty="0"/>
          </a:p>
        </p:txBody>
      </p:sp>
      <p:sp>
        <p:nvSpPr>
          <p:cNvPr id="3" name="Sottotitolo 2"/>
          <p:cNvSpPr>
            <a:spLocks noGrp="1"/>
          </p:cNvSpPr>
          <p:nvPr>
            <p:ph type="subTitle" idx="1"/>
          </p:nvPr>
        </p:nvSpPr>
        <p:spPr>
          <a:xfrm>
            <a:off x="467544" y="2492896"/>
            <a:ext cx="8064896" cy="1968624"/>
          </a:xfrm>
        </p:spPr>
        <p:txBody>
          <a:bodyPr>
            <a:noAutofit/>
          </a:bodyPr>
          <a:lstStyle/>
          <a:p>
            <a:pPr algn="just">
              <a:buFont typeface="Arial" pitchFamily="34" charset="0"/>
              <a:buChar char="•"/>
            </a:pPr>
            <a:r>
              <a:rPr lang="it-IT" sz="2400" dirty="0" smtClean="0">
                <a:solidFill>
                  <a:schemeClr val="tx1"/>
                </a:solidFill>
              </a:rPr>
              <a:t> L’esigenza </a:t>
            </a:r>
            <a:r>
              <a:rPr lang="it-IT" sz="2400" dirty="0">
                <a:solidFill>
                  <a:schemeClr val="tx1"/>
                </a:solidFill>
              </a:rPr>
              <a:t>dell’estensione e del rispetto dei principi di buon governo, inteso nella più </a:t>
            </a:r>
            <a:r>
              <a:rPr lang="it-IT" sz="2400" dirty="0" smtClean="0">
                <a:solidFill>
                  <a:schemeClr val="tx1"/>
                </a:solidFill>
              </a:rPr>
              <a:t>ampia accezione</a:t>
            </a:r>
            <a:r>
              <a:rPr lang="it-IT" sz="2400" dirty="0">
                <a:solidFill>
                  <a:schemeClr val="tx1"/>
                </a:solidFill>
              </a:rPr>
              <a:t>, in ambito pubblico ha condotto all’individuazione di regole e controlli che impedissero</a:t>
            </a:r>
            <a:r>
              <a:rPr lang="it-IT" sz="2400" dirty="0" smtClean="0">
                <a:solidFill>
                  <a:schemeClr val="tx1"/>
                </a:solidFill>
              </a:rPr>
              <a:t>, o </a:t>
            </a:r>
            <a:r>
              <a:rPr lang="it-IT" sz="2400" dirty="0">
                <a:solidFill>
                  <a:schemeClr val="tx1"/>
                </a:solidFill>
              </a:rPr>
              <a:t>quantomeno ostacolassero comportamenti scorretti a scapito del raggiungimento del risultato </a:t>
            </a:r>
            <a:r>
              <a:rPr lang="it-IT" sz="2400" dirty="0" smtClean="0">
                <a:solidFill>
                  <a:schemeClr val="tx1"/>
                </a:solidFill>
              </a:rPr>
              <a:t>e cioè</a:t>
            </a:r>
            <a:r>
              <a:rPr lang="it-IT" sz="2400" dirty="0">
                <a:solidFill>
                  <a:schemeClr val="tx1"/>
                </a:solidFill>
              </a:rPr>
              <a:t>: </a:t>
            </a:r>
            <a:endParaRPr lang="it-IT" sz="2400" dirty="0" smtClean="0">
              <a:solidFill>
                <a:schemeClr val="tx1"/>
              </a:solidFill>
            </a:endParaRPr>
          </a:p>
          <a:p>
            <a:pPr lvl="1" algn="just">
              <a:buFont typeface="Arial" pitchFamily="34" charset="0"/>
              <a:buChar char="•"/>
            </a:pPr>
            <a:r>
              <a:rPr lang="it-IT" sz="2400" dirty="0">
                <a:solidFill>
                  <a:schemeClr val="tx1"/>
                </a:solidFill>
              </a:rPr>
              <a:t> </a:t>
            </a:r>
            <a:r>
              <a:rPr lang="it-IT" sz="2400" dirty="0" smtClean="0">
                <a:solidFill>
                  <a:schemeClr val="tx1"/>
                </a:solidFill>
              </a:rPr>
              <a:t>la </a:t>
            </a:r>
            <a:r>
              <a:rPr lang="it-IT" sz="2400" dirty="0">
                <a:solidFill>
                  <a:schemeClr val="tx1"/>
                </a:solidFill>
              </a:rPr>
              <a:t>tutela degli interessi del sovrano nei correlati periodi </a:t>
            </a:r>
            <a:r>
              <a:rPr lang="it-IT" sz="2400" dirty="0" smtClean="0">
                <a:solidFill>
                  <a:schemeClr val="tx1"/>
                </a:solidFill>
              </a:rPr>
              <a:t>economico/storici</a:t>
            </a:r>
          </a:p>
          <a:p>
            <a:pPr lvl="1" algn="just">
              <a:buFont typeface="Arial" pitchFamily="34" charset="0"/>
              <a:buChar char="•"/>
            </a:pPr>
            <a:r>
              <a:rPr lang="it-IT" sz="2400" dirty="0">
                <a:solidFill>
                  <a:schemeClr val="tx1"/>
                </a:solidFill>
              </a:rPr>
              <a:t> </a:t>
            </a:r>
            <a:r>
              <a:rPr lang="it-IT" sz="2400" dirty="0" smtClean="0">
                <a:solidFill>
                  <a:schemeClr val="tx1"/>
                </a:solidFill>
              </a:rPr>
              <a:t>il soddisfacimento degli </a:t>
            </a:r>
            <a:r>
              <a:rPr lang="it-IT" sz="2400" dirty="0">
                <a:solidFill>
                  <a:schemeClr val="tx1"/>
                </a:solidFill>
              </a:rPr>
              <a:t>interessi generali della collettività nelle differenti finalizzazioni statuali.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Variazioni di bilancio</a:t>
            </a:r>
            <a:endParaRPr lang="it-IT" dirty="0"/>
          </a:p>
        </p:txBody>
      </p:sp>
      <p:sp>
        <p:nvSpPr>
          <p:cNvPr id="3" name="Segnaposto contenuto 2"/>
          <p:cNvSpPr>
            <a:spLocks noGrp="1"/>
          </p:cNvSpPr>
          <p:nvPr>
            <p:ph idx="1"/>
          </p:nvPr>
        </p:nvSpPr>
        <p:spPr>
          <a:xfrm>
            <a:off x="457200" y="1600200"/>
            <a:ext cx="8229600" cy="4997152"/>
          </a:xfrm>
        </p:spPr>
        <p:txBody>
          <a:bodyPr>
            <a:normAutofit fontScale="70000" lnSpcReduction="20000"/>
          </a:bodyPr>
          <a:lstStyle/>
          <a:p>
            <a:r>
              <a:rPr lang="it-IT" sz="3100" dirty="0"/>
              <a:t>Nel documento di bilancio, l'ammontare, la provenienza dei fondi e la loro destinazione è esplicita e </a:t>
            </a:r>
            <a:r>
              <a:rPr lang="it-IT" sz="3100" dirty="0" smtClean="0"/>
              <a:t>vincolante</a:t>
            </a:r>
          </a:p>
          <a:p>
            <a:r>
              <a:rPr lang="it-IT" sz="3100" dirty="0" smtClean="0"/>
              <a:t>Non </a:t>
            </a:r>
            <a:r>
              <a:rPr lang="it-IT" sz="3100" dirty="0"/>
              <a:t>possono pertanto essere attivate fonti di finanziamento diverse da quelle previste in bilancio, né possono essere utilizzati i fondi in maniera diversa da quella indicata. Per farlo occorre effettuare una variazione di </a:t>
            </a:r>
            <a:r>
              <a:rPr lang="it-IT" sz="3100" dirty="0" smtClean="0"/>
              <a:t>bilancio</a:t>
            </a:r>
            <a:endParaRPr lang="it-IT" sz="3100" dirty="0"/>
          </a:p>
          <a:p>
            <a:r>
              <a:rPr lang="it-IT" sz="3100" dirty="0" smtClean="0"/>
              <a:t>una </a:t>
            </a:r>
            <a:r>
              <a:rPr lang="it-IT" sz="3100" dirty="0"/>
              <a:t>volta che la proposta di bilancio ha ottenuto l'approvazione del consiglio comunale, la giunta comunale è autorizzata ad amministrare le somme in bilancio per l'ammontare e per le destinazioni previste nel bilancio </a:t>
            </a:r>
            <a:r>
              <a:rPr lang="it-IT" sz="3100" dirty="0" smtClean="0"/>
              <a:t>medesimo</a:t>
            </a:r>
            <a:endParaRPr lang="it-IT" sz="3100" dirty="0"/>
          </a:p>
          <a:p>
            <a:r>
              <a:rPr lang="it-IT" sz="3100" dirty="0"/>
              <a:t>La giunta è vincolata al rispetto di questi limiti che possono essere modificati solo dal consiglio comunale mediante delibera di variazione di </a:t>
            </a:r>
            <a:r>
              <a:rPr lang="it-IT" sz="3100" dirty="0" smtClean="0"/>
              <a:t>bilancio</a:t>
            </a:r>
            <a:endParaRPr lang="it-IT" sz="3100" dirty="0"/>
          </a:p>
          <a:p>
            <a:r>
              <a:rPr lang="it-IT" sz="3100" dirty="0"/>
              <a:t>Le variazioni di bilancio possono essere effettuate nel corso dell'esercizio entro il 30 novembre di ogni </a:t>
            </a:r>
            <a:r>
              <a:rPr lang="it-IT" sz="3100" dirty="0" smtClean="0"/>
              <a:t>anno</a:t>
            </a:r>
            <a:endParaRPr lang="it-IT" sz="3100" dirty="0"/>
          </a:p>
          <a:p>
            <a:endParaRPr lang="it-IT" dirty="0"/>
          </a:p>
        </p:txBody>
      </p:sp>
    </p:spTree>
    <p:extLst>
      <p:ext uri="{BB962C8B-B14F-4D97-AF65-F5344CB8AC3E}">
        <p14:creationId xmlns:p14="http://schemas.microsoft.com/office/powerpoint/2010/main" val="509041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Funzione </a:t>
            </a:r>
            <a:r>
              <a:rPr lang="it-IT" dirty="0" err="1" smtClean="0"/>
              <a:t>autorizzatoria</a:t>
            </a:r>
            <a:endParaRPr lang="it-IT" dirty="0"/>
          </a:p>
        </p:txBody>
      </p:sp>
      <p:sp>
        <p:nvSpPr>
          <p:cNvPr id="3" name="Segnaposto contenuto 2"/>
          <p:cNvSpPr>
            <a:spLocks noGrp="1"/>
          </p:cNvSpPr>
          <p:nvPr>
            <p:ph idx="1"/>
          </p:nvPr>
        </p:nvSpPr>
        <p:spPr/>
        <p:txBody>
          <a:bodyPr>
            <a:normAutofit fontScale="77500" lnSpcReduction="20000"/>
          </a:bodyPr>
          <a:lstStyle/>
          <a:p>
            <a:r>
              <a:rPr lang="it-IT" sz="3400" dirty="0"/>
              <a:t>Il bilancio di previsione è </a:t>
            </a:r>
            <a:r>
              <a:rPr lang="it-IT" sz="3400" dirty="0" smtClean="0"/>
              <a:t>atto </a:t>
            </a:r>
            <a:r>
              <a:rPr lang="it-IT" sz="3400" dirty="0"/>
              <a:t>di straordinaria </a:t>
            </a:r>
            <a:r>
              <a:rPr lang="it-IT" sz="3400" dirty="0" smtClean="0"/>
              <a:t>importanza</a:t>
            </a:r>
            <a:r>
              <a:rPr lang="it-IT" sz="3400" dirty="0"/>
              <a:t> </a:t>
            </a:r>
            <a:r>
              <a:rPr lang="it-IT" sz="3400" dirty="0" smtClean="0"/>
              <a:t>politica e </a:t>
            </a:r>
            <a:r>
              <a:rPr lang="it-IT" sz="3400" dirty="0" err="1" smtClean="0"/>
              <a:t>amm.va</a:t>
            </a:r>
            <a:endParaRPr lang="it-IT" sz="3400" dirty="0"/>
          </a:p>
          <a:p>
            <a:r>
              <a:rPr lang="it-IT" sz="3400" dirty="0" smtClean="0"/>
              <a:t>è </a:t>
            </a:r>
            <a:r>
              <a:rPr lang="it-IT" sz="3400" dirty="0"/>
              <a:t>fonte di intenso confronto dialettico tra giunta e consiglio e, all'interno di quest'ultimo, tra maggioranza ed </a:t>
            </a:r>
            <a:r>
              <a:rPr lang="it-IT" sz="3400" dirty="0" smtClean="0"/>
              <a:t>opposizione</a:t>
            </a:r>
            <a:endParaRPr lang="it-IT" sz="3400" dirty="0"/>
          </a:p>
          <a:p>
            <a:r>
              <a:rPr lang="it-IT" sz="3400" dirty="0"/>
              <a:t>Il bilancio di previsione ha funzione </a:t>
            </a:r>
            <a:r>
              <a:rPr lang="it-IT" sz="3400" dirty="0" err="1"/>
              <a:t>autorizzatoria</a:t>
            </a:r>
            <a:r>
              <a:rPr lang="it-IT" sz="3400" dirty="0"/>
              <a:t> in quanto fissa gli stanziamenti, l'imposizione di tariffe e tributi, le spese che gli apparati dell'Ente possono effettuare durante l'esercizio finanziario ovvero dal 1 gennaio al 31 dicembre di ogni anno. </a:t>
            </a:r>
            <a:endParaRPr lang="it-IT" sz="3400" dirty="0"/>
          </a:p>
          <a:p>
            <a:r>
              <a:rPr lang="it-IT" sz="3400" dirty="0" smtClean="0"/>
              <a:t>Va inteso </a:t>
            </a:r>
            <a:r>
              <a:rPr lang="it-IT" sz="3400" dirty="0"/>
              <a:t>come un insieme di cassetti (denominati "interventi"), all'interno dei quali sono posti i soldi necessari allo svolgimento delle funzioni </a:t>
            </a:r>
            <a:r>
              <a:rPr lang="it-IT" sz="3400" dirty="0" smtClean="0"/>
              <a:t>amministrative</a:t>
            </a:r>
            <a:endParaRPr lang="it-IT" sz="3400" dirty="0"/>
          </a:p>
          <a:p>
            <a:endParaRPr lang="it-IT" dirty="0"/>
          </a:p>
        </p:txBody>
      </p:sp>
    </p:spTree>
    <p:extLst>
      <p:ext uri="{BB962C8B-B14F-4D97-AF65-F5344CB8AC3E}">
        <p14:creationId xmlns:p14="http://schemas.microsoft.com/office/powerpoint/2010/main" val="796892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Funzione </a:t>
            </a:r>
            <a:r>
              <a:rPr lang="it-IT" dirty="0" err="1" smtClean="0"/>
              <a:t>autorizzatoria</a:t>
            </a:r>
            <a:endParaRPr lang="it-IT" dirty="0"/>
          </a:p>
        </p:txBody>
      </p:sp>
      <p:sp>
        <p:nvSpPr>
          <p:cNvPr id="3" name="Segnaposto contenuto 2"/>
          <p:cNvSpPr>
            <a:spLocks noGrp="1"/>
          </p:cNvSpPr>
          <p:nvPr>
            <p:ph idx="1"/>
          </p:nvPr>
        </p:nvSpPr>
        <p:spPr/>
        <p:txBody>
          <a:bodyPr>
            <a:normAutofit fontScale="77500" lnSpcReduction="20000"/>
          </a:bodyPr>
          <a:lstStyle/>
          <a:p>
            <a:r>
              <a:rPr lang="it-IT" sz="3400" dirty="0" smtClean="0"/>
              <a:t>Il bilancio di previsione è atto di straordinaria importanza politica e </a:t>
            </a:r>
            <a:r>
              <a:rPr lang="it-IT" sz="3400" dirty="0" err="1" smtClean="0"/>
              <a:t>amm.va</a:t>
            </a:r>
            <a:endParaRPr lang="it-IT" sz="3400" dirty="0" smtClean="0"/>
          </a:p>
          <a:p>
            <a:r>
              <a:rPr lang="it-IT" sz="3400" dirty="0" smtClean="0"/>
              <a:t>è fonte di intenso confronto dialettico tra giunta e consiglio e, all'interno di quest'ultimo, tra maggioranza ed opposizione</a:t>
            </a:r>
          </a:p>
          <a:p>
            <a:r>
              <a:rPr lang="it-IT" sz="3400" dirty="0" smtClean="0"/>
              <a:t>Il bilancio di previsione ha funzione </a:t>
            </a:r>
            <a:r>
              <a:rPr lang="it-IT" sz="3400" dirty="0" err="1" smtClean="0"/>
              <a:t>autorizzatoria</a:t>
            </a:r>
            <a:r>
              <a:rPr lang="it-IT" sz="3400" dirty="0" smtClean="0"/>
              <a:t> in quanto fissa gli stanziamenti, l'imposizione di tariffe e tributi, le spese che gli apparati dell'Ente possono effettuare durante l'esercizio finanziario ovvero dal 1 gennaio al 31 dicembre di ogni anno. </a:t>
            </a:r>
          </a:p>
          <a:p>
            <a:r>
              <a:rPr lang="it-IT" sz="3400" dirty="0" smtClean="0"/>
              <a:t>Va inteso come un insieme di cassetti (denominati "interventi"), all'interno dei quali sono posti i soldi necessari allo svolgimento delle funzioni amministrative</a:t>
            </a:r>
          </a:p>
          <a:p>
            <a:pPr marL="0" indent="0">
              <a:buNone/>
            </a:pPr>
            <a:endParaRPr lang="it-IT" dirty="0"/>
          </a:p>
        </p:txBody>
      </p:sp>
    </p:spTree>
    <p:extLst>
      <p:ext uri="{BB962C8B-B14F-4D97-AF65-F5344CB8AC3E}">
        <p14:creationId xmlns:p14="http://schemas.microsoft.com/office/powerpoint/2010/main" val="3373756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Funzione </a:t>
            </a:r>
            <a:r>
              <a:rPr lang="it-IT" dirty="0" err="1" smtClean="0"/>
              <a:t>autorizzatoria</a:t>
            </a:r>
            <a:endParaRPr lang="it-IT" dirty="0"/>
          </a:p>
        </p:txBody>
      </p:sp>
      <p:sp>
        <p:nvSpPr>
          <p:cNvPr id="3" name="Segnaposto contenuto 2"/>
          <p:cNvSpPr>
            <a:spLocks noGrp="1"/>
          </p:cNvSpPr>
          <p:nvPr>
            <p:ph idx="1"/>
          </p:nvPr>
        </p:nvSpPr>
        <p:spPr>
          <a:xfrm>
            <a:off x="457200" y="1600200"/>
            <a:ext cx="8229600" cy="5257800"/>
          </a:xfrm>
        </p:spPr>
        <p:txBody>
          <a:bodyPr>
            <a:normAutofit fontScale="62500" lnSpcReduction="20000"/>
          </a:bodyPr>
          <a:lstStyle/>
          <a:p>
            <a:r>
              <a:rPr lang="it-IT" sz="3400" dirty="0" smtClean="0"/>
              <a:t>Saranno </a:t>
            </a:r>
            <a:r>
              <a:rPr lang="it-IT" sz="3400" dirty="0"/>
              <a:t>i responsabili del Comune (dirigenti e titolari di posizioni organizzative) che, nello svolgimento delle </a:t>
            </a:r>
            <a:r>
              <a:rPr lang="it-IT" sz="3400" dirty="0" err="1"/>
              <a:t>attivita</a:t>
            </a:r>
            <a:r>
              <a:rPr lang="it-IT" sz="3400" dirty="0"/>
              <a:t>̀ dei propri uffici, attingeranno il denaro necessario a sostenere le spese consentite in relazione ad uno specifico cassetto. Ad ogni tipologia di spesa corrisponde un </a:t>
            </a:r>
            <a:r>
              <a:rPr lang="it-IT" sz="3400" dirty="0" smtClean="0"/>
              <a:t>cassetto</a:t>
            </a:r>
          </a:p>
          <a:p>
            <a:r>
              <a:rPr lang="it-IT" sz="3600" dirty="0" smtClean="0"/>
              <a:t>il </a:t>
            </a:r>
            <a:r>
              <a:rPr lang="it-IT" sz="3600" dirty="0"/>
              <a:t>dirigente comunale, responsabile di un servizio, non </a:t>
            </a:r>
            <a:r>
              <a:rPr lang="it-IT" sz="3600" dirty="0" err="1"/>
              <a:t>puo</a:t>
            </a:r>
            <a:r>
              <a:rPr lang="it-IT" sz="3600" dirty="0"/>
              <a:t>̀: </a:t>
            </a:r>
            <a:endParaRPr lang="it-IT" sz="3600" dirty="0"/>
          </a:p>
          <a:p>
            <a:r>
              <a:rPr lang="it-IT" sz="3600" dirty="0"/>
              <a:t>a) prelevare </a:t>
            </a:r>
            <a:r>
              <a:rPr lang="it-IT" sz="3600" dirty="0" err="1"/>
              <a:t>piu</a:t>
            </a:r>
            <a:r>
              <a:rPr lang="it-IT" sz="3600" dirty="0"/>
              <a:t>̀ soldi di quelli contenuti nel </a:t>
            </a:r>
            <a:r>
              <a:rPr lang="it-IT" sz="3600" dirty="0" smtClean="0"/>
              <a:t>cassetto</a:t>
            </a:r>
          </a:p>
          <a:p>
            <a:r>
              <a:rPr lang="it-IT" sz="3600" dirty="0" smtClean="0"/>
              <a:t>b) sostenere </a:t>
            </a:r>
            <a:r>
              <a:rPr lang="it-IT" sz="3600" dirty="0"/>
              <a:t>spese con denaro prelevato da cassetti che non gli sia consentito di aprire (cassetti di altri servizi </a:t>
            </a:r>
            <a:r>
              <a:rPr lang="it-IT" sz="3600" dirty="0" smtClean="0"/>
              <a:t>comunali</a:t>
            </a:r>
            <a:r>
              <a:rPr lang="it-IT" sz="3600" dirty="0"/>
              <a:t>)</a:t>
            </a:r>
            <a:endParaRPr lang="it-IT" sz="3600" dirty="0" smtClean="0"/>
          </a:p>
          <a:p>
            <a:r>
              <a:rPr lang="it-IT" sz="3600" dirty="0" smtClean="0"/>
              <a:t>c) spendere </a:t>
            </a:r>
            <a:r>
              <a:rPr lang="it-IT" sz="3600" dirty="0"/>
              <a:t>per </a:t>
            </a:r>
            <a:r>
              <a:rPr lang="it-IT" sz="3600" dirty="0" err="1"/>
              <a:t>finalita</a:t>
            </a:r>
            <a:r>
              <a:rPr lang="it-IT" sz="3600" dirty="0"/>
              <a:t>̀ diverse da quelle a cui viene destinato il cassetto da cui </a:t>
            </a:r>
            <a:r>
              <a:rPr lang="it-IT" sz="3600" dirty="0" smtClean="0"/>
              <a:t>attinge</a:t>
            </a:r>
          </a:p>
          <a:p>
            <a:r>
              <a:rPr lang="it-IT" sz="3600" dirty="0" smtClean="0"/>
              <a:t>Il </a:t>
            </a:r>
            <a:r>
              <a:rPr lang="it-IT" sz="3600" dirty="0"/>
              <a:t>bilancio di previsione quindi è uno strumento di programmazione di breve periodo, attraverso il quale si regolano rapporti tra il governo politico e quello amministrativo, in quanto il primo destina al secondo le risorse necessarie per lo svolgimento delle proprie </a:t>
            </a:r>
            <a:r>
              <a:rPr lang="it-IT" sz="3600" dirty="0" smtClean="0"/>
              <a:t>funzioni</a:t>
            </a:r>
            <a:endParaRPr lang="it-IT" sz="3600" dirty="0"/>
          </a:p>
          <a:p>
            <a:endParaRPr lang="it-IT" sz="3400" dirty="0" smtClean="0"/>
          </a:p>
          <a:p>
            <a:endParaRPr lang="it-IT" sz="3400" dirty="0"/>
          </a:p>
          <a:p>
            <a:endParaRPr lang="it-IT" dirty="0"/>
          </a:p>
        </p:txBody>
      </p:sp>
    </p:spTree>
    <p:extLst>
      <p:ext uri="{BB962C8B-B14F-4D97-AF65-F5344CB8AC3E}">
        <p14:creationId xmlns:p14="http://schemas.microsoft.com/office/powerpoint/2010/main" val="3800056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Modifica del bilancio di previsione</a:t>
            </a:r>
            <a:endParaRPr lang="it-IT" dirty="0"/>
          </a:p>
        </p:txBody>
      </p:sp>
      <p:sp>
        <p:nvSpPr>
          <p:cNvPr id="3" name="Segnaposto contenuto 2"/>
          <p:cNvSpPr>
            <a:spLocks noGrp="1"/>
          </p:cNvSpPr>
          <p:nvPr>
            <p:ph idx="1"/>
          </p:nvPr>
        </p:nvSpPr>
        <p:spPr>
          <a:xfrm>
            <a:off x="457200" y="1600200"/>
            <a:ext cx="8229600" cy="4853136"/>
          </a:xfrm>
        </p:spPr>
        <p:txBody>
          <a:bodyPr>
            <a:normAutofit fontScale="70000" lnSpcReduction="20000"/>
          </a:bodyPr>
          <a:lstStyle/>
          <a:p>
            <a:r>
              <a:rPr lang="it-IT" dirty="0"/>
              <a:t>Una volta </a:t>
            </a:r>
            <a:r>
              <a:rPr lang="it-IT" dirty="0" smtClean="0"/>
              <a:t>approvato, nel </a:t>
            </a:r>
            <a:r>
              <a:rPr lang="it-IT" dirty="0"/>
              <a:t>corso dell’anno è possibile </a:t>
            </a:r>
            <a:r>
              <a:rPr lang="it-IT" dirty="0" smtClean="0"/>
              <a:t>modificare </a:t>
            </a:r>
            <a:r>
              <a:rPr lang="it-IT" dirty="0"/>
              <a:t>il Bilancio di </a:t>
            </a:r>
            <a:r>
              <a:rPr lang="it-IT" dirty="0" smtClean="0"/>
              <a:t>Previsione </a:t>
            </a:r>
            <a:r>
              <a:rPr lang="it-IT" dirty="0"/>
              <a:t>attraverso </a:t>
            </a:r>
            <a:r>
              <a:rPr lang="it-IT" dirty="0" smtClean="0"/>
              <a:t>le </a:t>
            </a:r>
            <a:r>
              <a:rPr lang="it-IT" dirty="0"/>
              <a:t>variazioni di bilancio, ossia delle modifiche in aumento o in diminuzione delle voci di </a:t>
            </a:r>
            <a:r>
              <a:rPr lang="it-IT" dirty="0" smtClean="0"/>
              <a:t>bilancio</a:t>
            </a:r>
            <a:endParaRPr lang="it-IT" dirty="0"/>
          </a:p>
          <a:p>
            <a:r>
              <a:rPr lang="it-IT" dirty="0" smtClean="0"/>
              <a:t>anche </a:t>
            </a:r>
            <a:r>
              <a:rPr lang="it-IT" dirty="0"/>
              <a:t>le variazioni di bilancio devono essere approvate dal Consiglio Comunale e tutte le variazioni </a:t>
            </a:r>
            <a:r>
              <a:rPr lang="it-IT" dirty="0" smtClean="0"/>
              <a:t>nella </a:t>
            </a:r>
            <a:r>
              <a:rPr lang="it-IT" dirty="0"/>
              <a:t>parte spesa devono essere compensate nella parte entrate e </a:t>
            </a:r>
            <a:r>
              <a:rPr lang="it-IT" dirty="0" smtClean="0"/>
              <a:t>viceversa</a:t>
            </a:r>
          </a:p>
          <a:p>
            <a:r>
              <a:rPr lang="it-IT" dirty="0" smtClean="0"/>
              <a:t>Le </a:t>
            </a:r>
            <a:r>
              <a:rPr lang="it-IT" dirty="0"/>
              <a:t>variazioni possono </a:t>
            </a:r>
            <a:r>
              <a:rPr lang="it-IT" dirty="0" smtClean="0"/>
              <a:t>essere </a:t>
            </a:r>
            <a:r>
              <a:rPr lang="it-IT" dirty="0"/>
              <a:t>operate fino al 30 novembre di ciascun esercizio. </a:t>
            </a:r>
            <a:endParaRPr lang="it-IT" dirty="0"/>
          </a:p>
          <a:p>
            <a:r>
              <a:rPr lang="it-IT" dirty="0"/>
              <a:t>Entro il 30 novembre, per verificare che i movimenti finanziari del comune corrispondano a quanto </a:t>
            </a:r>
            <a:r>
              <a:rPr lang="it-IT" dirty="0" smtClean="0"/>
              <a:t>previsto </a:t>
            </a:r>
            <a:r>
              <a:rPr lang="it-IT" dirty="0"/>
              <a:t>nel bilancio di previsione, viene predisposto e presentato in Consiglio Comunale, al fine </a:t>
            </a:r>
            <a:r>
              <a:rPr lang="it-IT" dirty="0" smtClean="0"/>
              <a:t>della </a:t>
            </a:r>
            <a:r>
              <a:rPr lang="it-IT" dirty="0"/>
              <a:t>sua approvazione, l’assestamento di bilancio ossia viene elaborata una variazione di bilancio </a:t>
            </a:r>
            <a:r>
              <a:rPr lang="it-IT" dirty="0" smtClean="0"/>
              <a:t>che </a:t>
            </a:r>
            <a:r>
              <a:rPr lang="it-IT" dirty="0"/>
              <a:t>allinea il bilancio di previsione con le entrate realmente incassate e con le spese realmente </a:t>
            </a:r>
            <a:r>
              <a:rPr lang="it-IT" dirty="0" smtClean="0"/>
              <a:t>sostenute</a:t>
            </a:r>
            <a:r>
              <a:rPr lang="it-IT" dirty="0"/>
              <a:t>. </a:t>
            </a:r>
            <a:endParaRPr lang="it-IT" dirty="0"/>
          </a:p>
          <a:p>
            <a:endParaRPr lang="it-IT" dirty="0"/>
          </a:p>
        </p:txBody>
      </p:sp>
    </p:spTree>
    <p:extLst>
      <p:ext uri="{BB962C8B-B14F-4D97-AF65-F5344CB8AC3E}">
        <p14:creationId xmlns:p14="http://schemas.microsoft.com/office/powerpoint/2010/main" val="2768846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rendiconto</a:t>
            </a:r>
            <a:endParaRPr lang="it-IT" dirty="0"/>
          </a:p>
        </p:txBody>
      </p:sp>
      <p:sp>
        <p:nvSpPr>
          <p:cNvPr id="3" name="Segnaposto contenuto 2"/>
          <p:cNvSpPr>
            <a:spLocks noGrp="1"/>
          </p:cNvSpPr>
          <p:nvPr>
            <p:ph idx="1"/>
          </p:nvPr>
        </p:nvSpPr>
        <p:spPr/>
        <p:txBody>
          <a:bodyPr>
            <a:normAutofit fontScale="85000" lnSpcReduction="10000"/>
          </a:bodyPr>
          <a:lstStyle/>
          <a:p>
            <a:r>
              <a:rPr lang="it-IT" dirty="0"/>
              <a:t>Infine ad esercizio terminato viene approvato, sempre dal Consiglio Comunale, il Rendiconto della </a:t>
            </a:r>
            <a:r>
              <a:rPr lang="it-IT" dirty="0" smtClean="0"/>
              <a:t>gestione </a:t>
            </a:r>
            <a:r>
              <a:rPr lang="it-IT" dirty="0"/>
              <a:t>chiamato </a:t>
            </a:r>
            <a:r>
              <a:rPr lang="it-IT" dirty="0" err="1"/>
              <a:t>altresi</a:t>
            </a:r>
            <a:r>
              <a:rPr lang="it-IT" dirty="0"/>
              <a:t>̀ “conto consuntivo”, ossia la fotografia precisa di tutti la gestione </a:t>
            </a:r>
            <a:r>
              <a:rPr lang="it-IT" dirty="0" smtClean="0"/>
              <a:t>finanziaria dell'ente</a:t>
            </a:r>
          </a:p>
          <a:p>
            <a:r>
              <a:rPr lang="it-IT" dirty="0" smtClean="0"/>
              <a:t>Dal </a:t>
            </a:r>
            <a:r>
              <a:rPr lang="it-IT" dirty="0"/>
              <a:t>rendiconto </a:t>
            </a:r>
            <a:r>
              <a:rPr lang="it-IT" dirty="0" err="1"/>
              <a:t>puo</a:t>
            </a:r>
            <a:r>
              <a:rPr lang="it-IT" dirty="0"/>
              <a:t>̀ scaturire un avanzo di amministrazione generato da fondi </a:t>
            </a:r>
            <a:r>
              <a:rPr lang="it-IT" dirty="0" smtClean="0"/>
              <a:t>non </a:t>
            </a:r>
            <a:r>
              <a:rPr lang="it-IT" dirty="0"/>
              <a:t>utilizzati che possono essere riportati nell'esercizio </a:t>
            </a:r>
            <a:r>
              <a:rPr lang="it-IT" dirty="0" smtClean="0"/>
              <a:t>successivo</a:t>
            </a:r>
          </a:p>
          <a:p>
            <a:r>
              <a:rPr lang="it-IT" dirty="0" smtClean="0"/>
              <a:t>Non </a:t>
            </a:r>
            <a:r>
              <a:rPr lang="it-IT" dirty="0"/>
              <a:t>è invece possibile il </a:t>
            </a:r>
            <a:r>
              <a:rPr lang="it-IT" dirty="0" smtClean="0"/>
              <a:t>cosiddetto </a:t>
            </a:r>
            <a:r>
              <a:rPr lang="it-IT" dirty="0"/>
              <a:t>“buco di bilancio” ovvero disavanzo d’amministrazione in quanto il comune non </a:t>
            </a:r>
            <a:r>
              <a:rPr lang="it-IT" dirty="0" err="1"/>
              <a:t>puo</a:t>
            </a:r>
            <a:r>
              <a:rPr lang="it-IT" dirty="0"/>
              <a:t>̀ </a:t>
            </a:r>
            <a:r>
              <a:rPr lang="it-IT" dirty="0" smtClean="0"/>
              <a:t>spendere </a:t>
            </a:r>
            <a:r>
              <a:rPr lang="it-IT" dirty="0"/>
              <a:t>dei soldi che non ha </a:t>
            </a:r>
            <a:endParaRPr lang="it-IT" dirty="0"/>
          </a:p>
          <a:p>
            <a:endParaRPr lang="it-IT" dirty="0"/>
          </a:p>
        </p:txBody>
      </p:sp>
    </p:spTree>
    <p:extLst>
      <p:ext uri="{BB962C8B-B14F-4D97-AF65-F5344CB8AC3E}">
        <p14:creationId xmlns:p14="http://schemas.microsoft.com/office/powerpoint/2010/main" val="3058649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Elementi estranei al bilancio di previsione</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b="1" dirty="0" smtClean="0"/>
              <a:t>i </a:t>
            </a:r>
            <a:r>
              <a:rPr lang="it-IT" b="1" dirty="0"/>
              <a:t>beni patrimoniali mobiliari e immobiliari già acquistati nei precedenti </a:t>
            </a:r>
            <a:r>
              <a:rPr lang="it-IT" b="1" dirty="0" smtClean="0"/>
              <a:t>esercizi</a:t>
            </a:r>
            <a:r>
              <a:rPr lang="it-IT" dirty="0" smtClean="0"/>
              <a:t>: il b. di previsione tiene conto unicamente dell’eventuale </a:t>
            </a:r>
            <a:r>
              <a:rPr lang="it-IT" dirty="0"/>
              <a:t>spesa per i </a:t>
            </a:r>
            <a:r>
              <a:rPr lang="it-IT" dirty="0" smtClean="0"/>
              <a:t>soli acquisti </a:t>
            </a:r>
            <a:r>
              <a:rPr lang="it-IT" dirty="0"/>
              <a:t>previsti per l’esercizio di </a:t>
            </a:r>
            <a:r>
              <a:rPr lang="it-IT" dirty="0" smtClean="0"/>
              <a:t>riferimento</a:t>
            </a:r>
          </a:p>
          <a:p>
            <a:pPr algn="just"/>
            <a:r>
              <a:rPr lang="it-IT" dirty="0" smtClean="0"/>
              <a:t>tali </a:t>
            </a:r>
            <a:r>
              <a:rPr lang="it-IT" dirty="0"/>
              <a:t>beni risultano in un documento diverso, denominato </a:t>
            </a:r>
            <a:r>
              <a:rPr lang="it-IT" dirty="0" smtClean="0"/>
              <a:t>Conto del Patrimonio, elaborato </a:t>
            </a:r>
            <a:r>
              <a:rPr lang="it-IT" dirty="0"/>
              <a:t>in conclusione dell’esercizio, costituente il Rendiconto, assieme al Conto del Bilancio - che dimostra </a:t>
            </a:r>
            <a:r>
              <a:rPr lang="it-IT" dirty="0" smtClean="0"/>
              <a:t>i risultati </a:t>
            </a:r>
            <a:r>
              <a:rPr lang="it-IT" dirty="0"/>
              <a:t>finali della gestione </a:t>
            </a:r>
            <a:r>
              <a:rPr lang="it-IT" dirty="0" err="1"/>
              <a:t>autorizzatoria</a:t>
            </a:r>
            <a:r>
              <a:rPr lang="it-IT" dirty="0"/>
              <a:t> contenuta nel Bilancio di previsione - e al Conto </a:t>
            </a:r>
            <a:r>
              <a:rPr lang="it-IT" dirty="0" smtClean="0"/>
              <a:t>Economico</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Beni patrimoniali acquistati negli esercizi precedenti </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concorrono, nell’esercizio </a:t>
            </a:r>
            <a:r>
              <a:rPr lang="it-IT" dirty="0"/>
              <a:t>in cui viene assunto il corrispondente impegno di spesa, alla determinazione del Risultato </a:t>
            </a:r>
            <a:r>
              <a:rPr lang="it-IT" dirty="0" smtClean="0"/>
              <a:t>contabile d’amministrazione</a:t>
            </a:r>
            <a:r>
              <a:rPr lang="it-IT" dirty="0"/>
              <a:t>, nella misura complessiva dell’intero ammontare dell’impegno di spesa </a:t>
            </a:r>
            <a:r>
              <a:rPr lang="it-IT" dirty="0" smtClean="0"/>
              <a:t>stesso</a:t>
            </a:r>
          </a:p>
          <a:p>
            <a:pPr algn="just"/>
            <a:r>
              <a:rPr lang="it-IT" dirty="0" smtClean="0"/>
              <a:t>Diversamente, nell’impresa, ai </a:t>
            </a:r>
            <a:r>
              <a:rPr lang="it-IT" dirty="0"/>
              <a:t>fini della determinazione della competenza </a:t>
            </a:r>
            <a:r>
              <a:rPr lang="it-IT" dirty="0" smtClean="0"/>
              <a:t>economica viene </a:t>
            </a:r>
            <a:r>
              <a:rPr lang="it-IT" dirty="0"/>
              <a:t>imputata all’esercizio solamente la </a:t>
            </a:r>
            <a:r>
              <a:rPr lang="it-IT" dirty="0" smtClean="0"/>
              <a:t>pertinente quota </a:t>
            </a:r>
            <a:r>
              <a:rPr lang="it-IT" dirty="0"/>
              <a:t>di ammortamento del bene, il cui costo complessivo, così, resta diluito in una pluralità di anni, anche se gli </a:t>
            </a:r>
            <a:r>
              <a:rPr lang="it-IT" dirty="0" smtClean="0"/>
              <a:t>aspetti finanziari</a:t>
            </a:r>
            <a:r>
              <a:rPr lang="it-IT" dirty="0"/>
              <a:t>, in maniera corrispondente a quanto avviene nel settore pubblico, sono rilevati nell’esercizio di effettuazione </a:t>
            </a:r>
            <a:r>
              <a:rPr lang="it-IT" dirty="0" smtClean="0"/>
              <a:t>della spesa</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Elementi estranei al bilancio di previsione</a:t>
            </a:r>
            <a:endParaRPr lang="it-IT" dirty="0"/>
          </a:p>
        </p:txBody>
      </p:sp>
      <p:sp>
        <p:nvSpPr>
          <p:cNvPr id="3" name="Segnaposto contenuto 2"/>
          <p:cNvSpPr>
            <a:spLocks noGrp="1"/>
          </p:cNvSpPr>
          <p:nvPr>
            <p:ph idx="1"/>
          </p:nvPr>
        </p:nvSpPr>
        <p:spPr/>
        <p:txBody>
          <a:bodyPr>
            <a:normAutofit/>
          </a:bodyPr>
          <a:lstStyle/>
          <a:p>
            <a:pPr algn="just"/>
            <a:r>
              <a:rPr lang="it-IT" dirty="0"/>
              <a:t>i </a:t>
            </a:r>
            <a:r>
              <a:rPr lang="it-IT" b="1" dirty="0"/>
              <a:t>ratei</a:t>
            </a:r>
            <a:r>
              <a:rPr lang="it-IT" dirty="0"/>
              <a:t>, i </a:t>
            </a:r>
            <a:r>
              <a:rPr lang="it-IT" b="1" dirty="0"/>
              <a:t>risconti</a:t>
            </a:r>
            <a:r>
              <a:rPr lang="it-IT" dirty="0"/>
              <a:t>, gli </a:t>
            </a:r>
            <a:r>
              <a:rPr lang="it-IT" b="1" dirty="0" smtClean="0"/>
              <a:t>accantonamenti</a:t>
            </a:r>
            <a:r>
              <a:rPr lang="it-IT" dirty="0" smtClean="0"/>
              <a:t> nonché </a:t>
            </a:r>
            <a:r>
              <a:rPr lang="it-IT" dirty="0"/>
              <a:t>le </a:t>
            </a:r>
            <a:r>
              <a:rPr lang="it-IT" b="1" dirty="0"/>
              <a:t>rimanenze</a:t>
            </a:r>
            <a:r>
              <a:rPr lang="it-IT" dirty="0"/>
              <a:t>, che peraltro sono rilevati nei predetti Conto del Patrimonio e Conto Economico, al pari di ogni </a:t>
            </a:r>
            <a:r>
              <a:rPr lang="it-IT" dirty="0" smtClean="0"/>
              <a:t>altro elemento </a:t>
            </a:r>
            <a:r>
              <a:rPr lang="it-IT" dirty="0"/>
              <a:t>economico non risultante dal Conto del </a:t>
            </a:r>
            <a:r>
              <a:rPr lang="it-IT" dirty="0" smtClean="0"/>
              <a:t>bilancio</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Bilancio di previsione e risultato contabile di amministrazione</a:t>
            </a:r>
            <a:endParaRPr lang="it-IT" dirty="0"/>
          </a:p>
        </p:txBody>
      </p:sp>
      <p:sp>
        <p:nvSpPr>
          <p:cNvPr id="3" name="Segnaposto contenuto 2"/>
          <p:cNvSpPr>
            <a:spLocks noGrp="1"/>
          </p:cNvSpPr>
          <p:nvPr>
            <p:ph idx="1"/>
          </p:nvPr>
        </p:nvSpPr>
        <p:spPr/>
        <p:txBody>
          <a:bodyPr>
            <a:normAutofit lnSpcReduction="10000"/>
          </a:bodyPr>
          <a:lstStyle/>
          <a:p>
            <a:pPr algn="just"/>
            <a:r>
              <a:rPr lang="it-IT" dirty="0"/>
              <a:t>Nel Bilancio di previsione è, tuttavia, indicato il Risultato contabile d’amministrazione </a:t>
            </a:r>
            <a:r>
              <a:rPr lang="it-IT" dirty="0" smtClean="0"/>
              <a:t>(avanzo/disavanzo di amministrazione) previsto </a:t>
            </a:r>
            <a:r>
              <a:rPr lang="it-IT" dirty="0"/>
              <a:t>per </a:t>
            </a:r>
            <a:r>
              <a:rPr lang="it-IT" dirty="0" smtClean="0"/>
              <a:t>l’esercizio precedente </a:t>
            </a:r>
            <a:r>
              <a:rPr lang="it-IT" dirty="0"/>
              <a:t>a quello cui si riferisce tale </a:t>
            </a:r>
            <a:r>
              <a:rPr lang="it-IT" dirty="0" smtClean="0"/>
              <a:t>Bilancio</a:t>
            </a:r>
          </a:p>
          <a:p>
            <a:pPr algn="just"/>
            <a:r>
              <a:rPr lang="it-IT" dirty="0" smtClean="0"/>
              <a:t>così, </a:t>
            </a:r>
            <a:r>
              <a:rPr lang="it-IT" dirty="0"/>
              <a:t>anche nell’ambito contabile pubblico, si realizza, sia pure in modo sintetico</a:t>
            </a:r>
            <a:r>
              <a:rPr lang="it-IT" dirty="0" smtClean="0"/>
              <a:t>, la </a:t>
            </a:r>
            <a:r>
              <a:rPr lang="it-IT" dirty="0"/>
              <a:t>rappresentazione del </a:t>
            </a:r>
            <a:r>
              <a:rPr lang="it-IT" i="1" dirty="0"/>
              <a:t>legame di continuità con il </a:t>
            </a:r>
            <a:r>
              <a:rPr lang="it-IT" i="1" dirty="0" smtClean="0"/>
              <a:t>passato</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previsione</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a:t>Il preliminare e sostanziale atto di gestione, comune con la realtà privatistica, </a:t>
            </a:r>
            <a:r>
              <a:rPr lang="it-IT" dirty="0" smtClean="0"/>
              <a:t>comporta l’individuazione </a:t>
            </a:r>
            <a:r>
              <a:rPr lang="it-IT" dirty="0"/>
              <a:t>degli obiettivi che debbono essere raggiunti, delle relative priorità, nonché </a:t>
            </a:r>
            <a:r>
              <a:rPr lang="it-IT" dirty="0" smtClean="0"/>
              <a:t>delle risorse </a:t>
            </a:r>
            <a:r>
              <a:rPr lang="it-IT" dirty="0"/>
              <a:t>a </a:t>
            </a:r>
            <a:r>
              <a:rPr lang="it-IT" dirty="0" smtClean="0"/>
              <a:t>disposizione</a:t>
            </a:r>
          </a:p>
          <a:p>
            <a:pPr algn="just"/>
            <a:r>
              <a:rPr lang="it-IT" dirty="0" smtClean="0"/>
              <a:t>questo </a:t>
            </a:r>
            <a:r>
              <a:rPr lang="it-IT" dirty="0"/>
              <a:t>insieme di operazioni costituisce la fase della </a:t>
            </a:r>
            <a:r>
              <a:rPr lang="it-IT" b="1" dirty="0" smtClean="0"/>
              <a:t>previsione;</a:t>
            </a:r>
          </a:p>
          <a:p>
            <a:pPr algn="just"/>
            <a:r>
              <a:rPr lang="it-IT" b="1" dirty="0" smtClean="0"/>
              <a:t>si tenga </a:t>
            </a:r>
            <a:r>
              <a:rPr lang="it-IT" dirty="0" smtClean="0"/>
              <a:t>presente </a:t>
            </a:r>
            <a:r>
              <a:rPr lang="it-IT" dirty="0"/>
              <a:t>che la contabilità d’impresa non registra le previsioni, che costituiscono elemento “</a:t>
            </a:r>
            <a:r>
              <a:rPr lang="it-IT" dirty="0" smtClean="0"/>
              <a:t>a latere”, </a:t>
            </a:r>
            <a:r>
              <a:rPr lang="it-IT" dirty="0"/>
              <a:t>ma fondamentale per il suo sviluppo.</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Fasi dell’entrata successive alla previsione</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b="1" dirty="0" smtClean="0"/>
              <a:t>l’accertamento, con </a:t>
            </a:r>
            <a:r>
              <a:rPr lang="it-IT" b="1" dirty="0"/>
              <a:t>cui è rilevato il sorgere del diritto a riscuotere, quando cioè nasce il </a:t>
            </a:r>
            <a:r>
              <a:rPr lang="it-IT" b="1" dirty="0" smtClean="0"/>
              <a:t>credito </a:t>
            </a:r>
            <a:r>
              <a:rPr lang="it-IT" dirty="0" smtClean="0"/>
              <a:t>(stipulazione </a:t>
            </a:r>
            <a:r>
              <a:rPr lang="it-IT" dirty="0"/>
              <a:t>di un contratto attivo, comunicazioni formali di avvenuti stanziamenti a </a:t>
            </a:r>
            <a:r>
              <a:rPr lang="it-IT" dirty="0" smtClean="0"/>
              <a:t>favore dell’ente</a:t>
            </a:r>
            <a:r>
              <a:rPr lang="it-IT" dirty="0"/>
              <a:t>, riconoscimento del diritto a rimborsi, emissione di ruoli, ecc</a:t>
            </a:r>
            <a:r>
              <a:rPr lang="it-IT" dirty="0" smtClean="0"/>
              <a:t>.)</a:t>
            </a:r>
          </a:p>
          <a:p>
            <a:pPr algn="just">
              <a:buNone/>
            </a:pPr>
            <a:r>
              <a:rPr lang="it-IT" dirty="0" smtClean="0"/>
              <a:t>	viene </a:t>
            </a:r>
            <a:r>
              <a:rPr lang="it-IT" dirty="0"/>
              <a:t>così appurata </a:t>
            </a:r>
            <a:r>
              <a:rPr lang="it-IT" dirty="0" smtClean="0"/>
              <a:t>la ragione </a:t>
            </a:r>
            <a:r>
              <a:rPr lang="it-IT" dirty="0"/>
              <a:t>del credito, il suo ammontare e viene individuato il debitore; materialmente si </a:t>
            </a:r>
            <a:r>
              <a:rPr lang="it-IT" dirty="0" smtClean="0"/>
              <a:t>redige un’apposita </a:t>
            </a:r>
            <a:r>
              <a:rPr lang="it-IT" dirty="0"/>
              <a:t>annotazione e per ogni accertamento potranno essere riscossi solo i </a:t>
            </a:r>
            <a:r>
              <a:rPr lang="it-IT" dirty="0" smtClean="0"/>
              <a:t>crediti corrispondenti</a:t>
            </a:r>
            <a:r>
              <a:rPr lang="it-IT" dirty="0"/>
              <a:t>;</a:t>
            </a:r>
          </a:p>
          <a:p>
            <a:pPr algn="just"/>
            <a:r>
              <a:rPr lang="it-IT" b="1" dirty="0" smtClean="0"/>
              <a:t>la </a:t>
            </a:r>
            <a:r>
              <a:rPr lang="it-IT" b="1" dirty="0"/>
              <a:t>riscossione: è l’atto materiale dell’introito del denaro; produce quindi l’estinzione del </a:t>
            </a:r>
            <a:r>
              <a:rPr lang="it-IT" b="1" dirty="0" smtClean="0"/>
              <a:t>credito </a:t>
            </a:r>
            <a:r>
              <a:rPr lang="it-IT" dirty="0" smtClean="0"/>
              <a:t>sorto </a:t>
            </a:r>
            <a:r>
              <a:rPr lang="it-IT" dirty="0"/>
              <a:t>al momento dell’accertamento e si perfeziona con l’emissione delle relativa </a:t>
            </a:r>
            <a:r>
              <a:rPr lang="it-IT" dirty="0" smtClean="0"/>
              <a:t>reversale (ovverosia </a:t>
            </a:r>
            <a:r>
              <a:rPr lang="it-IT" dirty="0"/>
              <a:t>l’autorizzazione data al Tesoriere di riscuotere</a:t>
            </a:r>
            <a:r>
              <a:rPr lang="it-IT" dirty="0" smtClean="0"/>
              <a:t>).</a:t>
            </a: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Ulteriori fasi dell’entrata</a:t>
            </a:r>
            <a:endParaRPr lang="it-IT" dirty="0"/>
          </a:p>
        </p:txBody>
      </p:sp>
      <p:sp>
        <p:nvSpPr>
          <p:cNvPr id="3" name="Segnaposto contenuto 2"/>
          <p:cNvSpPr>
            <a:spLocks noGrp="1"/>
          </p:cNvSpPr>
          <p:nvPr>
            <p:ph idx="1"/>
          </p:nvPr>
        </p:nvSpPr>
        <p:spPr/>
        <p:txBody>
          <a:bodyPr>
            <a:normAutofit/>
          </a:bodyPr>
          <a:lstStyle/>
          <a:p>
            <a:pPr algn="just"/>
            <a:r>
              <a:rPr lang="it-IT" dirty="0" smtClean="0"/>
              <a:t>l’</a:t>
            </a:r>
            <a:r>
              <a:rPr lang="it-IT" b="1" dirty="0" smtClean="0"/>
              <a:t>autorizzazione alla riscossione </a:t>
            </a:r>
            <a:r>
              <a:rPr lang="it-IT" dirty="0" smtClean="0"/>
              <a:t>(atto interno che serve soprattutto per il controllo sui dipendenti incaricati della riscossione) </a:t>
            </a:r>
          </a:p>
          <a:p>
            <a:pPr algn="just"/>
            <a:r>
              <a:rPr lang="it-IT" dirty="0" smtClean="0"/>
              <a:t>il </a:t>
            </a:r>
            <a:r>
              <a:rPr lang="it-IT" b="1" dirty="0" smtClean="0"/>
              <a:t>versamento</a:t>
            </a:r>
            <a:r>
              <a:rPr lang="it-IT" dirty="0" smtClean="0"/>
              <a:t> (quando vi siano dei soggetti estranei all’ente che debbano versare alle casse dell’ente le somme riscosse: es. Concessionari alla riscossione dei tributi)</a:t>
            </a: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fasi successive dell’uscita</a:t>
            </a:r>
          </a:p>
        </p:txBody>
      </p:sp>
      <p:sp>
        <p:nvSpPr>
          <p:cNvPr id="3" name="Segnaposto contenuto 2"/>
          <p:cNvSpPr>
            <a:spLocks noGrp="1"/>
          </p:cNvSpPr>
          <p:nvPr>
            <p:ph idx="1"/>
          </p:nvPr>
        </p:nvSpPr>
        <p:spPr/>
        <p:txBody>
          <a:bodyPr>
            <a:normAutofit fontScale="85000" lnSpcReduction="10000"/>
          </a:bodyPr>
          <a:lstStyle/>
          <a:p>
            <a:pPr algn="just"/>
            <a:r>
              <a:rPr lang="it-IT" b="1" dirty="0" smtClean="0"/>
              <a:t>l’impegno</a:t>
            </a:r>
            <a:r>
              <a:rPr lang="it-IT" b="1" dirty="0"/>
              <a:t>: con esso sorge l’obbligo di pagare, nasce cioè il debito a seguito di </a:t>
            </a:r>
            <a:r>
              <a:rPr lang="it-IT" b="1" dirty="0" smtClean="0"/>
              <a:t>obbligazioni </a:t>
            </a:r>
            <a:r>
              <a:rPr lang="it-IT" dirty="0" smtClean="0"/>
              <a:t>giuridicamente </a:t>
            </a:r>
            <a:r>
              <a:rPr lang="it-IT" dirty="0"/>
              <a:t>perfezionate (stipulazione di contratti che prevedano corrispettivi a carico dell’Ente</a:t>
            </a:r>
            <a:r>
              <a:rPr lang="it-IT" dirty="0" smtClean="0"/>
              <a:t>, ecc.)</a:t>
            </a:r>
          </a:p>
          <a:p>
            <a:pPr algn="just">
              <a:buNone/>
            </a:pPr>
            <a:r>
              <a:rPr lang="it-IT" dirty="0"/>
              <a:t>	</a:t>
            </a:r>
            <a:r>
              <a:rPr lang="it-IT" dirty="0" smtClean="0"/>
              <a:t>Viene </a:t>
            </a:r>
            <a:r>
              <a:rPr lang="it-IT" dirty="0"/>
              <a:t>quantificata la somma da pagare, il creditore, le ragioni del debito; materialmente </a:t>
            </a:r>
            <a:r>
              <a:rPr lang="it-IT" dirty="0" smtClean="0"/>
              <a:t>si redige </a:t>
            </a:r>
            <a:r>
              <a:rPr lang="it-IT" dirty="0"/>
              <a:t>un’apposita annotazione e per ogni impegno potranno essere pagati solo i </a:t>
            </a:r>
            <a:r>
              <a:rPr lang="it-IT" dirty="0" smtClean="0"/>
              <a:t>debiti corrispondenti</a:t>
            </a:r>
            <a:endParaRPr lang="it-IT" dirty="0"/>
          </a:p>
          <a:p>
            <a:pPr algn="just"/>
            <a:r>
              <a:rPr lang="it-IT" b="1" dirty="0" smtClean="0"/>
              <a:t>la </a:t>
            </a:r>
            <a:r>
              <a:rPr lang="it-IT" b="1" dirty="0"/>
              <a:t>liquidazione: che consiste nella determinazione in guisa definitiva delle somme da pagare</a:t>
            </a:r>
            <a:r>
              <a:rPr lang="it-IT" b="1" dirty="0" smtClean="0"/>
              <a:t>, </a:t>
            </a:r>
            <a:r>
              <a:rPr lang="it-IT" dirty="0" smtClean="0"/>
              <a:t>verificandone </a:t>
            </a:r>
            <a:r>
              <a:rPr lang="it-IT" dirty="0"/>
              <a:t>la correttezza in base ai documenti e titoli comprovanti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fasi successive dell’uscita</a:t>
            </a:r>
          </a:p>
        </p:txBody>
      </p:sp>
      <p:sp>
        <p:nvSpPr>
          <p:cNvPr id="3" name="Segnaposto contenuto 2"/>
          <p:cNvSpPr>
            <a:spLocks noGrp="1"/>
          </p:cNvSpPr>
          <p:nvPr>
            <p:ph idx="1"/>
          </p:nvPr>
        </p:nvSpPr>
        <p:spPr/>
        <p:txBody>
          <a:bodyPr>
            <a:normAutofit/>
          </a:bodyPr>
          <a:lstStyle/>
          <a:p>
            <a:pPr algn="just"/>
            <a:r>
              <a:rPr lang="it-IT" b="1" dirty="0" smtClean="0"/>
              <a:t>l’ordinazione</a:t>
            </a:r>
            <a:r>
              <a:rPr lang="it-IT" b="1" dirty="0"/>
              <a:t>: l’emissione cioè del titolo di spesa con cui viene dato al </a:t>
            </a:r>
            <a:r>
              <a:rPr lang="it-IT" b="1" dirty="0" smtClean="0"/>
              <a:t>Tesoriere/Cassiere </a:t>
            </a:r>
            <a:r>
              <a:rPr lang="it-IT" dirty="0" smtClean="0"/>
              <a:t>l’ordine </a:t>
            </a:r>
            <a:r>
              <a:rPr lang="it-IT" dirty="0"/>
              <a:t>di effettuare il pagamento al creditore (mandato di pagamento)</a:t>
            </a:r>
          </a:p>
          <a:p>
            <a:pPr algn="just"/>
            <a:r>
              <a:rPr lang="it-IT" b="1" dirty="0" smtClean="0"/>
              <a:t>il </a:t>
            </a:r>
            <a:r>
              <a:rPr lang="it-IT" b="1" dirty="0"/>
              <a:t>pagamento: l’atto terminale che, con l’esborso materiale della somma dovuta al creditore</a:t>
            </a:r>
            <a:r>
              <a:rPr lang="it-IT" b="1" dirty="0" smtClean="0"/>
              <a:t>, </a:t>
            </a:r>
            <a:r>
              <a:rPr lang="it-IT" dirty="0" smtClean="0"/>
              <a:t>chiude </a:t>
            </a:r>
            <a:r>
              <a:rPr lang="it-IT" dirty="0"/>
              <a:t>il ciclo dell’uscita.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classificazione</a:t>
            </a:r>
            <a:endParaRPr lang="it-IT" dirty="0"/>
          </a:p>
        </p:txBody>
      </p:sp>
      <p:sp>
        <p:nvSpPr>
          <p:cNvPr id="3" name="Segnaposto contenuto 2"/>
          <p:cNvSpPr>
            <a:spLocks noGrp="1"/>
          </p:cNvSpPr>
          <p:nvPr>
            <p:ph idx="1"/>
          </p:nvPr>
        </p:nvSpPr>
        <p:spPr/>
        <p:txBody>
          <a:bodyPr/>
          <a:lstStyle/>
          <a:p>
            <a:pPr algn="ctr">
              <a:buNone/>
            </a:pPr>
            <a:r>
              <a:rPr lang="it-IT" dirty="0" smtClean="0"/>
              <a:t>fasi </a:t>
            </a:r>
            <a:r>
              <a:rPr lang="it-IT" dirty="0"/>
              <a:t>di </a:t>
            </a:r>
            <a:r>
              <a:rPr lang="it-IT" dirty="0" smtClean="0"/>
              <a:t>diritto</a:t>
            </a:r>
          </a:p>
          <a:p>
            <a:r>
              <a:rPr lang="it-IT" dirty="0" smtClean="0"/>
              <a:t>Accertamento</a:t>
            </a:r>
          </a:p>
          <a:p>
            <a:r>
              <a:rPr lang="it-IT" dirty="0" smtClean="0"/>
              <a:t>Impegno</a:t>
            </a:r>
          </a:p>
          <a:p>
            <a:pPr algn="ctr">
              <a:buNone/>
            </a:pPr>
            <a:r>
              <a:rPr lang="it-IT" dirty="0" smtClean="0"/>
              <a:t>Fasi di fatto </a:t>
            </a:r>
          </a:p>
          <a:p>
            <a:r>
              <a:rPr lang="it-IT" dirty="0" smtClean="0"/>
              <a:t>riscossione </a:t>
            </a:r>
          </a:p>
          <a:p>
            <a:r>
              <a:rPr lang="it-IT" dirty="0" smtClean="0"/>
              <a:t>pagamento</a:t>
            </a: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Competenza e cassa</a:t>
            </a:r>
            <a:endParaRPr lang="it-IT" dirty="0"/>
          </a:p>
        </p:txBody>
      </p:sp>
      <p:sp>
        <p:nvSpPr>
          <p:cNvPr id="3" name="Segnaposto contenuto 2"/>
          <p:cNvSpPr>
            <a:spLocks noGrp="1"/>
          </p:cNvSpPr>
          <p:nvPr>
            <p:ph idx="1"/>
          </p:nvPr>
        </p:nvSpPr>
        <p:spPr/>
        <p:txBody>
          <a:bodyPr/>
          <a:lstStyle/>
          <a:p>
            <a:pPr algn="ctr">
              <a:buNone/>
            </a:pPr>
            <a:r>
              <a:rPr lang="it-IT" dirty="0"/>
              <a:t>I Bilanci possono essere redatti seguendo il </a:t>
            </a:r>
            <a:r>
              <a:rPr lang="it-IT" dirty="0" smtClean="0"/>
              <a:t>principio</a:t>
            </a:r>
          </a:p>
          <a:p>
            <a:r>
              <a:rPr lang="it-IT" dirty="0" smtClean="0"/>
              <a:t>della cassa</a:t>
            </a:r>
          </a:p>
          <a:p>
            <a:r>
              <a:rPr lang="it-IT" dirty="0" smtClean="0"/>
              <a:t>della </a:t>
            </a:r>
            <a:r>
              <a:rPr lang="it-IT" dirty="0"/>
              <a:t>competenza </a:t>
            </a:r>
          </a:p>
          <a:p>
            <a:r>
              <a:rPr lang="it-IT" dirty="0" smtClean="0"/>
              <a:t>In forma </a:t>
            </a:r>
            <a:r>
              <a:rPr lang="it-IT" dirty="0"/>
              <a:t>mista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1143000"/>
          </a:xfrm>
        </p:spPr>
        <p:txBody>
          <a:bodyPr/>
          <a:lstStyle/>
          <a:p>
            <a:r>
              <a:rPr lang="it-IT" dirty="0" smtClean="0"/>
              <a:t>Bilancio di cassa</a:t>
            </a:r>
            <a:endParaRPr lang="it-IT" dirty="0"/>
          </a:p>
        </p:txBody>
      </p:sp>
      <p:sp>
        <p:nvSpPr>
          <p:cNvPr id="3" name="Segnaposto contenuto 2"/>
          <p:cNvSpPr>
            <a:spLocks noGrp="1"/>
          </p:cNvSpPr>
          <p:nvPr>
            <p:ph idx="1"/>
          </p:nvPr>
        </p:nvSpPr>
        <p:spPr>
          <a:xfrm>
            <a:off x="395536" y="1052736"/>
            <a:ext cx="8229600" cy="4525963"/>
          </a:xfrm>
        </p:spPr>
        <p:txBody>
          <a:bodyPr>
            <a:noAutofit/>
          </a:bodyPr>
          <a:lstStyle/>
          <a:p>
            <a:pPr algn="just"/>
            <a:r>
              <a:rPr lang="it-IT" sz="2500" dirty="0"/>
              <a:t>il bilancio di </a:t>
            </a:r>
            <a:r>
              <a:rPr lang="it-IT" sz="2500" dirty="0" smtClean="0"/>
              <a:t>cassa prende </a:t>
            </a:r>
            <a:r>
              <a:rPr lang="it-IT" sz="2500" dirty="0"/>
              <a:t>in </a:t>
            </a:r>
            <a:r>
              <a:rPr lang="it-IT" sz="2500" dirty="0" smtClean="0"/>
              <a:t>considerazione tutte </a:t>
            </a:r>
            <a:r>
              <a:rPr lang="it-IT" sz="2500" dirty="0"/>
              <a:t>le entrate e le spese che si presume verranno effettivamente riscosse e pagate </a:t>
            </a:r>
            <a:r>
              <a:rPr lang="it-IT" sz="2500" dirty="0" smtClean="0"/>
              <a:t>nell’esercizio cui </a:t>
            </a:r>
            <a:r>
              <a:rPr lang="it-IT" sz="2500" dirty="0"/>
              <a:t>il bilancio stesso si </a:t>
            </a:r>
            <a:r>
              <a:rPr lang="it-IT" sz="2500" dirty="0" smtClean="0"/>
              <a:t>riferisce</a:t>
            </a:r>
          </a:p>
          <a:p>
            <a:pPr algn="just"/>
            <a:r>
              <a:rPr lang="it-IT" sz="2500" dirty="0" smtClean="0"/>
              <a:t>esso </a:t>
            </a:r>
            <a:r>
              <a:rPr lang="it-IT" sz="2500" dirty="0"/>
              <a:t>si rapporta, così, alle fasi di fatto e non già a quelle </a:t>
            </a:r>
            <a:r>
              <a:rPr lang="it-IT" sz="2500" dirty="0" smtClean="0"/>
              <a:t>di diritto</a:t>
            </a:r>
          </a:p>
          <a:p>
            <a:pPr algn="just"/>
            <a:r>
              <a:rPr lang="it-IT" sz="2500" dirty="0" smtClean="0"/>
              <a:t>Non </a:t>
            </a:r>
            <a:r>
              <a:rPr lang="it-IT" sz="2500" dirty="0"/>
              <a:t>importa </a:t>
            </a:r>
            <a:r>
              <a:rPr lang="it-IT" sz="2500" dirty="0" smtClean="0"/>
              <a:t>se il contratto (esempio - fase dell’impegno - acquisto di un frigorifero )sia </a:t>
            </a:r>
            <a:r>
              <a:rPr lang="it-IT" sz="2500" dirty="0"/>
              <a:t>stato firmato a dicembre, importa </a:t>
            </a:r>
            <a:r>
              <a:rPr lang="it-IT" sz="2500" dirty="0" smtClean="0"/>
              <a:t>solo quando </a:t>
            </a:r>
            <a:r>
              <a:rPr lang="it-IT" sz="2500" dirty="0"/>
              <a:t>pagherò il frigorifero </a:t>
            </a:r>
            <a:endParaRPr lang="it-IT" sz="2500" dirty="0" smtClean="0"/>
          </a:p>
          <a:p>
            <a:pPr algn="just"/>
            <a:r>
              <a:rPr lang="it-IT" sz="2500" dirty="0" smtClean="0"/>
              <a:t>se </a:t>
            </a:r>
            <a:r>
              <a:rPr lang="it-IT" sz="2500" dirty="0"/>
              <a:t>ciò avverrà nell’anno successivo la </a:t>
            </a:r>
            <a:r>
              <a:rPr lang="it-IT" sz="2500" dirty="0" smtClean="0"/>
              <a:t>relativa manifestazione </a:t>
            </a:r>
            <a:r>
              <a:rPr lang="it-IT" sz="2500" dirty="0"/>
              <a:t>contabile avrà rilevanza solamente per l’anno </a:t>
            </a:r>
            <a:r>
              <a:rPr lang="it-IT" sz="2500" dirty="0" smtClean="0"/>
              <a:t>successivo</a:t>
            </a:r>
            <a:endParaRPr lang="it-IT" sz="25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315416"/>
            <a:ext cx="8229600" cy="1143000"/>
          </a:xfrm>
        </p:spPr>
        <p:txBody>
          <a:bodyPr/>
          <a:lstStyle/>
          <a:p>
            <a:r>
              <a:rPr lang="it-IT" dirty="0" smtClean="0"/>
              <a:t>Bilancio di cassa</a:t>
            </a:r>
            <a:endParaRPr lang="it-IT" dirty="0"/>
          </a:p>
        </p:txBody>
      </p:sp>
      <p:sp>
        <p:nvSpPr>
          <p:cNvPr id="3" name="Segnaposto contenuto 2"/>
          <p:cNvSpPr>
            <a:spLocks noGrp="1"/>
          </p:cNvSpPr>
          <p:nvPr>
            <p:ph idx="1"/>
          </p:nvPr>
        </p:nvSpPr>
        <p:spPr>
          <a:xfrm>
            <a:off x="395536" y="836712"/>
            <a:ext cx="8229600" cy="4525963"/>
          </a:xfrm>
        </p:spPr>
        <p:txBody>
          <a:bodyPr>
            <a:noAutofit/>
          </a:bodyPr>
          <a:lstStyle/>
          <a:p>
            <a:pPr algn="just"/>
            <a:r>
              <a:rPr lang="it-IT" sz="2500" dirty="0" smtClean="0"/>
              <a:t>Esso </a:t>
            </a:r>
            <a:r>
              <a:rPr lang="it-IT" sz="2500" dirty="0"/>
              <a:t>consente un più diretto controllo dell’equilibrio dei flussi di entrata e di uscita ed </a:t>
            </a:r>
            <a:r>
              <a:rPr lang="it-IT" sz="2500" dirty="0" smtClean="0"/>
              <a:t>elimina la </a:t>
            </a:r>
            <a:r>
              <a:rPr lang="it-IT" sz="2500" dirty="0"/>
              <a:t>gestione dei residui (per quanto, poi, dei debiti pendenti debba comunque e </a:t>
            </a:r>
            <a:r>
              <a:rPr lang="it-IT" sz="2500" dirty="0" smtClean="0"/>
              <a:t>necessariamente tenersi </a:t>
            </a:r>
            <a:r>
              <a:rPr lang="it-IT" sz="2500" dirty="0"/>
              <a:t>conto e quindi non pare ne conseguano rilevanti benefici a fini </a:t>
            </a:r>
            <a:r>
              <a:rPr lang="it-IT" sz="2500" dirty="0" smtClean="0"/>
              <a:t>semplificativi)</a:t>
            </a:r>
          </a:p>
          <a:p>
            <a:pPr algn="just"/>
            <a:r>
              <a:rPr lang="it-IT" sz="2500" dirty="0" smtClean="0"/>
              <a:t>Deve, altresì</a:t>
            </a:r>
            <a:r>
              <a:rPr lang="it-IT" sz="2500" dirty="0"/>
              <a:t>, </a:t>
            </a:r>
            <a:r>
              <a:rPr lang="it-IT" sz="2500" dirty="0" smtClean="0"/>
              <a:t>considerarsi che </a:t>
            </a:r>
            <a:r>
              <a:rPr lang="it-IT" sz="2500" dirty="0"/>
              <a:t>le previsioni di </a:t>
            </a:r>
            <a:r>
              <a:rPr lang="it-IT" sz="2500" dirty="0" smtClean="0"/>
              <a:t>cassa comportano </a:t>
            </a:r>
            <a:r>
              <a:rPr lang="it-IT" sz="2500" dirty="0"/>
              <a:t>maggiori difficoltà di quelle di competenza, data la maggiore incertezza </a:t>
            </a:r>
            <a:r>
              <a:rPr lang="it-IT" sz="2500" dirty="0" smtClean="0"/>
              <a:t>connessa alla </a:t>
            </a:r>
            <a:r>
              <a:rPr lang="it-IT" sz="2500" dirty="0"/>
              <a:t>determinazione anticipata delle somme che si riscuoteranno o si pagheranno, rispetto </a:t>
            </a:r>
            <a:r>
              <a:rPr lang="it-IT" sz="2500" dirty="0" smtClean="0"/>
              <a:t>a quella </a:t>
            </a:r>
            <a:r>
              <a:rPr lang="it-IT" sz="2500" dirty="0"/>
              <a:t>relativa alla determinazione delle somme che si avrà il diritto di riscuotere o l’obbligo </a:t>
            </a:r>
            <a:r>
              <a:rPr lang="it-IT" sz="2500" dirty="0" smtClean="0"/>
              <a:t>di pagare </a:t>
            </a:r>
            <a:r>
              <a:rPr lang="it-IT" sz="2500" dirty="0"/>
              <a:t>nell’esercizio, come avviene invece per la redazione dei bilanci di </a:t>
            </a:r>
            <a:r>
              <a:rPr lang="it-IT" sz="2500" dirty="0" smtClean="0"/>
              <a:t>competenza</a:t>
            </a:r>
          </a:p>
          <a:p>
            <a:pPr algn="just"/>
            <a:r>
              <a:rPr lang="it-IT" sz="2500" dirty="0" smtClean="0"/>
              <a:t>Il bilancio </a:t>
            </a:r>
            <a:r>
              <a:rPr lang="it-IT" sz="2500" dirty="0"/>
              <a:t>di </a:t>
            </a:r>
            <a:r>
              <a:rPr lang="it-IT" sz="2500" dirty="0" smtClean="0"/>
              <a:t>cassa non </a:t>
            </a:r>
            <a:r>
              <a:rPr lang="it-IT" sz="2500" dirty="0"/>
              <a:t>delimita per esercizio finanziario i fatti amministrativi e </a:t>
            </a:r>
            <a:r>
              <a:rPr lang="it-IT" sz="2500" dirty="0" smtClean="0"/>
              <a:t>le conseguenti </a:t>
            </a:r>
            <a:r>
              <a:rPr lang="it-IT" sz="2500" dirty="0"/>
              <a:t>responsabilità</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1143000"/>
          </a:xfrm>
        </p:spPr>
        <p:txBody>
          <a:bodyPr/>
          <a:lstStyle/>
          <a:p>
            <a:r>
              <a:rPr lang="it-IT" dirty="0" smtClean="0"/>
              <a:t>Bilancio di competenza</a:t>
            </a:r>
            <a:endParaRPr lang="it-IT" dirty="0"/>
          </a:p>
        </p:txBody>
      </p:sp>
      <p:sp>
        <p:nvSpPr>
          <p:cNvPr id="3" name="Segnaposto contenuto 2"/>
          <p:cNvSpPr>
            <a:spLocks noGrp="1"/>
          </p:cNvSpPr>
          <p:nvPr>
            <p:ph idx="1"/>
          </p:nvPr>
        </p:nvSpPr>
        <p:spPr>
          <a:xfrm>
            <a:off x="395536" y="1268760"/>
            <a:ext cx="8229600" cy="4525963"/>
          </a:xfrm>
        </p:spPr>
        <p:txBody>
          <a:bodyPr>
            <a:noAutofit/>
          </a:bodyPr>
          <a:lstStyle/>
          <a:p>
            <a:pPr algn="just"/>
            <a:r>
              <a:rPr lang="it-IT" sz="2300" dirty="0" smtClean="0"/>
              <a:t>prende </a:t>
            </a:r>
            <a:r>
              <a:rPr lang="it-IT" sz="2300" dirty="0"/>
              <a:t>in considerazione le entrate e le spese per le quali si prevede</a:t>
            </a:r>
            <a:r>
              <a:rPr lang="it-IT" sz="2300" dirty="0" smtClean="0"/>
              <a:t>, rispettivamente</a:t>
            </a:r>
            <a:r>
              <a:rPr lang="it-IT" sz="2300" dirty="0"/>
              <a:t>, il sorgere del diritto alla riscossione e il sorgere dell’obbligo al pagamento </a:t>
            </a:r>
            <a:r>
              <a:rPr lang="it-IT" sz="2300" dirty="0" smtClean="0"/>
              <a:t>nel corso </a:t>
            </a:r>
            <a:r>
              <a:rPr lang="it-IT" sz="2300" dirty="0"/>
              <a:t>dell’esercizio di riferimento, indipendentemente dal fatto che le stesse possano </a:t>
            </a:r>
            <a:r>
              <a:rPr lang="it-IT" sz="2300" dirty="0" smtClean="0"/>
              <a:t>essere effettivamente </a:t>
            </a:r>
            <a:r>
              <a:rPr lang="it-IT" sz="2300" dirty="0"/>
              <a:t>riscosse o pagate nello stesso </a:t>
            </a:r>
            <a:r>
              <a:rPr lang="it-IT" sz="2300" dirty="0" smtClean="0"/>
              <a:t>esercizio</a:t>
            </a:r>
          </a:p>
          <a:p>
            <a:pPr algn="just"/>
            <a:r>
              <a:rPr lang="it-IT" sz="2300" dirty="0" smtClean="0"/>
              <a:t>esso </a:t>
            </a:r>
            <a:r>
              <a:rPr lang="it-IT" sz="2300" dirty="0"/>
              <a:t>si fonda, dunque, sulle fasi </a:t>
            </a:r>
            <a:r>
              <a:rPr lang="it-IT" sz="2300" dirty="0" smtClean="0"/>
              <a:t>di diritto</a:t>
            </a:r>
          </a:p>
          <a:p>
            <a:pPr algn="just"/>
            <a:r>
              <a:rPr lang="it-IT" sz="2300" dirty="0" smtClean="0"/>
              <a:t>Sempre </a:t>
            </a:r>
            <a:r>
              <a:rPr lang="it-IT" sz="2300" dirty="0"/>
              <a:t>con riferimento al riportato esempio dell’acquisto del frigorifero, non rileva </a:t>
            </a:r>
            <a:r>
              <a:rPr lang="it-IT" sz="2300" dirty="0" smtClean="0"/>
              <a:t>a questi </a:t>
            </a:r>
            <a:r>
              <a:rPr lang="it-IT" sz="2300" dirty="0"/>
              <a:t>fini la previsione che il pagamento avvenga in altro esercizio, rileva invece il </a:t>
            </a:r>
            <a:r>
              <a:rPr lang="it-IT" sz="2300" dirty="0" smtClean="0"/>
              <a:t>momento dell’assunzione </a:t>
            </a:r>
            <a:r>
              <a:rPr lang="it-IT" sz="2300" dirty="0"/>
              <a:t>dell’impegno, cioè quello della stipulazione del relativo contratto </a:t>
            </a:r>
            <a:r>
              <a:rPr lang="it-IT" sz="2300" dirty="0" smtClean="0"/>
              <a:t>di compravendita</a:t>
            </a:r>
            <a:r>
              <a:rPr lang="it-IT" sz="2300" dirty="0"/>
              <a:t>.</a:t>
            </a:r>
          </a:p>
          <a:p>
            <a:pPr algn="just"/>
            <a:r>
              <a:rPr lang="it-IT" sz="2300" dirty="0"/>
              <a:t>Tale bilancio consente più efficaci controlli da parte degli organi volitivi - nella fattispecie </a:t>
            </a:r>
            <a:r>
              <a:rPr lang="it-IT" sz="2300" dirty="0" smtClean="0"/>
              <a:t>il Consiglio </a:t>
            </a:r>
            <a:r>
              <a:rPr lang="it-IT" sz="2300" dirty="0"/>
              <a:t>- nei confronti degli organi esecutivi - nella fattispecie la Giunta - e della dirigenza</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criterio della competenza nel bilancio di previsione</a:t>
            </a:r>
            <a:endParaRPr lang="it-IT" dirty="0"/>
          </a:p>
        </p:txBody>
      </p:sp>
      <p:sp>
        <p:nvSpPr>
          <p:cNvPr id="3" name="Segnaposto contenuto 2"/>
          <p:cNvSpPr>
            <a:spLocks noGrp="1"/>
          </p:cNvSpPr>
          <p:nvPr>
            <p:ph idx="1"/>
          </p:nvPr>
        </p:nvSpPr>
        <p:spPr/>
        <p:txBody>
          <a:bodyPr/>
          <a:lstStyle/>
          <a:p>
            <a:pPr algn="just"/>
            <a:r>
              <a:rPr lang="it-IT" dirty="0"/>
              <a:t>il bilancio di previsione, tracciando il piano della gestione di un </a:t>
            </a:r>
            <a:r>
              <a:rPr lang="it-IT" dirty="0" smtClean="0"/>
              <a:t>intero esercizio</a:t>
            </a:r>
            <a:r>
              <a:rPr lang="it-IT" dirty="0"/>
              <a:t>, costituisce in ogni azienda una preziosa guida all’operato di chi amministra, </a:t>
            </a:r>
            <a:r>
              <a:rPr lang="it-IT" dirty="0" smtClean="0"/>
              <a:t>nelle aziende dipendenti, </a:t>
            </a:r>
            <a:r>
              <a:rPr lang="it-IT" dirty="0"/>
              <a:t>e particolarmente in quella vastissima dello Stato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Conseguenze del bilancio</a:t>
            </a:r>
            <a:endParaRPr lang="it-IT" dirty="0"/>
          </a:p>
        </p:txBody>
      </p:sp>
      <p:sp>
        <p:nvSpPr>
          <p:cNvPr id="3" name="Segnaposto contenuto 2"/>
          <p:cNvSpPr>
            <a:spLocks noGrp="1"/>
          </p:cNvSpPr>
          <p:nvPr>
            <p:ph idx="1"/>
          </p:nvPr>
        </p:nvSpPr>
        <p:spPr/>
        <p:txBody>
          <a:bodyPr>
            <a:normAutofit fontScale="77500" lnSpcReduction="20000"/>
          </a:bodyPr>
          <a:lstStyle/>
          <a:p>
            <a:r>
              <a:rPr lang="it-IT" dirty="0"/>
              <a:t>Il bilancio del comune influisce per molti aspetti sulla vita </a:t>
            </a:r>
            <a:r>
              <a:rPr lang="it-IT" dirty="0" smtClean="0"/>
              <a:t>del cittadino</a:t>
            </a:r>
          </a:p>
          <a:p>
            <a:r>
              <a:rPr lang="it-IT" dirty="0" smtClean="0"/>
              <a:t>In </a:t>
            </a:r>
            <a:r>
              <a:rPr lang="it-IT" dirty="0"/>
              <a:t>esso vengono </a:t>
            </a:r>
            <a:r>
              <a:rPr lang="it-IT" dirty="0" smtClean="0"/>
              <a:t>determinati </a:t>
            </a:r>
            <a:r>
              <a:rPr lang="it-IT" dirty="0"/>
              <a:t>le aliquote e le tariffe relativi ai vari servizi che il comune eroga: quanti soldi servono </a:t>
            </a:r>
            <a:r>
              <a:rPr lang="it-IT" dirty="0" smtClean="0"/>
              <a:t>per </a:t>
            </a:r>
            <a:r>
              <a:rPr lang="it-IT" dirty="0"/>
              <a:t>far funzionare la macchina comunale, quali servizi sociali il comune intende erogare e quante </a:t>
            </a:r>
            <a:r>
              <a:rPr lang="it-IT" dirty="0" smtClean="0"/>
              <a:t>risorse </a:t>
            </a:r>
            <a:r>
              <a:rPr lang="it-IT" dirty="0"/>
              <a:t>a ciascuno di essi vengono destinati, quanti soldi verranno utilizzati per finanziare </a:t>
            </a:r>
            <a:r>
              <a:rPr lang="it-IT" dirty="0" smtClean="0"/>
              <a:t>la </a:t>
            </a:r>
            <a:r>
              <a:rPr lang="it-IT" dirty="0"/>
              <a:t>pubblica istruzione, lo sport, la pubblica sicurezza, il commercio e lo sviluppo economico, </a:t>
            </a:r>
            <a:r>
              <a:rPr lang="it-IT" dirty="0" smtClean="0"/>
              <a:t>la </a:t>
            </a:r>
            <a:r>
              <a:rPr lang="it-IT" dirty="0"/>
              <a:t>cultura, la </a:t>
            </a:r>
            <a:r>
              <a:rPr lang="it-IT" dirty="0" err="1"/>
              <a:t>viabilita</a:t>
            </a:r>
            <a:r>
              <a:rPr lang="it-IT" dirty="0"/>
              <a:t>̀ e i trasporti, la gestione del territorio e dell'ambiente e per ciascuno di questi </a:t>
            </a:r>
            <a:r>
              <a:rPr lang="it-IT" dirty="0" smtClean="0"/>
              <a:t>ambiti </a:t>
            </a:r>
            <a:r>
              <a:rPr lang="it-IT" dirty="0"/>
              <a:t>nel bilancio vengono definite quali </a:t>
            </a:r>
            <a:r>
              <a:rPr lang="it-IT" dirty="0" err="1"/>
              <a:t>attivita</a:t>
            </a:r>
            <a:r>
              <a:rPr lang="it-IT" dirty="0"/>
              <a:t>̀ l'amministrazione intende promuovere. </a:t>
            </a:r>
            <a:endParaRPr lang="it-IT" dirty="0"/>
          </a:p>
          <a:p>
            <a:endParaRPr lang="it-IT" dirty="0"/>
          </a:p>
        </p:txBody>
      </p:sp>
    </p:spTree>
    <p:extLst>
      <p:ext uri="{BB962C8B-B14F-4D97-AF65-F5344CB8AC3E}">
        <p14:creationId xmlns:p14="http://schemas.microsoft.com/office/powerpoint/2010/main" val="23145802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criterio della competenza nel bilancio di previsione</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smtClean="0"/>
              <a:t>È soprattutto </a:t>
            </a:r>
            <a:r>
              <a:rPr lang="it-IT" dirty="0"/>
              <a:t>un potente strumento di controllo dell’organo volitivo sull’organo </a:t>
            </a:r>
            <a:r>
              <a:rPr lang="it-IT" dirty="0" smtClean="0"/>
              <a:t>esecutivo, in quanto </a:t>
            </a:r>
            <a:r>
              <a:rPr lang="it-IT" dirty="0"/>
              <a:t>fissa limiti rigorosi all’attività amministrativa di </a:t>
            </a:r>
            <a:r>
              <a:rPr lang="it-IT" dirty="0" smtClean="0"/>
              <a:t>quest’ultimo</a:t>
            </a:r>
          </a:p>
          <a:p>
            <a:pPr algn="just"/>
            <a:r>
              <a:rPr lang="it-IT" dirty="0" smtClean="0"/>
              <a:t>Sotto </a:t>
            </a:r>
            <a:r>
              <a:rPr lang="it-IT" dirty="0"/>
              <a:t>tale aspetto </a:t>
            </a:r>
            <a:r>
              <a:rPr lang="it-IT" dirty="0" smtClean="0"/>
              <a:t>deve riconoscersi </a:t>
            </a:r>
            <a:r>
              <a:rPr lang="it-IT" dirty="0"/>
              <a:t>che il bilancio di competenza risponde meglio allo scopo che non il bilancio </a:t>
            </a:r>
            <a:r>
              <a:rPr lang="it-IT" dirty="0" smtClean="0"/>
              <a:t>di cassa</a:t>
            </a:r>
          </a:p>
          <a:p>
            <a:pPr algn="just"/>
            <a:r>
              <a:rPr lang="it-IT" dirty="0" smtClean="0"/>
              <a:t>Posto </a:t>
            </a:r>
            <a:r>
              <a:rPr lang="it-IT" dirty="0"/>
              <a:t>che si adottasse questa seconda forma di bilancio, infatti, </a:t>
            </a:r>
            <a:r>
              <a:rPr lang="it-IT" dirty="0" smtClean="0"/>
              <a:t>l’amministratore potrebbe</a:t>
            </a:r>
            <a:r>
              <a:rPr lang="it-IT" dirty="0"/>
              <a:t>, pur rispettando i limiti del preventivo, assumere impegni per somme superiori a </a:t>
            </a:r>
            <a:r>
              <a:rPr lang="it-IT" dirty="0" smtClean="0"/>
              <a:t>detti limiti </a:t>
            </a:r>
          </a:p>
          <a:p>
            <a:pPr algn="just"/>
            <a:r>
              <a:rPr lang="it-IT" dirty="0" smtClean="0"/>
              <a:t>l’organo </a:t>
            </a:r>
            <a:r>
              <a:rPr lang="it-IT" dirty="0"/>
              <a:t>volitivo non potrebbe contestare la legittimità di tali impegni solo </a:t>
            </a:r>
            <a:r>
              <a:rPr lang="it-IT" dirty="0" smtClean="0"/>
              <a:t>perché eccedenti </a:t>
            </a:r>
            <a:r>
              <a:rPr lang="it-IT" dirty="0"/>
              <a:t>gli stanziamenti di </a:t>
            </a:r>
            <a:r>
              <a:rPr lang="it-IT" dirty="0" smtClean="0"/>
              <a:t>bilancio</a:t>
            </a:r>
            <a:endParaRPr lang="it-IT"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criterio della competenza nel bilancio di previsione</a:t>
            </a:r>
            <a:endParaRPr lang="it-IT" dirty="0"/>
          </a:p>
        </p:txBody>
      </p:sp>
      <p:sp>
        <p:nvSpPr>
          <p:cNvPr id="3" name="Segnaposto contenuto 2"/>
          <p:cNvSpPr>
            <a:spLocks noGrp="1"/>
          </p:cNvSpPr>
          <p:nvPr>
            <p:ph idx="1"/>
          </p:nvPr>
        </p:nvSpPr>
        <p:spPr/>
        <p:txBody>
          <a:bodyPr>
            <a:normAutofit lnSpcReduction="10000"/>
          </a:bodyPr>
          <a:lstStyle/>
          <a:p>
            <a:pPr algn="just"/>
            <a:r>
              <a:rPr lang="it-IT" dirty="0"/>
              <a:t>delimita i </a:t>
            </a:r>
            <a:r>
              <a:rPr lang="it-IT" dirty="0" smtClean="0"/>
              <a:t>fatti amministrativi </a:t>
            </a:r>
            <a:r>
              <a:rPr lang="it-IT" dirty="0"/>
              <a:t>aventi rilevanza contabile e pertanto le conseguenti responsabilità per </a:t>
            </a:r>
            <a:r>
              <a:rPr lang="it-IT" dirty="0" smtClean="0"/>
              <a:t>ciascun esercizio </a:t>
            </a:r>
            <a:r>
              <a:rPr lang="it-IT" dirty="0"/>
              <a:t>finanziario, consentendo una più completa lettura della politica finanziaria </a:t>
            </a:r>
            <a:r>
              <a:rPr lang="it-IT" dirty="0" smtClean="0"/>
              <a:t>dell’ente</a:t>
            </a:r>
          </a:p>
          <a:p>
            <a:pPr algn="just"/>
            <a:r>
              <a:rPr lang="it-IT" dirty="0"/>
              <a:t>Con lo strumento dei bilanci di competenza è, poi, possibile il controllo </a:t>
            </a:r>
            <a:r>
              <a:rPr lang="it-IT" dirty="0" smtClean="0"/>
              <a:t>dell’equilibrio finanziario</a:t>
            </a:r>
            <a:r>
              <a:rPr lang="it-IT" dirty="0"/>
              <a:t>, elemento d’importanza strategica ai fini di una sana </a:t>
            </a:r>
            <a:r>
              <a:rPr lang="it-IT" dirty="0" smtClean="0"/>
              <a:t>amministrazione</a:t>
            </a:r>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criterio della competenza nel bilancio di previsione</a:t>
            </a:r>
            <a:endParaRPr lang="it-IT" dirty="0"/>
          </a:p>
        </p:txBody>
      </p:sp>
      <p:sp>
        <p:nvSpPr>
          <p:cNvPr id="3" name="Segnaposto contenuto 2"/>
          <p:cNvSpPr>
            <a:spLocks noGrp="1"/>
          </p:cNvSpPr>
          <p:nvPr>
            <p:ph idx="1"/>
          </p:nvPr>
        </p:nvSpPr>
        <p:spPr/>
        <p:txBody>
          <a:bodyPr>
            <a:normAutofit lnSpcReduction="10000"/>
          </a:bodyPr>
          <a:lstStyle/>
          <a:p>
            <a:pPr algn="just"/>
            <a:r>
              <a:rPr lang="it-IT" dirty="0"/>
              <a:t>l’aspetto più importante del bilancio, nel diritto pubblico, sta nel fatto che, con </a:t>
            </a:r>
            <a:r>
              <a:rPr lang="it-IT" dirty="0" smtClean="0"/>
              <a:t>l’approvazione di </a:t>
            </a:r>
            <a:r>
              <a:rPr lang="it-IT" dirty="0"/>
              <a:t>questo fondamentale documento, gli organi deliberativi – che sono molto </a:t>
            </a:r>
            <a:r>
              <a:rPr lang="it-IT" dirty="0" smtClean="0"/>
              <a:t>spesso rappresentanti </a:t>
            </a:r>
            <a:r>
              <a:rPr lang="it-IT" dirty="0"/>
              <a:t>della collettività dei soggetti che compongono l’elemento personale dell’ente </a:t>
            </a:r>
            <a:r>
              <a:rPr lang="it-IT" dirty="0" smtClean="0"/>
              <a:t>– determinano </a:t>
            </a:r>
            <a:r>
              <a:rPr lang="it-IT" dirty="0"/>
              <a:t>preventivamente, per gli organi esecutivi un piano di azione da realizzare ed </a:t>
            </a:r>
            <a:r>
              <a:rPr lang="it-IT" dirty="0" smtClean="0"/>
              <a:t>una serie </a:t>
            </a:r>
            <a:r>
              <a:rPr lang="it-IT" dirty="0"/>
              <a:t>di limiti da osservare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criterio della competenza nel bilancio di previsione</a:t>
            </a:r>
            <a:endParaRPr lang="it-IT" dirty="0"/>
          </a:p>
        </p:txBody>
      </p:sp>
      <p:sp>
        <p:nvSpPr>
          <p:cNvPr id="3" name="Segnaposto contenuto 2"/>
          <p:cNvSpPr>
            <a:spLocks noGrp="1"/>
          </p:cNvSpPr>
          <p:nvPr>
            <p:ph idx="1"/>
          </p:nvPr>
        </p:nvSpPr>
        <p:spPr/>
        <p:txBody>
          <a:bodyPr>
            <a:normAutofit/>
          </a:bodyPr>
          <a:lstStyle/>
          <a:p>
            <a:pPr algn="just"/>
            <a:r>
              <a:rPr lang="it-IT" dirty="0"/>
              <a:t>il bilancio </a:t>
            </a:r>
            <a:r>
              <a:rPr lang="it-IT" dirty="0" smtClean="0"/>
              <a:t>di competenza </a:t>
            </a:r>
            <a:r>
              <a:rPr lang="it-IT" dirty="0"/>
              <a:t>si adatta meglio del bilancio di cassa all’indole dello Stato costituzionale, </a:t>
            </a:r>
            <a:r>
              <a:rPr lang="it-IT" dirty="0" smtClean="0"/>
              <a:t>in quanto </a:t>
            </a:r>
            <a:r>
              <a:rPr lang="it-IT" dirty="0"/>
              <a:t>limita maggiormente le facoltà del Potere esecutivo nel campo delle pubbliche </a:t>
            </a:r>
            <a:r>
              <a:rPr lang="it-IT" dirty="0" smtClean="0"/>
              <a:t>spese</a:t>
            </a:r>
          </a:p>
          <a:p>
            <a:pPr algn="just"/>
            <a:r>
              <a:rPr lang="it-IT" dirty="0" smtClean="0"/>
              <a:t>soltanto </a:t>
            </a:r>
            <a:r>
              <a:rPr lang="it-IT" dirty="0"/>
              <a:t>nei Paesi ad altissima coscienza amministrativa, il bilancio di cassa può </a:t>
            </a:r>
            <a:r>
              <a:rPr lang="it-IT" dirty="0" smtClean="0"/>
              <a:t>essere adottato </a:t>
            </a:r>
            <a:r>
              <a:rPr lang="it-IT" dirty="0"/>
              <a:t>senza gravi </a:t>
            </a:r>
            <a:r>
              <a:rPr lang="it-IT" dirty="0" smtClean="0"/>
              <a:t>inconvenienti</a:t>
            </a:r>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criterio della competenza nel bilancio di previsione</a:t>
            </a:r>
            <a:endParaRPr lang="it-IT" dirty="0"/>
          </a:p>
        </p:txBody>
      </p:sp>
      <p:sp>
        <p:nvSpPr>
          <p:cNvPr id="3" name="Segnaposto contenuto 2"/>
          <p:cNvSpPr>
            <a:spLocks noGrp="1"/>
          </p:cNvSpPr>
          <p:nvPr>
            <p:ph idx="1"/>
          </p:nvPr>
        </p:nvSpPr>
        <p:spPr/>
        <p:txBody>
          <a:bodyPr>
            <a:normAutofit/>
          </a:bodyPr>
          <a:lstStyle/>
          <a:p>
            <a:pPr algn="just"/>
            <a:r>
              <a:rPr lang="it-IT" dirty="0"/>
              <a:t>è da escludere l’idoneità del bilancio di </a:t>
            </a:r>
            <a:r>
              <a:rPr lang="it-IT" dirty="0" smtClean="0"/>
              <a:t>cassa nei </a:t>
            </a:r>
            <a:r>
              <a:rPr lang="it-IT" dirty="0"/>
              <a:t>Paesi la cui situazione politica non abbia raggiunto un adeguato grado di </a:t>
            </a:r>
            <a:r>
              <a:rPr lang="it-IT" dirty="0" smtClean="0"/>
              <a:t>stabilizzazione, nei </a:t>
            </a:r>
            <a:r>
              <a:rPr lang="it-IT" dirty="0"/>
              <a:t>quali la stessa responsabilità politica </a:t>
            </a:r>
            <a:r>
              <a:rPr lang="it-IT" dirty="0" smtClean="0"/>
              <a:t>si </a:t>
            </a:r>
            <a:r>
              <a:rPr lang="it-IT" dirty="0"/>
              <a:t>disperde e frantuma nel </a:t>
            </a:r>
            <a:r>
              <a:rPr lang="it-IT" dirty="0" smtClean="0"/>
              <a:t>succedersi dei </a:t>
            </a:r>
            <a:r>
              <a:rPr lang="it-IT" dirty="0"/>
              <a:t>governi, o per quelli in cui l’assetto politico comporti la possibilità di governi </a:t>
            </a:r>
            <a:r>
              <a:rPr lang="it-IT" dirty="0" smtClean="0"/>
              <a:t>pluripartitici </a:t>
            </a:r>
            <a:endParaRPr lang="it-IT"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criterio della competenza nel bilancio di previsione</a:t>
            </a:r>
            <a:endParaRPr lang="it-IT" dirty="0"/>
          </a:p>
        </p:txBody>
      </p:sp>
      <p:sp>
        <p:nvSpPr>
          <p:cNvPr id="3" name="Segnaposto contenuto 2"/>
          <p:cNvSpPr>
            <a:spLocks noGrp="1"/>
          </p:cNvSpPr>
          <p:nvPr>
            <p:ph idx="1"/>
          </p:nvPr>
        </p:nvSpPr>
        <p:spPr/>
        <p:txBody>
          <a:bodyPr>
            <a:normAutofit/>
          </a:bodyPr>
          <a:lstStyle/>
          <a:p>
            <a:pPr algn="just"/>
            <a:r>
              <a:rPr lang="it-IT" dirty="0"/>
              <a:t>è da escludere l’idoneità del bilancio di </a:t>
            </a:r>
            <a:r>
              <a:rPr lang="it-IT" dirty="0" smtClean="0"/>
              <a:t>cassa nei </a:t>
            </a:r>
            <a:r>
              <a:rPr lang="it-IT" dirty="0"/>
              <a:t>Paesi la cui situazione politica non abbia raggiunto un adeguato grado di </a:t>
            </a:r>
            <a:r>
              <a:rPr lang="it-IT" dirty="0" smtClean="0"/>
              <a:t>stabilizzazione, nei </a:t>
            </a:r>
            <a:r>
              <a:rPr lang="it-IT" dirty="0"/>
              <a:t>quali la stessa responsabilità politica </a:t>
            </a:r>
            <a:r>
              <a:rPr lang="it-IT" dirty="0" smtClean="0"/>
              <a:t>si </a:t>
            </a:r>
            <a:r>
              <a:rPr lang="it-IT" dirty="0"/>
              <a:t>disperde e frantuma nel </a:t>
            </a:r>
            <a:r>
              <a:rPr lang="it-IT" dirty="0" smtClean="0"/>
              <a:t>succedersi dei </a:t>
            </a:r>
            <a:r>
              <a:rPr lang="it-IT" dirty="0"/>
              <a:t>governi, o per quelli in cui l’assetto politico comporti la possibilità di governi </a:t>
            </a:r>
            <a:r>
              <a:rPr lang="it-IT" dirty="0" smtClean="0"/>
              <a:t>pluripartitici </a:t>
            </a:r>
            <a:endParaRPr lang="it-IT"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criterio della competenza nel bilancio di previsione</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a:t>In realtà l’uno o l’altro tipo di bilancio presenta vantaggi e </a:t>
            </a:r>
            <a:r>
              <a:rPr lang="it-IT" dirty="0" smtClean="0"/>
              <a:t>svantaggi</a:t>
            </a:r>
          </a:p>
          <a:p>
            <a:pPr algn="just"/>
            <a:r>
              <a:rPr lang="it-IT" dirty="0" smtClean="0"/>
              <a:t>il </a:t>
            </a:r>
            <a:r>
              <a:rPr lang="it-IT" dirty="0"/>
              <a:t>sistema della competenza, incentrandosi sulla fase iniziale ed essenziale </a:t>
            </a:r>
            <a:r>
              <a:rPr lang="it-IT" dirty="0" smtClean="0"/>
              <a:t>del procedimento </a:t>
            </a:r>
            <a:r>
              <a:rPr lang="it-IT" dirty="0"/>
              <a:t>contabile, </a:t>
            </a:r>
            <a:r>
              <a:rPr lang="it-IT" dirty="0" smtClean="0"/>
              <a:t>offre però </a:t>
            </a:r>
            <a:r>
              <a:rPr lang="it-IT" dirty="0"/>
              <a:t>una maggiore garanzia sia d’ordine politico che </a:t>
            </a:r>
            <a:r>
              <a:rPr lang="it-IT" dirty="0" smtClean="0"/>
              <a:t>d’ordine giuridico </a:t>
            </a:r>
            <a:r>
              <a:rPr lang="it-IT" dirty="0"/>
              <a:t>nell’erogazione della </a:t>
            </a:r>
            <a:r>
              <a:rPr lang="it-IT" dirty="0" smtClean="0"/>
              <a:t>spesa</a:t>
            </a:r>
          </a:p>
          <a:p>
            <a:pPr algn="just"/>
            <a:r>
              <a:rPr lang="it-IT" dirty="0" smtClean="0"/>
              <a:t>Poiché l’impegno </a:t>
            </a:r>
            <a:r>
              <a:rPr lang="it-IT" dirty="0"/>
              <a:t>è propedeutico al pagamento </a:t>
            </a:r>
            <a:r>
              <a:rPr lang="it-IT" dirty="0" smtClean="0"/>
              <a:t>ed assurge </a:t>
            </a:r>
            <a:r>
              <a:rPr lang="it-IT" dirty="0"/>
              <a:t>a condizione per l’ordinazione, la sua rilevanza è certamente </a:t>
            </a:r>
            <a:r>
              <a:rPr lang="it-IT" dirty="0" smtClean="0"/>
              <a:t>determinante</a:t>
            </a:r>
            <a:endParaRPr lang="it-IT"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criterio della competenza nel bilancio di previsione</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a:t>In realtà l’uno o l’altro tipo di bilancio presenta vantaggi e </a:t>
            </a:r>
            <a:r>
              <a:rPr lang="it-IT" dirty="0" smtClean="0"/>
              <a:t>svantaggi</a:t>
            </a:r>
          </a:p>
          <a:p>
            <a:pPr algn="just"/>
            <a:r>
              <a:rPr lang="it-IT" dirty="0" smtClean="0"/>
              <a:t>il </a:t>
            </a:r>
            <a:r>
              <a:rPr lang="it-IT" dirty="0"/>
              <a:t>sistema della competenza, incentrandosi sulla fase iniziale ed essenziale </a:t>
            </a:r>
            <a:r>
              <a:rPr lang="it-IT" dirty="0" smtClean="0"/>
              <a:t>del procedimento </a:t>
            </a:r>
            <a:r>
              <a:rPr lang="it-IT" dirty="0"/>
              <a:t>contabile, </a:t>
            </a:r>
            <a:r>
              <a:rPr lang="it-IT" dirty="0" smtClean="0"/>
              <a:t>offre però </a:t>
            </a:r>
            <a:r>
              <a:rPr lang="it-IT" dirty="0"/>
              <a:t>una maggiore garanzia sia d’ordine politico che </a:t>
            </a:r>
            <a:r>
              <a:rPr lang="it-IT" dirty="0" smtClean="0"/>
              <a:t>d’ordine giuridico </a:t>
            </a:r>
            <a:r>
              <a:rPr lang="it-IT" dirty="0"/>
              <a:t>nell’erogazione della </a:t>
            </a:r>
            <a:r>
              <a:rPr lang="it-IT" dirty="0" smtClean="0"/>
              <a:t>spesa</a:t>
            </a:r>
          </a:p>
          <a:p>
            <a:pPr algn="just"/>
            <a:r>
              <a:rPr lang="it-IT" dirty="0" smtClean="0"/>
              <a:t>Poiché l’impegno </a:t>
            </a:r>
            <a:r>
              <a:rPr lang="it-IT" dirty="0"/>
              <a:t>è propedeutico al pagamento </a:t>
            </a:r>
            <a:r>
              <a:rPr lang="it-IT" dirty="0" smtClean="0"/>
              <a:t>ed assurge </a:t>
            </a:r>
            <a:r>
              <a:rPr lang="it-IT" dirty="0"/>
              <a:t>a condizione per l’ordinazione, la sua rilevanza è certamente </a:t>
            </a:r>
            <a:r>
              <a:rPr lang="it-IT" dirty="0" smtClean="0"/>
              <a:t>determinante</a:t>
            </a:r>
            <a:endParaRPr lang="it-IT"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Difetti del bilancio di cassa</a:t>
            </a:r>
            <a:endParaRPr lang="it-IT" dirty="0"/>
          </a:p>
        </p:txBody>
      </p:sp>
      <p:sp>
        <p:nvSpPr>
          <p:cNvPr id="3" name="Segnaposto contenuto 2"/>
          <p:cNvSpPr>
            <a:spLocks noGrp="1"/>
          </p:cNvSpPr>
          <p:nvPr>
            <p:ph idx="1"/>
          </p:nvPr>
        </p:nvSpPr>
        <p:spPr>
          <a:xfrm>
            <a:off x="467544" y="1484784"/>
            <a:ext cx="8229600" cy="4853136"/>
          </a:xfrm>
        </p:spPr>
        <p:txBody>
          <a:bodyPr>
            <a:normAutofit fontScale="77500" lnSpcReduction="20000"/>
          </a:bodyPr>
          <a:lstStyle/>
          <a:p>
            <a:pPr algn="just"/>
            <a:r>
              <a:rPr lang="it-IT" dirty="0" smtClean="0"/>
              <a:t>con </a:t>
            </a:r>
            <a:r>
              <a:rPr lang="it-IT" dirty="0"/>
              <a:t>un bilancio di cassa il Governo sarebbe vincolato </a:t>
            </a:r>
            <a:r>
              <a:rPr lang="it-IT" dirty="0" smtClean="0"/>
              <a:t>soltanto nell’effettuazione </a:t>
            </a:r>
            <a:r>
              <a:rPr lang="it-IT" dirty="0"/>
              <a:t>dei pagamenti, l’importo dei quali non dovrebbe superare, esercizio </a:t>
            </a:r>
            <a:r>
              <a:rPr lang="it-IT" dirty="0" smtClean="0"/>
              <a:t>per esercizio</a:t>
            </a:r>
            <a:r>
              <a:rPr lang="it-IT" dirty="0"/>
              <a:t>, l’ammontare delle assegnazioni approvate dal </a:t>
            </a:r>
            <a:r>
              <a:rPr lang="it-IT" dirty="0" smtClean="0"/>
              <a:t>Parlamento</a:t>
            </a:r>
          </a:p>
          <a:p>
            <a:pPr algn="just"/>
            <a:r>
              <a:rPr lang="it-IT" dirty="0"/>
              <a:t>a</a:t>
            </a:r>
            <a:r>
              <a:rPr lang="it-IT" dirty="0" smtClean="0"/>
              <a:t>l </a:t>
            </a:r>
            <a:r>
              <a:rPr lang="it-IT" dirty="0"/>
              <a:t>contrario </a:t>
            </a:r>
            <a:r>
              <a:rPr lang="it-IT" dirty="0" smtClean="0"/>
              <a:t>esso potrebbe </a:t>
            </a:r>
            <a:r>
              <a:rPr lang="it-IT" dirty="0"/>
              <a:t>assumere impegni senza limite alcuno, con la sola cautela che essi vadano a </a:t>
            </a:r>
            <a:r>
              <a:rPr lang="it-IT" dirty="0" smtClean="0"/>
              <a:t>scadere negli </a:t>
            </a:r>
            <a:r>
              <a:rPr lang="it-IT" dirty="0"/>
              <a:t>esercizi </a:t>
            </a:r>
            <a:r>
              <a:rPr lang="it-IT" dirty="0" smtClean="0"/>
              <a:t>venturi</a:t>
            </a:r>
          </a:p>
          <a:p>
            <a:pPr algn="just"/>
            <a:r>
              <a:rPr lang="it-IT" dirty="0" smtClean="0"/>
              <a:t>con </a:t>
            </a:r>
            <a:r>
              <a:rPr lang="it-IT" dirty="0"/>
              <a:t>un bilancio di cassa il Parlamento avrebbe cognizione solo </a:t>
            </a:r>
            <a:r>
              <a:rPr lang="it-IT" dirty="0" smtClean="0"/>
              <a:t>delle somme </a:t>
            </a:r>
            <a:r>
              <a:rPr lang="it-IT" dirty="0"/>
              <a:t>che lo Stato dovrebbe, presumibilmente, pagare entro l’esercizio, ma ignorerebbe </a:t>
            </a:r>
            <a:r>
              <a:rPr lang="it-IT" dirty="0" smtClean="0"/>
              <a:t>la massa </a:t>
            </a:r>
            <a:r>
              <a:rPr lang="it-IT" dirty="0"/>
              <a:t>degli impegni che lo Stato andrebbe via via </a:t>
            </a:r>
            <a:r>
              <a:rPr lang="it-IT" dirty="0" smtClean="0"/>
              <a:t>assumendo</a:t>
            </a:r>
          </a:p>
          <a:p>
            <a:pPr algn="just"/>
            <a:r>
              <a:rPr lang="it-IT" dirty="0" smtClean="0"/>
              <a:t>le </a:t>
            </a:r>
            <a:r>
              <a:rPr lang="it-IT" dirty="0"/>
              <a:t>sue cognizioni </a:t>
            </a:r>
            <a:r>
              <a:rPr lang="it-IT" dirty="0" smtClean="0"/>
              <a:t>sulle condizioni </a:t>
            </a:r>
            <a:r>
              <a:rPr lang="it-IT" dirty="0"/>
              <a:t>della finanza sarebbero incomplete e privo di base sicura sarebbe il </a:t>
            </a:r>
            <a:r>
              <a:rPr lang="it-IT" dirty="0" smtClean="0"/>
              <a:t>giudizio sull’opera </a:t>
            </a:r>
            <a:r>
              <a:rPr lang="it-IT" dirty="0"/>
              <a:t>del Governo</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1143000"/>
          </a:xfrm>
        </p:spPr>
        <p:txBody>
          <a:bodyPr>
            <a:normAutofit fontScale="90000"/>
          </a:bodyPr>
          <a:lstStyle/>
          <a:p>
            <a:r>
              <a:rPr lang="it-IT" dirty="0" smtClean="0"/>
              <a:t>Vantaggi del bilancio di competenza</a:t>
            </a:r>
            <a:endParaRPr lang="it-IT" dirty="0"/>
          </a:p>
        </p:txBody>
      </p:sp>
      <p:sp>
        <p:nvSpPr>
          <p:cNvPr id="3" name="Segnaposto contenuto 2"/>
          <p:cNvSpPr>
            <a:spLocks noGrp="1"/>
          </p:cNvSpPr>
          <p:nvPr>
            <p:ph idx="1"/>
          </p:nvPr>
        </p:nvSpPr>
        <p:spPr>
          <a:xfrm>
            <a:off x="539552" y="1268760"/>
            <a:ext cx="8229600" cy="4525963"/>
          </a:xfrm>
        </p:spPr>
        <p:txBody>
          <a:bodyPr>
            <a:normAutofit fontScale="77500" lnSpcReduction="20000"/>
          </a:bodyPr>
          <a:lstStyle/>
          <a:p>
            <a:pPr algn="just"/>
            <a:r>
              <a:rPr lang="it-IT" dirty="0"/>
              <a:t>il bilancio di competenza offre al Parlamento il quadro dei </a:t>
            </a:r>
            <a:r>
              <a:rPr lang="it-IT" dirty="0" smtClean="0"/>
              <a:t>singoli </a:t>
            </a:r>
            <a:r>
              <a:rPr lang="it-IT" dirty="0"/>
              <a:t>cespiti d’entrate e per conseguenza il gravame che la Nazione è portata a sopportare – ed </a:t>
            </a:r>
            <a:r>
              <a:rPr lang="it-IT" dirty="0" smtClean="0"/>
              <a:t>il costo </a:t>
            </a:r>
            <a:r>
              <a:rPr lang="it-IT" dirty="0"/>
              <a:t>integrale di ciascun </a:t>
            </a:r>
            <a:r>
              <a:rPr lang="it-IT" dirty="0" smtClean="0"/>
              <a:t>servizio</a:t>
            </a:r>
          </a:p>
          <a:p>
            <a:pPr algn="just"/>
            <a:r>
              <a:rPr lang="it-IT" dirty="0" smtClean="0"/>
              <a:t>Al </a:t>
            </a:r>
            <a:r>
              <a:rPr lang="it-IT" dirty="0"/>
              <a:t>contrario il bilancio di cassa non sarebbe indicativo </a:t>
            </a:r>
            <a:r>
              <a:rPr lang="it-IT" dirty="0" smtClean="0"/>
              <a:t>del costo </a:t>
            </a:r>
            <a:r>
              <a:rPr lang="it-IT" dirty="0"/>
              <a:t>dei singoli servizi perché esporrebbe solo le somme che per questi si prevedesse di </a:t>
            </a:r>
            <a:r>
              <a:rPr lang="it-IT" dirty="0" smtClean="0"/>
              <a:t>pagare effettivamente nell’anno</a:t>
            </a:r>
          </a:p>
          <a:p>
            <a:pPr algn="just"/>
            <a:r>
              <a:rPr lang="it-IT" dirty="0"/>
              <a:t>il principio </a:t>
            </a:r>
            <a:r>
              <a:rPr lang="it-IT" dirty="0" smtClean="0"/>
              <a:t>di competenza</a:t>
            </a:r>
            <a:r>
              <a:rPr lang="it-IT" dirty="0"/>
              <a:t>, solo, </a:t>
            </a:r>
            <a:r>
              <a:rPr lang="it-IT" dirty="0" smtClean="0"/>
              <a:t>permette </a:t>
            </a:r>
            <a:r>
              <a:rPr lang="it-IT" dirty="0"/>
              <a:t>un effettivo controllo dell’equilibrio finanziario dei conti </a:t>
            </a:r>
            <a:r>
              <a:rPr lang="it-IT" dirty="0" smtClean="0"/>
              <a:t>pubblici</a:t>
            </a:r>
          </a:p>
          <a:p>
            <a:pPr algn="just"/>
            <a:r>
              <a:rPr lang="it-IT" dirty="0" smtClean="0"/>
              <a:t>Tuttavia una </a:t>
            </a:r>
            <a:r>
              <a:rPr lang="it-IT" dirty="0"/>
              <a:t>programmazione dei flussi di cassa è certamente necessaria </a:t>
            </a:r>
            <a:r>
              <a:rPr lang="it-IT" dirty="0" smtClean="0"/>
              <a:t>e questa </a:t>
            </a:r>
            <a:r>
              <a:rPr lang="it-IT" dirty="0"/>
              <a:t>può avvenire solo tramite un’adeguata </a:t>
            </a:r>
            <a:r>
              <a:rPr lang="it-IT" dirty="0" smtClean="0"/>
              <a:t>previsione</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Politica fiscale e intenti di spesa</a:t>
            </a:r>
            <a:endParaRPr lang="it-IT" dirty="0"/>
          </a:p>
        </p:txBody>
      </p:sp>
      <p:sp>
        <p:nvSpPr>
          <p:cNvPr id="3" name="Segnaposto contenuto 2"/>
          <p:cNvSpPr>
            <a:spLocks noGrp="1"/>
          </p:cNvSpPr>
          <p:nvPr>
            <p:ph idx="1"/>
          </p:nvPr>
        </p:nvSpPr>
        <p:spPr/>
        <p:txBody>
          <a:bodyPr>
            <a:normAutofit fontScale="77500" lnSpcReduction="20000"/>
          </a:bodyPr>
          <a:lstStyle/>
          <a:p>
            <a:r>
              <a:rPr lang="it-IT" dirty="0"/>
              <a:t>Nel bilancio viene anche definito il modo in cui tutte queste spese verranno </a:t>
            </a:r>
            <a:r>
              <a:rPr lang="it-IT" dirty="0" smtClean="0"/>
              <a:t>finanziate</a:t>
            </a:r>
          </a:p>
          <a:p>
            <a:r>
              <a:rPr lang="it-IT" dirty="0" smtClean="0"/>
              <a:t>Vengono decisi </a:t>
            </a:r>
            <a:r>
              <a:rPr lang="it-IT" dirty="0"/>
              <a:t>i livelli di tassazione, le aliquote delle imposte e le tariffe dei servizi che vengono </a:t>
            </a:r>
            <a:r>
              <a:rPr lang="it-IT" dirty="0" smtClean="0"/>
              <a:t>erogati</a:t>
            </a:r>
            <a:endParaRPr lang="it-IT" dirty="0"/>
          </a:p>
          <a:p>
            <a:r>
              <a:rPr lang="it-IT" dirty="0"/>
              <a:t>Nel Bilancio </a:t>
            </a:r>
            <a:r>
              <a:rPr lang="it-IT" dirty="0" smtClean="0"/>
              <a:t>sono </a:t>
            </a:r>
            <a:r>
              <a:rPr lang="it-IT" dirty="0"/>
              <a:t>anche dettagliate le opere pubbliche e le opere di manutenzione del </a:t>
            </a:r>
            <a:r>
              <a:rPr lang="it-IT" dirty="0" smtClean="0"/>
              <a:t>patrimonio </a:t>
            </a:r>
            <a:r>
              <a:rPr lang="it-IT" dirty="0"/>
              <a:t>che l'amministrazione intende realizzare e quindi tutti i progetti che prenderanno il via </a:t>
            </a:r>
            <a:r>
              <a:rPr lang="it-IT" dirty="0" smtClean="0"/>
              <a:t>nel </a:t>
            </a:r>
            <a:r>
              <a:rPr lang="it-IT" dirty="0"/>
              <a:t>corso dell'anno o negli anni </a:t>
            </a:r>
            <a:r>
              <a:rPr lang="it-IT" dirty="0" smtClean="0"/>
              <a:t>successivi</a:t>
            </a:r>
            <a:endParaRPr lang="it-IT" dirty="0"/>
          </a:p>
          <a:p>
            <a:r>
              <a:rPr lang="it-IT" dirty="0"/>
              <a:t>Il Bilancio definisce anche cosa non </a:t>
            </a:r>
            <a:r>
              <a:rPr lang="it-IT" dirty="0" err="1"/>
              <a:t>verra</a:t>
            </a:r>
            <a:r>
              <a:rPr lang="it-IT" dirty="0"/>
              <a:t>̀ fatto. Tutto quello che non viene messo a bilancio </a:t>
            </a:r>
            <a:r>
              <a:rPr lang="it-IT" dirty="0" smtClean="0"/>
              <a:t>semplicemente </a:t>
            </a:r>
            <a:r>
              <a:rPr lang="it-IT" dirty="0"/>
              <a:t>non c'è e non </a:t>
            </a:r>
            <a:r>
              <a:rPr lang="it-IT" dirty="0" err="1"/>
              <a:t>verra</a:t>
            </a:r>
            <a:r>
              <a:rPr lang="it-IT" dirty="0"/>
              <a:t>̀ realizzato, salvo che nel corso dell'esercizio non </a:t>
            </a:r>
            <a:r>
              <a:rPr lang="it-IT" dirty="0" smtClean="0"/>
              <a:t>intervengano variazioni </a:t>
            </a:r>
            <a:r>
              <a:rPr lang="it-IT" dirty="0"/>
              <a:t>ad </a:t>
            </a:r>
            <a:r>
              <a:rPr lang="it-IT" dirty="0" smtClean="0"/>
              <a:t>hoc</a:t>
            </a:r>
            <a:endParaRPr lang="it-IT" dirty="0"/>
          </a:p>
          <a:p>
            <a:endParaRPr lang="it-IT" dirty="0"/>
          </a:p>
        </p:txBody>
      </p:sp>
    </p:spTree>
    <p:extLst>
      <p:ext uri="{BB962C8B-B14F-4D97-AF65-F5344CB8AC3E}">
        <p14:creationId xmlns:p14="http://schemas.microsoft.com/office/powerpoint/2010/main" val="6521917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Bilancio misto</a:t>
            </a:r>
            <a:endParaRPr lang="it-IT" dirty="0"/>
          </a:p>
        </p:txBody>
      </p:sp>
      <p:sp>
        <p:nvSpPr>
          <p:cNvPr id="3" name="Segnaposto contenuto 2"/>
          <p:cNvSpPr>
            <a:spLocks noGrp="1"/>
          </p:cNvSpPr>
          <p:nvPr>
            <p:ph idx="1"/>
          </p:nvPr>
        </p:nvSpPr>
        <p:spPr>
          <a:xfrm>
            <a:off x="467544" y="1340768"/>
            <a:ext cx="8229600" cy="4525963"/>
          </a:xfrm>
        </p:spPr>
        <p:txBody>
          <a:bodyPr>
            <a:noAutofit/>
          </a:bodyPr>
          <a:lstStyle/>
          <a:p>
            <a:pPr algn="just"/>
            <a:r>
              <a:rPr lang="it-IT" sz="2300" dirty="0" smtClean="0"/>
              <a:t>è </a:t>
            </a:r>
            <a:r>
              <a:rPr lang="it-IT" sz="2300" dirty="0"/>
              <a:t>strutturalmente un bilancio di competenza che prende in considerazione anche </a:t>
            </a:r>
            <a:r>
              <a:rPr lang="it-IT" sz="2300" dirty="0" smtClean="0"/>
              <a:t>il risultato </a:t>
            </a:r>
            <a:r>
              <a:rPr lang="it-IT" sz="2300" dirty="0"/>
              <a:t>contabile di amministrazione previsto per l’esercizio precedente a quello cui si riferisce</a:t>
            </a:r>
            <a:r>
              <a:rPr lang="it-IT" sz="2300" dirty="0" smtClean="0"/>
              <a:t>, rilevando</a:t>
            </a:r>
            <a:r>
              <a:rPr lang="it-IT" sz="2300" dirty="0"/>
              <a:t>, in tal modo, aggiuntivamente, aspetti riconducibili alla contabilità di </a:t>
            </a:r>
            <a:r>
              <a:rPr lang="it-IT" sz="2300" dirty="0" smtClean="0"/>
              <a:t>cassa</a:t>
            </a:r>
          </a:p>
          <a:p>
            <a:pPr algn="just"/>
            <a:r>
              <a:rPr lang="it-IT" sz="2300" dirty="0" smtClean="0"/>
              <a:t>infatti</a:t>
            </a:r>
            <a:r>
              <a:rPr lang="it-IT" sz="2300" dirty="0"/>
              <a:t>, </a:t>
            </a:r>
            <a:r>
              <a:rPr lang="it-IT" sz="2300" dirty="0" smtClean="0"/>
              <a:t>il predetto </a:t>
            </a:r>
            <a:r>
              <a:rPr lang="it-IT" sz="2300" dirty="0"/>
              <a:t>risultato contabile è costituito dalla somma algebrica del </a:t>
            </a:r>
            <a:r>
              <a:rPr lang="it-IT" sz="2300" b="1" dirty="0"/>
              <a:t>fondo di cassa, nonché dei </a:t>
            </a:r>
            <a:r>
              <a:rPr lang="it-IT" sz="2300" b="1" dirty="0" smtClean="0"/>
              <a:t>crediti </a:t>
            </a:r>
            <a:r>
              <a:rPr lang="it-IT" sz="2300" dirty="0" smtClean="0"/>
              <a:t>e </a:t>
            </a:r>
            <a:r>
              <a:rPr lang="it-IT" sz="2300" dirty="0"/>
              <a:t>dei debiti (residui) provenienti dai precedenti </a:t>
            </a:r>
            <a:r>
              <a:rPr lang="it-IT" sz="2300" dirty="0" smtClean="0"/>
              <a:t>esercizi</a:t>
            </a:r>
          </a:p>
          <a:p>
            <a:pPr algn="just"/>
            <a:r>
              <a:rPr lang="it-IT" sz="2300" dirty="0" smtClean="0"/>
              <a:t>nel </a:t>
            </a:r>
            <a:r>
              <a:rPr lang="it-IT" sz="2300" dirty="0"/>
              <a:t>corso dell’esercizio, la contabilità impostata sul principio </a:t>
            </a:r>
            <a:r>
              <a:rPr lang="it-IT" sz="2300" dirty="0" smtClean="0"/>
              <a:t>della competenza </a:t>
            </a:r>
            <a:r>
              <a:rPr lang="it-IT" sz="2300" dirty="0"/>
              <a:t>rileva ogni aspetto delle fasi cosiddette di fatto, quindi incassi e pagamenti </a:t>
            </a:r>
            <a:r>
              <a:rPr lang="it-IT" sz="2300" dirty="0" smtClean="0"/>
              <a:t>di competenza </a:t>
            </a:r>
            <a:r>
              <a:rPr lang="it-IT" sz="2300" dirty="0"/>
              <a:t>e in conto residui per cui, è possibile conoscere in ogni momento l’andamento </a:t>
            </a:r>
            <a:r>
              <a:rPr lang="it-IT" sz="2300" dirty="0" smtClean="0"/>
              <a:t>della liquidità </a:t>
            </a:r>
            <a:r>
              <a:rPr lang="it-IT" sz="2300" dirty="0"/>
              <a:t>di cassa e quindi programmarne, per quanto possibile, la gestione dei </a:t>
            </a:r>
            <a:r>
              <a:rPr lang="it-IT" sz="2300" dirty="0" smtClean="0"/>
              <a:t>flussi</a:t>
            </a:r>
            <a:endParaRPr lang="it-IT" sz="23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Bilancio di previsione</a:t>
            </a:r>
          </a:p>
        </p:txBody>
      </p:sp>
      <p:sp>
        <p:nvSpPr>
          <p:cNvPr id="3" name="Segnaposto contenuto 2"/>
          <p:cNvSpPr>
            <a:spLocks noGrp="1"/>
          </p:cNvSpPr>
          <p:nvPr>
            <p:ph idx="1"/>
          </p:nvPr>
        </p:nvSpPr>
        <p:spPr>
          <a:xfrm>
            <a:off x="457200" y="1600200"/>
            <a:ext cx="8229600" cy="4925144"/>
          </a:xfrm>
        </p:spPr>
        <p:txBody>
          <a:bodyPr>
            <a:normAutofit fontScale="77500" lnSpcReduction="20000"/>
          </a:bodyPr>
          <a:lstStyle/>
          <a:p>
            <a:pPr algn="just"/>
            <a:r>
              <a:rPr lang="it-IT" dirty="0"/>
              <a:t>Il Bilancio, nella realtà pubblica, è documento politico per eccellenza in quanto racchiude </a:t>
            </a:r>
            <a:r>
              <a:rPr lang="it-IT" dirty="0" smtClean="0"/>
              <a:t>ed espone </a:t>
            </a:r>
            <a:r>
              <a:rPr lang="it-IT" dirty="0"/>
              <a:t>in cifre i programmi e i piani di gestione dell’Ente cui si </a:t>
            </a:r>
            <a:r>
              <a:rPr lang="it-IT" dirty="0" smtClean="0"/>
              <a:t>riferisce</a:t>
            </a:r>
          </a:p>
          <a:p>
            <a:pPr algn="just"/>
            <a:r>
              <a:rPr lang="it-IT" dirty="0"/>
              <a:t>si tende a sottovalutarne l’importanza perché esso viene inteso più </a:t>
            </a:r>
            <a:r>
              <a:rPr lang="it-IT" dirty="0" smtClean="0"/>
              <a:t>come </a:t>
            </a:r>
            <a:r>
              <a:rPr lang="it-IT" dirty="0" err="1" smtClean="0"/>
              <a:t>un’agglomerato</a:t>
            </a:r>
            <a:r>
              <a:rPr lang="it-IT" dirty="0" smtClean="0"/>
              <a:t> </a:t>
            </a:r>
            <a:r>
              <a:rPr lang="it-IT" dirty="0"/>
              <a:t>di cifre di rilevante complessità, trascurando che quelle stesse cifre significano </a:t>
            </a:r>
            <a:r>
              <a:rPr lang="it-IT" dirty="0" smtClean="0"/>
              <a:t>ciò che </a:t>
            </a:r>
            <a:r>
              <a:rPr lang="it-IT" dirty="0"/>
              <a:t>l’Ente intende realizzare, quali interessi ritiene di dover difendere o privilegiare e </a:t>
            </a:r>
            <a:r>
              <a:rPr lang="it-IT" dirty="0" smtClean="0"/>
              <a:t>quali trascurare</a:t>
            </a:r>
            <a:r>
              <a:rPr lang="it-IT" dirty="0"/>
              <a:t>, se intende crescere (nel senso di divenire più efficiente, efficace ed economico</a:t>
            </a:r>
            <a:r>
              <a:rPr lang="it-IT" dirty="0" smtClean="0"/>
              <a:t>), vegetare</a:t>
            </a:r>
            <a:r>
              <a:rPr lang="it-IT" dirty="0"/>
              <a:t>, annichilirsi, quali risorse siano a disposizione dell’Ente e la loro congruità rispetto alle </a:t>
            </a:r>
            <a:r>
              <a:rPr lang="it-IT" dirty="0" smtClean="0"/>
              <a:t>sue finalità istituzionali</a:t>
            </a:r>
          </a:p>
          <a:p>
            <a:pPr algn="just"/>
            <a:r>
              <a:rPr lang="it-IT" dirty="0"/>
              <a:t>In parole povere, che cosa l’Ente possa e voglia realizzare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Bilancio di </a:t>
            </a:r>
            <a:r>
              <a:rPr lang="it-IT" dirty="0" smtClean="0"/>
              <a:t>previsione</a:t>
            </a:r>
            <a:endParaRPr lang="it-IT" dirty="0"/>
          </a:p>
        </p:txBody>
      </p:sp>
      <p:sp>
        <p:nvSpPr>
          <p:cNvPr id="3" name="Segnaposto contenuto 2"/>
          <p:cNvSpPr>
            <a:spLocks noGrp="1"/>
          </p:cNvSpPr>
          <p:nvPr>
            <p:ph idx="1"/>
          </p:nvPr>
        </p:nvSpPr>
        <p:spPr/>
        <p:txBody>
          <a:bodyPr>
            <a:noAutofit/>
          </a:bodyPr>
          <a:lstStyle/>
          <a:p>
            <a:pPr algn="just"/>
            <a:r>
              <a:rPr lang="it-IT" sz="2300" dirty="0"/>
              <a:t>formulato in termini finanziari di </a:t>
            </a:r>
            <a:r>
              <a:rPr lang="it-IT" sz="2300" dirty="0" smtClean="0"/>
              <a:t>competenza</a:t>
            </a:r>
          </a:p>
          <a:p>
            <a:pPr algn="just"/>
            <a:r>
              <a:rPr lang="it-IT" sz="2300" dirty="0" smtClean="0"/>
              <a:t>È composto di due parti: entrata e spesa </a:t>
            </a:r>
          </a:p>
          <a:p>
            <a:pPr algn="just"/>
            <a:r>
              <a:rPr lang="it-IT" sz="2300" dirty="0"/>
              <a:t>deve rispettare i principi </a:t>
            </a:r>
            <a:r>
              <a:rPr lang="it-IT" sz="2300" dirty="0" smtClean="0"/>
              <a:t>di</a:t>
            </a:r>
          </a:p>
          <a:p>
            <a:pPr algn="just"/>
            <a:r>
              <a:rPr lang="it-IT" sz="2300" b="1" dirty="0" smtClean="0"/>
              <a:t>unità</a:t>
            </a:r>
            <a:r>
              <a:rPr lang="it-IT" sz="2300" dirty="0" smtClean="0"/>
              <a:t> (il </a:t>
            </a:r>
            <a:r>
              <a:rPr lang="it-IT" sz="2300" dirty="0"/>
              <a:t>complesso delle entrate costituisce una realtà inscindibile al pari del complesso delle </a:t>
            </a:r>
            <a:r>
              <a:rPr lang="it-IT" sz="2300" dirty="0" smtClean="0"/>
              <a:t>spese), </a:t>
            </a:r>
            <a:r>
              <a:rPr lang="it-IT" sz="2300" b="1" dirty="0" smtClean="0"/>
              <a:t>annualità</a:t>
            </a:r>
            <a:r>
              <a:rPr lang="it-IT" sz="2300" dirty="0" smtClean="0"/>
              <a:t> (il </a:t>
            </a:r>
            <a:r>
              <a:rPr lang="it-IT" sz="2300" dirty="0"/>
              <a:t>periodo di riferimento del bilancio non può essere diverso da quello dell’annualità</a:t>
            </a:r>
            <a:r>
              <a:rPr lang="it-IT" sz="2300" dirty="0" smtClean="0"/>
              <a:t>), </a:t>
            </a:r>
            <a:r>
              <a:rPr lang="it-IT" sz="2300" b="1" dirty="0"/>
              <a:t>universalità</a:t>
            </a:r>
            <a:r>
              <a:rPr lang="it-IT" sz="2300" dirty="0"/>
              <a:t> </a:t>
            </a:r>
            <a:r>
              <a:rPr lang="it-IT" sz="2300" dirty="0" smtClean="0"/>
              <a:t>ed </a:t>
            </a:r>
            <a:r>
              <a:rPr lang="it-IT" sz="2300" b="1" dirty="0" smtClean="0"/>
              <a:t>integrità</a:t>
            </a:r>
            <a:r>
              <a:rPr lang="it-IT" sz="2300" dirty="0"/>
              <a:t> </a:t>
            </a:r>
            <a:r>
              <a:rPr lang="it-IT" sz="2300" dirty="0" smtClean="0"/>
              <a:t>(il bilancio deve contenere tutte le entrale e le uscite dell’ente; le entrate e le uscite debbono essere rappresentate per i corrispondenti valori integrali - non è ammesso, ad esempio, registrare un’entrata tributaria al netto delle spese di riscossione sostenute: dovrà quindi essere considerato per l’entrata il gettito complessivo lordo e per l’uscita l’ammontare delle predette spese)</a:t>
            </a:r>
            <a:endParaRPr lang="it-IT" sz="2300"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Bilancio di </a:t>
            </a:r>
            <a:r>
              <a:rPr lang="it-IT" dirty="0" smtClean="0"/>
              <a:t>previsione</a:t>
            </a:r>
            <a:endParaRPr lang="it-IT" dirty="0"/>
          </a:p>
        </p:txBody>
      </p:sp>
      <p:sp>
        <p:nvSpPr>
          <p:cNvPr id="3" name="Segnaposto contenuto 2"/>
          <p:cNvSpPr>
            <a:spLocks noGrp="1"/>
          </p:cNvSpPr>
          <p:nvPr>
            <p:ph idx="1"/>
          </p:nvPr>
        </p:nvSpPr>
        <p:spPr>
          <a:xfrm>
            <a:off x="467544" y="1412776"/>
            <a:ext cx="8363272" cy="4525963"/>
          </a:xfrm>
        </p:spPr>
        <p:txBody>
          <a:bodyPr>
            <a:noAutofit/>
          </a:bodyPr>
          <a:lstStyle/>
          <a:p>
            <a:pPr algn="just"/>
            <a:r>
              <a:rPr lang="it-IT" sz="2300" dirty="0" smtClean="0"/>
              <a:t>deve </a:t>
            </a:r>
            <a:r>
              <a:rPr lang="it-IT" sz="2300" dirty="0"/>
              <a:t>rispettare i principi di </a:t>
            </a:r>
            <a:endParaRPr lang="it-IT" sz="2300" b="1" dirty="0" smtClean="0"/>
          </a:p>
          <a:p>
            <a:pPr algn="just"/>
            <a:r>
              <a:rPr lang="it-IT" sz="2300" b="1" dirty="0" smtClean="0"/>
              <a:t>veridicità</a:t>
            </a:r>
            <a:r>
              <a:rPr lang="it-IT" sz="2300" dirty="0" smtClean="0"/>
              <a:t> ed </a:t>
            </a:r>
            <a:r>
              <a:rPr lang="it-IT" sz="2300" b="1" dirty="0" smtClean="0"/>
              <a:t>attendibilità</a:t>
            </a:r>
            <a:endParaRPr lang="it-IT" sz="2300" dirty="0"/>
          </a:p>
          <a:p>
            <a:pPr algn="just"/>
            <a:r>
              <a:rPr lang="it-IT" sz="2300" b="1" dirty="0" smtClean="0"/>
              <a:t>pareggio finanziario </a:t>
            </a:r>
            <a:r>
              <a:rPr lang="it-IT" sz="2300" dirty="0" smtClean="0"/>
              <a:t>(L’ammontare complessivo delle entrate deve essere uguale a quello delle spese; ciò però non basta a determinare l’equilibrio finanziario, il quale deve tenere conto dell’equilibrio tra accertamenti e impegni, tra situazione creditoria e debitoria, tra riscossioni e pagamenti  - cassa)</a:t>
            </a:r>
          </a:p>
          <a:p>
            <a:pPr algn="just">
              <a:buNone/>
            </a:pPr>
            <a:r>
              <a:rPr lang="it-IT" sz="2300" dirty="0" smtClean="0"/>
              <a:t>	Dovrebbe inoltre porsi attenzione al rispetto dell’equilibrio economico  - proventi e spese. Un ente pubblico, per sua natura e scopo, non può prefissarsi la realizzazione di avanzi</a:t>
            </a:r>
            <a:endParaRPr lang="it-IT" sz="2300" dirty="0"/>
          </a:p>
          <a:p>
            <a:pPr algn="just"/>
            <a:r>
              <a:rPr lang="it-IT" sz="2300" b="1" dirty="0" smtClean="0"/>
              <a:t>pubblicità </a:t>
            </a:r>
            <a:r>
              <a:rPr lang="it-IT" sz="2300" dirty="0" smtClean="0"/>
              <a:t>(</a:t>
            </a:r>
            <a:r>
              <a:rPr lang="it-IT" sz="2300" dirty="0"/>
              <a:t>I cittadini debbono avere la possibilità di conoscere il bilancio, documento fondamentale della vita </a:t>
            </a:r>
            <a:r>
              <a:rPr lang="it-IT" sz="2300" dirty="0" smtClean="0"/>
              <a:t>pubblica)</a:t>
            </a:r>
            <a:endParaRPr lang="it-IT" sz="2300"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Bilancio di </a:t>
            </a:r>
            <a:r>
              <a:rPr lang="it-IT" dirty="0" smtClean="0"/>
              <a:t>previsione</a:t>
            </a:r>
            <a:endParaRPr lang="it-IT" dirty="0"/>
          </a:p>
        </p:txBody>
      </p:sp>
      <p:sp>
        <p:nvSpPr>
          <p:cNvPr id="3" name="Segnaposto contenuto 2"/>
          <p:cNvSpPr>
            <a:spLocks noGrp="1"/>
          </p:cNvSpPr>
          <p:nvPr>
            <p:ph idx="1"/>
          </p:nvPr>
        </p:nvSpPr>
        <p:spPr>
          <a:xfrm>
            <a:off x="467544" y="1412776"/>
            <a:ext cx="8363272" cy="4525963"/>
          </a:xfrm>
        </p:spPr>
        <p:txBody>
          <a:bodyPr>
            <a:noAutofit/>
          </a:bodyPr>
          <a:lstStyle/>
          <a:p>
            <a:pPr algn="just"/>
            <a:r>
              <a:rPr lang="it-IT" sz="2300" dirty="0" smtClean="0"/>
              <a:t>vige il di</a:t>
            </a:r>
            <a:r>
              <a:rPr lang="it-IT" sz="2400" dirty="0" smtClean="0"/>
              <a:t>vieto delle gestioni di entrate e di spese che non siano iscritte in bilancio (</a:t>
            </a:r>
            <a:r>
              <a:rPr lang="it-IT" sz="2400" b="1" dirty="0" smtClean="0"/>
              <a:t>c.d. gestioni “fuori bilancio”</a:t>
            </a:r>
            <a:r>
              <a:rPr lang="it-IT" sz="2400" dirty="0" smtClean="0"/>
              <a:t>)</a:t>
            </a:r>
          </a:p>
          <a:p>
            <a:pPr algn="just"/>
            <a:r>
              <a:rPr lang="it-IT" sz="2400" dirty="0" smtClean="0"/>
              <a:t>ha </a:t>
            </a:r>
            <a:r>
              <a:rPr lang="it-IT" sz="2400" b="1" dirty="0" smtClean="0"/>
              <a:t>carattere </a:t>
            </a:r>
            <a:r>
              <a:rPr lang="it-IT" sz="2400" b="1" dirty="0" err="1" smtClean="0"/>
              <a:t>autorizzatorio</a:t>
            </a:r>
            <a:r>
              <a:rPr lang="it-IT" sz="2400" b="1" dirty="0" smtClean="0"/>
              <a:t> </a:t>
            </a:r>
            <a:r>
              <a:rPr lang="it-IT" sz="2400" dirty="0" smtClean="0"/>
              <a:t>(costituisce limite agli impegni di spesa, fatta eccezione per i servizi per conto terzi)</a:t>
            </a:r>
          </a:p>
          <a:p>
            <a:pPr algn="just"/>
            <a:r>
              <a:rPr lang="it-IT" sz="2400" dirty="0" smtClean="0"/>
              <a:t>è </a:t>
            </a:r>
            <a:r>
              <a:rPr lang="it-IT" sz="2400" b="1" dirty="0" smtClean="0"/>
              <a:t>approvato</a:t>
            </a:r>
            <a:r>
              <a:rPr lang="it-IT" sz="2400" dirty="0" smtClean="0"/>
              <a:t> dal consiglio </a:t>
            </a:r>
            <a:r>
              <a:rPr lang="it-IT" sz="2400" b="1" dirty="0" smtClean="0"/>
              <a:t>entro il 31.12 dell’esercizio precedente </a:t>
            </a:r>
            <a:r>
              <a:rPr lang="it-IT" sz="2400" dirty="0" smtClean="0"/>
              <a:t>ed è predisposto dall’organo esecutivo nei termini previsti dal regolamento di contabilità dell’ente </a:t>
            </a:r>
          </a:p>
          <a:p>
            <a:pPr algn="just"/>
            <a:r>
              <a:rPr lang="it-IT" sz="2400" dirty="0" smtClean="0"/>
              <a:t>è </a:t>
            </a:r>
            <a:r>
              <a:rPr lang="it-IT" sz="2400" b="1" dirty="0" smtClean="0"/>
              <a:t>corredato da numerosi documenti</a:t>
            </a:r>
            <a:r>
              <a:rPr lang="it-IT" sz="2400" dirty="0" smtClean="0"/>
              <a:t>: la relazione previsionale e programmatica, il bilancio pluriennale, il rendiconto deliberato del penultimo esercizio, il programma triennale dei lavori pubblici ecc.; i documenti di bilancio debbono comunque essere redatti in modo da consentirne la lettura per programmi, servizi ed interventi</a:t>
            </a:r>
          </a:p>
          <a:p>
            <a:endParaRPr lang="it-IT" sz="2400" dirty="0" smtClean="0"/>
          </a:p>
          <a:p>
            <a:endParaRPr lang="it-IT" sz="2400" dirty="0" smtClean="0"/>
          </a:p>
          <a:p>
            <a:endParaRPr lang="it-IT" sz="2300"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Fondo di riserva</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smtClean="0"/>
              <a:t>Il Bilancio prevede anche una particolare posta, denominata “Fondo di riserva”, che non deve essere inferiore allo 0,30% e superiore al 2% della previsione totale delle spese correnti, </a:t>
            </a:r>
            <a:r>
              <a:rPr lang="it-IT" b="1" dirty="0" smtClean="0"/>
              <a:t>da utilizzarsi per le spese impreviste</a:t>
            </a:r>
          </a:p>
          <a:p>
            <a:pPr algn="just"/>
            <a:r>
              <a:rPr lang="it-IT" dirty="0" smtClean="0"/>
              <a:t>può essere utilizzato con deliberazione dell’organo esecutivo, da comunicare all’organo consiliare, che provvede nel corso della variazione di assestamento generale alla verifica anche del Fondo di riserva</a:t>
            </a:r>
            <a:endParaRPr lang="it-IT"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ratifica delle spese d’urgenza</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Anche nei casi di spese d’urgenza, per i quali è previsto che le variazioni di bilancio siano adottate dall’organo esecutivo, le stesse debbono essere ratificate dal Consiglio entro i 60 giorni successivi e comunque sempre entro il 31.12 dell’anno in corso</a:t>
            </a:r>
          </a:p>
          <a:p>
            <a:pPr algn="just"/>
            <a:r>
              <a:rPr lang="it-IT" dirty="0" smtClean="0"/>
              <a:t>il legislatore ha voluto fortemente affermare il principio in base al quale l’organo cui la norma fornisce la potestà di approvazione del bilancio, che è la conseguenza di un procedimento di programmazione e di scelte politiche, sia a conoscenza di tutti gli interventi modificativi del bilancio approvato</a:t>
            </a:r>
            <a:endParaRPr lang="it-IT"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Rendiconto della gestione</a:t>
            </a:r>
            <a:endParaRPr lang="it-IT" dirty="0"/>
          </a:p>
        </p:txBody>
      </p:sp>
      <p:sp>
        <p:nvSpPr>
          <p:cNvPr id="3" name="Segnaposto contenuto 2"/>
          <p:cNvSpPr>
            <a:spLocks noGrp="1"/>
          </p:cNvSpPr>
          <p:nvPr>
            <p:ph idx="1"/>
          </p:nvPr>
        </p:nvSpPr>
        <p:spPr/>
        <p:txBody>
          <a:bodyPr>
            <a:normAutofit/>
          </a:bodyPr>
          <a:lstStyle/>
          <a:p>
            <a:pPr algn="just"/>
            <a:r>
              <a:rPr lang="it-IT" sz="3600" dirty="0" smtClean="0"/>
              <a:t>la dimostrazione dei risultati della gestione avviene attraverso il Rendiconto </a:t>
            </a:r>
          </a:p>
          <a:p>
            <a:r>
              <a:rPr lang="it-IT" sz="3600" dirty="0" smtClean="0"/>
              <a:t>il Rendiconto comprende:</a:t>
            </a:r>
          </a:p>
          <a:p>
            <a:pPr lvl="1"/>
            <a:r>
              <a:rPr lang="it-IT" sz="3200" dirty="0" smtClean="0"/>
              <a:t>Il Conto del bilancio</a:t>
            </a:r>
          </a:p>
          <a:p>
            <a:pPr lvl="1"/>
            <a:r>
              <a:rPr lang="it-IT" sz="3200" dirty="0" smtClean="0"/>
              <a:t>il Conto economico</a:t>
            </a:r>
          </a:p>
          <a:p>
            <a:pPr lvl="1"/>
            <a:r>
              <a:rPr lang="it-IT" sz="3200" dirty="0" smtClean="0"/>
              <a:t>il Conto patrimoniale</a:t>
            </a:r>
            <a:endParaRPr lang="it-IT" sz="32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lstStyle/>
          <a:p>
            <a:r>
              <a:rPr lang="it-IT" dirty="0" smtClean="0"/>
              <a:t>Il conto del bilancio</a:t>
            </a:r>
            <a:endParaRPr lang="it-IT" dirty="0"/>
          </a:p>
        </p:txBody>
      </p:sp>
      <p:sp>
        <p:nvSpPr>
          <p:cNvPr id="3" name="Segnaposto contenuto 2"/>
          <p:cNvSpPr>
            <a:spLocks noGrp="1"/>
          </p:cNvSpPr>
          <p:nvPr>
            <p:ph idx="1"/>
          </p:nvPr>
        </p:nvSpPr>
        <p:spPr>
          <a:xfrm>
            <a:off x="467544" y="1052736"/>
            <a:ext cx="8229600" cy="4525963"/>
          </a:xfrm>
        </p:spPr>
        <p:txBody>
          <a:bodyPr>
            <a:noAutofit/>
          </a:bodyPr>
          <a:lstStyle/>
          <a:p>
            <a:pPr algn="just"/>
            <a:r>
              <a:rPr lang="it-IT" sz="2800" dirty="0" smtClean="0"/>
              <a:t>dimostra i risultati finali della gestione </a:t>
            </a:r>
            <a:r>
              <a:rPr lang="it-IT" sz="2800" dirty="0" err="1" smtClean="0"/>
              <a:t>autorizzatoria</a:t>
            </a:r>
            <a:r>
              <a:rPr lang="it-IT" sz="2800" dirty="0" smtClean="0"/>
              <a:t> del bilancio annuale rispetto alle previsioni</a:t>
            </a:r>
          </a:p>
          <a:p>
            <a:pPr algn="just"/>
            <a:r>
              <a:rPr lang="it-IT" sz="2800" dirty="0" smtClean="0"/>
              <a:t>per ciascuna risorsa dell’entrata e per ciascun intervento della spesa, nonché per ciascun capitolo dei servizi per conto di terzi, distintamente per residui e competenza, indica, rispettivamente in entrata e in uscita, le somme accertate con distinzione della parte riscossa e quella ancora da riscuotere e le somme impegnate, con distinzione tra quelle pagate e quelle ancora da pagare</a:t>
            </a:r>
          </a:p>
          <a:p>
            <a:pPr algn="just"/>
            <a:r>
              <a:rPr lang="it-IT" sz="2800" dirty="0" smtClean="0"/>
              <a:t>è il naturale contraltare al Bilancio di previsione</a:t>
            </a:r>
            <a:endParaRPr lang="it-IT"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88640"/>
            <a:ext cx="8229600" cy="778098"/>
          </a:xfrm>
        </p:spPr>
        <p:txBody>
          <a:bodyPr/>
          <a:lstStyle/>
          <a:p>
            <a:r>
              <a:rPr lang="it-IT" dirty="0" smtClean="0"/>
              <a:t>il conto del bilancio</a:t>
            </a:r>
            <a:endParaRPr lang="it-IT" dirty="0"/>
          </a:p>
        </p:txBody>
      </p:sp>
      <p:sp>
        <p:nvSpPr>
          <p:cNvPr id="3" name="Segnaposto contenuto 2"/>
          <p:cNvSpPr>
            <a:spLocks noGrp="1"/>
          </p:cNvSpPr>
          <p:nvPr>
            <p:ph idx="1"/>
          </p:nvPr>
        </p:nvSpPr>
        <p:spPr>
          <a:xfrm>
            <a:off x="467544" y="908720"/>
            <a:ext cx="8229600" cy="4525963"/>
          </a:xfrm>
        </p:spPr>
        <p:txBody>
          <a:bodyPr>
            <a:noAutofit/>
          </a:bodyPr>
          <a:lstStyle/>
          <a:p>
            <a:pPr algn="just"/>
            <a:r>
              <a:rPr lang="it-IT" sz="2600" dirty="0" smtClean="0"/>
              <a:t>è la rappresentazione degli accertamenti e degli impegni assunti, delle entrate e delle uscite verificatesi in relazione all’esercizio di riferimento</a:t>
            </a:r>
          </a:p>
          <a:p>
            <a:pPr algn="just"/>
            <a:r>
              <a:rPr lang="it-IT" sz="2600" dirty="0" smtClean="0"/>
              <a:t>è soprattutto il documento che permette di verificare se gli obiettivi programmati nella previsione, nel caso adeguati con le successive variazioni, siano stati posti in essere, il loro onere effettivo e, con il confronto del servizio reso effettivamente alla comunità, anche l’efficacia, l’efficienza e l’economicità degli stessi</a:t>
            </a:r>
          </a:p>
          <a:p>
            <a:pPr algn="just"/>
            <a:r>
              <a:rPr lang="it-IT" sz="2600" dirty="0" smtClean="0"/>
              <a:t>è il più importante strumento di controllo che possiede l’organo d’indirizzo e di scelta politica nei confronti di chi (l’organo esecutivo tramite i dirigenti) poi gestisce la realizzazione della progettualità</a:t>
            </a:r>
            <a:endParaRPr lang="it-IT"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bilancio di previsione dell’ente</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a:t>La contabilità degli Enti pubblici tenuta col </a:t>
            </a:r>
            <a:r>
              <a:rPr lang="it-IT" i="1" dirty="0"/>
              <a:t>metodo delle scritture semplici (partita semplice) </a:t>
            </a:r>
            <a:r>
              <a:rPr lang="it-IT" i="1" dirty="0" smtClean="0"/>
              <a:t>richiede </a:t>
            </a:r>
            <a:r>
              <a:rPr lang="it-IT" i="1" dirty="0"/>
              <a:t>la </a:t>
            </a:r>
            <a:r>
              <a:rPr lang="it-IT" i="1" dirty="0" smtClean="0"/>
              <a:t>redazione </a:t>
            </a:r>
            <a:r>
              <a:rPr lang="it-IT" dirty="0" smtClean="0"/>
              <a:t>iniziale </a:t>
            </a:r>
            <a:r>
              <a:rPr lang="it-IT" dirty="0"/>
              <a:t>di un Bilancio di previsione, dove vengono prese in considerazione le risorse finanziarie e patrimoniali, non già disponibili</a:t>
            </a:r>
            <a:r>
              <a:rPr lang="it-IT" dirty="0" smtClean="0"/>
              <a:t>, bensì </a:t>
            </a:r>
            <a:r>
              <a:rPr lang="it-IT" b="1" dirty="0"/>
              <a:t>quelle di cui si ritiene di poter disporre nell’esercizio di riferimento</a:t>
            </a:r>
            <a:r>
              <a:rPr lang="it-IT" dirty="0"/>
              <a:t>; come noto, tali mezzi sono prevalentemente di natura </a:t>
            </a:r>
            <a:r>
              <a:rPr lang="it-IT" dirty="0" smtClean="0"/>
              <a:t>extra– patrimoniale </a:t>
            </a:r>
            <a:r>
              <a:rPr lang="it-IT" dirty="0"/>
              <a:t>(in quanto derivanti principalmente da imposte e </a:t>
            </a:r>
            <a:r>
              <a:rPr lang="it-IT" dirty="0" smtClean="0"/>
              <a:t>tasse)</a:t>
            </a:r>
          </a:p>
          <a:p>
            <a:pPr algn="just"/>
            <a:r>
              <a:rPr lang="it-IT" dirty="0" smtClean="0"/>
              <a:t>A </a:t>
            </a:r>
            <a:r>
              <a:rPr lang="it-IT" dirty="0"/>
              <a:t>fronte di tali risorse, nel bilancio, vengono indicate le </a:t>
            </a:r>
            <a:r>
              <a:rPr lang="it-IT" dirty="0" smtClean="0"/>
              <a:t>spese che </a:t>
            </a:r>
            <a:r>
              <a:rPr lang="it-IT" dirty="0"/>
              <a:t>l’ente intende porre in essere per il conseguimento dei propri fini istituzionali, quantificandone i correlati </a:t>
            </a:r>
            <a:r>
              <a:rPr lang="it-IT" dirty="0" err="1"/>
              <a:t>ammontari</a:t>
            </a:r>
            <a:r>
              <a:rPr lang="it-IT" dirty="0"/>
              <a:t>, </a:t>
            </a:r>
            <a:r>
              <a:rPr lang="it-IT" dirty="0" smtClean="0"/>
              <a:t>con l’obbligo </a:t>
            </a:r>
            <a:r>
              <a:rPr lang="it-IT" dirty="0"/>
              <a:t>che l’ammontare totale delle uscite previste non superi l’ammontare totale delle risorse individuate (cosiddetto </a:t>
            </a:r>
            <a:r>
              <a:rPr lang="it-IT" b="1" dirty="0"/>
              <a:t>Principio </a:t>
            </a:r>
            <a:r>
              <a:rPr lang="it-IT" b="1" dirty="0" smtClean="0"/>
              <a:t>del pareggio</a:t>
            </a:r>
            <a:r>
              <a:rPr lang="it-IT" dirty="0"/>
              <a: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8229600" cy="1143000"/>
          </a:xfrm>
        </p:spPr>
        <p:txBody>
          <a:bodyPr/>
          <a:lstStyle/>
          <a:p>
            <a:r>
              <a:rPr lang="it-IT" dirty="0" smtClean="0"/>
              <a:t>il Conto economico</a:t>
            </a:r>
            <a:endParaRPr lang="it-IT" dirty="0"/>
          </a:p>
        </p:txBody>
      </p:sp>
      <p:sp>
        <p:nvSpPr>
          <p:cNvPr id="3" name="Segnaposto contenuto 2"/>
          <p:cNvSpPr>
            <a:spLocks noGrp="1"/>
          </p:cNvSpPr>
          <p:nvPr>
            <p:ph idx="1"/>
          </p:nvPr>
        </p:nvSpPr>
        <p:spPr>
          <a:xfrm>
            <a:off x="251520" y="980728"/>
            <a:ext cx="8445624" cy="5328592"/>
          </a:xfrm>
        </p:spPr>
        <p:txBody>
          <a:bodyPr>
            <a:normAutofit fontScale="77500" lnSpcReduction="20000"/>
          </a:bodyPr>
          <a:lstStyle/>
          <a:p>
            <a:pPr algn="just">
              <a:buNone/>
            </a:pPr>
            <a:r>
              <a:rPr lang="it-IT" sz="3700" dirty="0" smtClean="0"/>
              <a:t>	</a:t>
            </a:r>
            <a:r>
              <a:rPr lang="it-IT" sz="4000" dirty="0" smtClean="0"/>
              <a:t>evidenzia i componenti positivi e negativi dell’attività dell’ente secondo criteri di competenza economica e comprende </a:t>
            </a:r>
          </a:p>
          <a:p>
            <a:pPr algn="just"/>
            <a:r>
              <a:rPr lang="it-IT" sz="3400" dirty="0" smtClean="0"/>
              <a:t>gli accertamenti e gli impegni del Conto del bilancio, rettificati al fine di costituire la dimensione finanziaria dei valori economici riferiti alla gestione di competenza</a:t>
            </a:r>
          </a:p>
          <a:p>
            <a:pPr algn="just"/>
            <a:r>
              <a:rPr lang="it-IT" sz="3400" dirty="0" smtClean="0"/>
              <a:t>le insussistenze e sopravvenienze derivanti dalla gestione dei </a:t>
            </a:r>
            <a:r>
              <a:rPr lang="it-IT" sz="3400" dirty="0" err="1" smtClean="0"/>
              <a:t>residui*</a:t>
            </a:r>
            <a:endParaRPr lang="it-IT" sz="3400" dirty="0" smtClean="0"/>
          </a:p>
          <a:p>
            <a:pPr algn="just"/>
            <a:r>
              <a:rPr lang="it-IT" sz="3400" dirty="0" smtClean="0"/>
              <a:t>gli elementi economici non rilevati nel conto del bilancio</a:t>
            </a:r>
          </a:p>
          <a:p>
            <a:pPr algn="just">
              <a:buNone/>
            </a:pPr>
            <a:r>
              <a:rPr lang="it-IT" dirty="0" smtClean="0"/>
              <a:t>	</a:t>
            </a:r>
            <a:r>
              <a:rPr lang="it-IT" i="1" dirty="0" smtClean="0"/>
              <a:t>* le sopravvenienze si originano da accadimenti di natura economica che si riferiscono ad elementi che hanno concorso a determinare il reddito in precedenti esercizi; le plus e </a:t>
            </a:r>
            <a:r>
              <a:rPr lang="it-IT" i="1" dirty="0" err="1" smtClean="0"/>
              <a:t>minus</a:t>
            </a:r>
            <a:r>
              <a:rPr lang="it-IT" i="1" dirty="0" smtClean="0"/>
              <a:t> valenze da cessioni di beni che non rientrano nell’ordinaria attività d’impresa</a:t>
            </a:r>
          </a:p>
          <a:p>
            <a:endParaRPr lang="it-IT"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rmAutofit fontScale="90000"/>
          </a:bodyPr>
          <a:lstStyle/>
          <a:p>
            <a:r>
              <a:rPr lang="it-IT" dirty="0" smtClean="0"/>
              <a:t>il Conto economico</a:t>
            </a:r>
            <a:endParaRPr lang="it-IT" dirty="0"/>
          </a:p>
        </p:txBody>
      </p:sp>
      <p:sp>
        <p:nvSpPr>
          <p:cNvPr id="3" name="Segnaposto contenuto 2"/>
          <p:cNvSpPr>
            <a:spLocks noGrp="1"/>
          </p:cNvSpPr>
          <p:nvPr>
            <p:ph idx="1"/>
          </p:nvPr>
        </p:nvSpPr>
        <p:spPr>
          <a:xfrm>
            <a:off x="457200" y="908720"/>
            <a:ext cx="8229600" cy="5949280"/>
          </a:xfrm>
        </p:spPr>
        <p:txBody>
          <a:bodyPr>
            <a:normAutofit fontScale="47500" lnSpcReduction="20000"/>
          </a:bodyPr>
          <a:lstStyle/>
          <a:p>
            <a:pPr algn="just">
              <a:buNone/>
            </a:pPr>
            <a:r>
              <a:rPr lang="it-IT" sz="3400" dirty="0" smtClean="0"/>
              <a:t>	 è redatto a struttura scalare e quindi non a sezioni contrapposte e distinte per l’attivo e il passivo</a:t>
            </a:r>
          </a:p>
          <a:p>
            <a:pPr lvl="0"/>
            <a:r>
              <a:rPr lang="it-IT" sz="3400" dirty="0" smtClean="0"/>
              <a:t>A) PROVENTI DELLA GESTIONE </a:t>
            </a:r>
          </a:p>
          <a:p>
            <a:pPr lvl="0"/>
            <a:r>
              <a:rPr lang="it-IT" sz="3400" dirty="0" smtClean="0"/>
              <a:t>01) Proventi tributari                                                     			       4.132.624,27               </a:t>
            </a:r>
          </a:p>
          <a:p>
            <a:pPr lvl="0"/>
            <a:r>
              <a:rPr lang="it-IT" sz="3400" dirty="0" smtClean="0"/>
              <a:t>02) Proventi da trasferimenti                                        			       1.097.243,53</a:t>
            </a:r>
          </a:p>
          <a:p>
            <a:pPr lvl="0"/>
            <a:r>
              <a:rPr lang="it-IT" sz="3400" dirty="0" smtClean="0"/>
              <a:t>03) Proventi da servizi pubblici                                       		   	           488.504,87</a:t>
            </a:r>
          </a:p>
          <a:p>
            <a:pPr lvl="0"/>
            <a:r>
              <a:rPr lang="it-IT" sz="3400" dirty="0" err="1" smtClean="0"/>
              <a:t>………………………………………</a:t>
            </a:r>
            <a:endParaRPr lang="it-IT" sz="3400" dirty="0" smtClean="0"/>
          </a:p>
          <a:p>
            <a:pPr lvl="0"/>
            <a:r>
              <a:rPr lang="it-IT" sz="3400" dirty="0" smtClean="0"/>
              <a:t>Totale Proventi della gestione   (A)                         			       6.249.814,00</a:t>
            </a:r>
          </a:p>
          <a:p>
            <a:pPr lvl="0"/>
            <a:r>
              <a:rPr lang="it-IT" sz="3400" dirty="0" smtClean="0"/>
              <a:t>B) COSTI DELLA GESTIONE</a:t>
            </a:r>
          </a:p>
          <a:p>
            <a:pPr lvl="0"/>
            <a:r>
              <a:rPr lang="it-IT" sz="3400" dirty="0" smtClean="0"/>
              <a:t>09) Personale                                     		         		        1.175.234,19               </a:t>
            </a:r>
          </a:p>
          <a:p>
            <a:pPr lvl="0"/>
            <a:r>
              <a:rPr lang="it-IT" sz="3400" dirty="0" smtClean="0"/>
              <a:t>10) Acquisto di materie prime e/o beni di consumo          		          	              75.169,87</a:t>
            </a:r>
          </a:p>
          <a:p>
            <a:pPr lvl="0"/>
            <a:r>
              <a:rPr lang="it-IT" sz="3400" dirty="0" smtClean="0"/>
              <a:t>Totale costi di gestione   (B)                                        			        5.914.926,59</a:t>
            </a:r>
          </a:p>
          <a:p>
            <a:pPr lvl="0"/>
            <a:r>
              <a:rPr lang="it-IT" sz="3400" dirty="0" smtClean="0"/>
              <a:t>RISULTATO DELLA GESTIONE   (A-B)                                                 		            334.887,41</a:t>
            </a:r>
          </a:p>
          <a:p>
            <a:r>
              <a:rPr lang="it-IT" sz="3400" dirty="0" smtClean="0"/>
              <a:t>C) PROVENTI ED ONERI DA AZIENDE SPECIALI E PARTECIPATE                   </a:t>
            </a:r>
          </a:p>
          <a:p>
            <a:r>
              <a:rPr lang="it-IT" sz="3400" dirty="0" err="1" smtClean="0"/>
              <a:t>………………………………………</a:t>
            </a:r>
            <a:r>
              <a:rPr lang="it-IT" sz="3400" dirty="0" smtClean="0"/>
              <a:t>.</a:t>
            </a:r>
          </a:p>
          <a:p>
            <a:pPr lvl="0"/>
            <a:r>
              <a:rPr lang="it-IT" sz="3400" dirty="0" smtClean="0"/>
              <a:t>RISULTATO DELLA GESTIONE OPERATIVA (A-B+/-C) 			            334.887,41                                		          	</a:t>
            </a:r>
          </a:p>
          <a:p>
            <a:pPr lvl="0"/>
            <a:r>
              <a:rPr lang="it-IT" sz="3400" dirty="0" smtClean="0"/>
              <a:t>D) PROVENTI ED ONERI FINANZIARI</a:t>
            </a:r>
          </a:p>
          <a:p>
            <a:pPr lvl="0"/>
            <a:r>
              <a:rPr lang="it-IT" sz="3400" dirty="0" err="1" smtClean="0"/>
              <a:t>……………………………………</a:t>
            </a:r>
            <a:r>
              <a:rPr lang="it-IT" sz="3400" dirty="0" smtClean="0"/>
              <a:t>....</a:t>
            </a:r>
          </a:p>
          <a:p>
            <a:pPr lvl="0"/>
            <a:r>
              <a:rPr lang="it-IT" sz="3400" dirty="0" smtClean="0"/>
              <a:t>E)    PROVENTI ED ONERI STRAORDINARI</a:t>
            </a:r>
          </a:p>
          <a:p>
            <a:pPr lvl="0"/>
            <a:r>
              <a:rPr lang="it-IT" sz="3400" dirty="0" err="1" smtClean="0"/>
              <a:t>………………………………………………………………</a:t>
            </a:r>
            <a:endParaRPr lang="it-IT" sz="3400" dirty="0" smtClean="0"/>
          </a:p>
          <a:p>
            <a:r>
              <a:rPr lang="it-IT" sz="3400" dirty="0" smtClean="0"/>
              <a:t>RISULTATO ECONOMICO DELL'ESERCIZIO (A-B+/-C+/-D+/-E)                          	            -274.806,17</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94122"/>
          </a:xfrm>
        </p:spPr>
        <p:txBody>
          <a:bodyPr/>
          <a:lstStyle/>
          <a:p>
            <a:r>
              <a:rPr lang="it-IT" dirty="0" smtClean="0"/>
              <a:t>il Conto del patrimonio</a:t>
            </a:r>
            <a:endParaRPr lang="it-IT" dirty="0"/>
          </a:p>
        </p:txBody>
      </p:sp>
      <p:sp>
        <p:nvSpPr>
          <p:cNvPr id="3" name="Segnaposto contenuto 2"/>
          <p:cNvSpPr>
            <a:spLocks noGrp="1"/>
          </p:cNvSpPr>
          <p:nvPr>
            <p:ph idx="1"/>
          </p:nvPr>
        </p:nvSpPr>
        <p:spPr>
          <a:xfrm>
            <a:off x="467544" y="1340768"/>
            <a:ext cx="8229600" cy="4525963"/>
          </a:xfrm>
        </p:spPr>
        <p:txBody>
          <a:bodyPr>
            <a:normAutofit fontScale="85000" lnSpcReduction="10000"/>
          </a:bodyPr>
          <a:lstStyle/>
          <a:p>
            <a:pPr algn="just"/>
            <a:r>
              <a:rPr lang="it-IT" dirty="0" smtClean="0"/>
              <a:t>rileva i risultati della gestione patrimoniale e riassume la consistenza del patrimonio al termine dell’esercizio, evidenziando le variazioni intervenute</a:t>
            </a:r>
          </a:p>
          <a:p>
            <a:pPr algn="just"/>
            <a:r>
              <a:rPr lang="it-IT" dirty="0" smtClean="0"/>
              <a:t>Patrimonio: complesso dei beni e dei rapporti giuridici, attivi e passivi, suscettibili di valutazione ed attraverso la cui rappresentazione contabile ed il relativo risultato finale differenziale è determinata la consistenza netta della dotazione patrimoniale</a:t>
            </a:r>
          </a:p>
          <a:p>
            <a:pPr algn="just"/>
            <a:r>
              <a:rPr lang="it-IT" dirty="0" smtClean="0"/>
              <a:t>sono inclusi i beni del demanio</a:t>
            </a:r>
          </a:p>
          <a:p>
            <a:pPr algn="just"/>
            <a:r>
              <a:rPr lang="it-IT" dirty="0" smtClean="0"/>
              <a:t>la Variazione patrimoniale netta deve coincidere con il risultato del Conto Economico</a:t>
            </a:r>
            <a:endParaRPr lang="it-IT"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residui: un approfondimento</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Sono debiti e crediti dell’ente pubblico, non pagati e non riscossi entro la scadenza dell’esercizio nel quale si è verificato l’impegno o l’accertamento</a:t>
            </a:r>
          </a:p>
          <a:p>
            <a:pPr algn="just"/>
            <a:r>
              <a:rPr lang="it-IT" dirty="0" smtClean="0"/>
              <a:t>sono connessi alla contabilità di competenza perché derivano dalle fasi dell’accertamento e dell’impegno</a:t>
            </a:r>
          </a:p>
          <a:p>
            <a:pPr algn="just"/>
            <a:r>
              <a:rPr lang="it-IT" dirty="0" smtClean="0"/>
              <a:t>Residui attivi sono quelli relativi ai crediti</a:t>
            </a:r>
          </a:p>
          <a:p>
            <a:pPr algn="just"/>
            <a:r>
              <a:rPr lang="it-IT" dirty="0" smtClean="0"/>
              <a:t>Residui passivi sono quelli relativi ai debiti</a:t>
            </a:r>
          </a:p>
          <a:p>
            <a:pPr algn="just"/>
            <a:endParaRPr lang="it-IT"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residui: un approfondimento</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nel mese di dicembre dell’esercizio </a:t>
            </a:r>
            <a:r>
              <a:rPr lang="it-IT" b="1" dirty="0" smtClean="0"/>
              <a:t>2013 si stipula un contratto di acquisto </a:t>
            </a:r>
            <a:r>
              <a:rPr lang="it-IT" dirty="0" smtClean="0"/>
              <a:t>per un prezzo di €.400,00 di un bene mobile e si versano seduta stante €.30,00 di </a:t>
            </a:r>
            <a:r>
              <a:rPr lang="it-IT" b="1" dirty="0" smtClean="0"/>
              <a:t>acconto</a:t>
            </a:r>
            <a:r>
              <a:rPr lang="it-IT" dirty="0" smtClean="0"/>
              <a:t>; il pagamento del </a:t>
            </a:r>
            <a:r>
              <a:rPr lang="it-IT" b="1" dirty="0" smtClean="0"/>
              <a:t>saldo</a:t>
            </a:r>
            <a:r>
              <a:rPr lang="it-IT" dirty="0" smtClean="0"/>
              <a:t> avverrà alla </a:t>
            </a:r>
            <a:r>
              <a:rPr lang="it-IT" b="1" dirty="0" smtClean="0"/>
              <a:t>consegna</a:t>
            </a:r>
            <a:r>
              <a:rPr lang="it-IT" dirty="0" smtClean="0"/>
              <a:t> del bene che sarà effettuata nell’esercizio </a:t>
            </a:r>
            <a:r>
              <a:rPr lang="it-IT" b="1" dirty="0" smtClean="0"/>
              <a:t>2014</a:t>
            </a:r>
          </a:p>
          <a:p>
            <a:pPr algn="just"/>
            <a:r>
              <a:rPr lang="it-IT" dirty="0" smtClean="0"/>
              <a:t>€. 370,00 costituiranno il </a:t>
            </a:r>
            <a:r>
              <a:rPr lang="it-IT" b="1" dirty="0" smtClean="0"/>
              <a:t>residuo passivo</a:t>
            </a:r>
            <a:r>
              <a:rPr lang="it-IT" dirty="0" smtClean="0"/>
              <a:t>, relativo all’operazione riferibile all’esercizio 2014 ed in tale esercizio si pagheranno €. 370,00 in conto residui e non già nella competenza del nuovo anno, in quanto il pagamento deriva da un impegno assunto nell’anno precedente e quindi di competenza dello stesso</a:t>
            </a:r>
            <a:endParaRPr lang="it-IT"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88640"/>
            <a:ext cx="8229600" cy="850106"/>
          </a:xfrm>
        </p:spPr>
        <p:txBody>
          <a:bodyPr>
            <a:normAutofit/>
          </a:bodyPr>
          <a:lstStyle/>
          <a:p>
            <a:r>
              <a:rPr lang="it-IT" dirty="0" smtClean="0"/>
              <a:t>L’origine dei residui</a:t>
            </a:r>
            <a:endParaRPr lang="it-IT" dirty="0"/>
          </a:p>
        </p:txBody>
      </p:sp>
      <p:sp>
        <p:nvSpPr>
          <p:cNvPr id="3" name="Segnaposto contenuto 2"/>
          <p:cNvSpPr>
            <a:spLocks noGrp="1"/>
          </p:cNvSpPr>
          <p:nvPr>
            <p:ph idx="1"/>
          </p:nvPr>
        </p:nvSpPr>
        <p:spPr>
          <a:xfrm>
            <a:off x="467544" y="1052736"/>
            <a:ext cx="8229600" cy="4525963"/>
          </a:xfrm>
        </p:spPr>
        <p:txBody>
          <a:bodyPr>
            <a:noAutofit/>
          </a:bodyPr>
          <a:lstStyle/>
          <a:p>
            <a:pPr algn="just"/>
            <a:r>
              <a:rPr lang="it-IT" sz="2600" dirty="0" smtClean="0"/>
              <a:t>l’ammontare “ex se” dei residui non è necessariamente espressione di buono o cattivo funzionamento: per una valutazione del genere si rende necessaria un’attenta analisi delle ragioni a monte</a:t>
            </a:r>
          </a:p>
          <a:p>
            <a:pPr algn="just"/>
            <a:r>
              <a:rPr lang="it-IT" sz="2600" dirty="0" smtClean="0"/>
              <a:t>la loro esistenza può essere fisiologica o patologica a seconda del fatto che derivino</a:t>
            </a:r>
          </a:p>
          <a:p>
            <a:pPr lvl="1" algn="just"/>
            <a:r>
              <a:rPr lang="it-IT" sz="2200" dirty="0" smtClean="0"/>
              <a:t>da entrate accertate i cui tempi di versamento non possano essere gestiti dall’ente (trasferimenti dallo Stato, dalle Regioni)</a:t>
            </a:r>
          </a:p>
          <a:p>
            <a:pPr lvl="1" algn="just"/>
            <a:r>
              <a:rPr lang="it-IT" sz="2200" dirty="0" smtClean="0"/>
              <a:t>dal protrarsi nel tempo dei pagamenti dovuti da terzi alle naturali scadenze degli stessi</a:t>
            </a:r>
          </a:p>
          <a:p>
            <a:pPr lvl="1" algn="just"/>
            <a:r>
              <a:rPr lang="it-IT" sz="2200" dirty="0" smtClean="0"/>
              <a:t>da imprevisti indipendenti dalla volontà dell’ente</a:t>
            </a:r>
          </a:p>
          <a:p>
            <a:pPr lvl="1" algn="just"/>
            <a:r>
              <a:rPr lang="it-IT" sz="2200" dirty="0" smtClean="0"/>
              <a:t>da imprevisti che indichino un’effettiva incapacità di riscuotere e/o di pagare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0"/>
            <a:ext cx="8229600" cy="1143000"/>
          </a:xfrm>
        </p:spPr>
        <p:txBody>
          <a:bodyPr/>
          <a:lstStyle/>
          <a:p>
            <a:r>
              <a:rPr lang="it-IT" dirty="0" err="1" smtClean="0"/>
              <a:t>Riaccertamento</a:t>
            </a:r>
            <a:r>
              <a:rPr lang="it-IT" dirty="0" smtClean="0"/>
              <a:t> dei residui</a:t>
            </a:r>
            <a:endParaRPr lang="it-IT" dirty="0"/>
          </a:p>
        </p:txBody>
      </p:sp>
      <p:sp>
        <p:nvSpPr>
          <p:cNvPr id="3" name="Segnaposto contenuto 2"/>
          <p:cNvSpPr>
            <a:spLocks noGrp="1"/>
          </p:cNvSpPr>
          <p:nvPr>
            <p:ph idx="1"/>
          </p:nvPr>
        </p:nvSpPr>
        <p:spPr>
          <a:xfrm>
            <a:off x="539552" y="980728"/>
            <a:ext cx="8229600" cy="4525963"/>
          </a:xfrm>
        </p:spPr>
        <p:txBody>
          <a:bodyPr>
            <a:noAutofit/>
          </a:bodyPr>
          <a:lstStyle/>
          <a:p>
            <a:pPr algn="just"/>
            <a:r>
              <a:rPr lang="it-IT" sz="2600" dirty="0" smtClean="0"/>
              <a:t>Il </a:t>
            </a:r>
            <a:r>
              <a:rPr lang="it-IT" sz="2600" dirty="0" err="1" smtClean="0"/>
              <a:t>riaccertamento</a:t>
            </a:r>
            <a:r>
              <a:rPr lang="it-IT" sz="2600" dirty="0" smtClean="0"/>
              <a:t> dei residui avviene prima del loro inserimento nel conto del bilancio preventivo e consiste nella revisione delle ragioni del loro mantenimento in tutto o in parte</a:t>
            </a:r>
          </a:p>
          <a:p>
            <a:pPr algn="just"/>
            <a:r>
              <a:rPr lang="it-IT" sz="2600" dirty="0" smtClean="0"/>
              <a:t>Si riferisce ovviamente ai residui provenienti dai precedenti esercizi, in quanto quelli relativi all’esercizio chiuso si sono formati proprio, per la definizione datane, si perdoni il gioco di parole, con la chiusura dell’esercizio</a:t>
            </a:r>
          </a:p>
          <a:p>
            <a:pPr algn="just"/>
            <a:r>
              <a:rPr lang="it-IT" sz="2600" dirty="0" smtClean="0"/>
              <a:t>incide sul Risultato contabile d’amministrazione , che è dato dal fondo di cassa al 31.12, aumentato dei residui attivi e diminuito dei residui passivi</a:t>
            </a:r>
          </a:p>
          <a:p>
            <a:pPr algn="just"/>
            <a:r>
              <a:rPr lang="it-IT" sz="2600" dirty="0" smtClean="0"/>
              <a:t>deve tenersi conto delle intervenute eventuali prescrizioni di legge</a:t>
            </a:r>
            <a:endParaRPr lang="it-IT" sz="260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0106"/>
          </a:xfrm>
        </p:spPr>
        <p:txBody>
          <a:bodyPr>
            <a:normAutofit/>
          </a:bodyPr>
          <a:lstStyle/>
          <a:p>
            <a:r>
              <a:rPr lang="it-IT" sz="3600" dirty="0" smtClean="0"/>
              <a:t>i sistemi di scritture: </a:t>
            </a:r>
            <a:r>
              <a:rPr lang="it-IT" sz="3600" dirty="0" err="1" smtClean="0"/>
              <a:t>scritture</a:t>
            </a:r>
            <a:r>
              <a:rPr lang="it-IT" sz="3600" dirty="0" smtClean="0"/>
              <a:t> elementari</a:t>
            </a:r>
            <a:endParaRPr lang="it-IT" sz="3600" dirty="0"/>
          </a:p>
        </p:txBody>
      </p:sp>
      <p:sp>
        <p:nvSpPr>
          <p:cNvPr id="3" name="Segnaposto contenuto 2"/>
          <p:cNvSpPr>
            <a:spLocks noGrp="1"/>
          </p:cNvSpPr>
          <p:nvPr>
            <p:ph idx="1"/>
          </p:nvPr>
        </p:nvSpPr>
        <p:spPr>
          <a:xfrm>
            <a:off x="457200" y="1124744"/>
            <a:ext cx="8229600" cy="5001419"/>
          </a:xfrm>
        </p:spPr>
        <p:txBody>
          <a:bodyPr>
            <a:noAutofit/>
          </a:bodyPr>
          <a:lstStyle/>
          <a:p>
            <a:pPr algn="just">
              <a:buNone/>
            </a:pPr>
            <a:r>
              <a:rPr lang="it-IT" sz="2200" dirty="0" smtClean="0"/>
              <a:t>	seguono direttamente e immediatamente lo svolgersi della gestione aziendale: nelle aziende erogatrici pubbliche si distinguono in:</a:t>
            </a:r>
          </a:p>
          <a:p>
            <a:pPr algn="just"/>
            <a:r>
              <a:rPr lang="it-IT" sz="2200" b="1" dirty="0" smtClean="0"/>
              <a:t>scritture del bilancio</a:t>
            </a:r>
            <a:r>
              <a:rPr lang="it-IT" sz="2200" dirty="0" smtClean="0"/>
              <a:t>: partendo dalle previsioni di bilancio, rilevano le successive eventuali variazioni apportate e la realizzazione delle previsioni stesse (danno evidenza dell’andamento delle previsioni)</a:t>
            </a:r>
          </a:p>
          <a:p>
            <a:pPr algn="just"/>
            <a:r>
              <a:rPr lang="it-IT" sz="2200" b="1" dirty="0" smtClean="0"/>
              <a:t>scritture del patrimonio</a:t>
            </a:r>
            <a:r>
              <a:rPr lang="it-IT" sz="2200" dirty="0" smtClean="0"/>
              <a:t>: rilevano la consistenza delle componenti patrimoniali attive e passive e le loro variazioni; si possono riferire:</a:t>
            </a:r>
          </a:p>
          <a:p>
            <a:pPr lvl="1" algn="just"/>
            <a:r>
              <a:rPr lang="it-IT" sz="1900" dirty="0" smtClean="0"/>
              <a:t>alle </a:t>
            </a:r>
            <a:r>
              <a:rPr lang="it-IT" sz="1900" i="1" dirty="0" smtClean="0"/>
              <a:t>componenti finanziarie del patrimonio</a:t>
            </a:r>
            <a:r>
              <a:rPr lang="it-IT" sz="1900" dirty="0" smtClean="0"/>
              <a:t> (libri di cassa e partitari dei debitori e creditori). Tali scritture si collegano più direttamente a quelle del bilancio in quanto, attraverso gli accertamenti e gli impegni e successivi riscossioni e pagamenti,si giunge alla definizione dei crediti e dei debiti ed ai movimenti di cassa</a:t>
            </a:r>
          </a:p>
          <a:p>
            <a:pPr lvl="1" algn="just"/>
            <a:r>
              <a:rPr lang="it-IT" sz="1900" dirty="0" smtClean="0"/>
              <a:t>alle </a:t>
            </a:r>
            <a:r>
              <a:rPr lang="it-IT" sz="1900" i="1" dirty="0" smtClean="0"/>
              <a:t>componenti non finanziarie del patrimonio</a:t>
            </a:r>
            <a:r>
              <a:rPr lang="it-IT" sz="1900" dirty="0" smtClean="0"/>
              <a:t> (registri di consistenza o, impropriamente, d’inventario)</a:t>
            </a:r>
            <a:endParaRPr lang="it-IT" sz="19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0106"/>
          </a:xfrm>
        </p:spPr>
        <p:txBody>
          <a:bodyPr>
            <a:normAutofit/>
          </a:bodyPr>
          <a:lstStyle/>
          <a:p>
            <a:r>
              <a:rPr lang="it-IT" sz="3600" dirty="0" smtClean="0"/>
              <a:t>i sistemi di scritture: </a:t>
            </a:r>
            <a:r>
              <a:rPr lang="it-IT" sz="3600" dirty="0" err="1" smtClean="0"/>
              <a:t>scritture</a:t>
            </a:r>
            <a:r>
              <a:rPr lang="it-IT" sz="3600" dirty="0" smtClean="0"/>
              <a:t> complesse</a:t>
            </a:r>
            <a:endParaRPr lang="it-IT" sz="3600" dirty="0"/>
          </a:p>
        </p:txBody>
      </p:sp>
      <p:sp>
        <p:nvSpPr>
          <p:cNvPr id="3" name="Segnaposto contenuto 2"/>
          <p:cNvSpPr>
            <a:spLocks noGrp="1"/>
          </p:cNvSpPr>
          <p:nvPr>
            <p:ph idx="1"/>
          </p:nvPr>
        </p:nvSpPr>
        <p:spPr>
          <a:xfrm>
            <a:off x="323528" y="1124744"/>
            <a:ext cx="8363272" cy="5001419"/>
          </a:xfrm>
        </p:spPr>
        <p:txBody>
          <a:bodyPr>
            <a:noAutofit/>
          </a:bodyPr>
          <a:lstStyle/>
          <a:p>
            <a:pPr algn="just"/>
            <a:r>
              <a:rPr lang="it-IT" sz="2600" dirty="0" smtClean="0"/>
              <a:t>Servono a determinare il </a:t>
            </a:r>
            <a:r>
              <a:rPr lang="it-IT" sz="2600" b="1" i="1" dirty="0" smtClean="0"/>
              <a:t>patrimonio dell’azienda </a:t>
            </a:r>
            <a:r>
              <a:rPr lang="it-IT" sz="2600" dirty="0" smtClean="0"/>
              <a:t>alla fine dell’esercizio e il </a:t>
            </a:r>
            <a:r>
              <a:rPr lang="it-IT" sz="2600" b="1" i="1" dirty="0" smtClean="0"/>
              <a:t>risultato economico dell’esercizio</a:t>
            </a:r>
            <a:endParaRPr lang="it-IT" sz="2600" dirty="0" smtClean="0"/>
          </a:p>
          <a:p>
            <a:pPr algn="just"/>
            <a:r>
              <a:rPr lang="it-IT" sz="2600" dirty="0" smtClean="0"/>
              <a:t>possono essere tenute con il metodo della </a:t>
            </a:r>
            <a:r>
              <a:rPr lang="it-IT" sz="2600" b="1" i="1" dirty="0" smtClean="0"/>
              <a:t>partita doppia</a:t>
            </a:r>
            <a:r>
              <a:rPr lang="it-IT" sz="2600" dirty="0" smtClean="0"/>
              <a:t>, anche con il metodo delle </a:t>
            </a:r>
            <a:r>
              <a:rPr lang="it-IT" sz="2600" b="1" i="1" dirty="0" smtClean="0"/>
              <a:t>scritture semplici </a:t>
            </a:r>
            <a:r>
              <a:rPr lang="it-IT" sz="2600" dirty="0" smtClean="0"/>
              <a:t>(partita semplice)</a:t>
            </a:r>
          </a:p>
          <a:p>
            <a:pPr algn="just"/>
            <a:r>
              <a:rPr lang="it-IT" sz="2600" dirty="0" smtClean="0"/>
              <a:t>Come le scritture semplici, si distinguono in</a:t>
            </a:r>
          </a:p>
          <a:p>
            <a:pPr lvl="1" algn="just"/>
            <a:r>
              <a:rPr lang="it-IT" sz="2200" b="1" i="1" dirty="0" smtClean="0"/>
              <a:t>scritture del bilancio</a:t>
            </a:r>
            <a:r>
              <a:rPr lang="it-IT" sz="2200" dirty="0" smtClean="0"/>
              <a:t> (danno luogo al </a:t>
            </a:r>
            <a:r>
              <a:rPr lang="it-IT" sz="2200" b="1" dirty="0" smtClean="0"/>
              <a:t>Sistema Finanziario</a:t>
            </a:r>
            <a:r>
              <a:rPr lang="it-IT" sz="2200" dirty="0" smtClean="0"/>
              <a:t>)</a:t>
            </a:r>
          </a:p>
          <a:p>
            <a:pPr lvl="1" algn="just"/>
            <a:r>
              <a:rPr lang="it-IT" sz="2200" b="1" i="1" dirty="0" smtClean="0"/>
              <a:t>scritture del patrimonio</a:t>
            </a:r>
            <a:r>
              <a:rPr lang="it-IT" sz="2200" dirty="0" smtClean="0"/>
              <a:t> (danno luogo al </a:t>
            </a:r>
            <a:r>
              <a:rPr lang="it-IT" sz="2200" b="1" dirty="0" smtClean="0"/>
              <a:t>Sistema Patrimoniale</a:t>
            </a:r>
            <a:r>
              <a:rPr lang="it-IT" sz="2200" dirty="0" smtClean="0"/>
              <a:t>)</a:t>
            </a:r>
            <a:endParaRPr lang="it-IT" sz="22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Scritture iniziali e per la gestione annuale</a:t>
            </a:r>
            <a:endParaRPr lang="it-IT" sz="3600" dirty="0"/>
          </a:p>
        </p:txBody>
      </p:sp>
      <p:sp>
        <p:nvSpPr>
          <p:cNvPr id="3" name="Segnaposto contenuto 2"/>
          <p:cNvSpPr>
            <a:spLocks noGrp="1"/>
          </p:cNvSpPr>
          <p:nvPr>
            <p:ph idx="1"/>
          </p:nvPr>
        </p:nvSpPr>
        <p:spPr/>
        <p:txBody>
          <a:bodyPr>
            <a:normAutofit fontScale="92500" lnSpcReduction="20000"/>
          </a:bodyPr>
          <a:lstStyle/>
          <a:p>
            <a:pPr algn="just"/>
            <a:r>
              <a:rPr lang="it-IT" dirty="0" smtClean="0"/>
              <a:t>le </a:t>
            </a:r>
            <a:r>
              <a:rPr lang="it-IT" b="1" dirty="0" smtClean="0"/>
              <a:t>scritture iniziali </a:t>
            </a:r>
            <a:r>
              <a:rPr lang="it-IT" dirty="0" smtClean="0"/>
              <a:t>si redigono all’inizio dell’esercizio e conseguono all’iscrizione dello </a:t>
            </a:r>
            <a:r>
              <a:rPr lang="it-IT" b="1" dirty="0" smtClean="0"/>
              <a:t>stato patrimoniale </a:t>
            </a:r>
            <a:r>
              <a:rPr lang="it-IT" dirty="0" smtClean="0"/>
              <a:t>quale risulta all’inizio dell’esercizio e da altre scritture di trapasso dall’esercizio vecchio all’esercizio nuovo (imputazione al conto Perdite e profitti delle rimanenze e dei risconti provenienti dal precedente esercizio)</a:t>
            </a:r>
          </a:p>
          <a:p>
            <a:pPr algn="just"/>
            <a:r>
              <a:rPr lang="it-IT" dirty="0" smtClean="0"/>
              <a:t>le </a:t>
            </a:r>
            <a:r>
              <a:rPr lang="it-IT" b="1" dirty="0" smtClean="0"/>
              <a:t>scritture per la gestione annuale </a:t>
            </a:r>
            <a:r>
              <a:rPr lang="it-IT" dirty="0" smtClean="0"/>
              <a:t>sono dirette alla registrazione delle operazioni di rilevanza contabile compiute nell’esercizio</a:t>
            </a:r>
          </a:p>
          <a:p>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Bilancio di previsione</a:t>
            </a:r>
            <a:endParaRPr lang="it-IT" dirty="0"/>
          </a:p>
        </p:txBody>
      </p:sp>
      <p:sp>
        <p:nvSpPr>
          <p:cNvPr id="3" name="Segnaposto contenuto 2"/>
          <p:cNvSpPr>
            <a:spLocks noGrp="1"/>
          </p:cNvSpPr>
          <p:nvPr>
            <p:ph idx="1"/>
          </p:nvPr>
        </p:nvSpPr>
        <p:spPr/>
        <p:txBody>
          <a:bodyPr>
            <a:normAutofit fontScale="77500" lnSpcReduction="20000"/>
          </a:bodyPr>
          <a:lstStyle/>
          <a:p>
            <a:r>
              <a:rPr lang="it-IT" dirty="0"/>
              <a:t>La gestione amministrativa del comune individua, quale fase essenziale e </a:t>
            </a:r>
            <a:r>
              <a:rPr lang="it-IT" dirty="0" smtClean="0"/>
              <a:t>principale, la </a:t>
            </a:r>
            <a:r>
              <a:rPr lang="it-IT" dirty="0"/>
              <a:t>predisposizione del bilancio di previsione annuale ( 1 gennaio – 31 dicembre) ipotizzando </a:t>
            </a:r>
            <a:r>
              <a:rPr lang="it-IT" dirty="0" err="1"/>
              <a:t>un’insieme</a:t>
            </a:r>
            <a:r>
              <a:rPr lang="it-IT" dirty="0"/>
              <a:t> di </a:t>
            </a:r>
            <a:r>
              <a:rPr lang="it-IT" dirty="0" err="1"/>
              <a:t>appostazioni</a:t>
            </a:r>
            <a:r>
              <a:rPr lang="it-IT" dirty="0"/>
              <a:t> contabili collegate in titoli e capitoli di entrata e di spesa finalizzate all’obiettivo fondamentale del pareggio del bilancio. </a:t>
            </a:r>
            <a:endParaRPr lang="it-IT" dirty="0"/>
          </a:p>
          <a:p>
            <a:r>
              <a:rPr lang="it-IT" dirty="0"/>
              <a:t>Teoricamente, prima dell'inizio di ogni anno (esercizio) solare, il Consiglio Comunale deve </a:t>
            </a:r>
            <a:r>
              <a:rPr lang="it-IT" dirty="0" smtClean="0"/>
              <a:t>approvare </a:t>
            </a:r>
            <a:r>
              <a:rPr lang="it-IT" dirty="0"/>
              <a:t>il bilancio di previsione. In questo documento sono elencate tutte le spese che saranno </a:t>
            </a:r>
            <a:r>
              <a:rPr lang="it-IT" dirty="0" smtClean="0"/>
              <a:t>sostenute </a:t>
            </a:r>
            <a:r>
              <a:rPr lang="it-IT" dirty="0"/>
              <a:t>nell'anno e tutte le entrate che serviranno per finanziarle. </a:t>
            </a:r>
            <a:endParaRPr lang="it-IT" dirty="0" smtClean="0"/>
          </a:p>
          <a:p>
            <a:r>
              <a:rPr lang="it-IT" dirty="0" smtClean="0"/>
              <a:t>Il </a:t>
            </a:r>
            <a:r>
              <a:rPr lang="it-IT" dirty="0"/>
              <a:t>bilancio di previsione serve </a:t>
            </a:r>
            <a:r>
              <a:rPr lang="it-IT" dirty="0" smtClean="0"/>
              <a:t>quindi </a:t>
            </a:r>
            <a:r>
              <a:rPr lang="it-IT" dirty="0"/>
              <a:t>per programmare tutte le </a:t>
            </a:r>
            <a:r>
              <a:rPr lang="it-IT" dirty="0" err="1"/>
              <a:t>attivita</a:t>
            </a:r>
            <a:r>
              <a:rPr lang="it-IT" dirty="0"/>
              <a:t>̀ del comune e per destinare risorse ai servizi che il comune </a:t>
            </a:r>
            <a:r>
              <a:rPr lang="it-IT" dirty="0" smtClean="0"/>
              <a:t>eroga</a:t>
            </a:r>
            <a:r>
              <a:rPr lang="it-IT" dirty="0"/>
              <a:t>. </a:t>
            </a:r>
            <a:endParaRPr lang="it-IT" dirty="0"/>
          </a:p>
          <a:p>
            <a:endParaRPr lang="it-IT" dirty="0"/>
          </a:p>
        </p:txBody>
      </p:sp>
    </p:spTree>
    <p:extLst>
      <p:ext uri="{BB962C8B-B14F-4D97-AF65-F5344CB8AC3E}">
        <p14:creationId xmlns:p14="http://schemas.microsoft.com/office/powerpoint/2010/main" val="41165248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scritture di assestamento</a:t>
            </a:r>
            <a:endParaRPr lang="it-IT" dirty="0"/>
          </a:p>
        </p:txBody>
      </p:sp>
      <p:sp>
        <p:nvSpPr>
          <p:cNvPr id="3" name="Segnaposto contenuto 2"/>
          <p:cNvSpPr>
            <a:spLocks noGrp="1"/>
          </p:cNvSpPr>
          <p:nvPr>
            <p:ph idx="1"/>
          </p:nvPr>
        </p:nvSpPr>
        <p:spPr>
          <a:xfrm>
            <a:off x="457200" y="1600200"/>
            <a:ext cx="8229600" cy="4853136"/>
          </a:xfrm>
        </p:spPr>
        <p:txBody>
          <a:bodyPr>
            <a:normAutofit fontScale="85000" lnSpcReduction="20000"/>
          </a:bodyPr>
          <a:lstStyle/>
          <a:p>
            <a:pPr algn="just"/>
            <a:r>
              <a:rPr lang="it-IT" sz="3400" dirty="0" smtClean="0"/>
              <a:t>Definiscono la competenza economica e quindi la determinazione del risultato d’esercizio e del Capitale alla fine dell’esercizio stesso</a:t>
            </a:r>
          </a:p>
          <a:p>
            <a:pPr algn="just"/>
            <a:r>
              <a:rPr lang="it-IT" sz="3400" dirty="0" smtClean="0"/>
              <a:t>Hanno lo scopo, oltre alla registrazione delle operazioni eventualmente non rilevate precedentemente nella gestione annuale, di</a:t>
            </a:r>
          </a:p>
          <a:p>
            <a:pPr lvl="1" algn="just"/>
            <a:r>
              <a:rPr lang="it-IT" dirty="0" smtClean="0"/>
              <a:t>integrare e rettificare i valori che già risultano iscritti in conto (rimanenze attive e passive e ammortamenti )</a:t>
            </a:r>
          </a:p>
          <a:p>
            <a:pPr lvl="1" algn="just"/>
            <a:r>
              <a:rPr lang="it-IT" dirty="0" smtClean="0"/>
              <a:t>immettere nel conto Profitti &amp; Perdite i saldi dei conti economici</a:t>
            </a:r>
          </a:p>
          <a:p>
            <a:pPr lvl="1" algn="just"/>
            <a:r>
              <a:rPr lang="it-IT" dirty="0" smtClean="0"/>
              <a:t>far tenere conto nell’esercizio dei valori presunti relativi agli esercizi futuri (es. accantonamenti ai Fondi di Manutenzioni straordinarie e di Svalutazione crediti)</a:t>
            </a:r>
          </a:p>
          <a:p>
            <a:pPr algn="just"/>
            <a:endParaRPr lang="it-IT"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scritture di chiusura</a:t>
            </a:r>
            <a:r>
              <a:rPr lang="it-IT" b="1" i="1" dirty="0" smtClean="0"/>
              <a:t> </a:t>
            </a:r>
            <a:endParaRPr lang="it-IT" dirty="0"/>
          </a:p>
        </p:txBody>
      </p:sp>
      <p:sp>
        <p:nvSpPr>
          <p:cNvPr id="3" name="Segnaposto contenuto 2"/>
          <p:cNvSpPr>
            <a:spLocks noGrp="1"/>
          </p:cNvSpPr>
          <p:nvPr>
            <p:ph idx="1"/>
          </p:nvPr>
        </p:nvSpPr>
        <p:spPr/>
        <p:txBody>
          <a:bodyPr>
            <a:normAutofit fontScale="92500"/>
          </a:bodyPr>
          <a:lstStyle/>
          <a:p>
            <a:pPr algn="just"/>
            <a:r>
              <a:rPr lang="it-IT" dirty="0" smtClean="0"/>
              <a:t>conformi e contrapposte alle scritture iniziali</a:t>
            </a:r>
          </a:p>
          <a:p>
            <a:pPr algn="just"/>
            <a:r>
              <a:rPr lang="it-IT" dirty="0" smtClean="0"/>
              <a:t>evidenziano gli elementi che esprimono lo stato patrimoniale finale e il risultato economico dell’esercizio</a:t>
            </a:r>
          </a:p>
          <a:p>
            <a:pPr algn="just"/>
            <a:r>
              <a:rPr lang="it-IT" dirty="0" smtClean="0"/>
              <a:t>sono scritture proprie della contabilità tenuta con il metodo della partita doppia, tuttavia rilevanti nei contenuti per la determinazione del risultato economico risultante dal corrispondente conto, che gli enti locali debbono redigere</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Bilancio di previsione</a:t>
            </a:r>
          </a:p>
        </p:txBody>
      </p:sp>
      <p:sp>
        <p:nvSpPr>
          <p:cNvPr id="3" name="Segnaposto contenuto 2"/>
          <p:cNvSpPr>
            <a:spLocks noGrp="1"/>
          </p:cNvSpPr>
          <p:nvPr>
            <p:ph idx="1"/>
          </p:nvPr>
        </p:nvSpPr>
        <p:spPr/>
        <p:txBody>
          <a:bodyPr>
            <a:normAutofit fontScale="77500" lnSpcReduction="20000"/>
          </a:bodyPr>
          <a:lstStyle/>
          <a:p>
            <a:r>
              <a:rPr lang="it-IT" dirty="0"/>
              <a:t>Dovrebbe essere redatto dagli assessori, ognuno per il proprio ambito di competenza, e viene </a:t>
            </a:r>
            <a:r>
              <a:rPr lang="it-IT" dirty="0" smtClean="0"/>
              <a:t>approvato </a:t>
            </a:r>
            <a:r>
              <a:rPr lang="it-IT" dirty="0"/>
              <a:t>prima dalla Giunta (che approva lo schema di bilancio) e poi in via definitiva dal </a:t>
            </a:r>
            <a:r>
              <a:rPr lang="it-IT" dirty="0" smtClean="0"/>
              <a:t>Consiglio </a:t>
            </a:r>
            <a:r>
              <a:rPr lang="it-IT" dirty="0"/>
              <a:t>Comunale. Ad esso sono allegati la Relazione Previsionale e Programmatica ed il </a:t>
            </a:r>
            <a:r>
              <a:rPr lang="it-IT" dirty="0" smtClean="0"/>
              <a:t>bilancio </a:t>
            </a:r>
            <a:r>
              <a:rPr lang="it-IT" dirty="0"/>
              <a:t>pluriennale, di durata uguale a quello pluriennale della Regione di </a:t>
            </a:r>
            <a:r>
              <a:rPr lang="it-IT" dirty="0" smtClean="0"/>
              <a:t>appartenenza</a:t>
            </a:r>
            <a:endParaRPr lang="it-IT" dirty="0"/>
          </a:p>
          <a:p>
            <a:r>
              <a:rPr lang="it-IT" dirty="0" smtClean="0"/>
              <a:t>solitamente </a:t>
            </a:r>
            <a:r>
              <a:rPr lang="it-IT" dirty="0"/>
              <a:t>la durata del bilancio pluriennale è il </a:t>
            </a:r>
            <a:r>
              <a:rPr lang="it-IT" dirty="0" smtClean="0"/>
              <a:t>triennio</a:t>
            </a:r>
          </a:p>
          <a:p>
            <a:r>
              <a:rPr lang="it-IT" dirty="0" smtClean="0"/>
              <a:t>Il </a:t>
            </a:r>
            <a:r>
              <a:rPr lang="it-IT" dirty="0"/>
              <a:t>bilancio di previsione deve sempre </a:t>
            </a:r>
            <a:r>
              <a:rPr lang="it-IT" dirty="0" smtClean="0"/>
              <a:t>essere </a:t>
            </a:r>
            <a:r>
              <a:rPr lang="it-IT" dirty="0"/>
              <a:t>in pareggio, ossia le entrate previste devono sempre essere uguali alle spese previste </a:t>
            </a:r>
            <a:endParaRPr lang="it-IT" dirty="0"/>
          </a:p>
          <a:p>
            <a:endParaRPr lang="it-IT" dirty="0"/>
          </a:p>
        </p:txBody>
      </p:sp>
    </p:spTree>
    <p:extLst>
      <p:ext uri="{BB962C8B-B14F-4D97-AF65-F5344CB8AC3E}">
        <p14:creationId xmlns:p14="http://schemas.microsoft.com/office/powerpoint/2010/main" val="4030950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Esercizio provvisorio</a:t>
            </a:r>
            <a:endParaRPr lang="it-IT" dirty="0"/>
          </a:p>
        </p:txBody>
      </p:sp>
      <p:sp>
        <p:nvSpPr>
          <p:cNvPr id="3" name="Segnaposto contenuto 2"/>
          <p:cNvSpPr>
            <a:spLocks noGrp="1"/>
          </p:cNvSpPr>
          <p:nvPr>
            <p:ph idx="1"/>
          </p:nvPr>
        </p:nvSpPr>
        <p:spPr/>
        <p:txBody>
          <a:bodyPr>
            <a:normAutofit fontScale="92500"/>
          </a:bodyPr>
          <a:lstStyle/>
          <a:p>
            <a:r>
              <a:rPr lang="it-IT" dirty="0"/>
              <a:t>Nel caso di approvazione ad esercizio </a:t>
            </a:r>
            <a:r>
              <a:rPr lang="it-IT" dirty="0" err="1"/>
              <a:t>gia</a:t>
            </a:r>
            <a:r>
              <a:rPr lang="it-IT" dirty="0"/>
              <a:t>̀ iniziato, il periodo dell'anno scoperto viene gestito in </a:t>
            </a:r>
            <a:r>
              <a:rPr lang="it-IT" dirty="0" smtClean="0"/>
              <a:t>dodicesimi </a:t>
            </a:r>
            <a:r>
              <a:rPr lang="it-IT" dirty="0"/>
              <a:t>dell'ultimo bilancio </a:t>
            </a:r>
            <a:r>
              <a:rPr lang="it-IT" dirty="0" smtClean="0"/>
              <a:t>approvato</a:t>
            </a:r>
            <a:endParaRPr lang="it-IT" dirty="0"/>
          </a:p>
          <a:p>
            <a:r>
              <a:rPr lang="it-IT" dirty="0" smtClean="0"/>
              <a:t>per </a:t>
            </a:r>
            <a:r>
              <a:rPr lang="it-IT" dirty="0"/>
              <a:t>ogni </a:t>
            </a:r>
            <a:r>
              <a:rPr lang="it-IT" dirty="0" err="1"/>
              <a:t>mensilita</a:t>
            </a:r>
            <a:r>
              <a:rPr lang="it-IT" dirty="0"/>
              <a:t>̀ è possibile impegnare </a:t>
            </a:r>
            <a:r>
              <a:rPr lang="it-IT" dirty="0" smtClean="0"/>
              <a:t>(</a:t>
            </a:r>
            <a:r>
              <a:rPr lang="it-IT" dirty="0" err="1"/>
              <a:t>cioe</a:t>
            </a:r>
            <a:r>
              <a:rPr lang="it-IT" dirty="0"/>
              <a:t>̀ spendere) non </a:t>
            </a:r>
            <a:r>
              <a:rPr lang="it-IT" dirty="0" err="1"/>
              <a:t>piu</a:t>
            </a:r>
            <a:r>
              <a:rPr lang="it-IT" dirty="0"/>
              <a:t>̀ di 1/12 delle somme risultanti dal bilancio assestato (ossia il bilancio </a:t>
            </a:r>
            <a:r>
              <a:rPr lang="it-IT" dirty="0" smtClean="0"/>
              <a:t>risultante </a:t>
            </a:r>
            <a:r>
              <a:rPr lang="it-IT" dirty="0"/>
              <a:t>al 30 novembre, dopo che sono intervenute tutte le variazioni dell'esercizio) relativo </a:t>
            </a:r>
            <a:r>
              <a:rPr lang="it-IT" dirty="0" smtClean="0"/>
              <a:t>all'esercizio </a:t>
            </a:r>
            <a:r>
              <a:rPr lang="it-IT" dirty="0"/>
              <a:t>precedente per la medesima </a:t>
            </a:r>
            <a:r>
              <a:rPr lang="it-IT" dirty="0" err="1" smtClean="0"/>
              <a:t>finalita</a:t>
            </a:r>
            <a:r>
              <a:rPr lang="it-IT" dirty="0" smtClean="0"/>
              <a:t>̀</a:t>
            </a:r>
            <a:endParaRPr lang="it-IT" dirty="0"/>
          </a:p>
          <a:p>
            <a:endParaRPr lang="it-IT" dirty="0"/>
          </a:p>
        </p:txBody>
      </p:sp>
    </p:spTree>
    <p:extLst>
      <p:ext uri="{BB962C8B-B14F-4D97-AF65-F5344CB8AC3E}">
        <p14:creationId xmlns:p14="http://schemas.microsoft.com/office/powerpoint/2010/main" val="2337590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Relazione previsionale e programmatica</a:t>
            </a:r>
            <a:endParaRPr lang="it-IT" dirty="0"/>
          </a:p>
        </p:txBody>
      </p:sp>
      <p:sp>
        <p:nvSpPr>
          <p:cNvPr id="3" name="Segnaposto contenuto 2"/>
          <p:cNvSpPr>
            <a:spLocks noGrp="1"/>
          </p:cNvSpPr>
          <p:nvPr>
            <p:ph idx="1"/>
          </p:nvPr>
        </p:nvSpPr>
        <p:spPr>
          <a:xfrm>
            <a:off x="457200" y="1412776"/>
            <a:ext cx="8229600" cy="5256584"/>
          </a:xfrm>
        </p:spPr>
        <p:txBody>
          <a:bodyPr>
            <a:normAutofit fontScale="47500" lnSpcReduction="20000"/>
          </a:bodyPr>
          <a:lstStyle/>
          <a:p>
            <a:r>
              <a:rPr lang="it-IT" sz="4400" dirty="0"/>
              <a:t>Nel bilancio di previsione l'amministrazione indica quali risorse finanziarie intende reperire e come intende utilizzare questa risorse. </a:t>
            </a:r>
            <a:endParaRPr lang="it-IT" sz="4400" dirty="0"/>
          </a:p>
          <a:p>
            <a:r>
              <a:rPr lang="it-IT" sz="4400" dirty="0"/>
              <a:t>Il bilancio di previsione contiene quindi, dal punto di vista numerico, delle previsioni d'entrata e d'uscita. </a:t>
            </a:r>
            <a:endParaRPr lang="it-IT" sz="4400" dirty="0"/>
          </a:p>
          <a:p>
            <a:r>
              <a:rPr lang="it-IT" sz="4400" dirty="0"/>
              <a:t>Il dettaglio della motivazione delle previsioni d'entrata, e della destinazione dei fondi, è in un documento che costituisce parte integrante del bilancio di previsione e che si chiama Relazione Previsionale e Programmatica. </a:t>
            </a:r>
            <a:endParaRPr lang="it-IT" sz="4400" dirty="0"/>
          </a:p>
          <a:p>
            <a:r>
              <a:rPr lang="it-IT" sz="4400" dirty="0"/>
              <a:t>La Relazione Previsionale e Programmatica è un atto nel quale viene manifestata la direzione di marcia dell'Ente, in quanto sono fissati i risultati che ci si attende vengano conseguiti dall'Amministrazione in termini di erogazione dei servizi e di soddisfacimento dei bisogni </a:t>
            </a:r>
            <a:r>
              <a:rPr lang="it-IT" sz="4400" dirty="0" smtClean="0"/>
              <a:t>collettivi</a:t>
            </a:r>
          </a:p>
          <a:p>
            <a:r>
              <a:rPr lang="it-IT" sz="4400" dirty="0" smtClean="0"/>
              <a:t>La </a:t>
            </a:r>
            <a:r>
              <a:rPr lang="it-IT" sz="4400" dirty="0"/>
              <a:t>Relazione è strutturata in programmi di intervento per ognuno dei quali sono dichiarate le </a:t>
            </a:r>
            <a:r>
              <a:rPr lang="it-IT" sz="4400" dirty="0" err="1"/>
              <a:t>finalita</a:t>
            </a:r>
            <a:r>
              <a:rPr lang="it-IT" sz="4400" dirty="0"/>
              <a:t>̀ e le risorse economiche necessarie per la loro realizzazione. Sulla base di </a:t>
            </a:r>
            <a:r>
              <a:rPr lang="it-IT" sz="4400" dirty="0" err="1"/>
              <a:t>cio</a:t>
            </a:r>
            <a:r>
              <a:rPr lang="it-IT" sz="4400" dirty="0"/>
              <a:t>̀, vengono elaborate le previsioni di spesa corrente e di investimenti riportate nei bilanci. </a:t>
            </a:r>
            <a:endParaRPr lang="it-IT" sz="4400" dirty="0"/>
          </a:p>
          <a:p>
            <a:endParaRPr lang="it-IT" dirty="0"/>
          </a:p>
        </p:txBody>
      </p:sp>
    </p:spTree>
    <p:extLst>
      <p:ext uri="{BB962C8B-B14F-4D97-AF65-F5344CB8AC3E}">
        <p14:creationId xmlns:p14="http://schemas.microsoft.com/office/powerpoint/2010/main" val="374447509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1017</TotalTime>
  <Words>5065</Words>
  <Application>Microsoft Macintosh PowerPoint</Application>
  <PresentationFormat>Presentazione su schermo (4:3)</PresentationFormat>
  <Paragraphs>328</Paragraphs>
  <Slides>61</Slides>
  <Notes>49</Notes>
  <HiddenSlides>0</HiddenSlides>
  <MMClips>0</MMClips>
  <ScaleCrop>false</ScaleCrop>
  <HeadingPairs>
    <vt:vector size="4" baseType="variant">
      <vt:variant>
        <vt:lpstr>Tema</vt:lpstr>
      </vt:variant>
      <vt:variant>
        <vt:i4>1</vt:i4>
      </vt:variant>
      <vt:variant>
        <vt:lpstr>Titoli diapositive</vt:lpstr>
      </vt:variant>
      <vt:variant>
        <vt:i4>61</vt:i4>
      </vt:variant>
    </vt:vector>
  </HeadingPairs>
  <TitlesOfParts>
    <vt:vector size="62" baseType="lpstr">
      <vt:lpstr>Tema di Office</vt:lpstr>
      <vt:lpstr>i motivi di una contabilità pubblica</vt:lpstr>
      <vt:lpstr>previsione</vt:lpstr>
      <vt:lpstr>Conseguenze del bilancio</vt:lpstr>
      <vt:lpstr>Politica fiscale e intenti di spesa</vt:lpstr>
      <vt:lpstr>Il bilancio di previsione dell’ente</vt:lpstr>
      <vt:lpstr>Bilancio di previsione</vt:lpstr>
      <vt:lpstr>Bilancio di previsione</vt:lpstr>
      <vt:lpstr>Esercizio provvisorio</vt:lpstr>
      <vt:lpstr>Relazione previsionale e programmatica</vt:lpstr>
      <vt:lpstr>Variazioni di bilancio</vt:lpstr>
      <vt:lpstr>Funzione autorizzatoria</vt:lpstr>
      <vt:lpstr>Funzione autorizzatoria</vt:lpstr>
      <vt:lpstr>Funzione autorizzatoria</vt:lpstr>
      <vt:lpstr>Modifica del bilancio di previsione</vt:lpstr>
      <vt:lpstr>rendiconto</vt:lpstr>
      <vt:lpstr>Elementi estranei al bilancio di previsione</vt:lpstr>
      <vt:lpstr>Beni patrimoniali acquistati negli esercizi precedenti </vt:lpstr>
      <vt:lpstr>Elementi estranei al bilancio di previsione</vt:lpstr>
      <vt:lpstr>Bilancio di previsione e risultato contabile di amministrazione</vt:lpstr>
      <vt:lpstr>Fasi dell’entrata successive alla previsione</vt:lpstr>
      <vt:lpstr>Ulteriori fasi dell’entrata</vt:lpstr>
      <vt:lpstr>fasi successive dell’uscita</vt:lpstr>
      <vt:lpstr>fasi successive dell’uscita</vt:lpstr>
      <vt:lpstr>classificazione</vt:lpstr>
      <vt:lpstr>Competenza e cassa</vt:lpstr>
      <vt:lpstr>Bilancio di cassa</vt:lpstr>
      <vt:lpstr>Bilancio di cassa</vt:lpstr>
      <vt:lpstr>Bilancio di competenza</vt:lpstr>
      <vt:lpstr>Il criterio della competenza nel bilancio di previsione</vt:lpstr>
      <vt:lpstr>Il criterio della competenza nel bilancio di previsione</vt:lpstr>
      <vt:lpstr>Il criterio della competenza nel bilancio di previsione</vt:lpstr>
      <vt:lpstr>Il criterio della competenza nel bilancio di previsione</vt:lpstr>
      <vt:lpstr>Il criterio della competenza nel bilancio di previsione</vt:lpstr>
      <vt:lpstr>Il criterio della competenza nel bilancio di previsione</vt:lpstr>
      <vt:lpstr>Il criterio della competenza nel bilancio di previsione</vt:lpstr>
      <vt:lpstr>Il criterio della competenza nel bilancio di previsione</vt:lpstr>
      <vt:lpstr>Il criterio della competenza nel bilancio di previsione</vt:lpstr>
      <vt:lpstr>Difetti del bilancio di cassa</vt:lpstr>
      <vt:lpstr>Vantaggi del bilancio di competenza</vt:lpstr>
      <vt:lpstr>Bilancio misto</vt:lpstr>
      <vt:lpstr>Bilancio di previsione</vt:lpstr>
      <vt:lpstr>Bilancio di previsione</vt:lpstr>
      <vt:lpstr>Bilancio di previsione</vt:lpstr>
      <vt:lpstr>Bilancio di previsione</vt:lpstr>
      <vt:lpstr>Fondo di riserva</vt:lpstr>
      <vt:lpstr>La ratifica delle spese d’urgenza</vt:lpstr>
      <vt:lpstr>Rendiconto della gestione</vt:lpstr>
      <vt:lpstr>Il conto del bilancio</vt:lpstr>
      <vt:lpstr>il conto del bilancio</vt:lpstr>
      <vt:lpstr>il Conto economico</vt:lpstr>
      <vt:lpstr>il Conto economico</vt:lpstr>
      <vt:lpstr>il Conto del patrimonio</vt:lpstr>
      <vt:lpstr>I residui: un approfondimento</vt:lpstr>
      <vt:lpstr>i residui: un approfondimento</vt:lpstr>
      <vt:lpstr>L’origine dei residui</vt:lpstr>
      <vt:lpstr>Riaccertamento dei residui</vt:lpstr>
      <vt:lpstr>i sistemi di scritture: scritture elementari</vt:lpstr>
      <vt:lpstr>i sistemi di scritture: scritture complesse</vt:lpstr>
      <vt:lpstr>Scritture iniziali e per la gestione annuale</vt:lpstr>
      <vt:lpstr>scritture di assestamento</vt:lpstr>
      <vt:lpstr>scritture di chiusura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motivi di una contabilità pubblica</dc:title>
  <dc:creator>goffredo</dc:creator>
  <cp:lastModifiedBy>giorgio pani</cp:lastModifiedBy>
  <cp:revision>75</cp:revision>
  <dcterms:created xsi:type="dcterms:W3CDTF">2014-10-02T09:27:07Z</dcterms:created>
  <dcterms:modified xsi:type="dcterms:W3CDTF">2014-10-13T20:26:35Z</dcterms:modified>
</cp:coreProperties>
</file>