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52"/>
  </p:notesMasterIdLst>
  <p:handoutMasterIdLst>
    <p:handoutMasterId r:id="rId53"/>
  </p:handoutMasterIdLst>
  <p:sldIdLst>
    <p:sldId id="256" r:id="rId2"/>
    <p:sldId id="316" r:id="rId3"/>
    <p:sldId id="384" r:id="rId4"/>
    <p:sldId id="385" r:id="rId5"/>
    <p:sldId id="364" r:id="rId6"/>
    <p:sldId id="325" r:id="rId7"/>
    <p:sldId id="326" r:id="rId8"/>
    <p:sldId id="365" r:id="rId9"/>
    <p:sldId id="318" r:id="rId10"/>
    <p:sldId id="394" r:id="rId11"/>
    <p:sldId id="400" r:id="rId12"/>
    <p:sldId id="366" r:id="rId13"/>
    <p:sldId id="383" r:id="rId14"/>
    <p:sldId id="368" r:id="rId15"/>
    <p:sldId id="398" r:id="rId16"/>
    <p:sldId id="402" r:id="rId17"/>
    <p:sldId id="403" r:id="rId18"/>
    <p:sldId id="404" r:id="rId19"/>
    <p:sldId id="405" r:id="rId20"/>
    <p:sldId id="395" r:id="rId21"/>
    <p:sldId id="396" r:id="rId22"/>
    <p:sldId id="397" r:id="rId23"/>
    <p:sldId id="399" r:id="rId24"/>
    <p:sldId id="401" r:id="rId25"/>
    <p:sldId id="369" r:id="rId26"/>
    <p:sldId id="370" r:id="rId27"/>
    <p:sldId id="406" r:id="rId28"/>
    <p:sldId id="371" r:id="rId29"/>
    <p:sldId id="372" r:id="rId30"/>
    <p:sldId id="373" r:id="rId31"/>
    <p:sldId id="374" r:id="rId32"/>
    <p:sldId id="327" r:id="rId33"/>
    <p:sldId id="375" r:id="rId34"/>
    <p:sldId id="376" r:id="rId35"/>
    <p:sldId id="328" r:id="rId36"/>
    <p:sldId id="329" r:id="rId37"/>
    <p:sldId id="386" r:id="rId38"/>
    <p:sldId id="387" r:id="rId39"/>
    <p:sldId id="388" r:id="rId40"/>
    <p:sldId id="389" r:id="rId41"/>
    <p:sldId id="377" r:id="rId42"/>
    <p:sldId id="340" r:id="rId43"/>
    <p:sldId id="342" r:id="rId44"/>
    <p:sldId id="343" r:id="rId45"/>
    <p:sldId id="390" r:id="rId46"/>
    <p:sldId id="391" r:id="rId47"/>
    <p:sldId id="392" r:id="rId48"/>
    <p:sldId id="393" r:id="rId49"/>
    <p:sldId id="345" r:id="rId50"/>
    <p:sldId id="346" r:id="rId51"/>
  </p:sldIdLst>
  <p:sldSz cx="9144000" cy="6858000" type="screen4x3"/>
  <p:notesSz cx="6781800" cy="9926638"/>
  <p:defaultTextStyle>
    <a:defPPr>
      <a:defRPr lang="it-IT"/>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9373"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94417"/>
    <a:srgbClr val="527A5B"/>
    <a:srgbClr val="BA1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33" autoAdjust="0"/>
    <p:restoredTop sz="91474" autoAdjust="0"/>
  </p:normalViewPr>
  <p:slideViewPr>
    <p:cSldViewPr>
      <p:cViewPr varScale="1">
        <p:scale>
          <a:sx n="63" d="100"/>
          <a:sy n="63" d="100"/>
        </p:scale>
        <p:origin x="-160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p:scale>
          <a:sx n="66" d="100"/>
          <a:sy n="66" d="100"/>
        </p:scale>
        <p:origin x="-1536" y="-72"/>
      </p:cViewPr>
      <p:guideLst>
        <p:guide orient="horz" pos="3125"/>
        <p:guide pos="213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eaLnBrk="0" hangingPunct="0">
              <a:spcBef>
                <a:spcPct val="0"/>
              </a:spcBef>
              <a:buClrTx/>
              <a:buFontTx/>
              <a:buNone/>
              <a:defRPr sz="1200"/>
            </a:lvl1pPr>
          </a:lstStyle>
          <a:p>
            <a:pPr>
              <a:defRPr/>
            </a:pPr>
            <a:r>
              <a:rPr lang="it-IT"/>
              <a:t>Diparimento di Scienze Geografiche e Storiche - Introduzione ai GIS</a:t>
            </a:r>
          </a:p>
        </p:txBody>
      </p:sp>
      <p:sp>
        <p:nvSpPr>
          <p:cNvPr id="8195" name="Rectangle 3"/>
          <p:cNvSpPr>
            <a:spLocks noGrp="1" noChangeArrowheads="1"/>
          </p:cNvSpPr>
          <p:nvPr>
            <p:ph type="dt" sz="quarter"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eaLnBrk="0" hangingPunct="0">
              <a:spcBef>
                <a:spcPct val="0"/>
              </a:spcBef>
              <a:buClrTx/>
              <a:buFontTx/>
              <a:buNone/>
              <a:defRPr sz="1200"/>
            </a:lvl1pPr>
          </a:lstStyle>
          <a:p>
            <a:pPr>
              <a:defRPr/>
            </a:pPr>
            <a:endParaRPr lang="it-IT"/>
          </a:p>
        </p:txBody>
      </p:sp>
      <p:sp>
        <p:nvSpPr>
          <p:cNvPr id="8196" name="Rectangle 4"/>
          <p:cNvSpPr>
            <a:spLocks noGrp="1" noChangeArrowheads="1"/>
          </p:cNvSpPr>
          <p:nvPr>
            <p:ph type="ftr" sz="quarter" idx="2"/>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eaLnBrk="0" hangingPunct="0">
              <a:spcBef>
                <a:spcPct val="0"/>
              </a:spcBef>
              <a:buClrTx/>
              <a:buFontTx/>
              <a:buNone/>
              <a:defRPr sz="1200"/>
            </a:lvl1pPr>
          </a:lstStyle>
          <a:p>
            <a:pPr>
              <a:defRPr/>
            </a:pPr>
            <a:endParaRPr lang="it-IT"/>
          </a:p>
        </p:txBody>
      </p:sp>
      <p:sp>
        <p:nvSpPr>
          <p:cNvPr id="8197" name="Rectangle 5"/>
          <p:cNvSpPr>
            <a:spLocks noGrp="1" noChangeArrowheads="1"/>
          </p:cNvSpPr>
          <p:nvPr>
            <p:ph type="sldNum" sz="quarter" idx="3"/>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eaLnBrk="0" hangingPunct="0">
              <a:spcBef>
                <a:spcPct val="0"/>
              </a:spcBef>
              <a:buClrTx/>
              <a:buFontTx/>
              <a:buNone/>
              <a:defRPr sz="1200"/>
            </a:lvl1pPr>
          </a:lstStyle>
          <a:p>
            <a:pPr>
              <a:defRPr/>
            </a:pPr>
            <a:fld id="{53638DB4-9165-46C3-ABB4-81D4819D3ACD}" type="slidenum">
              <a:rPr lang="it-IT"/>
              <a:pPr>
                <a:defRPr/>
              </a:pPr>
              <a:t>‹N›</a:t>
            </a:fld>
            <a:endParaRPr lang="it-IT"/>
          </a:p>
        </p:txBody>
      </p:sp>
    </p:spTree>
    <p:extLst>
      <p:ext uri="{BB962C8B-B14F-4D97-AF65-F5344CB8AC3E}">
        <p14:creationId xmlns:p14="http://schemas.microsoft.com/office/powerpoint/2010/main" val="3886850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eaLnBrk="0" hangingPunct="0">
              <a:spcBef>
                <a:spcPct val="0"/>
              </a:spcBef>
              <a:buClrTx/>
              <a:buFontTx/>
              <a:buNone/>
              <a:defRPr sz="1200"/>
            </a:lvl1pPr>
          </a:lstStyle>
          <a:p>
            <a:pPr>
              <a:defRPr/>
            </a:pPr>
            <a:r>
              <a:rPr lang="it-IT"/>
              <a:t>Diparimento di Scienze Geografiche e Storiche - Introduzione ai GIS</a:t>
            </a:r>
          </a:p>
        </p:txBody>
      </p:sp>
      <p:sp>
        <p:nvSpPr>
          <p:cNvPr id="6147" name="Rectangle 3"/>
          <p:cNvSpPr>
            <a:spLocks noGrp="1" noChangeArrowheads="1"/>
          </p:cNvSpPr>
          <p:nvPr>
            <p:ph type="dt"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eaLnBrk="0" hangingPunct="0">
              <a:spcBef>
                <a:spcPct val="0"/>
              </a:spcBef>
              <a:buClrTx/>
              <a:buFontTx/>
              <a:buNone/>
              <a:defRPr sz="1200"/>
            </a:lvl1pPr>
          </a:lstStyle>
          <a:p>
            <a:pPr>
              <a:defRPr/>
            </a:pPr>
            <a:endParaRPr lang="it-IT"/>
          </a:p>
        </p:txBody>
      </p:sp>
      <p:sp>
        <p:nvSpPr>
          <p:cNvPr id="13316" name="Rectangle 4"/>
          <p:cNvSpPr>
            <a:spLocks noGrp="1" noRot="1" noChangeAspect="1" noChangeArrowheads="1" noTextEdit="1"/>
          </p:cNvSpPr>
          <p:nvPr>
            <p:ph type="sldImg" idx="2"/>
          </p:nvPr>
        </p:nvSpPr>
        <p:spPr bwMode="auto">
          <a:xfrm>
            <a:off x="911225" y="744538"/>
            <a:ext cx="4960938" cy="37226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03288" y="4714875"/>
            <a:ext cx="4975225" cy="4467225"/>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p>
            <a:pPr lvl="0"/>
            <a:r>
              <a:rPr lang="it-IT" noProof="0" smtClean="0"/>
              <a:t>Fare clic per modificare gli stili del testo dello schema</a:t>
            </a:r>
          </a:p>
          <a:p>
            <a:pPr lvl="0"/>
            <a:r>
              <a:rPr lang="it-IT" noProof="0" smtClean="0"/>
              <a:t>Secondo livello</a:t>
            </a:r>
          </a:p>
          <a:p>
            <a:pPr lvl="0"/>
            <a:r>
              <a:rPr lang="it-IT" noProof="0" smtClean="0"/>
              <a:t>Terzo livello</a:t>
            </a:r>
          </a:p>
          <a:p>
            <a:pPr lvl="0"/>
            <a:r>
              <a:rPr lang="it-IT" noProof="0" smtClean="0"/>
              <a:t>Quarto livello</a:t>
            </a:r>
          </a:p>
          <a:p>
            <a:pPr lvl="0"/>
            <a:r>
              <a:rPr lang="it-IT" noProof="0" smtClean="0"/>
              <a:t>Quinto livello</a:t>
            </a:r>
          </a:p>
        </p:txBody>
      </p:sp>
      <p:sp>
        <p:nvSpPr>
          <p:cNvPr id="6150" name="Rectangle 6"/>
          <p:cNvSpPr>
            <a:spLocks noGrp="1" noChangeArrowheads="1"/>
          </p:cNvSpPr>
          <p:nvPr>
            <p:ph type="ftr" sz="quarter" idx="4"/>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eaLnBrk="0" hangingPunct="0">
              <a:spcBef>
                <a:spcPct val="0"/>
              </a:spcBef>
              <a:buClrTx/>
              <a:buFontTx/>
              <a:buNone/>
              <a:defRPr sz="1200"/>
            </a:lvl1pPr>
          </a:lstStyle>
          <a:p>
            <a:pPr>
              <a:defRPr/>
            </a:pPr>
            <a:endParaRPr lang="it-IT"/>
          </a:p>
        </p:txBody>
      </p:sp>
      <p:sp>
        <p:nvSpPr>
          <p:cNvPr id="6151" name="Rectangle 7"/>
          <p:cNvSpPr>
            <a:spLocks noGrp="1" noChangeArrowheads="1"/>
          </p:cNvSpPr>
          <p:nvPr>
            <p:ph type="sldNum" sz="quarter" idx="5"/>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eaLnBrk="0" hangingPunct="0">
              <a:spcBef>
                <a:spcPct val="0"/>
              </a:spcBef>
              <a:buClrTx/>
              <a:buFontTx/>
              <a:buNone/>
              <a:defRPr sz="1200"/>
            </a:lvl1pPr>
          </a:lstStyle>
          <a:p>
            <a:pPr>
              <a:defRPr/>
            </a:pPr>
            <a:fld id="{76DE7D6F-A9D7-484C-A58E-7E9A62EDA4AA}" type="slidenum">
              <a:rPr lang="it-IT"/>
              <a:pPr>
                <a:defRPr/>
              </a:pPr>
              <a:t>‹N›</a:t>
            </a:fld>
            <a:endParaRPr lang="it-IT"/>
          </a:p>
        </p:txBody>
      </p:sp>
    </p:spTree>
    <p:extLst>
      <p:ext uri="{BB962C8B-B14F-4D97-AF65-F5344CB8AC3E}">
        <p14:creationId xmlns:p14="http://schemas.microsoft.com/office/powerpoint/2010/main" val="294852978"/>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p:spPr>
        <p:txBody>
          <a:bodyPr/>
          <a:lstStyle/>
          <a:p>
            <a:r>
              <a:rPr lang="it-IT" smtClean="0"/>
              <a:t>Geografia delle Reti EC 503</a:t>
            </a:r>
          </a:p>
          <a:p>
            <a:r>
              <a:rPr lang="it-IT" smtClean="0"/>
              <a:t>I Modulo</a:t>
            </a:r>
          </a:p>
          <a:p>
            <a:r>
              <a:rPr lang="it-IT" smtClean="0"/>
              <a:t>Giuseppe Borruso</a:t>
            </a:r>
          </a:p>
        </p:txBody>
      </p:sp>
      <p:sp>
        <p:nvSpPr>
          <p:cNvPr id="16386" name="Rectangle 7"/>
          <p:cNvSpPr>
            <a:spLocks noGrp="1" noChangeArrowheads="1"/>
          </p:cNvSpPr>
          <p:nvPr>
            <p:ph type="sldNum" sz="quarter" idx="5"/>
          </p:nvPr>
        </p:nvSpPr>
        <p:spPr>
          <a:noFill/>
        </p:spPr>
        <p:txBody>
          <a:bodyPr/>
          <a:lstStyle/>
          <a:p>
            <a:fld id="{295D6982-71A3-476A-99F6-A8D1115337E8}" type="slidenum">
              <a:rPr lang="it-IT" smtClean="0"/>
              <a:pPr/>
              <a:t>1</a:t>
            </a:fld>
            <a:endParaRPr lang="it-IT"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r>
              <a:rPr lang="it-IT" smtClean="0"/>
              <a:t>Slides with (*) in footnotes have been modified by Jean-Paul Rodrigue materials. (v. riferimenti copyright a seguire). I have modified and elaborated materials in order to be suitable for the current course. </a:t>
            </a:r>
          </a:p>
          <a:p>
            <a:pPr eaLnBrk="1" hangingPunct="1">
              <a:spcBef>
                <a:spcPct val="0"/>
              </a:spcBef>
            </a:pPr>
            <a:r>
              <a:rPr lang="en-US" smtClean="0">
                <a:solidFill>
                  <a:srgbClr val="1C1C1C"/>
                </a:solidFill>
              </a:rPr>
              <a:t>Copyright © 1998-2010, Dr. Jean-Paul Rodrigue, Dept. of Global Studies &amp; Geography, Hofstra University. For personal or classroom use ONLY. </a:t>
            </a:r>
            <a:endParaRPr 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p:txBody>
          <a:bodyPr/>
          <a:lstStyle/>
          <a:p>
            <a:pPr>
              <a:defRPr/>
            </a:pPr>
            <a:fld id="{8D13137A-311A-418D-A933-5ED6990648E5}" type="slidenum">
              <a:rPr lang="en-US" smtClean="0"/>
              <a:pPr>
                <a:defRPr/>
              </a:pPr>
              <a:t>26</a:t>
            </a:fld>
            <a:endParaRPr lang="en-US"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p:txBody>
          <a:bodyPr/>
          <a:lstStyle/>
          <a:p>
            <a:pPr>
              <a:defRPr/>
            </a:pPr>
            <a:fld id="{D6E06F12-236B-4479-9BF4-2000A493BB17}" type="slidenum">
              <a:rPr lang="en-US" smtClean="0"/>
              <a:pPr>
                <a:defRPr/>
              </a:pPr>
              <a:t>28</a:t>
            </a:fld>
            <a:endParaRPr 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1F89B060-5BE9-48B8-B2E4-03ABEE709302}" type="slidenum">
              <a:rPr lang="en-US" smtClean="0"/>
              <a:pPr/>
              <a:t>29</a:t>
            </a:fld>
            <a:endParaRPr lang="en-US" smtClean="0"/>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r>
              <a:rPr lang="de-DE" smtClean="0"/>
              <a:t>Source: adapted from Robinson, R. (2002) “Ports as Elements in Value-Driven Chain Systems: The New Paradigm”, </a:t>
            </a:r>
            <a:r>
              <a:rPr lang="de-DE" i="1" smtClean="0"/>
              <a:t>Maritime Policy and Management</a:t>
            </a:r>
            <a:r>
              <a:rPr lang="de-DE" smtClean="0"/>
              <a:t>, Vol. 29, No. 3, pp. 241-255.</a:t>
            </a:r>
            <a:r>
              <a:rPr lang="en-US" smtClean="0"/>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D210A158-C5A5-48FE-A6B9-27F7327BFA28}" type="slidenum">
              <a:rPr lang="en-US" smtClean="0"/>
              <a:pPr/>
              <a:t>30</a:t>
            </a:fld>
            <a:endParaRPr lang="en-US" smtClean="0"/>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p:spPr>
        <p:txBody>
          <a:bodyPr/>
          <a:lstStyle/>
          <a:p>
            <a:pPr>
              <a:spcBef>
                <a:spcPct val="0"/>
              </a:spcBef>
            </a:pPr>
            <a:r>
              <a:rPr lang="en-US" sz="1000" smtClean="0">
                <a:solidFill>
                  <a:srgbClr val="000000"/>
                </a:solidFill>
                <a:latin typeface="Arial" pitchFamily="34" charset="0"/>
              </a:rPr>
              <a:t>Source: adapted from Charlier, 1994.</a:t>
            </a:r>
          </a:p>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a:noFill/>
        </p:spPr>
        <p:txBody>
          <a:bodyPr/>
          <a:lstStyle/>
          <a:p>
            <a:fld id="{260944BF-7BAC-4AE4-953B-7A066BD5962F}" type="slidenum">
              <a:rPr lang="en-US" smtClean="0"/>
              <a:pPr/>
              <a:t>31</a:t>
            </a:fld>
            <a:endParaRPr lang="en-US" smtClean="0"/>
          </a:p>
        </p:txBody>
      </p:sp>
      <p:sp>
        <p:nvSpPr>
          <p:cNvPr id="307203" name="Rectangle 2"/>
          <p:cNvSpPr>
            <a:spLocks noGrp="1" noRot="1" noChangeAspect="1" noChangeArrowheads="1" noTextEdit="1"/>
          </p:cNvSpPr>
          <p:nvPr>
            <p:ph type="sldImg"/>
          </p:nvPr>
        </p:nvSpPr>
        <p:spPr>
          <a:ln/>
        </p:spPr>
      </p:sp>
      <p:sp>
        <p:nvSpPr>
          <p:cNvPr id="3072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FED777F9-154E-4021-9935-45C8BF8BEC81}" type="slidenum">
              <a:rPr lang="en-US" smtClean="0"/>
              <a:pPr/>
              <a:t>33</a:t>
            </a:fld>
            <a:endParaRPr lang="en-US"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AA10B49E-A438-4028-83A0-BC3E00B6D155}" type="slidenum">
              <a:rPr lang="en-US" smtClean="0"/>
              <a:pPr/>
              <a:t>34</a:t>
            </a:fld>
            <a:endParaRPr lang="en-US"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r>
              <a:rPr lang="en-US" smtClean="0"/>
              <a:t>Source: adapted from Woxenius, J. (2006) “A Time Perspective on Transportation in Global Production Networks”, Growth and Change, Vol 37, No. 4</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C4A3ABC0-AE58-4E7D-9FA5-F8A54B22E1D5}" type="slidenum">
              <a:rPr lang="en-US" altLang="it-IT" sz="1200"/>
              <a:pPr algn="r">
                <a:spcBef>
                  <a:spcPct val="0"/>
                </a:spcBef>
                <a:buClrTx/>
                <a:buFontTx/>
                <a:buNone/>
              </a:pPr>
              <a:t>37</a:t>
            </a:fld>
            <a:endParaRPr lang="en-US" altLang="it-IT" sz="1200"/>
          </a:p>
        </p:txBody>
      </p:sp>
      <p:sp>
        <p:nvSpPr>
          <p:cNvPr id="83971" name="Rectangle 2"/>
          <p:cNvSpPr>
            <a:spLocks noGrp="1" noRot="1" noChangeAspect="1" noChangeArrowheads="1" noTextEdit="1"/>
          </p:cNvSpPr>
          <p:nvPr>
            <p:ph type="sldImg"/>
          </p:nvPr>
        </p:nvSpPr>
        <p:spPr>
          <a:xfrm>
            <a:off x="927100" y="739775"/>
            <a:ext cx="4927600" cy="3695700"/>
          </a:xfrm>
          <a:ln/>
        </p:spPr>
      </p:sp>
      <p:sp>
        <p:nvSpPr>
          <p:cNvPr id="83972" name="Rectangle 3"/>
          <p:cNvSpPr>
            <a:spLocks noGrp="1" noChangeArrowheads="1"/>
          </p:cNvSpPr>
          <p:nvPr>
            <p:ph type="body" idx="1"/>
          </p:nvPr>
        </p:nvSpPr>
        <p:spPr>
          <a:xfrm>
            <a:off x="904875" y="4681538"/>
            <a:ext cx="4972050" cy="4519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en-US" altLang="it-IT" smtClean="0"/>
              <a:t>(*)</a:t>
            </a:r>
          </a:p>
          <a:p>
            <a:r>
              <a:rPr lang="en-US" altLang="it-IT" smtClean="0"/>
              <a:t>Source: BTS, EU &amp; MLIT.</a:t>
            </a:r>
          </a:p>
          <a:p>
            <a:r>
              <a:rPr lang="en-US" altLang="it-IT" smtClean="0"/>
              <a:t>Eurostat, Panorama of Transport</a:t>
            </a:r>
          </a:p>
          <a:p>
            <a:r>
              <a:rPr lang="en-US" altLang="it-IT" smtClean="0"/>
              <a:t>Ministry of Land, Infrastructure, Transport and Tourism. http://www.mlit.go.jp/index_e.html</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927100" y="739775"/>
            <a:ext cx="4927600" cy="3695700"/>
          </a:xfrm>
          <a:ln/>
        </p:spPr>
      </p:sp>
      <p:sp>
        <p:nvSpPr>
          <p:cNvPr id="84995" name="Notes Placeholder 2"/>
          <p:cNvSpPr>
            <a:spLocks noGrp="1"/>
          </p:cNvSpPr>
          <p:nvPr>
            <p:ph type="body" idx="1"/>
          </p:nvPr>
        </p:nvSpPr>
        <p:spPr>
          <a:xfrm>
            <a:off x="904875" y="4681538"/>
            <a:ext cx="4972050" cy="4519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en-US" altLang="it-IT" smtClean="0"/>
              <a:t>(*)</a:t>
            </a:r>
          </a:p>
          <a:p>
            <a:r>
              <a:rPr lang="en-US" altLang="it-IT" smtClean="0"/>
              <a:t>Source: World Bank (2007) An Overview of China’s Transportation Sector – 2007. http://siteresources.worldbank.org/INTEAPREGTOPTRANSPORT/Resources/China-Transport-Overview-2007.pdf</a:t>
            </a:r>
          </a:p>
        </p:txBody>
      </p:sp>
      <p:sp>
        <p:nvSpPr>
          <p:cNvPr id="84996" name="Slide Number Placeholder 3"/>
          <p:cNvSpPr txBox="1">
            <a:spLocks noGrp="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39959F37-6C72-4AA1-A249-2E3D6B86092F}" type="slidenum">
              <a:rPr lang="en-US" altLang="it-IT" sz="1200"/>
              <a:pPr algn="r">
                <a:spcBef>
                  <a:spcPct val="0"/>
                </a:spcBef>
                <a:buClrTx/>
                <a:buFontTx/>
                <a:buNone/>
              </a:pPr>
              <a:t>38</a:t>
            </a:fld>
            <a:endParaRPr lang="en-US" altLang="it-IT"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C6FA92B9-6770-4284-B55E-B903EA3DF8D4}" type="slidenum">
              <a:rPr lang="en-US" smtClean="0"/>
              <a:pPr/>
              <a:t>41</a:t>
            </a:fld>
            <a:endParaRPr lang="en-US" smtClean="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8C9031B0-365A-433B-8C57-11BF49477E42}" type="slidenum">
              <a:rPr lang="en-US" smtClean="0"/>
              <a:pPr/>
              <a:t>5</a:t>
            </a:fld>
            <a:endParaRPr lang="en-US" smtClean="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82B52F0-C6E1-4097-B429-ABFEC2673B0D}" type="slidenum">
              <a:rPr lang="en-US" smtClean="0"/>
              <a:pPr/>
              <a:t>45</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02344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91E2A43-7A26-4CBB-BAD6-5FCD28341C96}" type="slidenum">
              <a:rPr lang="en-US" smtClean="0"/>
              <a:pPr/>
              <a:t>46</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012816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80FB9465-8904-4780-BCE3-E3E87AB92E3F}" type="slidenum">
              <a:rPr lang="en-US" smtClean="0"/>
              <a:pPr/>
              <a:t>47</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08518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0F20EFA-9C03-4416-AA69-E90DBAD098D5}" type="slidenum">
              <a:rPr lang="en-US" smtClean="0"/>
              <a:pPr/>
              <a:t>48</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75024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50496DAF-C6D9-4195-BFBC-2BBBC33729A1}" type="slidenum">
              <a:rPr lang="en-US" smtClean="0"/>
              <a:pPr/>
              <a:t>8</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p:txBody>
          <a:bodyPr/>
          <a:lstStyle/>
          <a:p>
            <a:pPr>
              <a:defRPr/>
            </a:pPr>
            <a:fld id="{E15214E4-2342-4947-ACDA-15723AEDE79E}" type="slidenum">
              <a:rPr lang="en-US" smtClean="0"/>
              <a:pPr>
                <a:defRPr/>
              </a:pPr>
              <a:t>12</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r>
              <a:rPr lang="en-US" smtClean="0"/>
              <a:t>Note: modes are not to scale.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p>
            <a:fld id="{80DA0B90-65F9-4B29-BCE3-304D547AFF25}" type="slidenum">
              <a:rPr lang="en-US" smtClean="0"/>
              <a:pPr/>
              <a:t>14</a:t>
            </a:fld>
            <a:endParaRPr lang="en-US" smtClean="0"/>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r>
              <a:rPr lang="en-US" smtClean="0"/>
              <a:t>Source: adapted from F. Mewis and H. Klug (2004) “The Challenge of Very Large Container Ships – A Hydrodynamic View”, 9th Symposium on Practical Design of Ships and Other Floating Structures, Luebeck-Travemuende, Germany.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1" i="0" kern="1200" dirty="0" smtClean="0">
                <a:solidFill>
                  <a:schemeClr val="tx1"/>
                </a:solidFill>
                <a:effectLst/>
                <a:latin typeface="Times New Roman" pitchFamily="18" charset="0"/>
                <a:ea typeface="+mn-ea"/>
                <a:cs typeface="+mn-cs"/>
              </a:rPr>
              <a:t>MOL Expands Large-scale Containership Fleet </a:t>
            </a:r>
            <a:br>
              <a:rPr lang="en-US" sz="1200" b="1" i="0" kern="1200" dirty="0" smtClean="0">
                <a:solidFill>
                  <a:schemeClr val="tx1"/>
                </a:solidFill>
                <a:effectLst/>
                <a:latin typeface="Times New Roman" pitchFamily="18" charset="0"/>
                <a:ea typeface="+mn-ea"/>
                <a:cs typeface="+mn-cs"/>
              </a:rPr>
            </a:br>
            <a:r>
              <a:rPr lang="en-US" sz="1200" b="1" i="0" kern="1200" dirty="0" smtClean="0">
                <a:solidFill>
                  <a:schemeClr val="tx1"/>
                </a:solidFill>
                <a:effectLst/>
                <a:latin typeface="Times New Roman" pitchFamily="18" charset="0"/>
                <a:ea typeface="+mn-ea"/>
                <a:cs typeface="+mn-cs"/>
              </a:rPr>
              <a:t>-Building and Chartering Six 20,000 TEU Containerships for More Competitive Services-</a:t>
            </a:r>
          </a:p>
          <a:p>
            <a:r>
              <a:rPr lang="en-US" sz="1200" b="0" i="0" kern="1200" dirty="0" smtClean="0">
                <a:solidFill>
                  <a:schemeClr val="tx1"/>
                </a:solidFill>
                <a:effectLst/>
                <a:latin typeface="Times New Roman" pitchFamily="18" charset="0"/>
                <a:ea typeface="+mn-ea"/>
                <a:cs typeface="+mn-cs"/>
              </a:rPr>
              <a:t>TOKYO—Mitsui O.S.K. Lines, Ltd. (MOL; President: Koichi Muto) today announced that the company has signed a deal for construction of four 20,000 TEU containerships with Samsung Heavy Industries (President and CEO: </a:t>
            </a:r>
            <a:r>
              <a:rPr lang="en-US" sz="1200" b="0" i="0" kern="1200" dirty="0" err="1" smtClean="0">
                <a:solidFill>
                  <a:schemeClr val="tx1"/>
                </a:solidFill>
                <a:effectLst/>
                <a:latin typeface="Times New Roman" pitchFamily="18" charset="0"/>
                <a:ea typeface="+mn-ea"/>
                <a:cs typeface="+mn-cs"/>
              </a:rPr>
              <a:t>Dae</a:t>
            </a:r>
            <a:r>
              <a:rPr lang="en-US" sz="1200" b="0" i="0" kern="1200" dirty="0" smtClean="0">
                <a:solidFill>
                  <a:schemeClr val="tx1"/>
                </a:solidFill>
                <a:effectLst/>
                <a:latin typeface="Times New Roman" pitchFamily="18" charset="0"/>
                <a:ea typeface="+mn-ea"/>
                <a:cs typeface="+mn-cs"/>
              </a:rPr>
              <a:t>-young Park; Headquarters: Seoul, Korea). MOL also concluded an MOU for long-term chartering of two 20,000 TEU containerships with </a:t>
            </a:r>
            <a:r>
              <a:rPr lang="en-US" sz="1200" b="0" i="0" kern="1200" dirty="0" err="1" smtClean="0">
                <a:solidFill>
                  <a:schemeClr val="tx1"/>
                </a:solidFill>
                <a:effectLst/>
                <a:latin typeface="Times New Roman" pitchFamily="18" charset="0"/>
                <a:ea typeface="+mn-ea"/>
                <a:cs typeface="+mn-cs"/>
              </a:rPr>
              <a:t>Shoei</a:t>
            </a:r>
            <a:r>
              <a:rPr lang="en-US" sz="1200" b="0" i="0" kern="1200" dirty="0" smtClean="0">
                <a:solidFill>
                  <a:schemeClr val="tx1"/>
                </a:solidFill>
                <a:effectLst/>
                <a:latin typeface="Times New Roman" pitchFamily="18" charset="0"/>
                <a:ea typeface="+mn-ea"/>
                <a:cs typeface="+mn-cs"/>
              </a:rPr>
              <a:t> Kisen Kaisha, Ltd. (President: </a:t>
            </a:r>
            <a:r>
              <a:rPr lang="en-US" sz="1200" b="0" i="0" kern="1200" dirty="0" err="1" smtClean="0">
                <a:solidFill>
                  <a:schemeClr val="tx1"/>
                </a:solidFill>
                <a:effectLst/>
                <a:latin typeface="Times New Roman" pitchFamily="18" charset="0"/>
                <a:ea typeface="+mn-ea"/>
                <a:cs typeface="+mn-cs"/>
              </a:rPr>
              <a:t>Yukito</a:t>
            </a:r>
            <a:r>
              <a:rPr lang="en-US" sz="1200" b="0" i="0" kern="1200" dirty="0" smtClean="0">
                <a:solidFill>
                  <a:schemeClr val="tx1"/>
                </a:solidFill>
                <a:effectLst/>
                <a:latin typeface="Times New Roman" pitchFamily="18" charset="0"/>
                <a:ea typeface="+mn-ea"/>
                <a:cs typeface="+mn-cs"/>
              </a:rPr>
              <a:t> </a:t>
            </a:r>
            <a:r>
              <a:rPr lang="en-US" sz="1200" b="0" i="0" kern="1200" dirty="0" err="1" smtClean="0">
                <a:solidFill>
                  <a:schemeClr val="tx1"/>
                </a:solidFill>
                <a:effectLst/>
                <a:latin typeface="Times New Roman" pitchFamily="18" charset="0"/>
                <a:ea typeface="+mn-ea"/>
                <a:cs typeface="+mn-cs"/>
              </a:rPr>
              <a:t>Higaki</a:t>
            </a:r>
            <a:r>
              <a:rPr lang="en-US" sz="1200" b="0" i="0" kern="1200" dirty="0" smtClean="0">
                <a:solidFill>
                  <a:schemeClr val="tx1"/>
                </a:solidFill>
                <a:effectLst/>
                <a:latin typeface="Times New Roman" pitchFamily="18" charset="0"/>
                <a:ea typeface="+mn-ea"/>
                <a:cs typeface="+mn-cs"/>
              </a:rPr>
              <a:t>; Headquarters: </a:t>
            </a:r>
            <a:r>
              <a:rPr lang="en-US" sz="1200" b="0" i="0" kern="1200" dirty="0" err="1" smtClean="0">
                <a:solidFill>
                  <a:schemeClr val="tx1"/>
                </a:solidFill>
                <a:effectLst/>
                <a:latin typeface="Times New Roman" pitchFamily="18" charset="0"/>
                <a:ea typeface="+mn-ea"/>
                <a:cs typeface="+mn-cs"/>
              </a:rPr>
              <a:t>Imabari-shi</a:t>
            </a:r>
            <a:r>
              <a:rPr lang="en-US" sz="1200" b="0" i="0" kern="1200" dirty="0" smtClean="0">
                <a:solidFill>
                  <a:schemeClr val="tx1"/>
                </a:solidFill>
                <a:effectLst/>
                <a:latin typeface="Times New Roman" pitchFamily="18" charset="0"/>
                <a:ea typeface="+mn-ea"/>
                <a:cs typeface="+mn-cs"/>
              </a:rPr>
              <a:t>, Ehime Prefecture). The two containerships will be built at </a:t>
            </a:r>
            <a:r>
              <a:rPr lang="en-US" sz="1200" b="0" i="0" kern="1200" dirty="0" err="1" smtClean="0">
                <a:solidFill>
                  <a:schemeClr val="tx1"/>
                </a:solidFill>
                <a:effectLst/>
                <a:latin typeface="Times New Roman" pitchFamily="18" charset="0"/>
                <a:ea typeface="+mn-ea"/>
                <a:cs typeface="+mn-cs"/>
              </a:rPr>
              <a:t>Imabari</a:t>
            </a:r>
            <a:r>
              <a:rPr lang="en-US" sz="1200" b="0" i="0" kern="1200" dirty="0" smtClean="0">
                <a:solidFill>
                  <a:schemeClr val="tx1"/>
                </a:solidFill>
                <a:effectLst/>
                <a:latin typeface="Times New Roman" pitchFamily="18" charset="0"/>
                <a:ea typeface="+mn-ea"/>
                <a:cs typeface="+mn-cs"/>
              </a:rPr>
              <a:t> Shipbuilding Co., Ltd. (President: </a:t>
            </a:r>
            <a:r>
              <a:rPr lang="en-US" sz="1200" b="0" i="0" kern="1200" dirty="0" err="1" smtClean="0">
                <a:solidFill>
                  <a:schemeClr val="tx1"/>
                </a:solidFill>
                <a:effectLst/>
                <a:latin typeface="Times New Roman" pitchFamily="18" charset="0"/>
                <a:ea typeface="+mn-ea"/>
                <a:cs typeface="+mn-cs"/>
              </a:rPr>
              <a:t>Yukito</a:t>
            </a:r>
            <a:r>
              <a:rPr lang="en-US" sz="1200" b="0" i="0" kern="1200" dirty="0" smtClean="0">
                <a:solidFill>
                  <a:schemeClr val="tx1"/>
                </a:solidFill>
                <a:effectLst/>
                <a:latin typeface="Times New Roman" pitchFamily="18" charset="0"/>
                <a:ea typeface="+mn-ea"/>
                <a:cs typeface="+mn-cs"/>
              </a:rPr>
              <a:t> </a:t>
            </a:r>
            <a:r>
              <a:rPr lang="en-US" sz="1200" b="0" i="0" kern="1200" dirty="0" err="1" smtClean="0">
                <a:solidFill>
                  <a:schemeClr val="tx1"/>
                </a:solidFill>
                <a:effectLst/>
                <a:latin typeface="Times New Roman" pitchFamily="18" charset="0"/>
                <a:ea typeface="+mn-ea"/>
                <a:cs typeface="+mn-cs"/>
              </a:rPr>
              <a:t>Higaki</a:t>
            </a:r>
            <a:r>
              <a:rPr lang="en-US" sz="1200" b="0" i="0" kern="1200" dirty="0" smtClean="0">
                <a:solidFill>
                  <a:schemeClr val="tx1"/>
                </a:solidFill>
                <a:effectLst/>
                <a:latin typeface="Times New Roman" pitchFamily="18" charset="0"/>
                <a:ea typeface="+mn-ea"/>
                <a:cs typeface="+mn-cs"/>
              </a:rPr>
              <a:t>; Headquarters: </a:t>
            </a:r>
            <a:r>
              <a:rPr lang="en-US" sz="1200" b="0" i="0" kern="1200" dirty="0" err="1" smtClean="0">
                <a:solidFill>
                  <a:schemeClr val="tx1"/>
                </a:solidFill>
                <a:effectLst/>
                <a:latin typeface="Times New Roman" pitchFamily="18" charset="0"/>
                <a:ea typeface="+mn-ea"/>
                <a:cs typeface="+mn-cs"/>
              </a:rPr>
              <a:t>Imabari-shi</a:t>
            </a:r>
            <a:r>
              <a:rPr lang="en-US" sz="1200" b="0" i="0" kern="1200" dirty="0" smtClean="0">
                <a:solidFill>
                  <a:schemeClr val="tx1"/>
                </a:solidFill>
                <a:effectLst/>
                <a:latin typeface="Times New Roman" pitchFamily="18" charset="0"/>
                <a:ea typeface="+mn-ea"/>
                <a:cs typeface="+mn-cs"/>
              </a:rPr>
              <a:t>, Ehime Prefecture). The six vessels will be launched and delivered in 2017, and will serve the Asia-Europe service.</a:t>
            </a:r>
          </a:p>
          <a:p>
            <a:r>
              <a:rPr lang="en-US" sz="1200" b="0" i="0" kern="1200" dirty="0" smtClean="0">
                <a:solidFill>
                  <a:schemeClr val="tx1"/>
                </a:solidFill>
                <a:effectLst/>
                <a:latin typeface="Times New Roman" pitchFamily="18" charset="0"/>
                <a:ea typeface="+mn-ea"/>
                <a:cs typeface="+mn-cs"/>
              </a:rPr>
              <a:t>The 20,000 TEU type is the world's largest among delivered and on order containerships. The newbuilding vessels will adopt various highly advanced energy-saving technologies, which will further reduce fuel consumption and cost, in comparison with 14,000 TEU types that MOL currently operates. The　main engines have the specifications which enable LNG use as fuel in the future remodeling.</a:t>
            </a:r>
          </a:p>
          <a:p>
            <a:r>
              <a:rPr lang="en-US" sz="1200" b="0" i="0" kern="1200" dirty="0" smtClean="0">
                <a:solidFill>
                  <a:schemeClr val="tx1"/>
                </a:solidFill>
                <a:effectLst/>
                <a:latin typeface="Times New Roman" pitchFamily="18" charset="0"/>
                <a:ea typeface="+mn-ea"/>
                <a:cs typeface="+mn-cs"/>
              </a:rPr>
              <a:t>MOL continues to offer high-quality and competitive services through fleet expansion.</a:t>
            </a:r>
          </a:p>
          <a:p>
            <a:endParaRPr lang="it-IT" dirty="0"/>
          </a:p>
        </p:txBody>
      </p:sp>
      <p:sp>
        <p:nvSpPr>
          <p:cNvPr id="4" name="Segnaposto intestazione 3"/>
          <p:cNvSpPr>
            <a:spLocks noGrp="1"/>
          </p:cNvSpPr>
          <p:nvPr>
            <p:ph type="hdr" sz="quarter" idx="10"/>
          </p:nvPr>
        </p:nvSpPr>
        <p:spPr/>
        <p:txBody>
          <a:bodyPr/>
          <a:lstStyle/>
          <a:p>
            <a:pPr>
              <a:defRPr/>
            </a:pPr>
            <a:r>
              <a:rPr lang="it-IT" smtClean="0"/>
              <a:t>Diparimento di Scienze Geografiche e Storiche - Introduzione ai GIS</a:t>
            </a:r>
            <a:endParaRPr lang="it-IT"/>
          </a:p>
        </p:txBody>
      </p:sp>
      <p:sp>
        <p:nvSpPr>
          <p:cNvPr id="5" name="Segnaposto numero diapositiva 4"/>
          <p:cNvSpPr>
            <a:spLocks noGrp="1"/>
          </p:cNvSpPr>
          <p:nvPr>
            <p:ph type="sldNum" sz="quarter" idx="11"/>
          </p:nvPr>
        </p:nvSpPr>
        <p:spPr/>
        <p:txBody>
          <a:bodyPr/>
          <a:lstStyle/>
          <a:p>
            <a:pPr>
              <a:defRPr/>
            </a:pPr>
            <a:fld id="{76DE7D6F-A9D7-484C-A58E-7E9A62EDA4AA}" type="slidenum">
              <a:rPr lang="it-IT" smtClean="0"/>
              <a:pPr>
                <a:defRPr/>
              </a:pPr>
              <a:t>15</a:t>
            </a:fld>
            <a:endParaRPr lang="it-IT"/>
          </a:p>
        </p:txBody>
      </p:sp>
    </p:spTree>
    <p:extLst>
      <p:ext uri="{BB962C8B-B14F-4D97-AF65-F5344CB8AC3E}">
        <p14:creationId xmlns:p14="http://schemas.microsoft.com/office/powerpoint/2010/main" val="2068760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1B100046-D135-4533-B0E5-4631DA2310B9}" type="slidenum">
              <a:rPr lang="en-US" smtClean="0"/>
              <a:pPr>
                <a:defRPr/>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nvGrpSpPr>
              <p:cNvPr id="16" name="Group 5"/>
              <p:cNvGrpSpPr>
                <a:grpSpLocks/>
              </p:cNvGrpSpPr>
              <p:nvPr/>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nvGrpSpPr>
            <p:cNvPr id="6" name="Group 58"/>
            <p:cNvGrpSpPr>
              <a:grpSpLocks/>
            </p:cNvGrpSpPr>
            <p:nvPr/>
          </p:nvGrpSpPr>
          <p:grpSpPr bwMode="auto">
            <a:xfrm>
              <a:off x="3" y="559"/>
              <a:ext cx="4192" cy="1796"/>
              <a:chOff x="3" y="559"/>
              <a:chExt cx="4192"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2"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4"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nvGrpSpPr>
            <p:cNvPr id="7" name="Group 63"/>
            <p:cNvGrpSpPr>
              <a:grpSpLocks/>
            </p:cNvGrpSpPr>
            <p:nvPr/>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0" name="Arc 66"/>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sp>
        <p:nvSpPr>
          <p:cNvPr id="28739" name="Rectangle 67"/>
          <p:cNvSpPr>
            <a:spLocks noGrp="1" noChangeArrowheads="1"/>
          </p:cNvSpPr>
          <p:nvPr>
            <p:ph type="ctrTitle"/>
          </p:nvPr>
        </p:nvSpPr>
        <p:spPr>
          <a:xfrm>
            <a:off x="990600" y="1752600"/>
            <a:ext cx="7772400" cy="1143000"/>
          </a:xfrm>
        </p:spPr>
        <p:txBody>
          <a:bodyPr/>
          <a:lstStyle>
            <a:lvl1pPr>
              <a:defRPr/>
            </a:lvl1pPr>
          </a:lstStyle>
          <a:p>
            <a:r>
              <a:rPr lang="it-IT"/>
              <a:t>Fare clic per modificare lo stile del titolo dello schema</a:t>
            </a:r>
          </a:p>
        </p:txBody>
      </p:sp>
      <p:sp>
        <p:nvSpPr>
          <p:cNvPr id="28740"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it-IT"/>
              <a:t>Fare clic per modificare lo stile del sottotitolo dello schema</a:t>
            </a:r>
          </a:p>
        </p:txBody>
      </p:sp>
      <p:sp>
        <p:nvSpPr>
          <p:cNvPr id="69" name="Rectangle 69"/>
          <p:cNvSpPr>
            <a:spLocks noGrp="1" noChangeArrowheads="1"/>
          </p:cNvSpPr>
          <p:nvPr>
            <p:ph type="dt" sz="quarter" idx="10"/>
          </p:nvPr>
        </p:nvSpPr>
        <p:spPr/>
        <p:txBody>
          <a:bodyPr/>
          <a:lstStyle>
            <a:lvl1pPr>
              <a:defRPr/>
            </a:lvl1pPr>
          </a:lstStyle>
          <a:p>
            <a:pPr>
              <a:defRPr/>
            </a:pPr>
            <a:endParaRPr lang="it-IT"/>
          </a:p>
        </p:txBody>
      </p:sp>
      <p:sp>
        <p:nvSpPr>
          <p:cNvPr id="70" name="Rectangle 70"/>
          <p:cNvSpPr>
            <a:spLocks noGrp="1" noChangeArrowheads="1"/>
          </p:cNvSpPr>
          <p:nvPr>
            <p:ph type="ftr" sz="quarter" idx="11"/>
          </p:nvPr>
        </p:nvSpPr>
        <p:spPr/>
        <p:txBody>
          <a:bodyPr/>
          <a:lstStyle>
            <a:lvl1pPr>
              <a:defRPr/>
            </a:lvl1pPr>
          </a:lstStyle>
          <a:p>
            <a:pPr>
              <a:defRPr/>
            </a:pPr>
            <a:endParaRPr lang="it-IT"/>
          </a:p>
        </p:txBody>
      </p:sp>
      <p:sp>
        <p:nvSpPr>
          <p:cNvPr id="71" name="Rectangle 71"/>
          <p:cNvSpPr>
            <a:spLocks noGrp="1" noChangeArrowheads="1"/>
          </p:cNvSpPr>
          <p:nvPr>
            <p:ph type="sldNum" sz="quarter" idx="12"/>
          </p:nvPr>
        </p:nvSpPr>
        <p:spPr/>
        <p:txBody>
          <a:bodyPr/>
          <a:lstStyle>
            <a:lvl1pPr>
              <a:defRPr/>
            </a:lvl1pPr>
          </a:lstStyle>
          <a:p>
            <a:pPr>
              <a:defRPr/>
            </a:pPr>
            <a:fld id="{1133A372-69CF-42C2-9817-5370B6CE60B9}"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C50BB31A-F0B3-438C-AC2E-8185AA2B0339}"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10350" y="304800"/>
            <a:ext cx="2000250" cy="57150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09600" y="304800"/>
            <a:ext cx="5848350" cy="57150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03000DF9-001C-4A80-9C42-FFBFF0C201B0}"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A7F9D559-DAD7-4171-B0F9-8FC5D507FBE6}"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AC733D8E-2118-4038-8157-16FCC8B87AAB}"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65"/>
          <p:cNvSpPr>
            <a:spLocks noGrp="1" noChangeArrowheads="1"/>
          </p:cNvSpPr>
          <p:nvPr>
            <p:ph type="dt" sz="half" idx="10"/>
          </p:nvPr>
        </p:nvSpPr>
        <p:spPr>
          <a:ln/>
        </p:spPr>
        <p:txBody>
          <a:bodyPr/>
          <a:lstStyle>
            <a:lvl1pPr>
              <a:defRPr/>
            </a:lvl1pPr>
          </a:lstStyle>
          <a:p>
            <a:pPr>
              <a:defRPr/>
            </a:pPr>
            <a:endParaRPr lang="it-IT"/>
          </a:p>
        </p:txBody>
      </p:sp>
      <p:sp>
        <p:nvSpPr>
          <p:cNvPr id="6" name="Rectangle 66"/>
          <p:cNvSpPr>
            <a:spLocks noGrp="1" noChangeArrowheads="1"/>
          </p:cNvSpPr>
          <p:nvPr>
            <p:ph type="ftr" sz="quarter" idx="11"/>
          </p:nvPr>
        </p:nvSpPr>
        <p:spPr>
          <a:ln/>
        </p:spPr>
        <p:txBody>
          <a:bodyPr/>
          <a:lstStyle>
            <a:lvl1pPr>
              <a:defRPr/>
            </a:lvl1pPr>
          </a:lstStyle>
          <a:p>
            <a:pPr>
              <a:defRPr/>
            </a:pPr>
            <a:endParaRPr lang="it-IT"/>
          </a:p>
        </p:txBody>
      </p:sp>
      <p:sp>
        <p:nvSpPr>
          <p:cNvPr id="7" name="Rectangle 67"/>
          <p:cNvSpPr>
            <a:spLocks noGrp="1" noChangeArrowheads="1"/>
          </p:cNvSpPr>
          <p:nvPr>
            <p:ph type="sldNum" sz="quarter" idx="12"/>
          </p:nvPr>
        </p:nvSpPr>
        <p:spPr>
          <a:ln/>
        </p:spPr>
        <p:txBody>
          <a:bodyPr/>
          <a:lstStyle>
            <a:lvl1pPr>
              <a:defRPr/>
            </a:lvl1pPr>
          </a:lstStyle>
          <a:p>
            <a:pPr>
              <a:defRPr/>
            </a:pPr>
            <a:fld id="{5B128CA9-13F1-41FB-9285-50BF0D273706}"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65"/>
          <p:cNvSpPr>
            <a:spLocks noGrp="1" noChangeArrowheads="1"/>
          </p:cNvSpPr>
          <p:nvPr>
            <p:ph type="dt" sz="half" idx="10"/>
          </p:nvPr>
        </p:nvSpPr>
        <p:spPr>
          <a:ln/>
        </p:spPr>
        <p:txBody>
          <a:bodyPr/>
          <a:lstStyle>
            <a:lvl1pPr>
              <a:defRPr/>
            </a:lvl1pPr>
          </a:lstStyle>
          <a:p>
            <a:pPr>
              <a:defRPr/>
            </a:pPr>
            <a:endParaRPr lang="it-IT"/>
          </a:p>
        </p:txBody>
      </p:sp>
      <p:sp>
        <p:nvSpPr>
          <p:cNvPr id="8" name="Rectangle 66"/>
          <p:cNvSpPr>
            <a:spLocks noGrp="1" noChangeArrowheads="1"/>
          </p:cNvSpPr>
          <p:nvPr>
            <p:ph type="ftr" sz="quarter" idx="11"/>
          </p:nvPr>
        </p:nvSpPr>
        <p:spPr>
          <a:ln/>
        </p:spPr>
        <p:txBody>
          <a:bodyPr/>
          <a:lstStyle>
            <a:lvl1pPr>
              <a:defRPr/>
            </a:lvl1pPr>
          </a:lstStyle>
          <a:p>
            <a:pPr>
              <a:defRPr/>
            </a:pPr>
            <a:endParaRPr lang="it-IT"/>
          </a:p>
        </p:txBody>
      </p:sp>
      <p:sp>
        <p:nvSpPr>
          <p:cNvPr id="9" name="Rectangle 67"/>
          <p:cNvSpPr>
            <a:spLocks noGrp="1" noChangeArrowheads="1"/>
          </p:cNvSpPr>
          <p:nvPr>
            <p:ph type="sldNum" sz="quarter" idx="12"/>
          </p:nvPr>
        </p:nvSpPr>
        <p:spPr>
          <a:ln/>
        </p:spPr>
        <p:txBody>
          <a:bodyPr/>
          <a:lstStyle>
            <a:lvl1pPr>
              <a:defRPr/>
            </a:lvl1pPr>
          </a:lstStyle>
          <a:p>
            <a:pPr>
              <a:defRPr/>
            </a:pPr>
            <a:fld id="{DCC20FC8-F016-4BAA-95E4-8C83511D7943}"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65"/>
          <p:cNvSpPr>
            <a:spLocks noGrp="1" noChangeArrowheads="1"/>
          </p:cNvSpPr>
          <p:nvPr>
            <p:ph type="dt" sz="half" idx="10"/>
          </p:nvPr>
        </p:nvSpPr>
        <p:spPr>
          <a:ln/>
        </p:spPr>
        <p:txBody>
          <a:bodyPr/>
          <a:lstStyle>
            <a:lvl1pPr>
              <a:defRPr/>
            </a:lvl1pPr>
          </a:lstStyle>
          <a:p>
            <a:pPr>
              <a:defRPr/>
            </a:pPr>
            <a:endParaRPr lang="it-IT"/>
          </a:p>
        </p:txBody>
      </p:sp>
      <p:sp>
        <p:nvSpPr>
          <p:cNvPr id="4" name="Rectangle 66"/>
          <p:cNvSpPr>
            <a:spLocks noGrp="1" noChangeArrowheads="1"/>
          </p:cNvSpPr>
          <p:nvPr>
            <p:ph type="ftr" sz="quarter" idx="11"/>
          </p:nvPr>
        </p:nvSpPr>
        <p:spPr>
          <a:ln/>
        </p:spPr>
        <p:txBody>
          <a:bodyPr/>
          <a:lstStyle>
            <a:lvl1pPr>
              <a:defRPr/>
            </a:lvl1pPr>
          </a:lstStyle>
          <a:p>
            <a:pPr>
              <a:defRPr/>
            </a:pPr>
            <a:endParaRPr lang="it-IT"/>
          </a:p>
        </p:txBody>
      </p:sp>
      <p:sp>
        <p:nvSpPr>
          <p:cNvPr id="5" name="Rectangle 67"/>
          <p:cNvSpPr>
            <a:spLocks noGrp="1" noChangeArrowheads="1"/>
          </p:cNvSpPr>
          <p:nvPr>
            <p:ph type="sldNum" sz="quarter" idx="12"/>
          </p:nvPr>
        </p:nvSpPr>
        <p:spPr>
          <a:ln/>
        </p:spPr>
        <p:txBody>
          <a:bodyPr/>
          <a:lstStyle>
            <a:lvl1pPr>
              <a:defRPr/>
            </a:lvl1pPr>
          </a:lstStyle>
          <a:p>
            <a:pPr>
              <a:defRPr/>
            </a:pPr>
            <a:fld id="{BA75ECEA-2974-44EA-B977-2350BEB8618A}"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65"/>
          <p:cNvSpPr>
            <a:spLocks noGrp="1" noChangeArrowheads="1"/>
          </p:cNvSpPr>
          <p:nvPr>
            <p:ph type="dt" sz="half" idx="10"/>
          </p:nvPr>
        </p:nvSpPr>
        <p:spPr>
          <a:ln/>
        </p:spPr>
        <p:txBody>
          <a:bodyPr/>
          <a:lstStyle>
            <a:lvl1pPr>
              <a:defRPr/>
            </a:lvl1pPr>
          </a:lstStyle>
          <a:p>
            <a:pPr>
              <a:defRPr/>
            </a:pPr>
            <a:endParaRPr lang="it-IT"/>
          </a:p>
        </p:txBody>
      </p:sp>
      <p:sp>
        <p:nvSpPr>
          <p:cNvPr id="3" name="Rectangle 66"/>
          <p:cNvSpPr>
            <a:spLocks noGrp="1" noChangeArrowheads="1"/>
          </p:cNvSpPr>
          <p:nvPr>
            <p:ph type="ftr" sz="quarter" idx="11"/>
          </p:nvPr>
        </p:nvSpPr>
        <p:spPr>
          <a:ln/>
        </p:spPr>
        <p:txBody>
          <a:bodyPr/>
          <a:lstStyle>
            <a:lvl1pPr>
              <a:defRPr/>
            </a:lvl1pPr>
          </a:lstStyle>
          <a:p>
            <a:pPr>
              <a:defRPr/>
            </a:pPr>
            <a:endParaRPr lang="it-IT"/>
          </a:p>
        </p:txBody>
      </p:sp>
      <p:sp>
        <p:nvSpPr>
          <p:cNvPr id="4" name="Rectangle 67"/>
          <p:cNvSpPr>
            <a:spLocks noGrp="1" noChangeArrowheads="1"/>
          </p:cNvSpPr>
          <p:nvPr>
            <p:ph type="sldNum" sz="quarter" idx="12"/>
          </p:nvPr>
        </p:nvSpPr>
        <p:spPr>
          <a:ln/>
        </p:spPr>
        <p:txBody>
          <a:bodyPr/>
          <a:lstStyle>
            <a:lvl1pPr>
              <a:defRPr/>
            </a:lvl1pPr>
          </a:lstStyle>
          <a:p>
            <a:pPr>
              <a:defRPr/>
            </a:pPr>
            <a:fld id="{89A08177-08AF-429C-BDF8-BFA91397AEB0}"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65"/>
          <p:cNvSpPr>
            <a:spLocks noGrp="1" noChangeArrowheads="1"/>
          </p:cNvSpPr>
          <p:nvPr>
            <p:ph type="dt" sz="half" idx="10"/>
          </p:nvPr>
        </p:nvSpPr>
        <p:spPr>
          <a:ln/>
        </p:spPr>
        <p:txBody>
          <a:bodyPr/>
          <a:lstStyle>
            <a:lvl1pPr>
              <a:defRPr/>
            </a:lvl1pPr>
          </a:lstStyle>
          <a:p>
            <a:pPr>
              <a:defRPr/>
            </a:pPr>
            <a:endParaRPr lang="it-IT"/>
          </a:p>
        </p:txBody>
      </p:sp>
      <p:sp>
        <p:nvSpPr>
          <p:cNvPr id="6" name="Rectangle 66"/>
          <p:cNvSpPr>
            <a:spLocks noGrp="1" noChangeArrowheads="1"/>
          </p:cNvSpPr>
          <p:nvPr>
            <p:ph type="ftr" sz="quarter" idx="11"/>
          </p:nvPr>
        </p:nvSpPr>
        <p:spPr>
          <a:ln/>
        </p:spPr>
        <p:txBody>
          <a:bodyPr/>
          <a:lstStyle>
            <a:lvl1pPr>
              <a:defRPr/>
            </a:lvl1pPr>
          </a:lstStyle>
          <a:p>
            <a:pPr>
              <a:defRPr/>
            </a:pPr>
            <a:endParaRPr lang="it-IT"/>
          </a:p>
        </p:txBody>
      </p:sp>
      <p:sp>
        <p:nvSpPr>
          <p:cNvPr id="7" name="Rectangle 67"/>
          <p:cNvSpPr>
            <a:spLocks noGrp="1" noChangeArrowheads="1"/>
          </p:cNvSpPr>
          <p:nvPr>
            <p:ph type="sldNum" sz="quarter" idx="12"/>
          </p:nvPr>
        </p:nvSpPr>
        <p:spPr>
          <a:ln/>
        </p:spPr>
        <p:txBody>
          <a:bodyPr/>
          <a:lstStyle>
            <a:lvl1pPr>
              <a:defRPr/>
            </a:lvl1pPr>
          </a:lstStyle>
          <a:p>
            <a:pPr>
              <a:defRPr/>
            </a:pPr>
            <a:fld id="{2D931B85-458D-4475-A6A7-931AA67B1C76}"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65"/>
          <p:cNvSpPr>
            <a:spLocks noGrp="1" noChangeArrowheads="1"/>
          </p:cNvSpPr>
          <p:nvPr>
            <p:ph type="dt" sz="half" idx="10"/>
          </p:nvPr>
        </p:nvSpPr>
        <p:spPr>
          <a:ln/>
        </p:spPr>
        <p:txBody>
          <a:bodyPr/>
          <a:lstStyle>
            <a:lvl1pPr>
              <a:defRPr/>
            </a:lvl1pPr>
          </a:lstStyle>
          <a:p>
            <a:pPr>
              <a:defRPr/>
            </a:pPr>
            <a:endParaRPr lang="it-IT"/>
          </a:p>
        </p:txBody>
      </p:sp>
      <p:sp>
        <p:nvSpPr>
          <p:cNvPr id="6" name="Rectangle 66"/>
          <p:cNvSpPr>
            <a:spLocks noGrp="1" noChangeArrowheads="1"/>
          </p:cNvSpPr>
          <p:nvPr>
            <p:ph type="ftr" sz="quarter" idx="11"/>
          </p:nvPr>
        </p:nvSpPr>
        <p:spPr>
          <a:ln/>
        </p:spPr>
        <p:txBody>
          <a:bodyPr/>
          <a:lstStyle>
            <a:lvl1pPr>
              <a:defRPr/>
            </a:lvl1pPr>
          </a:lstStyle>
          <a:p>
            <a:pPr>
              <a:defRPr/>
            </a:pPr>
            <a:endParaRPr lang="it-IT"/>
          </a:p>
        </p:txBody>
      </p:sp>
      <p:sp>
        <p:nvSpPr>
          <p:cNvPr id="7" name="Rectangle 67"/>
          <p:cNvSpPr>
            <a:spLocks noGrp="1" noChangeArrowheads="1"/>
          </p:cNvSpPr>
          <p:nvPr>
            <p:ph type="sldNum" sz="quarter" idx="12"/>
          </p:nvPr>
        </p:nvSpPr>
        <p:spPr>
          <a:ln/>
        </p:spPr>
        <p:txBody>
          <a:bodyPr/>
          <a:lstStyle>
            <a:lvl1pPr>
              <a:defRPr/>
            </a:lvl1pPr>
          </a:lstStyle>
          <a:p>
            <a:pPr>
              <a:defRPr/>
            </a:pPr>
            <a:fld id="{682653AD-9032-4FDF-BB92-55706163B270}"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grpSp>
          <p:nvGrpSpPr>
            <p:cNvPr id="1032" name="Group 3"/>
            <p:cNvGrpSpPr>
              <a:grpSpLocks/>
            </p:cNvGrpSpPr>
            <p:nvPr/>
          </p:nvGrpSpPr>
          <p:grpSpPr bwMode="auto">
            <a:xfrm>
              <a:off x="0" y="0"/>
              <a:ext cx="5760" cy="4320"/>
              <a:chOff x="0" y="0"/>
              <a:chExt cx="5760" cy="4320"/>
            </a:xfrm>
          </p:grpSpPr>
          <p:grpSp>
            <p:nvGrpSpPr>
              <p:cNvPr id="1039" name="Group 4"/>
              <p:cNvGrpSpPr>
                <a:grpSpLocks/>
              </p:cNvGrpSpPr>
              <p:nvPr/>
            </p:nvGrpSpPr>
            <p:grpSpPr bwMode="auto">
              <a:xfrm>
                <a:off x="0" y="192"/>
                <a:ext cx="5760" cy="4032"/>
                <a:chOff x="0" y="192"/>
                <a:chExt cx="5760" cy="4032"/>
              </a:xfrm>
            </p:grpSpPr>
            <p:sp>
              <p:nvSpPr>
                <p:cNvPr id="27653"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4"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5"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6"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7"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8"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59"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0"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1"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2"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3"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4"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5"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6"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7"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8"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69"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0"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1"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2"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3"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4"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nvGrpSpPr>
              <p:cNvPr id="1040" name="Group 27"/>
              <p:cNvGrpSpPr>
                <a:grpSpLocks/>
              </p:cNvGrpSpPr>
              <p:nvPr/>
            </p:nvGrpSpPr>
            <p:grpSpPr bwMode="auto">
              <a:xfrm>
                <a:off x="192" y="0"/>
                <a:ext cx="5376" cy="4320"/>
                <a:chOff x="192" y="0"/>
                <a:chExt cx="5376" cy="4320"/>
              </a:xfrm>
            </p:grpSpPr>
            <p:sp>
              <p:nvSpPr>
                <p:cNvPr id="27676"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7"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8"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79"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0"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1"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2"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3"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4"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5"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6"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7"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8"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89"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0"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1"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2"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3"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4"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5"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6"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7"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8"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699"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0"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1"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2"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3"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4"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sp>
          <p:nvSpPr>
            <p:cNvPr id="27705"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6" name="Line 58"/>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nvGrpSpPr>
            <p:cNvPr id="1035" name="Group 59"/>
            <p:cNvGrpSpPr>
              <a:grpSpLocks/>
            </p:cNvGrpSpPr>
            <p:nvPr/>
          </p:nvGrpSpPr>
          <p:grpSpPr bwMode="auto">
            <a:xfrm>
              <a:off x="261" y="892"/>
              <a:ext cx="1124" cy="1464"/>
              <a:chOff x="96" y="916"/>
              <a:chExt cx="2208" cy="2876"/>
            </a:xfrm>
          </p:grpSpPr>
          <p:sp>
            <p:nvSpPr>
              <p:cNvPr id="27708" name="Line 60"/>
              <p:cNvSpPr>
                <a:spLocks noChangeShapeType="1"/>
              </p:cNvSpPr>
              <p:nvPr/>
            </p:nvSpPr>
            <p:spPr bwMode="ltGray">
              <a:xfrm flipH="1">
                <a:off x="96" y="1038"/>
                <a:ext cx="2208" cy="0"/>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09" name="Line 61"/>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710" name="Arc 62"/>
              <p:cNvSpPr>
                <a:spLocks/>
              </p:cNvSpPr>
              <p:nvPr/>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sp>
        <p:nvSpPr>
          <p:cNvPr id="1027" name="Rectangle 63"/>
          <p:cNvSpPr>
            <a:spLocks noGrp="1" noChangeArrowheads="1"/>
          </p:cNvSpPr>
          <p:nvPr>
            <p:ph type="title"/>
          </p:nvPr>
        </p:nvSpPr>
        <p:spPr bwMode="auto">
          <a:xfrm>
            <a:off x="609600" y="3048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smtClean="0"/>
              <a:t>Fare clic per modificare lo stile del titolo dello schema</a:t>
            </a:r>
          </a:p>
        </p:txBody>
      </p:sp>
      <p:sp>
        <p:nvSpPr>
          <p:cNvPr id="1028"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27713" name="Rectangle 6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spcBef>
                <a:spcPct val="0"/>
              </a:spcBef>
              <a:buClrTx/>
              <a:buFontTx/>
              <a:buNone/>
              <a:defRPr sz="1400">
                <a:latin typeface="+mn-lt"/>
              </a:defRPr>
            </a:lvl1pPr>
          </a:lstStyle>
          <a:p>
            <a:pPr>
              <a:defRPr/>
            </a:pPr>
            <a:endParaRPr lang="it-IT"/>
          </a:p>
        </p:txBody>
      </p:sp>
      <p:sp>
        <p:nvSpPr>
          <p:cNvPr id="27714" name="Rectangle 6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0" hangingPunct="0">
              <a:spcBef>
                <a:spcPct val="0"/>
              </a:spcBef>
              <a:buClrTx/>
              <a:buFontTx/>
              <a:buNone/>
              <a:defRPr sz="1400">
                <a:latin typeface="+mn-lt"/>
              </a:defRPr>
            </a:lvl1pPr>
          </a:lstStyle>
          <a:p>
            <a:pPr>
              <a:defRPr/>
            </a:pPr>
            <a:endParaRPr lang="it-IT"/>
          </a:p>
        </p:txBody>
      </p:sp>
      <p:sp>
        <p:nvSpPr>
          <p:cNvPr id="27715" name="Rectangle 6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buClrTx/>
              <a:buFontTx/>
              <a:buNone/>
              <a:defRPr sz="1400">
                <a:latin typeface="+mn-lt"/>
              </a:defRPr>
            </a:lvl1pPr>
          </a:lstStyle>
          <a:p>
            <a:pPr>
              <a:defRPr/>
            </a:pPr>
            <a:fld id="{50BBB78C-A580-4F9F-BF3C-C433DBF2F9C2}"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iuseppe.borruso@econ.units.i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eople.hofstra.edu/geotrans/eng/ch3en/conc3en/containerships.html" TargetMode="External"/><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gtffmxJmehs" TargetMode="External"/><Relationship Id="rId2" Type="http://schemas.openxmlformats.org/officeDocument/2006/relationships/hyperlink" Target="http://www.dailymail.co.uk/sciencetech/article-2636152/Watch-worlds-ships-sail-planets-oceans-REAL-TIME-Interactive-map-reveals-crowded-routes-taken-worlds-vessels.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4.emf"/><Relationship Id="rId5" Type="http://schemas.openxmlformats.org/officeDocument/2006/relationships/oleObject" Target="../embeddings/Microsoft_Excel_97-2003_Worksheet1.xls"/><Relationship Id="rId4" Type="http://schemas.openxmlformats.org/officeDocument/2006/relationships/oleObject" Target="../embeddings/oleObject2.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Microsoft_Excel_97-2003_Worksheet3.xls"/><Relationship Id="rId3" Type="http://schemas.openxmlformats.org/officeDocument/2006/relationships/notesSlide" Target="../notesSlides/notesSlide18.xml"/><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5.emf"/><Relationship Id="rId5" Type="http://schemas.openxmlformats.org/officeDocument/2006/relationships/oleObject" Target="../embeddings/Microsoft_Excel_97-2003_Worksheet2.xls"/><Relationship Id="rId4" Type="http://schemas.openxmlformats.org/officeDocument/2006/relationships/oleObject" Target="../embeddings/oleObject3.bin"/><Relationship Id="rId9" Type="http://schemas.openxmlformats.org/officeDocument/2006/relationships/image" Target="../media/image26.emf"/></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people.hofstra.edu/geotrans/eng/ch1en/conc1en/deriveddemand.htm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0.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990600" y="2501900"/>
            <a:ext cx="7772400" cy="1143000"/>
          </a:xfrm>
        </p:spPr>
        <p:txBody>
          <a:bodyPr/>
          <a:lstStyle/>
          <a:p>
            <a:pPr eaLnBrk="1" hangingPunct="1"/>
            <a:r>
              <a:rPr lang="it-IT" sz="3600" b="1" dirty="0" err="1" smtClean="0">
                <a:latin typeface="Arial" charset="0"/>
              </a:rPr>
              <a:t>Economic</a:t>
            </a:r>
            <a:r>
              <a:rPr lang="it-IT" sz="3600" b="1" dirty="0" smtClean="0">
                <a:latin typeface="Arial" charset="0"/>
              </a:rPr>
              <a:t> </a:t>
            </a:r>
            <a:r>
              <a:rPr lang="it-IT" sz="3600" b="1" dirty="0" err="1" smtClean="0">
                <a:latin typeface="Arial" charset="0"/>
              </a:rPr>
              <a:t>Geography</a:t>
            </a:r>
            <a:r>
              <a:rPr lang="it-IT" sz="3600" b="1" dirty="0" smtClean="0">
                <a:latin typeface="Arial" charset="0"/>
              </a:rPr>
              <a:t> </a:t>
            </a:r>
            <a:br>
              <a:rPr lang="it-IT" sz="3600" b="1" dirty="0" smtClean="0">
                <a:latin typeface="Arial" charset="0"/>
              </a:rPr>
            </a:br>
            <a:r>
              <a:rPr lang="it-IT" sz="3600" b="1" dirty="0" smtClean="0">
                <a:latin typeface="Arial" charset="0"/>
              </a:rPr>
              <a:t/>
            </a:r>
            <a:br>
              <a:rPr lang="it-IT" sz="3600" b="1" dirty="0" smtClean="0">
                <a:latin typeface="Arial" charset="0"/>
              </a:rPr>
            </a:br>
            <a:r>
              <a:rPr lang="it-IT" sz="2400" dirty="0" smtClean="0">
                <a:latin typeface="Arial" charset="0"/>
              </a:rPr>
              <a:t>4 – </a:t>
            </a:r>
            <a:r>
              <a:rPr lang="it-IT" sz="2400" dirty="0" err="1" smtClean="0">
                <a:latin typeface="Arial" charset="0"/>
              </a:rPr>
              <a:t>Transport</a:t>
            </a:r>
            <a:r>
              <a:rPr lang="it-IT" sz="2400" dirty="0" smtClean="0">
                <a:latin typeface="Arial" charset="0"/>
              </a:rPr>
              <a:t> and location</a:t>
            </a:r>
            <a:endParaRPr lang="it-IT" sz="2000" b="1" i="1" dirty="0" smtClean="0">
              <a:latin typeface="Arial" charset="0"/>
            </a:endParaRPr>
          </a:p>
        </p:txBody>
      </p:sp>
      <p:sp>
        <p:nvSpPr>
          <p:cNvPr id="15362" name="Rectangle 3" descr="Rectangle: Click to edit Master text styles&#10;Second level&#10;Third level&#10;Fourth level&#10;Fifth level"/>
          <p:cNvSpPr>
            <a:spLocks noGrp="1" noChangeArrowheads="1"/>
          </p:cNvSpPr>
          <p:nvPr>
            <p:ph type="subTitle" idx="1"/>
          </p:nvPr>
        </p:nvSpPr>
        <p:spPr>
          <a:xfrm>
            <a:off x="957263" y="3309938"/>
            <a:ext cx="6400800" cy="1752600"/>
          </a:xfrm>
        </p:spPr>
        <p:txBody>
          <a:bodyPr/>
          <a:lstStyle/>
          <a:p>
            <a:pPr eaLnBrk="1" hangingPunct="1"/>
            <a:endParaRPr lang="it-IT" sz="1800" dirty="0" smtClean="0">
              <a:latin typeface="Arial" charset="0"/>
            </a:endParaRPr>
          </a:p>
          <a:p>
            <a:pPr eaLnBrk="1" hangingPunct="1"/>
            <a:endParaRPr lang="it-IT" sz="1800" dirty="0" smtClean="0">
              <a:latin typeface="Arial" charset="0"/>
            </a:endParaRPr>
          </a:p>
          <a:p>
            <a:pPr eaLnBrk="1" hangingPunct="1"/>
            <a:r>
              <a:rPr lang="it-IT" sz="1800" dirty="0" smtClean="0">
                <a:latin typeface="Arial" charset="0"/>
              </a:rPr>
              <a:t>121EC</a:t>
            </a:r>
          </a:p>
          <a:p>
            <a:pPr eaLnBrk="1" hangingPunct="1"/>
            <a:endParaRPr lang="it-IT" sz="1800" dirty="0" smtClean="0">
              <a:latin typeface="Arial" charset="0"/>
            </a:endParaRPr>
          </a:p>
          <a:p>
            <a:pPr eaLnBrk="1" hangingPunct="1">
              <a:spcBef>
                <a:spcPct val="15000"/>
              </a:spcBef>
            </a:pPr>
            <a:r>
              <a:rPr lang="it-IT" sz="1600" dirty="0" smtClean="0">
                <a:latin typeface="Arial" charset="0"/>
              </a:rPr>
              <a:t>A.Y. 2015/2016</a:t>
            </a:r>
          </a:p>
          <a:p>
            <a:pPr eaLnBrk="1" hangingPunct="1">
              <a:spcBef>
                <a:spcPct val="15000"/>
              </a:spcBef>
            </a:pPr>
            <a:r>
              <a:rPr lang="it-IT" sz="1600" dirty="0" smtClean="0">
                <a:latin typeface="Arial" charset="0"/>
              </a:rPr>
              <a:t>Dr. Giuseppe </a:t>
            </a:r>
            <a:r>
              <a:rPr lang="it-IT" sz="1600" dirty="0" err="1" smtClean="0">
                <a:latin typeface="Arial" charset="0"/>
              </a:rPr>
              <a:t>Borruso</a:t>
            </a:r>
            <a:endParaRPr lang="it-IT" sz="1600" dirty="0" smtClean="0">
              <a:latin typeface="Arial" charset="0"/>
            </a:endParaRPr>
          </a:p>
          <a:p>
            <a:pPr eaLnBrk="1" hangingPunct="1">
              <a:spcBef>
                <a:spcPct val="15000"/>
              </a:spcBef>
            </a:pPr>
            <a:r>
              <a:rPr lang="it-IT" sz="1600" dirty="0" err="1" smtClean="0">
                <a:latin typeface="Arial" charset="0"/>
              </a:rPr>
              <a:t>Faculty</a:t>
            </a:r>
            <a:r>
              <a:rPr lang="it-IT" sz="1600" dirty="0" smtClean="0">
                <a:latin typeface="Arial" charset="0"/>
              </a:rPr>
              <a:t> of </a:t>
            </a:r>
            <a:r>
              <a:rPr lang="it-IT" sz="1600" dirty="0" err="1" smtClean="0">
                <a:latin typeface="Arial" charset="0"/>
              </a:rPr>
              <a:t>Economics</a:t>
            </a:r>
            <a:endParaRPr lang="it-IT" sz="1600" dirty="0" smtClean="0">
              <a:latin typeface="Arial" charset="0"/>
            </a:endParaRPr>
          </a:p>
          <a:p>
            <a:pPr eaLnBrk="1" hangingPunct="1">
              <a:spcBef>
                <a:spcPct val="15000"/>
              </a:spcBef>
            </a:pPr>
            <a:r>
              <a:rPr lang="it-IT" sz="1600" dirty="0" err="1" smtClean="0">
                <a:latin typeface="Arial" charset="0"/>
              </a:rPr>
              <a:t>University</a:t>
            </a:r>
            <a:r>
              <a:rPr lang="it-IT" sz="1600" dirty="0" smtClean="0">
                <a:latin typeface="Arial" charset="0"/>
              </a:rPr>
              <a:t> of Trieste</a:t>
            </a:r>
          </a:p>
          <a:p>
            <a:pPr eaLnBrk="1" hangingPunct="1">
              <a:spcBef>
                <a:spcPct val="15000"/>
              </a:spcBef>
            </a:pPr>
            <a:r>
              <a:rPr lang="it-IT" sz="1600" dirty="0" smtClean="0">
                <a:latin typeface="Arial" charset="0"/>
              </a:rPr>
              <a:t>E-mail. </a:t>
            </a:r>
            <a:r>
              <a:rPr lang="it-IT" sz="1600" dirty="0" smtClean="0">
                <a:latin typeface="Arial" charset="0"/>
                <a:hlinkClick r:id="rId3"/>
              </a:rPr>
              <a:t>giuseppe.borruso@econ.units.it</a:t>
            </a:r>
            <a:endParaRPr lang="it-IT" sz="1600" dirty="0" smtClean="0">
              <a:latin typeface="Arial" charset="0"/>
            </a:endParaRPr>
          </a:p>
          <a:p>
            <a:pPr eaLnBrk="1" hangingPunct="1">
              <a:spcBef>
                <a:spcPct val="15000"/>
              </a:spcBef>
            </a:pPr>
            <a:r>
              <a:rPr lang="it-IT" sz="1600" dirty="0" err="1" smtClean="0">
                <a:latin typeface="Arial" charset="0"/>
              </a:rPr>
              <a:t>Ph</a:t>
            </a:r>
            <a:r>
              <a:rPr lang="it-IT" sz="1600" dirty="0" smtClean="0">
                <a:latin typeface="Arial" charset="0"/>
              </a:rPr>
              <a:t>. +39 040 558 </a:t>
            </a:r>
            <a:r>
              <a:rPr lang="it-IT" sz="1600" b="1" dirty="0" smtClean="0">
                <a:latin typeface="Arial" charset="0"/>
              </a:rPr>
              <a:t>7008</a:t>
            </a:r>
          </a:p>
          <a:p>
            <a:pPr eaLnBrk="1" hangingPunct="1">
              <a:spcBef>
                <a:spcPct val="15000"/>
              </a:spcBef>
            </a:pPr>
            <a:r>
              <a:rPr lang="it-IT" sz="1600" dirty="0" err="1" smtClean="0">
                <a:latin typeface="Arial" charset="0"/>
              </a:rPr>
              <a:t>Skype</a:t>
            </a:r>
            <a:r>
              <a:rPr lang="it-IT" sz="1600" dirty="0" smtClean="0">
                <a:latin typeface="Arial" charset="0"/>
              </a:rPr>
              <a:t>:  </a:t>
            </a:r>
            <a:r>
              <a:rPr lang="it-IT" sz="1600" dirty="0" err="1" smtClean="0">
                <a:latin typeface="Arial" charset="0"/>
              </a:rPr>
              <a:t>giuseppe.borruso</a:t>
            </a:r>
            <a:r>
              <a:rPr lang="it-IT" sz="1600" dirty="0" smtClean="0">
                <a:latin typeface="Arial" charset="0"/>
              </a:rPr>
              <a:t> </a:t>
            </a:r>
          </a:p>
        </p:txBody>
      </p:sp>
      <p:pic>
        <p:nvPicPr>
          <p:cNvPr id="5" name="Picture 4" descr="Università degli Studi di Tries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384"/>
            <a:ext cx="3324225" cy="723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olo 1"/>
          <p:cNvSpPr>
            <a:spLocks noGrp="1"/>
          </p:cNvSpPr>
          <p:nvPr>
            <p:ph type="title" idx="4294967295"/>
          </p:nvPr>
        </p:nvSpPr>
        <p:spPr/>
        <p:txBody>
          <a:bodyPr/>
          <a:lstStyle/>
          <a:p>
            <a:r>
              <a:rPr lang="it-IT" altLang="it-IT" sz="2800" dirty="0" smtClean="0"/>
              <a:t>Relative </a:t>
            </a:r>
            <a:r>
              <a:rPr lang="it-IT" altLang="it-IT" sz="2800" dirty="0" err="1" smtClean="0"/>
              <a:t>advantages</a:t>
            </a:r>
            <a:r>
              <a:rPr lang="it-IT" altLang="it-IT" sz="2800" dirty="0" smtClean="0"/>
              <a:t> of </a:t>
            </a:r>
            <a:r>
              <a:rPr lang="it-IT" altLang="it-IT" sz="2800" dirty="0" err="1" smtClean="0"/>
              <a:t>different</a:t>
            </a:r>
            <a:r>
              <a:rPr lang="it-IT" altLang="it-IT" sz="2800" dirty="0" smtClean="0"/>
              <a:t> </a:t>
            </a:r>
            <a:r>
              <a:rPr lang="it-IT" altLang="it-IT" sz="2800" dirty="0" err="1" smtClean="0"/>
              <a:t>transport</a:t>
            </a:r>
            <a:r>
              <a:rPr lang="it-IT" altLang="it-IT" sz="2800" dirty="0" smtClean="0"/>
              <a:t> </a:t>
            </a:r>
            <a:r>
              <a:rPr lang="it-IT" altLang="it-IT" sz="2800" dirty="0" err="1" smtClean="0"/>
              <a:t>modes</a:t>
            </a:r>
            <a:endParaRPr lang="it-IT" altLang="it-IT" sz="2800" dirty="0" smtClean="0"/>
          </a:p>
        </p:txBody>
      </p:sp>
      <p:graphicFrame>
        <p:nvGraphicFramePr>
          <p:cNvPr id="131075" name="Group 3"/>
          <p:cNvGraphicFramePr>
            <a:graphicFrameLocks noGrp="1"/>
          </p:cNvGraphicFramePr>
          <p:nvPr>
            <p:ph idx="4294967295"/>
            <p:extLst>
              <p:ext uri="{D42A27DB-BD31-4B8C-83A1-F6EECF244321}">
                <p14:modId xmlns:p14="http://schemas.microsoft.com/office/powerpoint/2010/main" val="418467924"/>
              </p:ext>
            </p:extLst>
          </p:nvPr>
        </p:nvGraphicFramePr>
        <p:xfrm>
          <a:off x="285750" y="1093788"/>
          <a:ext cx="8643938" cy="5241994"/>
        </p:xfrm>
        <a:graphic>
          <a:graphicData uri="http://schemas.openxmlformats.org/drawingml/2006/table">
            <a:tbl>
              <a:tblPr/>
              <a:tblGrid>
                <a:gridCol w="1357313"/>
                <a:gridCol w="3143250"/>
                <a:gridCol w="4143375"/>
              </a:tblGrid>
              <a:tr h="5180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err="1" smtClean="0">
                          <a:ln>
                            <a:noFill/>
                          </a:ln>
                          <a:solidFill>
                            <a:srgbClr val="FFFFFF"/>
                          </a:solidFill>
                          <a:effectLst/>
                          <a:latin typeface="Tahoma" pitchFamily="34" charset="0"/>
                        </a:rPr>
                        <a:t>Transport</a:t>
                      </a:r>
                      <a:endParaRPr kumimoji="0" lang="it-IT" sz="1400" b="1" i="0" u="none" strike="noStrike" cap="none" normalizeH="0" baseline="0" dirty="0" smtClean="0">
                        <a:ln>
                          <a:noFill/>
                        </a:ln>
                        <a:solidFill>
                          <a:srgbClr val="FFFFFF"/>
                        </a:solidFill>
                        <a:effectLst/>
                        <a:latin typeface="Tahoma" pitchFamily="34" charset="0"/>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err="1" smtClean="0">
                          <a:ln>
                            <a:noFill/>
                          </a:ln>
                          <a:solidFill>
                            <a:srgbClr val="FFFFFF"/>
                          </a:solidFill>
                          <a:effectLst/>
                          <a:latin typeface="Tahoma" pitchFamily="34" charset="0"/>
                        </a:rPr>
                        <a:t>Main</a:t>
                      </a:r>
                      <a:r>
                        <a:rPr kumimoji="0" lang="it-IT" sz="1400" b="1" i="0" u="none" strike="noStrike" cap="none" normalizeH="0" baseline="0" dirty="0" smtClean="0">
                          <a:ln>
                            <a:noFill/>
                          </a:ln>
                          <a:solidFill>
                            <a:srgbClr val="FFFFFF"/>
                          </a:solidFill>
                          <a:effectLst/>
                          <a:latin typeface="Tahoma" pitchFamily="34" charset="0"/>
                        </a:rPr>
                        <a:t> </a:t>
                      </a:r>
                      <a:r>
                        <a:rPr kumimoji="0" lang="it-IT" sz="1400" b="1" i="0" u="none" strike="noStrike" cap="none" normalizeH="0" baseline="0" dirty="0" err="1" smtClean="0">
                          <a:ln>
                            <a:noFill/>
                          </a:ln>
                          <a:solidFill>
                            <a:srgbClr val="FFFFFF"/>
                          </a:solidFill>
                          <a:effectLst/>
                          <a:latin typeface="Tahoma" pitchFamily="34" charset="0"/>
                        </a:rPr>
                        <a:t>technical</a:t>
                      </a:r>
                      <a:r>
                        <a:rPr kumimoji="0" lang="it-IT" sz="1400" b="1" i="0" u="none" strike="noStrike" cap="none" normalizeH="0" baseline="0" dirty="0" smtClean="0">
                          <a:ln>
                            <a:noFill/>
                          </a:ln>
                          <a:solidFill>
                            <a:srgbClr val="FFFFFF"/>
                          </a:solidFill>
                          <a:effectLst/>
                          <a:latin typeface="Tahoma" pitchFamily="34" charset="0"/>
                        </a:rPr>
                        <a:t> </a:t>
                      </a:r>
                      <a:r>
                        <a:rPr kumimoji="0" lang="it-IT" sz="1400" b="1" i="0" u="none" strike="noStrike" cap="none" normalizeH="0" baseline="0" dirty="0" err="1" smtClean="0">
                          <a:ln>
                            <a:noFill/>
                          </a:ln>
                          <a:solidFill>
                            <a:srgbClr val="FFFFFF"/>
                          </a:solidFill>
                          <a:effectLst/>
                          <a:latin typeface="Tahoma" pitchFamily="34" charset="0"/>
                        </a:rPr>
                        <a:t>advantage</a:t>
                      </a:r>
                      <a:endParaRPr kumimoji="0" lang="it-IT" sz="1400" b="1" i="0" u="none" strike="noStrike" cap="none" normalizeH="0" baseline="0" dirty="0" smtClean="0">
                        <a:ln>
                          <a:noFill/>
                        </a:ln>
                        <a:solidFill>
                          <a:srgbClr val="FFFFFF"/>
                        </a:solidFill>
                        <a:effectLst/>
                        <a:latin typeface="Tahoma" pitchFamily="34" charset="0"/>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1" i="0" u="none" strike="noStrike" cap="none" normalizeH="0" baseline="0" dirty="0" smtClean="0">
                          <a:ln>
                            <a:noFill/>
                          </a:ln>
                          <a:solidFill>
                            <a:srgbClr val="FFFFFF"/>
                          </a:solidFill>
                          <a:effectLst/>
                          <a:latin typeface="Tahoma" pitchFamily="34" charset="0"/>
                        </a:rPr>
                        <a:t>Use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7314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err="1" smtClean="0">
                          <a:ln>
                            <a:noFill/>
                          </a:ln>
                          <a:solidFill>
                            <a:srgbClr val="40458C"/>
                          </a:solidFill>
                          <a:effectLst/>
                          <a:latin typeface="Tahoma" pitchFamily="34" charset="0"/>
                        </a:rPr>
                        <a:t>Rail</a:t>
                      </a:r>
                      <a:endParaRPr kumimoji="0" lang="it-IT" sz="1400" b="0" i="0" u="none" strike="noStrike" cap="none" normalizeH="0" baseline="0" dirty="0" smtClean="0">
                        <a:ln>
                          <a:noFill/>
                        </a:ln>
                        <a:solidFill>
                          <a:srgbClr val="40458C"/>
                        </a:solidFill>
                        <a:effectLst/>
                        <a:latin typeface="Tahoma" pitchFamily="34" charset="0"/>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0D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err="1" smtClean="0">
                          <a:ln>
                            <a:noFill/>
                          </a:ln>
                          <a:solidFill>
                            <a:srgbClr val="40458C"/>
                          </a:solidFill>
                          <a:effectLst/>
                          <a:latin typeface="Tahoma" pitchFamily="34" charset="0"/>
                        </a:rPr>
                        <a:t>Minimal</a:t>
                      </a:r>
                      <a:r>
                        <a:rPr kumimoji="0" lang="it-IT" sz="1400" b="0" i="0" u="none" strike="noStrike" cap="none" normalizeH="0" baseline="0" dirty="0" smtClean="0">
                          <a:ln>
                            <a:noFill/>
                          </a:ln>
                          <a:solidFill>
                            <a:srgbClr val="40458C"/>
                          </a:solidFill>
                          <a:effectLst/>
                          <a:latin typeface="Tahoma" pitchFamily="34" charset="0"/>
                        </a:rPr>
                        <a:t> </a:t>
                      </a:r>
                      <a:r>
                        <a:rPr kumimoji="0" lang="it-IT" sz="1400" b="0" i="0" u="none" strike="noStrike" cap="none" normalizeH="0" baseline="0" dirty="0" err="1" smtClean="0">
                          <a:ln>
                            <a:noFill/>
                          </a:ln>
                          <a:solidFill>
                            <a:srgbClr val="40458C"/>
                          </a:solidFill>
                          <a:effectLst/>
                          <a:latin typeface="Tahoma" pitchFamily="34" charset="0"/>
                        </a:rPr>
                        <a:t>resistance</a:t>
                      </a:r>
                      <a:r>
                        <a:rPr kumimoji="0" lang="it-IT" sz="1400" b="0" i="0" u="none" strike="noStrike" cap="none" normalizeH="0" baseline="0" dirty="0" smtClean="0">
                          <a:ln>
                            <a:noFill/>
                          </a:ln>
                          <a:solidFill>
                            <a:srgbClr val="40458C"/>
                          </a:solidFill>
                          <a:effectLst/>
                          <a:latin typeface="Tahoma" pitchFamily="34" charset="0"/>
                        </a:rPr>
                        <a:t> to </a:t>
                      </a:r>
                      <a:r>
                        <a:rPr kumimoji="0" lang="it-IT" sz="1400" b="0" i="0" u="none" strike="noStrike" cap="none" normalizeH="0" baseline="0" dirty="0" err="1" smtClean="0">
                          <a:ln>
                            <a:noFill/>
                          </a:ln>
                          <a:solidFill>
                            <a:srgbClr val="40458C"/>
                          </a:solidFill>
                          <a:effectLst/>
                          <a:latin typeface="Tahoma" pitchFamily="34" charset="0"/>
                        </a:rPr>
                        <a:t>movement</a:t>
                      </a:r>
                      <a:r>
                        <a:rPr kumimoji="0" lang="it-IT" sz="1400" b="0" i="0" u="none" strike="noStrike" cap="none" normalizeH="0" baseline="0" dirty="0" smtClean="0">
                          <a:ln>
                            <a:noFill/>
                          </a:ln>
                          <a:solidFill>
                            <a:srgbClr val="40458C"/>
                          </a:solidFill>
                          <a:effectLst/>
                          <a:latin typeface="Tahoma" pitchFamily="34" charset="0"/>
                        </a:rPr>
                        <a:t>, general </a:t>
                      </a:r>
                      <a:r>
                        <a:rPr kumimoji="0" lang="it-IT" sz="1400" b="0" i="0" u="none" strike="noStrike" cap="none" normalizeH="0" baseline="0" dirty="0" err="1" smtClean="0">
                          <a:ln>
                            <a:noFill/>
                          </a:ln>
                          <a:solidFill>
                            <a:srgbClr val="40458C"/>
                          </a:solidFill>
                          <a:effectLst/>
                          <a:latin typeface="Tahoma" pitchFamily="34" charset="0"/>
                        </a:rPr>
                        <a:t>flexiibility</a:t>
                      </a:r>
                      <a:r>
                        <a:rPr kumimoji="0" lang="it-IT" sz="1400" b="0" i="0" u="none" strike="noStrike" cap="none" normalizeH="0" baseline="0" dirty="0" smtClean="0">
                          <a:ln>
                            <a:noFill/>
                          </a:ln>
                          <a:solidFill>
                            <a:srgbClr val="40458C"/>
                          </a:solidFill>
                          <a:effectLst/>
                          <a:latin typeface="Tahoma" pitchFamily="34" charset="0"/>
                        </a:rPr>
                        <a:t>, </a:t>
                      </a:r>
                      <a:r>
                        <a:rPr kumimoji="0" lang="it-IT" sz="1400" b="0" i="0" u="none" strike="noStrike" cap="none" normalizeH="0" baseline="0" dirty="0" err="1" smtClean="0">
                          <a:ln>
                            <a:noFill/>
                          </a:ln>
                          <a:solidFill>
                            <a:srgbClr val="40458C"/>
                          </a:solidFill>
                          <a:effectLst/>
                          <a:latin typeface="Tahoma" pitchFamily="34" charset="0"/>
                        </a:rPr>
                        <a:t>safety</a:t>
                      </a:r>
                      <a:endParaRPr kumimoji="0" lang="it-IT" sz="1400" b="0" i="0" u="none" strike="noStrike" cap="none" normalizeH="0" baseline="0" dirty="0" smtClean="0">
                        <a:ln>
                          <a:noFill/>
                        </a:ln>
                        <a:solidFill>
                          <a:srgbClr val="40458C"/>
                        </a:solidFill>
                        <a:effectLst/>
                        <a:latin typeface="Tahoma" pitchFamily="34" charset="0"/>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0D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err="1" smtClean="0">
                          <a:ln>
                            <a:noFill/>
                          </a:ln>
                          <a:solidFill>
                            <a:srgbClr val="40458C"/>
                          </a:solidFill>
                          <a:effectLst/>
                          <a:latin typeface="Tahoma" pitchFamily="34" charset="0"/>
                        </a:rPr>
                        <a:t>Interurban</a:t>
                      </a:r>
                      <a:r>
                        <a:rPr kumimoji="0" lang="it-IT" sz="1400" b="0" i="0" u="none" strike="noStrike" cap="none" normalizeH="0" baseline="0" dirty="0" smtClean="0">
                          <a:ln>
                            <a:noFill/>
                          </a:ln>
                          <a:solidFill>
                            <a:srgbClr val="40458C"/>
                          </a:solidFill>
                          <a:effectLst/>
                          <a:latin typeface="Tahoma" pitchFamily="34" charset="0"/>
                        </a:rPr>
                        <a:t> </a:t>
                      </a:r>
                      <a:r>
                        <a:rPr kumimoji="0" lang="it-IT" sz="1400" b="0" i="0" u="none" strike="noStrike" cap="none" normalizeH="0" baseline="0" dirty="0" err="1" smtClean="0">
                          <a:ln>
                            <a:noFill/>
                          </a:ln>
                          <a:solidFill>
                            <a:srgbClr val="40458C"/>
                          </a:solidFill>
                          <a:effectLst/>
                          <a:latin typeface="Tahoma" pitchFamily="34" charset="0"/>
                        </a:rPr>
                        <a:t>transport</a:t>
                      </a:r>
                      <a:r>
                        <a:rPr kumimoji="0" lang="it-IT" sz="1400" b="0" i="0" u="none" strike="noStrike" cap="none" normalizeH="0" baseline="0" dirty="0" smtClean="0">
                          <a:ln>
                            <a:noFill/>
                          </a:ln>
                          <a:solidFill>
                            <a:srgbClr val="40458C"/>
                          </a:solidFill>
                          <a:effectLst/>
                          <a:latin typeface="Tahoma" pitchFamily="34" charset="0"/>
                        </a:rPr>
                        <a:t> of </a:t>
                      </a:r>
                      <a:r>
                        <a:rPr kumimoji="0" lang="it-IT" sz="1400" b="0" i="0" u="none" strike="noStrike" cap="none" normalizeH="0" baseline="0" dirty="0" err="1" smtClean="0">
                          <a:ln>
                            <a:noFill/>
                          </a:ln>
                          <a:solidFill>
                            <a:srgbClr val="40458C"/>
                          </a:solidFill>
                          <a:effectLst/>
                          <a:latin typeface="Tahoma" pitchFamily="34" charset="0"/>
                        </a:rPr>
                        <a:t>goods</a:t>
                      </a:r>
                      <a:r>
                        <a:rPr kumimoji="0" lang="it-IT" sz="1400" b="0" i="0" u="none" strike="noStrike" cap="none" normalizeH="0" baseline="0" dirty="0" smtClean="0">
                          <a:ln>
                            <a:noFill/>
                          </a:ln>
                          <a:solidFill>
                            <a:srgbClr val="40458C"/>
                          </a:solidFill>
                          <a:effectLst/>
                          <a:latin typeface="Tahoma" pitchFamily="34" charset="0"/>
                        </a:rPr>
                        <a:t> and containers. </a:t>
                      </a:r>
                      <a:r>
                        <a:rPr kumimoji="0" lang="it-IT" sz="1400" b="0" i="0" u="none" strike="noStrike" cap="none" normalizeH="0" baseline="0" dirty="0" err="1" smtClean="0">
                          <a:ln>
                            <a:noFill/>
                          </a:ln>
                          <a:solidFill>
                            <a:srgbClr val="40458C"/>
                          </a:solidFill>
                          <a:effectLst/>
                          <a:latin typeface="Tahoma" pitchFamily="34" charset="0"/>
                        </a:rPr>
                        <a:t>Not</a:t>
                      </a:r>
                      <a:r>
                        <a:rPr kumimoji="0" lang="it-IT" sz="1400" b="0" i="0" u="none" strike="noStrike" cap="none" normalizeH="0" baseline="0" dirty="0" smtClean="0">
                          <a:ln>
                            <a:noFill/>
                          </a:ln>
                          <a:solidFill>
                            <a:srgbClr val="40458C"/>
                          </a:solidFill>
                          <a:effectLst/>
                          <a:latin typeface="Tahoma" pitchFamily="34" charset="0"/>
                        </a:rPr>
                        <a:t> </a:t>
                      </a:r>
                      <a:r>
                        <a:rPr kumimoji="0" lang="it-IT" sz="1400" b="0" i="0" u="none" strike="noStrike" cap="none" normalizeH="0" baseline="0" dirty="0" err="1" smtClean="0">
                          <a:ln>
                            <a:noFill/>
                          </a:ln>
                          <a:solidFill>
                            <a:srgbClr val="40458C"/>
                          </a:solidFill>
                          <a:effectLst/>
                          <a:latin typeface="Tahoma" pitchFamily="34" charset="0"/>
                        </a:rPr>
                        <a:t>good</a:t>
                      </a:r>
                      <a:r>
                        <a:rPr kumimoji="0" lang="it-IT" sz="1400" b="0" i="0" u="none" strike="noStrike" cap="none" normalizeH="0" baseline="0" dirty="0" smtClean="0">
                          <a:ln>
                            <a:noFill/>
                          </a:ln>
                          <a:solidFill>
                            <a:srgbClr val="40458C"/>
                          </a:solidFill>
                          <a:effectLst/>
                          <a:latin typeface="Tahoma" pitchFamily="34" charset="0"/>
                        </a:rPr>
                        <a:t> for short </a:t>
                      </a:r>
                      <a:r>
                        <a:rPr kumimoji="0" lang="it-IT" sz="1400" b="0" i="0" u="none" strike="noStrike" cap="none" normalizeH="0" baseline="0" dirty="0" err="1" smtClean="0">
                          <a:ln>
                            <a:noFill/>
                          </a:ln>
                          <a:solidFill>
                            <a:srgbClr val="40458C"/>
                          </a:solidFill>
                          <a:effectLst/>
                          <a:latin typeface="Tahoma" pitchFamily="34" charset="0"/>
                        </a:rPr>
                        <a:t>range</a:t>
                      </a:r>
                      <a:endParaRPr kumimoji="0" lang="it-IT" sz="1400" b="0" i="0" u="none" strike="noStrike" cap="none" normalizeH="0" baseline="0" dirty="0" smtClean="0">
                        <a:ln>
                          <a:noFill/>
                        </a:ln>
                        <a:solidFill>
                          <a:srgbClr val="40458C"/>
                        </a:solidFill>
                        <a:effectLst/>
                        <a:latin typeface="Tahoma" pitchFamily="34" charset="0"/>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0D8"/>
                    </a:solidFill>
                  </a:tcPr>
                </a:tc>
              </a:tr>
              <a:tr h="9447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err="1" smtClean="0">
                          <a:ln>
                            <a:noFill/>
                          </a:ln>
                          <a:solidFill>
                            <a:srgbClr val="40458C"/>
                          </a:solidFill>
                          <a:effectLst/>
                          <a:latin typeface="Tahoma" pitchFamily="34" charset="0"/>
                        </a:rPr>
                        <a:t>Motorway</a:t>
                      </a:r>
                      <a:endParaRPr kumimoji="0" lang="it-IT" sz="1400" b="0" i="0" u="none" strike="noStrike" cap="none" normalizeH="0" baseline="0" dirty="0" smtClean="0">
                        <a:ln>
                          <a:noFill/>
                        </a:ln>
                        <a:solidFill>
                          <a:srgbClr val="40458C"/>
                        </a:solidFill>
                        <a:effectLst/>
                        <a:latin typeface="Tahoma" pitchFamily="34" charset="0"/>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F8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err="1" smtClean="0">
                          <a:ln>
                            <a:noFill/>
                          </a:ln>
                          <a:solidFill>
                            <a:srgbClr val="40458C"/>
                          </a:solidFill>
                          <a:effectLst/>
                          <a:latin typeface="Tahoma" pitchFamily="34" charset="0"/>
                        </a:rPr>
                        <a:t>Flexibililty</a:t>
                      </a:r>
                      <a:r>
                        <a:rPr kumimoji="0" lang="it-IT" sz="1400" b="0" i="0" u="none" strike="noStrike" cap="none" normalizeH="0" baseline="0" dirty="0" smtClean="0">
                          <a:ln>
                            <a:noFill/>
                          </a:ln>
                          <a:solidFill>
                            <a:srgbClr val="40458C"/>
                          </a:solidFill>
                          <a:effectLst/>
                          <a:latin typeface="Tahoma" pitchFamily="34" charset="0"/>
                        </a:rPr>
                        <a:t> (in </a:t>
                      </a:r>
                      <a:r>
                        <a:rPr kumimoji="0" lang="it-IT" sz="1400" b="0" i="0" u="none" strike="noStrike" cap="none" normalizeH="0" baseline="0" dirty="0" err="1" smtClean="0">
                          <a:ln>
                            <a:noFill/>
                          </a:ln>
                          <a:solidFill>
                            <a:srgbClr val="40458C"/>
                          </a:solidFill>
                          <a:effectLst/>
                          <a:latin typeface="Tahoma" pitchFamily="34" charset="0"/>
                        </a:rPr>
                        <a:t>terms</a:t>
                      </a:r>
                      <a:r>
                        <a:rPr kumimoji="0" lang="it-IT" sz="1400" b="0" i="0" u="none" strike="noStrike" cap="none" normalizeH="0" baseline="0" dirty="0" smtClean="0">
                          <a:ln>
                            <a:noFill/>
                          </a:ln>
                          <a:solidFill>
                            <a:srgbClr val="40458C"/>
                          </a:solidFill>
                          <a:effectLst/>
                          <a:latin typeface="Tahoma" pitchFamily="34" charset="0"/>
                        </a:rPr>
                        <a:t> of </a:t>
                      </a:r>
                      <a:r>
                        <a:rPr kumimoji="0" lang="it-IT" sz="1400" b="0" i="0" u="none" strike="noStrike" cap="none" normalizeH="0" baseline="0" dirty="0" err="1" smtClean="0">
                          <a:ln>
                            <a:noFill/>
                          </a:ln>
                          <a:solidFill>
                            <a:srgbClr val="40458C"/>
                          </a:solidFill>
                          <a:effectLst/>
                          <a:latin typeface="Tahoma" pitchFamily="34" charset="0"/>
                        </a:rPr>
                        <a:t>routes</a:t>
                      </a:r>
                      <a:r>
                        <a:rPr kumimoji="0" lang="it-IT" sz="1400" b="0" i="0" u="none" strike="noStrike" cap="none" normalizeH="0" baseline="0" dirty="0" smtClean="0">
                          <a:ln>
                            <a:noFill/>
                          </a:ln>
                          <a:solidFill>
                            <a:srgbClr val="40458C"/>
                          </a:solidFill>
                          <a:effectLst/>
                          <a:latin typeface="Tahoma" pitchFamily="34" charset="0"/>
                        </a:rPr>
                        <a:t>); high </a:t>
                      </a:r>
                      <a:r>
                        <a:rPr kumimoji="0" lang="it-IT" sz="1400" b="0" i="0" u="none" strike="noStrike" cap="none" normalizeH="0" baseline="0" dirty="0" err="1" smtClean="0">
                          <a:ln>
                            <a:noFill/>
                          </a:ln>
                          <a:solidFill>
                            <a:srgbClr val="40458C"/>
                          </a:solidFill>
                          <a:effectLst/>
                          <a:latin typeface="Tahoma" pitchFamily="34" charset="0"/>
                        </a:rPr>
                        <a:t>speed</a:t>
                      </a:r>
                      <a:r>
                        <a:rPr kumimoji="0" lang="it-IT" sz="1400" b="0" i="0" u="none" strike="noStrike" cap="none" normalizeH="0" baseline="0" dirty="0" smtClean="0">
                          <a:ln>
                            <a:noFill/>
                          </a:ln>
                          <a:solidFill>
                            <a:srgbClr val="40458C"/>
                          </a:solidFill>
                          <a:effectLst/>
                          <a:latin typeface="Tahoma" pitchFamily="34" charset="0"/>
                        </a:rPr>
                        <a:t> and </a:t>
                      </a:r>
                      <a:r>
                        <a:rPr kumimoji="0" lang="it-IT" sz="1400" b="0" i="0" u="none" strike="noStrike" cap="none" normalizeH="0" baseline="0" dirty="0" err="1" smtClean="0">
                          <a:ln>
                            <a:noFill/>
                          </a:ln>
                          <a:solidFill>
                            <a:srgbClr val="40458C"/>
                          </a:solidFill>
                          <a:effectLst/>
                          <a:latin typeface="Tahoma" pitchFamily="34" charset="0"/>
                        </a:rPr>
                        <a:t>easiness</a:t>
                      </a:r>
                      <a:r>
                        <a:rPr kumimoji="0" lang="it-IT" sz="1400" b="0" i="0" u="none" strike="noStrike" cap="none" normalizeH="0" baseline="0" dirty="0" smtClean="0">
                          <a:ln>
                            <a:noFill/>
                          </a:ln>
                          <a:solidFill>
                            <a:srgbClr val="40458C"/>
                          </a:solidFill>
                          <a:effectLst/>
                          <a:latin typeface="Tahoma" pitchFamily="34" charset="0"/>
                        </a:rPr>
                        <a:t> of </a:t>
                      </a:r>
                      <a:r>
                        <a:rPr kumimoji="0" lang="it-IT" sz="1400" b="0" i="0" u="none" strike="noStrike" cap="none" normalizeH="0" baseline="0" dirty="0" err="1" smtClean="0">
                          <a:ln>
                            <a:noFill/>
                          </a:ln>
                          <a:solidFill>
                            <a:srgbClr val="40458C"/>
                          </a:solidFill>
                          <a:effectLst/>
                          <a:latin typeface="Tahoma" pitchFamily="34" charset="0"/>
                        </a:rPr>
                        <a:t>movement</a:t>
                      </a:r>
                      <a:endParaRPr kumimoji="0" lang="it-IT" sz="1400" b="0" i="0" u="none" strike="noStrike" cap="none" normalizeH="0" baseline="0" dirty="0" smtClean="0">
                        <a:ln>
                          <a:noFill/>
                        </a:ln>
                        <a:solidFill>
                          <a:srgbClr val="40458C"/>
                        </a:solidFill>
                        <a:effectLst/>
                        <a:latin typeface="Tahoma" pitchFamily="34" charset="0"/>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F8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err="1" smtClean="0">
                          <a:ln>
                            <a:noFill/>
                          </a:ln>
                          <a:solidFill>
                            <a:srgbClr val="40458C"/>
                          </a:solidFill>
                          <a:effectLst/>
                          <a:latin typeface="Tahoma" pitchFamily="34" charset="0"/>
                        </a:rPr>
                        <a:t>Individual</a:t>
                      </a:r>
                      <a:r>
                        <a:rPr kumimoji="0" lang="it-IT" sz="1400" b="0" i="0" u="none" strike="noStrike" cap="none" normalizeH="0" baseline="0" dirty="0" smtClean="0">
                          <a:ln>
                            <a:noFill/>
                          </a:ln>
                          <a:solidFill>
                            <a:srgbClr val="40458C"/>
                          </a:solidFill>
                          <a:effectLst/>
                          <a:latin typeface="Tahoma" pitchFamily="34" charset="0"/>
                        </a:rPr>
                        <a:t> </a:t>
                      </a:r>
                      <a:r>
                        <a:rPr kumimoji="0" lang="it-IT" sz="1400" b="0" i="0" u="none" strike="noStrike" cap="none" normalizeH="0" baseline="0" dirty="0" err="1" smtClean="0">
                          <a:ln>
                            <a:noFill/>
                          </a:ln>
                          <a:solidFill>
                            <a:srgbClr val="40458C"/>
                          </a:solidFill>
                          <a:effectLst/>
                          <a:latin typeface="Tahoma" pitchFamily="34" charset="0"/>
                        </a:rPr>
                        <a:t>transport</a:t>
                      </a:r>
                      <a:r>
                        <a:rPr kumimoji="0" lang="it-IT" sz="1400" b="0" i="0" u="none" strike="noStrike" cap="none" normalizeH="0" baseline="0" dirty="0" smtClean="0">
                          <a:ln>
                            <a:noFill/>
                          </a:ln>
                          <a:solidFill>
                            <a:srgbClr val="40458C"/>
                          </a:solidFill>
                          <a:effectLst/>
                          <a:latin typeface="Tahoma" pitchFamily="34" charset="0"/>
                        </a:rPr>
                        <a:t>. </a:t>
                      </a:r>
                      <a:r>
                        <a:rPr kumimoji="0" lang="it-IT" sz="1400" b="0" i="0" u="none" strike="noStrike" cap="none" normalizeH="0" baseline="0" dirty="0" err="1" smtClean="0">
                          <a:ln>
                            <a:noFill/>
                          </a:ln>
                          <a:solidFill>
                            <a:srgbClr val="40458C"/>
                          </a:solidFill>
                          <a:effectLst/>
                          <a:latin typeface="Tahoma" pitchFamily="34" charset="0"/>
                        </a:rPr>
                        <a:t>Average</a:t>
                      </a:r>
                      <a:r>
                        <a:rPr kumimoji="0" lang="it-IT" sz="1400" b="0" i="0" u="none" strike="noStrike" cap="none" normalizeH="0" baseline="0" dirty="0" smtClean="0">
                          <a:ln>
                            <a:noFill/>
                          </a:ln>
                          <a:solidFill>
                            <a:srgbClr val="40458C"/>
                          </a:solidFill>
                          <a:effectLst/>
                          <a:latin typeface="Tahoma" pitchFamily="34" charset="0"/>
                        </a:rPr>
                        <a:t> </a:t>
                      </a:r>
                      <a:r>
                        <a:rPr kumimoji="0" lang="it-IT" sz="1400" b="0" i="0" u="none" strike="noStrike" cap="none" normalizeH="0" baseline="0" dirty="0" err="1" smtClean="0">
                          <a:ln>
                            <a:noFill/>
                          </a:ln>
                          <a:solidFill>
                            <a:srgbClr val="40458C"/>
                          </a:solidFill>
                          <a:effectLst/>
                          <a:latin typeface="Tahoma" pitchFamily="34" charset="0"/>
                        </a:rPr>
                        <a:t>size</a:t>
                      </a:r>
                      <a:r>
                        <a:rPr kumimoji="0" lang="it-IT" sz="1400" b="0" i="0" u="none" strike="noStrike" cap="none" normalizeH="0" baseline="0" dirty="0" smtClean="0">
                          <a:ln>
                            <a:noFill/>
                          </a:ln>
                          <a:solidFill>
                            <a:srgbClr val="40458C"/>
                          </a:solidFill>
                          <a:effectLst/>
                          <a:latin typeface="Tahoma" pitchFamily="34" charset="0"/>
                        </a:rPr>
                        <a:t> of </a:t>
                      </a:r>
                      <a:r>
                        <a:rPr kumimoji="0" lang="it-IT" sz="1400" b="0" i="0" u="none" strike="noStrike" cap="none" normalizeH="0" baseline="0" dirty="0" err="1" smtClean="0">
                          <a:ln>
                            <a:noFill/>
                          </a:ln>
                          <a:solidFill>
                            <a:srgbClr val="40458C"/>
                          </a:solidFill>
                          <a:effectLst/>
                          <a:latin typeface="Tahoma" pitchFamily="34" charset="0"/>
                        </a:rPr>
                        <a:t>goods</a:t>
                      </a:r>
                      <a:r>
                        <a:rPr kumimoji="0" lang="it-IT" sz="1400" b="0" i="0" u="none" strike="noStrike" cap="none" normalizeH="0" baseline="0" dirty="0" smtClean="0">
                          <a:ln>
                            <a:noFill/>
                          </a:ln>
                          <a:solidFill>
                            <a:srgbClr val="40458C"/>
                          </a:solidFill>
                          <a:effectLst/>
                          <a:latin typeface="Tahoma" pitchFamily="34" charset="0"/>
                        </a:rPr>
                        <a:t> </a:t>
                      </a:r>
                      <a:r>
                        <a:rPr kumimoji="0" lang="it-IT" sz="1400" b="0" i="0" u="none" strike="noStrike" cap="none" normalizeH="0" baseline="0" dirty="0" err="1" smtClean="0">
                          <a:ln>
                            <a:noFill/>
                          </a:ln>
                          <a:solidFill>
                            <a:srgbClr val="40458C"/>
                          </a:solidFill>
                          <a:effectLst/>
                          <a:latin typeface="Tahoma" pitchFamily="34" charset="0"/>
                        </a:rPr>
                        <a:t>moved</a:t>
                      </a:r>
                      <a:r>
                        <a:rPr kumimoji="0" lang="it-IT" sz="1400" b="0" i="0" u="none" strike="noStrike" cap="none" normalizeH="0" baseline="0" dirty="0" smtClean="0">
                          <a:ln>
                            <a:noFill/>
                          </a:ln>
                          <a:solidFill>
                            <a:srgbClr val="40458C"/>
                          </a:solidFill>
                          <a:effectLst/>
                          <a:latin typeface="Tahoma" pitchFamily="34" charset="0"/>
                        </a:rPr>
                        <a:t>; door-to-door; </a:t>
                      </a:r>
                      <a:r>
                        <a:rPr kumimoji="0" lang="it-IT" sz="1400" b="0" i="0" u="none" strike="noStrike" cap="none" normalizeH="0" baseline="0" dirty="0" err="1" smtClean="0">
                          <a:ln>
                            <a:noFill/>
                          </a:ln>
                          <a:solidFill>
                            <a:srgbClr val="40458C"/>
                          </a:solidFill>
                          <a:effectLst/>
                          <a:latin typeface="Tahoma" pitchFamily="34" charset="0"/>
                        </a:rPr>
                        <a:t>interurban</a:t>
                      </a:r>
                      <a:r>
                        <a:rPr kumimoji="0" lang="it-IT" sz="1400" b="0" i="0" u="none" strike="noStrike" cap="none" normalizeH="0" baseline="0" dirty="0" smtClean="0">
                          <a:ln>
                            <a:noFill/>
                          </a:ln>
                          <a:solidFill>
                            <a:srgbClr val="40458C"/>
                          </a:solidFill>
                          <a:effectLst/>
                          <a:latin typeface="Tahoma" pitchFamily="34" charset="0"/>
                        </a:rPr>
                        <a:t> and short </a:t>
                      </a:r>
                      <a:r>
                        <a:rPr kumimoji="0" lang="it-IT" sz="1400" b="0" i="0" u="none" strike="noStrike" cap="none" normalizeH="0" baseline="0" dirty="0" err="1" smtClean="0">
                          <a:ln>
                            <a:noFill/>
                          </a:ln>
                          <a:solidFill>
                            <a:srgbClr val="40458C"/>
                          </a:solidFill>
                          <a:effectLst/>
                          <a:latin typeface="Tahoma" pitchFamily="34" charset="0"/>
                        </a:rPr>
                        <a:t>range</a:t>
                      </a:r>
                      <a:r>
                        <a:rPr kumimoji="0" lang="it-IT" sz="1400" b="0" i="0" u="none" strike="noStrike" cap="none" normalizeH="0" baseline="0" dirty="0" smtClean="0">
                          <a:ln>
                            <a:noFill/>
                          </a:ln>
                          <a:solidFill>
                            <a:srgbClr val="40458C"/>
                          </a:solidFill>
                          <a:effectLst/>
                          <a:latin typeface="Tahoma" pitchFamily="34" charset="0"/>
                        </a:rPr>
                        <a:t> </a:t>
                      </a:r>
                      <a:r>
                        <a:rPr kumimoji="0" lang="it-IT" sz="1400" b="0" i="0" u="none" strike="noStrike" cap="none" normalizeH="0" baseline="0" dirty="0" err="1" smtClean="0">
                          <a:ln>
                            <a:noFill/>
                          </a:ln>
                          <a:solidFill>
                            <a:srgbClr val="40458C"/>
                          </a:solidFill>
                          <a:effectLst/>
                          <a:latin typeface="Tahoma" pitchFamily="34" charset="0"/>
                        </a:rPr>
                        <a:t>transport</a:t>
                      </a:r>
                      <a:endParaRPr kumimoji="0" lang="it-IT" sz="1400" b="0" i="0" u="none" strike="noStrike" cap="none" normalizeH="0" baseline="0" dirty="0" smtClean="0">
                        <a:ln>
                          <a:noFill/>
                        </a:ln>
                        <a:solidFill>
                          <a:srgbClr val="40458C"/>
                        </a:solidFill>
                        <a:effectLst/>
                        <a:latin typeface="Tahoma" pitchFamily="34" charset="0"/>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F8ED"/>
                    </a:solidFill>
                  </a:tcPr>
                </a:tc>
              </a:tr>
              <a:tr h="13714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err="1" smtClean="0">
                          <a:ln>
                            <a:noFill/>
                          </a:ln>
                          <a:solidFill>
                            <a:srgbClr val="40458C"/>
                          </a:solidFill>
                          <a:effectLst/>
                          <a:latin typeface="Tahoma" pitchFamily="34" charset="0"/>
                        </a:rPr>
                        <a:t>Inland</a:t>
                      </a:r>
                      <a:r>
                        <a:rPr kumimoji="0" lang="it-IT" sz="1400" b="0" i="0" u="none" strike="noStrike" cap="none" normalizeH="0" baseline="0" dirty="0" smtClean="0">
                          <a:ln>
                            <a:noFill/>
                          </a:ln>
                          <a:solidFill>
                            <a:srgbClr val="40458C"/>
                          </a:solidFill>
                          <a:effectLst/>
                          <a:latin typeface="Tahoma" pitchFamily="34" charset="0"/>
                        </a:rPr>
                        <a:t> </a:t>
                      </a:r>
                      <a:r>
                        <a:rPr kumimoji="0" lang="it-IT" sz="1400" b="0" i="0" u="none" strike="noStrike" cap="none" normalizeH="0" baseline="0" dirty="0" err="1" smtClean="0">
                          <a:ln>
                            <a:noFill/>
                          </a:ln>
                          <a:solidFill>
                            <a:srgbClr val="40458C"/>
                          </a:solidFill>
                          <a:effectLst/>
                          <a:latin typeface="Tahoma" pitchFamily="34" charset="0"/>
                        </a:rPr>
                        <a:t>waterway</a:t>
                      </a:r>
                      <a:endParaRPr kumimoji="0" lang="it-IT" sz="1400" b="0" i="0" u="none" strike="noStrike" cap="none" normalizeH="0" baseline="0" dirty="0" smtClean="0">
                        <a:ln>
                          <a:noFill/>
                        </a:ln>
                        <a:solidFill>
                          <a:srgbClr val="40458C"/>
                        </a:solidFill>
                        <a:effectLst/>
                        <a:latin typeface="Tahoma" pitchFamily="34" charset="0"/>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0D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rgbClr val="40458C"/>
                          </a:solidFill>
                          <a:effectLst/>
                          <a:latin typeface="Tahoma" pitchFamily="34" charset="0"/>
                        </a:rPr>
                        <a:t>High </a:t>
                      </a:r>
                      <a:r>
                        <a:rPr kumimoji="0" lang="it-IT" sz="1400" b="0" i="0" u="none" strike="noStrike" cap="none" normalizeH="0" baseline="0" dirty="0" err="1" smtClean="0">
                          <a:ln>
                            <a:noFill/>
                          </a:ln>
                          <a:solidFill>
                            <a:srgbClr val="40458C"/>
                          </a:solidFill>
                          <a:effectLst/>
                          <a:latin typeface="Tahoma" pitchFamily="34" charset="0"/>
                        </a:rPr>
                        <a:t>productivity</a:t>
                      </a:r>
                      <a:r>
                        <a:rPr kumimoji="0" lang="it-IT" sz="1400" b="0" i="0" u="none" strike="noStrike" cap="none" normalizeH="0" baseline="0" dirty="0" smtClean="0">
                          <a:ln>
                            <a:noFill/>
                          </a:ln>
                          <a:solidFill>
                            <a:srgbClr val="40458C"/>
                          </a:solidFill>
                          <a:effectLst/>
                          <a:latin typeface="Tahoma" pitchFamily="34" charset="0"/>
                        </a:rPr>
                        <a:t> and </a:t>
                      </a:r>
                      <a:r>
                        <a:rPr kumimoji="0" lang="it-IT" sz="1400" b="0" i="0" u="none" strike="noStrike" cap="none" normalizeH="0" baseline="0" dirty="0" err="1" smtClean="0">
                          <a:ln>
                            <a:noFill/>
                          </a:ln>
                          <a:solidFill>
                            <a:srgbClr val="40458C"/>
                          </a:solidFill>
                          <a:effectLst/>
                          <a:latin typeface="Tahoma" pitchFamily="34" charset="0"/>
                        </a:rPr>
                        <a:t>low</a:t>
                      </a:r>
                      <a:r>
                        <a:rPr kumimoji="0" lang="it-IT" sz="1400" b="0" i="0" u="none" strike="noStrike" cap="none" normalizeH="0" baseline="0" dirty="0" smtClean="0">
                          <a:ln>
                            <a:noFill/>
                          </a:ln>
                          <a:solidFill>
                            <a:srgbClr val="40458C"/>
                          </a:solidFill>
                          <a:effectLst/>
                          <a:latin typeface="Tahoma" pitchFamily="34" charset="0"/>
                        </a:rPr>
                        <a:t> </a:t>
                      </a:r>
                      <a:r>
                        <a:rPr kumimoji="0" lang="it-IT" sz="1400" b="0" i="0" u="none" strike="noStrike" cap="none" normalizeH="0" baseline="0" dirty="0" err="1" smtClean="0">
                          <a:ln>
                            <a:noFill/>
                          </a:ln>
                          <a:solidFill>
                            <a:srgbClr val="40458C"/>
                          </a:solidFill>
                          <a:effectLst/>
                          <a:latin typeface="Tahoma" pitchFamily="34" charset="0"/>
                        </a:rPr>
                        <a:t>power</a:t>
                      </a:r>
                      <a:r>
                        <a:rPr kumimoji="0" lang="it-IT" sz="1400" b="0" i="0" u="none" strike="noStrike" cap="none" normalizeH="0" baseline="0" dirty="0" smtClean="0">
                          <a:ln>
                            <a:noFill/>
                          </a:ln>
                          <a:solidFill>
                            <a:srgbClr val="40458C"/>
                          </a:solidFill>
                          <a:effectLst/>
                          <a:latin typeface="Tahoma" pitchFamily="34" charset="0"/>
                        </a:rPr>
                        <a:t> per </a:t>
                      </a:r>
                      <a:r>
                        <a:rPr kumimoji="0" lang="it-IT" sz="1400" b="0" i="0" u="none" strike="noStrike" cap="none" normalizeH="0" baseline="0" dirty="0" err="1" smtClean="0">
                          <a:ln>
                            <a:noFill/>
                          </a:ln>
                          <a:solidFill>
                            <a:srgbClr val="40458C"/>
                          </a:solidFill>
                          <a:effectLst/>
                          <a:latin typeface="Tahoma" pitchFamily="34" charset="0"/>
                        </a:rPr>
                        <a:t>tonn</a:t>
                      </a:r>
                      <a:endParaRPr kumimoji="0" lang="it-IT" sz="1400" b="0" i="0" u="none" strike="noStrike" cap="none" normalizeH="0" baseline="0" dirty="0" smtClean="0">
                        <a:ln>
                          <a:noFill/>
                        </a:ln>
                        <a:solidFill>
                          <a:srgbClr val="40458C"/>
                        </a:solidFill>
                        <a:effectLst/>
                        <a:latin typeface="Tahoma" pitchFamily="34" charset="0"/>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0D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err="1" smtClean="0">
                          <a:ln>
                            <a:noFill/>
                          </a:ln>
                          <a:solidFill>
                            <a:srgbClr val="40458C"/>
                          </a:solidFill>
                          <a:effectLst/>
                          <a:latin typeface="Tahoma" pitchFamily="34" charset="0"/>
                        </a:rPr>
                        <a:t>Low</a:t>
                      </a:r>
                      <a:r>
                        <a:rPr kumimoji="0" lang="it-IT" sz="1400" b="0" i="0" u="none" strike="noStrike" cap="none" normalizeH="0" baseline="0" dirty="0" smtClean="0">
                          <a:ln>
                            <a:noFill/>
                          </a:ln>
                          <a:solidFill>
                            <a:srgbClr val="40458C"/>
                          </a:solidFill>
                          <a:effectLst/>
                          <a:latin typeface="Tahoma" pitchFamily="34" charset="0"/>
                        </a:rPr>
                        <a:t> – </a:t>
                      </a:r>
                      <a:r>
                        <a:rPr kumimoji="0" lang="it-IT" sz="1400" b="0" i="0" u="none" strike="noStrike" cap="none" normalizeH="0" baseline="0" dirty="0" err="1" smtClean="0">
                          <a:ln>
                            <a:noFill/>
                          </a:ln>
                          <a:solidFill>
                            <a:srgbClr val="40458C"/>
                          </a:solidFill>
                          <a:effectLst/>
                          <a:latin typeface="Tahoma" pitchFamily="34" charset="0"/>
                        </a:rPr>
                        <a:t>speed</a:t>
                      </a:r>
                      <a:r>
                        <a:rPr kumimoji="0" lang="it-IT" sz="1400" b="0" i="0" u="none" strike="noStrike" cap="none" normalizeH="0" baseline="0" dirty="0" smtClean="0">
                          <a:ln>
                            <a:noFill/>
                          </a:ln>
                          <a:solidFill>
                            <a:srgbClr val="40458C"/>
                          </a:solidFill>
                          <a:effectLst/>
                          <a:latin typeface="Tahoma" pitchFamily="34" charset="0"/>
                        </a:rPr>
                        <a:t> </a:t>
                      </a:r>
                      <a:r>
                        <a:rPr kumimoji="0" lang="it-IT" sz="1400" b="0" i="0" u="none" strike="noStrike" cap="none" normalizeH="0" baseline="0" dirty="0" err="1" smtClean="0">
                          <a:ln>
                            <a:noFill/>
                          </a:ln>
                          <a:solidFill>
                            <a:srgbClr val="40458C"/>
                          </a:solidFill>
                          <a:effectLst/>
                          <a:latin typeface="Tahoma" pitchFamily="34" charset="0"/>
                        </a:rPr>
                        <a:t>movement</a:t>
                      </a:r>
                      <a:r>
                        <a:rPr kumimoji="0" lang="it-IT" sz="1400" b="0" i="0" u="none" strike="noStrike" cap="none" normalizeH="0" baseline="0" dirty="0" smtClean="0">
                          <a:ln>
                            <a:noFill/>
                          </a:ln>
                          <a:solidFill>
                            <a:srgbClr val="40458C"/>
                          </a:solidFill>
                          <a:effectLst/>
                          <a:latin typeface="Tahoma" pitchFamily="34" charset="0"/>
                        </a:rPr>
                        <a:t> of </a:t>
                      </a:r>
                      <a:r>
                        <a:rPr kumimoji="0" lang="it-IT" sz="1400" b="0" i="0" u="none" strike="noStrike" cap="none" normalizeH="0" baseline="0" dirty="0" err="1" smtClean="0">
                          <a:ln>
                            <a:noFill/>
                          </a:ln>
                          <a:solidFill>
                            <a:srgbClr val="40458C"/>
                          </a:solidFill>
                          <a:effectLst/>
                          <a:latin typeface="Tahoma" pitchFamily="34" charset="0"/>
                        </a:rPr>
                        <a:t>goods</a:t>
                      </a:r>
                      <a:r>
                        <a:rPr kumimoji="0" lang="it-IT" sz="1400" b="0" i="0" u="none" strike="noStrike" cap="none" normalizeH="0" baseline="0" dirty="0" smtClean="0">
                          <a:ln>
                            <a:noFill/>
                          </a:ln>
                          <a:solidFill>
                            <a:srgbClr val="40458C"/>
                          </a:solidFill>
                          <a:effectLst/>
                          <a:latin typeface="Tahoma" pitchFamily="34" charset="0"/>
                        </a:rPr>
                        <a:t> of </a:t>
                      </a:r>
                      <a:r>
                        <a:rPr kumimoji="0" lang="it-IT" sz="1400" b="0" i="0" u="none" strike="noStrike" cap="none" normalizeH="0" baseline="0" dirty="0" err="1" smtClean="0">
                          <a:ln>
                            <a:noFill/>
                          </a:ln>
                          <a:solidFill>
                            <a:srgbClr val="40458C"/>
                          </a:solidFill>
                          <a:effectLst/>
                          <a:latin typeface="Tahoma" pitchFamily="34" charset="0"/>
                        </a:rPr>
                        <a:t>bulky</a:t>
                      </a:r>
                      <a:r>
                        <a:rPr kumimoji="0" lang="it-IT" sz="1400" b="0" i="0" u="none" strike="noStrike" cap="none" normalizeH="0" baseline="0" dirty="0" smtClean="0">
                          <a:ln>
                            <a:noFill/>
                          </a:ln>
                          <a:solidFill>
                            <a:srgbClr val="40458C"/>
                          </a:solidFill>
                          <a:effectLst/>
                          <a:latin typeface="Tahoma" pitchFamily="34" charset="0"/>
                        </a:rPr>
                        <a:t> </a:t>
                      </a:r>
                      <a:r>
                        <a:rPr kumimoji="0" lang="it-IT" sz="1400" b="0" i="0" u="none" strike="noStrike" cap="none" normalizeH="0" baseline="0" dirty="0" err="1" smtClean="0">
                          <a:ln>
                            <a:noFill/>
                          </a:ln>
                          <a:solidFill>
                            <a:srgbClr val="40458C"/>
                          </a:solidFill>
                          <a:effectLst/>
                          <a:latin typeface="Tahoma" pitchFamily="34" charset="0"/>
                        </a:rPr>
                        <a:t>dimension</a:t>
                      </a:r>
                      <a:r>
                        <a:rPr kumimoji="0" lang="it-IT" sz="1400" b="0" i="0" u="none" strike="noStrike" cap="none" normalizeH="0" baseline="0" dirty="0" smtClean="0">
                          <a:ln>
                            <a:noFill/>
                          </a:ln>
                          <a:solidFill>
                            <a:srgbClr val="40458C"/>
                          </a:solidFill>
                          <a:effectLst/>
                          <a:latin typeface="Tahoma" pitchFamily="34" charset="0"/>
                        </a:rPr>
                        <a:t> and </a:t>
                      </a:r>
                      <a:r>
                        <a:rPr kumimoji="0" lang="it-IT" sz="1400" b="0" i="0" u="none" strike="noStrike" cap="none" normalizeH="0" baseline="0" dirty="0" err="1" smtClean="0">
                          <a:ln>
                            <a:noFill/>
                          </a:ln>
                          <a:solidFill>
                            <a:srgbClr val="40458C"/>
                          </a:solidFill>
                          <a:effectLst/>
                          <a:latin typeface="Tahoma" pitchFamily="34" charset="0"/>
                        </a:rPr>
                        <a:t>low</a:t>
                      </a:r>
                      <a:r>
                        <a:rPr kumimoji="0" lang="it-IT" sz="1400" b="0" i="0" u="none" strike="noStrike" cap="none" normalizeH="0" baseline="0" dirty="0" smtClean="0">
                          <a:ln>
                            <a:noFill/>
                          </a:ln>
                          <a:solidFill>
                            <a:srgbClr val="40458C"/>
                          </a:solidFill>
                          <a:effectLst/>
                          <a:latin typeface="Tahoma" pitchFamily="34" charset="0"/>
                        </a:rPr>
                        <a:t> </a:t>
                      </a:r>
                      <a:r>
                        <a:rPr kumimoji="0" lang="it-IT" sz="1400" b="0" i="0" u="none" strike="noStrike" cap="none" normalizeH="0" baseline="0" dirty="0" err="1" smtClean="0">
                          <a:ln>
                            <a:noFill/>
                          </a:ln>
                          <a:solidFill>
                            <a:srgbClr val="40458C"/>
                          </a:solidFill>
                          <a:effectLst/>
                          <a:latin typeface="Tahoma" pitchFamily="34" charset="0"/>
                        </a:rPr>
                        <a:t>added</a:t>
                      </a:r>
                      <a:r>
                        <a:rPr kumimoji="0" lang="it-IT" sz="1400" b="0" i="0" u="none" strike="noStrike" cap="none" normalizeH="0" baseline="0" dirty="0" smtClean="0">
                          <a:ln>
                            <a:noFill/>
                          </a:ln>
                          <a:solidFill>
                            <a:srgbClr val="40458C"/>
                          </a:solidFill>
                          <a:effectLst/>
                          <a:latin typeface="Tahoma" pitchFamily="34" charset="0"/>
                        </a:rPr>
                        <a:t> </a:t>
                      </a:r>
                      <a:r>
                        <a:rPr kumimoji="0" lang="it-IT" sz="1400" b="0" i="0" u="none" strike="noStrike" cap="none" normalizeH="0" baseline="0" dirty="0" err="1" smtClean="0">
                          <a:ln>
                            <a:noFill/>
                          </a:ln>
                          <a:solidFill>
                            <a:srgbClr val="40458C"/>
                          </a:solidFill>
                          <a:effectLst/>
                          <a:latin typeface="Tahoma" pitchFamily="34" charset="0"/>
                        </a:rPr>
                        <a:t>value</a:t>
                      </a:r>
                      <a:endParaRPr kumimoji="0" lang="it-IT" sz="1400" b="0" i="0" u="none" strike="noStrike" cap="none" normalizeH="0" baseline="0" dirty="0" smtClean="0">
                        <a:ln>
                          <a:noFill/>
                        </a:ln>
                        <a:solidFill>
                          <a:srgbClr val="40458C"/>
                        </a:solidFill>
                        <a:effectLst/>
                        <a:latin typeface="Tahoma" pitchFamily="34" charset="0"/>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0D8"/>
                    </a:solidFill>
                  </a:tcPr>
                </a:tc>
              </a:tr>
              <a:tr h="9447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rgbClr val="40458C"/>
                          </a:solidFill>
                          <a:effectLst/>
                          <a:latin typeface="Tahoma" pitchFamily="34" charset="0"/>
                        </a:rPr>
                        <a:t>Air </a:t>
                      </a:r>
                      <a:r>
                        <a:rPr kumimoji="0" lang="it-IT" sz="1400" b="0" i="0" u="none" strike="noStrike" cap="none" normalizeH="0" baseline="0" dirty="0" err="1" smtClean="0">
                          <a:ln>
                            <a:noFill/>
                          </a:ln>
                          <a:solidFill>
                            <a:srgbClr val="40458C"/>
                          </a:solidFill>
                          <a:effectLst/>
                          <a:latin typeface="Tahoma" pitchFamily="34" charset="0"/>
                        </a:rPr>
                        <a:t>transport</a:t>
                      </a:r>
                      <a:endParaRPr kumimoji="0" lang="it-IT" sz="1400" b="0" i="0" u="none" strike="noStrike" cap="none" normalizeH="0" baseline="0" dirty="0" smtClean="0">
                        <a:ln>
                          <a:noFill/>
                        </a:ln>
                        <a:solidFill>
                          <a:srgbClr val="40458C"/>
                        </a:solidFill>
                        <a:effectLst/>
                        <a:latin typeface="Tahoma" pitchFamily="34" charset="0"/>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F8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rgbClr val="40458C"/>
                          </a:solidFill>
                          <a:effectLst/>
                          <a:latin typeface="Tahoma" pitchFamily="34" charset="0"/>
                        </a:rPr>
                        <a:t>High </a:t>
                      </a:r>
                      <a:r>
                        <a:rPr kumimoji="0" lang="it-IT" sz="1400" b="0" i="0" u="none" strike="noStrike" cap="none" normalizeH="0" baseline="0" dirty="0" err="1" smtClean="0">
                          <a:ln>
                            <a:noFill/>
                          </a:ln>
                          <a:solidFill>
                            <a:srgbClr val="40458C"/>
                          </a:solidFill>
                          <a:effectLst/>
                          <a:latin typeface="Tahoma" pitchFamily="34" charset="0"/>
                        </a:rPr>
                        <a:t>speed</a:t>
                      </a:r>
                      <a:endParaRPr kumimoji="0" lang="it-IT" sz="1400" b="0" i="0" u="none" strike="noStrike" cap="none" normalizeH="0" baseline="0" dirty="0" smtClean="0">
                        <a:ln>
                          <a:noFill/>
                        </a:ln>
                        <a:solidFill>
                          <a:srgbClr val="40458C"/>
                        </a:solidFill>
                        <a:effectLst/>
                        <a:latin typeface="Tahoma" pitchFamily="34" charset="0"/>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F8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rgbClr val="40458C"/>
                          </a:solidFill>
                          <a:effectLst/>
                          <a:latin typeface="Tahoma" pitchFamily="34" charset="0"/>
                        </a:rPr>
                        <a:t>High </a:t>
                      </a:r>
                      <a:r>
                        <a:rPr kumimoji="0" lang="it-IT" sz="1400" b="0" i="0" u="none" strike="noStrike" cap="none" normalizeH="0" baseline="0" dirty="0" err="1" smtClean="0">
                          <a:ln>
                            <a:noFill/>
                          </a:ln>
                          <a:solidFill>
                            <a:srgbClr val="40458C"/>
                          </a:solidFill>
                          <a:effectLst/>
                          <a:latin typeface="Tahoma" pitchFamily="34" charset="0"/>
                        </a:rPr>
                        <a:t>added</a:t>
                      </a:r>
                      <a:r>
                        <a:rPr kumimoji="0" lang="it-IT" sz="1400" b="0" i="0" u="none" strike="noStrike" cap="none" normalizeH="0" baseline="0" dirty="0" smtClean="0">
                          <a:ln>
                            <a:noFill/>
                          </a:ln>
                          <a:solidFill>
                            <a:srgbClr val="40458C"/>
                          </a:solidFill>
                          <a:effectLst/>
                          <a:latin typeface="Tahoma" pitchFamily="34" charset="0"/>
                        </a:rPr>
                        <a:t> </a:t>
                      </a:r>
                      <a:r>
                        <a:rPr kumimoji="0" lang="it-IT" sz="1400" b="0" i="0" u="none" strike="noStrike" cap="none" normalizeH="0" baseline="0" dirty="0" err="1" smtClean="0">
                          <a:ln>
                            <a:noFill/>
                          </a:ln>
                          <a:solidFill>
                            <a:srgbClr val="40458C"/>
                          </a:solidFill>
                          <a:effectLst/>
                          <a:latin typeface="Tahoma" pitchFamily="34" charset="0"/>
                        </a:rPr>
                        <a:t>value</a:t>
                      </a:r>
                      <a:r>
                        <a:rPr kumimoji="0" lang="it-IT" sz="1400" b="0" i="0" u="none" strike="noStrike" cap="none" normalizeH="0" baseline="0" dirty="0" smtClean="0">
                          <a:ln>
                            <a:noFill/>
                          </a:ln>
                          <a:solidFill>
                            <a:srgbClr val="40458C"/>
                          </a:solidFill>
                          <a:effectLst/>
                          <a:latin typeface="Tahoma" pitchFamily="34" charset="0"/>
                        </a:rPr>
                        <a:t> </a:t>
                      </a:r>
                      <a:r>
                        <a:rPr kumimoji="0" lang="it-IT" sz="1400" b="0" i="0" u="none" strike="noStrike" cap="none" normalizeH="0" baseline="0" dirty="0" err="1" smtClean="0">
                          <a:ln>
                            <a:noFill/>
                          </a:ln>
                          <a:solidFill>
                            <a:srgbClr val="40458C"/>
                          </a:solidFill>
                          <a:effectLst/>
                          <a:latin typeface="Tahoma" pitchFamily="34" charset="0"/>
                        </a:rPr>
                        <a:t>goods</a:t>
                      </a:r>
                      <a:r>
                        <a:rPr kumimoji="0" lang="it-IT" sz="1400" b="0" i="0" u="none" strike="noStrike" cap="none" normalizeH="0" baseline="0" dirty="0" smtClean="0">
                          <a:ln>
                            <a:noFill/>
                          </a:ln>
                          <a:solidFill>
                            <a:srgbClr val="40458C"/>
                          </a:solidFill>
                          <a:effectLst/>
                          <a:latin typeface="Tahoma" pitchFamily="34" charset="0"/>
                        </a:rPr>
                        <a:t> </a:t>
                      </a:r>
                      <a:r>
                        <a:rPr kumimoji="0" lang="it-IT" sz="1400" b="0" i="0" u="none" strike="noStrike" cap="none" normalizeH="0" baseline="0" dirty="0" err="1" smtClean="0">
                          <a:ln>
                            <a:noFill/>
                          </a:ln>
                          <a:solidFill>
                            <a:srgbClr val="40458C"/>
                          </a:solidFill>
                          <a:effectLst/>
                          <a:latin typeface="Tahoma" pitchFamily="34" charset="0"/>
                        </a:rPr>
                        <a:t>if</a:t>
                      </a:r>
                      <a:r>
                        <a:rPr kumimoji="0" lang="it-IT" sz="1400" b="0" i="0" u="none" strike="noStrike" cap="none" normalizeH="0" baseline="0" dirty="0" smtClean="0">
                          <a:ln>
                            <a:noFill/>
                          </a:ln>
                          <a:solidFill>
                            <a:srgbClr val="40458C"/>
                          </a:solidFill>
                          <a:effectLst/>
                          <a:latin typeface="Tahoma" pitchFamily="34" charset="0"/>
                        </a:rPr>
                        <a:t> </a:t>
                      </a:r>
                      <a:r>
                        <a:rPr kumimoji="0" lang="it-IT" sz="1400" b="0" i="0" u="none" strike="noStrike" cap="none" normalizeH="0" baseline="0" dirty="0" err="1" smtClean="0">
                          <a:ln>
                            <a:noFill/>
                          </a:ln>
                          <a:solidFill>
                            <a:srgbClr val="40458C"/>
                          </a:solidFill>
                          <a:effectLst/>
                          <a:latin typeface="Tahoma" pitchFamily="34" charset="0"/>
                        </a:rPr>
                        <a:t>compared</a:t>
                      </a:r>
                      <a:r>
                        <a:rPr kumimoji="0" lang="it-IT" sz="1400" b="0" i="0" u="none" strike="noStrike" cap="none" normalizeH="0" baseline="0" dirty="0" smtClean="0">
                          <a:ln>
                            <a:noFill/>
                          </a:ln>
                          <a:solidFill>
                            <a:srgbClr val="40458C"/>
                          </a:solidFill>
                          <a:effectLst/>
                          <a:latin typeface="Tahoma" pitchFamily="34" charset="0"/>
                        </a:rPr>
                        <a:t> to mass and volume (2% of global </a:t>
                      </a:r>
                      <a:r>
                        <a:rPr kumimoji="0" lang="it-IT" sz="1400" b="0" i="0" u="none" strike="noStrike" cap="none" normalizeH="0" baseline="0" dirty="0" err="1" smtClean="0">
                          <a:ln>
                            <a:noFill/>
                          </a:ln>
                          <a:solidFill>
                            <a:srgbClr val="40458C"/>
                          </a:solidFill>
                          <a:effectLst/>
                          <a:latin typeface="Tahoma" pitchFamily="34" charset="0"/>
                        </a:rPr>
                        <a:t>merchandise</a:t>
                      </a:r>
                      <a:r>
                        <a:rPr kumimoji="0" lang="it-IT" sz="1400" b="0" i="0" u="none" strike="noStrike" cap="none" normalizeH="0" baseline="0" dirty="0" smtClean="0">
                          <a:ln>
                            <a:noFill/>
                          </a:ln>
                          <a:solidFill>
                            <a:srgbClr val="40458C"/>
                          </a:solidFill>
                          <a:effectLst/>
                          <a:latin typeface="Tahoma" pitchFamily="34" charset="0"/>
                        </a:rPr>
                        <a:t> </a:t>
                      </a:r>
                      <a:r>
                        <a:rPr kumimoji="0" lang="it-IT" sz="1400" b="0" i="0" u="none" strike="noStrike" cap="none" normalizeH="0" baseline="0" dirty="0" err="1" smtClean="0">
                          <a:ln>
                            <a:noFill/>
                          </a:ln>
                          <a:solidFill>
                            <a:srgbClr val="40458C"/>
                          </a:solidFill>
                          <a:effectLst/>
                          <a:latin typeface="Tahoma" pitchFamily="34" charset="0"/>
                        </a:rPr>
                        <a:t>weight</a:t>
                      </a:r>
                      <a:r>
                        <a:rPr kumimoji="0" lang="it-IT" sz="1400" b="0" i="0" u="none" strike="noStrike" cap="none" normalizeH="0" baseline="0" dirty="0" smtClean="0">
                          <a:ln>
                            <a:noFill/>
                          </a:ln>
                          <a:solidFill>
                            <a:srgbClr val="40458C"/>
                          </a:solidFill>
                          <a:effectLst/>
                          <a:latin typeface="Tahoma" pitchFamily="34" charset="0"/>
                        </a:rPr>
                        <a:t>; 40% of </a:t>
                      </a:r>
                      <a:r>
                        <a:rPr kumimoji="0" lang="it-IT" sz="1400" b="0" i="0" u="none" strike="noStrike" cap="none" normalizeH="0" baseline="0" dirty="0" err="1" smtClean="0">
                          <a:ln>
                            <a:noFill/>
                          </a:ln>
                          <a:solidFill>
                            <a:srgbClr val="40458C"/>
                          </a:solidFill>
                          <a:effectLst/>
                          <a:latin typeface="Tahoma" pitchFamily="34" charset="0"/>
                        </a:rPr>
                        <a:t>value</a:t>
                      </a:r>
                      <a:r>
                        <a:rPr kumimoji="0" lang="it-IT" sz="1400" b="0" i="0" u="none" strike="noStrike" cap="none" normalizeH="0" baseline="0" dirty="0" smtClean="0">
                          <a:ln>
                            <a:noFill/>
                          </a:ln>
                          <a:solidFill>
                            <a:srgbClr val="40458C"/>
                          </a:solidFill>
                          <a:effectLst/>
                          <a:latin typeface="Tahoma" pitchFamily="34" charset="0"/>
                        </a:rPr>
                        <a: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F8ED"/>
                    </a:solidFill>
                  </a:tcPr>
                </a:tc>
              </a:tr>
              <a:tr h="7314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err="1" smtClean="0">
                          <a:ln>
                            <a:noFill/>
                          </a:ln>
                          <a:solidFill>
                            <a:srgbClr val="40458C"/>
                          </a:solidFill>
                          <a:effectLst/>
                          <a:latin typeface="Tahoma" pitchFamily="34" charset="0"/>
                        </a:rPr>
                        <a:t>Pipelines</a:t>
                      </a:r>
                      <a:endParaRPr kumimoji="0" lang="it-IT" sz="1400" b="0" i="0" u="none" strike="noStrike" cap="none" normalizeH="0" baseline="0" dirty="0" smtClean="0">
                        <a:ln>
                          <a:noFill/>
                        </a:ln>
                        <a:solidFill>
                          <a:srgbClr val="40458C"/>
                        </a:solidFill>
                        <a:effectLst/>
                        <a:latin typeface="Tahoma" pitchFamily="34" charset="0"/>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0D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err="1" smtClean="0">
                          <a:ln>
                            <a:noFill/>
                          </a:ln>
                          <a:solidFill>
                            <a:srgbClr val="40458C"/>
                          </a:solidFill>
                          <a:effectLst/>
                          <a:latin typeface="Tahoma" pitchFamily="34" charset="0"/>
                        </a:rPr>
                        <a:t>Continuous</a:t>
                      </a:r>
                      <a:r>
                        <a:rPr kumimoji="0" lang="it-IT" sz="1400" b="0" i="0" u="none" strike="noStrike" cap="none" normalizeH="0" baseline="0" dirty="0" smtClean="0">
                          <a:ln>
                            <a:noFill/>
                          </a:ln>
                          <a:solidFill>
                            <a:srgbClr val="40458C"/>
                          </a:solidFill>
                          <a:effectLst/>
                          <a:latin typeface="Tahoma" pitchFamily="34" charset="0"/>
                        </a:rPr>
                        <a:t> flow. Top reliability and </a:t>
                      </a:r>
                      <a:r>
                        <a:rPr kumimoji="0" lang="it-IT" sz="1400" b="0" i="0" u="none" strike="noStrike" cap="none" normalizeH="0" baseline="0" dirty="0" err="1" smtClean="0">
                          <a:ln>
                            <a:noFill/>
                          </a:ln>
                          <a:solidFill>
                            <a:srgbClr val="40458C"/>
                          </a:solidFill>
                          <a:effectLst/>
                          <a:latin typeface="Tahoma" pitchFamily="34" charset="0"/>
                        </a:rPr>
                        <a:t>safety</a:t>
                      </a:r>
                      <a:endParaRPr kumimoji="0" lang="it-IT" sz="1400" b="0" i="0" u="none" strike="noStrike" cap="none" normalizeH="0" baseline="0" dirty="0" smtClean="0">
                        <a:ln>
                          <a:noFill/>
                        </a:ln>
                        <a:solidFill>
                          <a:srgbClr val="40458C"/>
                        </a:solidFill>
                        <a:effectLst/>
                        <a:latin typeface="Tahoma" pitchFamily="34" charset="0"/>
                      </a:endParaRP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0D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rgbClr val="40458C"/>
                          </a:solidFill>
                          <a:effectLst/>
                          <a:latin typeface="Tahoma" pitchFamily="34" charset="0"/>
                        </a:rPr>
                        <a:t>Trasporto di liquidi (oleodotti) e gas (gasdotti) dove il volume è elevato ed è necessaria la continuità di recapito</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0D8"/>
                    </a:solidFill>
                  </a:tcPr>
                </a:tc>
              </a:tr>
            </a:tbl>
          </a:graphicData>
        </a:graphic>
      </p:graphicFrame>
      <p:sp>
        <p:nvSpPr>
          <p:cNvPr id="35873" name="CasellaDiTesto 4"/>
          <p:cNvSpPr txBox="1">
            <a:spLocks noChangeArrowheads="1"/>
          </p:cNvSpPr>
          <p:nvPr/>
        </p:nvSpPr>
        <p:spPr bwMode="auto">
          <a:xfrm>
            <a:off x="793750" y="6500813"/>
            <a:ext cx="75739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buClr>
                <a:schemeClr val="hlink"/>
              </a:buClr>
              <a:buSzPct val="110000"/>
              <a:buFont typeface="Wingdings" pitchFamily="2" charset="2"/>
              <a:buChar char="w"/>
              <a:defRPr sz="3200">
                <a:solidFill>
                  <a:schemeClr val="tx1"/>
                </a:solidFill>
                <a:latin typeface="Tahoma" pitchFamily="34" charset="0"/>
              </a:defRPr>
            </a:lvl1pPr>
            <a:lvl2pPr marL="742950" indent="-285750" algn="l">
              <a:buClr>
                <a:schemeClr val="tx1"/>
              </a:buClr>
              <a:buSzPct val="60000"/>
              <a:buFont typeface="Wingdings" pitchFamily="2" charset="2"/>
              <a:buChar char="n"/>
              <a:defRPr sz="2800">
                <a:solidFill>
                  <a:schemeClr val="tx1"/>
                </a:solidFill>
                <a:latin typeface="Tahoma" pitchFamily="34" charset="0"/>
              </a:defRPr>
            </a:lvl2pPr>
            <a:lvl3pPr marL="1143000" indent="-228600" algn="l">
              <a:buClr>
                <a:schemeClr val="hlink"/>
              </a:buClr>
              <a:buSzPct val="95000"/>
              <a:buFont typeface="Wingdings" pitchFamily="2" charset="2"/>
              <a:buChar char="w"/>
              <a:defRPr sz="2400">
                <a:solidFill>
                  <a:schemeClr val="tx1"/>
                </a:solidFill>
                <a:latin typeface="Tahoma" pitchFamily="34" charset="0"/>
              </a:defRPr>
            </a:lvl3pPr>
            <a:lvl4pPr marL="1600200" indent="-228600" algn="l">
              <a:buClr>
                <a:schemeClr val="tx1"/>
              </a:buClr>
              <a:buSzPct val="65000"/>
              <a:buFont typeface="Wingdings" pitchFamily="2" charset="2"/>
              <a:buChar char="n"/>
              <a:defRPr sz="2000">
                <a:solidFill>
                  <a:schemeClr val="tx1"/>
                </a:solidFill>
                <a:latin typeface="Tahoma" pitchFamily="34" charset="0"/>
              </a:defRPr>
            </a:lvl4pPr>
            <a:lvl5pPr marL="2057400" indent="-228600" algn="l">
              <a:buClr>
                <a:schemeClr val="hlink"/>
              </a:buClr>
              <a:buSzPct val="6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9pPr>
          </a:lstStyle>
          <a:p>
            <a:pPr algn="ctr">
              <a:buClr>
                <a:schemeClr val="bg2"/>
              </a:buClr>
              <a:buSzTx/>
              <a:buFont typeface="Monotype Sorts" pitchFamily="2" charset="2"/>
              <a:buNone/>
            </a:pPr>
            <a:r>
              <a:rPr lang="it-IT" altLang="it-IT" sz="1200">
                <a:latin typeface="Times New Roman" pitchFamily="18" charset="0"/>
              </a:rPr>
              <a:t>Haggett, 2001, p. 244 (da HAY W.H., </a:t>
            </a:r>
            <a:r>
              <a:rPr lang="it-IT" altLang="it-IT" sz="1200" i="1">
                <a:latin typeface="Times New Roman" pitchFamily="18" charset="0"/>
              </a:rPr>
              <a:t>An introduction to Transportation Engineering</a:t>
            </a:r>
            <a:r>
              <a:rPr lang="it-IT" altLang="it-IT" sz="1200">
                <a:latin typeface="Times New Roman" pitchFamily="18" charset="0"/>
              </a:rPr>
              <a:t>, New York, Wiley, 1961. p. 283</a:t>
            </a:r>
          </a:p>
        </p:txBody>
      </p:sp>
    </p:spTree>
    <p:extLst>
      <p:ext uri="{BB962C8B-B14F-4D97-AF65-F5344CB8AC3E}">
        <p14:creationId xmlns:p14="http://schemas.microsoft.com/office/powerpoint/2010/main" val="1407456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79202" name="Picture 2" descr="https://energeopolitics.files.wordpress.com/2012/09/international-maritime-rou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951" y="17160"/>
            <a:ext cx="6191250" cy="31051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727" t="42292" r="14860" b="7292"/>
          <a:stretch/>
        </p:blipFill>
        <p:spPr bwMode="auto">
          <a:xfrm>
            <a:off x="251400" y="3125296"/>
            <a:ext cx="8641080" cy="3688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0674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9"/>
          <p:cNvSpPr>
            <a:spLocks noGrp="1" noChangeArrowheads="1"/>
          </p:cNvSpPr>
          <p:nvPr>
            <p:ph type="title"/>
          </p:nvPr>
        </p:nvSpPr>
        <p:spPr/>
        <p:txBody>
          <a:bodyPr/>
          <a:lstStyle/>
          <a:p>
            <a:pPr eaLnBrk="1" hangingPunct="1"/>
            <a:r>
              <a:rPr lang="en-US" sz="2400" dirty="0" smtClean="0"/>
              <a:t>Performance Comparison for Selected Freight Modes</a:t>
            </a:r>
            <a:br>
              <a:rPr lang="en-US" sz="2400" dirty="0" smtClean="0"/>
            </a:br>
            <a:r>
              <a:rPr lang="en-US" sz="2400" dirty="0"/>
              <a:t/>
            </a:r>
            <a:br>
              <a:rPr lang="en-US" sz="2400" dirty="0"/>
            </a:br>
            <a:endParaRPr lang="en-US" sz="2400" dirty="0" smtClean="0"/>
          </a:p>
        </p:txBody>
      </p:sp>
      <p:sp>
        <p:nvSpPr>
          <p:cNvPr id="61444" name="Rectangle 61"/>
          <p:cNvSpPr>
            <a:spLocks noChangeArrowheads="1"/>
          </p:cNvSpPr>
          <p:nvPr/>
        </p:nvSpPr>
        <p:spPr bwMode="auto">
          <a:xfrm>
            <a:off x="1379538" y="1119287"/>
            <a:ext cx="2238375" cy="671512"/>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61445" name="Rectangle 62"/>
          <p:cNvSpPr>
            <a:spLocks noChangeArrowheads="1"/>
          </p:cNvSpPr>
          <p:nvPr/>
        </p:nvSpPr>
        <p:spPr bwMode="auto">
          <a:xfrm>
            <a:off x="1379538" y="5546824"/>
            <a:ext cx="2238375" cy="673100"/>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61446" name="Rectangle 63"/>
          <p:cNvSpPr>
            <a:spLocks noChangeArrowheads="1"/>
          </p:cNvSpPr>
          <p:nvPr/>
        </p:nvSpPr>
        <p:spPr bwMode="auto">
          <a:xfrm>
            <a:off x="1379538" y="1860649"/>
            <a:ext cx="2238375" cy="673100"/>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61447" name="Rectangle 64"/>
          <p:cNvSpPr>
            <a:spLocks noChangeArrowheads="1"/>
          </p:cNvSpPr>
          <p:nvPr/>
        </p:nvSpPr>
        <p:spPr bwMode="auto">
          <a:xfrm>
            <a:off x="1379538" y="2592487"/>
            <a:ext cx="2238375" cy="673100"/>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61448" name="Rectangle 65"/>
          <p:cNvSpPr>
            <a:spLocks noChangeArrowheads="1"/>
          </p:cNvSpPr>
          <p:nvPr/>
        </p:nvSpPr>
        <p:spPr bwMode="auto">
          <a:xfrm>
            <a:off x="1379538" y="3338612"/>
            <a:ext cx="2238375" cy="673100"/>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61449" name="Text Box 66"/>
          <p:cNvSpPr txBox="1">
            <a:spLocks noChangeArrowheads="1"/>
          </p:cNvSpPr>
          <p:nvPr/>
        </p:nvSpPr>
        <p:spPr bwMode="auto">
          <a:xfrm>
            <a:off x="2317750" y="1457424"/>
            <a:ext cx="471488" cy="244475"/>
          </a:xfrm>
          <a:prstGeom prst="rect">
            <a:avLst/>
          </a:prstGeom>
          <a:noFill/>
          <a:ln w="9525">
            <a:noFill/>
            <a:miter lim="800000"/>
            <a:headEnd/>
            <a:tailEnd/>
          </a:ln>
        </p:spPr>
        <p:txBody>
          <a:bodyPr wrap="none" lIns="0" tIns="0" rIns="0" bIns="0">
            <a:spAutoFit/>
          </a:bodyPr>
          <a:lstStyle/>
          <a:p>
            <a:pPr eaLnBrk="0" hangingPunct="0"/>
            <a:r>
              <a:rPr lang="en-US" sz="1600" b="1">
                <a:latin typeface="Arial Narrow" pitchFamily="34" charset="0"/>
              </a:rPr>
              <a:t>Barge</a:t>
            </a:r>
          </a:p>
        </p:txBody>
      </p:sp>
      <p:sp>
        <p:nvSpPr>
          <p:cNvPr id="61450" name="Text Box 68"/>
          <p:cNvSpPr txBox="1">
            <a:spLocks noChangeArrowheads="1"/>
          </p:cNvSpPr>
          <p:nvPr/>
        </p:nvSpPr>
        <p:spPr bwMode="auto">
          <a:xfrm>
            <a:off x="2105025" y="2194024"/>
            <a:ext cx="877888" cy="244475"/>
          </a:xfrm>
          <a:prstGeom prst="rect">
            <a:avLst/>
          </a:prstGeom>
          <a:noFill/>
          <a:ln w="9525">
            <a:noFill/>
            <a:miter lim="800000"/>
            <a:headEnd/>
            <a:tailEnd/>
          </a:ln>
        </p:spPr>
        <p:txBody>
          <a:bodyPr wrap="none" lIns="0" tIns="0" rIns="0" bIns="0">
            <a:spAutoFit/>
          </a:bodyPr>
          <a:lstStyle/>
          <a:p>
            <a:pPr eaLnBrk="0" hangingPunct="0"/>
            <a:r>
              <a:rPr lang="en-US" sz="1600" b="1">
                <a:latin typeface="Arial Narrow" pitchFamily="34" charset="0"/>
              </a:rPr>
              <a:t>Hopper car</a:t>
            </a:r>
          </a:p>
        </p:txBody>
      </p:sp>
      <p:sp>
        <p:nvSpPr>
          <p:cNvPr id="61451" name="Text Box 69"/>
          <p:cNvSpPr txBox="1">
            <a:spLocks noChangeArrowheads="1"/>
          </p:cNvSpPr>
          <p:nvPr/>
        </p:nvSpPr>
        <p:spPr bwMode="auto">
          <a:xfrm>
            <a:off x="1800225" y="2933799"/>
            <a:ext cx="1328738" cy="244475"/>
          </a:xfrm>
          <a:prstGeom prst="rect">
            <a:avLst/>
          </a:prstGeom>
          <a:noFill/>
          <a:ln w="9525">
            <a:noFill/>
            <a:miter lim="800000"/>
            <a:headEnd/>
            <a:tailEnd/>
          </a:ln>
        </p:spPr>
        <p:txBody>
          <a:bodyPr wrap="none" lIns="0" tIns="0" rIns="0" bIns="0">
            <a:spAutoFit/>
          </a:bodyPr>
          <a:lstStyle/>
          <a:p>
            <a:pPr eaLnBrk="0" hangingPunct="0"/>
            <a:r>
              <a:rPr lang="en-US" sz="1600" b="1">
                <a:latin typeface="Arial Narrow" pitchFamily="34" charset="0"/>
              </a:rPr>
              <a:t>100 car train unit</a:t>
            </a:r>
          </a:p>
        </p:txBody>
      </p:sp>
      <p:sp>
        <p:nvSpPr>
          <p:cNvPr id="61452" name="Text Box 70"/>
          <p:cNvSpPr txBox="1">
            <a:spLocks noChangeArrowheads="1"/>
          </p:cNvSpPr>
          <p:nvPr/>
        </p:nvSpPr>
        <p:spPr bwMode="auto">
          <a:xfrm>
            <a:off x="1833563" y="3700562"/>
            <a:ext cx="1366837" cy="244475"/>
          </a:xfrm>
          <a:prstGeom prst="rect">
            <a:avLst/>
          </a:prstGeom>
          <a:noFill/>
          <a:ln w="9525">
            <a:noFill/>
            <a:miter lim="800000"/>
            <a:headEnd/>
            <a:tailEnd/>
          </a:ln>
        </p:spPr>
        <p:txBody>
          <a:bodyPr wrap="none" lIns="0" tIns="0" rIns="0" bIns="0">
            <a:spAutoFit/>
          </a:bodyPr>
          <a:lstStyle/>
          <a:p>
            <a:pPr eaLnBrk="0" hangingPunct="0"/>
            <a:r>
              <a:rPr lang="en-US" sz="1600" b="1">
                <a:latin typeface="Arial Narrow" pitchFamily="34" charset="0"/>
              </a:rPr>
              <a:t>Semi-trailer truck</a:t>
            </a:r>
          </a:p>
        </p:txBody>
      </p:sp>
      <p:sp>
        <p:nvSpPr>
          <p:cNvPr id="61453" name="Rectangle 71"/>
          <p:cNvSpPr>
            <a:spLocks noChangeArrowheads="1"/>
          </p:cNvSpPr>
          <p:nvPr/>
        </p:nvSpPr>
        <p:spPr bwMode="auto">
          <a:xfrm>
            <a:off x="4081463" y="1136749"/>
            <a:ext cx="1328737" cy="668338"/>
          </a:xfrm>
          <a:prstGeom prst="rect">
            <a:avLst/>
          </a:prstGeom>
          <a:noFill/>
          <a:ln w="9525">
            <a:noFill/>
            <a:miter lim="800000"/>
            <a:headEnd/>
            <a:tailEnd/>
          </a:ln>
        </p:spPr>
        <p:txBody>
          <a:bodyPr wrap="none" anchor="ctr">
            <a:spAutoFit/>
          </a:bodyPr>
          <a:lstStyle/>
          <a:p>
            <a:pPr eaLnBrk="0" hangingPunct="0">
              <a:lnSpc>
                <a:spcPct val="90000"/>
              </a:lnSpc>
            </a:pPr>
            <a:r>
              <a:rPr lang="en-US" sz="1400" b="1">
                <a:latin typeface="Arial Narrow" pitchFamily="34" charset="0"/>
              </a:rPr>
              <a:t>1500 Tons</a:t>
            </a:r>
          </a:p>
          <a:p>
            <a:pPr eaLnBrk="0" hangingPunct="0">
              <a:lnSpc>
                <a:spcPct val="90000"/>
              </a:lnSpc>
            </a:pPr>
            <a:r>
              <a:rPr lang="en-US" sz="1400" b="1">
                <a:latin typeface="Arial Narrow" pitchFamily="34" charset="0"/>
              </a:rPr>
              <a:t>52,500 Bushels</a:t>
            </a:r>
          </a:p>
          <a:p>
            <a:pPr eaLnBrk="0" hangingPunct="0">
              <a:lnSpc>
                <a:spcPct val="90000"/>
              </a:lnSpc>
            </a:pPr>
            <a:r>
              <a:rPr lang="en-US" sz="1400" b="1">
                <a:latin typeface="Arial Narrow" pitchFamily="34" charset="0"/>
              </a:rPr>
              <a:t>453,600 Gallons </a:t>
            </a:r>
          </a:p>
        </p:txBody>
      </p:sp>
      <p:sp>
        <p:nvSpPr>
          <p:cNvPr id="61454" name="Rectangle 72"/>
          <p:cNvSpPr>
            <a:spLocks noChangeArrowheads="1"/>
          </p:cNvSpPr>
          <p:nvPr/>
        </p:nvSpPr>
        <p:spPr bwMode="auto">
          <a:xfrm>
            <a:off x="3684588" y="1119287"/>
            <a:ext cx="2238375" cy="671512"/>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61455" name="Rectangle 74"/>
          <p:cNvSpPr>
            <a:spLocks noChangeArrowheads="1"/>
          </p:cNvSpPr>
          <p:nvPr/>
        </p:nvSpPr>
        <p:spPr bwMode="auto">
          <a:xfrm>
            <a:off x="4098925" y="1855887"/>
            <a:ext cx="1247775" cy="668337"/>
          </a:xfrm>
          <a:prstGeom prst="rect">
            <a:avLst/>
          </a:prstGeom>
          <a:noFill/>
          <a:ln w="9525">
            <a:noFill/>
            <a:miter lim="800000"/>
            <a:headEnd/>
            <a:tailEnd/>
          </a:ln>
        </p:spPr>
        <p:txBody>
          <a:bodyPr wrap="none" anchor="ctr">
            <a:spAutoFit/>
          </a:bodyPr>
          <a:lstStyle/>
          <a:p>
            <a:pPr eaLnBrk="0" hangingPunct="0">
              <a:lnSpc>
                <a:spcPct val="90000"/>
              </a:lnSpc>
            </a:pPr>
            <a:r>
              <a:rPr lang="en-US" sz="1400" b="1">
                <a:latin typeface="Arial Narrow" pitchFamily="34" charset="0"/>
              </a:rPr>
              <a:t>100 Tons</a:t>
            </a:r>
            <a:br>
              <a:rPr lang="en-US" sz="1400" b="1">
                <a:latin typeface="Arial Narrow" pitchFamily="34" charset="0"/>
              </a:rPr>
            </a:br>
            <a:r>
              <a:rPr lang="en-US" sz="1400" b="1">
                <a:latin typeface="Arial Narrow" pitchFamily="34" charset="0"/>
              </a:rPr>
              <a:t>3,500 Bushels</a:t>
            </a:r>
            <a:br>
              <a:rPr lang="en-US" sz="1400" b="1">
                <a:latin typeface="Arial Narrow" pitchFamily="34" charset="0"/>
              </a:rPr>
            </a:br>
            <a:r>
              <a:rPr lang="en-US" sz="1400" b="1">
                <a:latin typeface="Arial Narrow" pitchFamily="34" charset="0"/>
              </a:rPr>
              <a:t>30,240 Gallons </a:t>
            </a:r>
          </a:p>
        </p:txBody>
      </p:sp>
      <p:sp>
        <p:nvSpPr>
          <p:cNvPr id="61456" name="Rectangle 75"/>
          <p:cNvSpPr>
            <a:spLocks noChangeArrowheads="1"/>
          </p:cNvSpPr>
          <p:nvPr/>
        </p:nvSpPr>
        <p:spPr bwMode="auto">
          <a:xfrm>
            <a:off x="4051300" y="2603599"/>
            <a:ext cx="1450975" cy="668338"/>
          </a:xfrm>
          <a:prstGeom prst="rect">
            <a:avLst/>
          </a:prstGeom>
          <a:noFill/>
          <a:ln w="9525">
            <a:noFill/>
            <a:miter lim="800000"/>
            <a:headEnd/>
            <a:tailEnd/>
          </a:ln>
        </p:spPr>
        <p:txBody>
          <a:bodyPr wrap="none" anchor="ctr">
            <a:spAutoFit/>
          </a:bodyPr>
          <a:lstStyle/>
          <a:p>
            <a:pPr eaLnBrk="0" hangingPunct="0">
              <a:lnSpc>
                <a:spcPct val="90000"/>
              </a:lnSpc>
            </a:pPr>
            <a:r>
              <a:rPr lang="en-US" sz="1400" b="1">
                <a:latin typeface="Arial Narrow" pitchFamily="34" charset="0"/>
              </a:rPr>
              <a:t>10,000 Tons</a:t>
            </a:r>
            <a:br>
              <a:rPr lang="en-US" sz="1400" b="1">
                <a:latin typeface="Arial Narrow" pitchFamily="34" charset="0"/>
              </a:rPr>
            </a:br>
            <a:r>
              <a:rPr lang="en-US" sz="1400" b="1">
                <a:latin typeface="Arial Narrow" pitchFamily="34" charset="0"/>
              </a:rPr>
              <a:t>350,000 Bushels</a:t>
            </a:r>
            <a:br>
              <a:rPr lang="en-US" sz="1400" b="1">
                <a:latin typeface="Arial Narrow" pitchFamily="34" charset="0"/>
              </a:rPr>
            </a:br>
            <a:r>
              <a:rPr lang="en-US" sz="1400" b="1">
                <a:latin typeface="Arial Narrow" pitchFamily="34" charset="0"/>
              </a:rPr>
              <a:t>3,024,000 Gallons </a:t>
            </a:r>
          </a:p>
        </p:txBody>
      </p:sp>
      <p:sp>
        <p:nvSpPr>
          <p:cNvPr id="61457" name="Rectangle 76"/>
          <p:cNvSpPr>
            <a:spLocks noChangeArrowheads="1"/>
          </p:cNvSpPr>
          <p:nvPr/>
        </p:nvSpPr>
        <p:spPr bwMode="auto">
          <a:xfrm>
            <a:off x="4049713" y="3390999"/>
            <a:ext cx="1601787" cy="576263"/>
          </a:xfrm>
          <a:prstGeom prst="rect">
            <a:avLst/>
          </a:prstGeom>
          <a:noFill/>
          <a:ln w="9525">
            <a:noFill/>
            <a:miter lim="800000"/>
            <a:headEnd/>
            <a:tailEnd/>
          </a:ln>
        </p:spPr>
        <p:txBody>
          <a:bodyPr wrap="none" lIns="0" tIns="0" rIns="0" bIns="0" anchor="ctr">
            <a:spAutoFit/>
          </a:bodyPr>
          <a:lstStyle/>
          <a:p>
            <a:pPr eaLnBrk="0" hangingPunct="0">
              <a:lnSpc>
                <a:spcPct val="90000"/>
              </a:lnSpc>
            </a:pPr>
            <a:r>
              <a:rPr lang="en-US" sz="1400" b="1">
                <a:latin typeface="Arial Narrow" pitchFamily="34" charset="0"/>
              </a:rPr>
              <a:t>26 Tons; 910 Bushels</a:t>
            </a:r>
            <a:br>
              <a:rPr lang="en-US" sz="1400" b="1">
                <a:latin typeface="Arial Narrow" pitchFamily="34" charset="0"/>
              </a:rPr>
            </a:br>
            <a:r>
              <a:rPr lang="en-US" sz="1400" b="1">
                <a:latin typeface="Arial Narrow" pitchFamily="34" charset="0"/>
              </a:rPr>
              <a:t>7,865 Gallons</a:t>
            </a:r>
          </a:p>
          <a:p>
            <a:pPr eaLnBrk="0" hangingPunct="0">
              <a:lnSpc>
                <a:spcPct val="90000"/>
              </a:lnSpc>
            </a:pPr>
            <a:r>
              <a:rPr lang="en-US" sz="1400" b="1">
                <a:latin typeface="Arial Narrow" pitchFamily="34" charset="0"/>
              </a:rPr>
              <a:t>9,000 for a tanker truck</a:t>
            </a:r>
          </a:p>
        </p:txBody>
      </p:sp>
      <p:sp>
        <p:nvSpPr>
          <p:cNvPr id="61458" name="Rectangle 77"/>
          <p:cNvSpPr>
            <a:spLocks noChangeArrowheads="1"/>
          </p:cNvSpPr>
          <p:nvPr/>
        </p:nvSpPr>
        <p:spPr bwMode="auto">
          <a:xfrm>
            <a:off x="3684588" y="5546824"/>
            <a:ext cx="2238375" cy="673100"/>
          </a:xfrm>
          <a:prstGeom prst="rect">
            <a:avLst/>
          </a:prstGeom>
          <a:noFill/>
          <a:ln w="25400">
            <a:solidFill>
              <a:srgbClr val="969696"/>
            </a:solidFill>
            <a:miter lim="800000"/>
            <a:headEnd/>
            <a:tailEnd/>
          </a:ln>
        </p:spPr>
        <p:txBody>
          <a:bodyPr wrap="none" anchor="ctr"/>
          <a:lstStyle/>
          <a:p>
            <a:pPr algn="ctr" eaLnBrk="0" hangingPunct="0"/>
            <a:r>
              <a:rPr lang="en-US" sz="1400" b="1">
                <a:latin typeface="Arial Narrow" pitchFamily="34" charset="0"/>
              </a:rPr>
              <a:t>124 tons</a:t>
            </a:r>
          </a:p>
        </p:txBody>
      </p:sp>
      <p:sp>
        <p:nvSpPr>
          <p:cNvPr id="61459" name="Rectangle 78"/>
          <p:cNvSpPr>
            <a:spLocks noChangeArrowheads="1"/>
          </p:cNvSpPr>
          <p:nvPr/>
        </p:nvSpPr>
        <p:spPr bwMode="auto">
          <a:xfrm>
            <a:off x="3684588" y="1857474"/>
            <a:ext cx="2238375" cy="673100"/>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61460" name="Rectangle 79"/>
          <p:cNvSpPr>
            <a:spLocks noChangeArrowheads="1"/>
          </p:cNvSpPr>
          <p:nvPr/>
        </p:nvSpPr>
        <p:spPr bwMode="auto">
          <a:xfrm>
            <a:off x="3684588" y="2592487"/>
            <a:ext cx="2238375" cy="673100"/>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61461" name="Rectangle 80"/>
          <p:cNvSpPr>
            <a:spLocks noChangeArrowheads="1"/>
          </p:cNvSpPr>
          <p:nvPr/>
        </p:nvSpPr>
        <p:spPr bwMode="auto">
          <a:xfrm>
            <a:off x="3684588" y="3338612"/>
            <a:ext cx="2238375" cy="673100"/>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52246" name="Text Box 81"/>
          <p:cNvSpPr txBox="1">
            <a:spLocks noChangeArrowheads="1"/>
          </p:cNvSpPr>
          <p:nvPr/>
        </p:nvSpPr>
        <p:spPr bwMode="auto">
          <a:xfrm>
            <a:off x="4283075" y="836712"/>
            <a:ext cx="846138" cy="244475"/>
          </a:xfrm>
          <a:prstGeom prst="rect">
            <a:avLst/>
          </a:prstGeom>
          <a:noFill/>
          <a:ln w="9525">
            <a:noFill/>
            <a:miter lim="800000"/>
            <a:headEnd/>
            <a:tailEnd/>
          </a:ln>
        </p:spPr>
        <p:txBody>
          <a:bodyPr wrap="none" lIns="0" tIns="0" rIns="0" bIns="0">
            <a:spAutoFit/>
          </a:bodyPr>
          <a:lstStyle/>
          <a:p>
            <a:pPr eaLnBrk="0" hangingPunct="0">
              <a:defRPr/>
            </a:pPr>
            <a:r>
              <a:rPr lang="en-US" sz="1600" b="1">
                <a:effectLst>
                  <a:outerShdw blurRad="38100" dist="38100" dir="2700000" algn="tl">
                    <a:srgbClr val="000000">
                      <a:alpha val="43137"/>
                    </a:srgbClr>
                  </a:outerShdw>
                </a:effectLst>
                <a:latin typeface="AvantGarde Bk BT" pitchFamily="34" charset="0"/>
                <a:cs typeface="+mn-cs"/>
              </a:rPr>
              <a:t>Capacity</a:t>
            </a:r>
          </a:p>
        </p:txBody>
      </p:sp>
      <p:sp>
        <p:nvSpPr>
          <p:cNvPr id="61463" name="Rectangle 82"/>
          <p:cNvSpPr>
            <a:spLocks noChangeArrowheads="1"/>
          </p:cNvSpPr>
          <p:nvPr/>
        </p:nvSpPr>
        <p:spPr bwMode="auto">
          <a:xfrm>
            <a:off x="5991225" y="1119287"/>
            <a:ext cx="1971675" cy="671512"/>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61464" name="Rectangle 83"/>
          <p:cNvSpPr>
            <a:spLocks noChangeArrowheads="1"/>
          </p:cNvSpPr>
          <p:nvPr/>
        </p:nvSpPr>
        <p:spPr bwMode="auto">
          <a:xfrm>
            <a:off x="5991225" y="5546824"/>
            <a:ext cx="1971675" cy="673100"/>
          </a:xfrm>
          <a:prstGeom prst="rect">
            <a:avLst/>
          </a:prstGeom>
          <a:noFill/>
          <a:ln w="25400">
            <a:solidFill>
              <a:srgbClr val="969696"/>
            </a:solidFill>
            <a:miter lim="800000"/>
            <a:headEnd/>
            <a:tailEnd/>
          </a:ln>
        </p:spPr>
        <p:txBody>
          <a:bodyPr wrap="none" anchor="ctr"/>
          <a:lstStyle/>
          <a:p>
            <a:pPr algn="ctr" eaLnBrk="0" hangingPunct="0"/>
            <a:r>
              <a:rPr lang="en-US" sz="1400" b="1">
                <a:latin typeface="Arial Narrow" pitchFamily="34" charset="0"/>
              </a:rPr>
              <a:t>5</a:t>
            </a:r>
          </a:p>
        </p:txBody>
      </p:sp>
      <p:sp>
        <p:nvSpPr>
          <p:cNvPr id="61465" name="Rectangle 84"/>
          <p:cNvSpPr>
            <a:spLocks noChangeArrowheads="1"/>
          </p:cNvSpPr>
          <p:nvPr/>
        </p:nvSpPr>
        <p:spPr bwMode="auto">
          <a:xfrm>
            <a:off x="5991225" y="1859062"/>
            <a:ext cx="1971675" cy="673100"/>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61466" name="Rectangle 85"/>
          <p:cNvSpPr>
            <a:spLocks noChangeArrowheads="1"/>
          </p:cNvSpPr>
          <p:nvPr/>
        </p:nvSpPr>
        <p:spPr bwMode="auto">
          <a:xfrm>
            <a:off x="5991225" y="2592487"/>
            <a:ext cx="1971675" cy="673100"/>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61467" name="Rectangle 86"/>
          <p:cNvSpPr>
            <a:spLocks noChangeArrowheads="1"/>
          </p:cNvSpPr>
          <p:nvPr/>
        </p:nvSpPr>
        <p:spPr bwMode="auto">
          <a:xfrm>
            <a:off x="5991225" y="3338612"/>
            <a:ext cx="1971675" cy="673100"/>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61468" name="Rectangle 88"/>
          <p:cNvSpPr>
            <a:spLocks noChangeArrowheads="1"/>
          </p:cNvSpPr>
          <p:nvPr/>
        </p:nvSpPr>
        <p:spPr bwMode="auto">
          <a:xfrm>
            <a:off x="6037263" y="1268512"/>
            <a:ext cx="1885950" cy="384175"/>
          </a:xfrm>
          <a:prstGeom prst="rect">
            <a:avLst/>
          </a:prstGeom>
          <a:noFill/>
          <a:ln w="9525">
            <a:noFill/>
            <a:miter lim="800000"/>
            <a:headEnd/>
            <a:tailEnd/>
          </a:ln>
        </p:spPr>
        <p:txBody>
          <a:bodyPr wrap="none" lIns="0" tIns="0" rIns="0" bIns="0" anchor="ctr">
            <a:spAutoFit/>
          </a:bodyPr>
          <a:lstStyle/>
          <a:p>
            <a:pPr algn="ctr" eaLnBrk="0" hangingPunct="0">
              <a:lnSpc>
                <a:spcPct val="90000"/>
              </a:lnSpc>
            </a:pPr>
            <a:r>
              <a:rPr lang="en-US" sz="1400" b="1">
                <a:latin typeface="Arial Narrow" pitchFamily="34" charset="0"/>
              </a:rPr>
              <a:t>57.7</a:t>
            </a:r>
          </a:p>
          <a:p>
            <a:pPr algn="ctr" eaLnBrk="0" hangingPunct="0">
              <a:lnSpc>
                <a:spcPct val="90000"/>
              </a:lnSpc>
            </a:pPr>
            <a:r>
              <a:rPr lang="en-US" sz="1400" b="1">
                <a:latin typeface="Arial Narrow" pitchFamily="34" charset="0"/>
              </a:rPr>
              <a:t>(865.4 for 15 barges in tow)</a:t>
            </a:r>
          </a:p>
        </p:txBody>
      </p:sp>
      <p:sp>
        <p:nvSpPr>
          <p:cNvPr id="52253" name="Text Box 89"/>
          <p:cNvSpPr txBox="1">
            <a:spLocks noChangeArrowheads="1"/>
          </p:cNvSpPr>
          <p:nvPr/>
        </p:nvSpPr>
        <p:spPr bwMode="auto">
          <a:xfrm>
            <a:off x="6076950" y="836712"/>
            <a:ext cx="1793875" cy="244475"/>
          </a:xfrm>
          <a:prstGeom prst="rect">
            <a:avLst/>
          </a:prstGeom>
          <a:noFill/>
          <a:ln w="9525">
            <a:noFill/>
            <a:miter lim="800000"/>
            <a:headEnd/>
            <a:tailEnd/>
          </a:ln>
        </p:spPr>
        <p:txBody>
          <a:bodyPr wrap="none" lIns="0" tIns="0" rIns="0" bIns="0">
            <a:spAutoFit/>
          </a:bodyPr>
          <a:lstStyle/>
          <a:p>
            <a:pPr eaLnBrk="0" hangingPunct="0">
              <a:defRPr/>
            </a:pPr>
            <a:r>
              <a:rPr lang="en-US" sz="1600" b="1">
                <a:effectLst>
                  <a:outerShdw blurRad="38100" dist="38100" dir="2700000" algn="tl">
                    <a:srgbClr val="000000">
                      <a:alpha val="43137"/>
                    </a:srgbClr>
                  </a:outerShdw>
                </a:effectLst>
                <a:latin typeface="AvantGarde Bk BT" pitchFamily="34" charset="0"/>
                <a:cs typeface="+mn-cs"/>
              </a:rPr>
              <a:t>Truck Equivalency</a:t>
            </a:r>
          </a:p>
        </p:txBody>
      </p:sp>
      <p:sp>
        <p:nvSpPr>
          <p:cNvPr id="52254" name="Text Box 90"/>
          <p:cNvSpPr txBox="1">
            <a:spLocks noChangeArrowheads="1"/>
          </p:cNvSpPr>
          <p:nvPr/>
        </p:nvSpPr>
        <p:spPr bwMode="auto">
          <a:xfrm>
            <a:off x="2108200" y="836712"/>
            <a:ext cx="711200" cy="244475"/>
          </a:xfrm>
          <a:prstGeom prst="rect">
            <a:avLst/>
          </a:prstGeom>
          <a:noFill/>
          <a:ln w="9525">
            <a:noFill/>
            <a:miter lim="800000"/>
            <a:headEnd/>
            <a:tailEnd/>
          </a:ln>
        </p:spPr>
        <p:txBody>
          <a:bodyPr wrap="none" lIns="0" tIns="0" rIns="0" bIns="0">
            <a:spAutoFit/>
          </a:bodyPr>
          <a:lstStyle/>
          <a:p>
            <a:pPr eaLnBrk="0" hangingPunct="0">
              <a:defRPr/>
            </a:pPr>
            <a:r>
              <a:rPr lang="en-US" sz="1600" b="1" dirty="0">
                <a:effectLst>
                  <a:outerShdw blurRad="38100" dist="38100" dir="2700000" algn="tl">
                    <a:srgbClr val="000000">
                      <a:alpha val="43137"/>
                    </a:srgbClr>
                  </a:outerShdw>
                </a:effectLst>
                <a:latin typeface="AvantGarde Bk BT" pitchFamily="34" charset="0"/>
                <a:cs typeface="+mn-cs"/>
              </a:rPr>
              <a:t>Vehicle</a:t>
            </a:r>
          </a:p>
        </p:txBody>
      </p:sp>
      <p:sp>
        <p:nvSpPr>
          <p:cNvPr id="61471" name="Rectangle 91"/>
          <p:cNvSpPr>
            <a:spLocks noChangeArrowheads="1"/>
          </p:cNvSpPr>
          <p:nvPr/>
        </p:nvSpPr>
        <p:spPr bwMode="auto">
          <a:xfrm>
            <a:off x="6772275" y="2065437"/>
            <a:ext cx="387350" cy="284162"/>
          </a:xfrm>
          <a:prstGeom prst="rect">
            <a:avLst/>
          </a:prstGeom>
          <a:noFill/>
          <a:ln w="9525">
            <a:noFill/>
            <a:miter lim="800000"/>
            <a:headEnd/>
            <a:tailEnd/>
          </a:ln>
        </p:spPr>
        <p:txBody>
          <a:bodyPr wrap="none" anchor="ctr">
            <a:spAutoFit/>
          </a:bodyPr>
          <a:lstStyle/>
          <a:p>
            <a:pPr eaLnBrk="0" hangingPunct="0">
              <a:lnSpc>
                <a:spcPct val="90000"/>
              </a:lnSpc>
            </a:pPr>
            <a:r>
              <a:rPr lang="en-US" sz="1400" b="1">
                <a:latin typeface="Arial Narrow" pitchFamily="34" charset="0"/>
              </a:rPr>
              <a:t>3.8</a:t>
            </a:r>
          </a:p>
        </p:txBody>
      </p:sp>
      <p:sp>
        <p:nvSpPr>
          <p:cNvPr id="61472" name="Rectangle 92"/>
          <p:cNvSpPr>
            <a:spLocks noChangeArrowheads="1"/>
          </p:cNvSpPr>
          <p:nvPr/>
        </p:nvSpPr>
        <p:spPr bwMode="auto">
          <a:xfrm>
            <a:off x="6702425" y="2805212"/>
            <a:ext cx="549275" cy="284162"/>
          </a:xfrm>
          <a:prstGeom prst="rect">
            <a:avLst/>
          </a:prstGeom>
          <a:noFill/>
          <a:ln w="9525">
            <a:noFill/>
            <a:miter lim="800000"/>
            <a:headEnd/>
            <a:tailEnd/>
          </a:ln>
        </p:spPr>
        <p:txBody>
          <a:bodyPr wrap="none" anchor="ctr">
            <a:spAutoFit/>
          </a:bodyPr>
          <a:lstStyle/>
          <a:p>
            <a:pPr eaLnBrk="0" hangingPunct="0">
              <a:lnSpc>
                <a:spcPct val="90000"/>
              </a:lnSpc>
            </a:pPr>
            <a:r>
              <a:rPr lang="en-US" sz="1400" b="1">
                <a:latin typeface="Arial Narrow" pitchFamily="34" charset="0"/>
              </a:rPr>
              <a:t>384.6</a:t>
            </a:r>
          </a:p>
        </p:txBody>
      </p:sp>
      <p:sp>
        <p:nvSpPr>
          <p:cNvPr id="61473" name="Rectangle 93"/>
          <p:cNvSpPr>
            <a:spLocks noChangeArrowheads="1"/>
          </p:cNvSpPr>
          <p:nvPr/>
        </p:nvSpPr>
        <p:spPr bwMode="auto">
          <a:xfrm>
            <a:off x="6807200" y="3559274"/>
            <a:ext cx="265113" cy="284163"/>
          </a:xfrm>
          <a:prstGeom prst="rect">
            <a:avLst/>
          </a:prstGeom>
          <a:noFill/>
          <a:ln w="9525">
            <a:noFill/>
            <a:miter lim="800000"/>
            <a:headEnd/>
            <a:tailEnd/>
          </a:ln>
        </p:spPr>
        <p:txBody>
          <a:bodyPr wrap="none" anchor="ctr">
            <a:spAutoFit/>
          </a:bodyPr>
          <a:lstStyle/>
          <a:p>
            <a:pPr eaLnBrk="0" hangingPunct="0">
              <a:lnSpc>
                <a:spcPct val="90000"/>
              </a:lnSpc>
            </a:pPr>
            <a:r>
              <a:rPr lang="en-US" sz="1400" b="1">
                <a:latin typeface="Arial Narrow" pitchFamily="34" charset="0"/>
              </a:rPr>
              <a:t>1</a:t>
            </a:r>
          </a:p>
        </p:txBody>
      </p:sp>
      <p:sp>
        <p:nvSpPr>
          <p:cNvPr id="61474" name="Freeform 95"/>
          <p:cNvSpPr>
            <a:spLocks/>
          </p:cNvSpPr>
          <p:nvPr/>
        </p:nvSpPr>
        <p:spPr bwMode="auto">
          <a:xfrm>
            <a:off x="1924050" y="1301849"/>
            <a:ext cx="1181100" cy="117475"/>
          </a:xfrm>
          <a:custGeom>
            <a:avLst/>
            <a:gdLst>
              <a:gd name="T0" fmla="*/ 2147483647 w 744"/>
              <a:gd name="T1" fmla="*/ 2147483647 h 76"/>
              <a:gd name="T2" fmla="*/ 0 w 744"/>
              <a:gd name="T3" fmla="*/ 2147483647 h 76"/>
              <a:gd name="T4" fmla="*/ 0 w 744"/>
              <a:gd name="T5" fmla="*/ 2147483647 h 76"/>
              <a:gd name="T6" fmla="*/ 2147483647 w 744"/>
              <a:gd name="T7" fmla="*/ 2147483647 h 76"/>
              <a:gd name="T8" fmla="*/ 2147483647 w 744"/>
              <a:gd name="T9" fmla="*/ 0 h 76"/>
              <a:gd name="T10" fmla="*/ 2147483647 w 744"/>
              <a:gd name="T11" fmla="*/ 2147483647 h 76"/>
              <a:gd name="T12" fmla="*/ 2147483647 w 744"/>
              <a:gd name="T13" fmla="*/ 2147483647 h 76"/>
              <a:gd name="T14" fmla="*/ 2147483647 w 744"/>
              <a:gd name="T15" fmla="*/ 2147483647 h 76"/>
              <a:gd name="T16" fmla="*/ 2147483647 w 744"/>
              <a:gd name="T17" fmla="*/ 2147483647 h 76"/>
              <a:gd name="T18" fmla="*/ 2147483647 w 744"/>
              <a:gd name="T19" fmla="*/ 2147483647 h 76"/>
              <a:gd name="T20" fmla="*/ 2147483647 w 744"/>
              <a:gd name="T21" fmla="*/ 2147483647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44"/>
              <a:gd name="T34" fmla="*/ 0 h 76"/>
              <a:gd name="T35" fmla="*/ 744 w 744"/>
              <a:gd name="T36" fmla="*/ 76 h 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44" h="76">
                <a:moveTo>
                  <a:pt x="42" y="76"/>
                </a:moveTo>
                <a:lnTo>
                  <a:pt x="0" y="40"/>
                </a:lnTo>
                <a:lnTo>
                  <a:pt x="0" y="26"/>
                </a:lnTo>
                <a:lnTo>
                  <a:pt x="90" y="26"/>
                </a:lnTo>
                <a:lnTo>
                  <a:pt x="94" y="0"/>
                </a:lnTo>
                <a:lnTo>
                  <a:pt x="712" y="2"/>
                </a:lnTo>
                <a:lnTo>
                  <a:pt x="726" y="22"/>
                </a:lnTo>
                <a:lnTo>
                  <a:pt x="744" y="22"/>
                </a:lnTo>
                <a:lnTo>
                  <a:pt x="742" y="42"/>
                </a:lnTo>
                <a:lnTo>
                  <a:pt x="728" y="72"/>
                </a:lnTo>
                <a:lnTo>
                  <a:pt x="42" y="76"/>
                </a:lnTo>
                <a:close/>
              </a:path>
            </a:pathLst>
          </a:custGeom>
          <a:solidFill>
            <a:srgbClr val="000080"/>
          </a:solidFill>
          <a:ln w="9525">
            <a:noFill/>
            <a:round/>
            <a:headEnd/>
            <a:tailEnd/>
          </a:ln>
        </p:spPr>
        <p:txBody>
          <a:bodyPr/>
          <a:lstStyle/>
          <a:p>
            <a:endParaRPr lang="en-US"/>
          </a:p>
        </p:txBody>
      </p:sp>
      <p:grpSp>
        <p:nvGrpSpPr>
          <p:cNvPr id="61475" name="Group 101"/>
          <p:cNvGrpSpPr>
            <a:grpSpLocks/>
          </p:cNvGrpSpPr>
          <p:nvPr/>
        </p:nvGrpSpPr>
        <p:grpSpPr bwMode="auto">
          <a:xfrm>
            <a:off x="2263775" y="2008287"/>
            <a:ext cx="571500" cy="171450"/>
            <a:chOff x="1138" y="2306"/>
            <a:chExt cx="360" cy="112"/>
          </a:xfrm>
        </p:grpSpPr>
        <p:sp>
          <p:nvSpPr>
            <p:cNvPr id="61505" name="Freeform 98"/>
            <p:cNvSpPr>
              <a:spLocks/>
            </p:cNvSpPr>
            <p:nvPr/>
          </p:nvSpPr>
          <p:spPr bwMode="auto">
            <a:xfrm>
              <a:off x="1138" y="2306"/>
              <a:ext cx="360" cy="112"/>
            </a:xfrm>
            <a:custGeom>
              <a:avLst/>
              <a:gdLst>
                <a:gd name="T0" fmla="*/ 24 w 360"/>
                <a:gd name="T1" fmla="*/ 96 h 112"/>
                <a:gd name="T2" fmla="*/ 24 w 360"/>
                <a:gd name="T3" fmla="*/ 84 h 112"/>
                <a:gd name="T4" fmla="*/ 0 w 360"/>
                <a:gd name="T5" fmla="*/ 84 h 112"/>
                <a:gd name="T6" fmla="*/ 0 w 360"/>
                <a:gd name="T7" fmla="*/ 16 h 112"/>
                <a:gd name="T8" fmla="*/ 14 w 360"/>
                <a:gd name="T9" fmla="*/ 0 h 112"/>
                <a:gd name="T10" fmla="*/ 342 w 360"/>
                <a:gd name="T11" fmla="*/ 0 h 112"/>
                <a:gd name="T12" fmla="*/ 358 w 360"/>
                <a:gd name="T13" fmla="*/ 10 h 112"/>
                <a:gd name="T14" fmla="*/ 360 w 360"/>
                <a:gd name="T15" fmla="*/ 88 h 112"/>
                <a:gd name="T16" fmla="*/ 334 w 360"/>
                <a:gd name="T17" fmla="*/ 88 h 112"/>
                <a:gd name="T18" fmla="*/ 332 w 360"/>
                <a:gd name="T19" fmla="*/ 100 h 112"/>
                <a:gd name="T20" fmla="*/ 312 w 360"/>
                <a:gd name="T21" fmla="*/ 110 h 112"/>
                <a:gd name="T22" fmla="*/ 250 w 360"/>
                <a:gd name="T23" fmla="*/ 112 h 112"/>
                <a:gd name="T24" fmla="*/ 240 w 360"/>
                <a:gd name="T25" fmla="*/ 98 h 112"/>
                <a:gd name="T26" fmla="*/ 112 w 360"/>
                <a:gd name="T27" fmla="*/ 98 h 112"/>
                <a:gd name="T28" fmla="*/ 96 w 360"/>
                <a:gd name="T29" fmla="*/ 112 h 112"/>
                <a:gd name="T30" fmla="*/ 36 w 360"/>
                <a:gd name="T31" fmla="*/ 112 h 112"/>
                <a:gd name="T32" fmla="*/ 24 w 360"/>
                <a:gd name="T33" fmla="*/ 96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0"/>
                <a:gd name="T52" fmla="*/ 0 h 112"/>
                <a:gd name="T53" fmla="*/ 360 w 360"/>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0" h="112">
                  <a:moveTo>
                    <a:pt x="24" y="96"/>
                  </a:moveTo>
                  <a:lnTo>
                    <a:pt x="24" y="84"/>
                  </a:lnTo>
                  <a:lnTo>
                    <a:pt x="0" y="84"/>
                  </a:lnTo>
                  <a:lnTo>
                    <a:pt x="0" y="16"/>
                  </a:lnTo>
                  <a:lnTo>
                    <a:pt x="14" y="0"/>
                  </a:lnTo>
                  <a:lnTo>
                    <a:pt x="342" y="0"/>
                  </a:lnTo>
                  <a:lnTo>
                    <a:pt x="358" y="10"/>
                  </a:lnTo>
                  <a:lnTo>
                    <a:pt x="360" y="88"/>
                  </a:lnTo>
                  <a:lnTo>
                    <a:pt x="334" y="88"/>
                  </a:lnTo>
                  <a:lnTo>
                    <a:pt x="332" y="100"/>
                  </a:lnTo>
                  <a:lnTo>
                    <a:pt x="312" y="110"/>
                  </a:lnTo>
                  <a:lnTo>
                    <a:pt x="250" y="112"/>
                  </a:lnTo>
                  <a:lnTo>
                    <a:pt x="240" y="98"/>
                  </a:lnTo>
                  <a:lnTo>
                    <a:pt x="112" y="98"/>
                  </a:lnTo>
                  <a:lnTo>
                    <a:pt x="96" y="112"/>
                  </a:lnTo>
                  <a:lnTo>
                    <a:pt x="36" y="112"/>
                  </a:lnTo>
                  <a:lnTo>
                    <a:pt x="24" y="96"/>
                  </a:lnTo>
                  <a:close/>
                </a:path>
              </a:pathLst>
            </a:custGeom>
            <a:solidFill>
              <a:srgbClr val="FF6600"/>
            </a:solidFill>
            <a:ln w="9525">
              <a:noFill/>
              <a:round/>
              <a:headEnd/>
              <a:tailEnd/>
            </a:ln>
          </p:spPr>
          <p:txBody>
            <a:bodyPr/>
            <a:lstStyle/>
            <a:p>
              <a:endParaRPr lang="en-US"/>
            </a:p>
          </p:txBody>
        </p:sp>
        <p:sp>
          <p:nvSpPr>
            <p:cNvPr id="61506" name="Freeform 99"/>
            <p:cNvSpPr>
              <a:spLocks/>
            </p:cNvSpPr>
            <p:nvPr/>
          </p:nvSpPr>
          <p:spPr bwMode="auto">
            <a:xfrm>
              <a:off x="1154" y="2345"/>
              <a:ext cx="15" cy="34"/>
            </a:xfrm>
            <a:custGeom>
              <a:avLst/>
              <a:gdLst>
                <a:gd name="T0" fmla="*/ 0 w 15"/>
                <a:gd name="T1" fmla="*/ 33 h 34"/>
                <a:gd name="T2" fmla="*/ 0 w 15"/>
                <a:gd name="T3" fmla="*/ 0 h 34"/>
                <a:gd name="T4" fmla="*/ 15 w 15"/>
                <a:gd name="T5" fmla="*/ 16 h 34"/>
                <a:gd name="T6" fmla="*/ 15 w 15"/>
                <a:gd name="T7" fmla="*/ 34 h 34"/>
                <a:gd name="T8" fmla="*/ 0 w 15"/>
                <a:gd name="T9" fmla="*/ 33 h 34"/>
                <a:gd name="T10" fmla="*/ 0 60000 65536"/>
                <a:gd name="T11" fmla="*/ 0 60000 65536"/>
                <a:gd name="T12" fmla="*/ 0 60000 65536"/>
                <a:gd name="T13" fmla="*/ 0 60000 65536"/>
                <a:gd name="T14" fmla="*/ 0 60000 65536"/>
                <a:gd name="T15" fmla="*/ 0 w 15"/>
                <a:gd name="T16" fmla="*/ 0 h 34"/>
                <a:gd name="T17" fmla="*/ 15 w 15"/>
                <a:gd name="T18" fmla="*/ 34 h 34"/>
              </a:gdLst>
              <a:ahLst/>
              <a:cxnLst>
                <a:cxn ang="T10">
                  <a:pos x="T0" y="T1"/>
                </a:cxn>
                <a:cxn ang="T11">
                  <a:pos x="T2" y="T3"/>
                </a:cxn>
                <a:cxn ang="T12">
                  <a:pos x="T4" y="T5"/>
                </a:cxn>
                <a:cxn ang="T13">
                  <a:pos x="T6" y="T7"/>
                </a:cxn>
                <a:cxn ang="T14">
                  <a:pos x="T8" y="T9"/>
                </a:cxn>
              </a:cxnLst>
              <a:rect l="T15" t="T16" r="T17" b="T18"/>
              <a:pathLst>
                <a:path w="15" h="34">
                  <a:moveTo>
                    <a:pt x="0" y="33"/>
                  </a:moveTo>
                  <a:lnTo>
                    <a:pt x="0" y="0"/>
                  </a:lnTo>
                  <a:lnTo>
                    <a:pt x="15" y="16"/>
                  </a:lnTo>
                  <a:lnTo>
                    <a:pt x="15" y="34"/>
                  </a:lnTo>
                  <a:lnTo>
                    <a:pt x="0" y="33"/>
                  </a:lnTo>
                  <a:close/>
                </a:path>
              </a:pathLst>
            </a:custGeom>
            <a:solidFill>
              <a:srgbClr val="FFFFFF"/>
            </a:solidFill>
            <a:ln w="9525">
              <a:noFill/>
              <a:round/>
              <a:headEnd/>
              <a:tailEnd/>
            </a:ln>
          </p:spPr>
          <p:txBody>
            <a:bodyPr/>
            <a:lstStyle/>
            <a:p>
              <a:endParaRPr lang="en-US"/>
            </a:p>
          </p:txBody>
        </p:sp>
        <p:sp>
          <p:nvSpPr>
            <p:cNvPr id="61507" name="Freeform 100"/>
            <p:cNvSpPr>
              <a:spLocks/>
            </p:cNvSpPr>
            <p:nvPr/>
          </p:nvSpPr>
          <p:spPr bwMode="auto">
            <a:xfrm flipH="1">
              <a:off x="1466" y="2346"/>
              <a:ext cx="15" cy="34"/>
            </a:xfrm>
            <a:custGeom>
              <a:avLst/>
              <a:gdLst>
                <a:gd name="T0" fmla="*/ 0 w 15"/>
                <a:gd name="T1" fmla="*/ 33 h 34"/>
                <a:gd name="T2" fmla="*/ 0 w 15"/>
                <a:gd name="T3" fmla="*/ 0 h 34"/>
                <a:gd name="T4" fmla="*/ 15 w 15"/>
                <a:gd name="T5" fmla="*/ 16 h 34"/>
                <a:gd name="T6" fmla="*/ 15 w 15"/>
                <a:gd name="T7" fmla="*/ 34 h 34"/>
                <a:gd name="T8" fmla="*/ 0 w 15"/>
                <a:gd name="T9" fmla="*/ 33 h 34"/>
                <a:gd name="T10" fmla="*/ 0 60000 65536"/>
                <a:gd name="T11" fmla="*/ 0 60000 65536"/>
                <a:gd name="T12" fmla="*/ 0 60000 65536"/>
                <a:gd name="T13" fmla="*/ 0 60000 65536"/>
                <a:gd name="T14" fmla="*/ 0 60000 65536"/>
                <a:gd name="T15" fmla="*/ 0 w 15"/>
                <a:gd name="T16" fmla="*/ 0 h 34"/>
                <a:gd name="T17" fmla="*/ 15 w 15"/>
                <a:gd name="T18" fmla="*/ 34 h 34"/>
              </a:gdLst>
              <a:ahLst/>
              <a:cxnLst>
                <a:cxn ang="T10">
                  <a:pos x="T0" y="T1"/>
                </a:cxn>
                <a:cxn ang="T11">
                  <a:pos x="T2" y="T3"/>
                </a:cxn>
                <a:cxn ang="T12">
                  <a:pos x="T4" y="T5"/>
                </a:cxn>
                <a:cxn ang="T13">
                  <a:pos x="T6" y="T7"/>
                </a:cxn>
                <a:cxn ang="T14">
                  <a:pos x="T8" y="T9"/>
                </a:cxn>
              </a:cxnLst>
              <a:rect l="T15" t="T16" r="T17" b="T18"/>
              <a:pathLst>
                <a:path w="15" h="34">
                  <a:moveTo>
                    <a:pt x="0" y="33"/>
                  </a:moveTo>
                  <a:lnTo>
                    <a:pt x="0" y="0"/>
                  </a:lnTo>
                  <a:lnTo>
                    <a:pt x="15" y="16"/>
                  </a:lnTo>
                  <a:lnTo>
                    <a:pt x="15" y="34"/>
                  </a:lnTo>
                  <a:lnTo>
                    <a:pt x="0" y="33"/>
                  </a:lnTo>
                  <a:close/>
                </a:path>
              </a:pathLst>
            </a:custGeom>
            <a:solidFill>
              <a:srgbClr val="FFFFFF"/>
            </a:solidFill>
            <a:ln w="9525">
              <a:noFill/>
              <a:round/>
              <a:headEnd/>
              <a:tailEnd/>
            </a:ln>
          </p:spPr>
          <p:txBody>
            <a:bodyPr/>
            <a:lstStyle/>
            <a:p>
              <a:endParaRPr lang="en-US"/>
            </a:p>
          </p:txBody>
        </p:sp>
      </p:grpSp>
      <p:sp>
        <p:nvSpPr>
          <p:cNvPr id="61476" name="Freeform 102"/>
          <p:cNvSpPr>
            <a:spLocks/>
          </p:cNvSpPr>
          <p:nvPr/>
        </p:nvSpPr>
        <p:spPr bwMode="auto">
          <a:xfrm>
            <a:off x="1508125" y="2746474"/>
            <a:ext cx="717550" cy="184150"/>
          </a:xfrm>
          <a:custGeom>
            <a:avLst/>
            <a:gdLst>
              <a:gd name="T0" fmla="*/ 2147483647 w 452"/>
              <a:gd name="T1" fmla="*/ 2147483647 h 120"/>
              <a:gd name="T2" fmla="*/ 0 w 452"/>
              <a:gd name="T3" fmla="*/ 2147483647 h 120"/>
              <a:gd name="T4" fmla="*/ 0 w 452"/>
              <a:gd name="T5" fmla="*/ 2147483647 h 120"/>
              <a:gd name="T6" fmla="*/ 2147483647 w 452"/>
              <a:gd name="T7" fmla="*/ 2147483647 h 120"/>
              <a:gd name="T8" fmla="*/ 2147483647 w 452"/>
              <a:gd name="T9" fmla="*/ 2147483647 h 120"/>
              <a:gd name="T10" fmla="*/ 2147483647 w 452"/>
              <a:gd name="T11" fmla="*/ 2147483647 h 120"/>
              <a:gd name="T12" fmla="*/ 2147483647 w 452"/>
              <a:gd name="T13" fmla="*/ 2147483647 h 120"/>
              <a:gd name="T14" fmla="*/ 2147483647 w 452"/>
              <a:gd name="T15" fmla="*/ 0 h 120"/>
              <a:gd name="T16" fmla="*/ 2147483647 w 452"/>
              <a:gd name="T17" fmla="*/ 2147483647 h 120"/>
              <a:gd name="T18" fmla="*/ 2147483647 w 452"/>
              <a:gd name="T19" fmla="*/ 2147483647 h 120"/>
              <a:gd name="T20" fmla="*/ 2147483647 w 452"/>
              <a:gd name="T21" fmla="*/ 2147483647 h 120"/>
              <a:gd name="T22" fmla="*/ 2147483647 w 452"/>
              <a:gd name="T23" fmla="*/ 2147483647 h 120"/>
              <a:gd name="T24" fmla="*/ 2147483647 w 452"/>
              <a:gd name="T25" fmla="*/ 2147483647 h 120"/>
              <a:gd name="T26" fmla="*/ 2147483647 w 452"/>
              <a:gd name="T27" fmla="*/ 2147483647 h 120"/>
              <a:gd name="T28" fmla="*/ 2147483647 w 452"/>
              <a:gd name="T29" fmla="*/ 2147483647 h 120"/>
              <a:gd name="T30" fmla="*/ 2147483647 w 452"/>
              <a:gd name="T31" fmla="*/ 2147483647 h 120"/>
              <a:gd name="T32" fmla="*/ 2147483647 w 452"/>
              <a:gd name="T33" fmla="*/ 2147483647 h 120"/>
              <a:gd name="T34" fmla="*/ 2147483647 w 452"/>
              <a:gd name="T35" fmla="*/ 2147483647 h 120"/>
              <a:gd name="T36" fmla="*/ 2147483647 w 452"/>
              <a:gd name="T37" fmla="*/ 2147483647 h 120"/>
              <a:gd name="T38" fmla="*/ 2147483647 w 452"/>
              <a:gd name="T39" fmla="*/ 2147483647 h 1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52"/>
              <a:gd name="T61" fmla="*/ 0 h 120"/>
              <a:gd name="T62" fmla="*/ 452 w 452"/>
              <a:gd name="T63" fmla="*/ 120 h 1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52" h="120">
                <a:moveTo>
                  <a:pt x="26" y="108"/>
                </a:moveTo>
                <a:lnTo>
                  <a:pt x="0" y="106"/>
                </a:lnTo>
                <a:lnTo>
                  <a:pt x="0" y="74"/>
                </a:lnTo>
                <a:lnTo>
                  <a:pt x="40" y="74"/>
                </a:lnTo>
                <a:lnTo>
                  <a:pt x="38" y="36"/>
                </a:lnTo>
                <a:lnTo>
                  <a:pt x="72" y="32"/>
                </a:lnTo>
                <a:lnTo>
                  <a:pt x="74" y="2"/>
                </a:lnTo>
                <a:lnTo>
                  <a:pt x="386" y="0"/>
                </a:lnTo>
                <a:lnTo>
                  <a:pt x="404" y="14"/>
                </a:lnTo>
                <a:lnTo>
                  <a:pt x="406" y="68"/>
                </a:lnTo>
                <a:lnTo>
                  <a:pt x="450" y="68"/>
                </a:lnTo>
                <a:lnTo>
                  <a:pt x="452" y="106"/>
                </a:lnTo>
                <a:lnTo>
                  <a:pt x="432" y="106"/>
                </a:lnTo>
                <a:lnTo>
                  <a:pt x="416" y="120"/>
                </a:lnTo>
                <a:lnTo>
                  <a:pt x="332" y="120"/>
                </a:lnTo>
                <a:lnTo>
                  <a:pt x="310" y="104"/>
                </a:lnTo>
                <a:lnTo>
                  <a:pt x="152" y="104"/>
                </a:lnTo>
                <a:lnTo>
                  <a:pt x="134" y="118"/>
                </a:lnTo>
                <a:lnTo>
                  <a:pt x="40" y="118"/>
                </a:lnTo>
                <a:lnTo>
                  <a:pt x="26" y="108"/>
                </a:lnTo>
                <a:close/>
              </a:path>
            </a:pathLst>
          </a:custGeom>
          <a:solidFill>
            <a:srgbClr val="FF6600"/>
          </a:solidFill>
          <a:ln w="9525">
            <a:noFill/>
            <a:round/>
            <a:headEnd/>
            <a:tailEnd/>
          </a:ln>
        </p:spPr>
        <p:txBody>
          <a:bodyPr/>
          <a:lstStyle/>
          <a:p>
            <a:endParaRPr lang="en-US"/>
          </a:p>
        </p:txBody>
      </p:sp>
      <p:grpSp>
        <p:nvGrpSpPr>
          <p:cNvPr id="61477" name="Group 103"/>
          <p:cNvGrpSpPr>
            <a:grpSpLocks/>
          </p:cNvGrpSpPr>
          <p:nvPr/>
        </p:nvGrpSpPr>
        <p:grpSpPr bwMode="auto">
          <a:xfrm>
            <a:off x="2241550" y="2759174"/>
            <a:ext cx="571500" cy="171450"/>
            <a:chOff x="1138" y="2306"/>
            <a:chExt cx="360" cy="112"/>
          </a:xfrm>
        </p:grpSpPr>
        <p:sp>
          <p:nvSpPr>
            <p:cNvPr id="61502" name="Freeform 104"/>
            <p:cNvSpPr>
              <a:spLocks/>
            </p:cNvSpPr>
            <p:nvPr/>
          </p:nvSpPr>
          <p:spPr bwMode="auto">
            <a:xfrm>
              <a:off x="1138" y="2306"/>
              <a:ext cx="360" cy="112"/>
            </a:xfrm>
            <a:custGeom>
              <a:avLst/>
              <a:gdLst>
                <a:gd name="T0" fmla="*/ 24 w 360"/>
                <a:gd name="T1" fmla="*/ 96 h 112"/>
                <a:gd name="T2" fmla="*/ 24 w 360"/>
                <a:gd name="T3" fmla="*/ 84 h 112"/>
                <a:gd name="T4" fmla="*/ 0 w 360"/>
                <a:gd name="T5" fmla="*/ 84 h 112"/>
                <a:gd name="T6" fmla="*/ 0 w 360"/>
                <a:gd name="T7" fmla="*/ 16 h 112"/>
                <a:gd name="T8" fmla="*/ 14 w 360"/>
                <a:gd name="T9" fmla="*/ 0 h 112"/>
                <a:gd name="T10" fmla="*/ 342 w 360"/>
                <a:gd name="T11" fmla="*/ 0 h 112"/>
                <a:gd name="T12" fmla="*/ 358 w 360"/>
                <a:gd name="T13" fmla="*/ 10 h 112"/>
                <a:gd name="T14" fmla="*/ 360 w 360"/>
                <a:gd name="T15" fmla="*/ 88 h 112"/>
                <a:gd name="T16" fmla="*/ 334 w 360"/>
                <a:gd name="T17" fmla="*/ 88 h 112"/>
                <a:gd name="T18" fmla="*/ 332 w 360"/>
                <a:gd name="T19" fmla="*/ 100 h 112"/>
                <a:gd name="T20" fmla="*/ 312 w 360"/>
                <a:gd name="T21" fmla="*/ 110 h 112"/>
                <a:gd name="T22" fmla="*/ 250 w 360"/>
                <a:gd name="T23" fmla="*/ 112 h 112"/>
                <a:gd name="T24" fmla="*/ 240 w 360"/>
                <a:gd name="T25" fmla="*/ 98 h 112"/>
                <a:gd name="T26" fmla="*/ 112 w 360"/>
                <a:gd name="T27" fmla="*/ 98 h 112"/>
                <a:gd name="T28" fmla="*/ 96 w 360"/>
                <a:gd name="T29" fmla="*/ 112 h 112"/>
                <a:gd name="T30" fmla="*/ 36 w 360"/>
                <a:gd name="T31" fmla="*/ 112 h 112"/>
                <a:gd name="T32" fmla="*/ 24 w 360"/>
                <a:gd name="T33" fmla="*/ 96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0"/>
                <a:gd name="T52" fmla="*/ 0 h 112"/>
                <a:gd name="T53" fmla="*/ 360 w 360"/>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0" h="112">
                  <a:moveTo>
                    <a:pt x="24" y="96"/>
                  </a:moveTo>
                  <a:lnTo>
                    <a:pt x="24" y="84"/>
                  </a:lnTo>
                  <a:lnTo>
                    <a:pt x="0" y="84"/>
                  </a:lnTo>
                  <a:lnTo>
                    <a:pt x="0" y="16"/>
                  </a:lnTo>
                  <a:lnTo>
                    <a:pt x="14" y="0"/>
                  </a:lnTo>
                  <a:lnTo>
                    <a:pt x="342" y="0"/>
                  </a:lnTo>
                  <a:lnTo>
                    <a:pt x="358" y="10"/>
                  </a:lnTo>
                  <a:lnTo>
                    <a:pt x="360" y="88"/>
                  </a:lnTo>
                  <a:lnTo>
                    <a:pt x="334" y="88"/>
                  </a:lnTo>
                  <a:lnTo>
                    <a:pt x="332" y="100"/>
                  </a:lnTo>
                  <a:lnTo>
                    <a:pt x="312" y="110"/>
                  </a:lnTo>
                  <a:lnTo>
                    <a:pt x="250" y="112"/>
                  </a:lnTo>
                  <a:lnTo>
                    <a:pt x="240" y="98"/>
                  </a:lnTo>
                  <a:lnTo>
                    <a:pt x="112" y="98"/>
                  </a:lnTo>
                  <a:lnTo>
                    <a:pt x="96" y="112"/>
                  </a:lnTo>
                  <a:lnTo>
                    <a:pt x="36" y="112"/>
                  </a:lnTo>
                  <a:lnTo>
                    <a:pt x="24" y="96"/>
                  </a:lnTo>
                  <a:close/>
                </a:path>
              </a:pathLst>
            </a:custGeom>
            <a:solidFill>
              <a:srgbClr val="FF6600"/>
            </a:solidFill>
            <a:ln w="9525">
              <a:noFill/>
              <a:round/>
              <a:headEnd/>
              <a:tailEnd/>
            </a:ln>
          </p:spPr>
          <p:txBody>
            <a:bodyPr/>
            <a:lstStyle/>
            <a:p>
              <a:endParaRPr lang="en-US"/>
            </a:p>
          </p:txBody>
        </p:sp>
        <p:sp>
          <p:nvSpPr>
            <p:cNvPr id="61503" name="Freeform 105"/>
            <p:cNvSpPr>
              <a:spLocks/>
            </p:cNvSpPr>
            <p:nvPr/>
          </p:nvSpPr>
          <p:spPr bwMode="auto">
            <a:xfrm>
              <a:off x="1154" y="2345"/>
              <a:ext cx="15" cy="34"/>
            </a:xfrm>
            <a:custGeom>
              <a:avLst/>
              <a:gdLst>
                <a:gd name="T0" fmla="*/ 0 w 15"/>
                <a:gd name="T1" fmla="*/ 33 h 34"/>
                <a:gd name="T2" fmla="*/ 0 w 15"/>
                <a:gd name="T3" fmla="*/ 0 h 34"/>
                <a:gd name="T4" fmla="*/ 15 w 15"/>
                <a:gd name="T5" fmla="*/ 16 h 34"/>
                <a:gd name="T6" fmla="*/ 15 w 15"/>
                <a:gd name="T7" fmla="*/ 34 h 34"/>
                <a:gd name="T8" fmla="*/ 0 w 15"/>
                <a:gd name="T9" fmla="*/ 33 h 34"/>
                <a:gd name="T10" fmla="*/ 0 60000 65536"/>
                <a:gd name="T11" fmla="*/ 0 60000 65536"/>
                <a:gd name="T12" fmla="*/ 0 60000 65536"/>
                <a:gd name="T13" fmla="*/ 0 60000 65536"/>
                <a:gd name="T14" fmla="*/ 0 60000 65536"/>
                <a:gd name="T15" fmla="*/ 0 w 15"/>
                <a:gd name="T16" fmla="*/ 0 h 34"/>
                <a:gd name="T17" fmla="*/ 15 w 15"/>
                <a:gd name="T18" fmla="*/ 34 h 34"/>
              </a:gdLst>
              <a:ahLst/>
              <a:cxnLst>
                <a:cxn ang="T10">
                  <a:pos x="T0" y="T1"/>
                </a:cxn>
                <a:cxn ang="T11">
                  <a:pos x="T2" y="T3"/>
                </a:cxn>
                <a:cxn ang="T12">
                  <a:pos x="T4" y="T5"/>
                </a:cxn>
                <a:cxn ang="T13">
                  <a:pos x="T6" y="T7"/>
                </a:cxn>
                <a:cxn ang="T14">
                  <a:pos x="T8" y="T9"/>
                </a:cxn>
              </a:cxnLst>
              <a:rect l="T15" t="T16" r="T17" b="T18"/>
              <a:pathLst>
                <a:path w="15" h="34">
                  <a:moveTo>
                    <a:pt x="0" y="33"/>
                  </a:moveTo>
                  <a:lnTo>
                    <a:pt x="0" y="0"/>
                  </a:lnTo>
                  <a:lnTo>
                    <a:pt x="15" y="16"/>
                  </a:lnTo>
                  <a:lnTo>
                    <a:pt x="15" y="34"/>
                  </a:lnTo>
                  <a:lnTo>
                    <a:pt x="0" y="33"/>
                  </a:lnTo>
                  <a:close/>
                </a:path>
              </a:pathLst>
            </a:custGeom>
            <a:solidFill>
              <a:srgbClr val="FFFFFF"/>
            </a:solidFill>
            <a:ln w="9525">
              <a:noFill/>
              <a:round/>
              <a:headEnd/>
              <a:tailEnd/>
            </a:ln>
          </p:spPr>
          <p:txBody>
            <a:bodyPr/>
            <a:lstStyle/>
            <a:p>
              <a:endParaRPr lang="en-US"/>
            </a:p>
          </p:txBody>
        </p:sp>
        <p:sp>
          <p:nvSpPr>
            <p:cNvPr id="61504" name="Freeform 106"/>
            <p:cNvSpPr>
              <a:spLocks/>
            </p:cNvSpPr>
            <p:nvPr/>
          </p:nvSpPr>
          <p:spPr bwMode="auto">
            <a:xfrm flipH="1">
              <a:off x="1466" y="2346"/>
              <a:ext cx="15" cy="34"/>
            </a:xfrm>
            <a:custGeom>
              <a:avLst/>
              <a:gdLst>
                <a:gd name="T0" fmla="*/ 0 w 15"/>
                <a:gd name="T1" fmla="*/ 33 h 34"/>
                <a:gd name="T2" fmla="*/ 0 w 15"/>
                <a:gd name="T3" fmla="*/ 0 h 34"/>
                <a:gd name="T4" fmla="*/ 15 w 15"/>
                <a:gd name="T5" fmla="*/ 16 h 34"/>
                <a:gd name="T6" fmla="*/ 15 w 15"/>
                <a:gd name="T7" fmla="*/ 34 h 34"/>
                <a:gd name="T8" fmla="*/ 0 w 15"/>
                <a:gd name="T9" fmla="*/ 33 h 34"/>
                <a:gd name="T10" fmla="*/ 0 60000 65536"/>
                <a:gd name="T11" fmla="*/ 0 60000 65536"/>
                <a:gd name="T12" fmla="*/ 0 60000 65536"/>
                <a:gd name="T13" fmla="*/ 0 60000 65536"/>
                <a:gd name="T14" fmla="*/ 0 60000 65536"/>
                <a:gd name="T15" fmla="*/ 0 w 15"/>
                <a:gd name="T16" fmla="*/ 0 h 34"/>
                <a:gd name="T17" fmla="*/ 15 w 15"/>
                <a:gd name="T18" fmla="*/ 34 h 34"/>
              </a:gdLst>
              <a:ahLst/>
              <a:cxnLst>
                <a:cxn ang="T10">
                  <a:pos x="T0" y="T1"/>
                </a:cxn>
                <a:cxn ang="T11">
                  <a:pos x="T2" y="T3"/>
                </a:cxn>
                <a:cxn ang="T12">
                  <a:pos x="T4" y="T5"/>
                </a:cxn>
                <a:cxn ang="T13">
                  <a:pos x="T6" y="T7"/>
                </a:cxn>
                <a:cxn ang="T14">
                  <a:pos x="T8" y="T9"/>
                </a:cxn>
              </a:cxnLst>
              <a:rect l="T15" t="T16" r="T17" b="T18"/>
              <a:pathLst>
                <a:path w="15" h="34">
                  <a:moveTo>
                    <a:pt x="0" y="33"/>
                  </a:moveTo>
                  <a:lnTo>
                    <a:pt x="0" y="0"/>
                  </a:lnTo>
                  <a:lnTo>
                    <a:pt x="15" y="16"/>
                  </a:lnTo>
                  <a:lnTo>
                    <a:pt x="15" y="34"/>
                  </a:lnTo>
                  <a:lnTo>
                    <a:pt x="0" y="33"/>
                  </a:lnTo>
                  <a:close/>
                </a:path>
              </a:pathLst>
            </a:custGeom>
            <a:solidFill>
              <a:srgbClr val="FFFFFF"/>
            </a:solidFill>
            <a:ln w="9525">
              <a:noFill/>
              <a:round/>
              <a:headEnd/>
              <a:tailEnd/>
            </a:ln>
          </p:spPr>
          <p:txBody>
            <a:bodyPr/>
            <a:lstStyle/>
            <a:p>
              <a:endParaRPr lang="en-US"/>
            </a:p>
          </p:txBody>
        </p:sp>
      </p:grpSp>
      <p:grpSp>
        <p:nvGrpSpPr>
          <p:cNvPr id="61478" name="Group 107"/>
          <p:cNvGrpSpPr>
            <a:grpSpLocks/>
          </p:cNvGrpSpPr>
          <p:nvPr/>
        </p:nvGrpSpPr>
        <p:grpSpPr bwMode="auto">
          <a:xfrm>
            <a:off x="2832100" y="2759174"/>
            <a:ext cx="571500" cy="171450"/>
            <a:chOff x="1138" y="2306"/>
            <a:chExt cx="360" cy="112"/>
          </a:xfrm>
        </p:grpSpPr>
        <p:sp>
          <p:nvSpPr>
            <p:cNvPr id="61499" name="Freeform 108"/>
            <p:cNvSpPr>
              <a:spLocks/>
            </p:cNvSpPr>
            <p:nvPr/>
          </p:nvSpPr>
          <p:spPr bwMode="auto">
            <a:xfrm>
              <a:off x="1138" y="2306"/>
              <a:ext cx="360" cy="112"/>
            </a:xfrm>
            <a:custGeom>
              <a:avLst/>
              <a:gdLst>
                <a:gd name="T0" fmla="*/ 24 w 360"/>
                <a:gd name="T1" fmla="*/ 96 h 112"/>
                <a:gd name="T2" fmla="*/ 24 w 360"/>
                <a:gd name="T3" fmla="*/ 84 h 112"/>
                <a:gd name="T4" fmla="*/ 0 w 360"/>
                <a:gd name="T5" fmla="*/ 84 h 112"/>
                <a:gd name="T6" fmla="*/ 0 w 360"/>
                <a:gd name="T7" fmla="*/ 16 h 112"/>
                <a:gd name="T8" fmla="*/ 14 w 360"/>
                <a:gd name="T9" fmla="*/ 0 h 112"/>
                <a:gd name="T10" fmla="*/ 342 w 360"/>
                <a:gd name="T11" fmla="*/ 0 h 112"/>
                <a:gd name="T12" fmla="*/ 358 w 360"/>
                <a:gd name="T13" fmla="*/ 10 h 112"/>
                <a:gd name="T14" fmla="*/ 360 w 360"/>
                <a:gd name="T15" fmla="*/ 88 h 112"/>
                <a:gd name="T16" fmla="*/ 334 w 360"/>
                <a:gd name="T17" fmla="*/ 88 h 112"/>
                <a:gd name="T18" fmla="*/ 332 w 360"/>
                <a:gd name="T19" fmla="*/ 100 h 112"/>
                <a:gd name="T20" fmla="*/ 312 w 360"/>
                <a:gd name="T21" fmla="*/ 110 h 112"/>
                <a:gd name="T22" fmla="*/ 250 w 360"/>
                <a:gd name="T23" fmla="*/ 112 h 112"/>
                <a:gd name="T24" fmla="*/ 240 w 360"/>
                <a:gd name="T25" fmla="*/ 98 h 112"/>
                <a:gd name="T26" fmla="*/ 112 w 360"/>
                <a:gd name="T27" fmla="*/ 98 h 112"/>
                <a:gd name="T28" fmla="*/ 96 w 360"/>
                <a:gd name="T29" fmla="*/ 112 h 112"/>
                <a:gd name="T30" fmla="*/ 36 w 360"/>
                <a:gd name="T31" fmla="*/ 112 h 112"/>
                <a:gd name="T32" fmla="*/ 24 w 360"/>
                <a:gd name="T33" fmla="*/ 96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0"/>
                <a:gd name="T52" fmla="*/ 0 h 112"/>
                <a:gd name="T53" fmla="*/ 360 w 360"/>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0" h="112">
                  <a:moveTo>
                    <a:pt x="24" y="96"/>
                  </a:moveTo>
                  <a:lnTo>
                    <a:pt x="24" y="84"/>
                  </a:lnTo>
                  <a:lnTo>
                    <a:pt x="0" y="84"/>
                  </a:lnTo>
                  <a:lnTo>
                    <a:pt x="0" y="16"/>
                  </a:lnTo>
                  <a:lnTo>
                    <a:pt x="14" y="0"/>
                  </a:lnTo>
                  <a:lnTo>
                    <a:pt x="342" y="0"/>
                  </a:lnTo>
                  <a:lnTo>
                    <a:pt x="358" y="10"/>
                  </a:lnTo>
                  <a:lnTo>
                    <a:pt x="360" y="88"/>
                  </a:lnTo>
                  <a:lnTo>
                    <a:pt x="334" y="88"/>
                  </a:lnTo>
                  <a:lnTo>
                    <a:pt x="332" y="100"/>
                  </a:lnTo>
                  <a:lnTo>
                    <a:pt x="312" y="110"/>
                  </a:lnTo>
                  <a:lnTo>
                    <a:pt x="250" y="112"/>
                  </a:lnTo>
                  <a:lnTo>
                    <a:pt x="240" y="98"/>
                  </a:lnTo>
                  <a:lnTo>
                    <a:pt x="112" y="98"/>
                  </a:lnTo>
                  <a:lnTo>
                    <a:pt x="96" y="112"/>
                  </a:lnTo>
                  <a:lnTo>
                    <a:pt x="36" y="112"/>
                  </a:lnTo>
                  <a:lnTo>
                    <a:pt x="24" y="96"/>
                  </a:lnTo>
                  <a:close/>
                </a:path>
              </a:pathLst>
            </a:custGeom>
            <a:solidFill>
              <a:srgbClr val="FF6600"/>
            </a:solidFill>
            <a:ln w="9525">
              <a:noFill/>
              <a:round/>
              <a:headEnd/>
              <a:tailEnd/>
            </a:ln>
          </p:spPr>
          <p:txBody>
            <a:bodyPr/>
            <a:lstStyle/>
            <a:p>
              <a:endParaRPr lang="en-US"/>
            </a:p>
          </p:txBody>
        </p:sp>
        <p:sp>
          <p:nvSpPr>
            <p:cNvPr id="61500" name="Freeform 109"/>
            <p:cNvSpPr>
              <a:spLocks/>
            </p:cNvSpPr>
            <p:nvPr/>
          </p:nvSpPr>
          <p:spPr bwMode="auto">
            <a:xfrm>
              <a:off x="1154" y="2345"/>
              <a:ext cx="15" cy="34"/>
            </a:xfrm>
            <a:custGeom>
              <a:avLst/>
              <a:gdLst>
                <a:gd name="T0" fmla="*/ 0 w 15"/>
                <a:gd name="T1" fmla="*/ 33 h 34"/>
                <a:gd name="T2" fmla="*/ 0 w 15"/>
                <a:gd name="T3" fmla="*/ 0 h 34"/>
                <a:gd name="T4" fmla="*/ 15 w 15"/>
                <a:gd name="T5" fmla="*/ 16 h 34"/>
                <a:gd name="T6" fmla="*/ 15 w 15"/>
                <a:gd name="T7" fmla="*/ 34 h 34"/>
                <a:gd name="T8" fmla="*/ 0 w 15"/>
                <a:gd name="T9" fmla="*/ 33 h 34"/>
                <a:gd name="T10" fmla="*/ 0 60000 65536"/>
                <a:gd name="T11" fmla="*/ 0 60000 65536"/>
                <a:gd name="T12" fmla="*/ 0 60000 65536"/>
                <a:gd name="T13" fmla="*/ 0 60000 65536"/>
                <a:gd name="T14" fmla="*/ 0 60000 65536"/>
                <a:gd name="T15" fmla="*/ 0 w 15"/>
                <a:gd name="T16" fmla="*/ 0 h 34"/>
                <a:gd name="T17" fmla="*/ 15 w 15"/>
                <a:gd name="T18" fmla="*/ 34 h 34"/>
              </a:gdLst>
              <a:ahLst/>
              <a:cxnLst>
                <a:cxn ang="T10">
                  <a:pos x="T0" y="T1"/>
                </a:cxn>
                <a:cxn ang="T11">
                  <a:pos x="T2" y="T3"/>
                </a:cxn>
                <a:cxn ang="T12">
                  <a:pos x="T4" y="T5"/>
                </a:cxn>
                <a:cxn ang="T13">
                  <a:pos x="T6" y="T7"/>
                </a:cxn>
                <a:cxn ang="T14">
                  <a:pos x="T8" y="T9"/>
                </a:cxn>
              </a:cxnLst>
              <a:rect l="T15" t="T16" r="T17" b="T18"/>
              <a:pathLst>
                <a:path w="15" h="34">
                  <a:moveTo>
                    <a:pt x="0" y="33"/>
                  </a:moveTo>
                  <a:lnTo>
                    <a:pt x="0" y="0"/>
                  </a:lnTo>
                  <a:lnTo>
                    <a:pt x="15" y="16"/>
                  </a:lnTo>
                  <a:lnTo>
                    <a:pt x="15" y="34"/>
                  </a:lnTo>
                  <a:lnTo>
                    <a:pt x="0" y="33"/>
                  </a:lnTo>
                  <a:close/>
                </a:path>
              </a:pathLst>
            </a:custGeom>
            <a:solidFill>
              <a:srgbClr val="FFFFFF"/>
            </a:solidFill>
            <a:ln w="9525">
              <a:noFill/>
              <a:round/>
              <a:headEnd/>
              <a:tailEnd/>
            </a:ln>
          </p:spPr>
          <p:txBody>
            <a:bodyPr/>
            <a:lstStyle/>
            <a:p>
              <a:endParaRPr lang="en-US"/>
            </a:p>
          </p:txBody>
        </p:sp>
        <p:sp>
          <p:nvSpPr>
            <p:cNvPr id="61501" name="Freeform 110"/>
            <p:cNvSpPr>
              <a:spLocks/>
            </p:cNvSpPr>
            <p:nvPr/>
          </p:nvSpPr>
          <p:spPr bwMode="auto">
            <a:xfrm flipH="1">
              <a:off x="1466" y="2346"/>
              <a:ext cx="15" cy="34"/>
            </a:xfrm>
            <a:custGeom>
              <a:avLst/>
              <a:gdLst>
                <a:gd name="T0" fmla="*/ 0 w 15"/>
                <a:gd name="T1" fmla="*/ 33 h 34"/>
                <a:gd name="T2" fmla="*/ 0 w 15"/>
                <a:gd name="T3" fmla="*/ 0 h 34"/>
                <a:gd name="T4" fmla="*/ 15 w 15"/>
                <a:gd name="T5" fmla="*/ 16 h 34"/>
                <a:gd name="T6" fmla="*/ 15 w 15"/>
                <a:gd name="T7" fmla="*/ 34 h 34"/>
                <a:gd name="T8" fmla="*/ 0 w 15"/>
                <a:gd name="T9" fmla="*/ 33 h 34"/>
                <a:gd name="T10" fmla="*/ 0 60000 65536"/>
                <a:gd name="T11" fmla="*/ 0 60000 65536"/>
                <a:gd name="T12" fmla="*/ 0 60000 65536"/>
                <a:gd name="T13" fmla="*/ 0 60000 65536"/>
                <a:gd name="T14" fmla="*/ 0 60000 65536"/>
                <a:gd name="T15" fmla="*/ 0 w 15"/>
                <a:gd name="T16" fmla="*/ 0 h 34"/>
                <a:gd name="T17" fmla="*/ 15 w 15"/>
                <a:gd name="T18" fmla="*/ 34 h 34"/>
              </a:gdLst>
              <a:ahLst/>
              <a:cxnLst>
                <a:cxn ang="T10">
                  <a:pos x="T0" y="T1"/>
                </a:cxn>
                <a:cxn ang="T11">
                  <a:pos x="T2" y="T3"/>
                </a:cxn>
                <a:cxn ang="T12">
                  <a:pos x="T4" y="T5"/>
                </a:cxn>
                <a:cxn ang="T13">
                  <a:pos x="T6" y="T7"/>
                </a:cxn>
                <a:cxn ang="T14">
                  <a:pos x="T8" y="T9"/>
                </a:cxn>
              </a:cxnLst>
              <a:rect l="T15" t="T16" r="T17" b="T18"/>
              <a:pathLst>
                <a:path w="15" h="34">
                  <a:moveTo>
                    <a:pt x="0" y="33"/>
                  </a:moveTo>
                  <a:lnTo>
                    <a:pt x="0" y="0"/>
                  </a:lnTo>
                  <a:lnTo>
                    <a:pt x="15" y="16"/>
                  </a:lnTo>
                  <a:lnTo>
                    <a:pt x="15" y="34"/>
                  </a:lnTo>
                  <a:lnTo>
                    <a:pt x="0" y="33"/>
                  </a:lnTo>
                  <a:close/>
                </a:path>
              </a:pathLst>
            </a:custGeom>
            <a:solidFill>
              <a:srgbClr val="FFFFFF"/>
            </a:solidFill>
            <a:ln w="9525">
              <a:noFill/>
              <a:round/>
              <a:headEnd/>
              <a:tailEnd/>
            </a:ln>
          </p:spPr>
          <p:txBody>
            <a:bodyPr/>
            <a:lstStyle/>
            <a:p>
              <a:endParaRPr lang="en-US"/>
            </a:p>
          </p:txBody>
        </p:sp>
      </p:grpSp>
      <p:grpSp>
        <p:nvGrpSpPr>
          <p:cNvPr id="61479" name="Group 113"/>
          <p:cNvGrpSpPr>
            <a:grpSpLocks/>
          </p:cNvGrpSpPr>
          <p:nvPr/>
        </p:nvGrpSpPr>
        <p:grpSpPr bwMode="auto">
          <a:xfrm>
            <a:off x="2162175" y="3540224"/>
            <a:ext cx="669925" cy="122238"/>
            <a:chOff x="1074" y="3306"/>
            <a:chExt cx="422" cy="80"/>
          </a:xfrm>
        </p:grpSpPr>
        <p:sp>
          <p:nvSpPr>
            <p:cNvPr id="61497" name="Freeform 111"/>
            <p:cNvSpPr>
              <a:spLocks/>
            </p:cNvSpPr>
            <p:nvPr/>
          </p:nvSpPr>
          <p:spPr bwMode="auto">
            <a:xfrm>
              <a:off x="1074" y="3306"/>
              <a:ext cx="422" cy="80"/>
            </a:xfrm>
            <a:custGeom>
              <a:avLst/>
              <a:gdLst>
                <a:gd name="T0" fmla="*/ 0 w 422"/>
                <a:gd name="T1" fmla="*/ 64 h 80"/>
                <a:gd name="T2" fmla="*/ 0 w 422"/>
                <a:gd name="T3" fmla="*/ 34 h 80"/>
                <a:gd name="T4" fmla="*/ 38 w 422"/>
                <a:gd name="T5" fmla="*/ 32 h 80"/>
                <a:gd name="T6" fmla="*/ 52 w 422"/>
                <a:gd name="T7" fmla="*/ 8 h 80"/>
                <a:gd name="T8" fmla="*/ 96 w 422"/>
                <a:gd name="T9" fmla="*/ 8 h 80"/>
                <a:gd name="T10" fmla="*/ 96 w 422"/>
                <a:gd name="T11" fmla="*/ 50 h 80"/>
                <a:gd name="T12" fmla="*/ 114 w 422"/>
                <a:gd name="T13" fmla="*/ 50 h 80"/>
                <a:gd name="T14" fmla="*/ 114 w 422"/>
                <a:gd name="T15" fmla="*/ 0 h 80"/>
                <a:gd name="T16" fmla="*/ 422 w 422"/>
                <a:gd name="T17" fmla="*/ 0 h 80"/>
                <a:gd name="T18" fmla="*/ 422 w 422"/>
                <a:gd name="T19" fmla="*/ 50 h 80"/>
                <a:gd name="T20" fmla="*/ 404 w 422"/>
                <a:gd name="T21" fmla="*/ 76 h 80"/>
                <a:gd name="T22" fmla="*/ 386 w 422"/>
                <a:gd name="T23" fmla="*/ 76 h 80"/>
                <a:gd name="T24" fmla="*/ 382 w 422"/>
                <a:gd name="T25" fmla="*/ 56 h 80"/>
                <a:gd name="T26" fmla="*/ 378 w 422"/>
                <a:gd name="T27" fmla="*/ 76 h 80"/>
                <a:gd name="T28" fmla="*/ 360 w 422"/>
                <a:gd name="T29" fmla="*/ 76 h 80"/>
                <a:gd name="T30" fmla="*/ 344 w 422"/>
                <a:gd name="T31" fmla="*/ 52 h 80"/>
                <a:gd name="T32" fmla="*/ 166 w 422"/>
                <a:gd name="T33" fmla="*/ 52 h 80"/>
                <a:gd name="T34" fmla="*/ 166 w 422"/>
                <a:gd name="T35" fmla="*/ 80 h 80"/>
                <a:gd name="T36" fmla="*/ 120 w 422"/>
                <a:gd name="T37" fmla="*/ 80 h 80"/>
                <a:gd name="T38" fmla="*/ 116 w 422"/>
                <a:gd name="T39" fmla="*/ 66 h 80"/>
                <a:gd name="T40" fmla="*/ 90 w 422"/>
                <a:gd name="T41" fmla="*/ 66 h 80"/>
                <a:gd name="T42" fmla="*/ 40 w 422"/>
                <a:gd name="T43" fmla="*/ 66 h 80"/>
                <a:gd name="T44" fmla="*/ 26 w 422"/>
                <a:gd name="T45" fmla="*/ 80 h 80"/>
                <a:gd name="T46" fmla="*/ 14 w 422"/>
                <a:gd name="T47" fmla="*/ 80 h 80"/>
                <a:gd name="T48" fmla="*/ 0 w 422"/>
                <a:gd name="T49" fmla="*/ 64 h 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2"/>
                <a:gd name="T76" fmla="*/ 0 h 80"/>
                <a:gd name="T77" fmla="*/ 422 w 422"/>
                <a:gd name="T78" fmla="*/ 80 h 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22" h="80">
                  <a:moveTo>
                    <a:pt x="0" y="64"/>
                  </a:moveTo>
                  <a:lnTo>
                    <a:pt x="0" y="34"/>
                  </a:lnTo>
                  <a:lnTo>
                    <a:pt x="38" y="32"/>
                  </a:lnTo>
                  <a:lnTo>
                    <a:pt x="52" y="8"/>
                  </a:lnTo>
                  <a:lnTo>
                    <a:pt x="96" y="8"/>
                  </a:lnTo>
                  <a:lnTo>
                    <a:pt x="96" y="50"/>
                  </a:lnTo>
                  <a:lnTo>
                    <a:pt x="114" y="50"/>
                  </a:lnTo>
                  <a:lnTo>
                    <a:pt x="114" y="0"/>
                  </a:lnTo>
                  <a:lnTo>
                    <a:pt x="422" y="0"/>
                  </a:lnTo>
                  <a:lnTo>
                    <a:pt x="422" y="50"/>
                  </a:lnTo>
                  <a:lnTo>
                    <a:pt x="404" y="76"/>
                  </a:lnTo>
                  <a:lnTo>
                    <a:pt x="386" y="76"/>
                  </a:lnTo>
                  <a:lnTo>
                    <a:pt x="382" y="56"/>
                  </a:lnTo>
                  <a:lnTo>
                    <a:pt x="378" y="76"/>
                  </a:lnTo>
                  <a:lnTo>
                    <a:pt x="360" y="76"/>
                  </a:lnTo>
                  <a:lnTo>
                    <a:pt x="344" y="52"/>
                  </a:lnTo>
                  <a:lnTo>
                    <a:pt x="166" y="52"/>
                  </a:lnTo>
                  <a:lnTo>
                    <a:pt x="166" y="80"/>
                  </a:lnTo>
                  <a:lnTo>
                    <a:pt x="120" y="80"/>
                  </a:lnTo>
                  <a:lnTo>
                    <a:pt x="116" y="66"/>
                  </a:lnTo>
                  <a:lnTo>
                    <a:pt x="90" y="66"/>
                  </a:lnTo>
                  <a:lnTo>
                    <a:pt x="40" y="66"/>
                  </a:lnTo>
                  <a:lnTo>
                    <a:pt x="26" y="80"/>
                  </a:lnTo>
                  <a:lnTo>
                    <a:pt x="14" y="80"/>
                  </a:lnTo>
                  <a:lnTo>
                    <a:pt x="0" y="64"/>
                  </a:lnTo>
                  <a:close/>
                </a:path>
              </a:pathLst>
            </a:custGeom>
            <a:solidFill>
              <a:srgbClr val="800000"/>
            </a:solidFill>
            <a:ln w="9525">
              <a:noFill/>
              <a:round/>
              <a:headEnd/>
              <a:tailEnd/>
            </a:ln>
          </p:spPr>
          <p:txBody>
            <a:bodyPr/>
            <a:lstStyle/>
            <a:p>
              <a:endParaRPr lang="en-US"/>
            </a:p>
          </p:txBody>
        </p:sp>
        <p:sp>
          <p:nvSpPr>
            <p:cNvPr id="61498" name="Freeform 112"/>
            <p:cNvSpPr>
              <a:spLocks/>
            </p:cNvSpPr>
            <p:nvPr/>
          </p:nvSpPr>
          <p:spPr bwMode="auto">
            <a:xfrm>
              <a:off x="1121" y="3321"/>
              <a:ext cx="34" cy="15"/>
            </a:xfrm>
            <a:custGeom>
              <a:avLst/>
              <a:gdLst>
                <a:gd name="T0" fmla="*/ 12 w 34"/>
                <a:gd name="T1" fmla="*/ 0 h 15"/>
                <a:gd name="T2" fmla="*/ 0 w 34"/>
                <a:gd name="T3" fmla="*/ 15 h 15"/>
                <a:gd name="T4" fmla="*/ 34 w 34"/>
                <a:gd name="T5" fmla="*/ 15 h 15"/>
                <a:gd name="T6" fmla="*/ 34 w 34"/>
                <a:gd name="T7" fmla="*/ 2 h 15"/>
                <a:gd name="T8" fmla="*/ 12 w 34"/>
                <a:gd name="T9" fmla="*/ 0 h 15"/>
                <a:gd name="T10" fmla="*/ 0 60000 65536"/>
                <a:gd name="T11" fmla="*/ 0 60000 65536"/>
                <a:gd name="T12" fmla="*/ 0 60000 65536"/>
                <a:gd name="T13" fmla="*/ 0 60000 65536"/>
                <a:gd name="T14" fmla="*/ 0 60000 65536"/>
                <a:gd name="T15" fmla="*/ 0 w 34"/>
                <a:gd name="T16" fmla="*/ 0 h 15"/>
                <a:gd name="T17" fmla="*/ 34 w 34"/>
                <a:gd name="T18" fmla="*/ 15 h 15"/>
              </a:gdLst>
              <a:ahLst/>
              <a:cxnLst>
                <a:cxn ang="T10">
                  <a:pos x="T0" y="T1"/>
                </a:cxn>
                <a:cxn ang="T11">
                  <a:pos x="T2" y="T3"/>
                </a:cxn>
                <a:cxn ang="T12">
                  <a:pos x="T4" y="T5"/>
                </a:cxn>
                <a:cxn ang="T13">
                  <a:pos x="T6" y="T7"/>
                </a:cxn>
                <a:cxn ang="T14">
                  <a:pos x="T8" y="T9"/>
                </a:cxn>
              </a:cxnLst>
              <a:rect l="T15" t="T16" r="T17" b="T18"/>
              <a:pathLst>
                <a:path w="34" h="15">
                  <a:moveTo>
                    <a:pt x="12" y="0"/>
                  </a:moveTo>
                  <a:lnTo>
                    <a:pt x="0" y="15"/>
                  </a:lnTo>
                  <a:lnTo>
                    <a:pt x="34" y="15"/>
                  </a:lnTo>
                  <a:lnTo>
                    <a:pt x="34" y="2"/>
                  </a:lnTo>
                  <a:lnTo>
                    <a:pt x="12" y="0"/>
                  </a:lnTo>
                  <a:close/>
                </a:path>
              </a:pathLst>
            </a:custGeom>
            <a:solidFill>
              <a:srgbClr val="FFFFFF"/>
            </a:solidFill>
            <a:ln w="9525">
              <a:noFill/>
              <a:round/>
              <a:headEnd/>
              <a:tailEnd/>
            </a:ln>
          </p:spPr>
          <p:txBody>
            <a:bodyPr/>
            <a:lstStyle/>
            <a:p>
              <a:endParaRPr lang="en-US"/>
            </a:p>
          </p:txBody>
        </p:sp>
      </p:grpSp>
      <p:sp>
        <p:nvSpPr>
          <p:cNvPr id="61480" name="Rectangle 114"/>
          <p:cNvSpPr>
            <a:spLocks noChangeArrowheads="1"/>
          </p:cNvSpPr>
          <p:nvPr/>
        </p:nvSpPr>
        <p:spPr bwMode="auto">
          <a:xfrm>
            <a:off x="1381125" y="4075212"/>
            <a:ext cx="2238375" cy="673100"/>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61481" name="Text Box 115"/>
          <p:cNvSpPr txBox="1">
            <a:spLocks noChangeArrowheads="1"/>
          </p:cNvSpPr>
          <p:nvPr/>
        </p:nvSpPr>
        <p:spPr bwMode="auto">
          <a:xfrm>
            <a:off x="1655763" y="4470499"/>
            <a:ext cx="1654175" cy="215900"/>
          </a:xfrm>
          <a:prstGeom prst="rect">
            <a:avLst/>
          </a:prstGeom>
          <a:noFill/>
          <a:ln w="9525">
            <a:noFill/>
            <a:miter lim="800000"/>
            <a:headEnd/>
            <a:tailEnd/>
          </a:ln>
        </p:spPr>
        <p:txBody>
          <a:bodyPr wrap="none" lIns="0" tIns="0" rIns="0" bIns="0">
            <a:spAutoFit/>
          </a:bodyPr>
          <a:lstStyle/>
          <a:p>
            <a:pPr eaLnBrk="0" hangingPunct="0"/>
            <a:r>
              <a:rPr lang="en-US" sz="1400" b="1">
                <a:latin typeface="Arial Narrow" pitchFamily="34" charset="0"/>
              </a:rPr>
              <a:t>Panamax containership</a:t>
            </a:r>
          </a:p>
        </p:txBody>
      </p:sp>
      <p:sp>
        <p:nvSpPr>
          <p:cNvPr id="61482" name="Rectangle 116"/>
          <p:cNvSpPr>
            <a:spLocks noChangeArrowheads="1"/>
          </p:cNvSpPr>
          <p:nvPr/>
        </p:nvSpPr>
        <p:spPr bwMode="auto">
          <a:xfrm>
            <a:off x="4327525" y="4318099"/>
            <a:ext cx="696913" cy="192088"/>
          </a:xfrm>
          <a:prstGeom prst="rect">
            <a:avLst/>
          </a:prstGeom>
          <a:noFill/>
          <a:ln w="9525">
            <a:noFill/>
            <a:miter lim="800000"/>
            <a:headEnd/>
            <a:tailEnd/>
          </a:ln>
        </p:spPr>
        <p:txBody>
          <a:bodyPr wrap="none" lIns="0" tIns="0" rIns="0" bIns="0" anchor="ctr">
            <a:spAutoFit/>
          </a:bodyPr>
          <a:lstStyle/>
          <a:p>
            <a:pPr eaLnBrk="0" hangingPunct="0">
              <a:lnSpc>
                <a:spcPct val="90000"/>
              </a:lnSpc>
            </a:pPr>
            <a:r>
              <a:rPr lang="en-US" sz="1400" b="1">
                <a:latin typeface="Arial Narrow" pitchFamily="34" charset="0"/>
              </a:rPr>
              <a:t>5,000 TEU</a:t>
            </a:r>
          </a:p>
        </p:txBody>
      </p:sp>
      <p:sp>
        <p:nvSpPr>
          <p:cNvPr id="61483" name="Rectangle 117"/>
          <p:cNvSpPr>
            <a:spLocks noChangeArrowheads="1"/>
          </p:cNvSpPr>
          <p:nvPr/>
        </p:nvSpPr>
        <p:spPr bwMode="auto">
          <a:xfrm>
            <a:off x="3686175" y="4076799"/>
            <a:ext cx="2238375" cy="673100"/>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61484" name="Rectangle 118"/>
          <p:cNvSpPr>
            <a:spLocks noChangeArrowheads="1"/>
          </p:cNvSpPr>
          <p:nvPr/>
        </p:nvSpPr>
        <p:spPr bwMode="auto">
          <a:xfrm>
            <a:off x="5992813" y="4073624"/>
            <a:ext cx="1971675" cy="673100"/>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61485" name="Rectangle 119"/>
          <p:cNvSpPr>
            <a:spLocks noChangeArrowheads="1"/>
          </p:cNvSpPr>
          <p:nvPr/>
        </p:nvSpPr>
        <p:spPr bwMode="auto">
          <a:xfrm>
            <a:off x="6675438" y="4267299"/>
            <a:ext cx="549275" cy="284163"/>
          </a:xfrm>
          <a:prstGeom prst="rect">
            <a:avLst/>
          </a:prstGeom>
          <a:noFill/>
          <a:ln w="9525">
            <a:noFill/>
            <a:miter lim="800000"/>
            <a:headEnd/>
            <a:tailEnd/>
          </a:ln>
        </p:spPr>
        <p:txBody>
          <a:bodyPr wrap="none" anchor="ctr">
            <a:spAutoFit/>
          </a:bodyPr>
          <a:lstStyle/>
          <a:p>
            <a:pPr eaLnBrk="0" hangingPunct="0">
              <a:lnSpc>
                <a:spcPct val="90000"/>
              </a:lnSpc>
            </a:pPr>
            <a:r>
              <a:rPr lang="en-US" sz="1400" b="1">
                <a:latin typeface="Arial Narrow" pitchFamily="34" charset="0"/>
              </a:rPr>
              <a:t>2,116</a:t>
            </a:r>
          </a:p>
        </p:txBody>
      </p:sp>
      <p:sp>
        <p:nvSpPr>
          <p:cNvPr id="61486" name="Freeform 123"/>
          <p:cNvSpPr>
            <a:spLocks/>
          </p:cNvSpPr>
          <p:nvPr/>
        </p:nvSpPr>
        <p:spPr bwMode="auto">
          <a:xfrm>
            <a:off x="1455738" y="4116487"/>
            <a:ext cx="2084387" cy="342900"/>
          </a:xfrm>
          <a:custGeom>
            <a:avLst/>
            <a:gdLst>
              <a:gd name="T0" fmla="*/ 0 w 2346"/>
              <a:gd name="T1" fmla="*/ 2147483647 h 399"/>
              <a:gd name="T2" fmla="*/ 2147483647 w 2346"/>
              <a:gd name="T3" fmla="*/ 2147483647 h 399"/>
              <a:gd name="T4" fmla="*/ 2147483647 w 2346"/>
              <a:gd name="T5" fmla="*/ 0 h 399"/>
              <a:gd name="T6" fmla="*/ 2147483647 w 2346"/>
              <a:gd name="T7" fmla="*/ 0 h 399"/>
              <a:gd name="T8" fmla="*/ 2147483647 w 2346"/>
              <a:gd name="T9" fmla="*/ 2147483647 h 399"/>
              <a:gd name="T10" fmla="*/ 2147483647 w 2346"/>
              <a:gd name="T11" fmla="*/ 2147483647 h 399"/>
              <a:gd name="T12" fmla="*/ 2147483647 w 2346"/>
              <a:gd name="T13" fmla="*/ 2147483647 h 399"/>
              <a:gd name="T14" fmla="*/ 2147483647 w 2346"/>
              <a:gd name="T15" fmla="*/ 2147483647 h 399"/>
              <a:gd name="T16" fmla="*/ 2147483647 w 2346"/>
              <a:gd name="T17" fmla="*/ 2147483647 h 399"/>
              <a:gd name="T18" fmla="*/ 2147483647 w 2346"/>
              <a:gd name="T19" fmla="*/ 2147483647 h 399"/>
              <a:gd name="T20" fmla="*/ 2147483647 w 2346"/>
              <a:gd name="T21" fmla="*/ 2147483647 h 399"/>
              <a:gd name="T22" fmla="*/ 2147483647 w 2346"/>
              <a:gd name="T23" fmla="*/ 2147483647 h 399"/>
              <a:gd name="T24" fmla="*/ 2147483647 w 2346"/>
              <a:gd name="T25" fmla="*/ 2147483647 h 399"/>
              <a:gd name="T26" fmla="*/ 2147483647 w 2346"/>
              <a:gd name="T27" fmla="*/ 2147483647 h 399"/>
              <a:gd name="T28" fmla="*/ 2147483647 w 2346"/>
              <a:gd name="T29" fmla="*/ 2147483647 h 399"/>
              <a:gd name="T30" fmla="*/ 2147483647 w 2346"/>
              <a:gd name="T31" fmla="*/ 2147483647 h 399"/>
              <a:gd name="T32" fmla="*/ 2147483647 w 2346"/>
              <a:gd name="T33" fmla="*/ 2147483647 h 399"/>
              <a:gd name="T34" fmla="*/ 2147483647 w 2346"/>
              <a:gd name="T35" fmla="*/ 2147483647 h 399"/>
              <a:gd name="T36" fmla="*/ 2147483647 w 2346"/>
              <a:gd name="T37" fmla="*/ 2147483647 h 399"/>
              <a:gd name="T38" fmla="*/ 2147483647 w 2346"/>
              <a:gd name="T39" fmla="*/ 2147483647 h 399"/>
              <a:gd name="T40" fmla="*/ 0 w 2346"/>
              <a:gd name="T41" fmla="*/ 2147483647 h 3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46"/>
              <a:gd name="T64" fmla="*/ 0 h 399"/>
              <a:gd name="T65" fmla="*/ 2346 w 2346"/>
              <a:gd name="T66" fmla="*/ 399 h 3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46" h="399">
                <a:moveTo>
                  <a:pt x="0" y="237"/>
                </a:moveTo>
                <a:lnTo>
                  <a:pt x="423" y="240"/>
                </a:lnTo>
                <a:lnTo>
                  <a:pt x="426" y="0"/>
                </a:lnTo>
                <a:lnTo>
                  <a:pt x="447" y="0"/>
                </a:lnTo>
                <a:lnTo>
                  <a:pt x="471" y="51"/>
                </a:lnTo>
                <a:lnTo>
                  <a:pt x="480" y="18"/>
                </a:lnTo>
                <a:lnTo>
                  <a:pt x="555" y="18"/>
                </a:lnTo>
                <a:lnTo>
                  <a:pt x="558" y="246"/>
                </a:lnTo>
                <a:lnTo>
                  <a:pt x="2130" y="246"/>
                </a:lnTo>
                <a:lnTo>
                  <a:pt x="2157" y="225"/>
                </a:lnTo>
                <a:lnTo>
                  <a:pt x="2274" y="225"/>
                </a:lnTo>
                <a:lnTo>
                  <a:pt x="2346" y="198"/>
                </a:lnTo>
                <a:lnTo>
                  <a:pt x="2304" y="327"/>
                </a:lnTo>
                <a:lnTo>
                  <a:pt x="2325" y="351"/>
                </a:lnTo>
                <a:lnTo>
                  <a:pt x="2325" y="369"/>
                </a:lnTo>
                <a:lnTo>
                  <a:pt x="2313" y="387"/>
                </a:lnTo>
                <a:lnTo>
                  <a:pt x="2292" y="399"/>
                </a:lnTo>
                <a:lnTo>
                  <a:pt x="78" y="396"/>
                </a:lnTo>
                <a:lnTo>
                  <a:pt x="63" y="315"/>
                </a:lnTo>
                <a:lnTo>
                  <a:pt x="9" y="291"/>
                </a:lnTo>
                <a:lnTo>
                  <a:pt x="0" y="237"/>
                </a:lnTo>
                <a:close/>
              </a:path>
            </a:pathLst>
          </a:custGeom>
          <a:solidFill>
            <a:srgbClr val="000080"/>
          </a:solidFill>
          <a:ln w="12700">
            <a:noFill/>
            <a:round/>
            <a:headEnd type="none" w="sm" len="sm"/>
            <a:tailEnd type="none" w="sm" len="sm"/>
          </a:ln>
        </p:spPr>
        <p:txBody>
          <a:bodyPr wrap="none" anchor="ctr"/>
          <a:lstStyle/>
          <a:p>
            <a:endParaRPr lang="en-US"/>
          </a:p>
        </p:txBody>
      </p:sp>
      <p:sp>
        <p:nvSpPr>
          <p:cNvPr id="61487" name="Freeform 124"/>
          <p:cNvSpPr>
            <a:spLocks/>
          </p:cNvSpPr>
          <p:nvPr/>
        </p:nvSpPr>
        <p:spPr bwMode="auto">
          <a:xfrm>
            <a:off x="1484313" y="4264124"/>
            <a:ext cx="347662" cy="61913"/>
          </a:xfrm>
          <a:custGeom>
            <a:avLst/>
            <a:gdLst>
              <a:gd name="T0" fmla="*/ 0 w 390"/>
              <a:gd name="T1" fmla="*/ 0 h 72"/>
              <a:gd name="T2" fmla="*/ 2147483647 w 390"/>
              <a:gd name="T3" fmla="*/ 0 h 72"/>
              <a:gd name="T4" fmla="*/ 2147483647 w 390"/>
              <a:gd name="T5" fmla="*/ 2147483647 h 72"/>
              <a:gd name="T6" fmla="*/ 2147483647 w 390"/>
              <a:gd name="T7" fmla="*/ 2147483647 h 72"/>
              <a:gd name="T8" fmla="*/ 0 w 390"/>
              <a:gd name="T9" fmla="*/ 0 h 72"/>
              <a:gd name="T10" fmla="*/ 0 60000 65536"/>
              <a:gd name="T11" fmla="*/ 0 60000 65536"/>
              <a:gd name="T12" fmla="*/ 0 60000 65536"/>
              <a:gd name="T13" fmla="*/ 0 60000 65536"/>
              <a:gd name="T14" fmla="*/ 0 60000 65536"/>
              <a:gd name="T15" fmla="*/ 0 w 390"/>
              <a:gd name="T16" fmla="*/ 0 h 72"/>
              <a:gd name="T17" fmla="*/ 390 w 390"/>
              <a:gd name="T18" fmla="*/ 72 h 72"/>
            </a:gdLst>
            <a:ahLst/>
            <a:cxnLst>
              <a:cxn ang="T10">
                <a:pos x="T0" y="T1"/>
              </a:cxn>
              <a:cxn ang="T11">
                <a:pos x="T2" y="T3"/>
              </a:cxn>
              <a:cxn ang="T12">
                <a:pos x="T4" y="T5"/>
              </a:cxn>
              <a:cxn ang="T13">
                <a:pos x="T6" y="T7"/>
              </a:cxn>
              <a:cxn ang="T14">
                <a:pos x="T8" y="T9"/>
              </a:cxn>
            </a:cxnLst>
            <a:rect l="T15" t="T16" r="T17" b="T18"/>
            <a:pathLst>
              <a:path w="390" h="72">
                <a:moveTo>
                  <a:pt x="0" y="0"/>
                </a:moveTo>
                <a:lnTo>
                  <a:pt x="390" y="0"/>
                </a:lnTo>
                <a:lnTo>
                  <a:pt x="390" y="72"/>
                </a:lnTo>
                <a:lnTo>
                  <a:pt x="3" y="66"/>
                </a:lnTo>
                <a:lnTo>
                  <a:pt x="0" y="0"/>
                </a:lnTo>
                <a:close/>
              </a:path>
            </a:pathLst>
          </a:custGeom>
          <a:solidFill>
            <a:srgbClr val="99CCFF"/>
          </a:solidFill>
          <a:ln w="12700">
            <a:noFill/>
            <a:round/>
            <a:headEnd type="none" w="sm" len="sm"/>
            <a:tailEnd type="none" w="sm" len="sm"/>
          </a:ln>
        </p:spPr>
        <p:txBody>
          <a:bodyPr wrap="none" anchor="ctr"/>
          <a:lstStyle/>
          <a:p>
            <a:endParaRPr lang="en-US"/>
          </a:p>
        </p:txBody>
      </p:sp>
      <p:sp>
        <p:nvSpPr>
          <p:cNvPr id="61488" name="Freeform 125"/>
          <p:cNvSpPr>
            <a:spLocks/>
          </p:cNvSpPr>
          <p:nvPr/>
        </p:nvSpPr>
        <p:spPr bwMode="auto">
          <a:xfrm>
            <a:off x="1949450" y="4237137"/>
            <a:ext cx="1254125" cy="90487"/>
          </a:xfrm>
          <a:custGeom>
            <a:avLst/>
            <a:gdLst>
              <a:gd name="T0" fmla="*/ 0 w 1413"/>
              <a:gd name="T1" fmla="*/ 0 h 105"/>
              <a:gd name="T2" fmla="*/ 2147483647 w 1413"/>
              <a:gd name="T3" fmla="*/ 0 h 105"/>
              <a:gd name="T4" fmla="*/ 2147483647 w 1413"/>
              <a:gd name="T5" fmla="*/ 2147483647 h 105"/>
              <a:gd name="T6" fmla="*/ 2147483647 w 1413"/>
              <a:gd name="T7" fmla="*/ 2147483647 h 105"/>
              <a:gd name="T8" fmla="*/ 2147483647 w 1413"/>
              <a:gd name="T9" fmla="*/ 2147483647 h 105"/>
              <a:gd name="T10" fmla="*/ 0 w 1413"/>
              <a:gd name="T11" fmla="*/ 2147483647 h 105"/>
              <a:gd name="T12" fmla="*/ 0 w 1413"/>
              <a:gd name="T13" fmla="*/ 0 h 105"/>
              <a:gd name="T14" fmla="*/ 0 60000 65536"/>
              <a:gd name="T15" fmla="*/ 0 60000 65536"/>
              <a:gd name="T16" fmla="*/ 0 60000 65536"/>
              <a:gd name="T17" fmla="*/ 0 60000 65536"/>
              <a:gd name="T18" fmla="*/ 0 60000 65536"/>
              <a:gd name="T19" fmla="*/ 0 60000 65536"/>
              <a:gd name="T20" fmla="*/ 0 60000 65536"/>
              <a:gd name="T21" fmla="*/ 0 w 1413"/>
              <a:gd name="T22" fmla="*/ 0 h 105"/>
              <a:gd name="T23" fmla="*/ 1413 w 1413"/>
              <a:gd name="T24" fmla="*/ 105 h 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13" h="105">
                <a:moveTo>
                  <a:pt x="0" y="0"/>
                </a:moveTo>
                <a:lnTo>
                  <a:pt x="909" y="0"/>
                </a:lnTo>
                <a:lnTo>
                  <a:pt x="909" y="36"/>
                </a:lnTo>
                <a:lnTo>
                  <a:pt x="1413" y="36"/>
                </a:lnTo>
                <a:lnTo>
                  <a:pt x="1413" y="105"/>
                </a:lnTo>
                <a:lnTo>
                  <a:pt x="0" y="102"/>
                </a:lnTo>
                <a:lnTo>
                  <a:pt x="0" y="0"/>
                </a:lnTo>
                <a:close/>
              </a:path>
            </a:pathLst>
          </a:custGeom>
          <a:solidFill>
            <a:srgbClr val="99CCFF"/>
          </a:solidFill>
          <a:ln w="12700">
            <a:noFill/>
            <a:round/>
            <a:headEnd type="none" w="sm" len="sm"/>
            <a:tailEnd type="none" w="sm" len="sm"/>
          </a:ln>
        </p:spPr>
        <p:txBody>
          <a:bodyPr wrap="none" anchor="ctr"/>
          <a:lstStyle/>
          <a:p>
            <a:endParaRPr lang="en-US"/>
          </a:p>
        </p:txBody>
      </p:sp>
      <p:sp>
        <p:nvSpPr>
          <p:cNvPr id="61489" name="Freeform 127"/>
          <p:cNvSpPr>
            <a:spLocks/>
          </p:cNvSpPr>
          <p:nvPr/>
        </p:nvSpPr>
        <p:spPr bwMode="auto">
          <a:xfrm>
            <a:off x="1425575" y="4845149"/>
            <a:ext cx="2149475" cy="374650"/>
          </a:xfrm>
          <a:custGeom>
            <a:avLst/>
            <a:gdLst>
              <a:gd name="T0" fmla="*/ 2147483647 w 4332"/>
              <a:gd name="T1" fmla="*/ 2147483647 h 784"/>
              <a:gd name="T2" fmla="*/ 2147483647 w 4332"/>
              <a:gd name="T3" fmla="*/ 2147483647 h 784"/>
              <a:gd name="T4" fmla="*/ 2147483647 w 4332"/>
              <a:gd name="T5" fmla="*/ 2147483647 h 784"/>
              <a:gd name="T6" fmla="*/ 2147483647 w 4332"/>
              <a:gd name="T7" fmla="*/ 2147483647 h 784"/>
              <a:gd name="T8" fmla="*/ 2147483647 w 4332"/>
              <a:gd name="T9" fmla="*/ 2147483647 h 784"/>
              <a:gd name="T10" fmla="*/ 2147483647 w 4332"/>
              <a:gd name="T11" fmla="*/ 2147483647 h 784"/>
              <a:gd name="T12" fmla="*/ 2147483647 w 4332"/>
              <a:gd name="T13" fmla="*/ 2147483647 h 784"/>
              <a:gd name="T14" fmla="*/ 2147483647 w 4332"/>
              <a:gd name="T15" fmla="*/ 2147483647 h 784"/>
              <a:gd name="T16" fmla="*/ 2147483647 w 4332"/>
              <a:gd name="T17" fmla="*/ 2147483647 h 784"/>
              <a:gd name="T18" fmla="*/ 2147483647 w 4332"/>
              <a:gd name="T19" fmla="*/ 2147483647 h 784"/>
              <a:gd name="T20" fmla="*/ 2147483647 w 4332"/>
              <a:gd name="T21" fmla="*/ 2147483647 h 784"/>
              <a:gd name="T22" fmla="*/ 2147483647 w 4332"/>
              <a:gd name="T23" fmla="*/ 2147483647 h 784"/>
              <a:gd name="T24" fmla="*/ 2147483647 w 4332"/>
              <a:gd name="T25" fmla="*/ 2147483647 h 784"/>
              <a:gd name="T26" fmla="*/ 2147483647 w 4332"/>
              <a:gd name="T27" fmla="*/ 2147483647 h 784"/>
              <a:gd name="T28" fmla="*/ 0 w 4332"/>
              <a:gd name="T29" fmla="*/ 2147483647 h 784"/>
              <a:gd name="T30" fmla="*/ 2147483647 w 4332"/>
              <a:gd name="T31" fmla="*/ 2147483647 h 784"/>
              <a:gd name="T32" fmla="*/ 2147483647 w 4332"/>
              <a:gd name="T33" fmla="*/ 2147483647 h 784"/>
              <a:gd name="T34" fmla="*/ 2147483647 w 4332"/>
              <a:gd name="T35" fmla="*/ 2147483647 h 784"/>
              <a:gd name="T36" fmla="*/ 2147483647 w 4332"/>
              <a:gd name="T37" fmla="*/ 2147483647 h 784"/>
              <a:gd name="T38" fmla="*/ 2147483647 w 4332"/>
              <a:gd name="T39" fmla="*/ 2147483647 h 784"/>
              <a:gd name="T40" fmla="*/ 2147483647 w 4332"/>
              <a:gd name="T41" fmla="*/ 2147483647 h 784"/>
              <a:gd name="T42" fmla="*/ 2147483647 w 4332"/>
              <a:gd name="T43" fmla="*/ 2147483647 h 784"/>
              <a:gd name="T44" fmla="*/ 2147483647 w 4332"/>
              <a:gd name="T45" fmla="*/ 2147483647 h 784"/>
              <a:gd name="T46" fmla="*/ 2147483647 w 4332"/>
              <a:gd name="T47" fmla="*/ 2147483647 h 784"/>
              <a:gd name="T48" fmla="*/ 2147483647 w 4332"/>
              <a:gd name="T49" fmla="*/ 2147483647 h 784"/>
              <a:gd name="T50" fmla="*/ 2147483647 w 4332"/>
              <a:gd name="T51" fmla="*/ 2147483647 h 784"/>
              <a:gd name="T52" fmla="*/ 2147483647 w 4332"/>
              <a:gd name="T53" fmla="*/ 2147483647 h 784"/>
              <a:gd name="T54" fmla="*/ 2147483647 w 4332"/>
              <a:gd name="T55" fmla="*/ 2147483647 h 784"/>
              <a:gd name="T56" fmla="*/ 2147483647 w 4332"/>
              <a:gd name="T57" fmla="*/ 2147483647 h 784"/>
              <a:gd name="T58" fmla="*/ 2147483647 w 4332"/>
              <a:gd name="T59" fmla="*/ 2147483647 h 784"/>
              <a:gd name="T60" fmla="*/ 2147483647 w 4332"/>
              <a:gd name="T61" fmla="*/ 2147483647 h 784"/>
              <a:gd name="T62" fmla="*/ 2147483647 w 4332"/>
              <a:gd name="T63" fmla="*/ 2147483647 h 784"/>
              <a:gd name="T64" fmla="*/ 2147483647 w 4332"/>
              <a:gd name="T65" fmla="*/ 0 h 784"/>
              <a:gd name="T66" fmla="*/ 2147483647 w 4332"/>
              <a:gd name="T67" fmla="*/ 2147483647 h 784"/>
              <a:gd name="T68" fmla="*/ 2147483647 w 4332"/>
              <a:gd name="T69" fmla="*/ 2147483647 h 784"/>
              <a:gd name="T70" fmla="*/ 2147483647 w 4332"/>
              <a:gd name="T71" fmla="*/ 2147483647 h 784"/>
              <a:gd name="T72" fmla="*/ 2147483647 w 4332"/>
              <a:gd name="T73" fmla="*/ 2147483647 h 784"/>
              <a:gd name="T74" fmla="*/ 2147483647 w 4332"/>
              <a:gd name="T75" fmla="*/ 2147483647 h 784"/>
              <a:gd name="T76" fmla="*/ 2147483647 w 4332"/>
              <a:gd name="T77" fmla="*/ 2147483647 h 784"/>
              <a:gd name="T78" fmla="*/ 2147483647 w 4332"/>
              <a:gd name="T79" fmla="*/ 2147483647 h 784"/>
              <a:gd name="T80" fmla="*/ 2147483647 w 4332"/>
              <a:gd name="T81" fmla="*/ 2147483647 h 784"/>
              <a:gd name="T82" fmla="*/ 2147483647 w 4332"/>
              <a:gd name="T83" fmla="*/ 2147483647 h 784"/>
              <a:gd name="T84" fmla="*/ 2147483647 w 4332"/>
              <a:gd name="T85" fmla="*/ 2147483647 h 784"/>
              <a:gd name="T86" fmla="*/ 2147483647 w 4332"/>
              <a:gd name="T87" fmla="*/ 2147483647 h 784"/>
              <a:gd name="T88" fmla="*/ 2147483647 w 4332"/>
              <a:gd name="T89" fmla="*/ 2147483647 h 784"/>
              <a:gd name="T90" fmla="*/ 2147483647 w 4332"/>
              <a:gd name="T91" fmla="*/ 2147483647 h 784"/>
              <a:gd name="T92" fmla="*/ 2147483647 w 4332"/>
              <a:gd name="T93" fmla="*/ 2147483647 h 784"/>
              <a:gd name="T94" fmla="*/ 2147483647 w 4332"/>
              <a:gd name="T95" fmla="*/ 2147483647 h 784"/>
              <a:gd name="T96" fmla="*/ 2147483647 w 4332"/>
              <a:gd name="T97" fmla="*/ 2147483647 h 784"/>
              <a:gd name="T98" fmla="*/ 2147483647 w 4332"/>
              <a:gd name="T99" fmla="*/ 2147483647 h 784"/>
              <a:gd name="T100" fmla="*/ 2147483647 w 4332"/>
              <a:gd name="T101" fmla="*/ 2147483647 h 784"/>
              <a:gd name="T102" fmla="*/ 2147483647 w 4332"/>
              <a:gd name="T103" fmla="*/ 2147483647 h 7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332"/>
              <a:gd name="T157" fmla="*/ 0 h 784"/>
              <a:gd name="T158" fmla="*/ 4332 w 4332"/>
              <a:gd name="T159" fmla="*/ 784 h 78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332" h="784">
                <a:moveTo>
                  <a:pt x="4332" y="310"/>
                </a:moveTo>
                <a:lnTo>
                  <a:pt x="4238" y="411"/>
                </a:lnTo>
                <a:lnTo>
                  <a:pt x="4231" y="449"/>
                </a:lnTo>
                <a:lnTo>
                  <a:pt x="4225" y="601"/>
                </a:lnTo>
                <a:lnTo>
                  <a:pt x="4263" y="664"/>
                </a:lnTo>
                <a:lnTo>
                  <a:pt x="4301" y="714"/>
                </a:lnTo>
                <a:lnTo>
                  <a:pt x="4288" y="759"/>
                </a:lnTo>
                <a:lnTo>
                  <a:pt x="4238" y="778"/>
                </a:lnTo>
                <a:lnTo>
                  <a:pt x="221" y="784"/>
                </a:lnTo>
                <a:lnTo>
                  <a:pt x="202" y="721"/>
                </a:lnTo>
                <a:lnTo>
                  <a:pt x="164" y="771"/>
                </a:lnTo>
                <a:lnTo>
                  <a:pt x="50" y="771"/>
                </a:lnTo>
                <a:lnTo>
                  <a:pt x="44" y="563"/>
                </a:lnTo>
                <a:lnTo>
                  <a:pt x="12" y="487"/>
                </a:lnTo>
                <a:lnTo>
                  <a:pt x="0" y="399"/>
                </a:lnTo>
                <a:lnTo>
                  <a:pt x="12" y="354"/>
                </a:lnTo>
                <a:lnTo>
                  <a:pt x="271" y="367"/>
                </a:lnTo>
                <a:lnTo>
                  <a:pt x="271" y="329"/>
                </a:lnTo>
                <a:lnTo>
                  <a:pt x="347" y="323"/>
                </a:lnTo>
                <a:lnTo>
                  <a:pt x="348" y="262"/>
                </a:lnTo>
                <a:lnTo>
                  <a:pt x="410" y="260"/>
                </a:lnTo>
                <a:lnTo>
                  <a:pt x="417" y="39"/>
                </a:lnTo>
                <a:lnTo>
                  <a:pt x="435" y="1"/>
                </a:lnTo>
                <a:lnTo>
                  <a:pt x="461" y="39"/>
                </a:lnTo>
                <a:lnTo>
                  <a:pt x="467" y="253"/>
                </a:lnTo>
                <a:lnTo>
                  <a:pt x="562" y="253"/>
                </a:lnTo>
                <a:lnTo>
                  <a:pt x="562" y="215"/>
                </a:lnTo>
                <a:lnTo>
                  <a:pt x="600" y="209"/>
                </a:lnTo>
                <a:lnTo>
                  <a:pt x="598" y="190"/>
                </a:lnTo>
                <a:lnTo>
                  <a:pt x="622" y="186"/>
                </a:lnTo>
                <a:lnTo>
                  <a:pt x="631" y="152"/>
                </a:lnTo>
                <a:lnTo>
                  <a:pt x="650" y="89"/>
                </a:lnTo>
                <a:lnTo>
                  <a:pt x="672" y="0"/>
                </a:lnTo>
                <a:lnTo>
                  <a:pt x="682" y="152"/>
                </a:lnTo>
                <a:lnTo>
                  <a:pt x="726" y="152"/>
                </a:lnTo>
                <a:lnTo>
                  <a:pt x="745" y="121"/>
                </a:lnTo>
                <a:lnTo>
                  <a:pt x="748" y="328"/>
                </a:lnTo>
                <a:lnTo>
                  <a:pt x="762" y="334"/>
                </a:lnTo>
                <a:lnTo>
                  <a:pt x="764" y="367"/>
                </a:lnTo>
                <a:lnTo>
                  <a:pt x="2008" y="373"/>
                </a:lnTo>
                <a:lnTo>
                  <a:pt x="2008" y="335"/>
                </a:lnTo>
                <a:lnTo>
                  <a:pt x="2103" y="342"/>
                </a:lnTo>
                <a:lnTo>
                  <a:pt x="2122" y="373"/>
                </a:lnTo>
                <a:lnTo>
                  <a:pt x="2160" y="373"/>
                </a:lnTo>
                <a:lnTo>
                  <a:pt x="2166" y="329"/>
                </a:lnTo>
                <a:lnTo>
                  <a:pt x="2229" y="329"/>
                </a:lnTo>
                <a:lnTo>
                  <a:pt x="2229" y="373"/>
                </a:lnTo>
                <a:lnTo>
                  <a:pt x="3871" y="373"/>
                </a:lnTo>
                <a:lnTo>
                  <a:pt x="3922" y="335"/>
                </a:lnTo>
                <a:lnTo>
                  <a:pt x="4105" y="329"/>
                </a:lnTo>
                <a:lnTo>
                  <a:pt x="4162" y="304"/>
                </a:lnTo>
                <a:lnTo>
                  <a:pt x="4332" y="310"/>
                </a:lnTo>
                <a:close/>
              </a:path>
            </a:pathLst>
          </a:custGeom>
          <a:solidFill>
            <a:srgbClr val="000080"/>
          </a:solidFill>
          <a:ln w="12700">
            <a:noFill/>
            <a:round/>
            <a:headEnd type="none" w="sm" len="sm"/>
            <a:tailEnd type="none" w="sm" len="sm"/>
          </a:ln>
        </p:spPr>
        <p:txBody>
          <a:bodyPr wrap="none" anchor="ctr"/>
          <a:lstStyle/>
          <a:p>
            <a:endParaRPr lang="en-US"/>
          </a:p>
        </p:txBody>
      </p:sp>
      <p:sp>
        <p:nvSpPr>
          <p:cNvPr id="61490" name="Rectangle 128"/>
          <p:cNvSpPr>
            <a:spLocks noChangeArrowheads="1"/>
          </p:cNvSpPr>
          <p:nvPr/>
        </p:nvSpPr>
        <p:spPr bwMode="auto">
          <a:xfrm>
            <a:off x="1381125" y="4810224"/>
            <a:ext cx="2238375" cy="673100"/>
          </a:xfrm>
          <a:prstGeom prst="rect">
            <a:avLst/>
          </a:prstGeom>
          <a:noFill/>
          <a:ln w="25400">
            <a:solidFill>
              <a:srgbClr val="969696"/>
            </a:solidFill>
            <a:miter lim="800000"/>
            <a:headEnd/>
            <a:tailEnd/>
          </a:ln>
        </p:spPr>
        <p:txBody>
          <a:bodyPr wrap="none" anchor="ctr"/>
          <a:lstStyle/>
          <a:p>
            <a:pPr eaLnBrk="0" hangingPunct="0"/>
            <a:endParaRPr lang="en-US"/>
          </a:p>
        </p:txBody>
      </p:sp>
      <p:sp>
        <p:nvSpPr>
          <p:cNvPr id="61491" name="Rectangle 129"/>
          <p:cNvSpPr>
            <a:spLocks noChangeArrowheads="1"/>
          </p:cNvSpPr>
          <p:nvPr/>
        </p:nvSpPr>
        <p:spPr bwMode="auto">
          <a:xfrm>
            <a:off x="3686175" y="4811812"/>
            <a:ext cx="2238375" cy="673100"/>
          </a:xfrm>
          <a:prstGeom prst="rect">
            <a:avLst/>
          </a:prstGeom>
          <a:noFill/>
          <a:ln w="25400">
            <a:solidFill>
              <a:srgbClr val="969696"/>
            </a:solidFill>
            <a:miter lim="800000"/>
            <a:headEnd/>
            <a:tailEnd/>
          </a:ln>
        </p:spPr>
        <p:txBody>
          <a:bodyPr wrap="none" anchor="ctr"/>
          <a:lstStyle/>
          <a:p>
            <a:pPr algn="ctr" eaLnBrk="0" hangingPunct="0"/>
            <a:endParaRPr lang="en-US"/>
          </a:p>
        </p:txBody>
      </p:sp>
      <p:sp>
        <p:nvSpPr>
          <p:cNvPr id="61492" name="Rectangle 130"/>
          <p:cNvSpPr>
            <a:spLocks noChangeArrowheads="1"/>
          </p:cNvSpPr>
          <p:nvPr/>
        </p:nvSpPr>
        <p:spPr bwMode="auto">
          <a:xfrm>
            <a:off x="5992813" y="4810224"/>
            <a:ext cx="1971675" cy="671513"/>
          </a:xfrm>
          <a:prstGeom prst="rect">
            <a:avLst/>
          </a:prstGeom>
          <a:noFill/>
          <a:ln w="25400">
            <a:solidFill>
              <a:srgbClr val="969696"/>
            </a:solidFill>
            <a:miter lim="800000"/>
            <a:headEnd/>
            <a:tailEnd/>
          </a:ln>
        </p:spPr>
        <p:txBody>
          <a:bodyPr wrap="none" anchor="ctr"/>
          <a:lstStyle/>
          <a:p>
            <a:pPr algn="ctr" eaLnBrk="0" hangingPunct="0"/>
            <a:r>
              <a:rPr lang="en-US" sz="1400" b="1">
                <a:latin typeface="Arial Narrow" pitchFamily="34" charset="0"/>
              </a:rPr>
              <a:t>9,330</a:t>
            </a:r>
          </a:p>
        </p:txBody>
      </p:sp>
      <p:sp>
        <p:nvSpPr>
          <p:cNvPr id="61493" name="Text Box 131"/>
          <p:cNvSpPr txBox="1">
            <a:spLocks noChangeArrowheads="1"/>
          </p:cNvSpPr>
          <p:nvPr/>
        </p:nvSpPr>
        <p:spPr bwMode="auto">
          <a:xfrm>
            <a:off x="2263775" y="5203924"/>
            <a:ext cx="454025" cy="244475"/>
          </a:xfrm>
          <a:prstGeom prst="rect">
            <a:avLst/>
          </a:prstGeom>
          <a:noFill/>
          <a:ln w="9525">
            <a:noFill/>
            <a:miter lim="800000"/>
            <a:headEnd/>
            <a:tailEnd/>
          </a:ln>
        </p:spPr>
        <p:txBody>
          <a:bodyPr wrap="none" lIns="0" tIns="0" rIns="0" bIns="0">
            <a:spAutoFit/>
          </a:bodyPr>
          <a:lstStyle/>
          <a:p>
            <a:pPr eaLnBrk="0" hangingPunct="0"/>
            <a:r>
              <a:rPr lang="en-US" sz="1600" b="1">
                <a:latin typeface="Arial Narrow" pitchFamily="34" charset="0"/>
              </a:rPr>
              <a:t>VLCC</a:t>
            </a:r>
          </a:p>
        </p:txBody>
      </p:sp>
      <p:sp>
        <p:nvSpPr>
          <p:cNvPr id="61494" name="Rectangle 132"/>
          <p:cNvSpPr>
            <a:spLocks noChangeArrowheads="1"/>
          </p:cNvSpPr>
          <p:nvPr/>
        </p:nvSpPr>
        <p:spPr bwMode="auto">
          <a:xfrm>
            <a:off x="4027488" y="4941987"/>
            <a:ext cx="1530350" cy="387350"/>
          </a:xfrm>
          <a:prstGeom prst="rect">
            <a:avLst/>
          </a:prstGeom>
          <a:noFill/>
          <a:ln w="9525">
            <a:noFill/>
            <a:miter lim="800000"/>
            <a:headEnd/>
            <a:tailEnd/>
          </a:ln>
        </p:spPr>
        <p:txBody>
          <a:bodyPr wrap="none" lIns="0" tIns="0" rIns="0" bIns="0" anchor="ctr">
            <a:spAutoFit/>
          </a:bodyPr>
          <a:lstStyle/>
          <a:p>
            <a:pPr eaLnBrk="0" hangingPunct="0">
              <a:lnSpc>
                <a:spcPct val="90000"/>
              </a:lnSpc>
            </a:pPr>
            <a:r>
              <a:rPr lang="en-US" sz="1400" b="1">
                <a:latin typeface="Arial Narrow" pitchFamily="34" charset="0"/>
              </a:rPr>
              <a:t>300,000 tons</a:t>
            </a:r>
          </a:p>
          <a:p>
            <a:pPr eaLnBrk="0" hangingPunct="0">
              <a:lnSpc>
                <a:spcPct val="90000"/>
              </a:lnSpc>
            </a:pPr>
            <a:r>
              <a:rPr lang="en-US" sz="1400" b="1">
                <a:latin typeface="Arial Narrow" pitchFamily="34" charset="0"/>
              </a:rPr>
              <a:t>2 million barrels of oil</a:t>
            </a:r>
          </a:p>
        </p:txBody>
      </p:sp>
      <p:sp>
        <p:nvSpPr>
          <p:cNvPr id="61495" name="Freeform 137"/>
          <p:cNvSpPr>
            <a:spLocks/>
          </p:cNvSpPr>
          <p:nvPr/>
        </p:nvSpPr>
        <p:spPr bwMode="auto">
          <a:xfrm>
            <a:off x="1670050" y="5583337"/>
            <a:ext cx="1603375" cy="415925"/>
          </a:xfrm>
          <a:custGeom>
            <a:avLst/>
            <a:gdLst>
              <a:gd name="T0" fmla="*/ 2147483647 w 1010"/>
              <a:gd name="T1" fmla="*/ 2147483647 h 262"/>
              <a:gd name="T2" fmla="*/ 2147483647 w 1010"/>
              <a:gd name="T3" fmla="*/ 2147483647 h 262"/>
              <a:gd name="T4" fmla="*/ 2147483647 w 1010"/>
              <a:gd name="T5" fmla="*/ 2147483647 h 262"/>
              <a:gd name="T6" fmla="*/ 2147483647 w 1010"/>
              <a:gd name="T7" fmla="*/ 2147483647 h 262"/>
              <a:gd name="T8" fmla="*/ 2147483647 w 1010"/>
              <a:gd name="T9" fmla="*/ 2147483647 h 262"/>
              <a:gd name="T10" fmla="*/ 2147483647 w 1010"/>
              <a:gd name="T11" fmla="*/ 2147483647 h 262"/>
              <a:gd name="T12" fmla="*/ 2147483647 w 1010"/>
              <a:gd name="T13" fmla="*/ 2147483647 h 262"/>
              <a:gd name="T14" fmla="*/ 2147483647 w 1010"/>
              <a:gd name="T15" fmla="*/ 2147483647 h 262"/>
              <a:gd name="T16" fmla="*/ 2147483647 w 1010"/>
              <a:gd name="T17" fmla="*/ 2147483647 h 262"/>
              <a:gd name="T18" fmla="*/ 2147483647 w 1010"/>
              <a:gd name="T19" fmla="*/ 2147483647 h 262"/>
              <a:gd name="T20" fmla="*/ 2147483647 w 1010"/>
              <a:gd name="T21" fmla="*/ 2147483647 h 262"/>
              <a:gd name="T22" fmla="*/ 2147483647 w 1010"/>
              <a:gd name="T23" fmla="*/ 2147483647 h 262"/>
              <a:gd name="T24" fmla="*/ 2147483647 w 1010"/>
              <a:gd name="T25" fmla="*/ 2147483647 h 262"/>
              <a:gd name="T26" fmla="*/ 2147483647 w 1010"/>
              <a:gd name="T27" fmla="*/ 2147483647 h 262"/>
              <a:gd name="T28" fmla="*/ 2147483647 w 1010"/>
              <a:gd name="T29" fmla="*/ 2147483647 h 262"/>
              <a:gd name="T30" fmla="*/ 2147483647 w 1010"/>
              <a:gd name="T31" fmla="*/ 2147483647 h 262"/>
              <a:gd name="T32" fmla="*/ 2147483647 w 1010"/>
              <a:gd name="T33" fmla="*/ 2147483647 h 262"/>
              <a:gd name="T34" fmla="*/ 2147483647 w 1010"/>
              <a:gd name="T35" fmla="*/ 2147483647 h 262"/>
              <a:gd name="T36" fmla="*/ 2147483647 w 1010"/>
              <a:gd name="T37" fmla="*/ 2147483647 h 262"/>
              <a:gd name="T38" fmla="*/ 2147483647 w 1010"/>
              <a:gd name="T39" fmla="*/ 2147483647 h 262"/>
              <a:gd name="T40" fmla="*/ 2147483647 w 1010"/>
              <a:gd name="T41" fmla="*/ 2147483647 h 262"/>
              <a:gd name="T42" fmla="*/ 2147483647 w 1010"/>
              <a:gd name="T43" fmla="*/ 2147483647 h 262"/>
              <a:gd name="T44" fmla="*/ 2147483647 w 1010"/>
              <a:gd name="T45" fmla="*/ 2147483647 h 262"/>
              <a:gd name="T46" fmla="*/ 2147483647 w 1010"/>
              <a:gd name="T47" fmla="*/ 2147483647 h 262"/>
              <a:gd name="T48" fmla="*/ 2147483647 w 1010"/>
              <a:gd name="T49" fmla="*/ 2147483647 h 262"/>
              <a:gd name="T50" fmla="*/ 2147483647 w 1010"/>
              <a:gd name="T51" fmla="*/ 2147483647 h 262"/>
              <a:gd name="T52" fmla="*/ 2147483647 w 1010"/>
              <a:gd name="T53" fmla="*/ 2147483647 h 262"/>
              <a:gd name="T54" fmla="*/ 2147483647 w 1010"/>
              <a:gd name="T55" fmla="*/ 2147483647 h 262"/>
              <a:gd name="T56" fmla="*/ 2147483647 w 1010"/>
              <a:gd name="T57" fmla="*/ 2147483647 h 262"/>
              <a:gd name="T58" fmla="*/ 2147483647 w 1010"/>
              <a:gd name="T59" fmla="*/ 2147483647 h 262"/>
              <a:gd name="T60" fmla="*/ 2147483647 w 1010"/>
              <a:gd name="T61" fmla="*/ 2147483647 h 262"/>
              <a:gd name="T62" fmla="*/ 0 w 1010"/>
              <a:gd name="T63" fmla="*/ 0 h 262"/>
              <a:gd name="T64" fmla="*/ 2147483647 w 1010"/>
              <a:gd name="T65" fmla="*/ 0 h 262"/>
              <a:gd name="T66" fmla="*/ 2147483647 w 1010"/>
              <a:gd name="T67" fmla="*/ 2147483647 h 262"/>
              <a:gd name="T68" fmla="*/ 2147483647 w 1010"/>
              <a:gd name="T69" fmla="*/ 2147483647 h 262"/>
              <a:gd name="T70" fmla="*/ 2147483647 w 1010"/>
              <a:gd name="T71" fmla="*/ 2147483647 h 262"/>
              <a:gd name="T72" fmla="*/ 2147483647 w 1010"/>
              <a:gd name="T73" fmla="*/ 2147483647 h 262"/>
              <a:gd name="T74" fmla="*/ 2147483647 w 1010"/>
              <a:gd name="T75" fmla="*/ 2147483647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10"/>
              <a:gd name="T115" fmla="*/ 0 h 262"/>
              <a:gd name="T116" fmla="*/ 1010 w 1010"/>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10" h="262">
                <a:moveTo>
                  <a:pt x="582" y="150"/>
                </a:moveTo>
                <a:lnTo>
                  <a:pt x="620" y="146"/>
                </a:lnTo>
                <a:lnTo>
                  <a:pt x="656" y="138"/>
                </a:lnTo>
                <a:lnTo>
                  <a:pt x="724" y="132"/>
                </a:lnTo>
                <a:lnTo>
                  <a:pt x="856" y="132"/>
                </a:lnTo>
                <a:lnTo>
                  <a:pt x="906" y="136"/>
                </a:lnTo>
                <a:lnTo>
                  <a:pt x="944" y="154"/>
                </a:lnTo>
                <a:lnTo>
                  <a:pt x="958" y="166"/>
                </a:lnTo>
                <a:lnTo>
                  <a:pt x="992" y="180"/>
                </a:lnTo>
                <a:lnTo>
                  <a:pt x="1006" y="186"/>
                </a:lnTo>
                <a:lnTo>
                  <a:pt x="1010" y="200"/>
                </a:lnTo>
                <a:lnTo>
                  <a:pt x="998" y="214"/>
                </a:lnTo>
                <a:lnTo>
                  <a:pt x="966" y="226"/>
                </a:lnTo>
                <a:lnTo>
                  <a:pt x="926" y="238"/>
                </a:lnTo>
                <a:lnTo>
                  <a:pt x="870" y="244"/>
                </a:lnTo>
                <a:lnTo>
                  <a:pt x="760" y="248"/>
                </a:lnTo>
                <a:lnTo>
                  <a:pt x="694" y="246"/>
                </a:lnTo>
                <a:lnTo>
                  <a:pt x="660" y="248"/>
                </a:lnTo>
                <a:lnTo>
                  <a:pt x="656" y="262"/>
                </a:lnTo>
                <a:lnTo>
                  <a:pt x="598" y="262"/>
                </a:lnTo>
                <a:lnTo>
                  <a:pt x="590" y="248"/>
                </a:lnTo>
                <a:lnTo>
                  <a:pt x="438" y="242"/>
                </a:lnTo>
                <a:lnTo>
                  <a:pt x="380" y="242"/>
                </a:lnTo>
                <a:lnTo>
                  <a:pt x="300" y="236"/>
                </a:lnTo>
                <a:lnTo>
                  <a:pt x="228" y="216"/>
                </a:lnTo>
                <a:lnTo>
                  <a:pt x="134" y="196"/>
                </a:lnTo>
                <a:lnTo>
                  <a:pt x="70" y="184"/>
                </a:lnTo>
                <a:lnTo>
                  <a:pt x="42" y="172"/>
                </a:lnTo>
                <a:lnTo>
                  <a:pt x="28" y="158"/>
                </a:lnTo>
                <a:lnTo>
                  <a:pt x="26" y="146"/>
                </a:lnTo>
                <a:lnTo>
                  <a:pt x="64" y="146"/>
                </a:lnTo>
                <a:lnTo>
                  <a:pt x="0" y="0"/>
                </a:lnTo>
                <a:lnTo>
                  <a:pt x="62" y="0"/>
                </a:lnTo>
                <a:lnTo>
                  <a:pt x="228" y="152"/>
                </a:lnTo>
                <a:lnTo>
                  <a:pt x="292" y="148"/>
                </a:lnTo>
                <a:lnTo>
                  <a:pt x="386" y="148"/>
                </a:lnTo>
                <a:lnTo>
                  <a:pt x="502" y="148"/>
                </a:lnTo>
                <a:lnTo>
                  <a:pt x="582" y="150"/>
                </a:lnTo>
                <a:close/>
              </a:path>
            </a:pathLst>
          </a:custGeom>
          <a:solidFill>
            <a:srgbClr val="808080"/>
          </a:solidFill>
          <a:ln w="9525">
            <a:noFill/>
            <a:round/>
            <a:headEnd/>
            <a:tailEnd/>
          </a:ln>
        </p:spPr>
        <p:txBody>
          <a:bodyPr/>
          <a:lstStyle/>
          <a:p>
            <a:endParaRPr lang="en-US"/>
          </a:p>
        </p:txBody>
      </p:sp>
      <p:sp>
        <p:nvSpPr>
          <p:cNvPr id="61496" name="Text Box 138"/>
          <p:cNvSpPr txBox="1">
            <a:spLocks noChangeArrowheads="1"/>
          </p:cNvSpPr>
          <p:nvPr/>
        </p:nvSpPr>
        <p:spPr bwMode="auto">
          <a:xfrm>
            <a:off x="2219325" y="5957987"/>
            <a:ext cx="709613" cy="244475"/>
          </a:xfrm>
          <a:prstGeom prst="rect">
            <a:avLst/>
          </a:prstGeom>
          <a:noFill/>
          <a:ln w="9525">
            <a:noFill/>
            <a:miter lim="800000"/>
            <a:headEnd/>
            <a:tailEnd/>
          </a:ln>
        </p:spPr>
        <p:txBody>
          <a:bodyPr wrap="none" lIns="0" tIns="0" rIns="0" bIns="0">
            <a:spAutoFit/>
          </a:bodyPr>
          <a:lstStyle/>
          <a:p>
            <a:pPr eaLnBrk="0" hangingPunct="0"/>
            <a:r>
              <a:rPr lang="en-US" sz="1600" b="1">
                <a:latin typeface="Arial Narrow" pitchFamily="34" charset="0"/>
              </a:rPr>
              <a:t>747-400F</a:t>
            </a:r>
          </a:p>
        </p:txBody>
      </p:sp>
      <p:sp>
        <p:nvSpPr>
          <p:cNvPr id="69" name="Footer Placeholder 3"/>
          <p:cNvSpPr>
            <a:spLocks noGrp="1"/>
          </p:cNvSpPr>
          <p:nvPr>
            <p:ph type="ftr" sz="quarter" idx="10"/>
          </p:nvPr>
        </p:nvSpPr>
        <p:spPr>
          <a:xfrm>
            <a:off x="101600" y="6639321"/>
            <a:ext cx="8940800" cy="246063"/>
          </a:xfrm>
        </p:spPr>
        <p:txBody>
          <a:bodyPr/>
          <a:lstStyle/>
          <a:p>
            <a:pPr>
              <a:defRPr/>
            </a:pPr>
            <a:r>
              <a:rPr lang="en-US" sz="1100" dirty="0" smtClean="0"/>
              <a:t>Copyright © 1998-2010, Dr. Jean-Paul </a:t>
            </a:r>
            <a:r>
              <a:rPr lang="en-US" sz="1100" dirty="0" err="1" smtClean="0"/>
              <a:t>Rodrigue</a:t>
            </a:r>
            <a:r>
              <a:rPr lang="en-US" sz="1100" dirty="0" smtClean="0"/>
              <a:t>, Dept. of Global Economies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endParaRPr lang="en-US" sz="1100" dirty="0"/>
          </a:p>
        </p:txBody>
      </p:sp>
    </p:spTree>
    <p:extLst>
      <p:ext uri="{BB962C8B-B14F-4D97-AF65-F5344CB8AC3E}">
        <p14:creationId xmlns:p14="http://schemas.microsoft.com/office/powerpoint/2010/main" val="21614597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Evolution</a:t>
            </a:r>
            <a:r>
              <a:rPr lang="it-IT" dirty="0"/>
              <a:t> of </a:t>
            </a:r>
            <a:r>
              <a:rPr lang="it-IT" dirty="0" err="1" smtClean="0"/>
              <a:t>Containerships</a:t>
            </a:r>
            <a:r>
              <a:rPr lang="it-IT" dirty="0" smtClean="0"/>
              <a:t/>
            </a:r>
            <a:br>
              <a:rPr lang="it-IT" dirty="0" smtClean="0"/>
            </a:br>
            <a:endParaRPr lang="it-IT" dirty="0"/>
          </a:p>
        </p:txBody>
      </p:sp>
      <p:pic>
        <p:nvPicPr>
          <p:cNvPr id="175106" name="Picture 2" descr="http://people.hofstra.edu/geotrans/eng/ch3en/conc3en/img/containership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292" y="896020"/>
            <a:ext cx="7272808" cy="516797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0"/>
          </p:nvPr>
        </p:nvSpPr>
        <p:spPr>
          <a:xfrm>
            <a:off x="101600" y="6639321"/>
            <a:ext cx="8940800" cy="246063"/>
          </a:xfrm>
        </p:spPr>
        <p:txBody>
          <a:bodyPr/>
          <a:lstStyle/>
          <a:p>
            <a:pPr>
              <a:defRPr/>
            </a:pPr>
            <a:r>
              <a:rPr lang="en-US" sz="1100" dirty="0" smtClean="0"/>
              <a:t>Copyright © 1998-2010, Dr. Jean-Paul </a:t>
            </a:r>
            <a:r>
              <a:rPr lang="en-US" sz="1100" dirty="0" err="1" smtClean="0"/>
              <a:t>Rodrigue</a:t>
            </a:r>
            <a:r>
              <a:rPr lang="en-US" sz="1100" dirty="0" smtClean="0"/>
              <a:t>, Dept. of Global Economies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endParaRPr lang="en-US" sz="1100" dirty="0"/>
          </a:p>
        </p:txBody>
      </p:sp>
      <p:sp>
        <p:nvSpPr>
          <p:cNvPr id="3" name="Rettangolo 2"/>
          <p:cNvSpPr/>
          <p:nvPr/>
        </p:nvSpPr>
        <p:spPr>
          <a:xfrm>
            <a:off x="0" y="5921910"/>
            <a:ext cx="9144000" cy="400110"/>
          </a:xfrm>
          <a:prstGeom prst="rect">
            <a:avLst/>
          </a:prstGeom>
        </p:spPr>
        <p:txBody>
          <a:bodyPr wrap="square">
            <a:spAutoFit/>
          </a:bodyPr>
          <a:lstStyle/>
          <a:p>
            <a:pPr algn="ctr"/>
            <a:r>
              <a:rPr lang="it-IT" sz="2000" dirty="0">
                <a:hlinkClick r:id="rId3"/>
              </a:rPr>
              <a:t>http://people.hofstra.edu/geotrans/eng/ch3en/conc3en/containerships.html</a:t>
            </a:r>
            <a:endParaRPr lang="it-IT" sz="2000" dirty="0"/>
          </a:p>
        </p:txBody>
      </p:sp>
    </p:spTree>
    <p:extLst>
      <p:ext uri="{BB962C8B-B14F-4D97-AF65-F5344CB8AC3E}">
        <p14:creationId xmlns:p14="http://schemas.microsoft.com/office/powerpoint/2010/main" val="3695493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4"/>
          <p:cNvSpPr>
            <a:spLocks noGrp="1" noChangeArrowheads="1"/>
          </p:cNvSpPr>
          <p:nvPr>
            <p:ph type="title"/>
          </p:nvPr>
        </p:nvSpPr>
        <p:spPr>
          <a:xfrm>
            <a:off x="107504" y="116632"/>
            <a:ext cx="9036496" cy="1143000"/>
          </a:xfrm>
        </p:spPr>
        <p:txBody>
          <a:bodyPr/>
          <a:lstStyle/>
          <a:p>
            <a:pPr eaLnBrk="1" hangingPunct="1"/>
            <a:r>
              <a:rPr lang="en-US" sz="3200" dirty="0" smtClean="0"/>
              <a:t>Characteristics of Some Historical Containerships</a:t>
            </a:r>
            <a:br>
              <a:rPr lang="en-US" sz="3200" dirty="0" smtClean="0"/>
            </a:br>
            <a:endParaRPr lang="en-US" sz="3200" dirty="0" smtClean="0"/>
          </a:p>
        </p:txBody>
      </p:sp>
      <p:graphicFrame>
        <p:nvGraphicFramePr>
          <p:cNvPr id="708035" name="Group 451"/>
          <p:cNvGraphicFramePr>
            <a:graphicFrameLocks noGrp="1"/>
          </p:cNvGraphicFramePr>
          <p:nvPr>
            <p:ph idx="1"/>
          </p:nvPr>
        </p:nvGraphicFramePr>
        <p:xfrm>
          <a:off x="133350" y="1117600"/>
          <a:ext cx="8869362" cy="5683568"/>
        </p:xfrm>
        <a:graphic>
          <a:graphicData uri="http://schemas.openxmlformats.org/drawingml/2006/table">
            <a:tbl>
              <a:tblPr firstRow="1" bandRow="1">
                <a:tableStyleId>{3B4B98B0-60AC-42C2-AFA5-B58CD77FA1E5}</a:tableStyleId>
              </a:tblPr>
              <a:tblGrid>
                <a:gridCol w="731778"/>
                <a:gridCol w="1769040"/>
                <a:gridCol w="963048"/>
                <a:gridCol w="971678"/>
                <a:gridCol w="1108023"/>
                <a:gridCol w="1108023"/>
                <a:gridCol w="1109749"/>
                <a:gridCol w="1108023"/>
              </a:tblGrid>
              <a:tr h="5873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dirty="0" smtClean="0">
                          <a:ln>
                            <a:noFill/>
                          </a:ln>
                          <a:effectLst/>
                        </a:rPr>
                        <a:t>Year</a:t>
                      </a:r>
                      <a:endParaRPr kumimoji="0" lang="en-US" sz="1600" b="1" i="0" u="none" strike="noStrike" cap="none" normalizeH="0" baseline="0" dirty="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Name</a:t>
                      </a:r>
                      <a:endParaRPr kumimoji="0" lang="en-US" sz="1600" b="1"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Capacity (TEU)</a:t>
                      </a:r>
                      <a:endParaRPr kumimoji="0" lang="en-US" sz="1600" b="1"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Yard</a:t>
                      </a:r>
                      <a:endParaRPr kumimoji="0" lang="en-US" sz="1600" b="1"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Length (m)</a:t>
                      </a:r>
                      <a:endParaRPr kumimoji="0" lang="en-US" sz="1600" b="1"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Width (m)</a:t>
                      </a:r>
                      <a:endParaRPr kumimoji="0" lang="en-US" sz="1600" b="1"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Draft (m)</a:t>
                      </a:r>
                      <a:endParaRPr kumimoji="0" lang="en-US" sz="1600" b="1"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Speed (knots)</a:t>
                      </a:r>
                      <a:endParaRPr kumimoji="0" lang="en-US" sz="1600" b="1" i="0" u="none" strike="noStrike" cap="none" normalizeH="0" baseline="0" smtClean="0">
                        <a:ln>
                          <a:noFill/>
                        </a:ln>
                        <a:solidFill>
                          <a:schemeClr val="tx1"/>
                        </a:solidFill>
                        <a:effectLst/>
                        <a:latin typeface="Arial Narrow" pitchFamily="34" charset="0"/>
                      </a:endParaRPr>
                    </a:p>
                  </a:txBody>
                  <a:tcPr marL="99412" marR="99412" horzOverflow="overflow"/>
                </a:tc>
              </a:tr>
              <a:tr h="4635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1956</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Ideal X</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58</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US</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174.2</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23.6</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18.0</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r>
              <a:tr h="4619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1968</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Elbe Express</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730</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B&amp;V</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171.0</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24.5</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7.9</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20.0</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r>
              <a:tr h="4635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1981</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dirty="0" smtClean="0">
                          <a:ln>
                            <a:noFill/>
                          </a:ln>
                          <a:effectLst/>
                        </a:rPr>
                        <a:t>Frankfurt Express</a:t>
                      </a:r>
                      <a:endParaRPr kumimoji="0" lang="en-US" sz="1600" b="0" i="0" u="none" strike="noStrike" cap="none" normalizeH="0" baseline="0" dirty="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3,430</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HDW</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271.0</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32.3</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11.5</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23.0</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r>
              <a:tr h="4635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1991</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Hanover Express</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4,407</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Samsung</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281.6</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32.3</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13.5</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23.0</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r>
              <a:tr h="4635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1995</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dirty="0" smtClean="0">
                          <a:ln>
                            <a:noFill/>
                          </a:ln>
                          <a:effectLst/>
                        </a:rPr>
                        <a:t>APL China</a:t>
                      </a:r>
                      <a:endParaRPr kumimoji="0" lang="en-US" sz="1600" b="0" i="0" u="none" strike="noStrike" cap="none" normalizeH="0" baseline="0" dirty="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4,832</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HDW</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262.0</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40.0</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12.0</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24.6</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r>
              <a:tr h="4635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1996</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Regina Maersk</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dirty="0" smtClean="0">
                          <a:ln>
                            <a:noFill/>
                          </a:ln>
                          <a:effectLst/>
                        </a:rPr>
                        <a:t>6,700</a:t>
                      </a:r>
                      <a:endParaRPr kumimoji="0" lang="en-US" sz="1600" b="0" i="0" u="none" strike="noStrike" cap="none" normalizeH="0" baseline="0" dirty="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Odense</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302.3</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42.8</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12.2</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24.6</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r>
              <a:tr h="4635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2001</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Hamburg Express</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7,506</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Hyundai</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304.0</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42.8</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14.5</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25.0</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r>
              <a:tr h="4619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2003</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OOCL Shenzhen</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8,063</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Samsung</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319.0</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42.8</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14.5</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25.2</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r>
              <a:tr h="4635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2005</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MSC Pamela</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9,200</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Samsung</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321.0</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45.6</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15.0</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25.0</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r>
              <a:tr h="4635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dirty="0" smtClean="0">
                          <a:ln>
                            <a:noFill/>
                          </a:ln>
                          <a:effectLst/>
                        </a:rPr>
                        <a:t>2006</a:t>
                      </a:r>
                      <a:endParaRPr kumimoji="0" lang="en-US" sz="1600" b="0" i="0" u="none" strike="noStrike" cap="none" normalizeH="0" baseline="0" dirty="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Emma Maersk</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dirty="0" smtClean="0">
                          <a:ln>
                            <a:noFill/>
                          </a:ln>
                          <a:effectLst/>
                        </a:rPr>
                        <a:t>14,500</a:t>
                      </a:r>
                      <a:endParaRPr kumimoji="0" lang="en-US" sz="1600" b="0" i="0" u="none" strike="noStrike" cap="none" normalizeH="0" baseline="0" dirty="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dirty="0" smtClean="0">
                          <a:ln>
                            <a:noFill/>
                          </a:ln>
                          <a:effectLst/>
                        </a:rPr>
                        <a:t>Odense</a:t>
                      </a:r>
                      <a:endParaRPr kumimoji="0" lang="en-US" sz="1600" b="0" i="0" u="none" strike="noStrike" cap="none" normalizeH="0" baseline="0" dirty="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dirty="0" smtClean="0">
                          <a:ln>
                            <a:noFill/>
                          </a:ln>
                          <a:effectLst/>
                        </a:rPr>
                        <a:t>393.0</a:t>
                      </a:r>
                      <a:endParaRPr kumimoji="0" lang="en-US" sz="1600" b="0" i="0" u="none" strike="noStrike" cap="none" normalizeH="0" baseline="0" dirty="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smtClean="0">
                          <a:ln>
                            <a:noFill/>
                          </a:ln>
                          <a:effectLst/>
                        </a:rPr>
                        <a:t>56.4</a:t>
                      </a:r>
                      <a:endParaRPr kumimoji="0" lang="en-US" sz="1600" b="0" i="0" u="none" strike="noStrike" cap="none" normalizeH="0" baseline="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dirty="0" smtClean="0">
                          <a:ln>
                            <a:noFill/>
                          </a:ln>
                          <a:effectLst/>
                        </a:rPr>
                        <a:t>15.5</a:t>
                      </a:r>
                      <a:endParaRPr kumimoji="0" lang="en-US" sz="1600" b="0" i="0" u="none" strike="noStrike" cap="none" normalizeH="0" baseline="0" dirty="0" smtClean="0">
                        <a:ln>
                          <a:noFill/>
                        </a:ln>
                        <a:solidFill>
                          <a:schemeClr val="tx1"/>
                        </a:solidFill>
                        <a:effectLst/>
                        <a:latin typeface="Arial Narrow" pitchFamily="34" charset="0"/>
                      </a:endParaRPr>
                    </a:p>
                  </a:txBody>
                  <a:tcPr marL="99412" marR="99412"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u="none" strike="noStrike" cap="none" normalizeH="0" baseline="0" dirty="0" smtClean="0">
                          <a:ln>
                            <a:noFill/>
                          </a:ln>
                          <a:effectLst/>
                        </a:rPr>
                        <a:t>24.5</a:t>
                      </a:r>
                      <a:endParaRPr kumimoji="0" lang="en-US" sz="1600" b="0" i="0" u="none" strike="noStrike" cap="none" normalizeH="0" baseline="0" dirty="0" smtClean="0">
                        <a:ln>
                          <a:noFill/>
                        </a:ln>
                        <a:solidFill>
                          <a:schemeClr val="tx1"/>
                        </a:solidFill>
                        <a:effectLst/>
                        <a:latin typeface="Arial Narrow" pitchFamily="34" charset="0"/>
                      </a:endParaRPr>
                    </a:p>
                  </a:txBody>
                  <a:tcPr marL="99412" marR="99412" horzOverflow="overflow"/>
                </a:tc>
              </a:tr>
            </a:tbl>
          </a:graphicData>
        </a:graphic>
      </p:graphicFrame>
    </p:spTree>
    <p:extLst>
      <p:ext uri="{BB962C8B-B14F-4D97-AF65-F5344CB8AC3E}">
        <p14:creationId xmlns:p14="http://schemas.microsoft.com/office/powerpoint/2010/main" val="3499553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smtClean="0"/>
              <a:t>The </a:t>
            </a:r>
            <a:r>
              <a:rPr lang="it-IT" sz="3200" dirty="0" err="1" smtClean="0"/>
              <a:t>increase</a:t>
            </a:r>
            <a:r>
              <a:rPr lang="it-IT" sz="3200" dirty="0" smtClean="0"/>
              <a:t> in </a:t>
            </a:r>
            <a:r>
              <a:rPr lang="it-IT" sz="3200" dirty="0" err="1" smtClean="0"/>
              <a:t>capacity</a:t>
            </a:r>
            <a:r>
              <a:rPr lang="it-IT" sz="3200" dirty="0" smtClean="0"/>
              <a:t> of </a:t>
            </a:r>
            <a:r>
              <a:rPr lang="it-IT" sz="3200" dirty="0" err="1" smtClean="0"/>
              <a:t>containeships</a:t>
            </a:r>
            <a:endParaRPr lang="it-IT" sz="3200" dirty="0"/>
          </a:p>
        </p:txBody>
      </p:sp>
      <p:pic>
        <p:nvPicPr>
          <p:cNvPr id="179202" name="Picture 2" descr="http://www.mol.co.jp/pr/2015/img/1503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84784"/>
            <a:ext cx="9013691" cy="2297039"/>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2" y="6218148"/>
            <a:ext cx="9144001" cy="523220"/>
          </a:xfrm>
          <a:prstGeom prst="rect">
            <a:avLst/>
          </a:prstGeom>
        </p:spPr>
        <p:txBody>
          <a:bodyPr wrap="square">
            <a:spAutoFit/>
          </a:bodyPr>
          <a:lstStyle/>
          <a:p>
            <a:r>
              <a:rPr lang="it-IT" dirty="0"/>
              <a:t>http://www.mol.co.jp/en/pr/2015/15013.html</a:t>
            </a:r>
          </a:p>
        </p:txBody>
      </p:sp>
      <p:graphicFrame>
        <p:nvGraphicFramePr>
          <p:cNvPr id="4" name="Tabella 3"/>
          <p:cNvGraphicFramePr>
            <a:graphicFrameLocks noGrp="1"/>
          </p:cNvGraphicFramePr>
          <p:nvPr>
            <p:extLst>
              <p:ext uri="{D42A27DB-BD31-4B8C-83A1-F6EECF244321}">
                <p14:modId xmlns:p14="http://schemas.microsoft.com/office/powerpoint/2010/main" val="3415771199"/>
              </p:ext>
            </p:extLst>
          </p:nvPr>
        </p:nvGraphicFramePr>
        <p:xfrm>
          <a:off x="1458844" y="3925838"/>
          <a:ext cx="6096000" cy="2373630"/>
        </p:xfrm>
        <a:graphic>
          <a:graphicData uri="http://schemas.openxmlformats.org/drawingml/2006/table">
            <a:tbl>
              <a:tblPr firstRow="1" bandRow="1">
                <a:tableStyleId>{5C22544A-7EE6-4342-B048-85BDC9FD1C3A}</a:tableStyleId>
              </a:tblPr>
              <a:tblGrid>
                <a:gridCol w="2032000"/>
                <a:gridCol w="2032000"/>
                <a:gridCol w="2032000"/>
              </a:tblGrid>
              <a:tr h="451576">
                <a:tc>
                  <a:txBody>
                    <a:bodyPr/>
                    <a:lstStyle/>
                    <a:p>
                      <a:pPr algn="l" fontAlgn="t"/>
                      <a:r>
                        <a:rPr lang="it-IT" sz="1400" b="0" i="0" dirty="0" err="1">
                          <a:effectLst/>
                        </a:rPr>
                        <a:t>Shipbuilding</a:t>
                      </a:r>
                      <a:r>
                        <a:rPr lang="it-IT" sz="1400" b="0" i="0" dirty="0">
                          <a:effectLst/>
                        </a:rPr>
                        <a:t> company</a:t>
                      </a:r>
                    </a:p>
                  </a:txBody>
                  <a:tcPr marL="47625" marR="47625" marT="47625" marB="47625"/>
                </a:tc>
                <a:tc>
                  <a:txBody>
                    <a:bodyPr/>
                    <a:lstStyle/>
                    <a:p>
                      <a:pPr algn="ctr" fontAlgn="t"/>
                      <a:r>
                        <a:rPr lang="it-IT" sz="1400" b="0" i="0" dirty="0">
                          <a:effectLst/>
                        </a:rPr>
                        <a:t>Samsung </a:t>
                      </a:r>
                      <a:r>
                        <a:rPr lang="it-IT" sz="1400" b="0" i="0" dirty="0" err="1">
                          <a:effectLst/>
                        </a:rPr>
                        <a:t>Heavy</a:t>
                      </a:r>
                      <a:r>
                        <a:rPr lang="it-IT" sz="1400" b="0" i="0" dirty="0">
                          <a:effectLst/>
                        </a:rPr>
                        <a:t> </a:t>
                      </a:r>
                      <a:r>
                        <a:rPr lang="it-IT" sz="1400" b="0" i="0" dirty="0" err="1">
                          <a:effectLst/>
                        </a:rPr>
                        <a:t>Industries</a:t>
                      </a:r>
                      <a:endParaRPr lang="it-IT" sz="1400" b="0" i="0" dirty="0">
                        <a:effectLst/>
                      </a:endParaRPr>
                    </a:p>
                  </a:txBody>
                  <a:tcPr marL="47625" marR="47625" marT="47625" marB="47625"/>
                </a:tc>
                <a:tc>
                  <a:txBody>
                    <a:bodyPr/>
                    <a:lstStyle/>
                    <a:p>
                      <a:pPr algn="ctr" fontAlgn="t"/>
                      <a:r>
                        <a:rPr lang="it-IT" sz="1400" b="0" i="0">
                          <a:effectLst/>
                        </a:rPr>
                        <a:t>Imabari Shipbuilding</a:t>
                      </a:r>
                    </a:p>
                  </a:txBody>
                  <a:tcPr marL="47625" marR="47625" marT="47625" marB="47625"/>
                </a:tc>
              </a:tr>
              <a:tr h="260079">
                <a:tc>
                  <a:txBody>
                    <a:bodyPr/>
                    <a:lstStyle/>
                    <a:p>
                      <a:pPr algn="l" fontAlgn="t"/>
                      <a:r>
                        <a:rPr lang="it-IT" sz="1400" b="0" i="0">
                          <a:effectLst/>
                        </a:rPr>
                        <a:t>Length</a:t>
                      </a:r>
                    </a:p>
                  </a:txBody>
                  <a:tcPr marL="47625" marR="47625" marT="47625" marB="47625"/>
                </a:tc>
                <a:tc>
                  <a:txBody>
                    <a:bodyPr/>
                    <a:lstStyle/>
                    <a:p>
                      <a:pPr algn="ctr" fontAlgn="t"/>
                      <a:r>
                        <a:rPr lang="it-IT" sz="1400" b="0" i="0">
                          <a:effectLst/>
                        </a:rPr>
                        <a:t>400.0m</a:t>
                      </a:r>
                    </a:p>
                  </a:txBody>
                  <a:tcPr marL="47625" marR="47625" marT="47625" marB="47625"/>
                </a:tc>
                <a:tc>
                  <a:txBody>
                    <a:bodyPr/>
                    <a:lstStyle/>
                    <a:p>
                      <a:pPr algn="ctr" fontAlgn="t"/>
                      <a:r>
                        <a:rPr lang="it-IT" sz="1400" b="0" i="0">
                          <a:effectLst/>
                        </a:rPr>
                        <a:t>400.0m</a:t>
                      </a:r>
                    </a:p>
                  </a:txBody>
                  <a:tcPr marL="47625" marR="47625" marT="47625" marB="47625"/>
                </a:tc>
              </a:tr>
              <a:tr h="260079">
                <a:tc>
                  <a:txBody>
                    <a:bodyPr/>
                    <a:lstStyle/>
                    <a:p>
                      <a:pPr algn="l" fontAlgn="t"/>
                      <a:r>
                        <a:rPr lang="it-IT" sz="1400" b="0" i="0">
                          <a:effectLst/>
                        </a:rPr>
                        <a:t>Breadth</a:t>
                      </a:r>
                    </a:p>
                  </a:txBody>
                  <a:tcPr marL="47625" marR="47625" marT="47625" marB="47625"/>
                </a:tc>
                <a:tc>
                  <a:txBody>
                    <a:bodyPr/>
                    <a:lstStyle/>
                    <a:p>
                      <a:pPr algn="ctr" fontAlgn="t"/>
                      <a:r>
                        <a:rPr lang="it-IT" sz="1400" b="0" i="0">
                          <a:effectLst/>
                        </a:rPr>
                        <a:t>58.8m</a:t>
                      </a:r>
                    </a:p>
                  </a:txBody>
                  <a:tcPr marL="47625" marR="47625" marT="47625" marB="47625"/>
                </a:tc>
                <a:tc>
                  <a:txBody>
                    <a:bodyPr/>
                    <a:lstStyle/>
                    <a:p>
                      <a:pPr algn="ctr" fontAlgn="t"/>
                      <a:r>
                        <a:rPr lang="it-IT" sz="1400" b="0" i="0">
                          <a:effectLst/>
                        </a:rPr>
                        <a:t>58.5m</a:t>
                      </a:r>
                    </a:p>
                  </a:txBody>
                  <a:tcPr marL="47625" marR="47625" marT="47625" marB="47625"/>
                </a:tc>
              </a:tr>
              <a:tr h="260079">
                <a:tc>
                  <a:txBody>
                    <a:bodyPr/>
                    <a:lstStyle/>
                    <a:p>
                      <a:pPr algn="l" fontAlgn="t"/>
                      <a:r>
                        <a:rPr lang="it-IT" sz="1400" b="0" i="0">
                          <a:effectLst/>
                        </a:rPr>
                        <a:t>Designed draft</a:t>
                      </a:r>
                    </a:p>
                  </a:txBody>
                  <a:tcPr marL="47625" marR="47625" marT="47625" marB="47625"/>
                </a:tc>
                <a:tc>
                  <a:txBody>
                    <a:bodyPr/>
                    <a:lstStyle/>
                    <a:p>
                      <a:pPr algn="ctr" fontAlgn="t"/>
                      <a:r>
                        <a:rPr lang="it-IT" sz="1400" b="0" i="0">
                          <a:effectLst/>
                        </a:rPr>
                        <a:t>14.5m</a:t>
                      </a:r>
                    </a:p>
                  </a:txBody>
                  <a:tcPr marL="47625" marR="47625" marT="47625" marB="47625"/>
                </a:tc>
                <a:tc>
                  <a:txBody>
                    <a:bodyPr/>
                    <a:lstStyle/>
                    <a:p>
                      <a:pPr algn="ctr" fontAlgn="t"/>
                      <a:r>
                        <a:rPr lang="it-IT" sz="1400" b="0" i="0">
                          <a:effectLst/>
                        </a:rPr>
                        <a:t>14.5m</a:t>
                      </a:r>
                    </a:p>
                  </a:txBody>
                  <a:tcPr marL="47625" marR="47625" marT="47625" marB="47625"/>
                </a:tc>
              </a:tr>
              <a:tr h="260079">
                <a:tc>
                  <a:txBody>
                    <a:bodyPr/>
                    <a:lstStyle/>
                    <a:p>
                      <a:pPr algn="l" fontAlgn="t"/>
                      <a:r>
                        <a:rPr lang="it-IT" sz="1400" b="0" i="0">
                          <a:effectLst/>
                        </a:rPr>
                        <a:t>Load draft</a:t>
                      </a:r>
                    </a:p>
                  </a:txBody>
                  <a:tcPr marL="47625" marR="47625" marT="47625" marB="47625"/>
                </a:tc>
                <a:tc>
                  <a:txBody>
                    <a:bodyPr/>
                    <a:lstStyle/>
                    <a:p>
                      <a:pPr algn="ctr" fontAlgn="t"/>
                      <a:r>
                        <a:rPr lang="it-IT" sz="1400" b="0" i="0">
                          <a:effectLst/>
                        </a:rPr>
                        <a:t>16.0m</a:t>
                      </a:r>
                    </a:p>
                  </a:txBody>
                  <a:tcPr marL="47625" marR="47625" marT="47625" marB="47625"/>
                </a:tc>
                <a:tc>
                  <a:txBody>
                    <a:bodyPr/>
                    <a:lstStyle/>
                    <a:p>
                      <a:pPr algn="ctr" fontAlgn="t"/>
                      <a:r>
                        <a:rPr lang="it-IT" sz="1400" b="0" i="0">
                          <a:effectLst/>
                        </a:rPr>
                        <a:t>16.0m</a:t>
                      </a:r>
                    </a:p>
                  </a:txBody>
                  <a:tcPr marL="47625" marR="47625" marT="47625" marB="47625"/>
                </a:tc>
              </a:tr>
              <a:tr h="260079">
                <a:tc>
                  <a:txBody>
                    <a:bodyPr/>
                    <a:lstStyle/>
                    <a:p>
                      <a:pPr algn="l" fontAlgn="t"/>
                      <a:r>
                        <a:rPr lang="it-IT" sz="1400" b="0" i="0">
                          <a:effectLst/>
                        </a:rPr>
                        <a:t>TEU capacity</a:t>
                      </a:r>
                    </a:p>
                  </a:txBody>
                  <a:tcPr marL="47625" marR="47625" marT="47625" marB="47625"/>
                </a:tc>
                <a:tc>
                  <a:txBody>
                    <a:bodyPr/>
                    <a:lstStyle/>
                    <a:p>
                      <a:pPr algn="ctr" fontAlgn="t"/>
                      <a:r>
                        <a:rPr lang="it-IT" sz="1400" b="0" i="0">
                          <a:effectLst/>
                        </a:rPr>
                        <a:t>20,150 TEU</a:t>
                      </a:r>
                    </a:p>
                  </a:txBody>
                  <a:tcPr marL="47625" marR="47625" marT="47625" marB="47625"/>
                </a:tc>
                <a:tc>
                  <a:txBody>
                    <a:bodyPr/>
                    <a:lstStyle/>
                    <a:p>
                      <a:pPr algn="ctr" fontAlgn="t"/>
                      <a:r>
                        <a:rPr lang="it-IT" sz="1400" b="0" i="0">
                          <a:effectLst/>
                        </a:rPr>
                        <a:t>20,150 TEU</a:t>
                      </a:r>
                    </a:p>
                  </a:txBody>
                  <a:tcPr marL="47625" marR="47625" marT="47625" marB="47625"/>
                </a:tc>
              </a:tr>
              <a:tr h="260079">
                <a:tc>
                  <a:txBody>
                    <a:bodyPr/>
                    <a:lstStyle/>
                    <a:p>
                      <a:pPr algn="l" fontAlgn="t"/>
                      <a:r>
                        <a:rPr lang="it-IT" sz="1400" b="0" i="0">
                          <a:effectLst/>
                        </a:rPr>
                        <a:t>Main engine</a:t>
                      </a:r>
                    </a:p>
                  </a:txBody>
                  <a:tcPr marL="47625" marR="47625" marT="47625" marB="47625"/>
                </a:tc>
                <a:tc>
                  <a:txBody>
                    <a:bodyPr/>
                    <a:lstStyle/>
                    <a:p>
                      <a:pPr algn="ctr" fontAlgn="t"/>
                      <a:r>
                        <a:rPr lang="it-IT" sz="1400" b="0" i="0" dirty="0">
                          <a:effectLst/>
                        </a:rPr>
                        <a:t>MAN B&amp;W G95ME</a:t>
                      </a:r>
                    </a:p>
                  </a:txBody>
                  <a:tcPr marL="47625" marR="47625" marT="47625" marB="47625"/>
                </a:tc>
                <a:tc>
                  <a:txBody>
                    <a:bodyPr/>
                    <a:lstStyle/>
                    <a:p>
                      <a:pPr algn="ctr" fontAlgn="t"/>
                      <a:r>
                        <a:rPr lang="it-IT" sz="1400" b="0" i="0" dirty="0">
                          <a:effectLst/>
                        </a:rPr>
                        <a:t>MAN B&amp;W G95ME</a:t>
                      </a:r>
                    </a:p>
                  </a:txBody>
                  <a:tcPr marL="47625" marR="47625" marT="47625" marB="47625"/>
                </a:tc>
              </a:tr>
            </a:tbl>
          </a:graphicData>
        </a:graphic>
      </p:graphicFrame>
    </p:spTree>
    <p:extLst>
      <p:ext uri="{BB962C8B-B14F-4D97-AF65-F5344CB8AC3E}">
        <p14:creationId xmlns:p14="http://schemas.microsoft.com/office/powerpoint/2010/main" val="17917130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7920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385" t="10805" r="50000" b="6250"/>
          <a:stretch/>
        </p:blipFill>
        <p:spPr bwMode="auto">
          <a:xfrm>
            <a:off x="1763688" y="313742"/>
            <a:ext cx="5544680" cy="6067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tangolo 2"/>
          <p:cNvSpPr/>
          <p:nvPr/>
        </p:nvSpPr>
        <p:spPr>
          <a:xfrm>
            <a:off x="107504" y="6372036"/>
            <a:ext cx="8856984" cy="369332"/>
          </a:xfrm>
          <a:prstGeom prst="rect">
            <a:avLst/>
          </a:prstGeom>
        </p:spPr>
        <p:txBody>
          <a:bodyPr wrap="square">
            <a:spAutoFit/>
          </a:bodyPr>
          <a:lstStyle/>
          <a:p>
            <a:pPr algn="ctr"/>
            <a:r>
              <a:rPr lang="it-IT" sz="1800" dirty="0"/>
              <a:t>http://splash247.com/maersk-altair-sets-new-adriatic-record/</a:t>
            </a:r>
          </a:p>
        </p:txBody>
      </p:sp>
    </p:spTree>
    <p:extLst>
      <p:ext uri="{BB962C8B-B14F-4D97-AF65-F5344CB8AC3E}">
        <p14:creationId xmlns:p14="http://schemas.microsoft.com/office/powerpoint/2010/main" val="38790618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80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6282"/>
            <a:ext cx="9144000" cy="5140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a:xfrm>
            <a:off x="0" y="6289575"/>
            <a:ext cx="9144000" cy="307777"/>
          </a:xfrm>
          <a:prstGeom prst="rect">
            <a:avLst/>
          </a:prstGeom>
        </p:spPr>
        <p:txBody>
          <a:bodyPr wrap="square">
            <a:spAutoFit/>
          </a:bodyPr>
          <a:lstStyle/>
          <a:p>
            <a:r>
              <a:rPr lang="it-IT" sz="1400" dirty="0"/>
              <a:t>http://www.marinetraffic.com/ais/details/ships/shipid:730596/mmsi:565570000/imo:9342499/vessel:MAERSK_ALTAIR</a:t>
            </a:r>
          </a:p>
        </p:txBody>
      </p:sp>
    </p:spTree>
    <p:extLst>
      <p:ext uri="{BB962C8B-B14F-4D97-AF65-F5344CB8AC3E}">
        <p14:creationId xmlns:p14="http://schemas.microsoft.com/office/powerpoint/2010/main" val="28651304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smtClean="0"/>
              <a:t>Large </a:t>
            </a:r>
            <a:r>
              <a:rPr lang="it-IT" sz="3200" dirty="0" err="1" smtClean="0"/>
              <a:t>containerships</a:t>
            </a:r>
            <a:r>
              <a:rPr lang="it-IT" sz="3200" dirty="0" smtClean="0"/>
              <a:t> in the </a:t>
            </a:r>
            <a:r>
              <a:rPr lang="it-IT" sz="3200" dirty="0" err="1" smtClean="0"/>
              <a:t>Adriatic</a:t>
            </a:r>
            <a:r>
              <a:rPr lang="it-IT" sz="3200" dirty="0" smtClean="0"/>
              <a:t> Sea</a:t>
            </a:r>
            <a:br>
              <a:rPr lang="it-IT" sz="3200" dirty="0" smtClean="0"/>
            </a:br>
            <a:endParaRPr lang="it-IT" sz="3200" dirty="0"/>
          </a:p>
        </p:txBody>
      </p:sp>
      <p:pic>
        <p:nvPicPr>
          <p:cNvPr id="181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096322"/>
            <a:ext cx="9144000" cy="5140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tangolo 2"/>
          <p:cNvSpPr/>
          <p:nvPr/>
        </p:nvSpPr>
        <p:spPr>
          <a:xfrm>
            <a:off x="1907704" y="6290156"/>
            <a:ext cx="5310336" cy="523220"/>
          </a:xfrm>
          <a:prstGeom prst="rect">
            <a:avLst/>
          </a:prstGeom>
        </p:spPr>
        <p:txBody>
          <a:bodyPr wrap="square">
            <a:spAutoFit/>
          </a:bodyPr>
          <a:lstStyle/>
          <a:p>
            <a:r>
              <a:rPr lang="it-IT" dirty="0"/>
              <a:t>http://www.marinetraffic.com/en/</a:t>
            </a:r>
          </a:p>
        </p:txBody>
      </p:sp>
    </p:spTree>
    <p:extLst>
      <p:ext uri="{BB962C8B-B14F-4D97-AF65-F5344CB8AC3E}">
        <p14:creationId xmlns:p14="http://schemas.microsoft.com/office/powerpoint/2010/main" val="42411525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7161" r="15428" b="16949"/>
          <a:stretch/>
        </p:blipFill>
        <p:spPr bwMode="auto">
          <a:xfrm>
            <a:off x="827584" y="3528908"/>
            <a:ext cx="7488832" cy="32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22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8166" r="14861" b="16579"/>
          <a:stretch/>
        </p:blipFill>
        <p:spPr bwMode="auto">
          <a:xfrm>
            <a:off x="827584" y="67960"/>
            <a:ext cx="7488832" cy="3227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olo 1"/>
          <p:cNvSpPr>
            <a:spLocks noGrp="1"/>
          </p:cNvSpPr>
          <p:nvPr>
            <p:ph type="title"/>
          </p:nvPr>
        </p:nvSpPr>
        <p:spPr>
          <a:xfrm>
            <a:off x="616024" y="2492896"/>
            <a:ext cx="7772400" cy="1143000"/>
          </a:xfrm>
        </p:spPr>
        <p:txBody>
          <a:bodyPr/>
          <a:lstStyle/>
          <a:p>
            <a:pPr algn="ctr"/>
            <a:r>
              <a:rPr lang="it-IT" sz="2400" dirty="0" smtClean="0"/>
              <a:t>Marine </a:t>
            </a:r>
            <a:r>
              <a:rPr lang="it-IT" sz="2400" dirty="0" err="1" smtClean="0"/>
              <a:t>traffic</a:t>
            </a:r>
            <a:r>
              <a:rPr lang="it-IT" sz="2400" dirty="0" smtClean="0"/>
              <a:t> in Europe – 2 </a:t>
            </a:r>
            <a:r>
              <a:rPr lang="it-IT" sz="2400" dirty="0" err="1" smtClean="0"/>
              <a:t>examples</a:t>
            </a:r>
            <a:endParaRPr lang="it-IT" sz="2400" dirty="0"/>
          </a:p>
        </p:txBody>
      </p:sp>
    </p:spTree>
    <p:extLst>
      <p:ext uri="{BB962C8B-B14F-4D97-AF65-F5344CB8AC3E}">
        <p14:creationId xmlns:p14="http://schemas.microsoft.com/office/powerpoint/2010/main" val="19376613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a:xfrm>
            <a:off x="611188" y="333375"/>
            <a:ext cx="7772400" cy="1143000"/>
          </a:xfrm>
        </p:spPr>
        <p:txBody>
          <a:bodyPr/>
          <a:lstStyle/>
          <a:p>
            <a:pPr eaLnBrk="1" hangingPunct="1"/>
            <a:r>
              <a:rPr lang="en-GB" sz="3600" dirty="0" smtClean="0"/>
              <a:t>Learning Objectives</a:t>
            </a:r>
          </a:p>
        </p:txBody>
      </p:sp>
      <p:sp>
        <p:nvSpPr>
          <p:cNvPr id="17410" name="Rectangle 3" descr="Rectangle: Click to edit Master text styles&#10;Second level&#10;Third level&#10;Fourth level&#10;Fifth level"/>
          <p:cNvSpPr>
            <a:spLocks noGrp="1" noChangeArrowheads="1"/>
          </p:cNvSpPr>
          <p:nvPr>
            <p:ph type="body" idx="4294967295"/>
          </p:nvPr>
        </p:nvSpPr>
        <p:spPr>
          <a:xfrm>
            <a:off x="838200" y="1905000"/>
            <a:ext cx="7772400" cy="4619625"/>
          </a:xfrm>
        </p:spPr>
        <p:txBody>
          <a:bodyPr/>
          <a:lstStyle/>
          <a:p>
            <a:pPr eaLnBrk="1" hangingPunct="1"/>
            <a:r>
              <a:rPr lang="en-US" dirty="0" smtClean="0"/>
              <a:t>In this lesson we will:</a:t>
            </a:r>
          </a:p>
          <a:p>
            <a:pPr lvl="1" eaLnBrk="1" hangingPunct="1"/>
            <a:r>
              <a:rPr lang="en-US" dirty="0" smtClean="0"/>
              <a:t>Introduce the importance </a:t>
            </a:r>
            <a:r>
              <a:rPr lang="en-US" dirty="0"/>
              <a:t>of Transport in </a:t>
            </a:r>
            <a:r>
              <a:rPr lang="en-US" dirty="0" smtClean="0"/>
              <a:t>Location;</a:t>
            </a:r>
          </a:p>
          <a:p>
            <a:pPr lvl="1" eaLnBrk="1" hangingPunct="1"/>
            <a:r>
              <a:rPr lang="en-US" dirty="0" smtClean="0"/>
              <a:t>Present the factors characterizing a transport system;</a:t>
            </a:r>
          </a:p>
          <a:p>
            <a:pPr lvl="1" eaLnBrk="1" hangingPunct="1"/>
            <a:r>
              <a:rPr lang="en-US" dirty="0" smtClean="0"/>
              <a:t>Examine the growth factors in transport demand;</a:t>
            </a:r>
          </a:p>
          <a:p>
            <a:pPr lvl="1" eaLnBrk="1" hangingPunct="1"/>
            <a:r>
              <a:rPr lang="en-US" dirty="0" smtClean="0"/>
              <a:t>Scale of spatial organization of transport</a:t>
            </a:r>
          </a:p>
          <a:p>
            <a:pPr lvl="1" eaLnBrk="1" hangingPunct="1"/>
            <a:r>
              <a:rPr lang="en-US" dirty="0" smtClean="0"/>
              <a:t>The spatial structure of transport costs</a:t>
            </a:r>
          </a:p>
          <a:p>
            <a:pPr lvl="1" eaLnBrk="1" hangingPunct="1"/>
            <a:r>
              <a:rPr lang="en-US" dirty="0" smtClean="0"/>
              <a:t>Route selection issues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a:t>
            </a:r>
            <a:r>
              <a:rPr lang="it-IT" dirty="0" err="1" smtClean="0"/>
              <a:t>containership</a:t>
            </a:r>
            <a:r>
              <a:rPr lang="it-IT" dirty="0" smtClean="0"/>
              <a:t> </a:t>
            </a:r>
            <a:r>
              <a:rPr lang="it-IT" dirty="0" err="1" smtClean="0"/>
              <a:t>gigantism</a:t>
            </a:r>
            <a:r>
              <a:rPr lang="it-IT" dirty="0" smtClean="0"/>
              <a:t/>
            </a:r>
            <a:br>
              <a:rPr lang="it-IT" dirty="0" smtClean="0"/>
            </a:br>
            <a:endParaRPr lang="it-IT" dirty="0"/>
          </a:p>
        </p:txBody>
      </p:sp>
      <p:sp>
        <p:nvSpPr>
          <p:cNvPr id="3" name="Segnaposto contenuto 2"/>
          <p:cNvSpPr>
            <a:spLocks noGrp="1"/>
          </p:cNvSpPr>
          <p:nvPr>
            <p:ph idx="1"/>
          </p:nvPr>
        </p:nvSpPr>
        <p:spPr/>
        <p:txBody>
          <a:bodyPr/>
          <a:lstStyle/>
          <a:p>
            <a:endParaRPr lang="it-IT"/>
          </a:p>
        </p:txBody>
      </p:sp>
      <p:pic>
        <p:nvPicPr>
          <p:cNvPr id="180226" name="Picture 2" descr="http://www.hellenicshippingnews.com/wp-content/uploads/2015/08/World%E2%80%99s-largest-containerships-Aug-2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30" y="1196752"/>
            <a:ext cx="8971166" cy="5184576"/>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0" y="6362164"/>
            <a:ext cx="9036496" cy="523220"/>
          </a:xfrm>
          <a:prstGeom prst="rect">
            <a:avLst/>
          </a:prstGeom>
        </p:spPr>
        <p:txBody>
          <a:bodyPr wrap="square">
            <a:spAutoFit/>
          </a:bodyPr>
          <a:lstStyle/>
          <a:p>
            <a:r>
              <a:rPr lang="it-IT" sz="1400" dirty="0"/>
              <a:t>http://www.hellenicshippingnews.com/wp-content/uploads/2015/08/World%E2%80%99s-largest-containerships-Aug-2015.jpg</a:t>
            </a:r>
          </a:p>
        </p:txBody>
      </p:sp>
    </p:spTree>
    <p:extLst>
      <p:ext uri="{BB962C8B-B14F-4D97-AF65-F5344CB8AC3E}">
        <p14:creationId xmlns:p14="http://schemas.microsoft.com/office/powerpoint/2010/main" val="69570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it-IT"/>
          </a:p>
        </p:txBody>
      </p:sp>
      <p:pic>
        <p:nvPicPr>
          <p:cNvPr id="181251" name="Picture 3" descr="G:\Foto_BlackBerry_25_09\09_2015\IMG_20150919_15280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3666" b="33333"/>
          <a:stretch/>
        </p:blipFill>
        <p:spPr bwMode="auto">
          <a:xfrm>
            <a:off x="-36512" y="2313384"/>
            <a:ext cx="697992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81250" name="Picture 2" descr="https://s-media-cache-ak0.pinimg.com/736x/43/d3/1d/43d31d2330724edbcc691cec6c6744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1762" y="-27384"/>
            <a:ext cx="5238750" cy="3190876"/>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p:txBody>
          <a:bodyPr/>
          <a:lstStyle/>
          <a:p>
            <a:r>
              <a:rPr lang="it-IT" sz="2800" dirty="0" smtClean="0"/>
              <a:t>Containers’ </a:t>
            </a:r>
            <a:r>
              <a:rPr lang="it-IT" sz="2800" dirty="0" err="1" smtClean="0"/>
              <a:t>handling</a:t>
            </a:r>
            <a:r>
              <a:rPr lang="it-IT" sz="2800" dirty="0" smtClean="0"/>
              <a:t> in </a:t>
            </a:r>
            <a:br>
              <a:rPr lang="it-IT" sz="2800" dirty="0" smtClean="0"/>
            </a:br>
            <a:r>
              <a:rPr lang="it-IT" sz="2800" dirty="0" err="1" smtClean="0"/>
              <a:t>ports</a:t>
            </a:r>
            <a:endParaRPr lang="it-IT" sz="2800" dirty="0"/>
          </a:p>
        </p:txBody>
      </p:sp>
    </p:spTree>
    <p:extLst>
      <p:ext uri="{BB962C8B-B14F-4D97-AF65-F5344CB8AC3E}">
        <p14:creationId xmlns:p14="http://schemas.microsoft.com/office/powerpoint/2010/main" val="24477474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RO-RO </a:t>
            </a:r>
            <a:r>
              <a:rPr lang="it-IT" dirty="0" err="1" smtClean="0"/>
              <a:t>ship</a:t>
            </a:r>
            <a:r>
              <a:rPr lang="it-IT" dirty="0" smtClean="0"/>
              <a:t/>
            </a:r>
            <a:br>
              <a:rPr lang="it-IT" dirty="0" smtClean="0"/>
            </a:br>
            <a:endParaRPr lang="it-IT" dirty="0"/>
          </a:p>
        </p:txBody>
      </p:sp>
      <p:sp>
        <p:nvSpPr>
          <p:cNvPr id="3" name="Segnaposto contenuto 2"/>
          <p:cNvSpPr>
            <a:spLocks noGrp="1"/>
          </p:cNvSpPr>
          <p:nvPr>
            <p:ph idx="1"/>
          </p:nvPr>
        </p:nvSpPr>
        <p:spPr/>
        <p:txBody>
          <a:bodyPr/>
          <a:lstStyle/>
          <a:p>
            <a:endParaRPr lang="it-IT"/>
          </a:p>
        </p:txBody>
      </p:sp>
      <p:pic>
        <p:nvPicPr>
          <p:cNvPr id="182274" name="Picture 2" descr="G:\Foto_BlackBerry_25_09\09_2015\IMG_20150919_162448_edi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19414"/>
            <a:ext cx="9144000" cy="6065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364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smtClean="0"/>
              <a:t>RO-RO </a:t>
            </a:r>
            <a:r>
              <a:rPr lang="it-IT" sz="3200" dirty="0" err="1" smtClean="0"/>
              <a:t>ships</a:t>
            </a:r>
            <a:r>
              <a:rPr lang="it-IT" sz="3200" dirty="0" smtClean="0"/>
              <a:t/>
            </a:r>
            <a:br>
              <a:rPr lang="it-IT" sz="3200" dirty="0" smtClean="0"/>
            </a:br>
            <a:endParaRPr lang="it-IT" sz="3200" dirty="0"/>
          </a:p>
        </p:txBody>
      </p:sp>
      <p:sp>
        <p:nvSpPr>
          <p:cNvPr id="3" name="Segnaposto contenuto 2"/>
          <p:cNvSpPr>
            <a:spLocks noGrp="1"/>
          </p:cNvSpPr>
          <p:nvPr>
            <p:ph idx="1"/>
          </p:nvPr>
        </p:nvSpPr>
        <p:spPr/>
        <p:txBody>
          <a:bodyPr/>
          <a:lstStyle/>
          <a:p>
            <a:endParaRPr lang="it-IT"/>
          </a:p>
        </p:txBody>
      </p:sp>
      <p:pic>
        <p:nvPicPr>
          <p:cNvPr id="183298" name="Picture 2" descr="G:\Foto_BlackBerry_25_09\09_2015\IMG_20150919_163602_edi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04" y="2105919"/>
            <a:ext cx="6371134" cy="4779465"/>
          </a:xfrm>
          <a:prstGeom prst="rect">
            <a:avLst/>
          </a:prstGeom>
          <a:noFill/>
          <a:extLst>
            <a:ext uri="{909E8E84-426E-40DD-AFC4-6F175D3DCCD1}">
              <a14:hiddenFill xmlns:a14="http://schemas.microsoft.com/office/drawing/2010/main">
                <a:solidFill>
                  <a:srgbClr val="FFFFFF"/>
                </a:solidFill>
              </a14:hiddenFill>
            </a:ext>
          </a:extLst>
        </p:spPr>
      </p:pic>
      <p:pic>
        <p:nvPicPr>
          <p:cNvPr id="183299" name="Picture 3" descr="G:\Foto_BlackBerry_25_09\09_2015\IMG_20150919_18381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34" t="26888" r="7167" b="31112"/>
          <a:stretch/>
        </p:blipFill>
        <p:spPr bwMode="auto">
          <a:xfrm>
            <a:off x="3051840" y="-27384"/>
            <a:ext cx="6076920" cy="2200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1872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a:hlinkClick r:id="rId2"/>
              </a:rPr>
              <a:t>http://</a:t>
            </a:r>
            <a:r>
              <a:rPr lang="it-IT" dirty="0" smtClean="0">
                <a:hlinkClick r:id="rId2"/>
              </a:rPr>
              <a:t>www.dailymail.co.uk/sciencetech/article-2636152/Watch-worlds-ships-sail-planets-oceans-REAL-TIME-Interactive-map-reveals-crowded-routes-taken-worlds-vessels.html</a:t>
            </a:r>
            <a:endParaRPr lang="it-IT" dirty="0" smtClean="0"/>
          </a:p>
          <a:p>
            <a:r>
              <a:rPr lang="it-IT">
                <a:hlinkClick r:id="rId3"/>
              </a:rPr>
              <a:t>https://</a:t>
            </a:r>
            <a:r>
              <a:rPr lang="it-IT" smtClean="0">
                <a:hlinkClick r:id="rId3"/>
              </a:rPr>
              <a:t>www.youtube.com/watch?v=gtffmxJmehs</a:t>
            </a:r>
            <a:r>
              <a:rPr lang="it-IT" smtClean="0"/>
              <a:t> </a:t>
            </a:r>
            <a:endParaRPr lang="it-IT"/>
          </a:p>
        </p:txBody>
      </p:sp>
    </p:spTree>
    <p:extLst>
      <p:ext uri="{BB962C8B-B14F-4D97-AF65-F5344CB8AC3E}">
        <p14:creationId xmlns:p14="http://schemas.microsoft.com/office/powerpoint/2010/main" val="34778680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9"/>
          <p:cNvSpPr>
            <a:spLocks noGrp="1"/>
          </p:cNvSpPr>
          <p:nvPr>
            <p:ph type="title"/>
          </p:nvPr>
        </p:nvSpPr>
        <p:spPr/>
        <p:txBody>
          <a:bodyPr/>
          <a:lstStyle/>
          <a:p>
            <a:r>
              <a:rPr lang="en-US" sz="2800" dirty="0" smtClean="0"/>
              <a:t>Scales of Spatial Organization for Transport</a:t>
            </a:r>
            <a:r>
              <a:rPr lang="en-US" sz="2400" dirty="0" smtClean="0"/>
              <a:t/>
            </a:r>
            <a:br>
              <a:rPr lang="en-US" sz="2400" dirty="0" smtClean="0"/>
            </a:br>
            <a:endParaRPr lang="en-US" sz="2400" dirty="0" smtClean="0"/>
          </a:p>
        </p:txBody>
      </p:sp>
      <p:graphicFrame>
        <p:nvGraphicFramePr>
          <p:cNvPr id="9" name="Group 179"/>
          <p:cNvGraphicFramePr>
            <a:graphicFrameLocks noGrp="1"/>
          </p:cNvGraphicFramePr>
          <p:nvPr>
            <p:ph idx="1"/>
          </p:nvPr>
        </p:nvGraphicFramePr>
        <p:xfrm>
          <a:off x="133350" y="1117600"/>
          <a:ext cx="8869365" cy="4994386"/>
        </p:xfrm>
        <a:graphic>
          <a:graphicData uri="http://schemas.openxmlformats.org/drawingml/2006/table">
            <a:tbl>
              <a:tblPr firstRow="1" firstCol="1" bandRow="1">
                <a:tableStyleId>{3B4B98B0-60AC-42C2-AFA5-B58CD77FA1E5}</a:tableStyleId>
              </a:tblPr>
              <a:tblGrid>
                <a:gridCol w="984911"/>
                <a:gridCol w="2940760"/>
                <a:gridCol w="1711144"/>
                <a:gridCol w="1478488"/>
                <a:gridCol w="1754062"/>
              </a:tblGrid>
              <a:tr h="400649">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Arial Narrow" pitchFamily="34" charset="0"/>
                        </a:rPr>
                        <a:t>Scale</a:t>
                      </a:r>
                      <a:endParaRPr kumimoji="0" lang="en-US" sz="1800" b="1" i="0" u="none" strike="noStrike" cap="none" normalizeH="0" baseline="0" dirty="0" smtClean="0">
                        <a:ln>
                          <a:noFill/>
                        </a:ln>
                        <a:solidFill>
                          <a:schemeClr val="tx1"/>
                        </a:solidFill>
                        <a:effectLst/>
                        <a:latin typeface="Arial Narrow" pitchFamily="34" charset="0"/>
                      </a:endParaRPr>
                    </a:p>
                  </a:txBody>
                  <a:tcPr marL="104346" marR="104346"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Narrow" pitchFamily="34" charset="0"/>
                      </a:endParaRPr>
                    </a:p>
                  </a:txBody>
                  <a:tcPr marL="104346" marR="104346"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Arial Narrow" pitchFamily="34" charset="0"/>
                        </a:rPr>
                        <a:t>Nodes</a:t>
                      </a:r>
                      <a:endParaRPr kumimoji="0" lang="en-US" sz="1800" b="1" i="0" u="none" strike="noStrike" cap="none" normalizeH="0" baseline="0" dirty="0" smtClean="0">
                        <a:ln>
                          <a:noFill/>
                        </a:ln>
                        <a:solidFill>
                          <a:schemeClr val="tx1"/>
                        </a:solidFill>
                        <a:effectLst/>
                        <a:latin typeface="Arial Narrow" pitchFamily="34" charset="0"/>
                      </a:endParaRPr>
                    </a:p>
                  </a:txBody>
                  <a:tcPr marL="104346" marR="104346"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Arial Narrow" pitchFamily="34" charset="0"/>
                        </a:rPr>
                        <a:t>Links</a:t>
                      </a:r>
                      <a:endParaRPr kumimoji="0" lang="en-US" sz="1800" b="1" i="0" u="none" strike="noStrike" cap="none" normalizeH="0" baseline="0" dirty="0" smtClean="0">
                        <a:ln>
                          <a:noFill/>
                        </a:ln>
                        <a:solidFill>
                          <a:schemeClr val="tx1"/>
                        </a:solidFill>
                        <a:effectLst/>
                        <a:latin typeface="Arial Narrow" pitchFamily="34" charset="0"/>
                      </a:endParaRPr>
                    </a:p>
                  </a:txBody>
                  <a:tcPr marL="104346" marR="104346"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latin typeface="Arial Narrow" pitchFamily="34" charset="0"/>
                        </a:rPr>
                        <a:t>Relations</a:t>
                      </a:r>
                      <a:endParaRPr kumimoji="0" lang="en-US" sz="1800" b="1" i="0" u="none" strike="noStrike" cap="none" normalizeH="0" baseline="0" dirty="0" smtClean="0">
                        <a:ln>
                          <a:noFill/>
                        </a:ln>
                        <a:solidFill>
                          <a:schemeClr val="tx1"/>
                        </a:solidFill>
                        <a:effectLst/>
                        <a:latin typeface="Arial Narrow" pitchFamily="34" charset="0"/>
                      </a:endParaRPr>
                    </a:p>
                  </a:txBody>
                  <a:tcPr marL="104346" marR="104346" horzOverflow="overflow"/>
                </a:tc>
              </a:tr>
              <a:tr h="1639019">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u="none" strike="noStrike" cap="none" normalizeH="0" baseline="0" dirty="0" smtClean="0">
                          <a:ln>
                            <a:noFill/>
                          </a:ln>
                          <a:effectLst/>
                        </a:rPr>
                        <a:t>Global</a:t>
                      </a:r>
                      <a:endParaRPr kumimoji="0" lang="en-US" sz="1600" b="0" i="0" u="none" strike="noStrike" cap="none" normalizeH="0" baseline="0" dirty="0" smtClean="0">
                        <a:ln>
                          <a:noFill/>
                        </a:ln>
                        <a:solidFill>
                          <a:schemeClr val="tx1"/>
                        </a:solidFill>
                        <a:effectLst/>
                        <a:latin typeface="Arial Narrow" pitchFamily="34" charset="0"/>
                      </a:endParaRPr>
                    </a:p>
                  </a:txBody>
                  <a:tcPr marL="104346" marR="104346"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Narrow" pitchFamily="34" charset="0"/>
                      </a:endParaRPr>
                    </a:p>
                  </a:txBody>
                  <a:tcPr marL="104346" marR="104346"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u="none" strike="noStrike" cap="none" normalizeH="0" baseline="0" dirty="0" smtClean="0">
                          <a:ln>
                            <a:noFill/>
                          </a:ln>
                          <a:effectLst/>
                        </a:rPr>
                        <a:t>Gateways and hubs (airports and ports)</a:t>
                      </a:r>
                      <a:endParaRPr kumimoji="0" lang="en-US" sz="1600" b="0" i="0" u="none" strike="noStrike" cap="none" normalizeH="0" baseline="0" dirty="0" smtClean="0">
                        <a:ln>
                          <a:noFill/>
                        </a:ln>
                        <a:solidFill>
                          <a:schemeClr val="tx1"/>
                        </a:solidFill>
                        <a:effectLst/>
                        <a:latin typeface="Arial Narrow" pitchFamily="34" charset="0"/>
                      </a:endParaRPr>
                    </a:p>
                  </a:txBody>
                  <a:tcPr marL="104346" marR="104346"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u="none" strike="noStrike" cap="none" normalizeH="0" baseline="0" dirty="0" smtClean="0">
                          <a:ln>
                            <a:noFill/>
                          </a:ln>
                          <a:effectLst/>
                        </a:rPr>
                        <a:t>Air and maritime lanes</a:t>
                      </a:r>
                      <a:endParaRPr kumimoji="0" lang="en-US" sz="1600" b="0" i="0" u="none" strike="noStrike" cap="none" normalizeH="0" baseline="0" dirty="0" smtClean="0">
                        <a:ln>
                          <a:noFill/>
                        </a:ln>
                        <a:solidFill>
                          <a:schemeClr val="tx1"/>
                        </a:solidFill>
                        <a:effectLst/>
                        <a:latin typeface="Arial Narrow" pitchFamily="34" charset="0"/>
                      </a:endParaRPr>
                    </a:p>
                  </a:txBody>
                  <a:tcPr marL="104346" marR="104346"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u="none" strike="noStrike" cap="none" normalizeH="0" baseline="0" dirty="0" smtClean="0">
                          <a:ln>
                            <a:noFill/>
                          </a:ln>
                          <a:effectLst/>
                        </a:rPr>
                        <a:t>Investment, trade and production</a:t>
                      </a:r>
                      <a:endParaRPr kumimoji="0" lang="en-US" sz="1600" b="0" i="0" u="none" strike="noStrike" cap="none" normalizeH="0" baseline="0" dirty="0" smtClean="0">
                        <a:ln>
                          <a:noFill/>
                        </a:ln>
                        <a:solidFill>
                          <a:schemeClr val="tx1"/>
                        </a:solidFill>
                        <a:effectLst/>
                        <a:latin typeface="Arial Narrow" pitchFamily="34" charset="0"/>
                      </a:endParaRPr>
                    </a:p>
                  </a:txBody>
                  <a:tcPr marL="104346" marR="104346" horzOverflow="overflow"/>
                </a:tc>
              </a:tr>
              <a:tr h="150967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u="none" strike="noStrike" cap="none" normalizeH="0" baseline="0" dirty="0" smtClean="0">
                          <a:ln>
                            <a:noFill/>
                          </a:ln>
                          <a:effectLst/>
                        </a:rPr>
                        <a:t>Regional</a:t>
                      </a:r>
                      <a:endParaRPr kumimoji="0" lang="en-US" sz="1600" b="0" i="0" u="none" strike="noStrike" cap="none" normalizeH="0" baseline="0" dirty="0" smtClean="0">
                        <a:ln>
                          <a:noFill/>
                        </a:ln>
                        <a:solidFill>
                          <a:schemeClr val="tx1"/>
                        </a:solidFill>
                        <a:effectLst/>
                        <a:latin typeface="Arial Narrow" pitchFamily="34" charset="0"/>
                      </a:endParaRPr>
                    </a:p>
                  </a:txBody>
                  <a:tcPr marL="104346" marR="104346"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Narrow" pitchFamily="34" charset="0"/>
                      </a:endParaRPr>
                    </a:p>
                  </a:txBody>
                  <a:tcPr marL="104346" marR="104346"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u="none" strike="noStrike" cap="none" normalizeH="0" baseline="0" dirty="0" smtClean="0">
                          <a:ln>
                            <a:noFill/>
                          </a:ln>
                          <a:effectLst/>
                        </a:rPr>
                        <a:t>Cities</a:t>
                      </a:r>
                      <a:endParaRPr kumimoji="0" lang="en-US" sz="1600" b="0" i="0" u="none" strike="noStrike" cap="none" normalizeH="0" baseline="0" dirty="0" smtClean="0">
                        <a:ln>
                          <a:noFill/>
                        </a:ln>
                        <a:solidFill>
                          <a:schemeClr val="tx1"/>
                        </a:solidFill>
                        <a:effectLst/>
                        <a:latin typeface="Arial Narrow" pitchFamily="34" charset="0"/>
                      </a:endParaRPr>
                    </a:p>
                  </a:txBody>
                  <a:tcPr marL="104346" marR="104346"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u="none" strike="noStrike" cap="none" normalizeH="0" baseline="0" dirty="0" smtClean="0">
                          <a:ln>
                            <a:noFill/>
                          </a:ln>
                          <a:effectLst/>
                        </a:rPr>
                        <a:t>Corridors (rail lines, highways, canals)</a:t>
                      </a:r>
                      <a:endParaRPr kumimoji="0" lang="en-US" sz="1600" b="0" i="0" u="none" strike="noStrike" cap="none" normalizeH="0" baseline="0" dirty="0" smtClean="0">
                        <a:ln>
                          <a:noFill/>
                        </a:ln>
                        <a:solidFill>
                          <a:schemeClr val="tx1"/>
                        </a:solidFill>
                        <a:effectLst/>
                        <a:latin typeface="Arial Narrow" pitchFamily="34" charset="0"/>
                      </a:endParaRPr>
                    </a:p>
                  </a:txBody>
                  <a:tcPr marL="104346" marR="104346"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u="none" strike="noStrike" cap="none" normalizeH="0" baseline="0" dirty="0" smtClean="0">
                          <a:ln>
                            <a:noFill/>
                          </a:ln>
                          <a:effectLst/>
                        </a:rPr>
                        <a:t>Urban system and hinterland</a:t>
                      </a:r>
                      <a:endParaRPr kumimoji="0" lang="en-US" sz="1600" b="0" i="0" u="none" strike="noStrike" cap="none" normalizeH="0" baseline="0" dirty="0" smtClean="0">
                        <a:ln>
                          <a:noFill/>
                        </a:ln>
                        <a:solidFill>
                          <a:schemeClr val="tx1"/>
                        </a:solidFill>
                        <a:effectLst/>
                        <a:latin typeface="Arial Narrow" pitchFamily="34" charset="0"/>
                      </a:endParaRPr>
                    </a:p>
                  </a:txBody>
                  <a:tcPr marL="104346" marR="104346" horzOverflow="overflow"/>
                </a:tc>
              </a:tr>
              <a:tr h="144504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u="none" strike="noStrike" cap="none" normalizeH="0" baseline="0" dirty="0" smtClean="0">
                          <a:ln>
                            <a:noFill/>
                          </a:ln>
                          <a:effectLst/>
                        </a:rPr>
                        <a:t>Local</a:t>
                      </a:r>
                      <a:endParaRPr kumimoji="0" lang="en-US" sz="1600" b="0" i="0" u="none" strike="noStrike" cap="none" normalizeH="0" baseline="0" dirty="0" smtClean="0">
                        <a:ln>
                          <a:noFill/>
                        </a:ln>
                        <a:solidFill>
                          <a:schemeClr val="tx1"/>
                        </a:solidFill>
                        <a:effectLst/>
                        <a:latin typeface="Arial Narrow" pitchFamily="34" charset="0"/>
                      </a:endParaRPr>
                    </a:p>
                  </a:txBody>
                  <a:tcPr marL="104346" marR="104346"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Narrow" pitchFamily="34" charset="0"/>
                      </a:endParaRPr>
                    </a:p>
                  </a:txBody>
                  <a:tcPr marL="104346" marR="104346"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u="none" strike="noStrike" cap="none" normalizeH="0" baseline="0" dirty="0" smtClean="0">
                          <a:ln>
                            <a:noFill/>
                          </a:ln>
                          <a:effectLst/>
                        </a:rPr>
                        <a:t>Employment and commercial activities</a:t>
                      </a:r>
                      <a:endParaRPr kumimoji="0" lang="en-US" sz="1600" b="0" i="0" u="none" strike="noStrike" cap="none" normalizeH="0" baseline="0" dirty="0" smtClean="0">
                        <a:ln>
                          <a:noFill/>
                        </a:ln>
                        <a:solidFill>
                          <a:schemeClr val="tx1"/>
                        </a:solidFill>
                        <a:effectLst/>
                        <a:latin typeface="Arial Narrow" pitchFamily="34" charset="0"/>
                      </a:endParaRPr>
                    </a:p>
                  </a:txBody>
                  <a:tcPr marL="104346" marR="104346"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u="none" strike="noStrike" cap="none" normalizeH="0" baseline="0" dirty="0" smtClean="0">
                          <a:ln>
                            <a:noFill/>
                          </a:ln>
                          <a:effectLst/>
                        </a:rPr>
                        <a:t>Roads and transit systems</a:t>
                      </a:r>
                      <a:endParaRPr kumimoji="0" lang="en-US" sz="1600" b="0" i="0" u="none" strike="noStrike" cap="none" normalizeH="0" baseline="0" dirty="0" smtClean="0">
                        <a:ln>
                          <a:noFill/>
                        </a:ln>
                        <a:solidFill>
                          <a:schemeClr val="tx1"/>
                        </a:solidFill>
                        <a:effectLst/>
                        <a:latin typeface="Arial Narrow" pitchFamily="34" charset="0"/>
                      </a:endParaRPr>
                    </a:p>
                  </a:txBody>
                  <a:tcPr marL="104346" marR="104346"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600" u="none" strike="noStrike" cap="none" normalizeH="0" baseline="0" dirty="0" smtClean="0">
                          <a:ln>
                            <a:noFill/>
                          </a:ln>
                          <a:effectLst/>
                        </a:rPr>
                        <a:t>Commuting and distribution</a:t>
                      </a:r>
                      <a:endParaRPr kumimoji="0" lang="en-US" sz="1600" b="0" i="0" u="none" strike="noStrike" cap="none" normalizeH="0" baseline="0" dirty="0" smtClean="0">
                        <a:ln>
                          <a:noFill/>
                        </a:ln>
                        <a:solidFill>
                          <a:schemeClr val="tx1"/>
                        </a:solidFill>
                        <a:effectLst/>
                        <a:latin typeface="Arial Narrow" pitchFamily="34" charset="0"/>
                      </a:endParaRPr>
                    </a:p>
                  </a:txBody>
                  <a:tcPr marL="104346" marR="104346" horzOverflow="overflow"/>
                </a:tc>
              </a:tr>
            </a:tbl>
          </a:graphicData>
        </a:graphic>
      </p:graphicFrame>
      <p:pic>
        <p:nvPicPr>
          <p:cNvPr id="37916" name="Picture 10" descr="bkgrd"/>
          <p:cNvPicPr>
            <a:picLocks noChangeAspect="1" noChangeArrowheads="1"/>
          </p:cNvPicPr>
          <p:nvPr/>
        </p:nvPicPr>
        <p:blipFill>
          <a:blip r:embed="rId3" cstate="print">
            <a:lum contrast="-12000"/>
          </a:blip>
          <a:srcRect/>
          <a:stretch>
            <a:fillRect/>
          </a:stretch>
        </p:blipFill>
        <p:spPr bwMode="auto">
          <a:xfrm>
            <a:off x="1757363" y="1587500"/>
            <a:ext cx="1477962" cy="1484313"/>
          </a:xfrm>
          <a:prstGeom prst="rect">
            <a:avLst/>
          </a:prstGeom>
          <a:noFill/>
          <a:ln w="9525">
            <a:noFill/>
            <a:miter lim="800000"/>
            <a:headEnd/>
            <a:tailEnd/>
          </a:ln>
        </p:spPr>
      </p:pic>
      <p:grpSp>
        <p:nvGrpSpPr>
          <p:cNvPr id="37917" name="Group 11"/>
          <p:cNvGrpSpPr>
            <a:grpSpLocks/>
          </p:cNvGrpSpPr>
          <p:nvPr/>
        </p:nvGrpSpPr>
        <p:grpSpPr bwMode="auto">
          <a:xfrm>
            <a:off x="801688" y="3336925"/>
            <a:ext cx="3200400" cy="1098550"/>
            <a:chOff x="1638300" y="2355850"/>
            <a:chExt cx="5986463" cy="860425"/>
          </a:xfrm>
        </p:grpSpPr>
        <p:sp>
          <p:nvSpPr>
            <p:cNvPr id="37932" name="Freeform 96"/>
            <p:cNvSpPr>
              <a:spLocks/>
            </p:cNvSpPr>
            <p:nvPr/>
          </p:nvSpPr>
          <p:spPr bwMode="auto">
            <a:xfrm>
              <a:off x="1638300" y="2355850"/>
              <a:ext cx="5986463" cy="860425"/>
            </a:xfrm>
            <a:custGeom>
              <a:avLst/>
              <a:gdLst>
                <a:gd name="T0" fmla="*/ 2147483647 w 2559"/>
                <a:gd name="T1" fmla="*/ 0 h 773"/>
                <a:gd name="T2" fmla="*/ 0 w 2559"/>
                <a:gd name="T3" fmla="*/ 2147483647 h 773"/>
                <a:gd name="T4" fmla="*/ 2147483647 w 2559"/>
                <a:gd name="T5" fmla="*/ 2147483647 h 773"/>
                <a:gd name="T6" fmla="*/ 2147483647 w 2559"/>
                <a:gd name="T7" fmla="*/ 2147483647 h 773"/>
                <a:gd name="T8" fmla="*/ 2147483647 w 2559"/>
                <a:gd name="T9" fmla="*/ 0 h 773"/>
                <a:gd name="T10" fmla="*/ 2147483647 w 2559"/>
                <a:gd name="T11" fmla="*/ 0 h 773"/>
                <a:gd name="T12" fmla="*/ 0 60000 65536"/>
                <a:gd name="T13" fmla="*/ 0 60000 65536"/>
                <a:gd name="T14" fmla="*/ 0 60000 65536"/>
                <a:gd name="T15" fmla="*/ 0 60000 65536"/>
                <a:gd name="T16" fmla="*/ 0 60000 65536"/>
                <a:gd name="T17" fmla="*/ 0 60000 65536"/>
                <a:gd name="T18" fmla="*/ 0 w 2559"/>
                <a:gd name="T19" fmla="*/ 0 h 773"/>
                <a:gd name="T20" fmla="*/ 2559 w 2559"/>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2559" h="773">
                  <a:moveTo>
                    <a:pt x="711" y="0"/>
                  </a:moveTo>
                  <a:lnTo>
                    <a:pt x="0" y="772"/>
                  </a:lnTo>
                  <a:lnTo>
                    <a:pt x="2558" y="772"/>
                  </a:lnTo>
                  <a:lnTo>
                    <a:pt x="1872" y="1"/>
                  </a:lnTo>
                  <a:lnTo>
                    <a:pt x="711" y="0"/>
                  </a:lnTo>
                </a:path>
              </a:pathLst>
            </a:custGeom>
            <a:solidFill>
              <a:srgbClr val="F8F8F8"/>
            </a:solidFill>
            <a:ln w="22225">
              <a:solidFill>
                <a:srgbClr val="B2B2B2"/>
              </a:solidFill>
              <a:round/>
              <a:headEnd/>
              <a:tailEnd/>
            </a:ln>
          </p:spPr>
          <p:txBody>
            <a:bodyPr/>
            <a:lstStyle/>
            <a:p>
              <a:endParaRPr lang="en-US"/>
            </a:p>
          </p:txBody>
        </p:sp>
        <p:sp>
          <p:nvSpPr>
            <p:cNvPr id="37933" name="Freeform 163"/>
            <p:cNvSpPr>
              <a:spLocks/>
            </p:cNvSpPr>
            <p:nvPr/>
          </p:nvSpPr>
          <p:spPr bwMode="auto">
            <a:xfrm>
              <a:off x="5559425" y="2643188"/>
              <a:ext cx="1162050" cy="441325"/>
            </a:xfrm>
            <a:custGeom>
              <a:avLst/>
              <a:gdLst>
                <a:gd name="T0" fmla="*/ 2147483647 w 732"/>
                <a:gd name="T1" fmla="*/ 2147483647 h 278"/>
                <a:gd name="T2" fmla="*/ 2147483647 w 732"/>
                <a:gd name="T3" fmla="*/ 2147483647 h 278"/>
                <a:gd name="T4" fmla="*/ 0 w 732"/>
                <a:gd name="T5" fmla="*/ 0 h 278"/>
                <a:gd name="T6" fmla="*/ 0 60000 65536"/>
                <a:gd name="T7" fmla="*/ 0 60000 65536"/>
                <a:gd name="T8" fmla="*/ 0 60000 65536"/>
                <a:gd name="T9" fmla="*/ 0 w 732"/>
                <a:gd name="T10" fmla="*/ 0 h 278"/>
                <a:gd name="T11" fmla="*/ 732 w 732"/>
                <a:gd name="T12" fmla="*/ 278 h 278"/>
              </a:gdLst>
              <a:ahLst/>
              <a:cxnLst>
                <a:cxn ang="T6">
                  <a:pos x="T0" y="T1"/>
                </a:cxn>
                <a:cxn ang="T7">
                  <a:pos x="T2" y="T3"/>
                </a:cxn>
                <a:cxn ang="T8">
                  <a:pos x="T4" y="T5"/>
                </a:cxn>
              </a:cxnLst>
              <a:rect l="T9" t="T10" r="T11" b="T12"/>
              <a:pathLst>
                <a:path w="732" h="278">
                  <a:moveTo>
                    <a:pt x="732" y="278"/>
                  </a:moveTo>
                  <a:cubicBezTo>
                    <a:pt x="635" y="263"/>
                    <a:pt x="265" y="236"/>
                    <a:pt x="143" y="190"/>
                  </a:cubicBezTo>
                  <a:cubicBezTo>
                    <a:pt x="21" y="144"/>
                    <a:pt x="30" y="40"/>
                    <a:pt x="0" y="0"/>
                  </a:cubicBezTo>
                </a:path>
              </a:pathLst>
            </a:custGeom>
            <a:noFill/>
            <a:ln w="88900">
              <a:solidFill>
                <a:srgbClr val="808080"/>
              </a:solidFill>
              <a:round/>
              <a:headEnd/>
              <a:tailEnd/>
            </a:ln>
          </p:spPr>
          <p:txBody>
            <a:bodyPr/>
            <a:lstStyle/>
            <a:p>
              <a:endParaRPr lang="en-US"/>
            </a:p>
          </p:txBody>
        </p:sp>
        <p:sp>
          <p:nvSpPr>
            <p:cNvPr id="37934" name="Freeform 144"/>
            <p:cNvSpPr>
              <a:spLocks/>
            </p:cNvSpPr>
            <p:nvPr/>
          </p:nvSpPr>
          <p:spPr bwMode="auto">
            <a:xfrm>
              <a:off x="3268663" y="2605088"/>
              <a:ext cx="2259012" cy="371475"/>
            </a:xfrm>
            <a:custGeom>
              <a:avLst/>
              <a:gdLst>
                <a:gd name="T0" fmla="*/ 2147483647 w 1423"/>
                <a:gd name="T1" fmla="*/ 2147483647 h 234"/>
                <a:gd name="T2" fmla="*/ 2147483647 w 1423"/>
                <a:gd name="T3" fmla="*/ 2147483647 h 234"/>
                <a:gd name="T4" fmla="*/ 0 w 1423"/>
                <a:gd name="T5" fmla="*/ 2147483647 h 234"/>
                <a:gd name="T6" fmla="*/ 0 60000 65536"/>
                <a:gd name="T7" fmla="*/ 0 60000 65536"/>
                <a:gd name="T8" fmla="*/ 0 60000 65536"/>
                <a:gd name="T9" fmla="*/ 0 w 1423"/>
                <a:gd name="T10" fmla="*/ 0 h 234"/>
                <a:gd name="T11" fmla="*/ 1423 w 1423"/>
                <a:gd name="T12" fmla="*/ 234 h 234"/>
              </a:gdLst>
              <a:ahLst/>
              <a:cxnLst>
                <a:cxn ang="T6">
                  <a:pos x="T0" y="T1"/>
                </a:cxn>
                <a:cxn ang="T7">
                  <a:pos x="T2" y="T3"/>
                </a:cxn>
                <a:cxn ang="T8">
                  <a:pos x="T4" y="T5"/>
                </a:cxn>
              </a:cxnLst>
              <a:rect l="T9" t="T10" r="T11" b="T12"/>
              <a:pathLst>
                <a:path w="1423" h="234">
                  <a:moveTo>
                    <a:pt x="1423" y="4"/>
                  </a:moveTo>
                  <a:cubicBezTo>
                    <a:pt x="1282" y="10"/>
                    <a:pt x="813" y="0"/>
                    <a:pt x="576" y="38"/>
                  </a:cubicBezTo>
                  <a:cubicBezTo>
                    <a:pt x="339" y="76"/>
                    <a:pt x="120" y="193"/>
                    <a:pt x="0" y="234"/>
                  </a:cubicBezTo>
                </a:path>
              </a:pathLst>
            </a:custGeom>
            <a:noFill/>
            <a:ln w="88900">
              <a:solidFill>
                <a:srgbClr val="808080"/>
              </a:solidFill>
              <a:round/>
              <a:headEnd/>
              <a:tailEnd/>
            </a:ln>
          </p:spPr>
          <p:txBody>
            <a:bodyPr/>
            <a:lstStyle/>
            <a:p>
              <a:endParaRPr lang="en-US"/>
            </a:p>
          </p:txBody>
        </p:sp>
        <p:sp>
          <p:nvSpPr>
            <p:cNvPr id="37935" name="Oval 143"/>
            <p:cNvSpPr>
              <a:spLocks noChangeArrowheads="1"/>
            </p:cNvSpPr>
            <p:nvPr/>
          </p:nvSpPr>
          <p:spPr bwMode="auto">
            <a:xfrm>
              <a:off x="2987675" y="2927350"/>
              <a:ext cx="460375" cy="147638"/>
            </a:xfrm>
            <a:prstGeom prst="ellipse">
              <a:avLst/>
            </a:prstGeom>
            <a:solidFill>
              <a:srgbClr val="FFFF99"/>
            </a:solidFill>
            <a:ln w="25400">
              <a:solidFill>
                <a:schemeClr val="tx1"/>
              </a:solidFill>
              <a:round/>
              <a:headEnd/>
              <a:tailEnd/>
            </a:ln>
          </p:spPr>
          <p:txBody>
            <a:bodyPr wrap="none" anchor="ctr"/>
            <a:lstStyle/>
            <a:p>
              <a:endParaRPr lang="en-US"/>
            </a:p>
          </p:txBody>
        </p:sp>
        <p:sp>
          <p:nvSpPr>
            <p:cNvPr id="37936" name="Oval 145"/>
            <p:cNvSpPr>
              <a:spLocks noChangeArrowheads="1"/>
            </p:cNvSpPr>
            <p:nvPr/>
          </p:nvSpPr>
          <p:spPr bwMode="auto">
            <a:xfrm>
              <a:off x="4924425" y="2663825"/>
              <a:ext cx="193675" cy="88900"/>
            </a:xfrm>
            <a:prstGeom prst="ellipse">
              <a:avLst/>
            </a:prstGeom>
            <a:solidFill>
              <a:srgbClr val="FFFFFF"/>
            </a:solidFill>
            <a:ln w="15875">
              <a:solidFill>
                <a:schemeClr val="tx1"/>
              </a:solidFill>
              <a:round/>
              <a:headEnd/>
              <a:tailEnd/>
            </a:ln>
          </p:spPr>
          <p:txBody>
            <a:bodyPr wrap="none" anchor="ctr"/>
            <a:lstStyle/>
            <a:p>
              <a:endParaRPr lang="en-US"/>
            </a:p>
          </p:txBody>
        </p:sp>
        <p:sp>
          <p:nvSpPr>
            <p:cNvPr id="37937" name="Oval 146"/>
            <p:cNvSpPr>
              <a:spLocks noChangeArrowheads="1"/>
            </p:cNvSpPr>
            <p:nvPr/>
          </p:nvSpPr>
          <p:spPr bwMode="auto">
            <a:xfrm>
              <a:off x="5510213" y="2816225"/>
              <a:ext cx="193675" cy="88900"/>
            </a:xfrm>
            <a:prstGeom prst="ellipse">
              <a:avLst/>
            </a:prstGeom>
            <a:solidFill>
              <a:srgbClr val="FFFFFF"/>
            </a:solidFill>
            <a:ln w="15875">
              <a:solidFill>
                <a:schemeClr val="tx1"/>
              </a:solidFill>
              <a:round/>
              <a:headEnd/>
              <a:tailEnd/>
            </a:ln>
          </p:spPr>
          <p:txBody>
            <a:bodyPr wrap="none" anchor="ctr"/>
            <a:lstStyle/>
            <a:p>
              <a:endParaRPr lang="en-US"/>
            </a:p>
          </p:txBody>
        </p:sp>
        <p:sp>
          <p:nvSpPr>
            <p:cNvPr id="37938" name="Oval 147"/>
            <p:cNvSpPr>
              <a:spLocks noChangeArrowheads="1"/>
            </p:cNvSpPr>
            <p:nvPr/>
          </p:nvSpPr>
          <p:spPr bwMode="auto">
            <a:xfrm>
              <a:off x="3998913" y="2613025"/>
              <a:ext cx="193675" cy="88900"/>
            </a:xfrm>
            <a:prstGeom prst="ellipse">
              <a:avLst/>
            </a:prstGeom>
            <a:solidFill>
              <a:srgbClr val="FFFFFF"/>
            </a:solidFill>
            <a:ln w="15875">
              <a:solidFill>
                <a:schemeClr val="tx1"/>
              </a:solidFill>
              <a:round/>
              <a:headEnd/>
              <a:tailEnd/>
            </a:ln>
          </p:spPr>
          <p:txBody>
            <a:bodyPr wrap="none" anchor="ctr"/>
            <a:lstStyle/>
            <a:p>
              <a:endParaRPr lang="en-US"/>
            </a:p>
          </p:txBody>
        </p:sp>
        <p:sp>
          <p:nvSpPr>
            <p:cNvPr id="37939" name="Oval 148"/>
            <p:cNvSpPr>
              <a:spLocks noChangeArrowheads="1"/>
            </p:cNvSpPr>
            <p:nvPr/>
          </p:nvSpPr>
          <p:spPr bwMode="auto">
            <a:xfrm>
              <a:off x="3078163" y="2797175"/>
              <a:ext cx="193675" cy="88900"/>
            </a:xfrm>
            <a:prstGeom prst="ellipse">
              <a:avLst/>
            </a:prstGeom>
            <a:solidFill>
              <a:srgbClr val="FFFFFF"/>
            </a:solidFill>
            <a:ln w="15875">
              <a:solidFill>
                <a:schemeClr val="tx1"/>
              </a:solidFill>
              <a:round/>
              <a:headEnd/>
              <a:tailEnd/>
            </a:ln>
          </p:spPr>
          <p:txBody>
            <a:bodyPr wrap="none" anchor="ctr"/>
            <a:lstStyle/>
            <a:p>
              <a:endParaRPr lang="en-US"/>
            </a:p>
          </p:txBody>
        </p:sp>
        <p:sp>
          <p:nvSpPr>
            <p:cNvPr id="37940" name="Oval 149"/>
            <p:cNvSpPr>
              <a:spLocks noChangeArrowheads="1"/>
            </p:cNvSpPr>
            <p:nvPr/>
          </p:nvSpPr>
          <p:spPr bwMode="auto">
            <a:xfrm>
              <a:off x="4459288" y="2486025"/>
              <a:ext cx="193675" cy="88900"/>
            </a:xfrm>
            <a:prstGeom prst="ellipse">
              <a:avLst/>
            </a:prstGeom>
            <a:solidFill>
              <a:srgbClr val="FFFFFF"/>
            </a:solidFill>
            <a:ln w="15875">
              <a:solidFill>
                <a:schemeClr val="tx1"/>
              </a:solidFill>
              <a:round/>
              <a:headEnd/>
              <a:tailEnd/>
            </a:ln>
          </p:spPr>
          <p:txBody>
            <a:bodyPr wrap="none" anchor="ctr"/>
            <a:lstStyle/>
            <a:p>
              <a:endParaRPr lang="en-US"/>
            </a:p>
          </p:txBody>
        </p:sp>
        <p:sp>
          <p:nvSpPr>
            <p:cNvPr id="37941" name="Oval 150"/>
            <p:cNvSpPr>
              <a:spLocks noChangeArrowheads="1"/>
            </p:cNvSpPr>
            <p:nvPr/>
          </p:nvSpPr>
          <p:spPr bwMode="auto">
            <a:xfrm>
              <a:off x="5894388" y="2692400"/>
              <a:ext cx="193675" cy="88900"/>
            </a:xfrm>
            <a:prstGeom prst="ellipse">
              <a:avLst/>
            </a:prstGeom>
            <a:solidFill>
              <a:srgbClr val="FFFFFF"/>
            </a:solidFill>
            <a:ln w="15875">
              <a:solidFill>
                <a:schemeClr val="tx1"/>
              </a:solidFill>
              <a:round/>
              <a:headEnd/>
              <a:tailEnd/>
            </a:ln>
          </p:spPr>
          <p:txBody>
            <a:bodyPr wrap="none" anchor="ctr"/>
            <a:lstStyle/>
            <a:p>
              <a:endParaRPr lang="en-US"/>
            </a:p>
          </p:txBody>
        </p:sp>
        <p:sp>
          <p:nvSpPr>
            <p:cNvPr id="37942" name="Oval 151"/>
            <p:cNvSpPr>
              <a:spLocks noChangeArrowheads="1"/>
            </p:cNvSpPr>
            <p:nvPr/>
          </p:nvSpPr>
          <p:spPr bwMode="auto">
            <a:xfrm>
              <a:off x="5919788" y="2951163"/>
              <a:ext cx="193675" cy="88900"/>
            </a:xfrm>
            <a:prstGeom prst="ellipse">
              <a:avLst/>
            </a:prstGeom>
            <a:solidFill>
              <a:srgbClr val="FFFFFF"/>
            </a:solidFill>
            <a:ln w="15875">
              <a:solidFill>
                <a:schemeClr val="tx1"/>
              </a:solidFill>
              <a:round/>
              <a:headEnd/>
              <a:tailEnd/>
            </a:ln>
          </p:spPr>
          <p:txBody>
            <a:bodyPr wrap="none" anchor="ctr"/>
            <a:lstStyle/>
            <a:p>
              <a:endParaRPr lang="en-US"/>
            </a:p>
          </p:txBody>
        </p:sp>
        <p:sp>
          <p:nvSpPr>
            <p:cNvPr id="37943" name="Oval 152"/>
            <p:cNvSpPr>
              <a:spLocks noChangeArrowheads="1"/>
            </p:cNvSpPr>
            <p:nvPr/>
          </p:nvSpPr>
          <p:spPr bwMode="auto">
            <a:xfrm>
              <a:off x="3598863" y="2876550"/>
              <a:ext cx="193675" cy="88900"/>
            </a:xfrm>
            <a:prstGeom prst="ellipse">
              <a:avLst/>
            </a:prstGeom>
            <a:solidFill>
              <a:srgbClr val="FFFFFF"/>
            </a:solidFill>
            <a:ln w="15875">
              <a:solidFill>
                <a:schemeClr val="tx1"/>
              </a:solidFill>
              <a:round/>
              <a:headEnd/>
              <a:tailEnd/>
            </a:ln>
          </p:spPr>
          <p:txBody>
            <a:bodyPr wrap="none" anchor="ctr"/>
            <a:lstStyle/>
            <a:p>
              <a:endParaRPr lang="en-US"/>
            </a:p>
          </p:txBody>
        </p:sp>
        <p:sp>
          <p:nvSpPr>
            <p:cNvPr id="37944" name="Oval 153"/>
            <p:cNvSpPr>
              <a:spLocks noChangeArrowheads="1"/>
            </p:cNvSpPr>
            <p:nvPr/>
          </p:nvSpPr>
          <p:spPr bwMode="auto">
            <a:xfrm>
              <a:off x="4246563" y="2651125"/>
              <a:ext cx="268287" cy="123825"/>
            </a:xfrm>
            <a:prstGeom prst="ellipse">
              <a:avLst/>
            </a:prstGeom>
            <a:solidFill>
              <a:srgbClr val="FFFFFF"/>
            </a:solidFill>
            <a:ln w="15875">
              <a:solidFill>
                <a:schemeClr val="tx1"/>
              </a:solidFill>
              <a:round/>
              <a:headEnd/>
              <a:tailEnd/>
            </a:ln>
          </p:spPr>
          <p:txBody>
            <a:bodyPr wrap="none" anchor="ctr"/>
            <a:lstStyle/>
            <a:p>
              <a:endParaRPr lang="en-US"/>
            </a:p>
          </p:txBody>
        </p:sp>
        <p:sp>
          <p:nvSpPr>
            <p:cNvPr id="37945" name="Oval 142"/>
            <p:cNvSpPr>
              <a:spLocks noChangeArrowheads="1"/>
            </p:cNvSpPr>
            <p:nvPr/>
          </p:nvSpPr>
          <p:spPr bwMode="auto">
            <a:xfrm>
              <a:off x="5186363" y="2484438"/>
              <a:ext cx="763587" cy="246062"/>
            </a:xfrm>
            <a:prstGeom prst="ellipse">
              <a:avLst/>
            </a:prstGeom>
            <a:solidFill>
              <a:srgbClr val="FFCC00"/>
            </a:solidFill>
            <a:ln w="44450">
              <a:solidFill>
                <a:schemeClr val="tx1"/>
              </a:solidFill>
              <a:round/>
              <a:headEnd/>
              <a:tailEnd/>
            </a:ln>
          </p:spPr>
          <p:txBody>
            <a:bodyPr wrap="none" anchor="ctr"/>
            <a:lstStyle/>
            <a:p>
              <a:endParaRPr lang="en-US"/>
            </a:p>
          </p:txBody>
        </p:sp>
        <p:sp>
          <p:nvSpPr>
            <p:cNvPr id="37946" name="Oval 164"/>
            <p:cNvSpPr>
              <a:spLocks noChangeArrowheads="1"/>
            </p:cNvSpPr>
            <p:nvPr/>
          </p:nvSpPr>
          <p:spPr bwMode="auto">
            <a:xfrm>
              <a:off x="6475413" y="3027363"/>
              <a:ext cx="460375" cy="147637"/>
            </a:xfrm>
            <a:prstGeom prst="ellipse">
              <a:avLst/>
            </a:prstGeom>
            <a:solidFill>
              <a:srgbClr val="FFFF99"/>
            </a:solidFill>
            <a:ln w="25400">
              <a:solidFill>
                <a:schemeClr val="tx1"/>
              </a:solidFill>
              <a:round/>
              <a:headEnd/>
              <a:tailEnd/>
            </a:ln>
          </p:spPr>
          <p:txBody>
            <a:bodyPr wrap="none" anchor="ctr"/>
            <a:lstStyle/>
            <a:p>
              <a:endParaRPr lang="en-US"/>
            </a:p>
          </p:txBody>
        </p:sp>
        <p:sp>
          <p:nvSpPr>
            <p:cNvPr id="37947" name="Oval 165"/>
            <p:cNvSpPr>
              <a:spLocks noChangeArrowheads="1"/>
            </p:cNvSpPr>
            <p:nvPr/>
          </p:nvSpPr>
          <p:spPr bwMode="auto">
            <a:xfrm>
              <a:off x="6675438" y="2921000"/>
              <a:ext cx="193675" cy="88900"/>
            </a:xfrm>
            <a:prstGeom prst="ellipse">
              <a:avLst/>
            </a:prstGeom>
            <a:solidFill>
              <a:srgbClr val="FFFFFF"/>
            </a:solidFill>
            <a:ln w="15875">
              <a:solidFill>
                <a:schemeClr val="tx1"/>
              </a:solidFill>
              <a:round/>
              <a:headEnd/>
              <a:tailEnd/>
            </a:ln>
          </p:spPr>
          <p:txBody>
            <a:bodyPr wrap="none" anchor="ctr"/>
            <a:lstStyle/>
            <a:p>
              <a:endParaRPr lang="en-US"/>
            </a:p>
          </p:txBody>
        </p:sp>
        <p:sp>
          <p:nvSpPr>
            <p:cNvPr id="37948" name="Oval 166"/>
            <p:cNvSpPr>
              <a:spLocks noChangeArrowheads="1"/>
            </p:cNvSpPr>
            <p:nvPr/>
          </p:nvSpPr>
          <p:spPr bwMode="auto">
            <a:xfrm>
              <a:off x="6215063" y="2935288"/>
              <a:ext cx="193675" cy="88900"/>
            </a:xfrm>
            <a:prstGeom prst="ellipse">
              <a:avLst/>
            </a:prstGeom>
            <a:solidFill>
              <a:srgbClr val="FFFFFF"/>
            </a:solidFill>
            <a:ln w="15875">
              <a:solidFill>
                <a:schemeClr val="tx1"/>
              </a:solidFill>
              <a:round/>
              <a:headEnd/>
              <a:tailEnd/>
            </a:ln>
          </p:spPr>
          <p:txBody>
            <a:bodyPr wrap="none" anchor="ctr"/>
            <a:lstStyle/>
            <a:p>
              <a:endParaRPr lang="en-US"/>
            </a:p>
          </p:txBody>
        </p:sp>
      </p:grpSp>
      <p:grpSp>
        <p:nvGrpSpPr>
          <p:cNvPr id="37918" name="Group 29"/>
          <p:cNvGrpSpPr>
            <a:grpSpLocks/>
          </p:cNvGrpSpPr>
          <p:nvPr/>
        </p:nvGrpSpPr>
        <p:grpSpPr bwMode="auto">
          <a:xfrm>
            <a:off x="793750" y="4916488"/>
            <a:ext cx="3200400" cy="1096962"/>
            <a:chOff x="1595438" y="3414713"/>
            <a:chExt cx="5984875" cy="860425"/>
          </a:xfrm>
        </p:grpSpPr>
        <p:sp>
          <p:nvSpPr>
            <p:cNvPr id="37923" name="Freeform 95"/>
            <p:cNvSpPr>
              <a:spLocks/>
            </p:cNvSpPr>
            <p:nvPr/>
          </p:nvSpPr>
          <p:spPr bwMode="auto">
            <a:xfrm>
              <a:off x="1595438" y="3414713"/>
              <a:ext cx="5984875" cy="860425"/>
            </a:xfrm>
            <a:custGeom>
              <a:avLst/>
              <a:gdLst>
                <a:gd name="T0" fmla="*/ 2147483647 w 2558"/>
                <a:gd name="T1" fmla="*/ 0 h 773"/>
                <a:gd name="T2" fmla="*/ 0 w 2558"/>
                <a:gd name="T3" fmla="*/ 2147483647 h 773"/>
                <a:gd name="T4" fmla="*/ 2147483647 w 2558"/>
                <a:gd name="T5" fmla="*/ 2147483647 h 773"/>
                <a:gd name="T6" fmla="*/ 2147483647 w 2558"/>
                <a:gd name="T7" fmla="*/ 2147483647 h 773"/>
                <a:gd name="T8" fmla="*/ 2147483647 w 2558"/>
                <a:gd name="T9" fmla="*/ 0 h 773"/>
                <a:gd name="T10" fmla="*/ 2147483647 w 2558"/>
                <a:gd name="T11" fmla="*/ 0 h 773"/>
                <a:gd name="T12" fmla="*/ 0 60000 65536"/>
                <a:gd name="T13" fmla="*/ 0 60000 65536"/>
                <a:gd name="T14" fmla="*/ 0 60000 65536"/>
                <a:gd name="T15" fmla="*/ 0 60000 65536"/>
                <a:gd name="T16" fmla="*/ 0 60000 65536"/>
                <a:gd name="T17" fmla="*/ 0 60000 65536"/>
                <a:gd name="T18" fmla="*/ 0 w 2558"/>
                <a:gd name="T19" fmla="*/ 0 h 773"/>
                <a:gd name="T20" fmla="*/ 2558 w 2558"/>
                <a:gd name="T21" fmla="*/ 773 h 773"/>
              </a:gdLst>
              <a:ahLst/>
              <a:cxnLst>
                <a:cxn ang="T12">
                  <a:pos x="T0" y="T1"/>
                </a:cxn>
                <a:cxn ang="T13">
                  <a:pos x="T2" y="T3"/>
                </a:cxn>
                <a:cxn ang="T14">
                  <a:pos x="T4" y="T5"/>
                </a:cxn>
                <a:cxn ang="T15">
                  <a:pos x="T6" y="T7"/>
                </a:cxn>
                <a:cxn ang="T16">
                  <a:pos x="T8" y="T9"/>
                </a:cxn>
                <a:cxn ang="T17">
                  <a:pos x="T10" y="T11"/>
                </a:cxn>
              </a:cxnLst>
              <a:rect l="T18" t="T19" r="T20" b="T21"/>
              <a:pathLst>
                <a:path w="2558" h="773">
                  <a:moveTo>
                    <a:pt x="709" y="0"/>
                  </a:moveTo>
                  <a:lnTo>
                    <a:pt x="0" y="772"/>
                  </a:lnTo>
                  <a:lnTo>
                    <a:pt x="2557" y="772"/>
                  </a:lnTo>
                  <a:lnTo>
                    <a:pt x="1871" y="1"/>
                  </a:lnTo>
                  <a:lnTo>
                    <a:pt x="709" y="0"/>
                  </a:lnTo>
                </a:path>
              </a:pathLst>
            </a:custGeom>
            <a:solidFill>
              <a:srgbClr val="F8F8F8"/>
            </a:solidFill>
            <a:ln w="22225">
              <a:solidFill>
                <a:srgbClr val="B2B2B2"/>
              </a:solidFill>
              <a:round/>
              <a:headEnd/>
              <a:tailEnd/>
            </a:ln>
          </p:spPr>
          <p:txBody>
            <a:bodyPr/>
            <a:lstStyle/>
            <a:p>
              <a:endParaRPr lang="en-US"/>
            </a:p>
          </p:txBody>
        </p:sp>
        <p:sp>
          <p:nvSpPr>
            <p:cNvPr id="37924" name="Freeform 155"/>
            <p:cNvSpPr>
              <a:spLocks/>
            </p:cNvSpPr>
            <p:nvPr/>
          </p:nvSpPr>
          <p:spPr bwMode="auto">
            <a:xfrm>
              <a:off x="3097213" y="3514725"/>
              <a:ext cx="3506787" cy="644525"/>
            </a:xfrm>
            <a:custGeom>
              <a:avLst/>
              <a:gdLst>
                <a:gd name="T0" fmla="*/ 2147483647 w 2209"/>
                <a:gd name="T1" fmla="*/ 2147483647 h 406"/>
                <a:gd name="T2" fmla="*/ 0 w 2209"/>
                <a:gd name="T3" fmla="*/ 2147483647 h 406"/>
                <a:gd name="T4" fmla="*/ 0 w 2209"/>
                <a:gd name="T5" fmla="*/ 2147483647 h 406"/>
                <a:gd name="T6" fmla="*/ 2147483647 w 2209"/>
                <a:gd name="T7" fmla="*/ 2147483647 h 406"/>
                <a:gd name="T8" fmla="*/ 2147483647 w 2209"/>
                <a:gd name="T9" fmla="*/ 2147483647 h 406"/>
                <a:gd name="T10" fmla="*/ 2147483647 w 2209"/>
                <a:gd name="T11" fmla="*/ 2147483647 h 406"/>
                <a:gd name="T12" fmla="*/ 2147483647 w 2209"/>
                <a:gd name="T13" fmla="*/ 2147483647 h 406"/>
                <a:gd name="T14" fmla="*/ 2147483647 w 2209"/>
                <a:gd name="T15" fmla="*/ 2147483647 h 406"/>
                <a:gd name="T16" fmla="*/ 2147483647 w 2209"/>
                <a:gd name="T17" fmla="*/ 0 h 406"/>
                <a:gd name="T18" fmla="*/ 2147483647 w 2209"/>
                <a:gd name="T19" fmla="*/ 2147483647 h 406"/>
                <a:gd name="T20" fmla="*/ 2147483647 w 2209"/>
                <a:gd name="T21" fmla="*/ 2147483647 h 406"/>
                <a:gd name="T22" fmla="*/ 2147483647 w 2209"/>
                <a:gd name="T23" fmla="*/ 2147483647 h 406"/>
                <a:gd name="T24" fmla="*/ 2147483647 w 2209"/>
                <a:gd name="T25" fmla="*/ 2147483647 h 406"/>
                <a:gd name="T26" fmla="*/ 2147483647 w 2209"/>
                <a:gd name="T27" fmla="*/ 2147483647 h 406"/>
                <a:gd name="T28" fmla="*/ 2147483647 w 2209"/>
                <a:gd name="T29" fmla="*/ 2147483647 h 406"/>
                <a:gd name="T30" fmla="*/ 2147483647 w 2209"/>
                <a:gd name="T31" fmla="*/ 2147483647 h 406"/>
                <a:gd name="T32" fmla="*/ 2147483647 w 2209"/>
                <a:gd name="T33" fmla="*/ 2147483647 h 406"/>
                <a:gd name="T34" fmla="*/ 2147483647 w 2209"/>
                <a:gd name="T35" fmla="*/ 2147483647 h 406"/>
                <a:gd name="T36" fmla="*/ 2147483647 w 2209"/>
                <a:gd name="T37" fmla="*/ 2147483647 h 406"/>
                <a:gd name="T38" fmla="*/ 2147483647 w 2209"/>
                <a:gd name="T39" fmla="*/ 2147483647 h 406"/>
                <a:gd name="T40" fmla="*/ 2147483647 w 2209"/>
                <a:gd name="T41" fmla="*/ 2147483647 h 406"/>
                <a:gd name="T42" fmla="*/ 2147483647 w 2209"/>
                <a:gd name="T43" fmla="*/ 2147483647 h 406"/>
                <a:gd name="T44" fmla="*/ 2147483647 w 2209"/>
                <a:gd name="T45" fmla="*/ 2147483647 h 406"/>
                <a:gd name="T46" fmla="*/ 2147483647 w 2209"/>
                <a:gd name="T47" fmla="*/ 2147483647 h 406"/>
                <a:gd name="T48" fmla="*/ 2147483647 w 2209"/>
                <a:gd name="T49" fmla="*/ 2147483647 h 406"/>
                <a:gd name="T50" fmla="*/ 2147483647 w 2209"/>
                <a:gd name="T51" fmla="*/ 2147483647 h 406"/>
                <a:gd name="T52" fmla="*/ 2147483647 w 2209"/>
                <a:gd name="T53" fmla="*/ 2147483647 h 406"/>
                <a:gd name="T54" fmla="*/ 2147483647 w 2209"/>
                <a:gd name="T55" fmla="*/ 2147483647 h 406"/>
                <a:gd name="T56" fmla="*/ 2147483647 w 2209"/>
                <a:gd name="T57" fmla="*/ 2147483647 h 406"/>
                <a:gd name="T58" fmla="*/ 2147483647 w 2209"/>
                <a:gd name="T59" fmla="*/ 2147483647 h 406"/>
                <a:gd name="T60" fmla="*/ 2147483647 w 2209"/>
                <a:gd name="T61" fmla="*/ 2147483647 h 406"/>
                <a:gd name="T62" fmla="*/ 2147483647 w 2209"/>
                <a:gd name="T63" fmla="*/ 2147483647 h 406"/>
                <a:gd name="T64" fmla="*/ 2147483647 w 2209"/>
                <a:gd name="T65" fmla="*/ 2147483647 h 4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09"/>
                <a:gd name="T100" fmla="*/ 0 h 406"/>
                <a:gd name="T101" fmla="*/ 2209 w 2209"/>
                <a:gd name="T102" fmla="*/ 406 h 4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09" h="406">
                  <a:moveTo>
                    <a:pt x="60" y="379"/>
                  </a:moveTo>
                  <a:lnTo>
                    <a:pt x="0" y="318"/>
                  </a:lnTo>
                  <a:lnTo>
                    <a:pt x="0" y="251"/>
                  </a:lnTo>
                  <a:lnTo>
                    <a:pt x="47" y="176"/>
                  </a:lnTo>
                  <a:lnTo>
                    <a:pt x="94" y="102"/>
                  </a:lnTo>
                  <a:lnTo>
                    <a:pt x="277" y="68"/>
                  </a:lnTo>
                  <a:lnTo>
                    <a:pt x="379" y="41"/>
                  </a:lnTo>
                  <a:lnTo>
                    <a:pt x="867" y="41"/>
                  </a:lnTo>
                  <a:lnTo>
                    <a:pt x="1138" y="0"/>
                  </a:lnTo>
                  <a:lnTo>
                    <a:pt x="1497" y="95"/>
                  </a:lnTo>
                  <a:lnTo>
                    <a:pt x="1700" y="54"/>
                  </a:lnTo>
                  <a:lnTo>
                    <a:pt x="1768" y="135"/>
                  </a:lnTo>
                  <a:lnTo>
                    <a:pt x="1660" y="156"/>
                  </a:lnTo>
                  <a:lnTo>
                    <a:pt x="1680" y="190"/>
                  </a:lnTo>
                  <a:lnTo>
                    <a:pt x="1863" y="237"/>
                  </a:lnTo>
                  <a:lnTo>
                    <a:pt x="2005" y="217"/>
                  </a:lnTo>
                  <a:lnTo>
                    <a:pt x="2168" y="285"/>
                  </a:lnTo>
                  <a:lnTo>
                    <a:pt x="2209" y="406"/>
                  </a:lnTo>
                  <a:lnTo>
                    <a:pt x="1985" y="393"/>
                  </a:lnTo>
                  <a:lnTo>
                    <a:pt x="1829" y="352"/>
                  </a:lnTo>
                  <a:lnTo>
                    <a:pt x="1565" y="352"/>
                  </a:lnTo>
                  <a:lnTo>
                    <a:pt x="1294" y="386"/>
                  </a:lnTo>
                  <a:lnTo>
                    <a:pt x="955" y="359"/>
                  </a:lnTo>
                  <a:lnTo>
                    <a:pt x="779" y="373"/>
                  </a:lnTo>
                  <a:lnTo>
                    <a:pt x="745" y="291"/>
                  </a:lnTo>
                  <a:lnTo>
                    <a:pt x="677" y="291"/>
                  </a:lnTo>
                  <a:lnTo>
                    <a:pt x="623" y="345"/>
                  </a:lnTo>
                  <a:lnTo>
                    <a:pt x="508" y="400"/>
                  </a:lnTo>
                  <a:lnTo>
                    <a:pt x="413" y="339"/>
                  </a:lnTo>
                  <a:lnTo>
                    <a:pt x="271" y="332"/>
                  </a:lnTo>
                  <a:lnTo>
                    <a:pt x="210" y="352"/>
                  </a:lnTo>
                  <a:lnTo>
                    <a:pt x="142" y="393"/>
                  </a:lnTo>
                  <a:lnTo>
                    <a:pt x="60" y="379"/>
                  </a:lnTo>
                  <a:close/>
                </a:path>
              </a:pathLst>
            </a:custGeom>
            <a:solidFill>
              <a:srgbClr val="FFCC00"/>
            </a:solidFill>
            <a:ln w="25400">
              <a:solidFill>
                <a:srgbClr val="800000"/>
              </a:solidFill>
              <a:round/>
              <a:headEnd/>
              <a:tailEnd/>
            </a:ln>
          </p:spPr>
          <p:txBody>
            <a:bodyPr/>
            <a:lstStyle/>
            <a:p>
              <a:endParaRPr lang="en-US"/>
            </a:p>
          </p:txBody>
        </p:sp>
        <p:sp>
          <p:nvSpPr>
            <p:cNvPr id="37925" name="Oval 161"/>
            <p:cNvSpPr>
              <a:spLocks noChangeArrowheads="1"/>
            </p:cNvSpPr>
            <p:nvPr/>
          </p:nvSpPr>
          <p:spPr bwMode="auto">
            <a:xfrm>
              <a:off x="3279775" y="3849688"/>
              <a:ext cx="346075" cy="160337"/>
            </a:xfrm>
            <a:prstGeom prst="ellipse">
              <a:avLst/>
            </a:prstGeom>
            <a:solidFill>
              <a:srgbClr val="FFFF99"/>
            </a:solidFill>
            <a:ln w="12700">
              <a:solidFill>
                <a:srgbClr val="808080"/>
              </a:solidFill>
              <a:round/>
              <a:headEnd/>
              <a:tailEnd/>
            </a:ln>
          </p:spPr>
          <p:txBody>
            <a:bodyPr wrap="none" anchor="ctr"/>
            <a:lstStyle/>
            <a:p>
              <a:endParaRPr lang="en-US"/>
            </a:p>
          </p:txBody>
        </p:sp>
        <p:sp>
          <p:nvSpPr>
            <p:cNvPr id="37926" name="Oval 162"/>
            <p:cNvSpPr>
              <a:spLocks noChangeArrowheads="1"/>
            </p:cNvSpPr>
            <p:nvPr/>
          </p:nvSpPr>
          <p:spPr bwMode="auto">
            <a:xfrm>
              <a:off x="5195888" y="3690938"/>
              <a:ext cx="346075" cy="160337"/>
            </a:xfrm>
            <a:prstGeom prst="ellipse">
              <a:avLst/>
            </a:prstGeom>
            <a:solidFill>
              <a:srgbClr val="FFFF99"/>
            </a:solidFill>
            <a:ln w="12700">
              <a:solidFill>
                <a:srgbClr val="808080"/>
              </a:solidFill>
              <a:round/>
              <a:headEnd/>
              <a:tailEnd/>
            </a:ln>
          </p:spPr>
          <p:txBody>
            <a:bodyPr wrap="none" anchor="ctr"/>
            <a:lstStyle/>
            <a:p>
              <a:endParaRPr lang="en-US"/>
            </a:p>
          </p:txBody>
        </p:sp>
        <p:sp>
          <p:nvSpPr>
            <p:cNvPr id="37927" name="Oval 160"/>
            <p:cNvSpPr>
              <a:spLocks noChangeArrowheads="1"/>
            </p:cNvSpPr>
            <p:nvPr/>
          </p:nvSpPr>
          <p:spPr bwMode="auto">
            <a:xfrm>
              <a:off x="4397375" y="3697288"/>
              <a:ext cx="571500" cy="225425"/>
            </a:xfrm>
            <a:prstGeom prst="ellipse">
              <a:avLst/>
            </a:prstGeom>
            <a:solidFill>
              <a:srgbClr val="FFFF99"/>
            </a:solidFill>
            <a:ln w="12700">
              <a:solidFill>
                <a:srgbClr val="808080"/>
              </a:solidFill>
              <a:round/>
              <a:headEnd/>
              <a:tailEnd/>
            </a:ln>
          </p:spPr>
          <p:txBody>
            <a:bodyPr wrap="none" anchor="ctr"/>
            <a:lstStyle/>
            <a:p>
              <a:endParaRPr lang="en-US"/>
            </a:p>
          </p:txBody>
        </p:sp>
        <p:sp>
          <p:nvSpPr>
            <p:cNvPr id="37928" name="Freeform 156"/>
            <p:cNvSpPr>
              <a:spLocks/>
            </p:cNvSpPr>
            <p:nvPr/>
          </p:nvSpPr>
          <p:spPr bwMode="auto">
            <a:xfrm>
              <a:off x="2268538" y="3643313"/>
              <a:ext cx="3894137" cy="506412"/>
            </a:xfrm>
            <a:custGeom>
              <a:avLst/>
              <a:gdLst>
                <a:gd name="T0" fmla="*/ 0 w 2453"/>
                <a:gd name="T1" fmla="*/ 2147483647 h 319"/>
                <a:gd name="T2" fmla="*/ 2147483647 w 2453"/>
                <a:gd name="T3" fmla="*/ 2147483647 h 319"/>
                <a:gd name="T4" fmla="*/ 2147483647 w 2453"/>
                <a:gd name="T5" fmla="*/ 2147483647 h 319"/>
                <a:gd name="T6" fmla="*/ 2147483647 w 2453"/>
                <a:gd name="T7" fmla="*/ 2147483647 h 319"/>
                <a:gd name="T8" fmla="*/ 2147483647 w 2453"/>
                <a:gd name="T9" fmla="*/ 2147483647 h 319"/>
                <a:gd name="T10" fmla="*/ 2147483647 w 2453"/>
                <a:gd name="T11" fmla="*/ 2147483647 h 319"/>
                <a:gd name="T12" fmla="*/ 2147483647 w 2453"/>
                <a:gd name="T13" fmla="*/ 2147483647 h 319"/>
                <a:gd name="T14" fmla="*/ 2147483647 w 2453"/>
                <a:gd name="T15" fmla="*/ 0 h 319"/>
                <a:gd name="T16" fmla="*/ 0 60000 65536"/>
                <a:gd name="T17" fmla="*/ 0 60000 65536"/>
                <a:gd name="T18" fmla="*/ 0 60000 65536"/>
                <a:gd name="T19" fmla="*/ 0 60000 65536"/>
                <a:gd name="T20" fmla="*/ 0 60000 65536"/>
                <a:gd name="T21" fmla="*/ 0 60000 65536"/>
                <a:gd name="T22" fmla="*/ 0 60000 65536"/>
                <a:gd name="T23" fmla="*/ 0 60000 65536"/>
                <a:gd name="T24" fmla="*/ 0 w 2453"/>
                <a:gd name="T25" fmla="*/ 0 h 319"/>
                <a:gd name="T26" fmla="*/ 2453 w 2453"/>
                <a:gd name="T27" fmla="*/ 319 h 3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53" h="319">
                  <a:moveTo>
                    <a:pt x="0" y="319"/>
                  </a:moveTo>
                  <a:cubicBezTo>
                    <a:pt x="69" y="300"/>
                    <a:pt x="138" y="281"/>
                    <a:pt x="237" y="264"/>
                  </a:cubicBezTo>
                  <a:cubicBezTo>
                    <a:pt x="336" y="247"/>
                    <a:pt x="457" y="241"/>
                    <a:pt x="596" y="217"/>
                  </a:cubicBezTo>
                  <a:cubicBezTo>
                    <a:pt x="735" y="193"/>
                    <a:pt x="944" y="141"/>
                    <a:pt x="1070" y="122"/>
                  </a:cubicBezTo>
                  <a:cubicBezTo>
                    <a:pt x="1196" y="103"/>
                    <a:pt x="1250" y="112"/>
                    <a:pt x="1355" y="102"/>
                  </a:cubicBezTo>
                  <a:cubicBezTo>
                    <a:pt x="1460" y="92"/>
                    <a:pt x="1598" y="67"/>
                    <a:pt x="1701" y="61"/>
                  </a:cubicBezTo>
                  <a:cubicBezTo>
                    <a:pt x="1804" y="55"/>
                    <a:pt x="1847" y="78"/>
                    <a:pt x="1972" y="68"/>
                  </a:cubicBezTo>
                  <a:cubicBezTo>
                    <a:pt x="2097" y="58"/>
                    <a:pt x="2275" y="29"/>
                    <a:pt x="2453" y="0"/>
                  </a:cubicBezTo>
                </a:path>
              </a:pathLst>
            </a:custGeom>
            <a:noFill/>
            <a:ln w="38100">
              <a:solidFill>
                <a:srgbClr val="333333"/>
              </a:solidFill>
              <a:round/>
              <a:headEnd/>
              <a:tailEnd/>
            </a:ln>
          </p:spPr>
          <p:txBody>
            <a:bodyPr/>
            <a:lstStyle/>
            <a:p>
              <a:endParaRPr lang="en-US"/>
            </a:p>
          </p:txBody>
        </p:sp>
        <p:sp>
          <p:nvSpPr>
            <p:cNvPr id="37929" name="Freeform 157"/>
            <p:cNvSpPr>
              <a:spLocks/>
            </p:cNvSpPr>
            <p:nvPr/>
          </p:nvSpPr>
          <p:spPr bwMode="auto">
            <a:xfrm>
              <a:off x="5334000" y="3751263"/>
              <a:ext cx="1624013" cy="452437"/>
            </a:xfrm>
            <a:custGeom>
              <a:avLst/>
              <a:gdLst>
                <a:gd name="T0" fmla="*/ 2147483647 w 1023"/>
                <a:gd name="T1" fmla="*/ 2147483647 h 285"/>
                <a:gd name="T2" fmla="*/ 2147483647 w 1023"/>
                <a:gd name="T3" fmla="*/ 2147483647 h 285"/>
                <a:gd name="T4" fmla="*/ 2147483647 w 1023"/>
                <a:gd name="T5" fmla="*/ 2147483647 h 285"/>
                <a:gd name="T6" fmla="*/ 2147483647 w 1023"/>
                <a:gd name="T7" fmla="*/ 2147483647 h 285"/>
                <a:gd name="T8" fmla="*/ 0 w 1023"/>
                <a:gd name="T9" fmla="*/ 0 h 285"/>
                <a:gd name="T10" fmla="*/ 0 60000 65536"/>
                <a:gd name="T11" fmla="*/ 0 60000 65536"/>
                <a:gd name="T12" fmla="*/ 0 60000 65536"/>
                <a:gd name="T13" fmla="*/ 0 60000 65536"/>
                <a:gd name="T14" fmla="*/ 0 60000 65536"/>
                <a:gd name="T15" fmla="*/ 0 w 1023"/>
                <a:gd name="T16" fmla="*/ 0 h 285"/>
                <a:gd name="T17" fmla="*/ 1023 w 1023"/>
                <a:gd name="T18" fmla="*/ 285 h 285"/>
              </a:gdLst>
              <a:ahLst/>
              <a:cxnLst>
                <a:cxn ang="T10">
                  <a:pos x="T0" y="T1"/>
                </a:cxn>
                <a:cxn ang="T11">
                  <a:pos x="T2" y="T3"/>
                </a:cxn>
                <a:cxn ang="T12">
                  <a:pos x="T4" y="T5"/>
                </a:cxn>
                <a:cxn ang="T13">
                  <a:pos x="T6" y="T7"/>
                </a:cxn>
                <a:cxn ang="T14">
                  <a:pos x="T8" y="T9"/>
                </a:cxn>
              </a:cxnLst>
              <a:rect l="T15" t="T16" r="T17" b="T18"/>
              <a:pathLst>
                <a:path w="1023" h="285">
                  <a:moveTo>
                    <a:pt x="1023" y="285"/>
                  </a:moveTo>
                  <a:cubicBezTo>
                    <a:pt x="949" y="262"/>
                    <a:pt x="876" y="240"/>
                    <a:pt x="786" y="217"/>
                  </a:cubicBezTo>
                  <a:cubicBezTo>
                    <a:pt x="696" y="194"/>
                    <a:pt x="571" y="160"/>
                    <a:pt x="481" y="149"/>
                  </a:cubicBezTo>
                  <a:cubicBezTo>
                    <a:pt x="391" y="138"/>
                    <a:pt x="324" y="174"/>
                    <a:pt x="244" y="149"/>
                  </a:cubicBezTo>
                  <a:cubicBezTo>
                    <a:pt x="164" y="124"/>
                    <a:pt x="82" y="62"/>
                    <a:pt x="0" y="0"/>
                  </a:cubicBezTo>
                </a:path>
              </a:pathLst>
            </a:custGeom>
            <a:noFill/>
            <a:ln w="38100">
              <a:solidFill>
                <a:srgbClr val="333333"/>
              </a:solidFill>
              <a:round/>
              <a:headEnd/>
              <a:tailEnd/>
            </a:ln>
          </p:spPr>
          <p:txBody>
            <a:bodyPr/>
            <a:lstStyle/>
            <a:p>
              <a:endParaRPr lang="en-US"/>
            </a:p>
          </p:txBody>
        </p:sp>
        <p:sp>
          <p:nvSpPr>
            <p:cNvPr id="37930" name="Freeform 158"/>
            <p:cNvSpPr>
              <a:spLocks/>
            </p:cNvSpPr>
            <p:nvPr/>
          </p:nvSpPr>
          <p:spPr bwMode="auto">
            <a:xfrm>
              <a:off x="3494088" y="3654425"/>
              <a:ext cx="2001837" cy="322263"/>
            </a:xfrm>
            <a:custGeom>
              <a:avLst/>
              <a:gdLst>
                <a:gd name="T0" fmla="*/ 0 w 1261"/>
                <a:gd name="T1" fmla="*/ 2147483647 h 203"/>
                <a:gd name="T2" fmla="*/ 2147483647 w 1261"/>
                <a:gd name="T3" fmla="*/ 0 h 203"/>
                <a:gd name="T4" fmla="*/ 2147483647 w 1261"/>
                <a:gd name="T5" fmla="*/ 2147483647 h 203"/>
                <a:gd name="T6" fmla="*/ 2147483647 w 1261"/>
                <a:gd name="T7" fmla="*/ 2147483647 h 203"/>
                <a:gd name="T8" fmla="*/ 2147483647 w 1261"/>
                <a:gd name="T9" fmla="*/ 2147483647 h 203"/>
                <a:gd name="T10" fmla="*/ 0 60000 65536"/>
                <a:gd name="T11" fmla="*/ 0 60000 65536"/>
                <a:gd name="T12" fmla="*/ 0 60000 65536"/>
                <a:gd name="T13" fmla="*/ 0 60000 65536"/>
                <a:gd name="T14" fmla="*/ 0 60000 65536"/>
                <a:gd name="T15" fmla="*/ 0 w 1261"/>
                <a:gd name="T16" fmla="*/ 0 h 203"/>
                <a:gd name="T17" fmla="*/ 1261 w 1261"/>
                <a:gd name="T18" fmla="*/ 203 h 203"/>
              </a:gdLst>
              <a:ahLst/>
              <a:cxnLst>
                <a:cxn ang="T10">
                  <a:pos x="T0" y="T1"/>
                </a:cxn>
                <a:cxn ang="T11">
                  <a:pos x="T2" y="T3"/>
                </a:cxn>
                <a:cxn ang="T12">
                  <a:pos x="T4" y="T5"/>
                </a:cxn>
                <a:cxn ang="T13">
                  <a:pos x="T6" y="T7"/>
                </a:cxn>
                <a:cxn ang="T14">
                  <a:pos x="T8" y="T9"/>
                </a:cxn>
              </a:cxnLst>
              <a:rect l="T15" t="T16" r="T17" b="T18"/>
              <a:pathLst>
                <a:path w="1261" h="203">
                  <a:moveTo>
                    <a:pt x="0" y="47"/>
                  </a:moveTo>
                  <a:lnTo>
                    <a:pt x="353" y="0"/>
                  </a:lnTo>
                  <a:lnTo>
                    <a:pt x="644" y="27"/>
                  </a:lnTo>
                  <a:lnTo>
                    <a:pt x="800" y="183"/>
                  </a:lnTo>
                  <a:lnTo>
                    <a:pt x="1261" y="203"/>
                  </a:lnTo>
                </a:path>
              </a:pathLst>
            </a:custGeom>
            <a:noFill/>
            <a:ln w="25400">
              <a:solidFill>
                <a:srgbClr val="333333"/>
              </a:solidFill>
              <a:prstDash val="sysDot"/>
              <a:round/>
              <a:headEnd/>
              <a:tailEnd/>
            </a:ln>
          </p:spPr>
          <p:txBody>
            <a:bodyPr/>
            <a:lstStyle/>
            <a:p>
              <a:endParaRPr lang="en-US"/>
            </a:p>
          </p:txBody>
        </p:sp>
        <p:sp>
          <p:nvSpPr>
            <p:cNvPr id="37931" name="Freeform 159"/>
            <p:cNvSpPr>
              <a:spLocks/>
            </p:cNvSpPr>
            <p:nvPr/>
          </p:nvSpPr>
          <p:spPr bwMode="auto">
            <a:xfrm>
              <a:off x="4667250" y="3611563"/>
              <a:ext cx="376238" cy="247650"/>
            </a:xfrm>
            <a:custGeom>
              <a:avLst/>
              <a:gdLst>
                <a:gd name="T0" fmla="*/ 0 w 237"/>
                <a:gd name="T1" fmla="*/ 2147483647 h 156"/>
                <a:gd name="T2" fmla="*/ 2147483647 w 237"/>
                <a:gd name="T3" fmla="*/ 2147483647 h 156"/>
                <a:gd name="T4" fmla="*/ 2147483647 w 237"/>
                <a:gd name="T5" fmla="*/ 0 h 156"/>
                <a:gd name="T6" fmla="*/ 0 60000 65536"/>
                <a:gd name="T7" fmla="*/ 0 60000 65536"/>
                <a:gd name="T8" fmla="*/ 0 60000 65536"/>
                <a:gd name="T9" fmla="*/ 0 w 237"/>
                <a:gd name="T10" fmla="*/ 0 h 156"/>
                <a:gd name="T11" fmla="*/ 237 w 237"/>
                <a:gd name="T12" fmla="*/ 156 h 156"/>
              </a:gdLst>
              <a:ahLst/>
              <a:cxnLst>
                <a:cxn ang="T6">
                  <a:pos x="T0" y="T1"/>
                </a:cxn>
                <a:cxn ang="T7">
                  <a:pos x="T2" y="T3"/>
                </a:cxn>
                <a:cxn ang="T8">
                  <a:pos x="T4" y="T5"/>
                </a:cxn>
              </a:cxnLst>
              <a:rect l="T9" t="T10" r="T11" b="T12"/>
              <a:pathLst>
                <a:path w="237" h="156">
                  <a:moveTo>
                    <a:pt x="0" y="156"/>
                  </a:moveTo>
                  <a:lnTo>
                    <a:pt x="135" y="129"/>
                  </a:lnTo>
                  <a:lnTo>
                    <a:pt x="237" y="0"/>
                  </a:lnTo>
                </a:path>
              </a:pathLst>
            </a:custGeom>
            <a:noFill/>
            <a:ln w="25400">
              <a:solidFill>
                <a:srgbClr val="333333"/>
              </a:solidFill>
              <a:prstDash val="sysDot"/>
              <a:round/>
              <a:headEnd/>
              <a:tailEnd/>
            </a:ln>
          </p:spPr>
          <p:txBody>
            <a:bodyPr/>
            <a:lstStyle/>
            <a:p>
              <a:endParaRPr lang="en-US"/>
            </a:p>
          </p:txBody>
        </p:sp>
      </p:grpSp>
      <p:sp>
        <p:nvSpPr>
          <p:cNvPr id="37919" name="Line 172"/>
          <p:cNvSpPr>
            <a:spLocks noChangeShapeType="1"/>
          </p:cNvSpPr>
          <p:nvPr/>
        </p:nvSpPr>
        <p:spPr bwMode="auto">
          <a:xfrm flipH="1">
            <a:off x="2495550" y="2492375"/>
            <a:ext cx="528638" cy="839788"/>
          </a:xfrm>
          <a:prstGeom prst="line">
            <a:avLst/>
          </a:prstGeom>
          <a:noFill/>
          <a:ln w="25400">
            <a:solidFill>
              <a:srgbClr val="FF0000"/>
            </a:solidFill>
            <a:prstDash val="sysDash"/>
            <a:round/>
            <a:headEnd/>
            <a:tailEnd/>
          </a:ln>
        </p:spPr>
        <p:txBody>
          <a:bodyPr/>
          <a:lstStyle/>
          <a:p>
            <a:endParaRPr lang="en-US"/>
          </a:p>
        </p:txBody>
      </p:sp>
      <p:sp>
        <p:nvSpPr>
          <p:cNvPr id="37920" name="Line 174"/>
          <p:cNvSpPr>
            <a:spLocks noChangeShapeType="1"/>
          </p:cNvSpPr>
          <p:nvPr/>
        </p:nvSpPr>
        <p:spPr bwMode="auto">
          <a:xfrm flipH="1">
            <a:off x="2455863" y="3933825"/>
            <a:ext cx="342900" cy="971550"/>
          </a:xfrm>
          <a:prstGeom prst="line">
            <a:avLst/>
          </a:prstGeom>
          <a:noFill/>
          <a:ln w="25400">
            <a:solidFill>
              <a:srgbClr val="FF0000"/>
            </a:solidFill>
            <a:prstDash val="sysDash"/>
            <a:round/>
            <a:headEnd/>
            <a:tailEnd/>
          </a:ln>
        </p:spPr>
        <p:txBody>
          <a:bodyPr/>
          <a:lstStyle/>
          <a:p>
            <a:endParaRPr lang="en-US"/>
          </a:p>
        </p:txBody>
      </p:sp>
      <p:sp>
        <p:nvSpPr>
          <p:cNvPr id="37921" name="Freeform 41"/>
          <p:cNvSpPr>
            <a:spLocks noChangeArrowheads="1"/>
          </p:cNvSpPr>
          <p:nvPr/>
        </p:nvSpPr>
        <p:spPr bwMode="auto">
          <a:xfrm>
            <a:off x="2898775" y="2301875"/>
            <a:ext cx="206375" cy="206375"/>
          </a:xfrm>
          <a:custGeom>
            <a:avLst/>
            <a:gdLst>
              <a:gd name="T0" fmla="*/ 30825 w 205992"/>
              <a:gd name="T1" fmla="*/ 210646 h 205991"/>
              <a:gd name="T2" fmla="*/ 0 w 205992"/>
              <a:gd name="T3" fmla="*/ 35965 h 205991"/>
              <a:gd name="T4" fmla="*/ 184948 w 205992"/>
              <a:gd name="T5" fmla="*/ 0 h 205991"/>
              <a:gd name="T6" fmla="*/ 210635 w 205992"/>
              <a:gd name="T7" fmla="*/ 190096 h 205991"/>
              <a:gd name="T8" fmla="*/ 30825 w 205992"/>
              <a:gd name="T9" fmla="*/ 210646 h 205991"/>
              <a:gd name="T10" fmla="*/ 0 60000 65536"/>
              <a:gd name="T11" fmla="*/ 0 60000 65536"/>
              <a:gd name="T12" fmla="*/ 0 60000 65536"/>
              <a:gd name="T13" fmla="*/ 0 60000 65536"/>
              <a:gd name="T14" fmla="*/ 0 60000 65536"/>
              <a:gd name="T15" fmla="*/ 0 w 205992"/>
              <a:gd name="T16" fmla="*/ 0 h 205991"/>
              <a:gd name="T17" fmla="*/ 205992 w 205992"/>
              <a:gd name="T18" fmla="*/ 205991 h 205991"/>
            </a:gdLst>
            <a:ahLst/>
            <a:cxnLst>
              <a:cxn ang="T10">
                <a:pos x="T0" y="T1"/>
              </a:cxn>
              <a:cxn ang="T11">
                <a:pos x="T2" y="T3"/>
              </a:cxn>
              <a:cxn ang="T12">
                <a:pos x="T4" y="T5"/>
              </a:cxn>
              <a:cxn ang="T13">
                <a:pos x="T6" y="T7"/>
              </a:cxn>
              <a:cxn ang="T14">
                <a:pos x="T8" y="T9"/>
              </a:cxn>
            </a:cxnLst>
            <a:rect l="T15" t="T16" r="T17" b="T18"/>
            <a:pathLst>
              <a:path w="205992" h="205991">
                <a:moveTo>
                  <a:pt x="30146" y="205991"/>
                </a:moveTo>
                <a:lnTo>
                  <a:pt x="0" y="35169"/>
                </a:lnTo>
                <a:lnTo>
                  <a:pt x="180871" y="0"/>
                </a:lnTo>
                <a:lnTo>
                  <a:pt x="205992" y="185895"/>
                </a:lnTo>
                <a:lnTo>
                  <a:pt x="30146" y="205991"/>
                </a:lnTo>
                <a:close/>
              </a:path>
            </a:pathLst>
          </a:custGeom>
          <a:noFill/>
          <a:ln w="12700" algn="ctr">
            <a:solidFill>
              <a:srgbClr val="FF0000"/>
            </a:solidFill>
            <a:round/>
            <a:headEnd/>
            <a:tailEnd/>
          </a:ln>
        </p:spPr>
        <p:txBody>
          <a:bodyPr/>
          <a:lstStyle/>
          <a:p>
            <a:endParaRPr lang="en-US"/>
          </a:p>
        </p:txBody>
      </p:sp>
      <p:sp>
        <p:nvSpPr>
          <p:cNvPr id="37922" name="Freeform 42"/>
          <p:cNvSpPr>
            <a:spLocks noChangeArrowheads="1"/>
          </p:cNvSpPr>
          <p:nvPr/>
        </p:nvSpPr>
        <p:spPr bwMode="auto">
          <a:xfrm>
            <a:off x="2522538" y="3451225"/>
            <a:ext cx="747712" cy="452438"/>
          </a:xfrm>
          <a:custGeom>
            <a:avLst/>
            <a:gdLst>
              <a:gd name="T0" fmla="*/ 128777 w 748602"/>
              <a:gd name="T1" fmla="*/ 5060 h 452176"/>
              <a:gd name="T2" fmla="*/ 0 w 748602"/>
              <a:gd name="T3" fmla="*/ 455330 h 452176"/>
              <a:gd name="T4" fmla="*/ 737990 w 748602"/>
              <a:gd name="T5" fmla="*/ 455330 h 452176"/>
              <a:gd name="T6" fmla="*/ 594357 w 748602"/>
              <a:gd name="T7" fmla="*/ 0 h 452176"/>
              <a:gd name="T8" fmla="*/ 128777 w 748602"/>
              <a:gd name="T9" fmla="*/ 5060 h 452176"/>
              <a:gd name="T10" fmla="*/ 0 60000 65536"/>
              <a:gd name="T11" fmla="*/ 0 60000 65536"/>
              <a:gd name="T12" fmla="*/ 0 60000 65536"/>
              <a:gd name="T13" fmla="*/ 0 60000 65536"/>
              <a:gd name="T14" fmla="*/ 0 60000 65536"/>
              <a:gd name="T15" fmla="*/ 0 w 748602"/>
              <a:gd name="T16" fmla="*/ 0 h 452176"/>
              <a:gd name="T17" fmla="*/ 748602 w 748602"/>
              <a:gd name="T18" fmla="*/ 452176 h 452176"/>
            </a:gdLst>
            <a:ahLst/>
            <a:cxnLst>
              <a:cxn ang="T10">
                <a:pos x="T0" y="T1"/>
              </a:cxn>
              <a:cxn ang="T11">
                <a:pos x="T2" y="T3"/>
              </a:cxn>
              <a:cxn ang="T12">
                <a:pos x="T4" y="T5"/>
              </a:cxn>
              <a:cxn ang="T13">
                <a:pos x="T6" y="T7"/>
              </a:cxn>
              <a:cxn ang="T14">
                <a:pos x="T8" y="T9"/>
              </a:cxn>
            </a:cxnLst>
            <a:rect l="T15" t="T16" r="T17" b="T18"/>
            <a:pathLst>
              <a:path w="748602" h="452176">
                <a:moveTo>
                  <a:pt x="130628" y="5024"/>
                </a:moveTo>
                <a:lnTo>
                  <a:pt x="0" y="452176"/>
                </a:lnTo>
                <a:lnTo>
                  <a:pt x="748602" y="452176"/>
                </a:lnTo>
                <a:lnTo>
                  <a:pt x="602901" y="0"/>
                </a:lnTo>
                <a:lnTo>
                  <a:pt x="130628" y="5024"/>
                </a:lnTo>
                <a:close/>
              </a:path>
            </a:pathLst>
          </a:custGeom>
          <a:noFill/>
          <a:ln w="19050" algn="ctr">
            <a:solidFill>
              <a:srgbClr val="FF0000"/>
            </a:solidFill>
            <a:round/>
            <a:headEnd/>
            <a:tailEnd/>
          </a:ln>
        </p:spPr>
        <p:txBody>
          <a:bodyPr/>
          <a:lstStyle/>
          <a:p>
            <a:endParaRPr lang="en-US"/>
          </a:p>
        </p:txBody>
      </p:sp>
      <p:sp>
        <p:nvSpPr>
          <p:cNvPr id="38" name="Footer Placeholder 3"/>
          <p:cNvSpPr>
            <a:spLocks noGrp="1"/>
          </p:cNvSpPr>
          <p:nvPr>
            <p:ph type="ftr" sz="quarter" idx="10"/>
          </p:nvPr>
        </p:nvSpPr>
        <p:spPr>
          <a:xfrm>
            <a:off x="101600" y="6639321"/>
            <a:ext cx="8940800" cy="246063"/>
          </a:xfrm>
        </p:spPr>
        <p:txBody>
          <a:bodyPr/>
          <a:lstStyle/>
          <a:p>
            <a:pPr>
              <a:defRPr/>
            </a:pPr>
            <a:r>
              <a:rPr lang="en-US" sz="1100" dirty="0" smtClean="0"/>
              <a:t>Copyright © 1998-2010, Dr. Jean-Paul </a:t>
            </a:r>
            <a:r>
              <a:rPr lang="en-US" sz="1100" dirty="0" err="1" smtClean="0"/>
              <a:t>Rodrigue</a:t>
            </a:r>
            <a:r>
              <a:rPr lang="en-US" sz="1100" dirty="0" smtClean="0"/>
              <a:t>, Dept. of Global Economies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endParaRPr lang="en-US" sz="1100" dirty="0"/>
          </a:p>
        </p:txBody>
      </p:sp>
    </p:spTree>
    <p:extLst>
      <p:ext uri="{BB962C8B-B14F-4D97-AF65-F5344CB8AC3E}">
        <p14:creationId xmlns:p14="http://schemas.microsoft.com/office/powerpoint/2010/main" val="4840600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title"/>
          </p:nvPr>
        </p:nvSpPr>
        <p:spPr/>
        <p:txBody>
          <a:bodyPr/>
          <a:lstStyle/>
          <a:p>
            <a:pPr eaLnBrk="1" hangingPunct="1"/>
            <a:r>
              <a:rPr lang="en-US" smtClean="0"/>
              <a:t>Gateways and Hubs</a:t>
            </a:r>
          </a:p>
        </p:txBody>
      </p:sp>
      <p:sp>
        <p:nvSpPr>
          <p:cNvPr id="44036" name="Line 14"/>
          <p:cNvSpPr>
            <a:spLocks noChangeShapeType="1"/>
          </p:cNvSpPr>
          <p:nvPr/>
        </p:nvSpPr>
        <p:spPr bwMode="auto">
          <a:xfrm>
            <a:off x="2960688" y="1992313"/>
            <a:ext cx="0" cy="3024187"/>
          </a:xfrm>
          <a:prstGeom prst="line">
            <a:avLst/>
          </a:prstGeom>
          <a:noFill/>
          <a:ln w="31750">
            <a:solidFill>
              <a:srgbClr val="C00000"/>
            </a:solidFill>
            <a:prstDash val="dash"/>
            <a:round/>
            <a:headEnd/>
            <a:tailEnd/>
          </a:ln>
        </p:spPr>
        <p:txBody>
          <a:bodyPr/>
          <a:lstStyle/>
          <a:p>
            <a:endParaRPr lang="en-US"/>
          </a:p>
        </p:txBody>
      </p:sp>
      <p:sp>
        <p:nvSpPr>
          <p:cNvPr id="44037" name="Line 6"/>
          <p:cNvSpPr>
            <a:spLocks noChangeShapeType="1"/>
          </p:cNvSpPr>
          <p:nvPr/>
        </p:nvSpPr>
        <p:spPr bwMode="auto">
          <a:xfrm>
            <a:off x="2959100" y="3527425"/>
            <a:ext cx="1603375" cy="0"/>
          </a:xfrm>
          <a:prstGeom prst="line">
            <a:avLst/>
          </a:prstGeom>
          <a:noFill/>
          <a:ln w="101600">
            <a:solidFill>
              <a:srgbClr val="808080"/>
            </a:solidFill>
            <a:round/>
            <a:headEnd/>
            <a:tailEnd/>
          </a:ln>
        </p:spPr>
        <p:txBody>
          <a:bodyPr/>
          <a:lstStyle/>
          <a:p>
            <a:endParaRPr lang="en-US"/>
          </a:p>
        </p:txBody>
      </p:sp>
      <p:sp>
        <p:nvSpPr>
          <p:cNvPr id="44038" name="Line 7"/>
          <p:cNvSpPr>
            <a:spLocks noChangeShapeType="1"/>
          </p:cNvSpPr>
          <p:nvPr/>
        </p:nvSpPr>
        <p:spPr bwMode="auto">
          <a:xfrm>
            <a:off x="2057400" y="2732088"/>
            <a:ext cx="881063" cy="785812"/>
          </a:xfrm>
          <a:prstGeom prst="line">
            <a:avLst/>
          </a:prstGeom>
          <a:noFill/>
          <a:ln w="50800">
            <a:solidFill>
              <a:srgbClr val="808080"/>
            </a:solidFill>
            <a:round/>
            <a:headEnd/>
            <a:tailEnd/>
          </a:ln>
        </p:spPr>
        <p:txBody>
          <a:bodyPr/>
          <a:lstStyle/>
          <a:p>
            <a:endParaRPr lang="en-US"/>
          </a:p>
        </p:txBody>
      </p:sp>
      <p:sp>
        <p:nvSpPr>
          <p:cNvPr id="44039" name="Line 8"/>
          <p:cNvSpPr>
            <a:spLocks noChangeShapeType="1"/>
          </p:cNvSpPr>
          <p:nvPr/>
        </p:nvSpPr>
        <p:spPr bwMode="auto">
          <a:xfrm flipV="1">
            <a:off x="2222500" y="3540125"/>
            <a:ext cx="750888" cy="1184275"/>
          </a:xfrm>
          <a:prstGeom prst="line">
            <a:avLst/>
          </a:prstGeom>
          <a:noFill/>
          <a:ln w="50800">
            <a:solidFill>
              <a:srgbClr val="808080"/>
            </a:solidFill>
            <a:round/>
            <a:headEnd/>
            <a:tailEnd/>
          </a:ln>
        </p:spPr>
        <p:txBody>
          <a:bodyPr/>
          <a:lstStyle/>
          <a:p>
            <a:endParaRPr lang="en-US"/>
          </a:p>
        </p:txBody>
      </p:sp>
      <p:sp>
        <p:nvSpPr>
          <p:cNvPr id="44040" name="Line 9"/>
          <p:cNvSpPr>
            <a:spLocks noChangeShapeType="1"/>
          </p:cNvSpPr>
          <p:nvPr/>
        </p:nvSpPr>
        <p:spPr bwMode="auto">
          <a:xfrm>
            <a:off x="1622425" y="3294063"/>
            <a:ext cx="1320800" cy="277812"/>
          </a:xfrm>
          <a:prstGeom prst="line">
            <a:avLst/>
          </a:prstGeom>
          <a:noFill/>
          <a:ln w="50800">
            <a:solidFill>
              <a:srgbClr val="808080"/>
            </a:solidFill>
            <a:round/>
            <a:headEnd/>
            <a:tailEnd/>
          </a:ln>
        </p:spPr>
        <p:txBody>
          <a:bodyPr/>
          <a:lstStyle/>
          <a:p>
            <a:endParaRPr lang="en-US"/>
          </a:p>
        </p:txBody>
      </p:sp>
      <p:sp>
        <p:nvSpPr>
          <p:cNvPr id="44041" name="Line 10"/>
          <p:cNvSpPr>
            <a:spLocks noChangeShapeType="1"/>
          </p:cNvSpPr>
          <p:nvPr/>
        </p:nvSpPr>
        <p:spPr bwMode="auto">
          <a:xfrm flipV="1">
            <a:off x="1785938" y="3508375"/>
            <a:ext cx="1138237" cy="755650"/>
          </a:xfrm>
          <a:prstGeom prst="line">
            <a:avLst/>
          </a:prstGeom>
          <a:noFill/>
          <a:ln w="50800">
            <a:solidFill>
              <a:srgbClr val="808080"/>
            </a:solidFill>
            <a:round/>
            <a:headEnd/>
            <a:tailEnd/>
          </a:ln>
        </p:spPr>
        <p:txBody>
          <a:bodyPr/>
          <a:lstStyle/>
          <a:p>
            <a:endParaRPr lang="en-US"/>
          </a:p>
        </p:txBody>
      </p:sp>
      <p:sp>
        <p:nvSpPr>
          <p:cNvPr id="44042" name="Line 11"/>
          <p:cNvSpPr>
            <a:spLocks noChangeShapeType="1"/>
          </p:cNvSpPr>
          <p:nvPr/>
        </p:nvSpPr>
        <p:spPr bwMode="auto">
          <a:xfrm>
            <a:off x="2541588" y="2251075"/>
            <a:ext cx="409575" cy="1279525"/>
          </a:xfrm>
          <a:prstGeom prst="line">
            <a:avLst/>
          </a:prstGeom>
          <a:noFill/>
          <a:ln w="50800">
            <a:solidFill>
              <a:srgbClr val="808080"/>
            </a:solidFill>
            <a:round/>
            <a:headEnd/>
            <a:tailEnd/>
          </a:ln>
        </p:spPr>
        <p:txBody>
          <a:bodyPr/>
          <a:lstStyle/>
          <a:p>
            <a:endParaRPr lang="en-US"/>
          </a:p>
        </p:txBody>
      </p:sp>
      <p:sp>
        <p:nvSpPr>
          <p:cNvPr id="44043" name="Oval 5"/>
          <p:cNvSpPr>
            <a:spLocks noChangeArrowheads="1"/>
          </p:cNvSpPr>
          <p:nvPr/>
        </p:nvSpPr>
        <p:spPr bwMode="auto">
          <a:xfrm>
            <a:off x="2614613" y="3173413"/>
            <a:ext cx="700087" cy="700087"/>
          </a:xfrm>
          <a:prstGeom prst="ellipse">
            <a:avLst/>
          </a:prstGeom>
          <a:solidFill>
            <a:srgbClr val="FFCC00"/>
          </a:solidFill>
          <a:ln w="38100">
            <a:solidFill>
              <a:srgbClr val="808080"/>
            </a:solidFill>
            <a:round/>
            <a:headEnd/>
            <a:tailEnd/>
          </a:ln>
        </p:spPr>
        <p:txBody>
          <a:bodyPr wrap="none" anchor="ctr"/>
          <a:lstStyle/>
          <a:p>
            <a:endParaRPr lang="en-US"/>
          </a:p>
        </p:txBody>
      </p:sp>
      <p:sp>
        <p:nvSpPr>
          <p:cNvPr id="44044" name="Rectangle 13"/>
          <p:cNvSpPr>
            <a:spLocks noChangeArrowheads="1"/>
          </p:cNvSpPr>
          <p:nvPr/>
        </p:nvSpPr>
        <p:spPr bwMode="auto">
          <a:xfrm>
            <a:off x="1238250" y="1971675"/>
            <a:ext cx="3387725" cy="3098800"/>
          </a:xfrm>
          <a:prstGeom prst="rect">
            <a:avLst/>
          </a:prstGeom>
          <a:noFill/>
          <a:ln w="25400">
            <a:solidFill>
              <a:srgbClr val="808080"/>
            </a:solidFill>
            <a:miter lim="800000"/>
            <a:headEnd/>
            <a:tailEnd/>
          </a:ln>
        </p:spPr>
        <p:txBody>
          <a:bodyPr wrap="none" anchor="ctr"/>
          <a:lstStyle/>
          <a:p>
            <a:endParaRPr lang="en-US"/>
          </a:p>
        </p:txBody>
      </p:sp>
      <p:sp>
        <p:nvSpPr>
          <p:cNvPr id="44045" name="Line 17"/>
          <p:cNvSpPr>
            <a:spLocks noChangeShapeType="1"/>
          </p:cNvSpPr>
          <p:nvPr/>
        </p:nvSpPr>
        <p:spPr bwMode="auto">
          <a:xfrm>
            <a:off x="5534025" y="2733675"/>
            <a:ext cx="881063" cy="785813"/>
          </a:xfrm>
          <a:prstGeom prst="line">
            <a:avLst/>
          </a:prstGeom>
          <a:noFill/>
          <a:ln w="50800">
            <a:solidFill>
              <a:srgbClr val="808080"/>
            </a:solidFill>
            <a:round/>
            <a:headEnd/>
            <a:tailEnd/>
          </a:ln>
        </p:spPr>
        <p:txBody>
          <a:bodyPr/>
          <a:lstStyle/>
          <a:p>
            <a:endParaRPr lang="en-US"/>
          </a:p>
        </p:txBody>
      </p:sp>
      <p:sp>
        <p:nvSpPr>
          <p:cNvPr id="44046" name="Line 18"/>
          <p:cNvSpPr>
            <a:spLocks noChangeShapeType="1"/>
          </p:cNvSpPr>
          <p:nvPr/>
        </p:nvSpPr>
        <p:spPr bwMode="auto">
          <a:xfrm flipH="1" flipV="1">
            <a:off x="6450013" y="3541713"/>
            <a:ext cx="927100" cy="1065212"/>
          </a:xfrm>
          <a:prstGeom prst="line">
            <a:avLst/>
          </a:prstGeom>
          <a:noFill/>
          <a:ln w="50800">
            <a:solidFill>
              <a:srgbClr val="808080"/>
            </a:solidFill>
            <a:round/>
            <a:headEnd/>
            <a:tailEnd/>
          </a:ln>
        </p:spPr>
        <p:txBody>
          <a:bodyPr/>
          <a:lstStyle/>
          <a:p>
            <a:endParaRPr lang="en-US"/>
          </a:p>
        </p:txBody>
      </p:sp>
      <p:sp>
        <p:nvSpPr>
          <p:cNvPr id="44047" name="Line 19"/>
          <p:cNvSpPr>
            <a:spLocks noChangeShapeType="1"/>
          </p:cNvSpPr>
          <p:nvPr/>
        </p:nvSpPr>
        <p:spPr bwMode="auto">
          <a:xfrm flipV="1">
            <a:off x="5022850" y="3584575"/>
            <a:ext cx="1300163" cy="217488"/>
          </a:xfrm>
          <a:prstGeom prst="line">
            <a:avLst/>
          </a:prstGeom>
          <a:noFill/>
          <a:ln w="50800">
            <a:solidFill>
              <a:srgbClr val="808080"/>
            </a:solidFill>
            <a:round/>
            <a:headEnd/>
            <a:tailEnd/>
          </a:ln>
        </p:spPr>
        <p:txBody>
          <a:bodyPr/>
          <a:lstStyle/>
          <a:p>
            <a:endParaRPr lang="en-US"/>
          </a:p>
        </p:txBody>
      </p:sp>
      <p:sp>
        <p:nvSpPr>
          <p:cNvPr id="44048" name="Line 20"/>
          <p:cNvSpPr>
            <a:spLocks noChangeShapeType="1"/>
          </p:cNvSpPr>
          <p:nvPr/>
        </p:nvSpPr>
        <p:spPr bwMode="auto">
          <a:xfrm flipV="1">
            <a:off x="5951538" y="3509963"/>
            <a:ext cx="449262" cy="1358900"/>
          </a:xfrm>
          <a:prstGeom prst="line">
            <a:avLst/>
          </a:prstGeom>
          <a:noFill/>
          <a:ln w="50800">
            <a:solidFill>
              <a:srgbClr val="808080"/>
            </a:solidFill>
            <a:round/>
            <a:headEnd/>
            <a:tailEnd/>
          </a:ln>
        </p:spPr>
        <p:txBody>
          <a:bodyPr/>
          <a:lstStyle/>
          <a:p>
            <a:endParaRPr lang="en-US"/>
          </a:p>
        </p:txBody>
      </p:sp>
      <p:sp>
        <p:nvSpPr>
          <p:cNvPr id="44049" name="Line 21"/>
          <p:cNvSpPr>
            <a:spLocks noChangeShapeType="1"/>
          </p:cNvSpPr>
          <p:nvPr/>
        </p:nvSpPr>
        <p:spPr bwMode="auto">
          <a:xfrm flipH="1">
            <a:off x="6427788" y="2328863"/>
            <a:ext cx="117475" cy="1203325"/>
          </a:xfrm>
          <a:prstGeom prst="line">
            <a:avLst/>
          </a:prstGeom>
          <a:noFill/>
          <a:ln w="50800">
            <a:solidFill>
              <a:srgbClr val="808080"/>
            </a:solidFill>
            <a:round/>
            <a:headEnd/>
            <a:tailEnd/>
          </a:ln>
        </p:spPr>
        <p:txBody>
          <a:bodyPr/>
          <a:lstStyle/>
          <a:p>
            <a:endParaRPr lang="en-US"/>
          </a:p>
        </p:txBody>
      </p:sp>
      <p:sp>
        <p:nvSpPr>
          <p:cNvPr id="44050" name="Rectangle 23"/>
          <p:cNvSpPr>
            <a:spLocks noChangeArrowheads="1"/>
          </p:cNvSpPr>
          <p:nvPr/>
        </p:nvSpPr>
        <p:spPr bwMode="auto">
          <a:xfrm>
            <a:off x="4714875" y="1971675"/>
            <a:ext cx="3387725" cy="3098800"/>
          </a:xfrm>
          <a:prstGeom prst="rect">
            <a:avLst/>
          </a:prstGeom>
          <a:noFill/>
          <a:ln w="25400">
            <a:solidFill>
              <a:srgbClr val="808080"/>
            </a:solidFill>
            <a:miter lim="800000"/>
            <a:headEnd/>
            <a:tailEnd/>
          </a:ln>
        </p:spPr>
        <p:txBody>
          <a:bodyPr wrap="none" anchor="ctr"/>
          <a:lstStyle/>
          <a:p>
            <a:endParaRPr lang="en-US"/>
          </a:p>
        </p:txBody>
      </p:sp>
      <p:sp>
        <p:nvSpPr>
          <p:cNvPr id="44051" name="Line 24"/>
          <p:cNvSpPr>
            <a:spLocks noChangeShapeType="1"/>
          </p:cNvSpPr>
          <p:nvPr/>
        </p:nvSpPr>
        <p:spPr bwMode="auto">
          <a:xfrm flipV="1">
            <a:off x="6523038" y="2640013"/>
            <a:ext cx="1106487" cy="862012"/>
          </a:xfrm>
          <a:prstGeom prst="line">
            <a:avLst/>
          </a:prstGeom>
          <a:noFill/>
          <a:ln w="50800">
            <a:solidFill>
              <a:srgbClr val="808080"/>
            </a:solidFill>
            <a:round/>
            <a:headEnd/>
            <a:tailEnd/>
          </a:ln>
        </p:spPr>
        <p:txBody>
          <a:bodyPr/>
          <a:lstStyle/>
          <a:p>
            <a:endParaRPr lang="en-US"/>
          </a:p>
        </p:txBody>
      </p:sp>
      <p:sp>
        <p:nvSpPr>
          <p:cNvPr id="44052" name="Oval 22"/>
          <p:cNvSpPr>
            <a:spLocks noChangeArrowheads="1"/>
          </p:cNvSpPr>
          <p:nvPr/>
        </p:nvSpPr>
        <p:spPr bwMode="auto">
          <a:xfrm>
            <a:off x="6091238" y="3175000"/>
            <a:ext cx="700087" cy="700088"/>
          </a:xfrm>
          <a:prstGeom prst="ellipse">
            <a:avLst/>
          </a:prstGeom>
          <a:solidFill>
            <a:srgbClr val="FFCC00"/>
          </a:solidFill>
          <a:ln w="38100">
            <a:solidFill>
              <a:srgbClr val="808080"/>
            </a:solidFill>
            <a:round/>
            <a:headEnd/>
            <a:tailEnd/>
          </a:ln>
        </p:spPr>
        <p:txBody>
          <a:bodyPr wrap="none" anchor="ctr"/>
          <a:lstStyle/>
          <a:p>
            <a:endParaRPr lang="en-US"/>
          </a:p>
        </p:txBody>
      </p:sp>
      <p:sp>
        <p:nvSpPr>
          <p:cNvPr id="44053" name="Text Box 25"/>
          <p:cNvSpPr txBox="1">
            <a:spLocks noChangeArrowheads="1"/>
          </p:cNvSpPr>
          <p:nvPr/>
        </p:nvSpPr>
        <p:spPr bwMode="auto">
          <a:xfrm>
            <a:off x="3435350" y="2030413"/>
            <a:ext cx="965200" cy="369887"/>
          </a:xfrm>
          <a:prstGeom prst="rect">
            <a:avLst/>
          </a:prstGeom>
          <a:noFill/>
          <a:ln w="9525">
            <a:noFill/>
            <a:miter lim="800000"/>
            <a:headEnd/>
            <a:tailEnd/>
          </a:ln>
        </p:spPr>
        <p:txBody>
          <a:bodyPr wrap="none">
            <a:spAutoFit/>
          </a:bodyPr>
          <a:lstStyle/>
          <a:p>
            <a:pPr>
              <a:defRPr/>
            </a:pPr>
            <a:r>
              <a:rPr lang="en-US" sz="1800" b="1" dirty="0">
                <a:effectLst>
                  <a:outerShdw blurRad="38100" dist="38100" dir="2700000" algn="tl">
                    <a:srgbClr val="000000">
                      <a:alpha val="43137"/>
                    </a:srgbClr>
                  </a:outerShdw>
                </a:effectLst>
                <a:latin typeface="Arial Narrow" pitchFamily="34" charset="0"/>
              </a:rPr>
              <a:t>Gateway</a:t>
            </a:r>
          </a:p>
        </p:txBody>
      </p:sp>
      <p:sp>
        <p:nvSpPr>
          <p:cNvPr id="44054" name="Text Box 26"/>
          <p:cNvSpPr txBox="1">
            <a:spLocks noChangeArrowheads="1"/>
          </p:cNvSpPr>
          <p:nvPr/>
        </p:nvSpPr>
        <p:spPr bwMode="auto">
          <a:xfrm>
            <a:off x="7451725" y="2003425"/>
            <a:ext cx="552450" cy="369888"/>
          </a:xfrm>
          <a:prstGeom prst="rect">
            <a:avLst/>
          </a:prstGeom>
          <a:noFill/>
          <a:ln w="9525">
            <a:noFill/>
            <a:miter lim="800000"/>
            <a:headEnd/>
            <a:tailEnd/>
          </a:ln>
        </p:spPr>
        <p:txBody>
          <a:bodyPr wrap="none">
            <a:spAutoFit/>
          </a:bodyPr>
          <a:lstStyle/>
          <a:p>
            <a:pPr>
              <a:defRPr/>
            </a:pPr>
            <a:r>
              <a:rPr lang="en-US" sz="1800" b="1">
                <a:effectLst>
                  <a:outerShdw blurRad="38100" dist="38100" dir="2700000" algn="tl">
                    <a:srgbClr val="000000">
                      <a:alpha val="43137"/>
                    </a:srgbClr>
                  </a:outerShdw>
                </a:effectLst>
                <a:latin typeface="Arial Narrow" pitchFamily="34" charset="0"/>
              </a:rPr>
              <a:t>Hub</a:t>
            </a:r>
          </a:p>
        </p:txBody>
      </p:sp>
      <p:sp>
        <p:nvSpPr>
          <p:cNvPr id="44055" name="Text Box 27"/>
          <p:cNvSpPr txBox="1">
            <a:spLocks noChangeArrowheads="1"/>
          </p:cNvSpPr>
          <p:nvPr/>
        </p:nvSpPr>
        <p:spPr bwMode="auto">
          <a:xfrm>
            <a:off x="3484563" y="3171825"/>
            <a:ext cx="850900" cy="304800"/>
          </a:xfrm>
          <a:prstGeom prst="rect">
            <a:avLst/>
          </a:prstGeom>
          <a:noFill/>
          <a:ln w="9525">
            <a:noFill/>
            <a:miter lim="800000"/>
            <a:headEnd/>
            <a:tailEnd/>
          </a:ln>
        </p:spPr>
        <p:txBody>
          <a:bodyPr wrap="none">
            <a:spAutoFit/>
          </a:bodyPr>
          <a:lstStyle/>
          <a:p>
            <a:r>
              <a:rPr lang="en-US" sz="1400" b="1">
                <a:latin typeface="AvantGarde Bk BT" pitchFamily="34" charset="0"/>
              </a:rPr>
              <a:t>Corridor</a:t>
            </a:r>
          </a:p>
        </p:txBody>
      </p:sp>
      <p:sp>
        <p:nvSpPr>
          <p:cNvPr id="24" name="Footer Placeholder 3"/>
          <p:cNvSpPr>
            <a:spLocks noGrp="1"/>
          </p:cNvSpPr>
          <p:nvPr>
            <p:ph type="ftr" sz="quarter" idx="10"/>
          </p:nvPr>
        </p:nvSpPr>
        <p:spPr>
          <a:xfrm>
            <a:off x="101600" y="6604000"/>
            <a:ext cx="8940800" cy="246063"/>
          </a:xfrm>
        </p:spPr>
        <p:txBody>
          <a:bodyPr/>
          <a:lstStyle/>
          <a:p>
            <a:pPr>
              <a:defRPr/>
            </a:pPr>
            <a:r>
              <a:rPr lang="en-US" dirty="0" smtClean="0"/>
              <a:t>Copyright © 1998-2010, Dr. Jean-Paul </a:t>
            </a:r>
            <a:r>
              <a:rPr lang="en-US" dirty="0" err="1" smtClean="0"/>
              <a:t>Rodrigue</a:t>
            </a:r>
            <a:r>
              <a:rPr lang="en-US" dirty="0" smtClean="0"/>
              <a:t>, Dept. of Global Economies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endParaRPr lang="en-US" dirty="0"/>
          </a:p>
        </p:txBody>
      </p:sp>
    </p:spTree>
    <p:extLst>
      <p:ext uri="{BB962C8B-B14F-4D97-AF65-F5344CB8AC3E}">
        <p14:creationId xmlns:p14="http://schemas.microsoft.com/office/powerpoint/2010/main" val="334113391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4981" t="22193" r="20583" b="17425"/>
          <a:stretch/>
        </p:blipFill>
        <p:spPr bwMode="auto">
          <a:xfrm>
            <a:off x="1968343" y="3573016"/>
            <a:ext cx="5195945"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olo 1"/>
          <p:cNvSpPr>
            <a:spLocks noGrp="1"/>
          </p:cNvSpPr>
          <p:nvPr>
            <p:ph type="title"/>
          </p:nvPr>
        </p:nvSpPr>
        <p:spPr/>
        <p:txBody>
          <a:bodyPr/>
          <a:lstStyle/>
          <a:p>
            <a:endParaRPr lang="it-IT"/>
          </a:p>
        </p:txBody>
      </p:sp>
      <p:pic>
        <p:nvPicPr>
          <p:cNvPr id="1853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867" t="25794" r="19149" b="25053"/>
          <a:stretch/>
        </p:blipFill>
        <p:spPr bwMode="auto">
          <a:xfrm>
            <a:off x="899592" y="332656"/>
            <a:ext cx="7284203" cy="3595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22288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z="3200" dirty="0" smtClean="0"/>
              <a:t>Modal </a:t>
            </a:r>
            <a:br>
              <a:rPr lang="en-US" sz="3200" dirty="0" smtClean="0"/>
            </a:br>
            <a:r>
              <a:rPr lang="en-US" sz="3200" dirty="0" smtClean="0"/>
              <a:t>Gateways</a:t>
            </a:r>
          </a:p>
        </p:txBody>
      </p:sp>
      <p:sp>
        <p:nvSpPr>
          <p:cNvPr id="45060" name="Rectangle 3" descr="Wide upward diagonal"/>
          <p:cNvSpPr>
            <a:spLocks noChangeArrowheads="1"/>
          </p:cNvSpPr>
          <p:nvPr/>
        </p:nvSpPr>
        <p:spPr bwMode="auto">
          <a:xfrm>
            <a:off x="3110012" y="4771108"/>
            <a:ext cx="407987" cy="354012"/>
          </a:xfrm>
          <a:prstGeom prst="rect">
            <a:avLst/>
          </a:prstGeom>
          <a:pattFill prst="wdUpDiag">
            <a:fgClr>
              <a:srgbClr val="B2B2B2"/>
            </a:fgClr>
            <a:bgClr>
              <a:schemeClr val="bg1"/>
            </a:bgClr>
          </a:pattFill>
          <a:ln w="12700">
            <a:solidFill>
              <a:srgbClr val="808080"/>
            </a:solidFill>
            <a:prstDash val="dash"/>
            <a:miter lim="800000"/>
            <a:headEnd/>
            <a:tailEnd/>
          </a:ln>
        </p:spPr>
        <p:txBody>
          <a:bodyPr wrap="none" anchor="ctr"/>
          <a:lstStyle/>
          <a:p>
            <a:endParaRPr lang="en-US"/>
          </a:p>
        </p:txBody>
      </p:sp>
      <p:sp>
        <p:nvSpPr>
          <p:cNvPr id="45061" name="Rectangle 4" descr="Wide upward diagonal"/>
          <p:cNvSpPr>
            <a:spLocks noChangeArrowheads="1"/>
          </p:cNvSpPr>
          <p:nvPr/>
        </p:nvSpPr>
        <p:spPr bwMode="auto">
          <a:xfrm>
            <a:off x="2990949" y="5717258"/>
            <a:ext cx="420688" cy="365125"/>
          </a:xfrm>
          <a:prstGeom prst="rect">
            <a:avLst/>
          </a:prstGeom>
          <a:pattFill prst="wdUpDiag">
            <a:fgClr>
              <a:srgbClr val="B2B2B2"/>
            </a:fgClr>
            <a:bgClr>
              <a:schemeClr val="bg1"/>
            </a:bgClr>
          </a:pattFill>
          <a:ln w="12700">
            <a:solidFill>
              <a:srgbClr val="808080"/>
            </a:solidFill>
            <a:prstDash val="dash"/>
            <a:miter lim="800000"/>
            <a:headEnd/>
            <a:tailEnd/>
          </a:ln>
        </p:spPr>
        <p:txBody>
          <a:bodyPr wrap="none" anchor="ctr"/>
          <a:lstStyle/>
          <a:p>
            <a:endParaRPr lang="en-US"/>
          </a:p>
        </p:txBody>
      </p:sp>
      <p:sp>
        <p:nvSpPr>
          <p:cNvPr id="45062" name="Rectangle 5" descr="Wide upward diagonal"/>
          <p:cNvSpPr>
            <a:spLocks noChangeArrowheads="1"/>
          </p:cNvSpPr>
          <p:nvPr/>
        </p:nvSpPr>
        <p:spPr bwMode="auto">
          <a:xfrm>
            <a:off x="4064099" y="4821908"/>
            <a:ext cx="484188" cy="1022350"/>
          </a:xfrm>
          <a:prstGeom prst="rect">
            <a:avLst/>
          </a:prstGeom>
          <a:pattFill prst="wdUpDiag">
            <a:fgClr>
              <a:srgbClr val="B2B2B2"/>
            </a:fgClr>
            <a:bgClr>
              <a:schemeClr val="bg1"/>
            </a:bgClr>
          </a:pattFill>
          <a:ln w="12700">
            <a:solidFill>
              <a:srgbClr val="808080"/>
            </a:solidFill>
            <a:prstDash val="dash"/>
            <a:miter lim="800000"/>
            <a:headEnd/>
            <a:tailEnd/>
          </a:ln>
        </p:spPr>
        <p:txBody>
          <a:bodyPr wrap="none" anchor="ctr"/>
          <a:lstStyle/>
          <a:p>
            <a:endParaRPr lang="en-US"/>
          </a:p>
        </p:txBody>
      </p:sp>
      <p:sp>
        <p:nvSpPr>
          <p:cNvPr id="45063" name="Rectangle 6" descr="Wide upward diagonal"/>
          <p:cNvSpPr>
            <a:spLocks noChangeArrowheads="1"/>
          </p:cNvSpPr>
          <p:nvPr/>
        </p:nvSpPr>
        <p:spPr bwMode="auto">
          <a:xfrm>
            <a:off x="3964087" y="3140745"/>
            <a:ext cx="1139825" cy="1022350"/>
          </a:xfrm>
          <a:prstGeom prst="rect">
            <a:avLst/>
          </a:prstGeom>
          <a:pattFill prst="wdUpDiag">
            <a:fgClr>
              <a:srgbClr val="B2B2B2"/>
            </a:fgClr>
            <a:bgClr>
              <a:schemeClr val="bg1"/>
            </a:bgClr>
          </a:pattFill>
          <a:ln w="12700">
            <a:solidFill>
              <a:srgbClr val="808080"/>
            </a:solidFill>
            <a:prstDash val="dash"/>
            <a:miter lim="800000"/>
            <a:headEnd/>
            <a:tailEnd/>
          </a:ln>
        </p:spPr>
        <p:txBody>
          <a:bodyPr wrap="none" anchor="ctr"/>
          <a:lstStyle/>
          <a:p>
            <a:endParaRPr lang="en-US"/>
          </a:p>
        </p:txBody>
      </p:sp>
      <p:sp>
        <p:nvSpPr>
          <p:cNvPr id="45064" name="Rectangle 7"/>
          <p:cNvSpPr>
            <a:spLocks noChangeArrowheads="1"/>
          </p:cNvSpPr>
          <p:nvPr/>
        </p:nvSpPr>
        <p:spPr bwMode="auto">
          <a:xfrm>
            <a:off x="2659162" y="908720"/>
            <a:ext cx="3925887" cy="1711325"/>
          </a:xfrm>
          <a:prstGeom prst="rect">
            <a:avLst/>
          </a:prstGeom>
          <a:noFill/>
          <a:ln w="25400">
            <a:solidFill>
              <a:srgbClr val="808080"/>
            </a:solidFill>
            <a:miter lim="800000"/>
            <a:headEnd/>
            <a:tailEnd/>
          </a:ln>
        </p:spPr>
        <p:txBody>
          <a:bodyPr wrap="none" anchor="ctr"/>
          <a:lstStyle/>
          <a:p>
            <a:endParaRPr lang="en-US"/>
          </a:p>
        </p:txBody>
      </p:sp>
      <p:sp>
        <p:nvSpPr>
          <p:cNvPr id="45065" name="Rectangle 8"/>
          <p:cNvSpPr>
            <a:spLocks noChangeArrowheads="1"/>
          </p:cNvSpPr>
          <p:nvPr/>
        </p:nvSpPr>
        <p:spPr bwMode="auto">
          <a:xfrm>
            <a:off x="2660749" y="2701008"/>
            <a:ext cx="3925888" cy="1711325"/>
          </a:xfrm>
          <a:prstGeom prst="rect">
            <a:avLst/>
          </a:prstGeom>
          <a:noFill/>
          <a:ln w="25400">
            <a:solidFill>
              <a:srgbClr val="808080"/>
            </a:solidFill>
            <a:miter lim="800000"/>
            <a:headEnd/>
            <a:tailEnd/>
          </a:ln>
        </p:spPr>
        <p:txBody>
          <a:bodyPr wrap="none" anchor="ctr"/>
          <a:lstStyle/>
          <a:p>
            <a:endParaRPr lang="en-US"/>
          </a:p>
        </p:txBody>
      </p:sp>
      <p:sp>
        <p:nvSpPr>
          <p:cNvPr id="45066" name="Rectangle 9"/>
          <p:cNvSpPr>
            <a:spLocks noChangeArrowheads="1"/>
          </p:cNvSpPr>
          <p:nvPr/>
        </p:nvSpPr>
        <p:spPr bwMode="auto">
          <a:xfrm>
            <a:off x="2662337" y="4493295"/>
            <a:ext cx="3925887" cy="1711325"/>
          </a:xfrm>
          <a:prstGeom prst="rect">
            <a:avLst/>
          </a:prstGeom>
          <a:noFill/>
          <a:ln w="25400">
            <a:solidFill>
              <a:srgbClr val="808080"/>
            </a:solidFill>
            <a:miter lim="800000"/>
            <a:headEnd/>
            <a:tailEnd/>
          </a:ln>
        </p:spPr>
        <p:txBody>
          <a:bodyPr wrap="none" anchor="ctr"/>
          <a:lstStyle/>
          <a:p>
            <a:endParaRPr lang="en-US"/>
          </a:p>
        </p:txBody>
      </p:sp>
      <p:sp>
        <p:nvSpPr>
          <p:cNvPr id="45067" name="Line 10"/>
          <p:cNvSpPr>
            <a:spLocks noChangeShapeType="1"/>
          </p:cNvSpPr>
          <p:nvPr/>
        </p:nvSpPr>
        <p:spPr bwMode="auto">
          <a:xfrm>
            <a:off x="4584799" y="973808"/>
            <a:ext cx="0" cy="1581150"/>
          </a:xfrm>
          <a:prstGeom prst="line">
            <a:avLst/>
          </a:prstGeom>
          <a:noFill/>
          <a:ln w="25400">
            <a:solidFill>
              <a:srgbClr val="FF0000"/>
            </a:solidFill>
            <a:prstDash val="dash"/>
            <a:round/>
            <a:headEnd/>
            <a:tailEnd/>
          </a:ln>
        </p:spPr>
        <p:txBody>
          <a:bodyPr/>
          <a:lstStyle/>
          <a:p>
            <a:endParaRPr lang="en-US"/>
          </a:p>
        </p:txBody>
      </p:sp>
      <p:sp>
        <p:nvSpPr>
          <p:cNvPr id="45068" name="Line 11"/>
          <p:cNvSpPr>
            <a:spLocks noChangeShapeType="1"/>
          </p:cNvSpPr>
          <p:nvPr/>
        </p:nvSpPr>
        <p:spPr bwMode="auto">
          <a:xfrm flipH="1">
            <a:off x="2781399" y="1759620"/>
            <a:ext cx="3516313" cy="0"/>
          </a:xfrm>
          <a:prstGeom prst="line">
            <a:avLst/>
          </a:prstGeom>
          <a:noFill/>
          <a:ln w="50800">
            <a:solidFill>
              <a:srgbClr val="808080"/>
            </a:solidFill>
            <a:round/>
            <a:headEnd type="triangle" w="med" len="med"/>
            <a:tailEnd type="triangle" w="med" len="med"/>
          </a:ln>
        </p:spPr>
        <p:txBody>
          <a:bodyPr/>
          <a:lstStyle/>
          <a:p>
            <a:endParaRPr lang="en-US"/>
          </a:p>
        </p:txBody>
      </p:sp>
      <p:sp>
        <p:nvSpPr>
          <p:cNvPr id="45069" name="Oval 12"/>
          <p:cNvSpPr>
            <a:spLocks noChangeArrowheads="1"/>
          </p:cNvSpPr>
          <p:nvPr/>
        </p:nvSpPr>
        <p:spPr bwMode="auto">
          <a:xfrm>
            <a:off x="4340324" y="1505620"/>
            <a:ext cx="482600" cy="482600"/>
          </a:xfrm>
          <a:prstGeom prst="ellipse">
            <a:avLst/>
          </a:prstGeom>
          <a:solidFill>
            <a:srgbClr val="FFCC00"/>
          </a:solidFill>
          <a:ln w="38100">
            <a:solidFill>
              <a:srgbClr val="FF6600"/>
            </a:solidFill>
            <a:round/>
            <a:headEnd/>
            <a:tailEnd/>
          </a:ln>
        </p:spPr>
        <p:txBody>
          <a:bodyPr wrap="none" anchor="ctr"/>
          <a:lstStyle/>
          <a:p>
            <a:endParaRPr lang="en-US"/>
          </a:p>
        </p:txBody>
      </p:sp>
      <p:sp>
        <p:nvSpPr>
          <p:cNvPr id="45070" name="Text Box 13"/>
          <p:cNvSpPr txBox="1">
            <a:spLocks noChangeArrowheads="1"/>
          </p:cNvSpPr>
          <p:nvPr/>
        </p:nvSpPr>
        <p:spPr bwMode="auto">
          <a:xfrm rot="5400000">
            <a:off x="4250631" y="2171576"/>
            <a:ext cx="477838" cy="212725"/>
          </a:xfrm>
          <a:prstGeom prst="rect">
            <a:avLst/>
          </a:prstGeom>
          <a:noFill/>
          <a:ln w="9525">
            <a:noFill/>
            <a:miter lim="800000"/>
            <a:headEnd/>
            <a:tailEnd/>
          </a:ln>
        </p:spPr>
        <p:txBody>
          <a:bodyPr wrap="none" lIns="0" tIns="0" rIns="0" bIns="0">
            <a:spAutoFit/>
          </a:bodyPr>
          <a:lstStyle/>
          <a:p>
            <a:r>
              <a:rPr lang="en-US" sz="1400" b="1">
                <a:latin typeface="Arial Narrow" pitchFamily="34" charset="0"/>
              </a:rPr>
              <a:t>Border</a:t>
            </a:r>
          </a:p>
        </p:txBody>
      </p:sp>
      <p:sp>
        <p:nvSpPr>
          <p:cNvPr id="45071" name="Rectangle 14"/>
          <p:cNvSpPr>
            <a:spLocks noChangeArrowheads="1"/>
          </p:cNvSpPr>
          <p:nvPr/>
        </p:nvSpPr>
        <p:spPr bwMode="auto">
          <a:xfrm>
            <a:off x="3756124" y="1275433"/>
            <a:ext cx="504825" cy="398462"/>
          </a:xfrm>
          <a:prstGeom prst="rect">
            <a:avLst/>
          </a:prstGeom>
          <a:solidFill>
            <a:srgbClr val="EAEAEA"/>
          </a:solidFill>
          <a:ln w="12700">
            <a:solidFill>
              <a:srgbClr val="808080"/>
            </a:solidFill>
            <a:prstDash val="dash"/>
            <a:miter lim="800000"/>
            <a:headEnd/>
            <a:tailEnd/>
          </a:ln>
        </p:spPr>
        <p:txBody>
          <a:bodyPr wrap="none" anchor="ctr"/>
          <a:lstStyle/>
          <a:p>
            <a:endParaRPr lang="en-US"/>
          </a:p>
        </p:txBody>
      </p:sp>
      <p:sp>
        <p:nvSpPr>
          <p:cNvPr id="45072" name="Rectangle 15"/>
          <p:cNvSpPr>
            <a:spLocks noChangeArrowheads="1"/>
          </p:cNvSpPr>
          <p:nvPr/>
        </p:nvSpPr>
        <p:spPr bwMode="auto">
          <a:xfrm>
            <a:off x="4865787" y="1858045"/>
            <a:ext cx="549275" cy="461963"/>
          </a:xfrm>
          <a:prstGeom prst="rect">
            <a:avLst/>
          </a:prstGeom>
          <a:solidFill>
            <a:srgbClr val="EAEAEA"/>
          </a:solidFill>
          <a:ln w="12700">
            <a:solidFill>
              <a:srgbClr val="808080"/>
            </a:solidFill>
            <a:prstDash val="dash"/>
            <a:miter lim="800000"/>
            <a:headEnd/>
            <a:tailEnd/>
          </a:ln>
        </p:spPr>
        <p:txBody>
          <a:bodyPr wrap="none" anchor="ctr"/>
          <a:lstStyle/>
          <a:p>
            <a:endParaRPr lang="en-US"/>
          </a:p>
        </p:txBody>
      </p:sp>
      <p:sp>
        <p:nvSpPr>
          <p:cNvPr id="45073" name="Line 16"/>
          <p:cNvSpPr>
            <a:spLocks noChangeShapeType="1"/>
          </p:cNvSpPr>
          <p:nvPr/>
        </p:nvSpPr>
        <p:spPr bwMode="auto">
          <a:xfrm flipV="1">
            <a:off x="4799112" y="2880395"/>
            <a:ext cx="1204912" cy="577850"/>
          </a:xfrm>
          <a:prstGeom prst="line">
            <a:avLst/>
          </a:prstGeom>
          <a:noFill/>
          <a:ln w="50800">
            <a:solidFill>
              <a:srgbClr val="000080"/>
            </a:solidFill>
            <a:round/>
            <a:headEnd type="triangle" w="med" len="med"/>
            <a:tailEnd type="triangle" w="med" len="med"/>
          </a:ln>
        </p:spPr>
        <p:txBody>
          <a:bodyPr/>
          <a:lstStyle/>
          <a:p>
            <a:endParaRPr lang="en-US"/>
          </a:p>
        </p:txBody>
      </p:sp>
      <p:sp>
        <p:nvSpPr>
          <p:cNvPr id="45074" name="Line 17"/>
          <p:cNvSpPr>
            <a:spLocks noChangeShapeType="1"/>
          </p:cNvSpPr>
          <p:nvPr/>
        </p:nvSpPr>
        <p:spPr bwMode="auto">
          <a:xfrm>
            <a:off x="4867374" y="3642395"/>
            <a:ext cx="1287463" cy="88900"/>
          </a:xfrm>
          <a:prstGeom prst="line">
            <a:avLst/>
          </a:prstGeom>
          <a:noFill/>
          <a:ln w="50800">
            <a:solidFill>
              <a:srgbClr val="000080"/>
            </a:solidFill>
            <a:round/>
            <a:headEnd type="triangle" w="med" len="med"/>
            <a:tailEnd type="triangle" w="med" len="med"/>
          </a:ln>
        </p:spPr>
        <p:txBody>
          <a:bodyPr/>
          <a:lstStyle/>
          <a:p>
            <a:endParaRPr lang="en-US"/>
          </a:p>
        </p:txBody>
      </p:sp>
      <p:sp>
        <p:nvSpPr>
          <p:cNvPr id="45075" name="Line 18"/>
          <p:cNvSpPr>
            <a:spLocks noChangeShapeType="1"/>
          </p:cNvSpPr>
          <p:nvPr/>
        </p:nvSpPr>
        <p:spPr bwMode="auto">
          <a:xfrm>
            <a:off x="4784824" y="3794795"/>
            <a:ext cx="1330325" cy="419100"/>
          </a:xfrm>
          <a:prstGeom prst="line">
            <a:avLst/>
          </a:prstGeom>
          <a:noFill/>
          <a:ln w="50800">
            <a:solidFill>
              <a:srgbClr val="000080"/>
            </a:solidFill>
            <a:round/>
            <a:headEnd type="triangle" w="med" len="med"/>
            <a:tailEnd type="triangle" w="med" len="med"/>
          </a:ln>
        </p:spPr>
        <p:txBody>
          <a:bodyPr/>
          <a:lstStyle/>
          <a:p>
            <a:endParaRPr lang="en-US"/>
          </a:p>
        </p:txBody>
      </p:sp>
      <p:sp>
        <p:nvSpPr>
          <p:cNvPr id="45076" name="Text Box 19"/>
          <p:cNvSpPr txBox="1">
            <a:spLocks noChangeArrowheads="1"/>
          </p:cNvSpPr>
          <p:nvPr/>
        </p:nvSpPr>
        <p:spPr bwMode="auto">
          <a:xfrm>
            <a:off x="3656112" y="1030958"/>
            <a:ext cx="641350" cy="212725"/>
          </a:xfrm>
          <a:prstGeom prst="rect">
            <a:avLst/>
          </a:prstGeom>
          <a:noFill/>
          <a:ln w="9525">
            <a:noFill/>
            <a:miter lim="800000"/>
            <a:headEnd/>
            <a:tailEnd/>
          </a:ln>
        </p:spPr>
        <p:txBody>
          <a:bodyPr wrap="none" lIns="0" tIns="0" rIns="0" bIns="0">
            <a:spAutoFit/>
          </a:bodyPr>
          <a:lstStyle/>
          <a:p>
            <a:r>
              <a:rPr lang="en-US" sz="1400" b="1">
                <a:latin typeface="Arial Narrow" pitchFamily="34" charset="0"/>
              </a:rPr>
              <a:t>Logistics</a:t>
            </a:r>
          </a:p>
        </p:txBody>
      </p:sp>
      <p:sp>
        <p:nvSpPr>
          <p:cNvPr id="45077" name="Text Box 20"/>
          <p:cNvSpPr txBox="1">
            <a:spLocks noChangeArrowheads="1"/>
          </p:cNvSpPr>
          <p:nvPr/>
        </p:nvSpPr>
        <p:spPr bwMode="auto">
          <a:xfrm>
            <a:off x="4995962" y="2326358"/>
            <a:ext cx="1006475" cy="212725"/>
          </a:xfrm>
          <a:prstGeom prst="rect">
            <a:avLst/>
          </a:prstGeom>
          <a:noFill/>
          <a:ln w="9525">
            <a:noFill/>
            <a:miter lim="800000"/>
            <a:headEnd/>
            <a:tailEnd/>
          </a:ln>
        </p:spPr>
        <p:txBody>
          <a:bodyPr wrap="none" lIns="0" tIns="0" rIns="0" bIns="0">
            <a:spAutoFit/>
          </a:bodyPr>
          <a:lstStyle/>
          <a:p>
            <a:r>
              <a:rPr lang="en-US" sz="1400" b="1">
                <a:latin typeface="Arial Narrow" pitchFamily="34" charset="0"/>
              </a:rPr>
              <a:t>Manufacturing</a:t>
            </a:r>
          </a:p>
        </p:txBody>
      </p:sp>
      <p:sp>
        <p:nvSpPr>
          <p:cNvPr id="45078" name="Line 21"/>
          <p:cNvSpPr>
            <a:spLocks noChangeShapeType="1"/>
          </p:cNvSpPr>
          <p:nvPr/>
        </p:nvSpPr>
        <p:spPr bwMode="auto">
          <a:xfrm flipV="1">
            <a:off x="3070324" y="3624933"/>
            <a:ext cx="1322388" cy="17462"/>
          </a:xfrm>
          <a:prstGeom prst="line">
            <a:avLst/>
          </a:prstGeom>
          <a:noFill/>
          <a:ln w="50800">
            <a:solidFill>
              <a:srgbClr val="808080"/>
            </a:solidFill>
            <a:round/>
            <a:headEnd/>
            <a:tailEnd/>
          </a:ln>
        </p:spPr>
        <p:txBody>
          <a:bodyPr/>
          <a:lstStyle/>
          <a:p>
            <a:endParaRPr lang="en-US"/>
          </a:p>
        </p:txBody>
      </p:sp>
      <p:sp>
        <p:nvSpPr>
          <p:cNvPr id="45079" name="Line 22"/>
          <p:cNvSpPr>
            <a:spLocks noChangeShapeType="1"/>
          </p:cNvSpPr>
          <p:nvPr/>
        </p:nvSpPr>
        <p:spPr bwMode="auto">
          <a:xfrm>
            <a:off x="3276699" y="3020095"/>
            <a:ext cx="1212850" cy="519113"/>
          </a:xfrm>
          <a:prstGeom prst="line">
            <a:avLst/>
          </a:prstGeom>
          <a:noFill/>
          <a:ln w="50800">
            <a:solidFill>
              <a:srgbClr val="0000FF"/>
            </a:solidFill>
            <a:round/>
            <a:headEnd/>
            <a:tailEnd/>
          </a:ln>
        </p:spPr>
        <p:txBody>
          <a:bodyPr/>
          <a:lstStyle/>
          <a:p>
            <a:endParaRPr lang="en-US"/>
          </a:p>
        </p:txBody>
      </p:sp>
      <p:sp>
        <p:nvSpPr>
          <p:cNvPr id="45080" name="Line 23"/>
          <p:cNvSpPr>
            <a:spLocks noChangeShapeType="1"/>
          </p:cNvSpPr>
          <p:nvPr/>
        </p:nvSpPr>
        <p:spPr bwMode="auto">
          <a:xfrm flipV="1">
            <a:off x="3860899" y="3734470"/>
            <a:ext cx="630238" cy="555625"/>
          </a:xfrm>
          <a:prstGeom prst="line">
            <a:avLst/>
          </a:prstGeom>
          <a:noFill/>
          <a:ln w="50800">
            <a:solidFill>
              <a:srgbClr val="0000FF"/>
            </a:solidFill>
            <a:round/>
            <a:headEnd/>
            <a:tailEnd/>
          </a:ln>
        </p:spPr>
        <p:txBody>
          <a:bodyPr/>
          <a:lstStyle/>
          <a:p>
            <a:endParaRPr lang="en-US"/>
          </a:p>
        </p:txBody>
      </p:sp>
      <p:sp>
        <p:nvSpPr>
          <p:cNvPr id="45081" name="Oval 24"/>
          <p:cNvSpPr>
            <a:spLocks noChangeArrowheads="1"/>
          </p:cNvSpPr>
          <p:nvPr/>
        </p:nvSpPr>
        <p:spPr bwMode="auto">
          <a:xfrm>
            <a:off x="4294287" y="3391570"/>
            <a:ext cx="482600" cy="482600"/>
          </a:xfrm>
          <a:prstGeom prst="ellipse">
            <a:avLst/>
          </a:prstGeom>
          <a:solidFill>
            <a:srgbClr val="99CCFF"/>
          </a:solidFill>
          <a:ln w="38100">
            <a:solidFill>
              <a:srgbClr val="000080"/>
            </a:solidFill>
            <a:round/>
            <a:headEnd/>
            <a:tailEnd/>
          </a:ln>
        </p:spPr>
        <p:txBody>
          <a:bodyPr wrap="none" anchor="ctr"/>
          <a:lstStyle/>
          <a:p>
            <a:endParaRPr lang="en-US"/>
          </a:p>
        </p:txBody>
      </p:sp>
      <p:sp>
        <p:nvSpPr>
          <p:cNvPr id="45082" name="Rectangle 25"/>
          <p:cNvSpPr>
            <a:spLocks noChangeArrowheads="1"/>
          </p:cNvSpPr>
          <p:nvPr/>
        </p:nvSpPr>
        <p:spPr bwMode="auto">
          <a:xfrm>
            <a:off x="4562574" y="4523458"/>
            <a:ext cx="2000250" cy="1647825"/>
          </a:xfrm>
          <a:prstGeom prst="rect">
            <a:avLst/>
          </a:prstGeom>
          <a:solidFill>
            <a:srgbClr val="99CCFF"/>
          </a:solidFill>
          <a:ln w="9525">
            <a:noFill/>
            <a:miter lim="800000"/>
            <a:headEnd/>
            <a:tailEnd/>
          </a:ln>
        </p:spPr>
        <p:txBody>
          <a:bodyPr wrap="none" anchor="ctr"/>
          <a:lstStyle/>
          <a:p>
            <a:endParaRPr lang="en-US"/>
          </a:p>
        </p:txBody>
      </p:sp>
      <p:sp>
        <p:nvSpPr>
          <p:cNvPr id="45083" name="Freeform 26"/>
          <p:cNvSpPr>
            <a:spLocks/>
          </p:cNvSpPr>
          <p:nvPr/>
        </p:nvSpPr>
        <p:spPr bwMode="auto">
          <a:xfrm>
            <a:off x="4573687" y="4567908"/>
            <a:ext cx="598487" cy="731837"/>
          </a:xfrm>
          <a:custGeom>
            <a:avLst/>
            <a:gdLst>
              <a:gd name="T0" fmla="*/ 2147483647 w 377"/>
              <a:gd name="T1" fmla="*/ 0 h 461"/>
              <a:gd name="T2" fmla="*/ 2147483647 w 377"/>
              <a:gd name="T3" fmla="*/ 2147483647 h 461"/>
              <a:gd name="T4" fmla="*/ 0 w 377"/>
              <a:gd name="T5" fmla="*/ 2147483647 h 461"/>
              <a:gd name="T6" fmla="*/ 0 60000 65536"/>
              <a:gd name="T7" fmla="*/ 0 60000 65536"/>
              <a:gd name="T8" fmla="*/ 0 60000 65536"/>
              <a:gd name="T9" fmla="*/ 0 w 377"/>
              <a:gd name="T10" fmla="*/ 0 h 461"/>
              <a:gd name="T11" fmla="*/ 377 w 377"/>
              <a:gd name="T12" fmla="*/ 461 h 461"/>
            </a:gdLst>
            <a:ahLst/>
            <a:cxnLst>
              <a:cxn ang="T6">
                <a:pos x="T0" y="T1"/>
              </a:cxn>
              <a:cxn ang="T7">
                <a:pos x="T2" y="T3"/>
              </a:cxn>
              <a:cxn ang="T8">
                <a:pos x="T4" y="T5"/>
              </a:cxn>
            </a:cxnLst>
            <a:rect l="T9" t="T10" r="T11" b="T12"/>
            <a:pathLst>
              <a:path w="377" h="461">
                <a:moveTo>
                  <a:pt x="352" y="0"/>
                </a:moveTo>
                <a:cubicBezTo>
                  <a:pt x="345" y="45"/>
                  <a:pt x="377" y="194"/>
                  <a:pt x="318" y="271"/>
                </a:cubicBezTo>
                <a:cubicBezTo>
                  <a:pt x="259" y="348"/>
                  <a:pt x="66" y="422"/>
                  <a:pt x="0" y="461"/>
                </a:cubicBezTo>
              </a:path>
            </a:pathLst>
          </a:custGeom>
          <a:noFill/>
          <a:ln w="50800">
            <a:solidFill>
              <a:srgbClr val="003300"/>
            </a:solidFill>
            <a:round/>
            <a:headEnd/>
            <a:tailEnd/>
          </a:ln>
        </p:spPr>
        <p:txBody>
          <a:bodyPr/>
          <a:lstStyle/>
          <a:p>
            <a:endParaRPr lang="en-US"/>
          </a:p>
        </p:txBody>
      </p:sp>
      <p:sp>
        <p:nvSpPr>
          <p:cNvPr id="45084" name="Freeform 27"/>
          <p:cNvSpPr>
            <a:spLocks/>
          </p:cNvSpPr>
          <p:nvPr/>
        </p:nvSpPr>
        <p:spPr bwMode="auto">
          <a:xfrm>
            <a:off x="4616549" y="5428333"/>
            <a:ext cx="381000" cy="709612"/>
          </a:xfrm>
          <a:custGeom>
            <a:avLst/>
            <a:gdLst>
              <a:gd name="T0" fmla="*/ 0 w 240"/>
              <a:gd name="T1" fmla="*/ 0 h 447"/>
              <a:gd name="T2" fmla="*/ 2147483647 w 240"/>
              <a:gd name="T3" fmla="*/ 2147483647 h 447"/>
              <a:gd name="T4" fmla="*/ 2147483647 w 240"/>
              <a:gd name="T5" fmla="*/ 2147483647 h 447"/>
              <a:gd name="T6" fmla="*/ 0 60000 65536"/>
              <a:gd name="T7" fmla="*/ 0 60000 65536"/>
              <a:gd name="T8" fmla="*/ 0 60000 65536"/>
              <a:gd name="T9" fmla="*/ 0 w 240"/>
              <a:gd name="T10" fmla="*/ 0 h 447"/>
              <a:gd name="T11" fmla="*/ 240 w 240"/>
              <a:gd name="T12" fmla="*/ 447 h 447"/>
            </a:gdLst>
            <a:ahLst/>
            <a:cxnLst>
              <a:cxn ang="T6">
                <a:pos x="T0" y="T1"/>
              </a:cxn>
              <a:cxn ang="T7">
                <a:pos x="T2" y="T3"/>
              </a:cxn>
              <a:cxn ang="T8">
                <a:pos x="T4" y="T5"/>
              </a:cxn>
            </a:cxnLst>
            <a:rect l="T9" t="T10" r="T11" b="T12"/>
            <a:pathLst>
              <a:path w="240" h="447">
                <a:moveTo>
                  <a:pt x="0" y="0"/>
                </a:moveTo>
                <a:cubicBezTo>
                  <a:pt x="34" y="27"/>
                  <a:pt x="166" y="89"/>
                  <a:pt x="203" y="163"/>
                </a:cubicBezTo>
                <a:cubicBezTo>
                  <a:pt x="240" y="237"/>
                  <a:pt x="219" y="388"/>
                  <a:pt x="223" y="447"/>
                </a:cubicBezTo>
              </a:path>
            </a:pathLst>
          </a:custGeom>
          <a:noFill/>
          <a:ln w="50800">
            <a:solidFill>
              <a:srgbClr val="003300"/>
            </a:solidFill>
            <a:round/>
            <a:headEnd/>
            <a:tailEnd/>
          </a:ln>
        </p:spPr>
        <p:txBody>
          <a:bodyPr/>
          <a:lstStyle/>
          <a:p>
            <a:endParaRPr lang="en-US"/>
          </a:p>
        </p:txBody>
      </p:sp>
      <p:sp>
        <p:nvSpPr>
          <p:cNvPr id="45085" name="Line 28"/>
          <p:cNvSpPr>
            <a:spLocks noChangeShapeType="1"/>
          </p:cNvSpPr>
          <p:nvPr/>
        </p:nvSpPr>
        <p:spPr bwMode="auto">
          <a:xfrm flipV="1">
            <a:off x="4880074" y="4712370"/>
            <a:ext cx="1460500" cy="577850"/>
          </a:xfrm>
          <a:prstGeom prst="line">
            <a:avLst/>
          </a:prstGeom>
          <a:noFill/>
          <a:ln w="50800">
            <a:solidFill>
              <a:srgbClr val="003300"/>
            </a:solidFill>
            <a:round/>
            <a:headEnd type="triangle" w="med" len="med"/>
            <a:tailEnd type="triangle" w="med" len="med"/>
          </a:ln>
        </p:spPr>
        <p:txBody>
          <a:bodyPr/>
          <a:lstStyle/>
          <a:p>
            <a:endParaRPr lang="en-US"/>
          </a:p>
        </p:txBody>
      </p:sp>
      <p:sp>
        <p:nvSpPr>
          <p:cNvPr id="45086" name="Line 29"/>
          <p:cNvSpPr>
            <a:spLocks noChangeShapeType="1"/>
          </p:cNvSpPr>
          <p:nvPr/>
        </p:nvSpPr>
        <p:spPr bwMode="auto">
          <a:xfrm>
            <a:off x="4903887" y="5425158"/>
            <a:ext cx="1449387" cy="357187"/>
          </a:xfrm>
          <a:prstGeom prst="line">
            <a:avLst/>
          </a:prstGeom>
          <a:noFill/>
          <a:ln w="50800">
            <a:solidFill>
              <a:srgbClr val="003300"/>
            </a:solidFill>
            <a:round/>
            <a:headEnd type="triangle" w="med" len="med"/>
            <a:tailEnd type="triangle" w="med" len="med"/>
          </a:ln>
        </p:spPr>
        <p:txBody>
          <a:bodyPr/>
          <a:lstStyle/>
          <a:p>
            <a:endParaRPr lang="en-US"/>
          </a:p>
        </p:txBody>
      </p:sp>
      <p:sp>
        <p:nvSpPr>
          <p:cNvPr id="45087" name="Line 30"/>
          <p:cNvSpPr>
            <a:spLocks noChangeShapeType="1"/>
          </p:cNvSpPr>
          <p:nvPr/>
        </p:nvSpPr>
        <p:spPr bwMode="auto">
          <a:xfrm>
            <a:off x="3340199" y="4902870"/>
            <a:ext cx="1085850" cy="381000"/>
          </a:xfrm>
          <a:prstGeom prst="line">
            <a:avLst/>
          </a:prstGeom>
          <a:noFill/>
          <a:ln w="50800">
            <a:solidFill>
              <a:srgbClr val="808080"/>
            </a:solidFill>
            <a:round/>
            <a:headEnd/>
            <a:tailEnd/>
          </a:ln>
        </p:spPr>
        <p:txBody>
          <a:bodyPr/>
          <a:lstStyle/>
          <a:p>
            <a:endParaRPr lang="en-US"/>
          </a:p>
        </p:txBody>
      </p:sp>
      <p:sp>
        <p:nvSpPr>
          <p:cNvPr id="45088" name="Line 31"/>
          <p:cNvSpPr>
            <a:spLocks noChangeShapeType="1"/>
          </p:cNvSpPr>
          <p:nvPr/>
        </p:nvSpPr>
        <p:spPr bwMode="auto">
          <a:xfrm flipV="1">
            <a:off x="3222724" y="5410870"/>
            <a:ext cx="1270000" cy="484188"/>
          </a:xfrm>
          <a:prstGeom prst="line">
            <a:avLst/>
          </a:prstGeom>
          <a:noFill/>
          <a:ln w="50800">
            <a:solidFill>
              <a:srgbClr val="808080"/>
            </a:solidFill>
            <a:round/>
            <a:headEnd/>
            <a:tailEnd/>
          </a:ln>
        </p:spPr>
        <p:txBody>
          <a:bodyPr/>
          <a:lstStyle/>
          <a:p>
            <a:endParaRPr lang="en-US"/>
          </a:p>
        </p:txBody>
      </p:sp>
      <p:sp>
        <p:nvSpPr>
          <p:cNvPr id="45089" name="Line 32"/>
          <p:cNvSpPr>
            <a:spLocks noChangeShapeType="1"/>
          </p:cNvSpPr>
          <p:nvPr/>
        </p:nvSpPr>
        <p:spPr bwMode="auto">
          <a:xfrm flipV="1">
            <a:off x="2782987" y="5348958"/>
            <a:ext cx="1635125" cy="52387"/>
          </a:xfrm>
          <a:prstGeom prst="line">
            <a:avLst/>
          </a:prstGeom>
          <a:noFill/>
          <a:ln w="50800">
            <a:solidFill>
              <a:srgbClr val="808080"/>
            </a:solidFill>
            <a:round/>
            <a:headEnd/>
            <a:tailEnd/>
          </a:ln>
        </p:spPr>
        <p:txBody>
          <a:bodyPr/>
          <a:lstStyle/>
          <a:p>
            <a:endParaRPr lang="en-US"/>
          </a:p>
        </p:txBody>
      </p:sp>
      <p:sp>
        <p:nvSpPr>
          <p:cNvPr id="45090" name="Oval 33"/>
          <p:cNvSpPr>
            <a:spLocks noChangeArrowheads="1"/>
          </p:cNvSpPr>
          <p:nvPr/>
        </p:nvSpPr>
        <p:spPr bwMode="auto">
          <a:xfrm>
            <a:off x="4318099" y="5083845"/>
            <a:ext cx="482600" cy="482600"/>
          </a:xfrm>
          <a:prstGeom prst="ellipse">
            <a:avLst/>
          </a:prstGeom>
          <a:solidFill>
            <a:srgbClr val="CCFFCC"/>
          </a:solidFill>
          <a:ln w="38100">
            <a:solidFill>
              <a:srgbClr val="003300"/>
            </a:solidFill>
            <a:round/>
            <a:headEnd/>
            <a:tailEnd/>
          </a:ln>
        </p:spPr>
        <p:txBody>
          <a:bodyPr wrap="none" anchor="ctr"/>
          <a:lstStyle/>
          <a:p>
            <a:endParaRPr lang="en-US"/>
          </a:p>
        </p:txBody>
      </p:sp>
      <p:sp>
        <p:nvSpPr>
          <p:cNvPr id="45091" name="Oval 34"/>
          <p:cNvSpPr>
            <a:spLocks noChangeArrowheads="1"/>
          </p:cNvSpPr>
          <p:nvPr/>
        </p:nvSpPr>
        <p:spPr bwMode="auto">
          <a:xfrm>
            <a:off x="3260824" y="4813970"/>
            <a:ext cx="173038" cy="173038"/>
          </a:xfrm>
          <a:prstGeom prst="ellipse">
            <a:avLst/>
          </a:prstGeom>
          <a:solidFill>
            <a:srgbClr val="C0C0C0"/>
          </a:solidFill>
          <a:ln w="38100">
            <a:solidFill>
              <a:srgbClr val="808080"/>
            </a:solidFill>
            <a:round/>
            <a:headEnd/>
            <a:tailEnd/>
          </a:ln>
        </p:spPr>
        <p:txBody>
          <a:bodyPr wrap="none" anchor="ctr"/>
          <a:lstStyle/>
          <a:p>
            <a:endParaRPr lang="en-US"/>
          </a:p>
        </p:txBody>
      </p:sp>
      <p:sp>
        <p:nvSpPr>
          <p:cNvPr id="45092" name="Oval 35"/>
          <p:cNvSpPr>
            <a:spLocks noChangeArrowheads="1"/>
          </p:cNvSpPr>
          <p:nvPr/>
        </p:nvSpPr>
        <p:spPr bwMode="auto">
          <a:xfrm>
            <a:off x="3111599" y="5804570"/>
            <a:ext cx="173038" cy="173038"/>
          </a:xfrm>
          <a:prstGeom prst="ellipse">
            <a:avLst/>
          </a:prstGeom>
          <a:solidFill>
            <a:srgbClr val="C0C0C0"/>
          </a:solidFill>
          <a:ln w="38100">
            <a:solidFill>
              <a:srgbClr val="808080"/>
            </a:solidFill>
            <a:round/>
            <a:headEnd/>
            <a:tailEnd/>
          </a:ln>
        </p:spPr>
        <p:txBody>
          <a:bodyPr wrap="none" anchor="ctr"/>
          <a:lstStyle/>
          <a:p>
            <a:endParaRPr lang="en-US"/>
          </a:p>
        </p:txBody>
      </p:sp>
      <p:sp>
        <p:nvSpPr>
          <p:cNvPr id="45093" name="Text Box 36"/>
          <p:cNvSpPr txBox="1">
            <a:spLocks noChangeArrowheads="1"/>
          </p:cNvSpPr>
          <p:nvPr/>
        </p:nvSpPr>
        <p:spPr bwMode="auto">
          <a:xfrm>
            <a:off x="2722662" y="943645"/>
            <a:ext cx="468312" cy="244475"/>
          </a:xfrm>
          <a:prstGeom prst="rect">
            <a:avLst/>
          </a:prstGeom>
          <a:noFill/>
          <a:ln w="9525">
            <a:noFill/>
            <a:miter lim="800000"/>
            <a:headEnd/>
            <a:tailEnd/>
          </a:ln>
        </p:spPr>
        <p:txBody>
          <a:bodyPr wrap="none" lIns="0" tIns="0" rIns="0" bIns="0">
            <a:spAutoFit/>
          </a:bodyPr>
          <a:lstStyle/>
          <a:p>
            <a:r>
              <a:rPr lang="en-US" sz="1600" b="1">
                <a:latin typeface="AvantGarde Bk BT" pitchFamily="34" charset="0"/>
              </a:rPr>
              <a:t>Land</a:t>
            </a:r>
          </a:p>
        </p:txBody>
      </p:sp>
      <p:sp>
        <p:nvSpPr>
          <p:cNvPr id="45094" name="Text Box 37"/>
          <p:cNvSpPr txBox="1">
            <a:spLocks noChangeArrowheads="1"/>
          </p:cNvSpPr>
          <p:nvPr/>
        </p:nvSpPr>
        <p:spPr bwMode="auto">
          <a:xfrm>
            <a:off x="2724249" y="2753395"/>
            <a:ext cx="231775" cy="244475"/>
          </a:xfrm>
          <a:prstGeom prst="rect">
            <a:avLst/>
          </a:prstGeom>
          <a:noFill/>
          <a:ln w="9525">
            <a:noFill/>
            <a:miter lim="800000"/>
            <a:headEnd/>
            <a:tailEnd/>
          </a:ln>
        </p:spPr>
        <p:txBody>
          <a:bodyPr wrap="none" lIns="0" tIns="0" rIns="0" bIns="0">
            <a:spAutoFit/>
          </a:bodyPr>
          <a:lstStyle/>
          <a:p>
            <a:r>
              <a:rPr lang="en-US" sz="1600" b="1">
                <a:latin typeface="AvantGarde Bk BT" pitchFamily="34" charset="0"/>
              </a:rPr>
              <a:t>Air</a:t>
            </a:r>
          </a:p>
        </p:txBody>
      </p:sp>
      <p:sp>
        <p:nvSpPr>
          <p:cNvPr id="45095" name="Text Box 38"/>
          <p:cNvSpPr txBox="1">
            <a:spLocks noChangeArrowheads="1"/>
          </p:cNvSpPr>
          <p:nvPr/>
        </p:nvSpPr>
        <p:spPr bwMode="auto">
          <a:xfrm>
            <a:off x="2714724" y="4509170"/>
            <a:ext cx="833438" cy="244475"/>
          </a:xfrm>
          <a:prstGeom prst="rect">
            <a:avLst/>
          </a:prstGeom>
          <a:noFill/>
          <a:ln w="9525">
            <a:noFill/>
            <a:miter lim="800000"/>
            <a:headEnd/>
            <a:tailEnd/>
          </a:ln>
        </p:spPr>
        <p:txBody>
          <a:bodyPr wrap="none" lIns="0" tIns="0" rIns="0" bIns="0">
            <a:spAutoFit/>
          </a:bodyPr>
          <a:lstStyle/>
          <a:p>
            <a:r>
              <a:rPr lang="en-US" sz="1600" b="1">
                <a:latin typeface="AvantGarde Bk BT" pitchFamily="34" charset="0"/>
              </a:rPr>
              <a:t>Maritime</a:t>
            </a:r>
          </a:p>
        </p:txBody>
      </p:sp>
      <p:sp>
        <p:nvSpPr>
          <p:cNvPr id="45096" name="Line 39"/>
          <p:cNvSpPr>
            <a:spLocks noChangeShapeType="1"/>
          </p:cNvSpPr>
          <p:nvPr/>
        </p:nvSpPr>
        <p:spPr bwMode="auto">
          <a:xfrm flipH="1">
            <a:off x="2900462" y="1753270"/>
            <a:ext cx="884237" cy="396875"/>
          </a:xfrm>
          <a:prstGeom prst="line">
            <a:avLst/>
          </a:prstGeom>
          <a:noFill/>
          <a:ln w="38100">
            <a:solidFill>
              <a:srgbClr val="808080"/>
            </a:solidFill>
            <a:round/>
            <a:headEnd/>
            <a:tailEnd type="triangle" w="med" len="med"/>
          </a:ln>
        </p:spPr>
        <p:txBody>
          <a:bodyPr/>
          <a:lstStyle/>
          <a:p>
            <a:endParaRPr lang="en-US"/>
          </a:p>
        </p:txBody>
      </p:sp>
      <p:sp>
        <p:nvSpPr>
          <p:cNvPr id="45097" name="Line 40"/>
          <p:cNvSpPr>
            <a:spLocks noChangeShapeType="1"/>
          </p:cNvSpPr>
          <p:nvPr/>
        </p:nvSpPr>
        <p:spPr bwMode="auto">
          <a:xfrm flipH="1" flipV="1">
            <a:off x="2905224" y="1357983"/>
            <a:ext cx="884238" cy="396875"/>
          </a:xfrm>
          <a:prstGeom prst="line">
            <a:avLst/>
          </a:prstGeom>
          <a:noFill/>
          <a:ln w="38100">
            <a:solidFill>
              <a:srgbClr val="808080"/>
            </a:solidFill>
            <a:round/>
            <a:headEnd/>
            <a:tailEnd type="triangle" w="med" len="med"/>
          </a:ln>
        </p:spPr>
        <p:txBody>
          <a:bodyPr/>
          <a:lstStyle/>
          <a:p>
            <a:endParaRPr lang="en-US"/>
          </a:p>
        </p:txBody>
      </p:sp>
      <p:sp>
        <p:nvSpPr>
          <p:cNvPr id="45098" name="Line 41"/>
          <p:cNvSpPr>
            <a:spLocks noChangeShapeType="1"/>
          </p:cNvSpPr>
          <p:nvPr/>
        </p:nvSpPr>
        <p:spPr bwMode="auto">
          <a:xfrm>
            <a:off x="5343624" y="1758033"/>
            <a:ext cx="884238" cy="396875"/>
          </a:xfrm>
          <a:prstGeom prst="line">
            <a:avLst/>
          </a:prstGeom>
          <a:noFill/>
          <a:ln w="38100">
            <a:solidFill>
              <a:srgbClr val="808080"/>
            </a:solidFill>
            <a:round/>
            <a:headEnd/>
            <a:tailEnd type="triangle" w="med" len="med"/>
          </a:ln>
        </p:spPr>
        <p:txBody>
          <a:bodyPr/>
          <a:lstStyle/>
          <a:p>
            <a:endParaRPr lang="en-US"/>
          </a:p>
        </p:txBody>
      </p:sp>
      <p:sp>
        <p:nvSpPr>
          <p:cNvPr id="45099" name="Line 42"/>
          <p:cNvSpPr>
            <a:spLocks noChangeShapeType="1"/>
          </p:cNvSpPr>
          <p:nvPr/>
        </p:nvSpPr>
        <p:spPr bwMode="auto">
          <a:xfrm flipV="1">
            <a:off x="5343624" y="1362745"/>
            <a:ext cx="884238" cy="396875"/>
          </a:xfrm>
          <a:prstGeom prst="line">
            <a:avLst/>
          </a:prstGeom>
          <a:noFill/>
          <a:ln w="38100">
            <a:solidFill>
              <a:srgbClr val="808080"/>
            </a:solidFill>
            <a:round/>
            <a:headEnd/>
            <a:tailEnd type="triangle" w="med" len="med"/>
          </a:ln>
        </p:spPr>
        <p:txBody>
          <a:bodyPr/>
          <a:lstStyle/>
          <a:p>
            <a:endParaRPr lang="en-US"/>
          </a:p>
        </p:txBody>
      </p:sp>
      <p:sp>
        <p:nvSpPr>
          <p:cNvPr id="45" name="Footer Placeholder 3"/>
          <p:cNvSpPr>
            <a:spLocks noGrp="1"/>
          </p:cNvSpPr>
          <p:nvPr>
            <p:ph type="ftr" sz="quarter" idx="10"/>
          </p:nvPr>
        </p:nvSpPr>
        <p:spPr>
          <a:xfrm>
            <a:off x="101600" y="6639321"/>
            <a:ext cx="8940800" cy="246063"/>
          </a:xfrm>
        </p:spPr>
        <p:txBody>
          <a:bodyPr/>
          <a:lstStyle/>
          <a:p>
            <a:pPr>
              <a:defRPr/>
            </a:pPr>
            <a:r>
              <a:rPr lang="en-US" sz="1100" dirty="0" smtClean="0"/>
              <a:t>Copyright © 1998-2010, Dr. Jean-Paul </a:t>
            </a:r>
            <a:r>
              <a:rPr lang="en-US" sz="1100" dirty="0" err="1" smtClean="0"/>
              <a:t>Rodrigue</a:t>
            </a:r>
            <a:r>
              <a:rPr lang="en-US" sz="1100" dirty="0" smtClean="0"/>
              <a:t>, Dept. of Global Economies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endParaRPr lang="en-US" sz="1100" dirty="0"/>
          </a:p>
        </p:txBody>
      </p:sp>
    </p:spTree>
    <p:extLst>
      <p:ext uri="{BB962C8B-B14F-4D97-AF65-F5344CB8AC3E}">
        <p14:creationId xmlns:p14="http://schemas.microsoft.com/office/powerpoint/2010/main" val="3134473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6"/>
          <p:cNvSpPr>
            <a:spLocks noGrp="1" noChangeArrowheads="1"/>
          </p:cNvSpPr>
          <p:nvPr>
            <p:ph type="title"/>
          </p:nvPr>
        </p:nvSpPr>
        <p:spPr/>
        <p:txBody>
          <a:bodyPr/>
          <a:lstStyle/>
          <a:p>
            <a:pPr eaLnBrk="1" hangingPunct="1"/>
            <a:r>
              <a:rPr lang="en-US" smtClean="0"/>
              <a:t>Functional Integration of Supply Chains</a:t>
            </a:r>
          </a:p>
        </p:txBody>
      </p:sp>
      <p:sp>
        <p:nvSpPr>
          <p:cNvPr id="101380" name="Rectangle 49" descr="Wide upward diagonal"/>
          <p:cNvSpPr>
            <a:spLocks noChangeArrowheads="1"/>
          </p:cNvSpPr>
          <p:nvPr/>
        </p:nvSpPr>
        <p:spPr bwMode="auto">
          <a:xfrm>
            <a:off x="2352675" y="1366838"/>
            <a:ext cx="1219200" cy="4581525"/>
          </a:xfrm>
          <a:prstGeom prst="rect">
            <a:avLst/>
          </a:prstGeom>
          <a:pattFill prst="wdUpDiag">
            <a:fgClr>
              <a:srgbClr val="99CCFF"/>
            </a:fgClr>
            <a:bgClr>
              <a:srgbClr val="FFFFFF"/>
            </a:bgClr>
          </a:pattFill>
          <a:ln w="25400">
            <a:solidFill>
              <a:srgbClr val="808080"/>
            </a:solidFill>
            <a:miter lim="800000"/>
            <a:headEnd/>
            <a:tailEnd/>
          </a:ln>
        </p:spPr>
        <p:txBody>
          <a:bodyPr wrap="none" anchor="ctr"/>
          <a:lstStyle/>
          <a:p>
            <a:endParaRPr lang="en-US"/>
          </a:p>
        </p:txBody>
      </p:sp>
      <p:sp>
        <p:nvSpPr>
          <p:cNvPr id="101381" name="Rectangle 48"/>
          <p:cNvSpPr>
            <a:spLocks noChangeArrowheads="1"/>
          </p:cNvSpPr>
          <p:nvPr/>
        </p:nvSpPr>
        <p:spPr bwMode="auto">
          <a:xfrm>
            <a:off x="3552825" y="1366838"/>
            <a:ext cx="3417888" cy="4581525"/>
          </a:xfrm>
          <a:prstGeom prst="rect">
            <a:avLst/>
          </a:prstGeom>
          <a:solidFill>
            <a:srgbClr val="FFFFFF"/>
          </a:solidFill>
          <a:ln w="25400">
            <a:solidFill>
              <a:srgbClr val="808080"/>
            </a:solidFill>
            <a:miter lim="800000"/>
            <a:headEnd/>
            <a:tailEnd/>
          </a:ln>
        </p:spPr>
        <p:txBody>
          <a:bodyPr wrap="none" anchor="ctr"/>
          <a:lstStyle/>
          <a:p>
            <a:endParaRPr lang="en-US"/>
          </a:p>
        </p:txBody>
      </p:sp>
      <p:sp>
        <p:nvSpPr>
          <p:cNvPr id="101382" name="Oval 31"/>
          <p:cNvSpPr>
            <a:spLocks noChangeArrowheads="1"/>
          </p:cNvSpPr>
          <p:nvPr/>
        </p:nvSpPr>
        <p:spPr bwMode="auto">
          <a:xfrm>
            <a:off x="3514725" y="3055938"/>
            <a:ext cx="1127125" cy="304800"/>
          </a:xfrm>
          <a:prstGeom prst="ellipse">
            <a:avLst/>
          </a:prstGeom>
          <a:solidFill>
            <a:srgbClr val="FFFF99">
              <a:alpha val="50195"/>
            </a:srgbClr>
          </a:solidFill>
          <a:ln w="25400">
            <a:solidFill>
              <a:srgbClr val="808080"/>
            </a:solidFill>
            <a:round/>
            <a:headEnd/>
            <a:tailEnd/>
          </a:ln>
        </p:spPr>
        <p:txBody>
          <a:bodyPr wrap="none" anchor="ctr"/>
          <a:lstStyle/>
          <a:p>
            <a:endParaRPr lang="en-US"/>
          </a:p>
        </p:txBody>
      </p:sp>
      <p:sp>
        <p:nvSpPr>
          <p:cNvPr id="101383" name="Oval 33"/>
          <p:cNvSpPr>
            <a:spLocks noChangeArrowheads="1"/>
          </p:cNvSpPr>
          <p:nvPr/>
        </p:nvSpPr>
        <p:spPr bwMode="auto">
          <a:xfrm>
            <a:off x="4497388" y="3054350"/>
            <a:ext cx="1403350" cy="304800"/>
          </a:xfrm>
          <a:prstGeom prst="ellipse">
            <a:avLst/>
          </a:prstGeom>
          <a:solidFill>
            <a:srgbClr val="FFFF99">
              <a:alpha val="50195"/>
            </a:srgbClr>
          </a:solidFill>
          <a:ln w="25400">
            <a:solidFill>
              <a:srgbClr val="808080"/>
            </a:solidFill>
            <a:round/>
            <a:headEnd/>
            <a:tailEnd/>
          </a:ln>
        </p:spPr>
        <p:txBody>
          <a:bodyPr wrap="none" anchor="ctr"/>
          <a:lstStyle/>
          <a:p>
            <a:endParaRPr lang="en-US"/>
          </a:p>
        </p:txBody>
      </p:sp>
      <p:sp>
        <p:nvSpPr>
          <p:cNvPr id="101384" name="Oval 10"/>
          <p:cNvSpPr>
            <a:spLocks noChangeArrowheads="1"/>
          </p:cNvSpPr>
          <p:nvPr/>
        </p:nvSpPr>
        <p:spPr bwMode="auto">
          <a:xfrm>
            <a:off x="2982913" y="2249488"/>
            <a:ext cx="573087" cy="258762"/>
          </a:xfrm>
          <a:prstGeom prst="ellipse">
            <a:avLst/>
          </a:prstGeom>
          <a:solidFill>
            <a:srgbClr val="FFFF99">
              <a:alpha val="50195"/>
            </a:srgbClr>
          </a:solidFill>
          <a:ln w="25400">
            <a:solidFill>
              <a:srgbClr val="808080"/>
            </a:solidFill>
            <a:round/>
            <a:headEnd/>
            <a:tailEnd/>
          </a:ln>
        </p:spPr>
        <p:txBody>
          <a:bodyPr wrap="none" anchor="ctr"/>
          <a:lstStyle/>
          <a:p>
            <a:endParaRPr lang="en-US"/>
          </a:p>
        </p:txBody>
      </p:sp>
      <p:sp>
        <p:nvSpPr>
          <p:cNvPr id="101385" name="Oval 11"/>
          <p:cNvSpPr>
            <a:spLocks noChangeArrowheads="1"/>
          </p:cNvSpPr>
          <p:nvPr/>
        </p:nvSpPr>
        <p:spPr bwMode="auto">
          <a:xfrm>
            <a:off x="3543300" y="2249488"/>
            <a:ext cx="434975" cy="258762"/>
          </a:xfrm>
          <a:prstGeom prst="ellipse">
            <a:avLst/>
          </a:prstGeom>
          <a:solidFill>
            <a:srgbClr val="FFFF99">
              <a:alpha val="50195"/>
            </a:srgbClr>
          </a:solidFill>
          <a:ln w="25400">
            <a:solidFill>
              <a:srgbClr val="808080"/>
            </a:solidFill>
            <a:round/>
            <a:headEnd/>
            <a:tailEnd/>
          </a:ln>
        </p:spPr>
        <p:txBody>
          <a:bodyPr wrap="none" anchor="ctr"/>
          <a:lstStyle/>
          <a:p>
            <a:endParaRPr lang="en-US"/>
          </a:p>
        </p:txBody>
      </p:sp>
      <p:sp>
        <p:nvSpPr>
          <p:cNvPr id="101386" name="Oval 12"/>
          <p:cNvSpPr>
            <a:spLocks noChangeArrowheads="1"/>
          </p:cNvSpPr>
          <p:nvPr/>
        </p:nvSpPr>
        <p:spPr bwMode="auto">
          <a:xfrm>
            <a:off x="3889375" y="2249488"/>
            <a:ext cx="508000" cy="258762"/>
          </a:xfrm>
          <a:prstGeom prst="ellipse">
            <a:avLst/>
          </a:prstGeom>
          <a:solidFill>
            <a:srgbClr val="FFFF99">
              <a:alpha val="50195"/>
            </a:srgbClr>
          </a:solidFill>
          <a:ln w="25400">
            <a:solidFill>
              <a:srgbClr val="808080"/>
            </a:solidFill>
            <a:round/>
            <a:headEnd/>
            <a:tailEnd/>
          </a:ln>
        </p:spPr>
        <p:txBody>
          <a:bodyPr wrap="none" anchor="ctr"/>
          <a:lstStyle/>
          <a:p>
            <a:endParaRPr lang="en-US"/>
          </a:p>
        </p:txBody>
      </p:sp>
      <p:sp>
        <p:nvSpPr>
          <p:cNvPr id="101387" name="Oval 13"/>
          <p:cNvSpPr>
            <a:spLocks noChangeArrowheads="1"/>
          </p:cNvSpPr>
          <p:nvPr/>
        </p:nvSpPr>
        <p:spPr bwMode="auto">
          <a:xfrm>
            <a:off x="4321175" y="2249488"/>
            <a:ext cx="434975" cy="258762"/>
          </a:xfrm>
          <a:prstGeom prst="ellipse">
            <a:avLst/>
          </a:prstGeom>
          <a:solidFill>
            <a:srgbClr val="FFFF99">
              <a:alpha val="50195"/>
            </a:srgbClr>
          </a:solidFill>
          <a:ln w="25400">
            <a:solidFill>
              <a:srgbClr val="808080"/>
            </a:solidFill>
            <a:round/>
            <a:headEnd/>
            <a:tailEnd/>
          </a:ln>
        </p:spPr>
        <p:txBody>
          <a:bodyPr wrap="none" anchor="ctr"/>
          <a:lstStyle/>
          <a:p>
            <a:endParaRPr lang="en-US"/>
          </a:p>
        </p:txBody>
      </p:sp>
      <p:sp>
        <p:nvSpPr>
          <p:cNvPr id="101388" name="Oval 14"/>
          <p:cNvSpPr>
            <a:spLocks noChangeArrowheads="1"/>
          </p:cNvSpPr>
          <p:nvPr/>
        </p:nvSpPr>
        <p:spPr bwMode="auto">
          <a:xfrm>
            <a:off x="4638675" y="2249488"/>
            <a:ext cx="628650" cy="258762"/>
          </a:xfrm>
          <a:prstGeom prst="ellipse">
            <a:avLst/>
          </a:prstGeom>
          <a:solidFill>
            <a:srgbClr val="FFFF99">
              <a:alpha val="50195"/>
            </a:srgbClr>
          </a:solidFill>
          <a:ln w="25400">
            <a:solidFill>
              <a:srgbClr val="808080"/>
            </a:solidFill>
            <a:round/>
            <a:headEnd/>
            <a:tailEnd/>
          </a:ln>
        </p:spPr>
        <p:txBody>
          <a:bodyPr wrap="none" anchor="ctr"/>
          <a:lstStyle/>
          <a:p>
            <a:endParaRPr lang="en-US"/>
          </a:p>
        </p:txBody>
      </p:sp>
      <p:sp>
        <p:nvSpPr>
          <p:cNvPr id="101389" name="Oval 15"/>
          <p:cNvSpPr>
            <a:spLocks noChangeArrowheads="1"/>
          </p:cNvSpPr>
          <p:nvPr/>
        </p:nvSpPr>
        <p:spPr bwMode="auto">
          <a:xfrm>
            <a:off x="5051425" y="2249488"/>
            <a:ext cx="628650" cy="258762"/>
          </a:xfrm>
          <a:prstGeom prst="ellipse">
            <a:avLst/>
          </a:prstGeom>
          <a:solidFill>
            <a:srgbClr val="FFFF99">
              <a:alpha val="50195"/>
            </a:srgbClr>
          </a:solidFill>
          <a:ln w="25400">
            <a:solidFill>
              <a:srgbClr val="808080"/>
            </a:solidFill>
            <a:round/>
            <a:headEnd/>
            <a:tailEnd/>
          </a:ln>
        </p:spPr>
        <p:txBody>
          <a:bodyPr wrap="none" anchor="ctr"/>
          <a:lstStyle/>
          <a:p>
            <a:endParaRPr lang="en-US"/>
          </a:p>
        </p:txBody>
      </p:sp>
      <p:sp>
        <p:nvSpPr>
          <p:cNvPr id="101390" name="Oval 16"/>
          <p:cNvSpPr>
            <a:spLocks noChangeArrowheads="1"/>
          </p:cNvSpPr>
          <p:nvPr/>
        </p:nvSpPr>
        <p:spPr bwMode="auto">
          <a:xfrm>
            <a:off x="5573713" y="2249488"/>
            <a:ext cx="628650" cy="258762"/>
          </a:xfrm>
          <a:prstGeom prst="ellipse">
            <a:avLst/>
          </a:prstGeom>
          <a:solidFill>
            <a:srgbClr val="FFFF99">
              <a:alpha val="50195"/>
            </a:srgbClr>
          </a:solidFill>
          <a:ln w="25400">
            <a:solidFill>
              <a:srgbClr val="808080"/>
            </a:solidFill>
            <a:round/>
            <a:headEnd/>
            <a:tailEnd/>
          </a:ln>
        </p:spPr>
        <p:txBody>
          <a:bodyPr wrap="none" anchor="ctr"/>
          <a:lstStyle/>
          <a:p>
            <a:endParaRPr lang="en-US"/>
          </a:p>
        </p:txBody>
      </p:sp>
      <p:sp>
        <p:nvSpPr>
          <p:cNvPr id="101391" name="Oval 17"/>
          <p:cNvSpPr>
            <a:spLocks noChangeArrowheads="1"/>
          </p:cNvSpPr>
          <p:nvPr/>
        </p:nvSpPr>
        <p:spPr bwMode="auto">
          <a:xfrm>
            <a:off x="6096000" y="2249488"/>
            <a:ext cx="481013" cy="258762"/>
          </a:xfrm>
          <a:prstGeom prst="ellipse">
            <a:avLst/>
          </a:prstGeom>
          <a:solidFill>
            <a:srgbClr val="FFFF99">
              <a:alpha val="50195"/>
            </a:srgbClr>
          </a:solidFill>
          <a:ln w="25400">
            <a:solidFill>
              <a:srgbClr val="808080"/>
            </a:solidFill>
            <a:round/>
            <a:headEnd/>
            <a:tailEnd/>
          </a:ln>
        </p:spPr>
        <p:txBody>
          <a:bodyPr wrap="none" anchor="ctr"/>
          <a:lstStyle/>
          <a:p>
            <a:endParaRPr lang="en-US"/>
          </a:p>
        </p:txBody>
      </p:sp>
      <p:sp>
        <p:nvSpPr>
          <p:cNvPr id="101392" name="Text Box 19"/>
          <p:cNvSpPr txBox="1">
            <a:spLocks noChangeArrowheads="1"/>
          </p:cNvSpPr>
          <p:nvPr/>
        </p:nvSpPr>
        <p:spPr bwMode="auto">
          <a:xfrm>
            <a:off x="2671763" y="2547938"/>
            <a:ext cx="827087" cy="182562"/>
          </a:xfrm>
          <a:prstGeom prst="rect">
            <a:avLst/>
          </a:prstGeom>
          <a:noFill/>
          <a:ln w="9525">
            <a:noFill/>
            <a:miter lim="800000"/>
            <a:headEnd/>
            <a:tailEnd/>
          </a:ln>
        </p:spPr>
        <p:txBody>
          <a:bodyPr wrap="none" lIns="0" tIns="0" rIns="0" bIns="0">
            <a:spAutoFit/>
          </a:bodyPr>
          <a:lstStyle/>
          <a:p>
            <a:r>
              <a:rPr lang="en-US" sz="1200" b="1">
                <a:latin typeface="Arial Narrow" pitchFamily="34" charset="0"/>
              </a:rPr>
              <a:t>Shipping Line</a:t>
            </a:r>
          </a:p>
        </p:txBody>
      </p:sp>
      <p:sp>
        <p:nvSpPr>
          <p:cNvPr id="101393" name="Text Box 20"/>
          <p:cNvSpPr txBox="1">
            <a:spLocks noChangeArrowheads="1"/>
          </p:cNvSpPr>
          <p:nvPr/>
        </p:nvSpPr>
        <p:spPr bwMode="auto">
          <a:xfrm>
            <a:off x="3559175" y="1873250"/>
            <a:ext cx="534988" cy="346075"/>
          </a:xfrm>
          <a:prstGeom prst="rect">
            <a:avLst/>
          </a:prstGeom>
          <a:noFill/>
          <a:ln w="9525">
            <a:noFill/>
            <a:miter lim="800000"/>
            <a:headEnd/>
            <a:tailEnd/>
          </a:ln>
        </p:spPr>
        <p:txBody>
          <a:bodyPr wrap="none" lIns="0" tIns="0" rIns="0" bIns="0">
            <a:spAutoFit/>
          </a:bodyPr>
          <a:lstStyle/>
          <a:p>
            <a:pPr algn="ctr">
              <a:lnSpc>
                <a:spcPct val="95000"/>
              </a:lnSpc>
            </a:pPr>
            <a:r>
              <a:rPr lang="en-US" sz="1200" b="1">
                <a:latin typeface="Arial Narrow" pitchFamily="34" charset="0"/>
              </a:rPr>
              <a:t>Shipping</a:t>
            </a:r>
          </a:p>
          <a:p>
            <a:pPr algn="ctr">
              <a:lnSpc>
                <a:spcPct val="95000"/>
              </a:lnSpc>
            </a:pPr>
            <a:r>
              <a:rPr lang="en-US" sz="1200" b="1">
                <a:latin typeface="Arial Narrow" pitchFamily="34" charset="0"/>
              </a:rPr>
              <a:t>Agent</a:t>
            </a:r>
          </a:p>
        </p:txBody>
      </p:sp>
      <p:sp>
        <p:nvSpPr>
          <p:cNvPr id="101394" name="Text Box 21"/>
          <p:cNvSpPr txBox="1">
            <a:spLocks noChangeArrowheads="1"/>
          </p:cNvSpPr>
          <p:nvPr/>
        </p:nvSpPr>
        <p:spPr bwMode="auto">
          <a:xfrm>
            <a:off x="3829050" y="2513013"/>
            <a:ext cx="606425" cy="182562"/>
          </a:xfrm>
          <a:prstGeom prst="rect">
            <a:avLst/>
          </a:prstGeom>
          <a:noFill/>
          <a:ln w="9525">
            <a:noFill/>
            <a:miter lim="800000"/>
            <a:headEnd/>
            <a:tailEnd/>
          </a:ln>
        </p:spPr>
        <p:txBody>
          <a:bodyPr wrap="none" lIns="0" tIns="0" rIns="0" bIns="0">
            <a:spAutoFit/>
          </a:bodyPr>
          <a:lstStyle/>
          <a:p>
            <a:pPr algn="ctr"/>
            <a:r>
              <a:rPr lang="en-US" sz="1200" b="1">
                <a:latin typeface="Arial Narrow" pitchFamily="34" charset="0"/>
              </a:rPr>
              <a:t>Stevedore</a:t>
            </a:r>
          </a:p>
        </p:txBody>
      </p:sp>
      <p:sp>
        <p:nvSpPr>
          <p:cNvPr id="101395" name="Text Box 22"/>
          <p:cNvSpPr txBox="1">
            <a:spLocks noChangeArrowheads="1"/>
          </p:cNvSpPr>
          <p:nvPr/>
        </p:nvSpPr>
        <p:spPr bwMode="auto">
          <a:xfrm>
            <a:off x="4327525" y="1839913"/>
            <a:ext cx="465138" cy="346075"/>
          </a:xfrm>
          <a:prstGeom prst="rect">
            <a:avLst/>
          </a:prstGeom>
          <a:noFill/>
          <a:ln w="9525">
            <a:noFill/>
            <a:miter lim="800000"/>
            <a:headEnd/>
            <a:tailEnd/>
          </a:ln>
        </p:spPr>
        <p:txBody>
          <a:bodyPr wrap="none" lIns="0" tIns="0" rIns="0" bIns="0">
            <a:spAutoFit/>
          </a:bodyPr>
          <a:lstStyle/>
          <a:p>
            <a:pPr algn="ctr">
              <a:lnSpc>
                <a:spcPct val="95000"/>
              </a:lnSpc>
            </a:pPr>
            <a:r>
              <a:rPr lang="en-US" sz="1200" b="1">
                <a:latin typeface="Arial Narrow" pitchFamily="34" charset="0"/>
              </a:rPr>
              <a:t>Custom</a:t>
            </a:r>
          </a:p>
          <a:p>
            <a:pPr algn="ctr">
              <a:lnSpc>
                <a:spcPct val="95000"/>
              </a:lnSpc>
            </a:pPr>
            <a:r>
              <a:rPr lang="en-US" sz="1200" b="1">
                <a:latin typeface="Arial Narrow" pitchFamily="34" charset="0"/>
              </a:rPr>
              <a:t>Agent</a:t>
            </a:r>
          </a:p>
        </p:txBody>
      </p:sp>
      <p:sp>
        <p:nvSpPr>
          <p:cNvPr id="101396" name="Text Box 23"/>
          <p:cNvSpPr txBox="1">
            <a:spLocks noChangeArrowheads="1"/>
          </p:cNvSpPr>
          <p:nvPr/>
        </p:nvSpPr>
        <p:spPr bwMode="auto">
          <a:xfrm>
            <a:off x="4640263" y="2509838"/>
            <a:ext cx="612775" cy="346075"/>
          </a:xfrm>
          <a:prstGeom prst="rect">
            <a:avLst/>
          </a:prstGeom>
          <a:noFill/>
          <a:ln w="9525">
            <a:noFill/>
            <a:miter lim="800000"/>
            <a:headEnd/>
            <a:tailEnd/>
          </a:ln>
        </p:spPr>
        <p:txBody>
          <a:bodyPr wrap="none" lIns="0" tIns="0" rIns="0" bIns="0">
            <a:spAutoFit/>
          </a:bodyPr>
          <a:lstStyle/>
          <a:p>
            <a:pPr algn="ctr">
              <a:lnSpc>
                <a:spcPct val="95000"/>
              </a:lnSpc>
            </a:pPr>
            <a:r>
              <a:rPr lang="en-US" sz="1200" b="1">
                <a:latin typeface="Arial Narrow" pitchFamily="34" charset="0"/>
              </a:rPr>
              <a:t>Freight</a:t>
            </a:r>
          </a:p>
          <a:p>
            <a:pPr algn="ctr">
              <a:lnSpc>
                <a:spcPct val="95000"/>
              </a:lnSpc>
            </a:pPr>
            <a:r>
              <a:rPr lang="en-US" sz="1200" b="1">
                <a:latin typeface="Arial Narrow" pitchFamily="34" charset="0"/>
              </a:rPr>
              <a:t>Forwarder</a:t>
            </a:r>
          </a:p>
        </p:txBody>
      </p:sp>
      <p:sp>
        <p:nvSpPr>
          <p:cNvPr id="101397" name="Text Box 24"/>
          <p:cNvSpPr txBox="1">
            <a:spLocks noChangeArrowheads="1"/>
          </p:cNvSpPr>
          <p:nvPr/>
        </p:nvSpPr>
        <p:spPr bwMode="auto">
          <a:xfrm>
            <a:off x="4943475" y="2035175"/>
            <a:ext cx="863600" cy="173038"/>
          </a:xfrm>
          <a:prstGeom prst="rect">
            <a:avLst/>
          </a:prstGeom>
          <a:noFill/>
          <a:ln w="9525">
            <a:noFill/>
            <a:miter lim="800000"/>
            <a:headEnd/>
            <a:tailEnd/>
          </a:ln>
        </p:spPr>
        <p:txBody>
          <a:bodyPr wrap="none" lIns="0" tIns="0" rIns="0" bIns="0">
            <a:spAutoFit/>
          </a:bodyPr>
          <a:lstStyle/>
          <a:p>
            <a:pPr algn="ctr">
              <a:lnSpc>
                <a:spcPct val="95000"/>
              </a:lnSpc>
            </a:pPr>
            <a:r>
              <a:rPr lang="en-US" sz="1200" b="1">
                <a:latin typeface="Arial Narrow" pitchFamily="34" charset="0"/>
              </a:rPr>
              <a:t>Rail / Trucking</a:t>
            </a:r>
          </a:p>
        </p:txBody>
      </p:sp>
      <p:sp>
        <p:nvSpPr>
          <p:cNvPr id="101398" name="Text Box 25"/>
          <p:cNvSpPr txBox="1">
            <a:spLocks noChangeArrowheads="1"/>
          </p:cNvSpPr>
          <p:nvPr/>
        </p:nvSpPr>
        <p:spPr bwMode="auto">
          <a:xfrm>
            <a:off x="5727700" y="2547938"/>
            <a:ext cx="354013" cy="173037"/>
          </a:xfrm>
          <a:prstGeom prst="rect">
            <a:avLst/>
          </a:prstGeom>
          <a:noFill/>
          <a:ln w="9525">
            <a:noFill/>
            <a:miter lim="800000"/>
            <a:headEnd/>
            <a:tailEnd/>
          </a:ln>
        </p:spPr>
        <p:txBody>
          <a:bodyPr wrap="none" lIns="0" tIns="0" rIns="0" bIns="0">
            <a:spAutoFit/>
          </a:bodyPr>
          <a:lstStyle/>
          <a:p>
            <a:pPr algn="ctr">
              <a:lnSpc>
                <a:spcPct val="95000"/>
              </a:lnSpc>
            </a:pPr>
            <a:r>
              <a:rPr lang="en-US" sz="1200" b="1">
                <a:latin typeface="Arial Narrow" pitchFamily="34" charset="0"/>
              </a:rPr>
              <a:t>Depot</a:t>
            </a:r>
          </a:p>
        </p:txBody>
      </p:sp>
      <p:sp>
        <p:nvSpPr>
          <p:cNvPr id="101399" name="Text Box 26"/>
          <p:cNvSpPr txBox="1">
            <a:spLocks noChangeArrowheads="1"/>
          </p:cNvSpPr>
          <p:nvPr/>
        </p:nvSpPr>
        <p:spPr bwMode="auto">
          <a:xfrm>
            <a:off x="6096000" y="2017713"/>
            <a:ext cx="528638" cy="173037"/>
          </a:xfrm>
          <a:prstGeom prst="rect">
            <a:avLst/>
          </a:prstGeom>
          <a:noFill/>
          <a:ln w="9525">
            <a:noFill/>
            <a:miter lim="800000"/>
            <a:headEnd/>
            <a:tailEnd/>
          </a:ln>
        </p:spPr>
        <p:txBody>
          <a:bodyPr wrap="none" lIns="0" tIns="0" rIns="0" bIns="0">
            <a:spAutoFit/>
          </a:bodyPr>
          <a:lstStyle/>
          <a:p>
            <a:pPr algn="ctr">
              <a:lnSpc>
                <a:spcPct val="95000"/>
              </a:lnSpc>
            </a:pPr>
            <a:r>
              <a:rPr lang="en-US" sz="1200" b="1">
                <a:latin typeface="Arial Narrow" pitchFamily="34" charset="0"/>
              </a:rPr>
              <a:t>Trucking</a:t>
            </a:r>
          </a:p>
        </p:txBody>
      </p:sp>
      <p:sp>
        <p:nvSpPr>
          <p:cNvPr id="101400" name="Line 8"/>
          <p:cNvSpPr>
            <a:spLocks noChangeShapeType="1"/>
          </p:cNvSpPr>
          <p:nvPr/>
        </p:nvSpPr>
        <p:spPr bwMode="auto">
          <a:xfrm flipH="1">
            <a:off x="3163888" y="2382838"/>
            <a:ext cx="3408362" cy="0"/>
          </a:xfrm>
          <a:prstGeom prst="line">
            <a:avLst/>
          </a:prstGeom>
          <a:noFill/>
          <a:ln w="38100">
            <a:solidFill>
              <a:srgbClr val="FF0000"/>
            </a:solidFill>
            <a:round/>
            <a:headEnd/>
            <a:tailEnd/>
          </a:ln>
        </p:spPr>
        <p:txBody>
          <a:bodyPr/>
          <a:lstStyle/>
          <a:p>
            <a:endParaRPr lang="en-US"/>
          </a:p>
        </p:txBody>
      </p:sp>
      <p:sp>
        <p:nvSpPr>
          <p:cNvPr id="101401" name="Rectangle 9"/>
          <p:cNvSpPr>
            <a:spLocks noChangeArrowheads="1"/>
          </p:cNvSpPr>
          <p:nvPr/>
        </p:nvSpPr>
        <p:spPr bwMode="auto">
          <a:xfrm>
            <a:off x="3478213" y="2300288"/>
            <a:ext cx="157162" cy="157162"/>
          </a:xfrm>
          <a:prstGeom prst="rect">
            <a:avLst/>
          </a:prstGeom>
          <a:solidFill>
            <a:srgbClr val="FFCC00"/>
          </a:solidFill>
          <a:ln w="25400">
            <a:solidFill>
              <a:srgbClr val="808080"/>
            </a:solidFill>
            <a:miter lim="800000"/>
            <a:headEnd/>
            <a:tailEnd/>
          </a:ln>
        </p:spPr>
        <p:txBody>
          <a:bodyPr wrap="none" anchor="ctr"/>
          <a:lstStyle/>
          <a:p>
            <a:endParaRPr lang="en-US"/>
          </a:p>
        </p:txBody>
      </p:sp>
      <p:sp>
        <p:nvSpPr>
          <p:cNvPr id="101402" name="Rectangle 18"/>
          <p:cNvSpPr>
            <a:spLocks noChangeArrowheads="1"/>
          </p:cNvSpPr>
          <p:nvPr/>
        </p:nvSpPr>
        <p:spPr bwMode="auto">
          <a:xfrm>
            <a:off x="5561013" y="2305050"/>
            <a:ext cx="128587" cy="128588"/>
          </a:xfrm>
          <a:prstGeom prst="rect">
            <a:avLst/>
          </a:prstGeom>
          <a:solidFill>
            <a:srgbClr val="FFCC00"/>
          </a:solidFill>
          <a:ln w="25400">
            <a:solidFill>
              <a:srgbClr val="808080"/>
            </a:solidFill>
            <a:miter lim="800000"/>
            <a:headEnd/>
            <a:tailEnd/>
          </a:ln>
        </p:spPr>
        <p:txBody>
          <a:bodyPr wrap="none" anchor="ctr"/>
          <a:lstStyle/>
          <a:p>
            <a:endParaRPr lang="en-US"/>
          </a:p>
        </p:txBody>
      </p:sp>
      <p:sp>
        <p:nvSpPr>
          <p:cNvPr id="101403" name="Oval 34"/>
          <p:cNvSpPr>
            <a:spLocks noChangeArrowheads="1"/>
          </p:cNvSpPr>
          <p:nvPr/>
        </p:nvSpPr>
        <p:spPr bwMode="auto">
          <a:xfrm>
            <a:off x="5786438" y="3074988"/>
            <a:ext cx="804862" cy="258762"/>
          </a:xfrm>
          <a:prstGeom prst="ellipse">
            <a:avLst/>
          </a:prstGeom>
          <a:solidFill>
            <a:srgbClr val="FFFF99">
              <a:alpha val="50195"/>
            </a:srgbClr>
          </a:solidFill>
          <a:ln w="25400">
            <a:solidFill>
              <a:srgbClr val="808080"/>
            </a:solidFill>
            <a:round/>
            <a:headEnd/>
            <a:tailEnd/>
          </a:ln>
        </p:spPr>
        <p:txBody>
          <a:bodyPr wrap="none" anchor="ctr"/>
          <a:lstStyle/>
          <a:p>
            <a:endParaRPr lang="en-US"/>
          </a:p>
        </p:txBody>
      </p:sp>
      <p:sp>
        <p:nvSpPr>
          <p:cNvPr id="101404" name="Oval 35"/>
          <p:cNvSpPr>
            <a:spLocks noChangeArrowheads="1"/>
          </p:cNvSpPr>
          <p:nvPr/>
        </p:nvSpPr>
        <p:spPr bwMode="auto">
          <a:xfrm>
            <a:off x="6570663" y="2270125"/>
            <a:ext cx="195262" cy="195263"/>
          </a:xfrm>
          <a:prstGeom prst="ellipse">
            <a:avLst/>
          </a:prstGeom>
          <a:solidFill>
            <a:srgbClr val="99CC00"/>
          </a:solidFill>
          <a:ln w="25400">
            <a:solidFill>
              <a:srgbClr val="003300"/>
            </a:solidFill>
            <a:round/>
            <a:headEnd/>
            <a:tailEnd/>
          </a:ln>
        </p:spPr>
        <p:txBody>
          <a:bodyPr wrap="none" anchor="ctr"/>
          <a:lstStyle/>
          <a:p>
            <a:endParaRPr lang="en-US"/>
          </a:p>
        </p:txBody>
      </p:sp>
      <p:sp>
        <p:nvSpPr>
          <p:cNvPr id="101405" name="Oval 36"/>
          <p:cNvSpPr>
            <a:spLocks noChangeArrowheads="1"/>
          </p:cNvSpPr>
          <p:nvPr/>
        </p:nvSpPr>
        <p:spPr bwMode="auto">
          <a:xfrm>
            <a:off x="6570663" y="3097213"/>
            <a:ext cx="195262" cy="195262"/>
          </a:xfrm>
          <a:prstGeom prst="ellipse">
            <a:avLst/>
          </a:prstGeom>
          <a:solidFill>
            <a:srgbClr val="99CC00"/>
          </a:solidFill>
          <a:ln w="25400">
            <a:solidFill>
              <a:srgbClr val="003300"/>
            </a:solidFill>
            <a:round/>
            <a:headEnd/>
            <a:tailEnd/>
          </a:ln>
        </p:spPr>
        <p:txBody>
          <a:bodyPr wrap="none" anchor="ctr"/>
          <a:lstStyle/>
          <a:p>
            <a:endParaRPr lang="en-US"/>
          </a:p>
        </p:txBody>
      </p:sp>
      <p:sp>
        <p:nvSpPr>
          <p:cNvPr id="101406" name="Oval 38"/>
          <p:cNvSpPr>
            <a:spLocks noChangeArrowheads="1"/>
          </p:cNvSpPr>
          <p:nvPr/>
        </p:nvSpPr>
        <p:spPr bwMode="auto">
          <a:xfrm>
            <a:off x="3490913" y="3965575"/>
            <a:ext cx="2447925" cy="360363"/>
          </a:xfrm>
          <a:prstGeom prst="ellipse">
            <a:avLst/>
          </a:prstGeom>
          <a:solidFill>
            <a:srgbClr val="FFFF99">
              <a:alpha val="50195"/>
            </a:srgbClr>
          </a:solidFill>
          <a:ln w="25400">
            <a:solidFill>
              <a:srgbClr val="808080"/>
            </a:solidFill>
            <a:round/>
            <a:headEnd/>
            <a:tailEnd/>
          </a:ln>
        </p:spPr>
        <p:txBody>
          <a:bodyPr wrap="none" anchor="ctr"/>
          <a:lstStyle/>
          <a:p>
            <a:endParaRPr lang="en-US"/>
          </a:p>
        </p:txBody>
      </p:sp>
      <p:sp>
        <p:nvSpPr>
          <p:cNvPr id="101407" name="Oval 40"/>
          <p:cNvSpPr>
            <a:spLocks noChangeArrowheads="1"/>
          </p:cNvSpPr>
          <p:nvPr/>
        </p:nvSpPr>
        <p:spPr bwMode="auto">
          <a:xfrm>
            <a:off x="5808663" y="4016375"/>
            <a:ext cx="739775" cy="258763"/>
          </a:xfrm>
          <a:prstGeom prst="ellipse">
            <a:avLst/>
          </a:prstGeom>
          <a:solidFill>
            <a:srgbClr val="FFFF99">
              <a:alpha val="50195"/>
            </a:srgbClr>
          </a:solidFill>
          <a:ln w="25400">
            <a:solidFill>
              <a:srgbClr val="808080"/>
            </a:solidFill>
            <a:round/>
            <a:headEnd/>
            <a:tailEnd/>
          </a:ln>
        </p:spPr>
        <p:txBody>
          <a:bodyPr wrap="none" anchor="ctr"/>
          <a:lstStyle/>
          <a:p>
            <a:endParaRPr lang="en-US"/>
          </a:p>
        </p:txBody>
      </p:sp>
      <p:sp>
        <p:nvSpPr>
          <p:cNvPr id="101408" name="Text Box 41"/>
          <p:cNvSpPr txBox="1">
            <a:spLocks noChangeArrowheads="1"/>
          </p:cNvSpPr>
          <p:nvPr/>
        </p:nvSpPr>
        <p:spPr bwMode="auto">
          <a:xfrm>
            <a:off x="3211513" y="5351463"/>
            <a:ext cx="712787" cy="182562"/>
          </a:xfrm>
          <a:prstGeom prst="rect">
            <a:avLst/>
          </a:prstGeom>
          <a:noFill/>
          <a:ln w="9525">
            <a:noFill/>
            <a:miter lim="800000"/>
            <a:headEnd/>
            <a:tailEnd/>
          </a:ln>
        </p:spPr>
        <p:txBody>
          <a:bodyPr wrap="none" lIns="0" tIns="0" rIns="0" bIns="0">
            <a:spAutoFit/>
          </a:bodyPr>
          <a:lstStyle/>
          <a:p>
            <a:r>
              <a:rPr lang="en-US" sz="1200" b="1">
                <a:latin typeface="Arial Narrow" pitchFamily="34" charset="0"/>
              </a:rPr>
              <a:t>Megacarrier</a:t>
            </a:r>
          </a:p>
        </p:txBody>
      </p:sp>
      <p:sp>
        <p:nvSpPr>
          <p:cNvPr id="101409" name="Oval 42"/>
          <p:cNvSpPr>
            <a:spLocks noChangeArrowheads="1"/>
          </p:cNvSpPr>
          <p:nvPr/>
        </p:nvSpPr>
        <p:spPr bwMode="auto">
          <a:xfrm>
            <a:off x="2395538" y="4949825"/>
            <a:ext cx="4129087" cy="360363"/>
          </a:xfrm>
          <a:prstGeom prst="ellipse">
            <a:avLst/>
          </a:prstGeom>
          <a:solidFill>
            <a:srgbClr val="FFFF99">
              <a:alpha val="50195"/>
            </a:srgbClr>
          </a:solidFill>
          <a:ln w="25400">
            <a:solidFill>
              <a:srgbClr val="808080"/>
            </a:solidFill>
            <a:round/>
            <a:headEnd/>
            <a:tailEnd/>
          </a:ln>
        </p:spPr>
        <p:txBody>
          <a:bodyPr wrap="none" anchor="ctr"/>
          <a:lstStyle/>
          <a:p>
            <a:endParaRPr lang="en-US"/>
          </a:p>
        </p:txBody>
      </p:sp>
      <p:sp>
        <p:nvSpPr>
          <p:cNvPr id="101410" name="Oval 43"/>
          <p:cNvSpPr>
            <a:spLocks noChangeArrowheads="1"/>
          </p:cNvSpPr>
          <p:nvPr/>
        </p:nvSpPr>
        <p:spPr bwMode="auto">
          <a:xfrm>
            <a:off x="3727450" y="5022850"/>
            <a:ext cx="2447925" cy="231775"/>
          </a:xfrm>
          <a:prstGeom prst="ellipse">
            <a:avLst/>
          </a:prstGeom>
          <a:solidFill>
            <a:srgbClr val="FFFF99">
              <a:alpha val="50195"/>
            </a:srgbClr>
          </a:solidFill>
          <a:ln w="25400">
            <a:solidFill>
              <a:srgbClr val="808080"/>
            </a:solidFill>
            <a:round/>
            <a:headEnd/>
            <a:tailEnd/>
          </a:ln>
        </p:spPr>
        <p:txBody>
          <a:bodyPr wrap="none" anchor="ctr"/>
          <a:lstStyle/>
          <a:p>
            <a:endParaRPr lang="en-US"/>
          </a:p>
        </p:txBody>
      </p:sp>
      <p:sp>
        <p:nvSpPr>
          <p:cNvPr id="101411" name="Line 44"/>
          <p:cNvSpPr>
            <a:spLocks noChangeShapeType="1"/>
          </p:cNvSpPr>
          <p:nvPr/>
        </p:nvSpPr>
        <p:spPr bwMode="auto">
          <a:xfrm flipH="1">
            <a:off x="3163888" y="5141913"/>
            <a:ext cx="3408362" cy="0"/>
          </a:xfrm>
          <a:prstGeom prst="line">
            <a:avLst/>
          </a:prstGeom>
          <a:noFill/>
          <a:ln w="38100">
            <a:solidFill>
              <a:srgbClr val="FF0000"/>
            </a:solidFill>
            <a:round/>
            <a:headEnd/>
            <a:tailEnd/>
          </a:ln>
        </p:spPr>
        <p:txBody>
          <a:bodyPr/>
          <a:lstStyle/>
          <a:p>
            <a:endParaRPr lang="en-US"/>
          </a:p>
        </p:txBody>
      </p:sp>
      <p:sp>
        <p:nvSpPr>
          <p:cNvPr id="101412" name="Oval 45"/>
          <p:cNvSpPr>
            <a:spLocks noChangeArrowheads="1"/>
          </p:cNvSpPr>
          <p:nvPr/>
        </p:nvSpPr>
        <p:spPr bwMode="auto">
          <a:xfrm>
            <a:off x="6570663" y="4043363"/>
            <a:ext cx="195262" cy="195262"/>
          </a:xfrm>
          <a:prstGeom prst="ellipse">
            <a:avLst/>
          </a:prstGeom>
          <a:solidFill>
            <a:srgbClr val="99CC00"/>
          </a:solidFill>
          <a:ln w="25400">
            <a:solidFill>
              <a:srgbClr val="003300"/>
            </a:solidFill>
            <a:round/>
            <a:headEnd/>
            <a:tailEnd/>
          </a:ln>
        </p:spPr>
        <p:txBody>
          <a:bodyPr wrap="none" anchor="ctr"/>
          <a:lstStyle/>
          <a:p>
            <a:endParaRPr lang="en-US"/>
          </a:p>
        </p:txBody>
      </p:sp>
      <p:sp>
        <p:nvSpPr>
          <p:cNvPr id="101413" name="Oval 46"/>
          <p:cNvSpPr>
            <a:spLocks noChangeArrowheads="1"/>
          </p:cNvSpPr>
          <p:nvPr/>
        </p:nvSpPr>
        <p:spPr bwMode="auto">
          <a:xfrm>
            <a:off x="6570663" y="5027613"/>
            <a:ext cx="195262" cy="195262"/>
          </a:xfrm>
          <a:prstGeom prst="ellipse">
            <a:avLst/>
          </a:prstGeom>
          <a:solidFill>
            <a:srgbClr val="99CC00"/>
          </a:solidFill>
          <a:ln w="25400">
            <a:solidFill>
              <a:srgbClr val="003300"/>
            </a:solidFill>
            <a:round/>
            <a:headEnd/>
            <a:tailEnd/>
          </a:ln>
        </p:spPr>
        <p:txBody>
          <a:bodyPr wrap="none" anchor="ctr"/>
          <a:lstStyle/>
          <a:p>
            <a:endParaRPr lang="en-US"/>
          </a:p>
        </p:txBody>
      </p:sp>
      <p:sp>
        <p:nvSpPr>
          <p:cNvPr id="101414" name="Rectangle 47"/>
          <p:cNvSpPr>
            <a:spLocks noChangeArrowheads="1"/>
          </p:cNvSpPr>
          <p:nvPr/>
        </p:nvSpPr>
        <p:spPr bwMode="auto">
          <a:xfrm>
            <a:off x="5476875" y="4994275"/>
            <a:ext cx="295275" cy="265113"/>
          </a:xfrm>
          <a:prstGeom prst="rect">
            <a:avLst/>
          </a:prstGeom>
          <a:solidFill>
            <a:srgbClr val="FFCC00"/>
          </a:solidFill>
          <a:ln w="25400">
            <a:solidFill>
              <a:srgbClr val="808080"/>
            </a:solidFill>
            <a:miter lim="800000"/>
            <a:headEnd/>
            <a:tailEnd/>
          </a:ln>
        </p:spPr>
        <p:txBody>
          <a:bodyPr wrap="none" anchor="ctr"/>
          <a:lstStyle/>
          <a:p>
            <a:endParaRPr lang="en-US"/>
          </a:p>
        </p:txBody>
      </p:sp>
      <p:sp>
        <p:nvSpPr>
          <p:cNvPr id="101415" name="Rectangle 29"/>
          <p:cNvSpPr>
            <a:spLocks noChangeArrowheads="1"/>
          </p:cNvSpPr>
          <p:nvPr/>
        </p:nvSpPr>
        <p:spPr bwMode="auto">
          <a:xfrm>
            <a:off x="3330575" y="4900613"/>
            <a:ext cx="433388" cy="433387"/>
          </a:xfrm>
          <a:prstGeom prst="rect">
            <a:avLst/>
          </a:prstGeom>
          <a:solidFill>
            <a:srgbClr val="FFCC00"/>
          </a:solidFill>
          <a:ln w="25400">
            <a:solidFill>
              <a:srgbClr val="808080"/>
            </a:solidFill>
            <a:miter lim="800000"/>
            <a:headEnd/>
            <a:tailEnd/>
          </a:ln>
        </p:spPr>
        <p:txBody>
          <a:bodyPr wrap="none" anchor="ctr"/>
          <a:lstStyle/>
          <a:p>
            <a:endParaRPr lang="en-US"/>
          </a:p>
        </p:txBody>
      </p:sp>
      <p:sp>
        <p:nvSpPr>
          <p:cNvPr id="101416" name="Oval 50"/>
          <p:cNvSpPr>
            <a:spLocks noChangeArrowheads="1"/>
          </p:cNvSpPr>
          <p:nvPr/>
        </p:nvSpPr>
        <p:spPr bwMode="auto">
          <a:xfrm>
            <a:off x="2986088" y="3074988"/>
            <a:ext cx="573087" cy="258762"/>
          </a:xfrm>
          <a:prstGeom prst="ellipse">
            <a:avLst/>
          </a:prstGeom>
          <a:solidFill>
            <a:srgbClr val="FFFF99">
              <a:alpha val="50195"/>
            </a:srgbClr>
          </a:solidFill>
          <a:ln w="25400">
            <a:solidFill>
              <a:srgbClr val="808080"/>
            </a:solidFill>
            <a:round/>
            <a:headEnd/>
            <a:tailEnd/>
          </a:ln>
        </p:spPr>
        <p:txBody>
          <a:bodyPr wrap="none" anchor="ctr"/>
          <a:lstStyle/>
          <a:p>
            <a:endParaRPr lang="en-US"/>
          </a:p>
        </p:txBody>
      </p:sp>
      <p:sp>
        <p:nvSpPr>
          <p:cNvPr id="101417" name="Line 30"/>
          <p:cNvSpPr>
            <a:spLocks noChangeShapeType="1"/>
          </p:cNvSpPr>
          <p:nvPr/>
        </p:nvSpPr>
        <p:spPr bwMode="auto">
          <a:xfrm flipH="1">
            <a:off x="3163888" y="3211513"/>
            <a:ext cx="3408362" cy="0"/>
          </a:xfrm>
          <a:prstGeom prst="line">
            <a:avLst/>
          </a:prstGeom>
          <a:noFill/>
          <a:ln w="38100">
            <a:solidFill>
              <a:srgbClr val="FF0000"/>
            </a:solidFill>
            <a:round/>
            <a:headEnd/>
            <a:tailEnd/>
          </a:ln>
        </p:spPr>
        <p:txBody>
          <a:bodyPr/>
          <a:lstStyle/>
          <a:p>
            <a:endParaRPr lang="en-US"/>
          </a:p>
        </p:txBody>
      </p:sp>
      <p:sp>
        <p:nvSpPr>
          <p:cNvPr id="101418" name="Rectangle 27"/>
          <p:cNvSpPr>
            <a:spLocks noChangeArrowheads="1"/>
          </p:cNvSpPr>
          <p:nvPr/>
        </p:nvSpPr>
        <p:spPr bwMode="auto">
          <a:xfrm>
            <a:off x="3435350" y="3090863"/>
            <a:ext cx="230188" cy="230187"/>
          </a:xfrm>
          <a:prstGeom prst="rect">
            <a:avLst/>
          </a:prstGeom>
          <a:solidFill>
            <a:srgbClr val="FFCC00"/>
          </a:solidFill>
          <a:ln w="25400">
            <a:solidFill>
              <a:srgbClr val="808080"/>
            </a:solidFill>
            <a:miter lim="800000"/>
            <a:headEnd/>
            <a:tailEnd/>
          </a:ln>
        </p:spPr>
        <p:txBody>
          <a:bodyPr wrap="none" anchor="ctr"/>
          <a:lstStyle/>
          <a:p>
            <a:endParaRPr lang="en-US"/>
          </a:p>
        </p:txBody>
      </p:sp>
      <p:sp>
        <p:nvSpPr>
          <p:cNvPr id="101419" name="Oval 51"/>
          <p:cNvSpPr>
            <a:spLocks noChangeArrowheads="1"/>
          </p:cNvSpPr>
          <p:nvPr/>
        </p:nvSpPr>
        <p:spPr bwMode="auto">
          <a:xfrm>
            <a:off x="2981325" y="4030663"/>
            <a:ext cx="573088" cy="258762"/>
          </a:xfrm>
          <a:prstGeom prst="ellipse">
            <a:avLst/>
          </a:prstGeom>
          <a:solidFill>
            <a:srgbClr val="FFFF99">
              <a:alpha val="50195"/>
            </a:srgbClr>
          </a:solidFill>
          <a:ln w="25400">
            <a:solidFill>
              <a:srgbClr val="808080"/>
            </a:solidFill>
            <a:round/>
            <a:headEnd/>
            <a:tailEnd/>
          </a:ln>
        </p:spPr>
        <p:txBody>
          <a:bodyPr wrap="none" anchor="ctr"/>
          <a:lstStyle/>
          <a:p>
            <a:endParaRPr lang="en-US"/>
          </a:p>
        </p:txBody>
      </p:sp>
      <p:sp>
        <p:nvSpPr>
          <p:cNvPr id="101420" name="Rectangle 32"/>
          <p:cNvSpPr>
            <a:spLocks noChangeArrowheads="1"/>
          </p:cNvSpPr>
          <p:nvPr/>
        </p:nvSpPr>
        <p:spPr bwMode="auto">
          <a:xfrm>
            <a:off x="5537200" y="3140075"/>
            <a:ext cx="147638" cy="136525"/>
          </a:xfrm>
          <a:prstGeom prst="rect">
            <a:avLst/>
          </a:prstGeom>
          <a:solidFill>
            <a:srgbClr val="FFCC00"/>
          </a:solidFill>
          <a:ln w="25400">
            <a:solidFill>
              <a:srgbClr val="808080"/>
            </a:solidFill>
            <a:miter lim="800000"/>
            <a:headEnd/>
            <a:tailEnd/>
          </a:ln>
        </p:spPr>
        <p:txBody>
          <a:bodyPr wrap="none" anchor="ctr"/>
          <a:lstStyle/>
          <a:p>
            <a:endParaRPr lang="en-US"/>
          </a:p>
        </p:txBody>
      </p:sp>
      <p:sp>
        <p:nvSpPr>
          <p:cNvPr id="101421" name="Line 37"/>
          <p:cNvSpPr>
            <a:spLocks noChangeShapeType="1"/>
          </p:cNvSpPr>
          <p:nvPr/>
        </p:nvSpPr>
        <p:spPr bwMode="auto">
          <a:xfrm flipH="1">
            <a:off x="3163888" y="4157663"/>
            <a:ext cx="3408362" cy="0"/>
          </a:xfrm>
          <a:prstGeom prst="line">
            <a:avLst/>
          </a:prstGeom>
          <a:noFill/>
          <a:ln w="38100">
            <a:solidFill>
              <a:srgbClr val="FF0000"/>
            </a:solidFill>
            <a:round/>
            <a:headEnd/>
            <a:tailEnd/>
          </a:ln>
        </p:spPr>
        <p:txBody>
          <a:bodyPr/>
          <a:lstStyle/>
          <a:p>
            <a:endParaRPr lang="en-US"/>
          </a:p>
        </p:txBody>
      </p:sp>
      <p:sp>
        <p:nvSpPr>
          <p:cNvPr id="101422" name="Rectangle 39"/>
          <p:cNvSpPr>
            <a:spLocks noChangeArrowheads="1"/>
          </p:cNvSpPr>
          <p:nvPr/>
        </p:nvSpPr>
        <p:spPr bwMode="auto">
          <a:xfrm>
            <a:off x="5534025" y="4067175"/>
            <a:ext cx="184150" cy="165100"/>
          </a:xfrm>
          <a:prstGeom prst="rect">
            <a:avLst/>
          </a:prstGeom>
          <a:solidFill>
            <a:srgbClr val="FFCC00"/>
          </a:solidFill>
          <a:ln w="25400">
            <a:solidFill>
              <a:srgbClr val="808080"/>
            </a:solidFill>
            <a:miter lim="800000"/>
            <a:headEnd/>
            <a:tailEnd/>
          </a:ln>
        </p:spPr>
        <p:txBody>
          <a:bodyPr wrap="none" anchor="ctr"/>
          <a:lstStyle/>
          <a:p>
            <a:endParaRPr lang="en-US"/>
          </a:p>
        </p:txBody>
      </p:sp>
      <p:sp>
        <p:nvSpPr>
          <p:cNvPr id="101423" name="Rectangle 28"/>
          <p:cNvSpPr>
            <a:spLocks noChangeArrowheads="1"/>
          </p:cNvSpPr>
          <p:nvPr/>
        </p:nvSpPr>
        <p:spPr bwMode="auto">
          <a:xfrm>
            <a:off x="3402013" y="3995738"/>
            <a:ext cx="295275" cy="295275"/>
          </a:xfrm>
          <a:prstGeom prst="rect">
            <a:avLst/>
          </a:prstGeom>
          <a:solidFill>
            <a:srgbClr val="FFCC00"/>
          </a:solidFill>
          <a:ln w="25400">
            <a:solidFill>
              <a:srgbClr val="808080"/>
            </a:solidFill>
            <a:miter lim="800000"/>
            <a:headEnd/>
            <a:tailEnd/>
          </a:ln>
        </p:spPr>
        <p:txBody>
          <a:bodyPr wrap="none" anchor="ctr"/>
          <a:lstStyle/>
          <a:p>
            <a:endParaRPr lang="en-US"/>
          </a:p>
        </p:txBody>
      </p:sp>
      <p:sp>
        <p:nvSpPr>
          <p:cNvPr id="101424" name="Line 52"/>
          <p:cNvSpPr>
            <a:spLocks noChangeShapeType="1"/>
          </p:cNvSpPr>
          <p:nvPr/>
        </p:nvSpPr>
        <p:spPr bwMode="auto">
          <a:xfrm>
            <a:off x="2616200" y="2317750"/>
            <a:ext cx="0" cy="2568575"/>
          </a:xfrm>
          <a:prstGeom prst="line">
            <a:avLst/>
          </a:prstGeom>
          <a:noFill/>
          <a:ln w="38100">
            <a:solidFill>
              <a:srgbClr val="FF9900"/>
            </a:solidFill>
            <a:round/>
            <a:headEnd/>
            <a:tailEnd type="triangle" w="med" len="med"/>
          </a:ln>
        </p:spPr>
        <p:txBody>
          <a:bodyPr/>
          <a:lstStyle/>
          <a:p>
            <a:endParaRPr lang="en-US"/>
          </a:p>
        </p:txBody>
      </p:sp>
      <p:sp>
        <p:nvSpPr>
          <p:cNvPr id="101425" name="Text Box 53"/>
          <p:cNvSpPr txBox="1">
            <a:spLocks noChangeArrowheads="1"/>
          </p:cNvSpPr>
          <p:nvPr/>
        </p:nvSpPr>
        <p:spPr bwMode="auto">
          <a:xfrm rot="-5400000">
            <a:off x="1898650" y="3563938"/>
            <a:ext cx="1169988" cy="182562"/>
          </a:xfrm>
          <a:prstGeom prst="rect">
            <a:avLst/>
          </a:prstGeom>
          <a:noFill/>
          <a:ln w="9525">
            <a:noFill/>
            <a:miter lim="800000"/>
            <a:headEnd/>
            <a:tailEnd/>
          </a:ln>
        </p:spPr>
        <p:txBody>
          <a:bodyPr wrap="none" lIns="0" tIns="0" rIns="0" bIns="0">
            <a:spAutoFit/>
          </a:bodyPr>
          <a:lstStyle/>
          <a:p>
            <a:r>
              <a:rPr lang="en-US" sz="1200" b="1">
                <a:latin typeface="Arial Narrow" pitchFamily="34" charset="0"/>
              </a:rPr>
              <a:t>Economies of scale</a:t>
            </a:r>
          </a:p>
        </p:txBody>
      </p:sp>
      <p:sp>
        <p:nvSpPr>
          <p:cNvPr id="521270" name="Text Box 54"/>
          <p:cNvSpPr txBox="1">
            <a:spLocks noChangeArrowheads="1"/>
          </p:cNvSpPr>
          <p:nvPr/>
        </p:nvSpPr>
        <p:spPr bwMode="auto">
          <a:xfrm>
            <a:off x="4333875" y="1489075"/>
            <a:ext cx="1489075" cy="201613"/>
          </a:xfrm>
          <a:prstGeom prst="rect">
            <a:avLst/>
          </a:prstGeom>
          <a:noFill/>
          <a:ln w="9525">
            <a:noFill/>
            <a:miter lim="800000"/>
            <a:headEnd/>
            <a:tailEnd/>
          </a:ln>
          <a:effectLst/>
        </p:spPr>
        <p:txBody>
          <a:bodyPr wrap="none" lIns="0" tIns="0" rIns="0" bIns="0">
            <a:spAutoFit/>
          </a:bodyPr>
          <a:lstStyle/>
          <a:p>
            <a:pPr algn="ctr">
              <a:lnSpc>
                <a:spcPct val="95000"/>
              </a:lnSpc>
              <a:defRPr/>
            </a:pPr>
            <a:r>
              <a:rPr lang="en-US" sz="1400" b="1">
                <a:effectLst>
                  <a:outerShdw blurRad="38100" dist="38100" dir="2700000" algn="tl">
                    <a:srgbClr val="C0C0C0"/>
                  </a:outerShdw>
                </a:effectLst>
                <a:latin typeface="Arial Rounded MT Bold" pitchFamily="34" charset="0"/>
              </a:rPr>
              <a:t>Land Distribution</a:t>
            </a:r>
          </a:p>
        </p:txBody>
      </p:sp>
      <p:sp>
        <p:nvSpPr>
          <p:cNvPr id="521271" name="Text Box 55"/>
          <p:cNvSpPr txBox="1">
            <a:spLocks noChangeArrowheads="1"/>
          </p:cNvSpPr>
          <p:nvPr/>
        </p:nvSpPr>
        <p:spPr bwMode="auto">
          <a:xfrm>
            <a:off x="2476500" y="1406525"/>
            <a:ext cx="1011238" cy="403225"/>
          </a:xfrm>
          <a:prstGeom prst="rect">
            <a:avLst/>
          </a:prstGeom>
          <a:noFill/>
          <a:ln w="9525">
            <a:noFill/>
            <a:miter lim="800000"/>
            <a:headEnd/>
            <a:tailEnd/>
          </a:ln>
          <a:effectLst/>
        </p:spPr>
        <p:txBody>
          <a:bodyPr wrap="none" lIns="0" tIns="0" rIns="0" bIns="0">
            <a:spAutoFit/>
          </a:bodyPr>
          <a:lstStyle/>
          <a:p>
            <a:pPr algn="ctr">
              <a:lnSpc>
                <a:spcPct val="95000"/>
              </a:lnSpc>
              <a:defRPr/>
            </a:pPr>
            <a:r>
              <a:rPr lang="en-US" sz="1400" b="1">
                <a:effectLst>
                  <a:outerShdw blurRad="38100" dist="38100" dir="2700000" algn="tl">
                    <a:srgbClr val="C0C0C0"/>
                  </a:outerShdw>
                </a:effectLst>
                <a:latin typeface="Arial Rounded MT Bold" pitchFamily="34" charset="0"/>
              </a:rPr>
              <a:t>Maritime</a:t>
            </a:r>
          </a:p>
          <a:p>
            <a:pPr algn="ctr">
              <a:lnSpc>
                <a:spcPct val="95000"/>
              </a:lnSpc>
              <a:defRPr/>
            </a:pPr>
            <a:r>
              <a:rPr lang="en-US" sz="1400" b="1">
                <a:effectLst>
                  <a:outerShdw blurRad="38100" dist="38100" dir="2700000" algn="tl">
                    <a:srgbClr val="C0C0C0"/>
                  </a:outerShdw>
                </a:effectLst>
                <a:latin typeface="Arial Rounded MT Bold" pitchFamily="34" charset="0"/>
              </a:rPr>
              <a:t>Distribution</a:t>
            </a:r>
          </a:p>
        </p:txBody>
      </p:sp>
      <p:sp>
        <p:nvSpPr>
          <p:cNvPr id="101428" name="Line 57"/>
          <p:cNvSpPr>
            <a:spLocks noChangeShapeType="1"/>
          </p:cNvSpPr>
          <p:nvPr/>
        </p:nvSpPr>
        <p:spPr bwMode="auto">
          <a:xfrm>
            <a:off x="3654425" y="5800725"/>
            <a:ext cx="2992438" cy="0"/>
          </a:xfrm>
          <a:prstGeom prst="line">
            <a:avLst/>
          </a:prstGeom>
          <a:noFill/>
          <a:ln w="38100">
            <a:solidFill>
              <a:srgbClr val="FF9900"/>
            </a:solidFill>
            <a:round/>
            <a:headEnd type="triangle" w="med" len="med"/>
            <a:tailEnd type="triangle" w="med" len="med"/>
          </a:ln>
        </p:spPr>
        <p:txBody>
          <a:bodyPr/>
          <a:lstStyle/>
          <a:p>
            <a:endParaRPr lang="en-US"/>
          </a:p>
        </p:txBody>
      </p:sp>
      <p:sp>
        <p:nvSpPr>
          <p:cNvPr id="101429" name="Text Box 58"/>
          <p:cNvSpPr txBox="1">
            <a:spLocks noChangeArrowheads="1"/>
          </p:cNvSpPr>
          <p:nvPr/>
        </p:nvSpPr>
        <p:spPr bwMode="auto">
          <a:xfrm>
            <a:off x="4194175" y="5595938"/>
            <a:ext cx="1820863" cy="182562"/>
          </a:xfrm>
          <a:prstGeom prst="rect">
            <a:avLst/>
          </a:prstGeom>
          <a:noFill/>
          <a:ln w="9525">
            <a:noFill/>
            <a:miter lim="800000"/>
            <a:headEnd/>
            <a:tailEnd/>
          </a:ln>
        </p:spPr>
        <p:txBody>
          <a:bodyPr wrap="none" lIns="0" tIns="0" rIns="0" bIns="0">
            <a:spAutoFit/>
          </a:bodyPr>
          <a:lstStyle/>
          <a:p>
            <a:r>
              <a:rPr lang="en-US" sz="1200" b="1">
                <a:latin typeface="Arial Narrow" pitchFamily="34" charset="0"/>
              </a:rPr>
              <a:t>Level of functional integration </a:t>
            </a:r>
          </a:p>
        </p:txBody>
      </p:sp>
      <p:sp>
        <p:nvSpPr>
          <p:cNvPr id="54" name="Footer Placeholder 3"/>
          <p:cNvSpPr>
            <a:spLocks noGrp="1"/>
          </p:cNvSpPr>
          <p:nvPr>
            <p:ph type="ftr" sz="quarter" idx="10"/>
          </p:nvPr>
        </p:nvSpPr>
        <p:spPr>
          <a:xfrm>
            <a:off x="101600" y="6639321"/>
            <a:ext cx="8940800" cy="246063"/>
          </a:xfrm>
        </p:spPr>
        <p:txBody>
          <a:bodyPr/>
          <a:lstStyle/>
          <a:p>
            <a:pPr>
              <a:defRPr/>
            </a:pPr>
            <a:r>
              <a:rPr lang="en-US" sz="1100" dirty="0" smtClean="0"/>
              <a:t>Copyright © 1998-2010, Dr. Jean-Paul </a:t>
            </a:r>
            <a:r>
              <a:rPr lang="en-US" sz="1100" dirty="0" err="1" smtClean="0"/>
              <a:t>Rodrigue</a:t>
            </a:r>
            <a:r>
              <a:rPr lang="en-US" sz="1100" dirty="0" smtClean="0"/>
              <a:t>, Dept. of Global Economies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endParaRPr lang="en-US" sz="1100" dirty="0"/>
          </a:p>
        </p:txBody>
      </p:sp>
    </p:spTree>
    <p:extLst>
      <p:ext uri="{BB962C8B-B14F-4D97-AF65-F5344CB8AC3E}">
        <p14:creationId xmlns:p14="http://schemas.microsoft.com/office/powerpoint/2010/main" val="948853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testo 5"/>
          <p:cNvSpPr>
            <a:spLocks noGrp="1"/>
          </p:cNvSpPr>
          <p:nvPr>
            <p:ph type="body" sz="half" idx="2"/>
          </p:nvPr>
        </p:nvSpPr>
        <p:spPr>
          <a:xfrm>
            <a:off x="179512" y="5936506"/>
            <a:ext cx="8856984" cy="804862"/>
          </a:xfrm>
        </p:spPr>
        <p:txBody>
          <a:bodyPr/>
          <a:lstStyle/>
          <a:p>
            <a:r>
              <a:rPr lang="en-US" dirty="0"/>
              <a:t>The transport system can be conceptualized as the set of relationships between </a:t>
            </a:r>
            <a:r>
              <a:rPr lang="en-US" b="1" dirty="0"/>
              <a:t>nodes</a:t>
            </a:r>
            <a:r>
              <a:rPr lang="en-US" dirty="0"/>
              <a:t>, </a:t>
            </a:r>
            <a:r>
              <a:rPr lang="en-US" b="1" dirty="0"/>
              <a:t>networks</a:t>
            </a:r>
            <a:r>
              <a:rPr lang="en-US" dirty="0"/>
              <a:t> and the </a:t>
            </a:r>
            <a:r>
              <a:rPr lang="en-US" b="1" dirty="0"/>
              <a:t>demand</a:t>
            </a:r>
            <a:r>
              <a:rPr lang="en-US" dirty="0"/>
              <a:t>. These relationships involve </a:t>
            </a:r>
            <a:r>
              <a:rPr lang="en-US" b="1" dirty="0"/>
              <a:t>locations</a:t>
            </a:r>
            <a:r>
              <a:rPr lang="en-US" dirty="0"/>
              <a:t> spatially expressing this demand, </a:t>
            </a:r>
            <a:r>
              <a:rPr lang="en-US" b="1" dirty="0"/>
              <a:t>flows</a:t>
            </a:r>
            <a:r>
              <a:rPr lang="en-US" dirty="0"/>
              <a:t> between them and </a:t>
            </a:r>
            <a:r>
              <a:rPr lang="en-US" b="1" dirty="0"/>
              <a:t>infrastructures</a:t>
            </a:r>
            <a:r>
              <a:rPr lang="en-US" dirty="0"/>
              <a:t> designed to handle these flows. All the components of a transport system are designed to facilitate the movements of passengers, freight and information, either as separate or joint components.</a:t>
            </a:r>
            <a:endParaRPr lang="it-IT" dirty="0"/>
          </a:p>
        </p:txBody>
      </p:sp>
      <p:sp>
        <p:nvSpPr>
          <p:cNvPr id="13" name="Rectangle 2"/>
          <p:cNvSpPr>
            <a:spLocks noGrp="1" noChangeArrowheads="1"/>
          </p:cNvSpPr>
          <p:nvPr>
            <p:ph type="title" idx="4294967295"/>
          </p:nvPr>
        </p:nvSpPr>
        <p:spPr>
          <a:xfrm>
            <a:off x="611188" y="333375"/>
            <a:ext cx="7772400" cy="1143000"/>
          </a:xfrm>
        </p:spPr>
        <p:txBody>
          <a:bodyPr/>
          <a:lstStyle/>
          <a:p>
            <a:pPr eaLnBrk="1" hangingPunct="1"/>
            <a:r>
              <a:rPr lang="en-GB" sz="3600" dirty="0"/>
              <a:t>The Transport </a:t>
            </a:r>
            <a:r>
              <a:rPr lang="en-GB" sz="3600" dirty="0" smtClean="0"/>
              <a:t>System</a:t>
            </a:r>
            <a:br>
              <a:rPr lang="en-GB" sz="3600" dirty="0" smtClean="0"/>
            </a:br>
            <a:endParaRPr lang="en-GB" sz="3600" dirty="0" smtClean="0"/>
          </a:p>
        </p:txBody>
      </p:sp>
      <p:pic>
        <p:nvPicPr>
          <p:cNvPr id="12" name="Immagin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9400" y="907587"/>
            <a:ext cx="5625200" cy="5042826"/>
          </a:xfrm>
          <a:prstGeom prst="rect">
            <a:avLst/>
          </a:prstGeom>
        </p:spPr>
      </p:pic>
    </p:spTree>
    <p:extLst>
      <p:ext uri="{BB962C8B-B14F-4D97-AF65-F5344CB8AC3E}">
        <p14:creationId xmlns:p14="http://schemas.microsoft.com/office/powerpoint/2010/main" val="19780300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61"/>
          <p:cNvSpPr>
            <a:spLocks noGrp="1" noChangeArrowheads="1"/>
          </p:cNvSpPr>
          <p:nvPr>
            <p:ph type="title"/>
          </p:nvPr>
        </p:nvSpPr>
        <p:spPr/>
        <p:txBody>
          <a:bodyPr/>
          <a:lstStyle/>
          <a:p>
            <a:pPr eaLnBrk="1" hangingPunct="1"/>
            <a:r>
              <a:rPr lang="en-US" smtClean="0"/>
              <a:t>Impacts of River / Sea Shipping</a:t>
            </a:r>
          </a:p>
        </p:txBody>
      </p:sp>
      <p:sp>
        <p:nvSpPr>
          <p:cNvPr id="102404" name="Rectangle 63"/>
          <p:cNvSpPr>
            <a:spLocks noChangeArrowheads="1"/>
          </p:cNvSpPr>
          <p:nvPr/>
        </p:nvSpPr>
        <p:spPr bwMode="auto">
          <a:xfrm>
            <a:off x="2286000" y="3962400"/>
            <a:ext cx="5105400" cy="1752600"/>
          </a:xfrm>
          <a:prstGeom prst="rect">
            <a:avLst/>
          </a:prstGeom>
          <a:solidFill>
            <a:srgbClr val="CCFFCC"/>
          </a:solidFill>
          <a:ln w="25400">
            <a:solidFill>
              <a:srgbClr val="808080"/>
            </a:solidFill>
            <a:miter lim="800000"/>
            <a:headEnd/>
            <a:tailEnd/>
          </a:ln>
        </p:spPr>
        <p:txBody>
          <a:bodyPr wrap="none" anchor="ctr">
            <a:spAutoFit/>
          </a:bodyPr>
          <a:lstStyle/>
          <a:p>
            <a:endParaRPr lang="en-US"/>
          </a:p>
        </p:txBody>
      </p:sp>
      <p:sp>
        <p:nvSpPr>
          <p:cNvPr id="102405" name="Rectangle 62"/>
          <p:cNvSpPr>
            <a:spLocks noChangeArrowheads="1"/>
          </p:cNvSpPr>
          <p:nvPr/>
        </p:nvSpPr>
        <p:spPr bwMode="auto">
          <a:xfrm>
            <a:off x="2286000" y="1905000"/>
            <a:ext cx="5105400" cy="1447800"/>
          </a:xfrm>
          <a:prstGeom prst="rect">
            <a:avLst/>
          </a:prstGeom>
          <a:solidFill>
            <a:srgbClr val="CCFFCC"/>
          </a:solidFill>
          <a:ln w="25400">
            <a:solidFill>
              <a:srgbClr val="808080"/>
            </a:solidFill>
            <a:miter lim="800000"/>
            <a:headEnd/>
            <a:tailEnd/>
          </a:ln>
        </p:spPr>
        <p:txBody>
          <a:bodyPr wrap="none" anchor="ctr">
            <a:spAutoFit/>
          </a:bodyPr>
          <a:lstStyle/>
          <a:p>
            <a:endParaRPr lang="en-US"/>
          </a:p>
        </p:txBody>
      </p:sp>
      <p:sp>
        <p:nvSpPr>
          <p:cNvPr id="102406" name="AutoShape 2"/>
          <p:cNvSpPr>
            <a:spLocks noChangeArrowheads="1"/>
          </p:cNvSpPr>
          <p:nvPr/>
        </p:nvSpPr>
        <p:spPr bwMode="auto">
          <a:xfrm>
            <a:off x="2287588" y="3360738"/>
            <a:ext cx="5103812" cy="584200"/>
          </a:xfrm>
          <a:prstGeom prst="roundRect">
            <a:avLst>
              <a:gd name="adj" fmla="val 0"/>
            </a:avLst>
          </a:prstGeom>
          <a:solidFill>
            <a:srgbClr val="99CCFF"/>
          </a:solidFill>
          <a:ln w="25400">
            <a:solidFill>
              <a:srgbClr val="808080"/>
            </a:solidFill>
            <a:round/>
            <a:headEnd/>
            <a:tailEnd/>
          </a:ln>
        </p:spPr>
        <p:txBody>
          <a:bodyPr anchor="ctr">
            <a:spAutoFit/>
          </a:bodyPr>
          <a:lstStyle/>
          <a:p>
            <a:endParaRPr lang="en-US"/>
          </a:p>
        </p:txBody>
      </p:sp>
      <p:sp>
        <p:nvSpPr>
          <p:cNvPr id="102407" name="Line 3"/>
          <p:cNvSpPr>
            <a:spLocks noChangeShapeType="1"/>
          </p:cNvSpPr>
          <p:nvPr/>
        </p:nvSpPr>
        <p:spPr bwMode="auto">
          <a:xfrm>
            <a:off x="2276475" y="3344863"/>
            <a:ext cx="5114925" cy="0"/>
          </a:xfrm>
          <a:prstGeom prst="line">
            <a:avLst/>
          </a:prstGeom>
          <a:noFill/>
          <a:ln w="50800">
            <a:solidFill>
              <a:srgbClr val="000080"/>
            </a:solidFill>
            <a:round/>
            <a:headEnd type="none" w="sm" len="sm"/>
            <a:tailEnd type="none" w="sm" len="sm"/>
          </a:ln>
        </p:spPr>
        <p:txBody>
          <a:bodyPr wrap="none" anchor="ctr">
            <a:spAutoFit/>
          </a:bodyPr>
          <a:lstStyle/>
          <a:p>
            <a:endParaRPr lang="en-US"/>
          </a:p>
        </p:txBody>
      </p:sp>
      <p:sp>
        <p:nvSpPr>
          <p:cNvPr id="102408" name="Line 4"/>
          <p:cNvSpPr>
            <a:spLocks noChangeShapeType="1"/>
          </p:cNvSpPr>
          <p:nvPr/>
        </p:nvSpPr>
        <p:spPr bwMode="auto">
          <a:xfrm>
            <a:off x="2274888" y="3957638"/>
            <a:ext cx="5116512" cy="0"/>
          </a:xfrm>
          <a:prstGeom prst="line">
            <a:avLst/>
          </a:prstGeom>
          <a:noFill/>
          <a:ln w="50800">
            <a:solidFill>
              <a:srgbClr val="000080"/>
            </a:solidFill>
            <a:round/>
            <a:headEnd type="none" w="sm" len="sm"/>
            <a:tailEnd type="none" w="sm" len="sm"/>
          </a:ln>
        </p:spPr>
        <p:txBody>
          <a:bodyPr wrap="none" anchor="ctr">
            <a:spAutoFit/>
          </a:bodyPr>
          <a:lstStyle/>
          <a:p>
            <a:endParaRPr lang="en-US"/>
          </a:p>
        </p:txBody>
      </p:sp>
      <p:sp>
        <p:nvSpPr>
          <p:cNvPr id="102409" name="Oval 5"/>
          <p:cNvSpPr>
            <a:spLocks noChangeArrowheads="1"/>
          </p:cNvSpPr>
          <p:nvPr/>
        </p:nvSpPr>
        <p:spPr bwMode="auto">
          <a:xfrm>
            <a:off x="2628900" y="3187700"/>
            <a:ext cx="525463" cy="273050"/>
          </a:xfrm>
          <a:prstGeom prst="ellipse">
            <a:avLst/>
          </a:prstGeom>
          <a:solidFill>
            <a:srgbClr val="339966"/>
          </a:solidFill>
          <a:ln w="38100">
            <a:solidFill>
              <a:srgbClr val="333300"/>
            </a:solidFill>
            <a:round/>
            <a:headEnd/>
            <a:tailEnd/>
          </a:ln>
        </p:spPr>
        <p:txBody>
          <a:bodyPr wrap="none" anchor="ctr">
            <a:spAutoFit/>
          </a:bodyPr>
          <a:lstStyle/>
          <a:p>
            <a:endParaRPr lang="en-US"/>
          </a:p>
        </p:txBody>
      </p:sp>
      <p:sp>
        <p:nvSpPr>
          <p:cNvPr id="102410" name="Oval 7"/>
          <p:cNvSpPr>
            <a:spLocks noChangeArrowheads="1"/>
          </p:cNvSpPr>
          <p:nvPr/>
        </p:nvSpPr>
        <p:spPr bwMode="auto">
          <a:xfrm>
            <a:off x="4518025" y="3190875"/>
            <a:ext cx="525463" cy="273050"/>
          </a:xfrm>
          <a:prstGeom prst="ellipse">
            <a:avLst/>
          </a:prstGeom>
          <a:solidFill>
            <a:srgbClr val="339966"/>
          </a:solidFill>
          <a:ln w="38100">
            <a:solidFill>
              <a:srgbClr val="003300"/>
            </a:solidFill>
            <a:round/>
            <a:headEnd/>
            <a:tailEnd/>
          </a:ln>
        </p:spPr>
        <p:txBody>
          <a:bodyPr wrap="none" anchor="ctr">
            <a:spAutoFit/>
          </a:bodyPr>
          <a:lstStyle/>
          <a:p>
            <a:endParaRPr lang="en-US"/>
          </a:p>
        </p:txBody>
      </p:sp>
      <p:sp>
        <p:nvSpPr>
          <p:cNvPr id="102411" name="Oval 8"/>
          <p:cNvSpPr>
            <a:spLocks noChangeArrowheads="1"/>
          </p:cNvSpPr>
          <p:nvPr/>
        </p:nvSpPr>
        <p:spPr bwMode="auto">
          <a:xfrm>
            <a:off x="6599238" y="3194050"/>
            <a:ext cx="525462" cy="273050"/>
          </a:xfrm>
          <a:prstGeom prst="ellipse">
            <a:avLst/>
          </a:prstGeom>
          <a:solidFill>
            <a:srgbClr val="339966"/>
          </a:solidFill>
          <a:ln w="38100">
            <a:solidFill>
              <a:srgbClr val="003300"/>
            </a:solidFill>
            <a:round/>
            <a:headEnd/>
            <a:tailEnd/>
          </a:ln>
        </p:spPr>
        <p:txBody>
          <a:bodyPr wrap="none" anchor="ctr">
            <a:spAutoFit/>
          </a:bodyPr>
          <a:lstStyle/>
          <a:p>
            <a:endParaRPr lang="en-US"/>
          </a:p>
        </p:txBody>
      </p:sp>
      <p:sp>
        <p:nvSpPr>
          <p:cNvPr id="102412" name="Oval 9"/>
          <p:cNvSpPr>
            <a:spLocks noChangeArrowheads="1"/>
          </p:cNvSpPr>
          <p:nvPr/>
        </p:nvSpPr>
        <p:spPr bwMode="auto">
          <a:xfrm>
            <a:off x="2617788" y="3806825"/>
            <a:ext cx="525462" cy="273050"/>
          </a:xfrm>
          <a:prstGeom prst="ellipse">
            <a:avLst/>
          </a:prstGeom>
          <a:solidFill>
            <a:srgbClr val="339966"/>
          </a:solidFill>
          <a:ln w="38100">
            <a:solidFill>
              <a:srgbClr val="333300"/>
            </a:solidFill>
            <a:round/>
            <a:headEnd/>
            <a:tailEnd/>
          </a:ln>
        </p:spPr>
        <p:txBody>
          <a:bodyPr wrap="none" anchor="ctr">
            <a:spAutoFit/>
          </a:bodyPr>
          <a:lstStyle/>
          <a:p>
            <a:endParaRPr lang="en-US"/>
          </a:p>
        </p:txBody>
      </p:sp>
      <p:sp>
        <p:nvSpPr>
          <p:cNvPr id="102413" name="Oval 10"/>
          <p:cNvSpPr>
            <a:spLocks noChangeArrowheads="1"/>
          </p:cNvSpPr>
          <p:nvPr/>
        </p:nvSpPr>
        <p:spPr bwMode="auto">
          <a:xfrm>
            <a:off x="4518025" y="3810000"/>
            <a:ext cx="525463" cy="273050"/>
          </a:xfrm>
          <a:prstGeom prst="ellipse">
            <a:avLst/>
          </a:prstGeom>
          <a:solidFill>
            <a:srgbClr val="339966"/>
          </a:solidFill>
          <a:ln w="38100">
            <a:solidFill>
              <a:srgbClr val="003300"/>
            </a:solidFill>
            <a:round/>
            <a:headEnd/>
            <a:tailEnd/>
          </a:ln>
        </p:spPr>
        <p:txBody>
          <a:bodyPr wrap="none" anchor="ctr">
            <a:spAutoFit/>
          </a:bodyPr>
          <a:lstStyle/>
          <a:p>
            <a:endParaRPr lang="en-US"/>
          </a:p>
        </p:txBody>
      </p:sp>
      <p:sp>
        <p:nvSpPr>
          <p:cNvPr id="102414" name="Oval 11"/>
          <p:cNvSpPr>
            <a:spLocks noChangeArrowheads="1"/>
          </p:cNvSpPr>
          <p:nvPr/>
        </p:nvSpPr>
        <p:spPr bwMode="auto">
          <a:xfrm>
            <a:off x="6599238" y="3813175"/>
            <a:ext cx="523875" cy="273050"/>
          </a:xfrm>
          <a:prstGeom prst="ellipse">
            <a:avLst/>
          </a:prstGeom>
          <a:solidFill>
            <a:srgbClr val="339966"/>
          </a:solidFill>
          <a:ln w="38100">
            <a:solidFill>
              <a:srgbClr val="003300"/>
            </a:solidFill>
            <a:round/>
            <a:headEnd/>
            <a:tailEnd/>
          </a:ln>
        </p:spPr>
        <p:txBody>
          <a:bodyPr wrap="none" anchor="ctr">
            <a:spAutoFit/>
          </a:bodyPr>
          <a:lstStyle/>
          <a:p>
            <a:endParaRPr lang="en-US"/>
          </a:p>
        </p:txBody>
      </p:sp>
      <p:sp>
        <p:nvSpPr>
          <p:cNvPr id="102415" name="Oval 12"/>
          <p:cNvSpPr>
            <a:spLocks noChangeArrowheads="1"/>
          </p:cNvSpPr>
          <p:nvPr/>
        </p:nvSpPr>
        <p:spPr bwMode="auto">
          <a:xfrm>
            <a:off x="4518025" y="2589213"/>
            <a:ext cx="525463" cy="273050"/>
          </a:xfrm>
          <a:prstGeom prst="ellipse">
            <a:avLst/>
          </a:prstGeom>
          <a:solidFill>
            <a:srgbClr val="99CC00"/>
          </a:solidFill>
          <a:ln w="38100">
            <a:solidFill>
              <a:srgbClr val="808000"/>
            </a:solidFill>
            <a:round/>
            <a:headEnd/>
            <a:tailEnd/>
          </a:ln>
        </p:spPr>
        <p:txBody>
          <a:bodyPr wrap="none" anchor="ctr">
            <a:spAutoFit/>
          </a:bodyPr>
          <a:lstStyle/>
          <a:p>
            <a:endParaRPr lang="en-US"/>
          </a:p>
        </p:txBody>
      </p:sp>
      <p:sp>
        <p:nvSpPr>
          <p:cNvPr id="102416" name="Oval 13"/>
          <p:cNvSpPr>
            <a:spLocks noChangeArrowheads="1"/>
          </p:cNvSpPr>
          <p:nvPr/>
        </p:nvSpPr>
        <p:spPr bwMode="auto">
          <a:xfrm>
            <a:off x="6599238" y="2611438"/>
            <a:ext cx="525462" cy="273050"/>
          </a:xfrm>
          <a:prstGeom prst="ellipse">
            <a:avLst/>
          </a:prstGeom>
          <a:solidFill>
            <a:srgbClr val="99CC00"/>
          </a:solidFill>
          <a:ln w="38100">
            <a:solidFill>
              <a:srgbClr val="808000"/>
            </a:solidFill>
            <a:round/>
            <a:headEnd/>
            <a:tailEnd/>
          </a:ln>
        </p:spPr>
        <p:txBody>
          <a:bodyPr wrap="none" anchor="ctr">
            <a:spAutoFit/>
          </a:bodyPr>
          <a:lstStyle/>
          <a:p>
            <a:endParaRPr lang="en-US"/>
          </a:p>
        </p:txBody>
      </p:sp>
      <p:sp>
        <p:nvSpPr>
          <p:cNvPr id="102417" name="AutoShape 14"/>
          <p:cNvSpPr>
            <a:spLocks noChangeArrowheads="1"/>
          </p:cNvSpPr>
          <p:nvPr/>
        </p:nvSpPr>
        <p:spPr bwMode="auto">
          <a:xfrm>
            <a:off x="2668588" y="1995488"/>
            <a:ext cx="463550" cy="238125"/>
          </a:xfrm>
          <a:prstGeom prst="roundRect">
            <a:avLst>
              <a:gd name="adj" fmla="val 0"/>
            </a:avLst>
          </a:prstGeom>
          <a:solidFill>
            <a:srgbClr val="FFFF99"/>
          </a:solidFill>
          <a:ln w="25400">
            <a:solidFill>
              <a:srgbClr val="808080"/>
            </a:solidFill>
            <a:round/>
            <a:headEnd/>
            <a:tailEnd/>
          </a:ln>
        </p:spPr>
        <p:txBody>
          <a:bodyPr wrap="none" anchor="ctr">
            <a:spAutoFit/>
          </a:bodyPr>
          <a:lstStyle/>
          <a:p>
            <a:endParaRPr lang="en-US"/>
          </a:p>
        </p:txBody>
      </p:sp>
      <p:sp>
        <p:nvSpPr>
          <p:cNvPr id="102418" name="AutoShape 15"/>
          <p:cNvSpPr>
            <a:spLocks noChangeArrowheads="1"/>
          </p:cNvSpPr>
          <p:nvPr/>
        </p:nvSpPr>
        <p:spPr bwMode="auto">
          <a:xfrm>
            <a:off x="4559300" y="1995488"/>
            <a:ext cx="465138" cy="238125"/>
          </a:xfrm>
          <a:prstGeom prst="roundRect">
            <a:avLst>
              <a:gd name="adj" fmla="val 0"/>
            </a:avLst>
          </a:prstGeom>
          <a:solidFill>
            <a:srgbClr val="FFFF99"/>
          </a:solidFill>
          <a:ln w="25400">
            <a:solidFill>
              <a:srgbClr val="808080"/>
            </a:solidFill>
            <a:round/>
            <a:headEnd/>
            <a:tailEnd/>
          </a:ln>
        </p:spPr>
        <p:txBody>
          <a:bodyPr wrap="none" anchor="ctr">
            <a:spAutoFit/>
          </a:bodyPr>
          <a:lstStyle/>
          <a:p>
            <a:endParaRPr lang="en-US"/>
          </a:p>
        </p:txBody>
      </p:sp>
      <p:sp>
        <p:nvSpPr>
          <p:cNvPr id="102419" name="AutoShape 16"/>
          <p:cNvSpPr>
            <a:spLocks noChangeArrowheads="1"/>
          </p:cNvSpPr>
          <p:nvPr/>
        </p:nvSpPr>
        <p:spPr bwMode="auto">
          <a:xfrm>
            <a:off x="6626225" y="1995488"/>
            <a:ext cx="465138" cy="238125"/>
          </a:xfrm>
          <a:prstGeom prst="roundRect">
            <a:avLst>
              <a:gd name="adj" fmla="val 0"/>
            </a:avLst>
          </a:prstGeom>
          <a:solidFill>
            <a:srgbClr val="FFFF99"/>
          </a:solidFill>
          <a:ln w="25400">
            <a:solidFill>
              <a:srgbClr val="808080"/>
            </a:solidFill>
            <a:round/>
            <a:headEnd/>
            <a:tailEnd/>
          </a:ln>
        </p:spPr>
        <p:txBody>
          <a:bodyPr wrap="none" anchor="ctr">
            <a:spAutoFit/>
          </a:bodyPr>
          <a:lstStyle/>
          <a:p>
            <a:endParaRPr lang="en-US"/>
          </a:p>
        </p:txBody>
      </p:sp>
      <p:sp>
        <p:nvSpPr>
          <p:cNvPr id="102420" name="Line 17"/>
          <p:cNvSpPr>
            <a:spLocks noChangeShapeType="1"/>
          </p:cNvSpPr>
          <p:nvPr/>
        </p:nvSpPr>
        <p:spPr bwMode="auto">
          <a:xfrm>
            <a:off x="2900363" y="2286000"/>
            <a:ext cx="0" cy="812800"/>
          </a:xfrm>
          <a:prstGeom prst="line">
            <a:avLst/>
          </a:prstGeom>
          <a:noFill/>
          <a:ln w="38100">
            <a:solidFill>
              <a:srgbClr val="808080"/>
            </a:solidFill>
            <a:round/>
            <a:headEnd type="none" w="sm" len="sm"/>
            <a:tailEnd type="triangle" w="sm" len="med"/>
          </a:ln>
        </p:spPr>
        <p:txBody>
          <a:bodyPr wrap="none" anchor="ctr">
            <a:spAutoFit/>
          </a:bodyPr>
          <a:lstStyle/>
          <a:p>
            <a:endParaRPr lang="en-US"/>
          </a:p>
        </p:txBody>
      </p:sp>
      <p:sp>
        <p:nvSpPr>
          <p:cNvPr id="102421" name="AutoShape 20"/>
          <p:cNvSpPr>
            <a:spLocks noChangeArrowheads="1"/>
          </p:cNvSpPr>
          <p:nvPr/>
        </p:nvSpPr>
        <p:spPr bwMode="auto">
          <a:xfrm>
            <a:off x="2665413" y="5087938"/>
            <a:ext cx="463550" cy="238125"/>
          </a:xfrm>
          <a:prstGeom prst="roundRect">
            <a:avLst>
              <a:gd name="adj" fmla="val 0"/>
            </a:avLst>
          </a:prstGeom>
          <a:solidFill>
            <a:srgbClr val="FF9900"/>
          </a:solidFill>
          <a:ln w="25400">
            <a:solidFill>
              <a:srgbClr val="808080"/>
            </a:solidFill>
            <a:round/>
            <a:headEnd/>
            <a:tailEnd/>
          </a:ln>
        </p:spPr>
        <p:txBody>
          <a:bodyPr wrap="none" anchor="ctr">
            <a:spAutoFit/>
          </a:bodyPr>
          <a:lstStyle/>
          <a:p>
            <a:endParaRPr lang="en-US"/>
          </a:p>
        </p:txBody>
      </p:sp>
      <p:sp>
        <p:nvSpPr>
          <p:cNvPr id="102422" name="Line 22"/>
          <p:cNvSpPr>
            <a:spLocks noChangeShapeType="1"/>
          </p:cNvSpPr>
          <p:nvPr/>
        </p:nvSpPr>
        <p:spPr bwMode="auto">
          <a:xfrm>
            <a:off x="2894013" y="4137025"/>
            <a:ext cx="0" cy="812800"/>
          </a:xfrm>
          <a:prstGeom prst="line">
            <a:avLst/>
          </a:prstGeom>
          <a:noFill/>
          <a:ln w="38100">
            <a:solidFill>
              <a:srgbClr val="808080"/>
            </a:solidFill>
            <a:round/>
            <a:headEnd type="none" w="sm" len="sm"/>
            <a:tailEnd type="triangle" w="sm" len="med"/>
          </a:ln>
        </p:spPr>
        <p:txBody>
          <a:bodyPr wrap="none" anchor="ctr">
            <a:spAutoFit/>
          </a:bodyPr>
          <a:lstStyle/>
          <a:p>
            <a:endParaRPr lang="en-US"/>
          </a:p>
        </p:txBody>
      </p:sp>
      <p:sp>
        <p:nvSpPr>
          <p:cNvPr id="102423" name="Line 24"/>
          <p:cNvSpPr>
            <a:spLocks noChangeShapeType="1"/>
          </p:cNvSpPr>
          <p:nvPr/>
        </p:nvSpPr>
        <p:spPr bwMode="auto">
          <a:xfrm>
            <a:off x="2906713" y="3517900"/>
            <a:ext cx="0" cy="242888"/>
          </a:xfrm>
          <a:prstGeom prst="line">
            <a:avLst/>
          </a:prstGeom>
          <a:noFill/>
          <a:ln w="38100">
            <a:solidFill>
              <a:srgbClr val="000080"/>
            </a:solidFill>
            <a:round/>
            <a:headEnd type="none" w="sm" len="sm"/>
            <a:tailEnd type="triangle" w="sm" len="med"/>
          </a:ln>
        </p:spPr>
        <p:txBody>
          <a:bodyPr wrap="none" anchor="ctr">
            <a:spAutoFit/>
          </a:bodyPr>
          <a:lstStyle/>
          <a:p>
            <a:endParaRPr lang="en-US"/>
          </a:p>
        </p:txBody>
      </p:sp>
      <p:sp>
        <p:nvSpPr>
          <p:cNvPr id="102424" name="Rectangle 25"/>
          <p:cNvSpPr>
            <a:spLocks noChangeArrowheads="1"/>
          </p:cNvSpPr>
          <p:nvPr/>
        </p:nvSpPr>
        <p:spPr bwMode="auto">
          <a:xfrm>
            <a:off x="2960688" y="2566988"/>
            <a:ext cx="1162050" cy="212725"/>
          </a:xfrm>
          <a:prstGeom prst="rect">
            <a:avLst/>
          </a:prstGeom>
          <a:noFill/>
          <a:ln w="9525">
            <a:noFill/>
            <a:miter lim="800000"/>
            <a:headEnd/>
            <a:tailEnd/>
          </a:ln>
        </p:spPr>
        <p:txBody>
          <a:bodyPr lIns="0" tIns="0" rIns="0" bIns="0">
            <a:spAutoFit/>
          </a:bodyPr>
          <a:lstStyle/>
          <a:p>
            <a:pPr defTabSz="457200"/>
            <a:r>
              <a:rPr lang="en-US" sz="1400" b="1">
                <a:solidFill>
                  <a:srgbClr val="000000"/>
                </a:solidFill>
                <a:latin typeface="Arial Narrow" pitchFamily="34" charset="0"/>
              </a:rPr>
              <a:t>Road / Rail</a:t>
            </a:r>
          </a:p>
        </p:txBody>
      </p:sp>
      <p:sp>
        <p:nvSpPr>
          <p:cNvPr id="102425" name="Rectangle 28"/>
          <p:cNvSpPr>
            <a:spLocks noChangeArrowheads="1"/>
          </p:cNvSpPr>
          <p:nvPr/>
        </p:nvSpPr>
        <p:spPr bwMode="auto">
          <a:xfrm>
            <a:off x="3008313" y="3543300"/>
            <a:ext cx="1022350" cy="212725"/>
          </a:xfrm>
          <a:prstGeom prst="rect">
            <a:avLst/>
          </a:prstGeom>
          <a:noFill/>
          <a:ln w="9525">
            <a:noFill/>
            <a:miter lim="800000"/>
            <a:headEnd/>
            <a:tailEnd/>
          </a:ln>
        </p:spPr>
        <p:txBody>
          <a:bodyPr lIns="0" tIns="0" rIns="0" bIns="0">
            <a:spAutoFit/>
          </a:bodyPr>
          <a:lstStyle/>
          <a:p>
            <a:pPr defTabSz="457200"/>
            <a:r>
              <a:rPr lang="en-US" sz="1400" b="1">
                <a:solidFill>
                  <a:srgbClr val="000000"/>
                </a:solidFill>
                <a:latin typeface="Arial Narrow" pitchFamily="34" charset="0"/>
              </a:rPr>
              <a:t>Maritime</a:t>
            </a:r>
          </a:p>
        </p:txBody>
      </p:sp>
      <p:sp>
        <p:nvSpPr>
          <p:cNvPr id="102426" name="Rectangle 30"/>
          <p:cNvSpPr>
            <a:spLocks noChangeArrowheads="1"/>
          </p:cNvSpPr>
          <p:nvPr/>
        </p:nvSpPr>
        <p:spPr bwMode="auto">
          <a:xfrm>
            <a:off x="4914900" y="2914650"/>
            <a:ext cx="846138" cy="212725"/>
          </a:xfrm>
          <a:prstGeom prst="rect">
            <a:avLst/>
          </a:prstGeom>
          <a:noFill/>
          <a:ln w="9525">
            <a:noFill/>
            <a:miter lim="800000"/>
            <a:headEnd/>
            <a:tailEnd/>
          </a:ln>
        </p:spPr>
        <p:txBody>
          <a:bodyPr lIns="0" tIns="0" rIns="0" bIns="0">
            <a:spAutoFit/>
          </a:bodyPr>
          <a:lstStyle/>
          <a:p>
            <a:pPr defTabSz="457200"/>
            <a:r>
              <a:rPr lang="en-US" sz="1400" b="1">
                <a:solidFill>
                  <a:srgbClr val="000000"/>
                </a:solidFill>
                <a:latin typeface="Arial Narrow" pitchFamily="34" charset="0"/>
              </a:rPr>
              <a:t>Fluvial</a:t>
            </a:r>
          </a:p>
        </p:txBody>
      </p:sp>
      <p:sp>
        <p:nvSpPr>
          <p:cNvPr id="102427" name="Line 32"/>
          <p:cNvSpPr>
            <a:spLocks noChangeShapeType="1"/>
          </p:cNvSpPr>
          <p:nvPr/>
        </p:nvSpPr>
        <p:spPr bwMode="auto">
          <a:xfrm>
            <a:off x="4778375" y="3511550"/>
            <a:ext cx="0" cy="244475"/>
          </a:xfrm>
          <a:prstGeom prst="line">
            <a:avLst/>
          </a:prstGeom>
          <a:noFill/>
          <a:ln w="38100">
            <a:solidFill>
              <a:srgbClr val="000080"/>
            </a:solidFill>
            <a:round/>
            <a:headEnd type="none" w="sm" len="sm"/>
            <a:tailEnd type="triangle" w="sm" len="med"/>
          </a:ln>
        </p:spPr>
        <p:txBody>
          <a:bodyPr wrap="none" anchor="ctr">
            <a:spAutoFit/>
          </a:bodyPr>
          <a:lstStyle/>
          <a:p>
            <a:endParaRPr lang="en-US"/>
          </a:p>
        </p:txBody>
      </p:sp>
      <p:sp>
        <p:nvSpPr>
          <p:cNvPr id="102428" name="Oval 37"/>
          <p:cNvSpPr>
            <a:spLocks noChangeArrowheads="1"/>
          </p:cNvSpPr>
          <p:nvPr/>
        </p:nvSpPr>
        <p:spPr bwMode="auto">
          <a:xfrm>
            <a:off x="6599238" y="4446588"/>
            <a:ext cx="525462" cy="274637"/>
          </a:xfrm>
          <a:prstGeom prst="ellipse">
            <a:avLst/>
          </a:prstGeom>
          <a:solidFill>
            <a:srgbClr val="99CC00"/>
          </a:solidFill>
          <a:ln w="38100">
            <a:solidFill>
              <a:srgbClr val="808000"/>
            </a:solidFill>
            <a:round/>
            <a:headEnd/>
            <a:tailEnd/>
          </a:ln>
        </p:spPr>
        <p:txBody>
          <a:bodyPr wrap="none" anchor="ctr">
            <a:spAutoFit/>
          </a:bodyPr>
          <a:lstStyle/>
          <a:p>
            <a:endParaRPr lang="en-US"/>
          </a:p>
        </p:txBody>
      </p:sp>
      <p:sp>
        <p:nvSpPr>
          <p:cNvPr id="102429" name="AutoShape 39"/>
          <p:cNvSpPr>
            <a:spLocks noChangeArrowheads="1"/>
          </p:cNvSpPr>
          <p:nvPr/>
        </p:nvSpPr>
        <p:spPr bwMode="auto">
          <a:xfrm>
            <a:off x="6650038" y="5087938"/>
            <a:ext cx="465137" cy="238125"/>
          </a:xfrm>
          <a:prstGeom prst="roundRect">
            <a:avLst>
              <a:gd name="adj" fmla="val 0"/>
            </a:avLst>
          </a:prstGeom>
          <a:solidFill>
            <a:srgbClr val="FF9900"/>
          </a:solidFill>
          <a:ln w="25400">
            <a:solidFill>
              <a:srgbClr val="808080"/>
            </a:solidFill>
            <a:round/>
            <a:headEnd/>
            <a:tailEnd/>
          </a:ln>
        </p:spPr>
        <p:txBody>
          <a:bodyPr wrap="none" anchor="ctr">
            <a:spAutoFit/>
          </a:bodyPr>
          <a:lstStyle/>
          <a:p>
            <a:endParaRPr lang="en-US"/>
          </a:p>
        </p:txBody>
      </p:sp>
      <p:sp>
        <p:nvSpPr>
          <p:cNvPr id="102430" name="Oval 41"/>
          <p:cNvSpPr>
            <a:spLocks noChangeArrowheads="1"/>
          </p:cNvSpPr>
          <p:nvPr/>
        </p:nvSpPr>
        <p:spPr bwMode="auto">
          <a:xfrm>
            <a:off x="4529138" y="4446588"/>
            <a:ext cx="523875" cy="274637"/>
          </a:xfrm>
          <a:prstGeom prst="ellipse">
            <a:avLst/>
          </a:prstGeom>
          <a:solidFill>
            <a:srgbClr val="99CC00"/>
          </a:solidFill>
          <a:ln w="38100">
            <a:solidFill>
              <a:srgbClr val="808000"/>
            </a:solidFill>
            <a:round/>
            <a:headEnd/>
            <a:tailEnd/>
          </a:ln>
        </p:spPr>
        <p:txBody>
          <a:bodyPr wrap="none" anchor="ctr">
            <a:spAutoFit/>
          </a:bodyPr>
          <a:lstStyle/>
          <a:p>
            <a:endParaRPr lang="en-US"/>
          </a:p>
        </p:txBody>
      </p:sp>
      <p:sp>
        <p:nvSpPr>
          <p:cNvPr id="102431" name="AutoShape 43"/>
          <p:cNvSpPr>
            <a:spLocks noChangeArrowheads="1"/>
          </p:cNvSpPr>
          <p:nvPr/>
        </p:nvSpPr>
        <p:spPr bwMode="auto">
          <a:xfrm>
            <a:off x="4556125" y="5087938"/>
            <a:ext cx="463550" cy="238125"/>
          </a:xfrm>
          <a:prstGeom prst="roundRect">
            <a:avLst>
              <a:gd name="adj" fmla="val 0"/>
            </a:avLst>
          </a:prstGeom>
          <a:solidFill>
            <a:srgbClr val="FF9900"/>
          </a:solidFill>
          <a:ln w="25400">
            <a:solidFill>
              <a:srgbClr val="808080"/>
            </a:solidFill>
            <a:round/>
            <a:headEnd/>
            <a:tailEnd/>
          </a:ln>
        </p:spPr>
        <p:txBody>
          <a:bodyPr wrap="none" anchor="ctr">
            <a:spAutoFit/>
          </a:bodyPr>
          <a:lstStyle/>
          <a:p>
            <a:endParaRPr lang="en-US"/>
          </a:p>
        </p:txBody>
      </p:sp>
      <p:sp>
        <p:nvSpPr>
          <p:cNvPr id="102432" name="Rectangle 45"/>
          <p:cNvSpPr>
            <a:spLocks noChangeArrowheads="1"/>
          </p:cNvSpPr>
          <p:nvPr/>
        </p:nvSpPr>
        <p:spPr bwMode="auto">
          <a:xfrm>
            <a:off x="4935538" y="4170363"/>
            <a:ext cx="844550" cy="212725"/>
          </a:xfrm>
          <a:prstGeom prst="rect">
            <a:avLst/>
          </a:prstGeom>
          <a:noFill/>
          <a:ln w="9525">
            <a:noFill/>
            <a:miter lim="800000"/>
            <a:headEnd/>
            <a:tailEnd/>
          </a:ln>
        </p:spPr>
        <p:txBody>
          <a:bodyPr lIns="0" tIns="0" rIns="0" bIns="0">
            <a:spAutoFit/>
          </a:bodyPr>
          <a:lstStyle/>
          <a:p>
            <a:pPr defTabSz="457200"/>
            <a:r>
              <a:rPr lang="en-US" sz="1400" b="1">
                <a:solidFill>
                  <a:srgbClr val="000000"/>
                </a:solidFill>
                <a:latin typeface="Arial Narrow" pitchFamily="34" charset="0"/>
              </a:rPr>
              <a:t>Fluvial</a:t>
            </a:r>
          </a:p>
        </p:txBody>
      </p:sp>
      <p:sp>
        <p:nvSpPr>
          <p:cNvPr id="102433" name="Rectangle 46"/>
          <p:cNvSpPr>
            <a:spLocks noChangeArrowheads="1"/>
          </p:cNvSpPr>
          <p:nvPr/>
        </p:nvSpPr>
        <p:spPr bwMode="auto">
          <a:xfrm>
            <a:off x="5126038" y="3535363"/>
            <a:ext cx="1163637" cy="212725"/>
          </a:xfrm>
          <a:prstGeom prst="rect">
            <a:avLst/>
          </a:prstGeom>
          <a:noFill/>
          <a:ln w="9525">
            <a:noFill/>
            <a:miter lim="800000"/>
            <a:headEnd/>
            <a:tailEnd/>
          </a:ln>
        </p:spPr>
        <p:txBody>
          <a:bodyPr lIns="0" tIns="0" rIns="0" bIns="0">
            <a:spAutoFit/>
          </a:bodyPr>
          <a:lstStyle/>
          <a:p>
            <a:pPr algn="r" defTabSz="457200"/>
            <a:r>
              <a:rPr lang="en-US" sz="1400" b="1">
                <a:solidFill>
                  <a:srgbClr val="000000"/>
                </a:solidFill>
                <a:latin typeface="Arial Narrow" pitchFamily="34" charset="0"/>
              </a:rPr>
              <a:t>River/sea</a:t>
            </a:r>
          </a:p>
        </p:txBody>
      </p:sp>
      <p:sp>
        <p:nvSpPr>
          <p:cNvPr id="102434" name="Rectangle 47"/>
          <p:cNvSpPr>
            <a:spLocks noChangeArrowheads="1"/>
          </p:cNvSpPr>
          <p:nvPr/>
        </p:nvSpPr>
        <p:spPr bwMode="auto">
          <a:xfrm>
            <a:off x="2805113" y="5332413"/>
            <a:ext cx="184150" cy="304800"/>
          </a:xfrm>
          <a:prstGeom prst="rect">
            <a:avLst/>
          </a:prstGeom>
          <a:noFill/>
          <a:ln w="9525">
            <a:noFill/>
            <a:miter lim="800000"/>
            <a:headEnd/>
            <a:tailEnd/>
          </a:ln>
        </p:spPr>
        <p:txBody>
          <a:bodyPr wrap="none" lIns="0" tIns="0" rIns="0" bIns="0">
            <a:spAutoFit/>
          </a:bodyPr>
          <a:lstStyle/>
          <a:p>
            <a:pPr defTabSz="457200"/>
            <a:r>
              <a:rPr lang="en-US" sz="2000" b="1">
                <a:solidFill>
                  <a:srgbClr val="000000"/>
                </a:solidFill>
                <a:latin typeface="AvantGarde Bk BT" pitchFamily="34" charset="0"/>
              </a:rPr>
              <a:t>A</a:t>
            </a:r>
          </a:p>
        </p:txBody>
      </p:sp>
      <p:sp>
        <p:nvSpPr>
          <p:cNvPr id="102435" name="Rectangle 48"/>
          <p:cNvSpPr>
            <a:spLocks noChangeArrowheads="1"/>
          </p:cNvSpPr>
          <p:nvPr/>
        </p:nvSpPr>
        <p:spPr bwMode="auto">
          <a:xfrm>
            <a:off x="4710113" y="5332413"/>
            <a:ext cx="184150" cy="304800"/>
          </a:xfrm>
          <a:prstGeom prst="rect">
            <a:avLst/>
          </a:prstGeom>
          <a:noFill/>
          <a:ln w="9525">
            <a:noFill/>
            <a:miter lim="800000"/>
            <a:headEnd/>
            <a:tailEnd/>
          </a:ln>
        </p:spPr>
        <p:txBody>
          <a:bodyPr wrap="none" lIns="0" tIns="0" rIns="0" bIns="0">
            <a:spAutoFit/>
          </a:bodyPr>
          <a:lstStyle/>
          <a:p>
            <a:pPr defTabSz="457200"/>
            <a:r>
              <a:rPr lang="en-US" sz="2000" b="1">
                <a:solidFill>
                  <a:srgbClr val="000000"/>
                </a:solidFill>
                <a:latin typeface="AvantGarde Bk BT" pitchFamily="34" charset="0"/>
              </a:rPr>
              <a:t>B</a:t>
            </a:r>
          </a:p>
        </p:txBody>
      </p:sp>
      <p:sp>
        <p:nvSpPr>
          <p:cNvPr id="102436" name="Rectangle 49"/>
          <p:cNvSpPr>
            <a:spLocks noChangeArrowheads="1"/>
          </p:cNvSpPr>
          <p:nvPr/>
        </p:nvSpPr>
        <p:spPr bwMode="auto">
          <a:xfrm>
            <a:off x="6764338" y="5332413"/>
            <a:ext cx="184150" cy="304800"/>
          </a:xfrm>
          <a:prstGeom prst="rect">
            <a:avLst/>
          </a:prstGeom>
          <a:noFill/>
          <a:ln w="9525">
            <a:noFill/>
            <a:miter lim="800000"/>
            <a:headEnd/>
            <a:tailEnd/>
          </a:ln>
        </p:spPr>
        <p:txBody>
          <a:bodyPr wrap="none" lIns="0" tIns="0" rIns="0" bIns="0">
            <a:spAutoFit/>
          </a:bodyPr>
          <a:lstStyle/>
          <a:p>
            <a:pPr defTabSz="457200"/>
            <a:r>
              <a:rPr lang="en-US" sz="2000" b="1">
                <a:solidFill>
                  <a:srgbClr val="000000"/>
                </a:solidFill>
                <a:latin typeface="AvantGarde Bk BT" pitchFamily="34" charset="0"/>
              </a:rPr>
              <a:t>C</a:t>
            </a:r>
          </a:p>
        </p:txBody>
      </p:sp>
      <p:sp>
        <p:nvSpPr>
          <p:cNvPr id="102437" name="Rectangle 50"/>
          <p:cNvSpPr>
            <a:spLocks noChangeArrowheads="1"/>
          </p:cNvSpPr>
          <p:nvPr/>
        </p:nvSpPr>
        <p:spPr bwMode="auto">
          <a:xfrm>
            <a:off x="2973388" y="4395788"/>
            <a:ext cx="755650" cy="212725"/>
          </a:xfrm>
          <a:prstGeom prst="rect">
            <a:avLst/>
          </a:prstGeom>
          <a:noFill/>
          <a:ln w="9525">
            <a:noFill/>
            <a:miter lim="800000"/>
            <a:headEnd/>
            <a:tailEnd/>
          </a:ln>
        </p:spPr>
        <p:txBody>
          <a:bodyPr wrap="none" lIns="0" tIns="0" rIns="0" bIns="0">
            <a:spAutoFit/>
          </a:bodyPr>
          <a:lstStyle/>
          <a:p>
            <a:pPr defTabSz="457200"/>
            <a:r>
              <a:rPr lang="en-US" sz="1400" b="1">
                <a:solidFill>
                  <a:srgbClr val="000000"/>
                </a:solidFill>
                <a:latin typeface="Arial Narrow" pitchFamily="34" charset="0"/>
              </a:rPr>
              <a:t>Road / Rail</a:t>
            </a:r>
          </a:p>
        </p:txBody>
      </p:sp>
      <p:sp>
        <p:nvSpPr>
          <p:cNvPr id="102438" name="Rectangle 51"/>
          <p:cNvSpPr>
            <a:spLocks noChangeArrowheads="1"/>
          </p:cNvSpPr>
          <p:nvPr/>
        </p:nvSpPr>
        <p:spPr bwMode="auto">
          <a:xfrm>
            <a:off x="4935538" y="4760913"/>
            <a:ext cx="1162050" cy="212725"/>
          </a:xfrm>
          <a:prstGeom prst="rect">
            <a:avLst/>
          </a:prstGeom>
          <a:noFill/>
          <a:ln w="9525">
            <a:noFill/>
            <a:miter lim="800000"/>
            <a:headEnd/>
            <a:tailEnd/>
          </a:ln>
        </p:spPr>
        <p:txBody>
          <a:bodyPr lIns="0" tIns="0" rIns="0" bIns="0">
            <a:spAutoFit/>
          </a:bodyPr>
          <a:lstStyle/>
          <a:p>
            <a:pPr defTabSz="457200"/>
            <a:r>
              <a:rPr lang="en-US" sz="1400" b="1">
                <a:solidFill>
                  <a:srgbClr val="000000"/>
                </a:solidFill>
                <a:latin typeface="Arial Narrow" pitchFamily="34" charset="0"/>
              </a:rPr>
              <a:t>Road / Rail</a:t>
            </a:r>
          </a:p>
        </p:txBody>
      </p:sp>
      <p:sp>
        <p:nvSpPr>
          <p:cNvPr id="102439" name="Rectangle 52"/>
          <p:cNvSpPr>
            <a:spLocks noChangeArrowheads="1"/>
          </p:cNvSpPr>
          <p:nvPr/>
        </p:nvSpPr>
        <p:spPr bwMode="auto">
          <a:xfrm>
            <a:off x="4935538" y="2303463"/>
            <a:ext cx="1162050" cy="212725"/>
          </a:xfrm>
          <a:prstGeom prst="rect">
            <a:avLst/>
          </a:prstGeom>
          <a:noFill/>
          <a:ln w="9525">
            <a:noFill/>
            <a:miter lim="800000"/>
            <a:headEnd/>
            <a:tailEnd/>
          </a:ln>
        </p:spPr>
        <p:txBody>
          <a:bodyPr lIns="0" tIns="0" rIns="0" bIns="0">
            <a:spAutoFit/>
          </a:bodyPr>
          <a:lstStyle/>
          <a:p>
            <a:pPr defTabSz="457200"/>
            <a:r>
              <a:rPr lang="en-US" sz="1400" b="1">
                <a:solidFill>
                  <a:srgbClr val="000000"/>
                </a:solidFill>
                <a:latin typeface="Arial Narrow" pitchFamily="34" charset="0"/>
              </a:rPr>
              <a:t>Road / Rail</a:t>
            </a:r>
          </a:p>
        </p:txBody>
      </p:sp>
      <p:sp>
        <p:nvSpPr>
          <p:cNvPr id="102440" name="Freeform 53"/>
          <p:cNvSpPr>
            <a:spLocks/>
          </p:cNvSpPr>
          <p:nvPr/>
        </p:nvSpPr>
        <p:spPr bwMode="auto">
          <a:xfrm>
            <a:off x="6327775" y="2901950"/>
            <a:ext cx="338138" cy="1504950"/>
          </a:xfrm>
          <a:custGeom>
            <a:avLst/>
            <a:gdLst>
              <a:gd name="T0" fmla="*/ 2147483647 w 213"/>
              <a:gd name="T1" fmla="*/ 0 h 948"/>
              <a:gd name="T2" fmla="*/ 2147483647 w 213"/>
              <a:gd name="T3" fmla="*/ 2147483647 h 948"/>
              <a:gd name="T4" fmla="*/ 2147483647 w 213"/>
              <a:gd name="T5" fmla="*/ 2147483647 h 948"/>
              <a:gd name="T6" fmla="*/ 0 60000 65536"/>
              <a:gd name="T7" fmla="*/ 0 60000 65536"/>
              <a:gd name="T8" fmla="*/ 0 60000 65536"/>
              <a:gd name="T9" fmla="*/ 0 w 213"/>
              <a:gd name="T10" fmla="*/ 0 h 948"/>
              <a:gd name="T11" fmla="*/ 213 w 213"/>
              <a:gd name="T12" fmla="*/ 948 h 948"/>
            </a:gdLst>
            <a:ahLst/>
            <a:cxnLst>
              <a:cxn ang="T6">
                <a:pos x="T0" y="T1"/>
              </a:cxn>
              <a:cxn ang="T7">
                <a:pos x="T2" y="T3"/>
              </a:cxn>
              <a:cxn ang="T8">
                <a:pos x="T4" y="T5"/>
              </a:cxn>
            </a:cxnLst>
            <a:rect l="T9" t="T10" r="T11" b="T12"/>
            <a:pathLst>
              <a:path w="213" h="948">
                <a:moveTo>
                  <a:pt x="183" y="0"/>
                </a:moveTo>
                <a:cubicBezTo>
                  <a:pt x="91" y="154"/>
                  <a:pt x="0" y="309"/>
                  <a:pt x="5" y="467"/>
                </a:cubicBezTo>
                <a:cubicBezTo>
                  <a:pt x="10" y="625"/>
                  <a:pt x="111" y="786"/>
                  <a:pt x="213" y="948"/>
                </a:cubicBezTo>
              </a:path>
            </a:pathLst>
          </a:custGeom>
          <a:noFill/>
          <a:ln w="38100">
            <a:solidFill>
              <a:srgbClr val="000080"/>
            </a:solidFill>
            <a:round/>
            <a:headEnd/>
            <a:tailEnd type="triangle" w="sm" len="med"/>
          </a:ln>
        </p:spPr>
        <p:txBody>
          <a:bodyPr wrap="none" anchor="ctr">
            <a:spAutoFit/>
          </a:bodyPr>
          <a:lstStyle/>
          <a:p>
            <a:endParaRPr lang="en-US"/>
          </a:p>
        </p:txBody>
      </p:sp>
      <p:sp>
        <p:nvSpPr>
          <p:cNvPr id="102441" name="Rectangle 54"/>
          <p:cNvSpPr>
            <a:spLocks noChangeArrowheads="1"/>
          </p:cNvSpPr>
          <p:nvPr/>
        </p:nvSpPr>
        <p:spPr bwMode="auto">
          <a:xfrm>
            <a:off x="3660775" y="3517900"/>
            <a:ext cx="1022350" cy="212725"/>
          </a:xfrm>
          <a:prstGeom prst="rect">
            <a:avLst/>
          </a:prstGeom>
          <a:noFill/>
          <a:ln w="9525">
            <a:noFill/>
            <a:miter lim="800000"/>
            <a:headEnd/>
            <a:tailEnd/>
          </a:ln>
        </p:spPr>
        <p:txBody>
          <a:bodyPr lIns="0" tIns="0" rIns="0" bIns="0">
            <a:spAutoFit/>
          </a:bodyPr>
          <a:lstStyle/>
          <a:p>
            <a:pPr algn="r" defTabSz="457200"/>
            <a:r>
              <a:rPr lang="en-US" sz="1400" b="1">
                <a:solidFill>
                  <a:srgbClr val="000000"/>
                </a:solidFill>
                <a:latin typeface="Arial Narrow" pitchFamily="34" charset="0"/>
              </a:rPr>
              <a:t>Maritime</a:t>
            </a:r>
          </a:p>
        </p:txBody>
      </p:sp>
      <p:sp>
        <p:nvSpPr>
          <p:cNvPr id="102442" name="Line 55"/>
          <p:cNvSpPr>
            <a:spLocks noChangeShapeType="1"/>
          </p:cNvSpPr>
          <p:nvPr/>
        </p:nvSpPr>
        <p:spPr bwMode="auto">
          <a:xfrm>
            <a:off x="4797425" y="4141788"/>
            <a:ext cx="0" cy="244475"/>
          </a:xfrm>
          <a:prstGeom prst="line">
            <a:avLst/>
          </a:prstGeom>
          <a:noFill/>
          <a:ln w="38100">
            <a:solidFill>
              <a:srgbClr val="000080"/>
            </a:solidFill>
            <a:round/>
            <a:headEnd type="none" w="sm" len="sm"/>
            <a:tailEnd type="triangle" w="sm" len="med"/>
          </a:ln>
        </p:spPr>
        <p:txBody>
          <a:bodyPr wrap="none" anchor="ctr">
            <a:spAutoFit/>
          </a:bodyPr>
          <a:lstStyle/>
          <a:p>
            <a:endParaRPr lang="en-US"/>
          </a:p>
        </p:txBody>
      </p:sp>
      <p:sp>
        <p:nvSpPr>
          <p:cNvPr id="102443" name="Line 56"/>
          <p:cNvSpPr>
            <a:spLocks noChangeShapeType="1"/>
          </p:cNvSpPr>
          <p:nvPr/>
        </p:nvSpPr>
        <p:spPr bwMode="auto">
          <a:xfrm>
            <a:off x="4794250" y="4783138"/>
            <a:ext cx="0" cy="244475"/>
          </a:xfrm>
          <a:prstGeom prst="line">
            <a:avLst/>
          </a:prstGeom>
          <a:noFill/>
          <a:ln w="38100">
            <a:solidFill>
              <a:srgbClr val="808080"/>
            </a:solidFill>
            <a:round/>
            <a:headEnd type="none" w="sm" len="sm"/>
            <a:tailEnd type="triangle" w="sm" len="med"/>
          </a:ln>
        </p:spPr>
        <p:txBody>
          <a:bodyPr wrap="none" anchor="ctr">
            <a:spAutoFit/>
          </a:bodyPr>
          <a:lstStyle/>
          <a:p>
            <a:endParaRPr lang="en-US"/>
          </a:p>
        </p:txBody>
      </p:sp>
      <p:sp>
        <p:nvSpPr>
          <p:cNvPr id="102444" name="Line 57"/>
          <p:cNvSpPr>
            <a:spLocks noChangeShapeType="1"/>
          </p:cNvSpPr>
          <p:nvPr/>
        </p:nvSpPr>
        <p:spPr bwMode="auto">
          <a:xfrm>
            <a:off x="4784725" y="2919413"/>
            <a:ext cx="0" cy="244475"/>
          </a:xfrm>
          <a:prstGeom prst="line">
            <a:avLst/>
          </a:prstGeom>
          <a:noFill/>
          <a:ln w="38100">
            <a:solidFill>
              <a:srgbClr val="000080"/>
            </a:solidFill>
            <a:round/>
            <a:headEnd type="none" w="sm" len="sm"/>
            <a:tailEnd type="triangle" w="sm" len="med"/>
          </a:ln>
        </p:spPr>
        <p:txBody>
          <a:bodyPr wrap="none" anchor="ctr">
            <a:spAutoFit/>
          </a:bodyPr>
          <a:lstStyle/>
          <a:p>
            <a:endParaRPr lang="en-US"/>
          </a:p>
        </p:txBody>
      </p:sp>
      <p:sp>
        <p:nvSpPr>
          <p:cNvPr id="102445" name="Line 58"/>
          <p:cNvSpPr>
            <a:spLocks noChangeShapeType="1"/>
          </p:cNvSpPr>
          <p:nvPr/>
        </p:nvSpPr>
        <p:spPr bwMode="auto">
          <a:xfrm>
            <a:off x="4792663" y="2282825"/>
            <a:ext cx="0" cy="244475"/>
          </a:xfrm>
          <a:prstGeom prst="line">
            <a:avLst/>
          </a:prstGeom>
          <a:noFill/>
          <a:ln w="38100">
            <a:solidFill>
              <a:srgbClr val="808080"/>
            </a:solidFill>
            <a:round/>
            <a:headEnd type="none" w="sm" len="sm"/>
            <a:tailEnd type="triangle" w="sm" len="med"/>
          </a:ln>
        </p:spPr>
        <p:txBody>
          <a:bodyPr wrap="none" anchor="ctr">
            <a:spAutoFit/>
          </a:bodyPr>
          <a:lstStyle/>
          <a:p>
            <a:endParaRPr lang="en-US"/>
          </a:p>
        </p:txBody>
      </p:sp>
      <p:sp>
        <p:nvSpPr>
          <p:cNvPr id="102446" name="Line 59"/>
          <p:cNvSpPr>
            <a:spLocks noChangeShapeType="1"/>
          </p:cNvSpPr>
          <p:nvPr/>
        </p:nvSpPr>
        <p:spPr bwMode="auto">
          <a:xfrm>
            <a:off x="6848475" y="2305050"/>
            <a:ext cx="0" cy="244475"/>
          </a:xfrm>
          <a:prstGeom prst="line">
            <a:avLst/>
          </a:prstGeom>
          <a:noFill/>
          <a:ln w="38100">
            <a:solidFill>
              <a:srgbClr val="808080"/>
            </a:solidFill>
            <a:round/>
            <a:headEnd type="none" w="sm" len="sm"/>
            <a:tailEnd type="triangle" w="sm" len="med"/>
          </a:ln>
        </p:spPr>
        <p:txBody>
          <a:bodyPr wrap="none" anchor="ctr">
            <a:spAutoFit/>
          </a:bodyPr>
          <a:lstStyle/>
          <a:p>
            <a:endParaRPr lang="en-US"/>
          </a:p>
        </p:txBody>
      </p:sp>
      <p:sp>
        <p:nvSpPr>
          <p:cNvPr id="102447" name="Line 60"/>
          <p:cNvSpPr>
            <a:spLocks noChangeShapeType="1"/>
          </p:cNvSpPr>
          <p:nvPr/>
        </p:nvSpPr>
        <p:spPr bwMode="auto">
          <a:xfrm>
            <a:off x="6878638" y="4795838"/>
            <a:ext cx="0" cy="244475"/>
          </a:xfrm>
          <a:prstGeom prst="line">
            <a:avLst/>
          </a:prstGeom>
          <a:noFill/>
          <a:ln w="38100">
            <a:solidFill>
              <a:srgbClr val="808080"/>
            </a:solidFill>
            <a:round/>
            <a:headEnd type="none" w="sm" len="sm"/>
            <a:tailEnd type="triangle" w="sm" len="med"/>
          </a:ln>
        </p:spPr>
        <p:txBody>
          <a:bodyPr wrap="none" anchor="ctr">
            <a:spAutoFit/>
          </a:bodyPr>
          <a:lstStyle/>
          <a:p>
            <a:endParaRPr lang="en-US"/>
          </a:p>
        </p:txBody>
      </p:sp>
      <p:sp>
        <p:nvSpPr>
          <p:cNvPr id="102448" name="Rectangle 64"/>
          <p:cNvSpPr>
            <a:spLocks noChangeArrowheads="1"/>
          </p:cNvSpPr>
          <p:nvPr/>
        </p:nvSpPr>
        <p:spPr bwMode="auto">
          <a:xfrm>
            <a:off x="3070225" y="3019425"/>
            <a:ext cx="1162050" cy="212725"/>
          </a:xfrm>
          <a:prstGeom prst="rect">
            <a:avLst/>
          </a:prstGeom>
          <a:noFill/>
          <a:ln w="9525">
            <a:noFill/>
            <a:miter lim="800000"/>
            <a:headEnd/>
            <a:tailEnd/>
          </a:ln>
        </p:spPr>
        <p:txBody>
          <a:bodyPr lIns="0" tIns="0" rIns="0" bIns="0">
            <a:spAutoFit/>
          </a:bodyPr>
          <a:lstStyle/>
          <a:p>
            <a:pPr defTabSz="457200"/>
            <a:r>
              <a:rPr lang="en-US" sz="1400" b="1">
                <a:solidFill>
                  <a:srgbClr val="000000"/>
                </a:solidFill>
                <a:latin typeface="Arial Narrow" pitchFamily="34" charset="0"/>
              </a:rPr>
              <a:t>Seaport</a:t>
            </a:r>
          </a:p>
        </p:txBody>
      </p:sp>
      <p:sp>
        <p:nvSpPr>
          <p:cNvPr id="102449" name="Rectangle 65"/>
          <p:cNvSpPr>
            <a:spLocks noChangeArrowheads="1"/>
          </p:cNvSpPr>
          <p:nvPr/>
        </p:nvSpPr>
        <p:spPr bwMode="auto">
          <a:xfrm>
            <a:off x="5064125" y="2593975"/>
            <a:ext cx="796925" cy="212725"/>
          </a:xfrm>
          <a:prstGeom prst="rect">
            <a:avLst/>
          </a:prstGeom>
          <a:noFill/>
          <a:ln w="9525">
            <a:noFill/>
            <a:miter lim="800000"/>
            <a:headEnd/>
            <a:tailEnd/>
          </a:ln>
        </p:spPr>
        <p:txBody>
          <a:bodyPr wrap="none" lIns="0" tIns="0" rIns="0" bIns="0">
            <a:spAutoFit/>
          </a:bodyPr>
          <a:lstStyle/>
          <a:p>
            <a:pPr defTabSz="457200"/>
            <a:r>
              <a:rPr lang="en-US" sz="1400" b="1">
                <a:solidFill>
                  <a:srgbClr val="000000"/>
                </a:solidFill>
                <a:latin typeface="Arial Narrow" pitchFamily="34" charset="0"/>
              </a:rPr>
              <a:t>Fluvial Port</a:t>
            </a:r>
          </a:p>
        </p:txBody>
      </p:sp>
      <p:sp>
        <p:nvSpPr>
          <p:cNvPr id="102450" name="Rectangle 67"/>
          <p:cNvSpPr>
            <a:spLocks noChangeArrowheads="1"/>
          </p:cNvSpPr>
          <p:nvPr/>
        </p:nvSpPr>
        <p:spPr bwMode="auto">
          <a:xfrm>
            <a:off x="3167063" y="2000250"/>
            <a:ext cx="430212" cy="212725"/>
          </a:xfrm>
          <a:prstGeom prst="rect">
            <a:avLst/>
          </a:prstGeom>
          <a:noFill/>
          <a:ln w="9525">
            <a:noFill/>
            <a:miter lim="800000"/>
            <a:headEnd/>
            <a:tailEnd/>
          </a:ln>
        </p:spPr>
        <p:txBody>
          <a:bodyPr wrap="none" lIns="0" tIns="0" rIns="0" bIns="0">
            <a:spAutoFit/>
          </a:bodyPr>
          <a:lstStyle/>
          <a:p>
            <a:pPr defTabSz="457200"/>
            <a:r>
              <a:rPr lang="en-US" sz="1400" b="1">
                <a:solidFill>
                  <a:srgbClr val="000000"/>
                </a:solidFill>
                <a:latin typeface="Arial Narrow" pitchFamily="34" charset="0"/>
              </a:rPr>
              <a:t>Origin</a:t>
            </a:r>
          </a:p>
        </p:txBody>
      </p:sp>
      <p:sp>
        <p:nvSpPr>
          <p:cNvPr id="102451" name="Rectangle 68"/>
          <p:cNvSpPr>
            <a:spLocks noChangeArrowheads="1"/>
          </p:cNvSpPr>
          <p:nvPr/>
        </p:nvSpPr>
        <p:spPr bwMode="auto">
          <a:xfrm>
            <a:off x="3149600" y="5106988"/>
            <a:ext cx="795338" cy="212725"/>
          </a:xfrm>
          <a:prstGeom prst="rect">
            <a:avLst/>
          </a:prstGeom>
          <a:noFill/>
          <a:ln w="9525">
            <a:noFill/>
            <a:miter lim="800000"/>
            <a:headEnd/>
            <a:tailEnd/>
          </a:ln>
        </p:spPr>
        <p:txBody>
          <a:bodyPr wrap="none" lIns="0" tIns="0" rIns="0" bIns="0">
            <a:spAutoFit/>
          </a:bodyPr>
          <a:lstStyle/>
          <a:p>
            <a:pPr defTabSz="457200"/>
            <a:r>
              <a:rPr lang="en-US" sz="1400" b="1">
                <a:solidFill>
                  <a:srgbClr val="000000"/>
                </a:solidFill>
                <a:latin typeface="Arial Narrow" pitchFamily="34" charset="0"/>
              </a:rPr>
              <a:t>Destination</a:t>
            </a:r>
          </a:p>
        </p:txBody>
      </p:sp>
      <p:sp>
        <p:nvSpPr>
          <p:cNvPr id="52" name="Footer Placeholder 3"/>
          <p:cNvSpPr>
            <a:spLocks noGrp="1"/>
          </p:cNvSpPr>
          <p:nvPr>
            <p:ph type="ftr" sz="quarter" idx="10"/>
          </p:nvPr>
        </p:nvSpPr>
        <p:spPr>
          <a:xfrm>
            <a:off x="101600" y="6639321"/>
            <a:ext cx="8940800" cy="246063"/>
          </a:xfrm>
        </p:spPr>
        <p:txBody>
          <a:bodyPr/>
          <a:lstStyle/>
          <a:p>
            <a:pPr>
              <a:defRPr/>
            </a:pPr>
            <a:r>
              <a:rPr lang="en-US" sz="1100" dirty="0" smtClean="0"/>
              <a:t>Copyright © 1998-2010, Dr. Jean-Paul </a:t>
            </a:r>
            <a:r>
              <a:rPr lang="en-US" sz="1100" dirty="0" err="1" smtClean="0"/>
              <a:t>Rodrigue</a:t>
            </a:r>
            <a:r>
              <a:rPr lang="en-US" sz="1100" dirty="0" smtClean="0"/>
              <a:t>, Dept. of Global Economies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endParaRPr lang="en-US" sz="1100" dirty="0"/>
          </a:p>
        </p:txBody>
      </p:sp>
    </p:spTree>
    <p:extLst>
      <p:ext uri="{BB962C8B-B14F-4D97-AF65-F5344CB8AC3E}">
        <p14:creationId xmlns:p14="http://schemas.microsoft.com/office/powerpoint/2010/main" val="21719404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4"/>
          <p:cNvSpPr>
            <a:spLocks noGrp="1" noChangeArrowheads="1"/>
          </p:cNvSpPr>
          <p:nvPr>
            <p:ph type="title"/>
          </p:nvPr>
        </p:nvSpPr>
        <p:spPr/>
        <p:txBody>
          <a:bodyPr/>
          <a:lstStyle/>
          <a:p>
            <a:pPr eaLnBrk="1" hangingPunct="1"/>
            <a:r>
              <a:rPr lang="en-US" smtClean="0"/>
              <a:t>The “Last Mile” in Freight Distribution</a:t>
            </a:r>
          </a:p>
        </p:txBody>
      </p:sp>
      <p:sp>
        <p:nvSpPr>
          <p:cNvPr id="154628" name="Line 2"/>
          <p:cNvSpPr>
            <a:spLocks noChangeShapeType="1"/>
          </p:cNvSpPr>
          <p:nvPr/>
        </p:nvSpPr>
        <p:spPr bwMode="auto">
          <a:xfrm flipV="1">
            <a:off x="3251200" y="3665538"/>
            <a:ext cx="0" cy="885825"/>
          </a:xfrm>
          <a:prstGeom prst="line">
            <a:avLst/>
          </a:prstGeom>
          <a:noFill/>
          <a:ln w="25400">
            <a:solidFill>
              <a:srgbClr val="C0C0C0"/>
            </a:solidFill>
            <a:round/>
            <a:headEnd/>
            <a:tailEnd/>
          </a:ln>
        </p:spPr>
        <p:txBody>
          <a:bodyPr/>
          <a:lstStyle/>
          <a:p>
            <a:endParaRPr lang="en-US"/>
          </a:p>
        </p:txBody>
      </p:sp>
      <p:sp>
        <p:nvSpPr>
          <p:cNvPr id="154629" name="Line 3"/>
          <p:cNvSpPr>
            <a:spLocks noChangeShapeType="1"/>
          </p:cNvSpPr>
          <p:nvPr/>
        </p:nvSpPr>
        <p:spPr bwMode="auto">
          <a:xfrm flipV="1">
            <a:off x="5224463" y="3665538"/>
            <a:ext cx="0" cy="949325"/>
          </a:xfrm>
          <a:prstGeom prst="line">
            <a:avLst/>
          </a:prstGeom>
          <a:noFill/>
          <a:ln w="25400">
            <a:solidFill>
              <a:srgbClr val="C0C0C0"/>
            </a:solidFill>
            <a:round/>
            <a:headEnd/>
            <a:tailEnd/>
          </a:ln>
        </p:spPr>
        <p:txBody>
          <a:bodyPr/>
          <a:lstStyle/>
          <a:p>
            <a:endParaRPr lang="en-US"/>
          </a:p>
        </p:txBody>
      </p:sp>
      <p:sp>
        <p:nvSpPr>
          <p:cNvPr id="154630" name="Line 4"/>
          <p:cNvSpPr>
            <a:spLocks noChangeShapeType="1"/>
          </p:cNvSpPr>
          <p:nvPr/>
        </p:nvSpPr>
        <p:spPr bwMode="auto">
          <a:xfrm flipV="1">
            <a:off x="6346825" y="3665538"/>
            <a:ext cx="0" cy="931862"/>
          </a:xfrm>
          <a:prstGeom prst="line">
            <a:avLst/>
          </a:prstGeom>
          <a:noFill/>
          <a:ln w="25400">
            <a:solidFill>
              <a:srgbClr val="C0C0C0"/>
            </a:solidFill>
            <a:round/>
            <a:headEnd/>
            <a:tailEnd/>
          </a:ln>
        </p:spPr>
        <p:txBody>
          <a:bodyPr/>
          <a:lstStyle/>
          <a:p>
            <a:endParaRPr lang="en-US"/>
          </a:p>
        </p:txBody>
      </p:sp>
      <p:sp>
        <p:nvSpPr>
          <p:cNvPr id="154631" name="Line 6"/>
          <p:cNvSpPr>
            <a:spLocks noChangeShapeType="1"/>
          </p:cNvSpPr>
          <p:nvPr/>
        </p:nvSpPr>
        <p:spPr bwMode="auto">
          <a:xfrm>
            <a:off x="1370013" y="4576763"/>
            <a:ext cx="1530350" cy="0"/>
          </a:xfrm>
          <a:prstGeom prst="line">
            <a:avLst/>
          </a:prstGeom>
          <a:noFill/>
          <a:ln w="127000">
            <a:solidFill>
              <a:srgbClr val="000080"/>
            </a:solidFill>
            <a:round/>
            <a:headEnd/>
            <a:tailEnd/>
          </a:ln>
        </p:spPr>
        <p:txBody>
          <a:bodyPr/>
          <a:lstStyle/>
          <a:p>
            <a:endParaRPr lang="en-US"/>
          </a:p>
        </p:txBody>
      </p:sp>
      <p:sp>
        <p:nvSpPr>
          <p:cNvPr id="154632" name="Line 7"/>
          <p:cNvSpPr>
            <a:spLocks noChangeShapeType="1"/>
          </p:cNvSpPr>
          <p:nvPr/>
        </p:nvSpPr>
        <p:spPr bwMode="auto">
          <a:xfrm>
            <a:off x="3597275" y="4583113"/>
            <a:ext cx="1457325" cy="0"/>
          </a:xfrm>
          <a:prstGeom prst="line">
            <a:avLst/>
          </a:prstGeom>
          <a:noFill/>
          <a:ln w="76200">
            <a:solidFill>
              <a:srgbClr val="800000"/>
            </a:solidFill>
            <a:round/>
            <a:headEnd/>
            <a:tailEnd/>
          </a:ln>
        </p:spPr>
        <p:txBody>
          <a:bodyPr/>
          <a:lstStyle/>
          <a:p>
            <a:endParaRPr lang="en-US"/>
          </a:p>
        </p:txBody>
      </p:sp>
      <p:sp>
        <p:nvSpPr>
          <p:cNvPr id="154633" name="Line 8"/>
          <p:cNvSpPr>
            <a:spLocks noChangeShapeType="1"/>
          </p:cNvSpPr>
          <p:nvPr/>
        </p:nvSpPr>
        <p:spPr bwMode="auto">
          <a:xfrm>
            <a:off x="3556000" y="4791075"/>
            <a:ext cx="606425" cy="323850"/>
          </a:xfrm>
          <a:prstGeom prst="line">
            <a:avLst/>
          </a:prstGeom>
          <a:noFill/>
          <a:ln w="76200">
            <a:solidFill>
              <a:srgbClr val="800000"/>
            </a:solidFill>
            <a:round/>
            <a:headEnd/>
            <a:tailEnd/>
          </a:ln>
        </p:spPr>
        <p:txBody>
          <a:bodyPr/>
          <a:lstStyle/>
          <a:p>
            <a:endParaRPr lang="en-US"/>
          </a:p>
        </p:txBody>
      </p:sp>
      <p:sp>
        <p:nvSpPr>
          <p:cNvPr id="154634" name="Line 9"/>
          <p:cNvSpPr>
            <a:spLocks noChangeShapeType="1"/>
          </p:cNvSpPr>
          <p:nvPr/>
        </p:nvSpPr>
        <p:spPr bwMode="auto">
          <a:xfrm flipV="1">
            <a:off x="3544888" y="4125913"/>
            <a:ext cx="587375" cy="254000"/>
          </a:xfrm>
          <a:prstGeom prst="line">
            <a:avLst/>
          </a:prstGeom>
          <a:noFill/>
          <a:ln w="76200">
            <a:solidFill>
              <a:srgbClr val="800000"/>
            </a:solidFill>
            <a:round/>
            <a:headEnd/>
            <a:tailEnd/>
          </a:ln>
        </p:spPr>
        <p:txBody>
          <a:bodyPr/>
          <a:lstStyle/>
          <a:p>
            <a:endParaRPr lang="en-US"/>
          </a:p>
        </p:txBody>
      </p:sp>
      <p:sp>
        <p:nvSpPr>
          <p:cNvPr id="154635" name="Line 10"/>
          <p:cNvSpPr>
            <a:spLocks noChangeShapeType="1"/>
          </p:cNvSpPr>
          <p:nvPr/>
        </p:nvSpPr>
        <p:spPr bwMode="auto">
          <a:xfrm>
            <a:off x="5424488" y="4581525"/>
            <a:ext cx="814387" cy="0"/>
          </a:xfrm>
          <a:prstGeom prst="line">
            <a:avLst/>
          </a:prstGeom>
          <a:noFill/>
          <a:ln w="38100">
            <a:solidFill>
              <a:srgbClr val="808000"/>
            </a:solidFill>
            <a:round/>
            <a:headEnd/>
            <a:tailEnd/>
          </a:ln>
        </p:spPr>
        <p:txBody>
          <a:bodyPr/>
          <a:lstStyle/>
          <a:p>
            <a:endParaRPr lang="en-US"/>
          </a:p>
        </p:txBody>
      </p:sp>
      <p:sp>
        <p:nvSpPr>
          <p:cNvPr id="154636" name="Oval 11"/>
          <p:cNvSpPr>
            <a:spLocks noChangeArrowheads="1"/>
          </p:cNvSpPr>
          <p:nvPr/>
        </p:nvSpPr>
        <p:spPr bwMode="auto">
          <a:xfrm>
            <a:off x="2879725" y="4206875"/>
            <a:ext cx="750888" cy="750888"/>
          </a:xfrm>
          <a:prstGeom prst="ellipse">
            <a:avLst/>
          </a:prstGeom>
          <a:solidFill>
            <a:srgbClr val="FFCC00"/>
          </a:solidFill>
          <a:ln w="50800">
            <a:solidFill>
              <a:srgbClr val="808080"/>
            </a:solidFill>
            <a:round/>
            <a:headEnd/>
            <a:tailEnd/>
          </a:ln>
        </p:spPr>
        <p:txBody>
          <a:bodyPr wrap="none" anchor="ctr"/>
          <a:lstStyle/>
          <a:p>
            <a:endParaRPr lang="en-US"/>
          </a:p>
        </p:txBody>
      </p:sp>
      <p:sp>
        <p:nvSpPr>
          <p:cNvPr id="154637" name="Line 12"/>
          <p:cNvSpPr>
            <a:spLocks noChangeShapeType="1"/>
          </p:cNvSpPr>
          <p:nvPr/>
        </p:nvSpPr>
        <p:spPr bwMode="auto">
          <a:xfrm>
            <a:off x="5341938" y="4689475"/>
            <a:ext cx="460375" cy="169863"/>
          </a:xfrm>
          <a:prstGeom prst="line">
            <a:avLst/>
          </a:prstGeom>
          <a:noFill/>
          <a:ln w="38100">
            <a:solidFill>
              <a:srgbClr val="808000"/>
            </a:solidFill>
            <a:round/>
            <a:headEnd/>
            <a:tailEnd/>
          </a:ln>
        </p:spPr>
        <p:txBody>
          <a:bodyPr/>
          <a:lstStyle/>
          <a:p>
            <a:endParaRPr lang="en-US"/>
          </a:p>
        </p:txBody>
      </p:sp>
      <p:sp>
        <p:nvSpPr>
          <p:cNvPr id="154638" name="Line 13"/>
          <p:cNvSpPr>
            <a:spLocks noChangeShapeType="1"/>
          </p:cNvSpPr>
          <p:nvPr/>
        </p:nvSpPr>
        <p:spPr bwMode="auto">
          <a:xfrm flipV="1">
            <a:off x="5313363" y="4225925"/>
            <a:ext cx="234950" cy="209550"/>
          </a:xfrm>
          <a:prstGeom prst="line">
            <a:avLst/>
          </a:prstGeom>
          <a:noFill/>
          <a:ln w="38100">
            <a:solidFill>
              <a:srgbClr val="808000"/>
            </a:solidFill>
            <a:round/>
            <a:headEnd/>
            <a:tailEnd/>
          </a:ln>
        </p:spPr>
        <p:txBody>
          <a:bodyPr/>
          <a:lstStyle/>
          <a:p>
            <a:endParaRPr lang="en-US"/>
          </a:p>
        </p:txBody>
      </p:sp>
      <p:sp>
        <p:nvSpPr>
          <p:cNvPr id="154639" name="Line 14"/>
          <p:cNvSpPr>
            <a:spLocks noChangeShapeType="1"/>
          </p:cNvSpPr>
          <p:nvPr/>
        </p:nvSpPr>
        <p:spPr bwMode="auto">
          <a:xfrm flipH="1">
            <a:off x="5022850" y="4705350"/>
            <a:ext cx="119063" cy="215900"/>
          </a:xfrm>
          <a:prstGeom prst="line">
            <a:avLst/>
          </a:prstGeom>
          <a:noFill/>
          <a:ln w="38100">
            <a:solidFill>
              <a:srgbClr val="808000"/>
            </a:solidFill>
            <a:round/>
            <a:headEnd/>
            <a:tailEnd/>
          </a:ln>
        </p:spPr>
        <p:txBody>
          <a:bodyPr/>
          <a:lstStyle/>
          <a:p>
            <a:endParaRPr lang="en-US"/>
          </a:p>
        </p:txBody>
      </p:sp>
      <p:sp>
        <p:nvSpPr>
          <p:cNvPr id="62" name="Text Box 15"/>
          <p:cNvSpPr txBox="1">
            <a:spLocks noChangeArrowheads="1"/>
          </p:cNvSpPr>
          <p:nvPr/>
        </p:nvSpPr>
        <p:spPr bwMode="auto">
          <a:xfrm>
            <a:off x="2916238" y="5062538"/>
            <a:ext cx="669925" cy="246062"/>
          </a:xfrm>
          <a:prstGeom prst="rect">
            <a:avLst/>
          </a:prstGeom>
          <a:noFill/>
          <a:ln w="9525">
            <a:noFill/>
            <a:miter lim="800000"/>
            <a:headEnd/>
            <a:tailEnd/>
          </a:ln>
        </p:spPr>
        <p:txBody>
          <a:bodyPr wrap="none" lIns="0" tIns="0" rIns="0" bIns="0">
            <a:spAutoFit/>
          </a:bodyPr>
          <a:lstStyle/>
          <a:p>
            <a:pPr>
              <a:defRPr/>
            </a:pPr>
            <a:r>
              <a:rPr lang="en-US" sz="1600" dirty="0">
                <a:effectLst>
                  <a:outerShdw blurRad="38100" dist="38100" dir="2700000" algn="tl">
                    <a:srgbClr val="000000">
                      <a:alpha val="43137"/>
                    </a:srgbClr>
                  </a:outerShdw>
                </a:effectLst>
                <a:latin typeface="Abadi MT Condensed Extra Bold" pitchFamily="34" charset="0"/>
              </a:rPr>
              <a:t>Gateway</a:t>
            </a:r>
          </a:p>
        </p:txBody>
      </p:sp>
      <p:sp>
        <p:nvSpPr>
          <p:cNvPr id="63" name="Text Box 16"/>
          <p:cNvSpPr txBox="1">
            <a:spLocks noChangeArrowheads="1"/>
          </p:cNvSpPr>
          <p:nvPr/>
        </p:nvSpPr>
        <p:spPr bwMode="auto">
          <a:xfrm>
            <a:off x="4876800" y="4987925"/>
            <a:ext cx="695325" cy="404813"/>
          </a:xfrm>
          <a:prstGeom prst="rect">
            <a:avLst/>
          </a:prstGeom>
          <a:noFill/>
          <a:ln w="9525">
            <a:noFill/>
            <a:miter lim="800000"/>
            <a:headEnd/>
            <a:tailEnd/>
          </a:ln>
        </p:spPr>
        <p:txBody>
          <a:bodyPr wrap="none" lIns="0" tIns="0" rIns="0" bIns="0">
            <a:spAutoFit/>
          </a:bodyPr>
          <a:lstStyle/>
          <a:p>
            <a:pPr algn="ctr">
              <a:lnSpc>
                <a:spcPct val="80000"/>
              </a:lnSpc>
              <a:defRPr/>
            </a:pPr>
            <a:r>
              <a:rPr lang="en-US" sz="1600" dirty="0">
                <a:effectLst>
                  <a:outerShdw blurRad="38100" dist="38100" dir="2700000" algn="tl">
                    <a:srgbClr val="000000">
                      <a:alpha val="43137"/>
                    </a:srgbClr>
                  </a:outerShdw>
                </a:effectLst>
                <a:latin typeface="Abadi MT Condensed Extra Bold" pitchFamily="34" charset="0"/>
              </a:rPr>
              <a:t>Inland </a:t>
            </a:r>
            <a:br>
              <a:rPr lang="en-US" sz="1600" dirty="0">
                <a:effectLst>
                  <a:outerShdw blurRad="38100" dist="38100" dir="2700000" algn="tl">
                    <a:srgbClr val="000000">
                      <a:alpha val="43137"/>
                    </a:srgbClr>
                  </a:outerShdw>
                </a:effectLst>
                <a:latin typeface="Abadi MT Condensed Extra Bold" pitchFamily="34" charset="0"/>
              </a:rPr>
            </a:br>
            <a:r>
              <a:rPr lang="en-US" sz="1600" dirty="0">
                <a:effectLst>
                  <a:outerShdw blurRad="38100" dist="38100" dir="2700000" algn="tl">
                    <a:srgbClr val="000000">
                      <a:alpha val="43137"/>
                    </a:srgbClr>
                  </a:outerShdw>
                </a:effectLst>
                <a:latin typeface="Abadi MT Condensed Extra Bold" pitchFamily="34" charset="0"/>
              </a:rPr>
              <a:t>Terminal</a:t>
            </a:r>
          </a:p>
        </p:txBody>
      </p:sp>
      <p:sp>
        <p:nvSpPr>
          <p:cNvPr id="154642" name="Line 17"/>
          <p:cNvSpPr>
            <a:spLocks noChangeShapeType="1"/>
          </p:cNvSpPr>
          <p:nvPr/>
        </p:nvSpPr>
        <p:spPr bwMode="auto">
          <a:xfrm>
            <a:off x="4984750" y="4251325"/>
            <a:ext cx="100013" cy="160338"/>
          </a:xfrm>
          <a:prstGeom prst="line">
            <a:avLst/>
          </a:prstGeom>
          <a:noFill/>
          <a:ln w="38100">
            <a:solidFill>
              <a:srgbClr val="808000"/>
            </a:solidFill>
            <a:round/>
            <a:headEnd/>
            <a:tailEnd/>
          </a:ln>
        </p:spPr>
        <p:txBody>
          <a:bodyPr/>
          <a:lstStyle/>
          <a:p>
            <a:endParaRPr lang="en-US"/>
          </a:p>
        </p:txBody>
      </p:sp>
      <p:sp>
        <p:nvSpPr>
          <p:cNvPr id="65" name="Text Box 18"/>
          <p:cNvSpPr txBox="1">
            <a:spLocks noChangeArrowheads="1"/>
          </p:cNvSpPr>
          <p:nvPr/>
        </p:nvSpPr>
        <p:spPr bwMode="auto">
          <a:xfrm>
            <a:off x="5878513" y="4987925"/>
            <a:ext cx="936625" cy="390525"/>
          </a:xfrm>
          <a:prstGeom prst="rect">
            <a:avLst/>
          </a:prstGeom>
          <a:noFill/>
          <a:ln w="9525">
            <a:noFill/>
            <a:miter lim="800000"/>
            <a:headEnd/>
            <a:tailEnd/>
          </a:ln>
        </p:spPr>
        <p:txBody>
          <a:bodyPr wrap="none" lIns="0" tIns="0" rIns="0" bIns="0">
            <a:spAutoFit/>
          </a:bodyPr>
          <a:lstStyle/>
          <a:p>
            <a:pPr algn="ctr">
              <a:lnSpc>
                <a:spcPct val="80000"/>
              </a:lnSpc>
              <a:defRPr/>
            </a:pPr>
            <a:r>
              <a:rPr lang="en-US" sz="1600" dirty="0">
                <a:effectLst>
                  <a:outerShdw blurRad="38100" dist="38100" dir="2700000" algn="tl">
                    <a:srgbClr val="000000">
                      <a:alpha val="43137"/>
                    </a:srgbClr>
                  </a:outerShdw>
                </a:effectLst>
                <a:latin typeface="Abadi MT Condensed Extra Bold" pitchFamily="34" charset="0"/>
              </a:rPr>
              <a:t>Distribution</a:t>
            </a:r>
          </a:p>
          <a:p>
            <a:pPr algn="ctr">
              <a:lnSpc>
                <a:spcPct val="80000"/>
              </a:lnSpc>
              <a:defRPr/>
            </a:pPr>
            <a:r>
              <a:rPr lang="en-US" sz="1600" dirty="0">
                <a:effectLst>
                  <a:outerShdw blurRad="38100" dist="38100" dir="2700000" algn="tl">
                    <a:srgbClr val="000000">
                      <a:alpha val="43137"/>
                    </a:srgbClr>
                  </a:outerShdw>
                </a:effectLst>
                <a:latin typeface="Abadi MT Condensed Extra Bold" pitchFamily="34" charset="0"/>
              </a:rPr>
              <a:t>Center</a:t>
            </a:r>
          </a:p>
        </p:txBody>
      </p:sp>
      <p:sp>
        <p:nvSpPr>
          <p:cNvPr id="154644" name="Text Box 19"/>
          <p:cNvSpPr txBox="1">
            <a:spLocks noChangeArrowheads="1"/>
          </p:cNvSpPr>
          <p:nvPr/>
        </p:nvSpPr>
        <p:spPr bwMode="auto">
          <a:xfrm>
            <a:off x="6902450" y="3297238"/>
            <a:ext cx="647700" cy="244475"/>
          </a:xfrm>
          <a:prstGeom prst="rect">
            <a:avLst/>
          </a:prstGeom>
          <a:noFill/>
          <a:ln w="9525">
            <a:noFill/>
            <a:miter lim="800000"/>
            <a:headEnd/>
            <a:tailEnd/>
          </a:ln>
        </p:spPr>
        <p:txBody>
          <a:bodyPr wrap="none" lIns="0" tIns="0" rIns="0" bIns="0">
            <a:spAutoFit/>
          </a:bodyPr>
          <a:lstStyle/>
          <a:p>
            <a:r>
              <a:rPr lang="en-US" sz="1600">
                <a:solidFill>
                  <a:srgbClr val="808080"/>
                </a:solidFill>
                <a:latin typeface="Abadi MT Condensed Extra Bold"/>
              </a:rPr>
              <a:t>Capacity</a:t>
            </a:r>
          </a:p>
        </p:txBody>
      </p:sp>
      <p:sp>
        <p:nvSpPr>
          <p:cNvPr id="154645" name="Text Box 20"/>
          <p:cNvSpPr txBox="1">
            <a:spLocks noChangeArrowheads="1"/>
          </p:cNvSpPr>
          <p:nvPr/>
        </p:nvSpPr>
        <p:spPr bwMode="auto">
          <a:xfrm>
            <a:off x="6902450" y="2882900"/>
            <a:ext cx="801688" cy="244475"/>
          </a:xfrm>
          <a:prstGeom prst="rect">
            <a:avLst/>
          </a:prstGeom>
          <a:noFill/>
          <a:ln w="9525">
            <a:noFill/>
            <a:miter lim="800000"/>
            <a:headEnd/>
            <a:tailEnd/>
          </a:ln>
        </p:spPr>
        <p:txBody>
          <a:bodyPr wrap="none" lIns="0" tIns="0" rIns="0" bIns="0">
            <a:spAutoFit/>
          </a:bodyPr>
          <a:lstStyle/>
          <a:p>
            <a:r>
              <a:rPr lang="en-US" sz="1600">
                <a:solidFill>
                  <a:srgbClr val="808080"/>
                </a:solidFill>
                <a:latin typeface="Abadi MT Condensed Extra Bold"/>
              </a:rPr>
              <a:t>Frequency</a:t>
            </a:r>
          </a:p>
        </p:txBody>
      </p:sp>
      <p:sp>
        <p:nvSpPr>
          <p:cNvPr id="154646" name="Text Box 21"/>
          <p:cNvSpPr txBox="1">
            <a:spLocks noChangeArrowheads="1"/>
          </p:cNvSpPr>
          <p:nvPr/>
        </p:nvSpPr>
        <p:spPr bwMode="auto">
          <a:xfrm>
            <a:off x="4062413" y="4321175"/>
            <a:ext cx="606425" cy="246063"/>
          </a:xfrm>
          <a:prstGeom prst="rect">
            <a:avLst/>
          </a:prstGeom>
          <a:noFill/>
          <a:ln w="9525">
            <a:noFill/>
            <a:miter lim="800000"/>
            <a:headEnd/>
            <a:tailEnd/>
          </a:ln>
        </p:spPr>
        <p:txBody>
          <a:bodyPr wrap="none" lIns="0" tIns="0" rIns="0" bIns="0">
            <a:spAutoFit/>
          </a:bodyPr>
          <a:lstStyle/>
          <a:p>
            <a:r>
              <a:rPr lang="en-US" sz="1600">
                <a:solidFill>
                  <a:srgbClr val="4D4D4D"/>
                </a:solidFill>
                <a:latin typeface="Arial Narrow" pitchFamily="34" charset="0"/>
              </a:rPr>
              <a:t>Corridor</a:t>
            </a:r>
          </a:p>
        </p:txBody>
      </p:sp>
      <p:sp>
        <p:nvSpPr>
          <p:cNvPr id="154647" name="Line 22"/>
          <p:cNvSpPr>
            <a:spLocks noChangeShapeType="1"/>
          </p:cNvSpPr>
          <p:nvPr/>
        </p:nvSpPr>
        <p:spPr bwMode="auto">
          <a:xfrm flipH="1">
            <a:off x="6146800" y="4641850"/>
            <a:ext cx="138113" cy="134938"/>
          </a:xfrm>
          <a:prstGeom prst="line">
            <a:avLst/>
          </a:prstGeom>
          <a:noFill/>
          <a:ln w="25400">
            <a:solidFill>
              <a:srgbClr val="808080"/>
            </a:solidFill>
            <a:round/>
            <a:headEnd/>
            <a:tailEnd/>
          </a:ln>
        </p:spPr>
        <p:txBody>
          <a:bodyPr/>
          <a:lstStyle/>
          <a:p>
            <a:endParaRPr lang="en-US"/>
          </a:p>
        </p:txBody>
      </p:sp>
      <p:sp>
        <p:nvSpPr>
          <p:cNvPr id="154648" name="Line 23"/>
          <p:cNvSpPr>
            <a:spLocks noChangeShapeType="1"/>
          </p:cNvSpPr>
          <p:nvPr/>
        </p:nvSpPr>
        <p:spPr bwMode="auto">
          <a:xfrm>
            <a:off x="6407150" y="4648200"/>
            <a:ext cx="144463" cy="171450"/>
          </a:xfrm>
          <a:prstGeom prst="line">
            <a:avLst/>
          </a:prstGeom>
          <a:noFill/>
          <a:ln w="25400">
            <a:solidFill>
              <a:srgbClr val="808080"/>
            </a:solidFill>
            <a:round/>
            <a:headEnd/>
            <a:tailEnd/>
          </a:ln>
        </p:spPr>
        <p:txBody>
          <a:bodyPr/>
          <a:lstStyle/>
          <a:p>
            <a:endParaRPr lang="en-US"/>
          </a:p>
        </p:txBody>
      </p:sp>
      <p:sp>
        <p:nvSpPr>
          <p:cNvPr id="154649" name="Line 24"/>
          <p:cNvSpPr>
            <a:spLocks noChangeShapeType="1"/>
          </p:cNvSpPr>
          <p:nvPr/>
        </p:nvSpPr>
        <p:spPr bwMode="auto">
          <a:xfrm flipV="1">
            <a:off x="6342063" y="4244975"/>
            <a:ext cx="71437" cy="238125"/>
          </a:xfrm>
          <a:prstGeom prst="line">
            <a:avLst/>
          </a:prstGeom>
          <a:noFill/>
          <a:ln w="25400">
            <a:solidFill>
              <a:srgbClr val="808080"/>
            </a:solidFill>
            <a:round/>
            <a:headEnd/>
            <a:tailEnd/>
          </a:ln>
        </p:spPr>
        <p:txBody>
          <a:bodyPr/>
          <a:lstStyle/>
          <a:p>
            <a:endParaRPr lang="en-US"/>
          </a:p>
        </p:txBody>
      </p:sp>
      <p:sp>
        <p:nvSpPr>
          <p:cNvPr id="154650" name="Line 25"/>
          <p:cNvSpPr>
            <a:spLocks noChangeShapeType="1"/>
          </p:cNvSpPr>
          <p:nvPr/>
        </p:nvSpPr>
        <p:spPr bwMode="auto">
          <a:xfrm flipH="1" flipV="1">
            <a:off x="6207125" y="4360863"/>
            <a:ext cx="98425" cy="146050"/>
          </a:xfrm>
          <a:prstGeom prst="line">
            <a:avLst/>
          </a:prstGeom>
          <a:noFill/>
          <a:ln w="25400">
            <a:solidFill>
              <a:srgbClr val="808080"/>
            </a:solidFill>
            <a:round/>
            <a:headEnd/>
            <a:tailEnd/>
          </a:ln>
        </p:spPr>
        <p:txBody>
          <a:bodyPr/>
          <a:lstStyle/>
          <a:p>
            <a:endParaRPr lang="en-US"/>
          </a:p>
        </p:txBody>
      </p:sp>
      <p:sp>
        <p:nvSpPr>
          <p:cNvPr id="154651" name="Line 26"/>
          <p:cNvSpPr>
            <a:spLocks noChangeShapeType="1"/>
          </p:cNvSpPr>
          <p:nvPr/>
        </p:nvSpPr>
        <p:spPr bwMode="auto">
          <a:xfrm>
            <a:off x="6397625" y="4583113"/>
            <a:ext cx="315913" cy="0"/>
          </a:xfrm>
          <a:prstGeom prst="line">
            <a:avLst/>
          </a:prstGeom>
          <a:noFill/>
          <a:ln w="25400">
            <a:solidFill>
              <a:srgbClr val="808080"/>
            </a:solidFill>
            <a:round/>
            <a:headEnd/>
            <a:tailEnd/>
          </a:ln>
        </p:spPr>
        <p:txBody>
          <a:bodyPr/>
          <a:lstStyle/>
          <a:p>
            <a:endParaRPr lang="en-US"/>
          </a:p>
        </p:txBody>
      </p:sp>
      <p:sp>
        <p:nvSpPr>
          <p:cNvPr id="154652" name="Oval 27"/>
          <p:cNvSpPr>
            <a:spLocks noChangeArrowheads="1"/>
          </p:cNvSpPr>
          <p:nvPr/>
        </p:nvSpPr>
        <p:spPr bwMode="auto">
          <a:xfrm>
            <a:off x="4968875" y="4343400"/>
            <a:ext cx="477838" cy="477838"/>
          </a:xfrm>
          <a:prstGeom prst="ellipse">
            <a:avLst/>
          </a:prstGeom>
          <a:solidFill>
            <a:srgbClr val="FFCC99"/>
          </a:solidFill>
          <a:ln w="38100">
            <a:solidFill>
              <a:srgbClr val="808080"/>
            </a:solidFill>
            <a:round/>
            <a:headEnd/>
            <a:tailEnd/>
          </a:ln>
        </p:spPr>
        <p:txBody>
          <a:bodyPr wrap="none" anchor="ctr"/>
          <a:lstStyle/>
          <a:p>
            <a:endParaRPr lang="en-US"/>
          </a:p>
        </p:txBody>
      </p:sp>
      <p:sp>
        <p:nvSpPr>
          <p:cNvPr id="154653" name="Line 28"/>
          <p:cNvSpPr>
            <a:spLocks noChangeShapeType="1"/>
          </p:cNvSpPr>
          <p:nvPr/>
        </p:nvSpPr>
        <p:spPr bwMode="auto">
          <a:xfrm flipV="1">
            <a:off x="6421438" y="4397375"/>
            <a:ext cx="144462" cy="157163"/>
          </a:xfrm>
          <a:prstGeom prst="line">
            <a:avLst/>
          </a:prstGeom>
          <a:noFill/>
          <a:ln w="25400">
            <a:solidFill>
              <a:srgbClr val="808080"/>
            </a:solidFill>
            <a:round/>
            <a:headEnd/>
            <a:tailEnd/>
          </a:ln>
        </p:spPr>
        <p:txBody>
          <a:bodyPr/>
          <a:lstStyle/>
          <a:p>
            <a:endParaRPr lang="en-US"/>
          </a:p>
        </p:txBody>
      </p:sp>
      <p:sp>
        <p:nvSpPr>
          <p:cNvPr id="154654" name="Oval 29"/>
          <p:cNvSpPr>
            <a:spLocks noChangeArrowheads="1"/>
          </p:cNvSpPr>
          <p:nvPr/>
        </p:nvSpPr>
        <p:spPr bwMode="auto">
          <a:xfrm>
            <a:off x="6678613" y="4487863"/>
            <a:ext cx="187325" cy="187325"/>
          </a:xfrm>
          <a:prstGeom prst="ellipse">
            <a:avLst/>
          </a:prstGeom>
          <a:solidFill>
            <a:srgbClr val="EAEAEA"/>
          </a:solidFill>
          <a:ln w="25400">
            <a:solidFill>
              <a:srgbClr val="808080"/>
            </a:solidFill>
            <a:round/>
            <a:headEnd/>
            <a:tailEnd/>
          </a:ln>
        </p:spPr>
        <p:txBody>
          <a:bodyPr wrap="none" anchor="ctr"/>
          <a:lstStyle/>
          <a:p>
            <a:endParaRPr lang="en-US"/>
          </a:p>
        </p:txBody>
      </p:sp>
      <p:sp>
        <p:nvSpPr>
          <p:cNvPr id="77" name="Text Box 30"/>
          <p:cNvSpPr txBox="1">
            <a:spLocks noChangeArrowheads="1"/>
          </p:cNvSpPr>
          <p:nvPr/>
        </p:nvSpPr>
        <p:spPr bwMode="auto">
          <a:xfrm>
            <a:off x="6926263" y="4497388"/>
            <a:ext cx="727075" cy="196850"/>
          </a:xfrm>
          <a:prstGeom prst="rect">
            <a:avLst/>
          </a:prstGeom>
          <a:noFill/>
          <a:ln w="9525">
            <a:noFill/>
            <a:miter lim="800000"/>
            <a:headEnd/>
            <a:tailEnd/>
          </a:ln>
        </p:spPr>
        <p:txBody>
          <a:bodyPr wrap="none" lIns="0" tIns="0" rIns="0" bIns="0">
            <a:spAutoFit/>
          </a:bodyPr>
          <a:lstStyle/>
          <a:p>
            <a:pPr algn="ctr">
              <a:lnSpc>
                <a:spcPct val="80000"/>
              </a:lnSpc>
              <a:defRPr/>
            </a:pPr>
            <a:r>
              <a:rPr lang="en-US" sz="1600" dirty="0">
                <a:effectLst>
                  <a:outerShdw blurRad="38100" dist="38100" dir="2700000" algn="tl">
                    <a:srgbClr val="000000">
                      <a:alpha val="43137"/>
                    </a:srgbClr>
                  </a:outerShdw>
                </a:effectLst>
                <a:latin typeface="Arial Narrow" pitchFamily="34" charset="0"/>
              </a:rPr>
              <a:t>Customer</a:t>
            </a:r>
          </a:p>
        </p:txBody>
      </p:sp>
      <p:sp>
        <p:nvSpPr>
          <p:cNvPr id="154656" name="Rectangle 31"/>
          <p:cNvSpPr>
            <a:spLocks noChangeArrowheads="1"/>
          </p:cNvSpPr>
          <p:nvPr/>
        </p:nvSpPr>
        <p:spPr bwMode="auto">
          <a:xfrm>
            <a:off x="6237288" y="4473575"/>
            <a:ext cx="217487" cy="217488"/>
          </a:xfrm>
          <a:prstGeom prst="rect">
            <a:avLst/>
          </a:prstGeom>
          <a:solidFill>
            <a:srgbClr val="99CCFF"/>
          </a:solidFill>
          <a:ln w="25400">
            <a:solidFill>
              <a:srgbClr val="000080"/>
            </a:solidFill>
            <a:miter lim="800000"/>
            <a:headEnd/>
            <a:tailEnd/>
          </a:ln>
        </p:spPr>
        <p:txBody>
          <a:bodyPr wrap="none" anchor="ctr"/>
          <a:lstStyle/>
          <a:p>
            <a:endParaRPr lang="en-US"/>
          </a:p>
        </p:txBody>
      </p:sp>
      <p:sp>
        <p:nvSpPr>
          <p:cNvPr id="154657" name="Line 32"/>
          <p:cNvSpPr>
            <a:spLocks noChangeShapeType="1"/>
          </p:cNvSpPr>
          <p:nvPr/>
        </p:nvSpPr>
        <p:spPr bwMode="auto">
          <a:xfrm flipH="1" flipV="1">
            <a:off x="6546850" y="4627563"/>
            <a:ext cx="371475" cy="263525"/>
          </a:xfrm>
          <a:prstGeom prst="line">
            <a:avLst/>
          </a:prstGeom>
          <a:noFill/>
          <a:ln w="19050">
            <a:solidFill>
              <a:schemeClr val="tx1"/>
            </a:solidFill>
            <a:round/>
            <a:headEnd/>
            <a:tailEnd type="triangle" w="med" len="med"/>
          </a:ln>
        </p:spPr>
        <p:txBody>
          <a:bodyPr/>
          <a:lstStyle/>
          <a:p>
            <a:endParaRPr lang="en-US"/>
          </a:p>
        </p:txBody>
      </p:sp>
      <p:sp>
        <p:nvSpPr>
          <p:cNvPr id="154658" name="Text Box 33"/>
          <p:cNvSpPr txBox="1">
            <a:spLocks noChangeArrowheads="1"/>
          </p:cNvSpPr>
          <p:nvPr/>
        </p:nvSpPr>
        <p:spPr bwMode="auto">
          <a:xfrm>
            <a:off x="6904038" y="4835525"/>
            <a:ext cx="919162" cy="244475"/>
          </a:xfrm>
          <a:prstGeom prst="rect">
            <a:avLst/>
          </a:prstGeom>
          <a:noFill/>
          <a:ln w="9525">
            <a:noFill/>
            <a:miter lim="800000"/>
            <a:headEnd/>
            <a:tailEnd/>
          </a:ln>
        </p:spPr>
        <p:txBody>
          <a:bodyPr wrap="none" lIns="0" tIns="0" rIns="0" bIns="0">
            <a:spAutoFit/>
          </a:bodyPr>
          <a:lstStyle/>
          <a:p>
            <a:r>
              <a:rPr lang="en-US" sz="1600">
                <a:solidFill>
                  <a:srgbClr val="4D4D4D"/>
                </a:solidFill>
                <a:latin typeface="Abadi MT Condensed Extra Bold"/>
              </a:rPr>
              <a:t>“Last Mile”</a:t>
            </a:r>
          </a:p>
        </p:txBody>
      </p:sp>
      <p:sp>
        <p:nvSpPr>
          <p:cNvPr id="154659" name="Text Box 34"/>
          <p:cNvSpPr txBox="1">
            <a:spLocks noChangeArrowheads="1"/>
          </p:cNvSpPr>
          <p:nvPr/>
        </p:nvSpPr>
        <p:spPr bwMode="auto">
          <a:xfrm>
            <a:off x="5462588" y="4319588"/>
            <a:ext cx="690562" cy="244475"/>
          </a:xfrm>
          <a:prstGeom prst="rect">
            <a:avLst/>
          </a:prstGeom>
          <a:noFill/>
          <a:ln w="9525">
            <a:noFill/>
            <a:miter lim="800000"/>
            <a:headEnd/>
            <a:tailEnd/>
          </a:ln>
        </p:spPr>
        <p:txBody>
          <a:bodyPr wrap="none" lIns="0" tIns="0" rIns="0" bIns="0">
            <a:spAutoFit/>
          </a:bodyPr>
          <a:lstStyle/>
          <a:p>
            <a:r>
              <a:rPr lang="en-US" sz="1600">
                <a:solidFill>
                  <a:srgbClr val="4D4D4D"/>
                </a:solidFill>
                <a:latin typeface="Arial Narrow" pitchFamily="34" charset="0"/>
              </a:rPr>
              <a:t>Segment</a:t>
            </a:r>
          </a:p>
        </p:txBody>
      </p:sp>
      <p:sp>
        <p:nvSpPr>
          <p:cNvPr id="82" name="Text Box 35"/>
          <p:cNvSpPr txBox="1">
            <a:spLocks noChangeArrowheads="1"/>
          </p:cNvSpPr>
          <p:nvPr/>
        </p:nvSpPr>
        <p:spPr bwMode="auto">
          <a:xfrm>
            <a:off x="2100263" y="3697288"/>
            <a:ext cx="711200" cy="246062"/>
          </a:xfrm>
          <a:prstGeom prst="rect">
            <a:avLst/>
          </a:prstGeom>
          <a:noFill/>
          <a:ln w="9525">
            <a:noFill/>
            <a:miter lim="800000"/>
            <a:headEnd/>
            <a:tailEnd/>
          </a:ln>
          <a:effectLst/>
        </p:spPr>
        <p:txBody>
          <a:bodyPr wrap="none" lIns="0" tIns="0" rIns="0" bIns="0">
            <a:spAutoFit/>
          </a:bodyPr>
          <a:lstStyle/>
          <a:p>
            <a:pPr>
              <a:defRPr/>
            </a:pPr>
            <a:r>
              <a:rPr lang="en-US" sz="1600" b="1" dirty="0">
                <a:solidFill>
                  <a:srgbClr val="808080"/>
                </a:solidFill>
                <a:effectLst>
                  <a:outerShdw blurRad="38100" dist="38100" dir="2700000" algn="tl">
                    <a:srgbClr val="C0C0C0"/>
                  </a:outerShdw>
                </a:effectLst>
                <a:latin typeface="Arial Narrow" pitchFamily="34" charset="0"/>
              </a:rPr>
              <a:t>GLOBAL</a:t>
            </a:r>
          </a:p>
        </p:txBody>
      </p:sp>
      <p:sp>
        <p:nvSpPr>
          <p:cNvPr id="83" name="Text Box 36"/>
          <p:cNvSpPr txBox="1">
            <a:spLocks noChangeArrowheads="1"/>
          </p:cNvSpPr>
          <p:nvPr/>
        </p:nvSpPr>
        <p:spPr bwMode="auto">
          <a:xfrm>
            <a:off x="3817938" y="3695700"/>
            <a:ext cx="1095375" cy="246063"/>
          </a:xfrm>
          <a:prstGeom prst="rect">
            <a:avLst/>
          </a:prstGeom>
          <a:noFill/>
          <a:ln w="9525">
            <a:noFill/>
            <a:miter lim="800000"/>
            <a:headEnd/>
            <a:tailEnd/>
          </a:ln>
          <a:effectLst/>
        </p:spPr>
        <p:txBody>
          <a:bodyPr wrap="none" lIns="0" tIns="0" rIns="0" bIns="0">
            <a:spAutoFit/>
          </a:bodyPr>
          <a:lstStyle/>
          <a:p>
            <a:pPr>
              <a:defRPr/>
            </a:pPr>
            <a:r>
              <a:rPr lang="en-US" sz="1600" b="1">
                <a:solidFill>
                  <a:srgbClr val="808080"/>
                </a:solidFill>
                <a:effectLst>
                  <a:outerShdw blurRad="38100" dist="38100" dir="2700000" algn="tl">
                    <a:srgbClr val="C0C0C0"/>
                  </a:outerShdw>
                </a:effectLst>
                <a:latin typeface="Arial Narrow" pitchFamily="34" charset="0"/>
              </a:rPr>
              <a:t>HINTERLAND</a:t>
            </a:r>
          </a:p>
        </p:txBody>
      </p:sp>
      <p:sp>
        <p:nvSpPr>
          <p:cNvPr id="84" name="Text Box 37"/>
          <p:cNvSpPr txBox="1">
            <a:spLocks noChangeArrowheads="1"/>
          </p:cNvSpPr>
          <p:nvPr/>
        </p:nvSpPr>
        <p:spPr bwMode="auto">
          <a:xfrm>
            <a:off x="5368925" y="3692525"/>
            <a:ext cx="889000" cy="246063"/>
          </a:xfrm>
          <a:prstGeom prst="rect">
            <a:avLst/>
          </a:prstGeom>
          <a:noFill/>
          <a:ln w="9525">
            <a:noFill/>
            <a:miter lim="800000"/>
            <a:headEnd/>
            <a:tailEnd/>
          </a:ln>
          <a:effectLst/>
        </p:spPr>
        <p:txBody>
          <a:bodyPr wrap="none" lIns="0" tIns="0" rIns="0" bIns="0">
            <a:spAutoFit/>
          </a:bodyPr>
          <a:lstStyle/>
          <a:p>
            <a:pPr>
              <a:defRPr/>
            </a:pPr>
            <a:r>
              <a:rPr lang="en-US" sz="1600" b="1">
                <a:solidFill>
                  <a:srgbClr val="808080"/>
                </a:solidFill>
                <a:effectLst>
                  <a:outerShdw blurRad="38100" dist="38100" dir="2700000" algn="tl">
                    <a:srgbClr val="C0C0C0"/>
                  </a:outerShdw>
                </a:effectLst>
                <a:latin typeface="Arial Narrow" pitchFamily="34" charset="0"/>
              </a:rPr>
              <a:t>REGIONAL</a:t>
            </a:r>
          </a:p>
        </p:txBody>
      </p:sp>
      <p:sp>
        <p:nvSpPr>
          <p:cNvPr id="85" name="Text Box 38"/>
          <p:cNvSpPr txBox="1">
            <a:spLocks noChangeArrowheads="1"/>
          </p:cNvSpPr>
          <p:nvPr/>
        </p:nvSpPr>
        <p:spPr bwMode="auto">
          <a:xfrm>
            <a:off x="6432550" y="3692525"/>
            <a:ext cx="581025" cy="246063"/>
          </a:xfrm>
          <a:prstGeom prst="rect">
            <a:avLst/>
          </a:prstGeom>
          <a:noFill/>
          <a:ln w="9525">
            <a:noFill/>
            <a:miter lim="800000"/>
            <a:headEnd/>
            <a:tailEnd/>
          </a:ln>
          <a:effectLst/>
        </p:spPr>
        <p:txBody>
          <a:bodyPr wrap="none" lIns="0" tIns="0" rIns="0" bIns="0">
            <a:spAutoFit/>
          </a:bodyPr>
          <a:lstStyle/>
          <a:p>
            <a:pPr>
              <a:defRPr/>
            </a:pPr>
            <a:r>
              <a:rPr lang="en-US" sz="1600" b="1">
                <a:solidFill>
                  <a:srgbClr val="808080"/>
                </a:solidFill>
                <a:effectLst>
                  <a:outerShdw blurRad="38100" dist="38100" dir="2700000" algn="tl">
                    <a:srgbClr val="C0C0C0"/>
                  </a:outerShdw>
                </a:effectLst>
                <a:latin typeface="Arial Narrow" pitchFamily="34" charset="0"/>
              </a:rPr>
              <a:t>LOCAL</a:t>
            </a:r>
          </a:p>
        </p:txBody>
      </p:sp>
      <p:sp>
        <p:nvSpPr>
          <p:cNvPr id="154664" name="Text Box 39"/>
          <p:cNvSpPr txBox="1">
            <a:spLocks noChangeArrowheads="1"/>
          </p:cNvSpPr>
          <p:nvPr/>
        </p:nvSpPr>
        <p:spPr bwMode="auto">
          <a:xfrm>
            <a:off x="1417638" y="4259263"/>
            <a:ext cx="1314450" cy="246062"/>
          </a:xfrm>
          <a:prstGeom prst="rect">
            <a:avLst/>
          </a:prstGeom>
          <a:noFill/>
          <a:ln w="9525">
            <a:noFill/>
            <a:miter lim="800000"/>
            <a:headEnd/>
            <a:tailEnd/>
          </a:ln>
        </p:spPr>
        <p:txBody>
          <a:bodyPr wrap="none" lIns="0" tIns="0" rIns="0" bIns="0">
            <a:spAutoFit/>
          </a:bodyPr>
          <a:lstStyle/>
          <a:p>
            <a:r>
              <a:rPr lang="en-US" sz="1600">
                <a:solidFill>
                  <a:srgbClr val="4D4D4D"/>
                </a:solidFill>
                <a:latin typeface="Arial Narrow" pitchFamily="34" charset="0"/>
              </a:rPr>
              <a:t>Shipping Network</a:t>
            </a:r>
          </a:p>
        </p:txBody>
      </p:sp>
      <p:sp>
        <p:nvSpPr>
          <p:cNvPr id="154665" name="Line 40"/>
          <p:cNvSpPr>
            <a:spLocks noChangeShapeType="1"/>
          </p:cNvSpPr>
          <p:nvPr/>
        </p:nvSpPr>
        <p:spPr bwMode="auto">
          <a:xfrm>
            <a:off x="2055813" y="3659188"/>
            <a:ext cx="4881562" cy="0"/>
          </a:xfrm>
          <a:prstGeom prst="line">
            <a:avLst/>
          </a:prstGeom>
          <a:noFill/>
          <a:ln w="31750">
            <a:solidFill>
              <a:srgbClr val="C0C0C0"/>
            </a:solidFill>
            <a:round/>
            <a:headEnd/>
            <a:tailEnd/>
          </a:ln>
        </p:spPr>
        <p:txBody>
          <a:bodyPr/>
          <a:lstStyle/>
          <a:p>
            <a:endParaRPr lang="en-US"/>
          </a:p>
        </p:txBody>
      </p:sp>
      <p:sp>
        <p:nvSpPr>
          <p:cNvPr id="154666" name="Rectangle 41"/>
          <p:cNvSpPr>
            <a:spLocks noChangeArrowheads="1"/>
          </p:cNvSpPr>
          <p:nvPr/>
        </p:nvSpPr>
        <p:spPr bwMode="auto">
          <a:xfrm>
            <a:off x="2092325" y="3241675"/>
            <a:ext cx="1158875" cy="371475"/>
          </a:xfrm>
          <a:prstGeom prst="rect">
            <a:avLst/>
          </a:prstGeom>
          <a:solidFill>
            <a:srgbClr val="C0C0C0"/>
          </a:solidFill>
          <a:ln w="9525">
            <a:noFill/>
            <a:miter lim="800000"/>
            <a:headEnd/>
            <a:tailEnd/>
          </a:ln>
        </p:spPr>
        <p:txBody>
          <a:bodyPr wrap="none" anchor="ctr"/>
          <a:lstStyle/>
          <a:p>
            <a:endParaRPr lang="en-US"/>
          </a:p>
        </p:txBody>
      </p:sp>
      <p:sp>
        <p:nvSpPr>
          <p:cNvPr id="154667" name="Rectangle 42"/>
          <p:cNvSpPr>
            <a:spLocks noChangeArrowheads="1"/>
          </p:cNvSpPr>
          <p:nvPr/>
        </p:nvSpPr>
        <p:spPr bwMode="auto">
          <a:xfrm>
            <a:off x="3240088" y="3319463"/>
            <a:ext cx="1982787" cy="217487"/>
          </a:xfrm>
          <a:prstGeom prst="rect">
            <a:avLst/>
          </a:prstGeom>
          <a:solidFill>
            <a:srgbClr val="C0C0C0"/>
          </a:solidFill>
          <a:ln w="9525">
            <a:noFill/>
            <a:miter lim="800000"/>
            <a:headEnd/>
            <a:tailEnd/>
          </a:ln>
        </p:spPr>
        <p:txBody>
          <a:bodyPr wrap="none" anchor="ctr"/>
          <a:lstStyle/>
          <a:p>
            <a:endParaRPr lang="en-US"/>
          </a:p>
        </p:txBody>
      </p:sp>
      <p:sp>
        <p:nvSpPr>
          <p:cNvPr id="154668" name="Rectangle 43"/>
          <p:cNvSpPr>
            <a:spLocks noChangeArrowheads="1"/>
          </p:cNvSpPr>
          <p:nvPr/>
        </p:nvSpPr>
        <p:spPr bwMode="auto">
          <a:xfrm>
            <a:off x="5221288" y="3392488"/>
            <a:ext cx="1123950" cy="71437"/>
          </a:xfrm>
          <a:prstGeom prst="rect">
            <a:avLst/>
          </a:prstGeom>
          <a:solidFill>
            <a:srgbClr val="C0C0C0"/>
          </a:solidFill>
          <a:ln w="9525">
            <a:noFill/>
            <a:miter lim="800000"/>
            <a:headEnd/>
            <a:tailEnd/>
          </a:ln>
        </p:spPr>
        <p:txBody>
          <a:bodyPr wrap="none" anchor="ctr"/>
          <a:lstStyle/>
          <a:p>
            <a:endParaRPr lang="en-US"/>
          </a:p>
        </p:txBody>
      </p:sp>
      <p:sp>
        <p:nvSpPr>
          <p:cNvPr id="154669" name="Rectangle 44"/>
          <p:cNvSpPr>
            <a:spLocks noChangeArrowheads="1"/>
          </p:cNvSpPr>
          <p:nvPr/>
        </p:nvSpPr>
        <p:spPr bwMode="auto">
          <a:xfrm>
            <a:off x="6342063" y="3406775"/>
            <a:ext cx="500062" cy="42863"/>
          </a:xfrm>
          <a:prstGeom prst="rect">
            <a:avLst/>
          </a:prstGeom>
          <a:solidFill>
            <a:srgbClr val="C0C0C0"/>
          </a:solidFill>
          <a:ln w="9525">
            <a:noFill/>
            <a:miter lim="800000"/>
            <a:headEnd/>
            <a:tailEnd/>
          </a:ln>
        </p:spPr>
        <p:txBody>
          <a:bodyPr wrap="none" anchor="ctr"/>
          <a:lstStyle/>
          <a:p>
            <a:endParaRPr lang="en-US"/>
          </a:p>
        </p:txBody>
      </p:sp>
      <p:sp>
        <p:nvSpPr>
          <p:cNvPr id="154670" name="Rectangle 45"/>
          <p:cNvSpPr>
            <a:spLocks noChangeArrowheads="1"/>
          </p:cNvSpPr>
          <p:nvPr/>
        </p:nvSpPr>
        <p:spPr bwMode="auto">
          <a:xfrm>
            <a:off x="2092325" y="2965450"/>
            <a:ext cx="1158875" cy="117475"/>
          </a:xfrm>
          <a:prstGeom prst="rect">
            <a:avLst/>
          </a:prstGeom>
          <a:solidFill>
            <a:srgbClr val="C0C0C0"/>
          </a:solidFill>
          <a:ln w="9525">
            <a:noFill/>
            <a:miter lim="800000"/>
            <a:headEnd/>
            <a:tailEnd/>
          </a:ln>
        </p:spPr>
        <p:txBody>
          <a:bodyPr wrap="none" anchor="ctr"/>
          <a:lstStyle/>
          <a:p>
            <a:endParaRPr lang="en-US"/>
          </a:p>
        </p:txBody>
      </p:sp>
      <p:sp>
        <p:nvSpPr>
          <p:cNvPr id="154671" name="Rectangle 46"/>
          <p:cNvSpPr>
            <a:spLocks noChangeArrowheads="1"/>
          </p:cNvSpPr>
          <p:nvPr/>
        </p:nvSpPr>
        <p:spPr bwMode="auto">
          <a:xfrm>
            <a:off x="3240088" y="2916238"/>
            <a:ext cx="1982787" cy="217487"/>
          </a:xfrm>
          <a:prstGeom prst="rect">
            <a:avLst/>
          </a:prstGeom>
          <a:solidFill>
            <a:srgbClr val="C0C0C0"/>
          </a:solidFill>
          <a:ln w="9525">
            <a:noFill/>
            <a:miter lim="800000"/>
            <a:headEnd/>
            <a:tailEnd/>
          </a:ln>
        </p:spPr>
        <p:txBody>
          <a:bodyPr wrap="none" anchor="ctr"/>
          <a:lstStyle/>
          <a:p>
            <a:endParaRPr lang="en-US"/>
          </a:p>
        </p:txBody>
      </p:sp>
      <p:sp>
        <p:nvSpPr>
          <p:cNvPr id="154672" name="Rectangle 47"/>
          <p:cNvSpPr>
            <a:spLocks noChangeArrowheads="1"/>
          </p:cNvSpPr>
          <p:nvPr/>
        </p:nvSpPr>
        <p:spPr bwMode="auto">
          <a:xfrm>
            <a:off x="5221288" y="2867025"/>
            <a:ext cx="1123950" cy="315913"/>
          </a:xfrm>
          <a:prstGeom prst="rect">
            <a:avLst/>
          </a:prstGeom>
          <a:solidFill>
            <a:srgbClr val="C0C0C0"/>
          </a:solidFill>
          <a:ln w="9525">
            <a:noFill/>
            <a:miter lim="800000"/>
            <a:headEnd/>
            <a:tailEnd/>
          </a:ln>
        </p:spPr>
        <p:txBody>
          <a:bodyPr wrap="none" anchor="ctr"/>
          <a:lstStyle/>
          <a:p>
            <a:endParaRPr lang="en-US"/>
          </a:p>
        </p:txBody>
      </p:sp>
      <p:sp>
        <p:nvSpPr>
          <p:cNvPr id="154673" name="Rectangle 48"/>
          <p:cNvSpPr>
            <a:spLocks noChangeArrowheads="1"/>
          </p:cNvSpPr>
          <p:nvPr/>
        </p:nvSpPr>
        <p:spPr bwMode="auto">
          <a:xfrm>
            <a:off x="6342063" y="2835275"/>
            <a:ext cx="500062" cy="377825"/>
          </a:xfrm>
          <a:prstGeom prst="rect">
            <a:avLst/>
          </a:prstGeom>
          <a:solidFill>
            <a:srgbClr val="C0C0C0"/>
          </a:solidFill>
          <a:ln w="9525">
            <a:noFill/>
            <a:miter lim="800000"/>
            <a:headEnd/>
            <a:tailEnd/>
          </a:ln>
        </p:spPr>
        <p:txBody>
          <a:bodyPr wrap="none" anchor="ctr"/>
          <a:lstStyle/>
          <a:p>
            <a:endParaRPr lang="en-US"/>
          </a:p>
        </p:txBody>
      </p:sp>
      <p:sp>
        <p:nvSpPr>
          <p:cNvPr id="96" name="TextBox 95"/>
          <p:cNvSpPr txBox="1"/>
          <p:nvPr/>
        </p:nvSpPr>
        <p:spPr>
          <a:xfrm>
            <a:off x="2008188" y="2306638"/>
            <a:ext cx="1330325" cy="307975"/>
          </a:xfrm>
          <a:prstGeom prst="rect">
            <a:avLst/>
          </a:prstGeom>
          <a:noFill/>
        </p:spPr>
        <p:txBody>
          <a:bodyPr wrap="none" lIns="0" tIns="0" rIns="0" bIns="0">
            <a:spAutoFit/>
          </a:bodyPr>
          <a:lstStyle/>
          <a:p>
            <a:pPr>
              <a:defRPr/>
            </a:pPr>
            <a:r>
              <a:rPr lang="en-US" sz="2000" b="1" dirty="0" err="1">
                <a:solidFill>
                  <a:srgbClr val="292929"/>
                </a:solidFill>
                <a:effectLst>
                  <a:outerShdw blurRad="38100" dist="38100" dir="2700000" algn="tl">
                    <a:srgbClr val="000000">
                      <a:alpha val="43137"/>
                    </a:srgbClr>
                  </a:outerShdw>
                </a:effectLst>
                <a:latin typeface="Arial Narrow" pitchFamily="34" charset="0"/>
              </a:rPr>
              <a:t>Massification</a:t>
            </a:r>
            <a:endParaRPr lang="en-US" sz="2000" b="1" dirty="0">
              <a:solidFill>
                <a:srgbClr val="292929"/>
              </a:solidFill>
              <a:effectLst>
                <a:outerShdw blurRad="38100" dist="38100" dir="2700000" algn="tl">
                  <a:srgbClr val="000000">
                    <a:alpha val="43137"/>
                  </a:srgbClr>
                </a:outerShdw>
              </a:effectLst>
              <a:latin typeface="Arial Narrow" pitchFamily="34" charset="0"/>
            </a:endParaRPr>
          </a:p>
        </p:txBody>
      </p:sp>
      <p:sp>
        <p:nvSpPr>
          <p:cNvPr id="97" name="TextBox 96"/>
          <p:cNvSpPr txBox="1"/>
          <p:nvPr/>
        </p:nvSpPr>
        <p:spPr>
          <a:xfrm>
            <a:off x="5561013" y="2306638"/>
            <a:ext cx="1203325" cy="307975"/>
          </a:xfrm>
          <a:prstGeom prst="rect">
            <a:avLst/>
          </a:prstGeom>
          <a:noFill/>
        </p:spPr>
        <p:txBody>
          <a:bodyPr wrap="none" lIns="0" tIns="0" rIns="0" bIns="0">
            <a:spAutoFit/>
          </a:bodyPr>
          <a:lstStyle/>
          <a:p>
            <a:pPr>
              <a:defRPr/>
            </a:pPr>
            <a:r>
              <a:rPr lang="en-US" sz="2000" b="1" dirty="0">
                <a:solidFill>
                  <a:srgbClr val="292929"/>
                </a:solidFill>
                <a:effectLst>
                  <a:outerShdw blurRad="38100" dist="38100" dir="2700000" algn="tl">
                    <a:srgbClr val="000000">
                      <a:alpha val="43137"/>
                    </a:srgbClr>
                  </a:outerShdw>
                </a:effectLst>
                <a:latin typeface="Arial Narrow" pitchFamily="34" charset="0"/>
              </a:rPr>
              <a:t>Atomization</a:t>
            </a:r>
          </a:p>
        </p:txBody>
      </p:sp>
      <p:sp>
        <p:nvSpPr>
          <p:cNvPr id="154676" name="Left-Right Arrow 96"/>
          <p:cNvSpPr>
            <a:spLocks noChangeArrowheads="1"/>
          </p:cNvSpPr>
          <p:nvPr/>
        </p:nvSpPr>
        <p:spPr bwMode="auto">
          <a:xfrm>
            <a:off x="3389313" y="2297113"/>
            <a:ext cx="2085975" cy="334962"/>
          </a:xfrm>
          <a:prstGeom prst="leftRightArrow">
            <a:avLst>
              <a:gd name="adj1" fmla="val 50000"/>
              <a:gd name="adj2" fmla="val 49964"/>
            </a:avLst>
          </a:prstGeom>
          <a:solidFill>
            <a:srgbClr val="FFFFCC"/>
          </a:solidFill>
          <a:ln w="38100" algn="ctr">
            <a:solidFill>
              <a:srgbClr val="777777"/>
            </a:solidFill>
            <a:round/>
            <a:headEnd/>
            <a:tailEnd/>
          </a:ln>
        </p:spPr>
        <p:txBody>
          <a:bodyPr/>
          <a:lstStyle/>
          <a:p>
            <a:endParaRPr lang="en-US"/>
          </a:p>
        </p:txBody>
      </p:sp>
      <p:sp>
        <p:nvSpPr>
          <p:cNvPr id="53" name="Footer Placeholder 3"/>
          <p:cNvSpPr>
            <a:spLocks noGrp="1"/>
          </p:cNvSpPr>
          <p:nvPr>
            <p:ph type="ftr" sz="quarter" idx="10"/>
          </p:nvPr>
        </p:nvSpPr>
        <p:spPr>
          <a:xfrm>
            <a:off x="101600" y="6639321"/>
            <a:ext cx="8940800" cy="246063"/>
          </a:xfrm>
        </p:spPr>
        <p:txBody>
          <a:bodyPr/>
          <a:lstStyle/>
          <a:p>
            <a:pPr>
              <a:defRPr/>
            </a:pPr>
            <a:r>
              <a:rPr lang="en-US" sz="1100" dirty="0" smtClean="0"/>
              <a:t>Copyright © 1998-2010, Dr. Jean-Paul </a:t>
            </a:r>
            <a:r>
              <a:rPr lang="en-US" sz="1100" dirty="0" err="1" smtClean="0"/>
              <a:t>Rodrigue</a:t>
            </a:r>
            <a:r>
              <a:rPr lang="en-US" sz="1100" dirty="0" smtClean="0"/>
              <a:t>, Dept. of Global Economies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endParaRPr lang="en-US" sz="1100" dirty="0"/>
          </a:p>
        </p:txBody>
      </p:sp>
    </p:spTree>
    <p:extLst>
      <p:ext uri="{BB962C8B-B14F-4D97-AF65-F5344CB8AC3E}">
        <p14:creationId xmlns:p14="http://schemas.microsoft.com/office/powerpoint/2010/main" val="25327358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it-IT" altLang="it-IT" sz="3200" dirty="0" smtClean="0"/>
              <a:t>The </a:t>
            </a:r>
            <a:r>
              <a:rPr lang="it-IT" altLang="it-IT" sz="3200" dirty="0" err="1" smtClean="0"/>
              <a:t>spatial</a:t>
            </a:r>
            <a:r>
              <a:rPr lang="it-IT" altLang="it-IT" sz="3200" dirty="0" smtClean="0"/>
              <a:t> </a:t>
            </a:r>
            <a:r>
              <a:rPr lang="it-IT" altLang="it-IT" sz="3200" dirty="0" err="1" smtClean="0"/>
              <a:t>structure</a:t>
            </a:r>
            <a:r>
              <a:rPr lang="it-IT" altLang="it-IT" sz="3200" dirty="0" smtClean="0"/>
              <a:t> of </a:t>
            </a:r>
            <a:r>
              <a:rPr lang="it-IT" altLang="it-IT" sz="3200" dirty="0" err="1" smtClean="0"/>
              <a:t>transport</a:t>
            </a:r>
            <a:r>
              <a:rPr lang="it-IT" altLang="it-IT" sz="3200" dirty="0" smtClean="0"/>
              <a:t> </a:t>
            </a:r>
            <a:r>
              <a:rPr lang="it-IT" altLang="it-IT" sz="3200" dirty="0" err="1" smtClean="0"/>
              <a:t>costs</a:t>
            </a:r>
            <a:endParaRPr lang="it-IT" altLang="it-IT" sz="3200" dirty="0" smtClean="0"/>
          </a:p>
        </p:txBody>
      </p:sp>
      <p:sp>
        <p:nvSpPr>
          <p:cNvPr id="44035" name="Rectangle 3" descr="Rectangle: Click to edit Master text styles&#10;Second level&#10;Third level&#10;Fourth level&#10;Fifth level"/>
          <p:cNvSpPr>
            <a:spLocks noGrp="1" noChangeArrowheads="1"/>
          </p:cNvSpPr>
          <p:nvPr>
            <p:ph type="body" idx="1"/>
          </p:nvPr>
        </p:nvSpPr>
        <p:spPr>
          <a:xfrm>
            <a:off x="838200" y="1628775"/>
            <a:ext cx="7772400" cy="4968875"/>
          </a:xfrm>
        </p:spPr>
        <p:txBody>
          <a:bodyPr/>
          <a:lstStyle/>
          <a:p>
            <a:pPr>
              <a:lnSpc>
                <a:spcPct val="80000"/>
              </a:lnSpc>
            </a:pPr>
            <a:r>
              <a:rPr lang="it-IT" altLang="it-IT" sz="2400" dirty="0" err="1" smtClean="0"/>
              <a:t>Simplified</a:t>
            </a:r>
            <a:r>
              <a:rPr lang="it-IT" altLang="it-IT" sz="2400" dirty="0" smtClean="0"/>
              <a:t> </a:t>
            </a:r>
            <a:r>
              <a:rPr lang="it-IT" altLang="it-IT" sz="2400" dirty="0" err="1" smtClean="0"/>
              <a:t>hypotheses</a:t>
            </a:r>
            <a:r>
              <a:rPr lang="it-IT" altLang="it-IT" sz="2400" dirty="0" smtClean="0"/>
              <a:t> on </a:t>
            </a:r>
            <a:r>
              <a:rPr lang="it-IT" altLang="it-IT" sz="2400" dirty="0" err="1" smtClean="0"/>
              <a:t>transport</a:t>
            </a:r>
            <a:r>
              <a:rPr lang="it-IT" altLang="it-IT" sz="2400" dirty="0" smtClean="0"/>
              <a:t>: </a:t>
            </a:r>
            <a:r>
              <a:rPr lang="it-IT" altLang="it-IT" sz="2400" b="1" dirty="0" err="1" smtClean="0"/>
              <a:t>transport</a:t>
            </a:r>
            <a:r>
              <a:rPr lang="it-IT" altLang="it-IT" sz="2400" b="1" dirty="0" smtClean="0"/>
              <a:t> </a:t>
            </a:r>
            <a:r>
              <a:rPr lang="it-IT" altLang="it-IT" sz="2400" b="1" dirty="0" err="1" smtClean="0"/>
              <a:t>costs</a:t>
            </a:r>
            <a:r>
              <a:rPr lang="it-IT" altLang="it-IT" sz="2400" b="1" dirty="0" smtClean="0"/>
              <a:t> </a:t>
            </a:r>
            <a:r>
              <a:rPr lang="it-IT" altLang="it-IT" sz="2400" b="1" dirty="0" err="1" smtClean="0"/>
              <a:t>proportional</a:t>
            </a:r>
            <a:r>
              <a:rPr lang="it-IT" altLang="it-IT" sz="2400" b="1" dirty="0" smtClean="0"/>
              <a:t> to </a:t>
            </a:r>
            <a:r>
              <a:rPr lang="it-IT" altLang="it-IT" sz="2400" b="1" dirty="0" err="1" smtClean="0"/>
              <a:t>distance</a:t>
            </a:r>
            <a:r>
              <a:rPr lang="it-IT" altLang="it-IT" sz="2400" b="1" dirty="0" smtClean="0"/>
              <a:t>:</a:t>
            </a:r>
          </a:p>
          <a:p>
            <a:pPr lvl="1">
              <a:lnSpc>
                <a:spcPct val="80000"/>
              </a:lnSpc>
            </a:pPr>
            <a:r>
              <a:rPr lang="it-IT" altLang="it-IT" sz="2000" dirty="0" smtClean="0"/>
              <a:t>Weber (minimum </a:t>
            </a:r>
            <a:r>
              <a:rPr lang="it-IT" altLang="it-IT" sz="2000" dirty="0" err="1" smtClean="0"/>
              <a:t>transport</a:t>
            </a:r>
            <a:r>
              <a:rPr lang="it-IT" altLang="it-IT" sz="2000" dirty="0" smtClean="0"/>
              <a:t> </a:t>
            </a:r>
            <a:r>
              <a:rPr lang="it-IT" altLang="it-IT" sz="2000" dirty="0" err="1" smtClean="0"/>
              <a:t>cost</a:t>
            </a:r>
            <a:r>
              <a:rPr lang="it-IT" altLang="it-IT" sz="2000" dirty="0" smtClean="0"/>
              <a:t>)</a:t>
            </a:r>
          </a:p>
          <a:p>
            <a:pPr lvl="1">
              <a:lnSpc>
                <a:spcPct val="80000"/>
              </a:lnSpc>
            </a:pPr>
            <a:r>
              <a:rPr lang="it-IT" altLang="it-IT" sz="2000" dirty="0" smtClean="0"/>
              <a:t>Von </a:t>
            </a:r>
            <a:r>
              <a:rPr lang="it-IT" altLang="it-IT" sz="2000" dirty="0" err="1" smtClean="0"/>
              <a:t>Thunen</a:t>
            </a:r>
            <a:r>
              <a:rPr lang="it-IT" altLang="it-IT" sz="2000" dirty="0" smtClean="0"/>
              <a:t> (location </a:t>
            </a:r>
            <a:r>
              <a:rPr lang="it-IT" altLang="it-IT" sz="2000" dirty="0" err="1" smtClean="0"/>
              <a:t>rent</a:t>
            </a:r>
            <a:r>
              <a:rPr lang="it-IT" altLang="it-IT" sz="2000" dirty="0" smtClean="0"/>
              <a:t>)</a:t>
            </a:r>
          </a:p>
          <a:p>
            <a:pPr>
              <a:lnSpc>
                <a:spcPct val="80000"/>
              </a:lnSpc>
            </a:pPr>
            <a:r>
              <a:rPr lang="it-IT" altLang="it-IT" sz="2400" dirty="0" smtClean="0"/>
              <a:t>Real world: </a:t>
            </a:r>
            <a:r>
              <a:rPr lang="it-IT" altLang="it-IT" sz="2400" dirty="0" err="1" smtClean="0"/>
              <a:t>transport</a:t>
            </a:r>
            <a:r>
              <a:rPr lang="it-IT" altLang="it-IT" sz="2400" dirty="0" smtClean="0"/>
              <a:t> </a:t>
            </a:r>
            <a:r>
              <a:rPr lang="it-IT" altLang="it-IT" sz="2400" dirty="0" err="1" smtClean="0"/>
              <a:t>costs</a:t>
            </a:r>
            <a:r>
              <a:rPr lang="it-IT" altLang="it-IT" sz="2400" dirty="0" smtClean="0"/>
              <a:t> </a:t>
            </a:r>
            <a:r>
              <a:rPr lang="it-IT" altLang="it-IT" sz="2400" dirty="0" err="1" smtClean="0"/>
              <a:t>hold</a:t>
            </a:r>
            <a:r>
              <a:rPr lang="it-IT" altLang="it-IT" sz="2400" dirty="0" smtClean="0"/>
              <a:t> a </a:t>
            </a:r>
            <a:r>
              <a:rPr lang="it-IT" altLang="it-IT" sz="2400" b="1" dirty="0" err="1" smtClean="0"/>
              <a:t>fixed</a:t>
            </a:r>
            <a:r>
              <a:rPr lang="it-IT" altLang="it-IT" sz="2400" b="1" dirty="0" smtClean="0"/>
              <a:t> </a:t>
            </a:r>
            <a:r>
              <a:rPr lang="it-IT" altLang="it-IT" sz="2400" b="1" dirty="0" err="1" smtClean="0"/>
              <a:t>loading</a:t>
            </a:r>
            <a:r>
              <a:rPr lang="it-IT" altLang="it-IT" sz="2400" b="1" dirty="0" smtClean="0"/>
              <a:t> component</a:t>
            </a:r>
            <a:r>
              <a:rPr lang="it-IT" altLang="it-IT" sz="2400" dirty="0" smtClean="0"/>
              <a:t>, a </a:t>
            </a:r>
            <a:r>
              <a:rPr lang="it-IT" altLang="it-IT" sz="2400" b="1" dirty="0" err="1"/>
              <a:t>fixed</a:t>
            </a:r>
            <a:r>
              <a:rPr lang="it-IT" altLang="it-IT" sz="2400" b="1" dirty="0"/>
              <a:t> </a:t>
            </a:r>
            <a:r>
              <a:rPr lang="it-IT" altLang="it-IT" sz="2400" b="1" dirty="0" err="1" smtClean="0"/>
              <a:t>unloading</a:t>
            </a:r>
            <a:r>
              <a:rPr lang="it-IT" altLang="it-IT" sz="2400" b="1" dirty="0" smtClean="0"/>
              <a:t> </a:t>
            </a:r>
            <a:r>
              <a:rPr lang="it-IT" altLang="it-IT" sz="2400" b="1" dirty="0"/>
              <a:t>component </a:t>
            </a:r>
            <a:r>
              <a:rPr lang="it-IT" altLang="it-IT" sz="2400" dirty="0" smtClean="0"/>
              <a:t>and </a:t>
            </a:r>
            <a:r>
              <a:rPr lang="it-IT" altLang="it-IT" sz="2400" dirty="0" err="1" smtClean="0"/>
              <a:t>costs</a:t>
            </a:r>
            <a:r>
              <a:rPr lang="it-IT" altLang="it-IT" sz="2400" dirty="0" smtClean="0"/>
              <a:t> </a:t>
            </a:r>
            <a:r>
              <a:rPr lang="it-IT" altLang="it-IT" sz="2400" dirty="0" err="1" smtClean="0"/>
              <a:t>varying</a:t>
            </a:r>
            <a:r>
              <a:rPr lang="it-IT" altLang="it-IT" sz="2400" dirty="0" smtClean="0"/>
              <a:t> in a </a:t>
            </a:r>
            <a:r>
              <a:rPr lang="it-IT" altLang="it-IT" sz="2400" dirty="0" err="1" smtClean="0"/>
              <a:t>less</a:t>
            </a:r>
            <a:r>
              <a:rPr lang="it-IT" altLang="it-IT" sz="2400" dirty="0" smtClean="0"/>
              <a:t> </a:t>
            </a:r>
            <a:r>
              <a:rPr lang="it-IT" altLang="it-IT" sz="2400" dirty="0" err="1" smtClean="0"/>
              <a:t>than</a:t>
            </a:r>
            <a:r>
              <a:rPr lang="it-IT" altLang="it-IT" sz="2400" dirty="0" smtClean="0"/>
              <a:t> </a:t>
            </a:r>
            <a:r>
              <a:rPr lang="it-IT" altLang="it-IT" sz="2400" dirty="0" err="1" smtClean="0"/>
              <a:t>proportional</a:t>
            </a:r>
            <a:r>
              <a:rPr lang="it-IT" altLang="it-IT" sz="2400" dirty="0" smtClean="0"/>
              <a:t> way to </a:t>
            </a:r>
            <a:r>
              <a:rPr lang="it-IT" altLang="it-IT" sz="2400" dirty="0" err="1" smtClean="0"/>
              <a:t>travel’s</a:t>
            </a:r>
            <a:r>
              <a:rPr lang="it-IT" altLang="it-IT" sz="2400" dirty="0" smtClean="0"/>
              <a:t> </a:t>
            </a:r>
            <a:r>
              <a:rPr lang="it-IT" altLang="it-IT" sz="2400" dirty="0" err="1" smtClean="0"/>
              <a:t>length</a:t>
            </a:r>
            <a:r>
              <a:rPr lang="it-IT" altLang="it-IT" sz="2400" dirty="0" smtClean="0"/>
              <a:t>.</a:t>
            </a:r>
          </a:p>
          <a:p>
            <a:pPr>
              <a:lnSpc>
                <a:spcPct val="80000"/>
              </a:lnSpc>
            </a:pPr>
            <a:r>
              <a:rPr lang="it-IT" altLang="it-IT" sz="2400" dirty="0" err="1" smtClean="0"/>
              <a:t>Economies</a:t>
            </a:r>
            <a:r>
              <a:rPr lang="it-IT" altLang="it-IT" sz="2400" dirty="0" smtClean="0"/>
              <a:t> of scale</a:t>
            </a:r>
          </a:p>
          <a:p>
            <a:pPr>
              <a:lnSpc>
                <a:spcPct val="80000"/>
              </a:lnSpc>
            </a:pPr>
            <a:r>
              <a:rPr lang="it-IT" altLang="it-IT" sz="2400" dirty="0" err="1" smtClean="0"/>
              <a:t>Different</a:t>
            </a:r>
            <a:r>
              <a:rPr lang="it-IT" altLang="it-IT" sz="2400" dirty="0" smtClean="0"/>
              <a:t> </a:t>
            </a:r>
            <a:r>
              <a:rPr lang="it-IT" altLang="it-IT" sz="2400" dirty="0" err="1" smtClean="0"/>
              <a:t>weight</a:t>
            </a:r>
            <a:r>
              <a:rPr lang="it-IT" altLang="it-IT" sz="2400" dirty="0" smtClean="0"/>
              <a:t> of </a:t>
            </a:r>
            <a:r>
              <a:rPr lang="it-IT" altLang="it-IT" sz="2400" dirty="0" err="1" smtClean="0"/>
              <a:t>distace</a:t>
            </a:r>
            <a:r>
              <a:rPr lang="it-IT" altLang="it-IT" sz="2400" dirty="0" smtClean="0"/>
              <a:t> for </a:t>
            </a:r>
            <a:r>
              <a:rPr lang="it-IT" altLang="it-IT" sz="2400" dirty="0" err="1" smtClean="0"/>
              <a:t>different</a:t>
            </a:r>
            <a:r>
              <a:rPr lang="it-IT" altLang="it-IT" sz="2400" dirty="0" smtClean="0"/>
              <a:t> </a:t>
            </a:r>
            <a:r>
              <a:rPr lang="it-IT" altLang="it-IT" sz="2400" dirty="0" err="1" smtClean="0"/>
              <a:t>transport</a:t>
            </a:r>
            <a:r>
              <a:rPr lang="it-IT" altLang="it-IT" sz="2400" dirty="0" smtClean="0"/>
              <a:t> </a:t>
            </a:r>
            <a:r>
              <a:rPr lang="it-IT" altLang="it-IT" sz="2400" dirty="0" err="1" smtClean="0"/>
              <a:t>modes</a:t>
            </a:r>
            <a:r>
              <a:rPr lang="it-IT" altLang="it-IT" sz="2400" dirty="0" smtClean="0"/>
              <a:t>:</a:t>
            </a:r>
          </a:p>
          <a:p>
            <a:pPr lvl="1">
              <a:lnSpc>
                <a:spcPct val="80000"/>
              </a:lnSpc>
            </a:pPr>
            <a:r>
              <a:rPr lang="it-IT" altLang="it-IT" sz="2000" dirty="0" smtClean="0"/>
              <a:t>Road </a:t>
            </a:r>
          </a:p>
          <a:p>
            <a:pPr lvl="1">
              <a:lnSpc>
                <a:spcPct val="80000"/>
              </a:lnSpc>
            </a:pPr>
            <a:r>
              <a:rPr lang="it-IT" altLang="it-IT" sz="2000" dirty="0" err="1" smtClean="0"/>
              <a:t>Railway</a:t>
            </a:r>
            <a:r>
              <a:rPr lang="it-IT" altLang="it-IT" sz="2000" dirty="0" smtClean="0"/>
              <a:t> </a:t>
            </a:r>
          </a:p>
          <a:p>
            <a:pPr lvl="1">
              <a:lnSpc>
                <a:spcPct val="80000"/>
              </a:lnSpc>
            </a:pPr>
            <a:r>
              <a:rPr lang="it-IT" altLang="it-IT" sz="2000" dirty="0" smtClean="0"/>
              <a:t>Water/Air</a:t>
            </a:r>
          </a:p>
          <a:p>
            <a:pPr>
              <a:lnSpc>
                <a:spcPct val="80000"/>
              </a:lnSpc>
            </a:pPr>
            <a:endParaRPr lang="it-IT" altLang="it-IT" sz="2400" dirty="0" smtClean="0"/>
          </a:p>
        </p:txBody>
      </p:sp>
    </p:spTree>
    <p:extLst>
      <p:ext uri="{BB962C8B-B14F-4D97-AF65-F5344CB8AC3E}">
        <p14:creationId xmlns:p14="http://schemas.microsoft.com/office/powerpoint/2010/main" val="13306283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9"/>
          <p:cNvSpPr>
            <a:spLocks noGrp="1" noChangeArrowheads="1"/>
          </p:cNvSpPr>
          <p:nvPr>
            <p:ph type="title"/>
          </p:nvPr>
        </p:nvSpPr>
        <p:spPr/>
        <p:txBody>
          <a:bodyPr/>
          <a:lstStyle/>
          <a:p>
            <a:pPr eaLnBrk="1" hangingPunct="1"/>
            <a:r>
              <a:rPr lang="en-US" smtClean="0"/>
              <a:t>Different Friction of Distance Functions </a:t>
            </a:r>
          </a:p>
        </p:txBody>
      </p:sp>
      <p:sp>
        <p:nvSpPr>
          <p:cNvPr id="71684" name="Freeform 38"/>
          <p:cNvSpPr>
            <a:spLocks/>
          </p:cNvSpPr>
          <p:nvPr/>
        </p:nvSpPr>
        <p:spPr bwMode="auto">
          <a:xfrm>
            <a:off x="5099050" y="2409825"/>
            <a:ext cx="2754313" cy="655638"/>
          </a:xfrm>
          <a:custGeom>
            <a:avLst/>
            <a:gdLst>
              <a:gd name="T0" fmla="*/ 0 w 1735"/>
              <a:gd name="T1" fmla="*/ 2147483647 h 413"/>
              <a:gd name="T2" fmla="*/ 2147483647 w 1735"/>
              <a:gd name="T3" fmla="*/ 2147483647 h 413"/>
              <a:gd name="T4" fmla="*/ 2147483647 w 1735"/>
              <a:gd name="T5" fmla="*/ 2147483647 h 413"/>
              <a:gd name="T6" fmla="*/ 2147483647 w 1735"/>
              <a:gd name="T7" fmla="*/ 2147483647 h 413"/>
              <a:gd name="T8" fmla="*/ 2147483647 w 1735"/>
              <a:gd name="T9" fmla="*/ 2147483647 h 413"/>
              <a:gd name="T10" fmla="*/ 2147483647 w 1735"/>
              <a:gd name="T11" fmla="*/ 2147483647 h 413"/>
              <a:gd name="T12" fmla="*/ 2147483647 w 1735"/>
              <a:gd name="T13" fmla="*/ 2147483647 h 413"/>
              <a:gd name="T14" fmla="*/ 2147483647 w 1735"/>
              <a:gd name="T15" fmla="*/ 2147483647 h 413"/>
              <a:gd name="T16" fmla="*/ 2147483647 w 1735"/>
              <a:gd name="T17" fmla="*/ 2147483647 h 413"/>
              <a:gd name="T18" fmla="*/ 2147483647 w 1735"/>
              <a:gd name="T19" fmla="*/ 2147483647 h 413"/>
              <a:gd name="T20" fmla="*/ 2147483647 w 1735"/>
              <a:gd name="T21" fmla="*/ 0 h 413"/>
              <a:gd name="T22" fmla="*/ 2147483647 w 1735"/>
              <a:gd name="T23" fmla="*/ 0 h 4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35"/>
              <a:gd name="T37" fmla="*/ 0 h 413"/>
              <a:gd name="T38" fmla="*/ 1735 w 1735"/>
              <a:gd name="T39" fmla="*/ 413 h 4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35" h="413">
                <a:moveTo>
                  <a:pt x="0" y="413"/>
                </a:moveTo>
                <a:lnTo>
                  <a:pt x="298" y="413"/>
                </a:lnTo>
                <a:lnTo>
                  <a:pt x="298" y="325"/>
                </a:lnTo>
                <a:lnTo>
                  <a:pt x="583" y="325"/>
                </a:lnTo>
                <a:lnTo>
                  <a:pt x="584" y="290"/>
                </a:lnTo>
                <a:lnTo>
                  <a:pt x="935" y="290"/>
                </a:lnTo>
                <a:lnTo>
                  <a:pt x="935" y="163"/>
                </a:lnTo>
                <a:lnTo>
                  <a:pt x="1328" y="163"/>
                </a:lnTo>
                <a:lnTo>
                  <a:pt x="1328" y="95"/>
                </a:lnTo>
                <a:lnTo>
                  <a:pt x="1620" y="95"/>
                </a:lnTo>
                <a:lnTo>
                  <a:pt x="1620" y="0"/>
                </a:lnTo>
                <a:lnTo>
                  <a:pt x="1735" y="0"/>
                </a:lnTo>
              </a:path>
            </a:pathLst>
          </a:custGeom>
          <a:noFill/>
          <a:ln w="38100">
            <a:solidFill>
              <a:srgbClr val="FF6600"/>
            </a:solidFill>
            <a:round/>
            <a:headEnd/>
            <a:tailEnd/>
          </a:ln>
        </p:spPr>
        <p:txBody>
          <a:bodyPr/>
          <a:lstStyle/>
          <a:p>
            <a:endParaRPr lang="en-US"/>
          </a:p>
        </p:txBody>
      </p:sp>
      <p:sp>
        <p:nvSpPr>
          <p:cNvPr id="71685" name="Rectangle 2"/>
          <p:cNvSpPr>
            <a:spLocks noChangeArrowheads="1"/>
          </p:cNvSpPr>
          <p:nvPr/>
        </p:nvSpPr>
        <p:spPr bwMode="auto">
          <a:xfrm>
            <a:off x="963613" y="1643063"/>
            <a:ext cx="3586162" cy="2112962"/>
          </a:xfrm>
          <a:prstGeom prst="rect">
            <a:avLst/>
          </a:prstGeom>
          <a:noFill/>
          <a:ln w="31750">
            <a:solidFill>
              <a:schemeClr val="bg1">
                <a:lumMod val="85000"/>
              </a:schemeClr>
            </a:solidFill>
            <a:miter lim="800000"/>
            <a:headEnd/>
            <a:tailEnd/>
          </a:ln>
        </p:spPr>
        <p:txBody>
          <a:bodyPr wrap="none" anchor="ctr"/>
          <a:lstStyle/>
          <a:p>
            <a:pPr>
              <a:defRPr/>
            </a:pPr>
            <a:endParaRPr lang="en-US"/>
          </a:p>
        </p:txBody>
      </p:sp>
      <p:sp>
        <p:nvSpPr>
          <p:cNvPr id="71686" name="Rectangle 11"/>
          <p:cNvSpPr>
            <a:spLocks noChangeArrowheads="1"/>
          </p:cNvSpPr>
          <p:nvPr/>
        </p:nvSpPr>
        <p:spPr bwMode="auto">
          <a:xfrm>
            <a:off x="4684713" y="1643063"/>
            <a:ext cx="3586162" cy="2112962"/>
          </a:xfrm>
          <a:prstGeom prst="rect">
            <a:avLst/>
          </a:prstGeom>
          <a:noFill/>
          <a:ln w="31750">
            <a:solidFill>
              <a:schemeClr val="bg1">
                <a:lumMod val="85000"/>
              </a:schemeClr>
            </a:solidFill>
            <a:miter lim="800000"/>
            <a:headEnd/>
            <a:tailEnd/>
          </a:ln>
        </p:spPr>
        <p:txBody>
          <a:bodyPr wrap="none" anchor="ctr"/>
          <a:lstStyle/>
          <a:p>
            <a:pPr>
              <a:defRPr/>
            </a:pPr>
            <a:endParaRPr lang="en-US"/>
          </a:p>
        </p:txBody>
      </p:sp>
      <p:sp>
        <p:nvSpPr>
          <p:cNvPr id="71687" name="Rectangle 15"/>
          <p:cNvSpPr>
            <a:spLocks noChangeArrowheads="1"/>
          </p:cNvSpPr>
          <p:nvPr/>
        </p:nvSpPr>
        <p:spPr bwMode="auto">
          <a:xfrm>
            <a:off x="963613" y="3873500"/>
            <a:ext cx="3586162" cy="2112963"/>
          </a:xfrm>
          <a:prstGeom prst="rect">
            <a:avLst/>
          </a:prstGeom>
          <a:noFill/>
          <a:ln w="31750">
            <a:solidFill>
              <a:schemeClr val="bg1">
                <a:lumMod val="85000"/>
              </a:schemeClr>
            </a:solidFill>
            <a:miter lim="800000"/>
            <a:headEnd/>
            <a:tailEnd/>
          </a:ln>
        </p:spPr>
        <p:txBody>
          <a:bodyPr wrap="none" anchor="ctr"/>
          <a:lstStyle/>
          <a:p>
            <a:pPr>
              <a:defRPr/>
            </a:pPr>
            <a:endParaRPr lang="en-US"/>
          </a:p>
        </p:txBody>
      </p:sp>
      <p:sp>
        <p:nvSpPr>
          <p:cNvPr id="71688" name="Rectangle 19"/>
          <p:cNvSpPr>
            <a:spLocks noChangeArrowheads="1"/>
          </p:cNvSpPr>
          <p:nvPr/>
        </p:nvSpPr>
        <p:spPr bwMode="auto">
          <a:xfrm>
            <a:off x="4684713" y="3873500"/>
            <a:ext cx="3586162" cy="2112963"/>
          </a:xfrm>
          <a:prstGeom prst="rect">
            <a:avLst/>
          </a:prstGeom>
          <a:noFill/>
          <a:ln w="31750">
            <a:solidFill>
              <a:schemeClr val="bg1">
                <a:lumMod val="85000"/>
              </a:schemeClr>
            </a:solidFill>
            <a:miter lim="800000"/>
            <a:headEnd/>
            <a:tailEnd/>
          </a:ln>
        </p:spPr>
        <p:txBody>
          <a:bodyPr wrap="none" anchor="ctr"/>
          <a:lstStyle/>
          <a:p>
            <a:pPr>
              <a:defRPr/>
            </a:pPr>
            <a:endParaRPr lang="en-US"/>
          </a:p>
        </p:txBody>
      </p:sp>
      <p:sp>
        <p:nvSpPr>
          <p:cNvPr id="71689" name="Arc 8"/>
          <p:cNvSpPr>
            <a:spLocks/>
          </p:cNvSpPr>
          <p:nvPr/>
        </p:nvSpPr>
        <p:spPr bwMode="auto">
          <a:xfrm>
            <a:off x="1355725" y="4364038"/>
            <a:ext cx="2832100" cy="1100137"/>
          </a:xfrm>
          <a:custGeom>
            <a:avLst/>
            <a:gdLst>
              <a:gd name="T0" fmla="*/ 2147483647 w 21600"/>
              <a:gd name="T1" fmla="*/ 0 h 21638"/>
              <a:gd name="T2" fmla="*/ 0 w 21600"/>
              <a:gd name="T3" fmla="*/ 2147483647 h 21638"/>
              <a:gd name="T4" fmla="*/ 0 w 21600"/>
              <a:gd name="T5" fmla="*/ 2147483647 h 21638"/>
              <a:gd name="T6" fmla="*/ 0 60000 65536"/>
              <a:gd name="T7" fmla="*/ 0 60000 65536"/>
              <a:gd name="T8" fmla="*/ 0 60000 65536"/>
              <a:gd name="T9" fmla="*/ 0 w 21600"/>
              <a:gd name="T10" fmla="*/ 0 h 21638"/>
              <a:gd name="T11" fmla="*/ 21600 w 21600"/>
              <a:gd name="T12" fmla="*/ 21638 h 21638"/>
            </a:gdLst>
            <a:ahLst/>
            <a:cxnLst>
              <a:cxn ang="T6">
                <a:pos x="T0" y="T1"/>
              </a:cxn>
              <a:cxn ang="T7">
                <a:pos x="T2" y="T3"/>
              </a:cxn>
              <a:cxn ang="T8">
                <a:pos x="T4" y="T5"/>
              </a:cxn>
            </a:cxnLst>
            <a:rect l="T9" t="T10" r="T11" b="T12"/>
            <a:pathLst>
              <a:path w="21600" h="21638" fill="none" extrusionOk="0">
                <a:moveTo>
                  <a:pt x="21599" y="0"/>
                </a:moveTo>
                <a:cubicBezTo>
                  <a:pt x="21599" y="12"/>
                  <a:pt x="21600" y="25"/>
                  <a:pt x="21600" y="38"/>
                </a:cubicBezTo>
                <a:cubicBezTo>
                  <a:pt x="21600" y="11967"/>
                  <a:pt x="11929" y="21637"/>
                  <a:pt x="0" y="21638"/>
                </a:cubicBezTo>
              </a:path>
              <a:path w="21600" h="21638" stroke="0" extrusionOk="0">
                <a:moveTo>
                  <a:pt x="21599" y="0"/>
                </a:moveTo>
                <a:cubicBezTo>
                  <a:pt x="21599" y="12"/>
                  <a:pt x="21600" y="25"/>
                  <a:pt x="21600" y="38"/>
                </a:cubicBezTo>
                <a:cubicBezTo>
                  <a:pt x="21600" y="11967"/>
                  <a:pt x="11929" y="21637"/>
                  <a:pt x="0" y="21638"/>
                </a:cubicBezTo>
                <a:lnTo>
                  <a:pt x="0" y="38"/>
                </a:lnTo>
                <a:close/>
              </a:path>
            </a:pathLst>
          </a:custGeom>
          <a:noFill/>
          <a:ln w="50800" cap="rnd">
            <a:solidFill>
              <a:srgbClr val="FF0000"/>
            </a:solidFill>
            <a:round/>
            <a:headEnd type="none" w="sm" len="sm"/>
            <a:tailEnd type="none" w="sm" len="sm"/>
          </a:ln>
        </p:spPr>
        <p:txBody>
          <a:bodyPr wrap="none" anchor="ctr"/>
          <a:lstStyle/>
          <a:p>
            <a:endParaRPr lang="en-US"/>
          </a:p>
        </p:txBody>
      </p:sp>
      <p:sp>
        <p:nvSpPr>
          <p:cNvPr id="71690" name="Freeform 31"/>
          <p:cNvSpPr>
            <a:spLocks/>
          </p:cNvSpPr>
          <p:nvPr/>
        </p:nvSpPr>
        <p:spPr bwMode="auto">
          <a:xfrm>
            <a:off x="1352550" y="4276725"/>
            <a:ext cx="2857500" cy="1057275"/>
          </a:xfrm>
          <a:custGeom>
            <a:avLst/>
            <a:gdLst>
              <a:gd name="T0" fmla="*/ 0 w 1674"/>
              <a:gd name="T1" fmla="*/ 2147483647 h 666"/>
              <a:gd name="T2" fmla="*/ 2147483647 w 1674"/>
              <a:gd name="T3" fmla="*/ 2147483647 h 666"/>
              <a:gd name="T4" fmla="*/ 2147483647 w 1674"/>
              <a:gd name="T5" fmla="*/ 0 h 666"/>
              <a:gd name="T6" fmla="*/ 0 60000 65536"/>
              <a:gd name="T7" fmla="*/ 0 60000 65536"/>
              <a:gd name="T8" fmla="*/ 0 60000 65536"/>
              <a:gd name="T9" fmla="*/ 0 w 1674"/>
              <a:gd name="T10" fmla="*/ 0 h 666"/>
              <a:gd name="T11" fmla="*/ 1674 w 1674"/>
              <a:gd name="T12" fmla="*/ 666 h 666"/>
            </a:gdLst>
            <a:ahLst/>
            <a:cxnLst>
              <a:cxn ang="T6">
                <a:pos x="T0" y="T1"/>
              </a:cxn>
              <a:cxn ang="T7">
                <a:pos x="T2" y="T3"/>
              </a:cxn>
              <a:cxn ang="T8">
                <a:pos x="T4" y="T5"/>
              </a:cxn>
            </a:cxnLst>
            <a:rect l="T9" t="T10" r="T11" b="T12"/>
            <a:pathLst>
              <a:path w="1674" h="666">
                <a:moveTo>
                  <a:pt x="0" y="666"/>
                </a:moveTo>
                <a:cubicBezTo>
                  <a:pt x="19" y="517"/>
                  <a:pt x="39" y="369"/>
                  <a:pt x="318" y="258"/>
                </a:cubicBezTo>
                <a:cubicBezTo>
                  <a:pt x="597" y="147"/>
                  <a:pt x="1135" y="73"/>
                  <a:pt x="1674" y="0"/>
                </a:cubicBezTo>
              </a:path>
            </a:pathLst>
          </a:custGeom>
          <a:noFill/>
          <a:ln w="50800">
            <a:solidFill>
              <a:srgbClr val="FF0000"/>
            </a:solidFill>
            <a:round/>
            <a:headEnd/>
            <a:tailEnd/>
          </a:ln>
        </p:spPr>
        <p:txBody>
          <a:bodyPr/>
          <a:lstStyle/>
          <a:p>
            <a:endParaRPr lang="en-US"/>
          </a:p>
        </p:txBody>
      </p:sp>
      <p:sp>
        <p:nvSpPr>
          <p:cNvPr id="71691" name="Freeform 3"/>
          <p:cNvSpPr>
            <a:spLocks/>
          </p:cNvSpPr>
          <p:nvPr/>
        </p:nvSpPr>
        <p:spPr bwMode="auto">
          <a:xfrm>
            <a:off x="1354138" y="1752600"/>
            <a:ext cx="3078162" cy="1644650"/>
          </a:xfrm>
          <a:custGeom>
            <a:avLst/>
            <a:gdLst>
              <a:gd name="T0" fmla="*/ 0 w 1469"/>
              <a:gd name="T1" fmla="*/ 0 h 849"/>
              <a:gd name="T2" fmla="*/ 0 w 1469"/>
              <a:gd name="T3" fmla="*/ 2147483647 h 849"/>
              <a:gd name="T4" fmla="*/ 2147483647 w 1469"/>
              <a:gd name="T5" fmla="*/ 2147483647 h 849"/>
              <a:gd name="T6" fmla="*/ 0 60000 65536"/>
              <a:gd name="T7" fmla="*/ 0 60000 65536"/>
              <a:gd name="T8" fmla="*/ 0 60000 65536"/>
              <a:gd name="T9" fmla="*/ 0 w 1469"/>
              <a:gd name="T10" fmla="*/ 0 h 849"/>
              <a:gd name="T11" fmla="*/ 1469 w 1469"/>
              <a:gd name="T12" fmla="*/ 849 h 849"/>
            </a:gdLst>
            <a:ahLst/>
            <a:cxnLst>
              <a:cxn ang="T6">
                <a:pos x="T0" y="T1"/>
              </a:cxn>
              <a:cxn ang="T7">
                <a:pos x="T2" y="T3"/>
              </a:cxn>
              <a:cxn ang="T8">
                <a:pos x="T4" y="T5"/>
              </a:cxn>
            </a:cxnLst>
            <a:rect l="T9" t="T10" r="T11" b="T12"/>
            <a:pathLst>
              <a:path w="1469" h="849">
                <a:moveTo>
                  <a:pt x="0" y="0"/>
                </a:moveTo>
                <a:lnTo>
                  <a:pt x="0" y="848"/>
                </a:lnTo>
                <a:lnTo>
                  <a:pt x="1468" y="848"/>
                </a:lnTo>
              </a:path>
            </a:pathLst>
          </a:custGeom>
          <a:noFill/>
          <a:ln w="31750">
            <a:solidFill>
              <a:srgbClr val="808080"/>
            </a:solidFill>
            <a:round/>
            <a:headEnd type="triangle" w="med" len="med"/>
            <a:tailEnd type="triangle" w="med" len="med"/>
          </a:ln>
        </p:spPr>
        <p:txBody>
          <a:bodyPr/>
          <a:lstStyle/>
          <a:p>
            <a:endParaRPr lang="en-US"/>
          </a:p>
        </p:txBody>
      </p:sp>
      <p:sp>
        <p:nvSpPr>
          <p:cNvPr id="71692" name="Rectangle 4"/>
          <p:cNvSpPr>
            <a:spLocks noChangeArrowheads="1"/>
          </p:cNvSpPr>
          <p:nvPr/>
        </p:nvSpPr>
        <p:spPr bwMode="auto">
          <a:xfrm>
            <a:off x="2455863" y="3425825"/>
            <a:ext cx="608012" cy="212725"/>
          </a:xfrm>
          <a:prstGeom prst="rect">
            <a:avLst/>
          </a:prstGeom>
          <a:noFill/>
          <a:ln w="9525">
            <a:noFill/>
            <a:miter lim="800000"/>
            <a:headEnd/>
            <a:tailEnd/>
          </a:ln>
        </p:spPr>
        <p:txBody>
          <a:bodyPr wrap="none" lIns="0" tIns="0" rIns="0" bIns="0">
            <a:spAutoFit/>
          </a:bodyPr>
          <a:lstStyle/>
          <a:p>
            <a:r>
              <a:rPr lang="en-US" sz="1400" b="1">
                <a:latin typeface="Arial Narrow" pitchFamily="34" charset="0"/>
              </a:rPr>
              <a:t>Distance</a:t>
            </a:r>
          </a:p>
        </p:txBody>
      </p:sp>
      <p:sp>
        <p:nvSpPr>
          <p:cNvPr id="71693" name="Rectangle 5"/>
          <p:cNvSpPr>
            <a:spLocks noChangeArrowheads="1"/>
          </p:cNvSpPr>
          <p:nvPr/>
        </p:nvSpPr>
        <p:spPr bwMode="auto">
          <a:xfrm rot="-5400000">
            <a:off x="975520" y="2605881"/>
            <a:ext cx="404812" cy="212725"/>
          </a:xfrm>
          <a:prstGeom prst="rect">
            <a:avLst/>
          </a:prstGeom>
          <a:noFill/>
          <a:ln w="9525">
            <a:noFill/>
            <a:miter lim="800000"/>
            <a:headEnd/>
            <a:tailEnd/>
          </a:ln>
        </p:spPr>
        <p:txBody>
          <a:bodyPr wrap="none" lIns="0" tIns="0" rIns="0" bIns="0">
            <a:spAutoFit/>
          </a:bodyPr>
          <a:lstStyle/>
          <a:p>
            <a:r>
              <a:rPr lang="en-US" sz="1400" b="1">
                <a:latin typeface="Arial Narrow" pitchFamily="34" charset="0"/>
              </a:rPr>
              <a:t>Costs</a:t>
            </a:r>
          </a:p>
        </p:txBody>
      </p:sp>
      <p:sp>
        <p:nvSpPr>
          <p:cNvPr id="71694" name="Line 7"/>
          <p:cNvSpPr>
            <a:spLocks noChangeShapeType="1"/>
          </p:cNvSpPr>
          <p:nvPr/>
        </p:nvSpPr>
        <p:spPr bwMode="auto">
          <a:xfrm flipV="1">
            <a:off x="5080000" y="2443163"/>
            <a:ext cx="2792413" cy="715962"/>
          </a:xfrm>
          <a:prstGeom prst="line">
            <a:avLst/>
          </a:prstGeom>
          <a:noFill/>
          <a:ln w="50800">
            <a:solidFill>
              <a:srgbClr val="FF0000"/>
            </a:solidFill>
            <a:round/>
            <a:headEnd type="none" w="sm" len="sm"/>
            <a:tailEnd type="none" w="sm" len="sm"/>
          </a:ln>
        </p:spPr>
        <p:txBody>
          <a:bodyPr wrap="none" anchor="ctr"/>
          <a:lstStyle/>
          <a:p>
            <a:endParaRPr lang="en-US"/>
          </a:p>
        </p:txBody>
      </p:sp>
      <p:sp>
        <p:nvSpPr>
          <p:cNvPr id="71695" name="Freeform 10"/>
          <p:cNvSpPr>
            <a:spLocks/>
          </p:cNvSpPr>
          <p:nvPr/>
        </p:nvSpPr>
        <p:spPr bwMode="auto">
          <a:xfrm>
            <a:off x="5095875" y="4341813"/>
            <a:ext cx="2882900" cy="1068387"/>
          </a:xfrm>
          <a:custGeom>
            <a:avLst/>
            <a:gdLst>
              <a:gd name="T0" fmla="*/ 0 w 1816"/>
              <a:gd name="T1" fmla="*/ 2147483647 h 587"/>
              <a:gd name="T2" fmla="*/ 2147483647 w 1816"/>
              <a:gd name="T3" fmla="*/ 2147483647 h 587"/>
              <a:gd name="T4" fmla="*/ 2147483647 w 1816"/>
              <a:gd name="T5" fmla="*/ 2147483647 h 587"/>
              <a:gd name="T6" fmla="*/ 2147483647 w 1816"/>
              <a:gd name="T7" fmla="*/ 2147483647 h 587"/>
              <a:gd name="T8" fmla="*/ 2147483647 w 1816"/>
              <a:gd name="T9" fmla="*/ 2147483647 h 587"/>
              <a:gd name="T10" fmla="*/ 2147483647 w 1816"/>
              <a:gd name="T11" fmla="*/ 0 h 587"/>
              <a:gd name="T12" fmla="*/ 0 60000 65536"/>
              <a:gd name="T13" fmla="*/ 0 60000 65536"/>
              <a:gd name="T14" fmla="*/ 0 60000 65536"/>
              <a:gd name="T15" fmla="*/ 0 60000 65536"/>
              <a:gd name="T16" fmla="*/ 0 60000 65536"/>
              <a:gd name="T17" fmla="*/ 0 60000 65536"/>
              <a:gd name="T18" fmla="*/ 0 w 1816"/>
              <a:gd name="T19" fmla="*/ 0 h 587"/>
              <a:gd name="T20" fmla="*/ 1816 w 1816"/>
              <a:gd name="T21" fmla="*/ 587 h 587"/>
            </a:gdLst>
            <a:ahLst/>
            <a:cxnLst>
              <a:cxn ang="T12">
                <a:pos x="T0" y="T1"/>
              </a:cxn>
              <a:cxn ang="T13">
                <a:pos x="T2" y="T3"/>
              </a:cxn>
              <a:cxn ang="T14">
                <a:pos x="T4" y="T5"/>
              </a:cxn>
              <a:cxn ang="T15">
                <a:pos x="T6" y="T7"/>
              </a:cxn>
              <a:cxn ang="T16">
                <a:pos x="T8" y="T9"/>
              </a:cxn>
              <a:cxn ang="T17">
                <a:pos x="T10" y="T11"/>
              </a:cxn>
            </a:cxnLst>
            <a:rect l="T18" t="T19" r="T20" b="T21"/>
            <a:pathLst>
              <a:path w="1816" h="587">
                <a:moveTo>
                  <a:pt x="0" y="587"/>
                </a:moveTo>
                <a:lnTo>
                  <a:pt x="414" y="450"/>
                </a:lnTo>
                <a:lnTo>
                  <a:pt x="414" y="331"/>
                </a:lnTo>
                <a:lnTo>
                  <a:pt x="1098" y="240"/>
                </a:lnTo>
                <a:lnTo>
                  <a:pt x="1098" y="120"/>
                </a:lnTo>
                <a:lnTo>
                  <a:pt x="1816" y="0"/>
                </a:lnTo>
              </a:path>
            </a:pathLst>
          </a:custGeom>
          <a:noFill/>
          <a:ln w="50800" cap="rnd">
            <a:solidFill>
              <a:srgbClr val="FF0000"/>
            </a:solidFill>
            <a:round/>
            <a:headEnd type="none" w="sm" len="sm"/>
            <a:tailEnd type="none" w="sm" len="sm"/>
          </a:ln>
        </p:spPr>
        <p:txBody>
          <a:bodyPr/>
          <a:lstStyle/>
          <a:p>
            <a:endParaRPr lang="en-US"/>
          </a:p>
        </p:txBody>
      </p:sp>
      <p:sp>
        <p:nvSpPr>
          <p:cNvPr id="71696" name="Freeform 12"/>
          <p:cNvSpPr>
            <a:spLocks/>
          </p:cNvSpPr>
          <p:nvPr/>
        </p:nvSpPr>
        <p:spPr bwMode="auto">
          <a:xfrm>
            <a:off x="5076825" y="1752600"/>
            <a:ext cx="3076575" cy="1644650"/>
          </a:xfrm>
          <a:custGeom>
            <a:avLst/>
            <a:gdLst>
              <a:gd name="T0" fmla="*/ 0 w 1469"/>
              <a:gd name="T1" fmla="*/ 0 h 849"/>
              <a:gd name="T2" fmla="*/ 0 w 1469"/>
              <a:gd name="T3" fmla="*/ 2147483647 h 849"/>
              <a:gd name="T4" fmla="*/ 2147483647 w 1469"/>
              <a:gd name="T5" fmla="*/ 2147483647 h 849"/>
              <a:gd name="T6" fmla="*/ 0 60000 65536"/>
              <a:gd name="T7" fmla="*/ 0 60000 65536"/>
              <a:gd name="T8" fmla="*/ 0 60000 65536"/>
              <a:gd name="T9" fmla="*/ 0 w 1469"/>
              <a:gd name="T10" fmla="*/ 0 h 849"/>
              <a:gd name="T11" fmla="*/ 1469 w 1469"/>
              <a:gd name="T12" fmla="*/ 849 h 849"/>
            </a:gdLst>
            <a:ahLst/>
            <a:cxnLst>
              <a:cxn ang="T6">
                <a:pos x="T0" y="T1"/>
              </a:cxn>
              <a:cxn ang="T7">
                <a:pos x="T2" y="T3"/>
              </a:cxn>
              <a:cxn ang="T8">
                <a:pos x="T4" y="T5"/>
              </a:cxn>
            </a:cxnLst>
            <a:rect l="T9" t="T10" r="T11" b="T12"/>
            <a:pathLst>
              <a:path w="1469" h="849">
                <a:moveTo>
                  <a:pt x="0" y="0"/>
                </a:moveTo>
                <a:lnTo>
                  <a:pt x="0" y="848"/>
                </a:lnTo>
                <a:lnTo>
                  <a:pt x="1468" y="848"/>
                </a:lnTo>
              </a:path>
            </a:pathLst>
          </a:custGeom>
          <a:noFill/>
          <a:ln w="31750">
            <a:solidFill>
              <a:srgbClr val="808080"/>
            </a:solidFill>
            <a:round/>
            <a:headEnd type="triangle" w="med" len="med"/>
            <a:tailEnd type="triangle" w="med" len="med"/>
          </a:ln>
        </p:spPr>
        <p:txBody>
          <a:bodyPr/>
          <a:lstStyle/>
          <a:p>
            <a:endParaRPr lang="en-US"/>
          </a:p>
        </p:txBody>
      </p:sp>
      <p:sp>
        <p:nvSpPr>
          <p:cNvPr id="71697" name="Freeform 16"/>
          <p:cNvSpPr>
            <a:spLocks/>
          </p:cNvSpPr>
          <p:nvPr/>
        </p:nvSpPr>
        <p:spPr bwMode="auto">
          <a:xfrm>
            <a:off x="1354138" y="3983038"/>
            <a:ext cx="3078162" cy="1643062"/>
          </a:xfrm>
          <a:custGeom>
            <a:avLst/>
            <a:gdLst>
              <a:gd name="T0" fmla="*/ 0 w 1469"/>
              <a:gd name="T1" fmla="*/ 0 h 849"/>
              <a:gd name="T2" fmla="*/ 0 w 1469"/>
              <a:gd name="T3" fmla="*/ 2147483647 h 849"/>
              <a:gd name="T4" fmla="*/ 2147483647 w 1469"/>
              <a:gd name="T5" fmla="*/ 2147483647 h 849"/>
              <a:gd name="T6" fmla="*/ 0 60000 65536"/>
              <a:gd name="T7" fmla="*/ 0 60000 65536"/>
              <a:gd name="T8" fmla="*/ 0 60000 65536"/>
              <a:gd name="T9" fmla="*/ 0 w 1469"/>
              <a:gd name="T10" fmla="*/ 0 h 849"/>
              <a:gd name="T11" fmla="*/ 1469 w 1469"/>
              <a:gd name="T12" fmla="*/ 849 h 849"/>
            </a:gdLst>
            <a:ahLst/>
            <a:cxnLst>
              <a:cxn ang="T6">
                <a:pos x="T0" y="T1"/>
              </a:cxn>
              <a:cxn ang="T7">
                <a:pos x="T2" y="T3"/>
              </a:cxn>
              <a:cxn ang="T8">
                <a:pos x="T4" y="T5"/>
              </a:cxn>
            </a:cxnLst>
            <a:rect l="T9" t="T10" r="T11" b="T12"/>
            <a:pathLst>
              <a:path w="1469" h="849">
                <a:moveTo>
                  <a:pt x="0" y="0"/>
                </a:moveTo>
                <a:lnTo>
                  <a:pt x="0" y="848"/>
                </a:lnTo>
                <a:lnTo>
                  <a:pt x="1468" y="848"/>
                </a:lnTo>
              </a:path>
            </a:pathLst>
          </a:custGeom>
          <a:noFill/>
          <a:ln w="31750">
            <a:solidFill>
              <a:srgbClr val="808080"/>
            </a:solidFill>
            <a:round/>
            <a:headEnd type="triangle" w="med" len="med"/>
            <a:tailEnd type="triangle" w="med" len="med"/>
          </a:ln>
        </p:spPr>
        <p:txBody>
          <a:bodyPr/>
          <a:lstStyle/>
          <a:p>
            <a:endParaRPr lang="en-US"/>
          </a:p>
        </p:txBody>
      </p:sp>
      <p:sp>
        <p:nvSpPr>
          <p:cNvPr id="71698" name="Freeform 20"/>
          <p:cNvSpPr>
            <a:spLocks/>
          </p:cNvSpPr>
          <p:nvPr/>
        </p:nvSpPr>
        <p:spPr bwMode="auto">
          <a:xfrm>
            <a:off x="5076825" y="3983038"/>
            <a:ext cx="3076575" cy="1643062"/>
          </a:xfrm>
          <a:custGeom>
            <a:avLst/>
            <a:gdLst>
              <a:gd name="T0" fmla="*/ 0 w 1469"/>
              <a:gd name="T1" fmla="*/ 0 h 849"/>
              <a:gd name="T2" fmla="*/ 0 w 1469"/>
              <a:gd name="T3" fmla="*/ 2147483647 h 849"/>
              <a:gd name="T4" fmla="*/ 2147483647 w 1469"/>
              <a:gd name="T5" fmla="*/ 2147483647 h 849"/>
              <a:gd name="T6" fmla="*/ 0 60000 65536"/>
              <a:gd name="T7" fmla="*/ 0 60000 65536"/>
              <a:gd name="T8" fmla="*/ 0 60000 65536"/>
              <a:gd name="T9" fmla="*/ 0 w 1469"/>
              <a:gd name="T10" fmla="*/ 0 h 849"/>
              <a:gd name="T11" fmla="*/ 1469 w 1469"/>
              <a:gd name="T12" fmla="*/ 849 h 849"/>
            </a:gdLst>
            <a:ahLst/>
            <a:cxnLst>
              <a:cxn ang="T6">
                <a:pos x="T0" y="T1"/>
              </a:cxn>
              <a:cxn ang="T7">
                <a:pos x="T2" y="T3"/>
              </a:cxn>
              <a:cxn ang="T8">
                <a:pos x="T4" y="T5"/>
              </a:cxn>
            </a:cxnLst>
            <a:rect l="T9" t="T10" r="T11" b="T12"/>
            <a:pathLst>
              <a:path w="1469" h="849">
                <a:moveTo>
                  <a:pt x="0" y="0"/>
                </a:moveTo>
                <a:lnTo>
                  <a:pt x="0" y="848"/>
                </a:lnTo>
                <a:lnTo>
                  <a:pt x="1468" y="848"/>
                </a:lnTo>
              </a:path>
            </a:pathLst>
          </a:custGeom>
          <a:noFill/>
          <a:ln w="31750">
            <a:solidFill>
              <a:srgbClr val="808080"/>
            </a:solidFill>
            <a:round/>
            <a:headEnd type="triangle" w="med" len="med"/>
            <a:tailEnd type="triangle" w="med" len="med"/>
          </a:ln>
        </p:spPr>
        <p:txBody>
          <a:bodyPr/>
          <a:lstStyle/>
          <a:p>
            <a:endParaRPr lang="en-US"/>
          </a:p>
        </p:txBody>
      </p:sp>
      <p:sp>
        <p:nvSpPr>
          <p:cNvPr id="71699" name="Rectangle 23"/>
          <p:cNvSpPr>
            <a:spLocks noChangeArrowheads="1"/>
          </p:cNvSpPr>
          <p:nvPr/>
        </p:nvSpPr>
        <p:spPr bwMode="auto">
          <a:xfrm>
            <a:off x="4343400" y="1697038"/>
            <a:ext cx="133350" cy="274637"/>
          </a:xfrm>
          <a:prstGeom prst="rect">
            <a:avLst/>
          </a:prstGeom>
          <a:noFill/>
          <a:ln w="9525">
            <a:noFill/>
            <a:miter lim="800000"/>
            <a:headEnd/>
            <a:tailEnd/>
          </a:ln>
        </p:spPr>
        <p:txBody>
          <a:bodyPr wrap="none" lIns="0" tIns="0" rIns="0" bIns="0">
            <a:spAutoFit/>
          </a:bodyPr>
          <a:lstStyle/>
          <a:p>
            <a:r>
              <a:rPr lang="en-US" sz="1800" b="1">
                <a:latin typeface="AvantGarde Bk BT" pitchFamily="34" charset="0"/>
              </a:rPr>
              <a:t>1</a:t>
            </a:r>
          </a:p>
        </p:txBody>
      </p:sp>
      <p:sp>
        <p:nvSpPr>
          <p:cNvPr id="71700" name="Rectangle 24"/>
          <p:cNvSpPr>
            <a:spLocks noChangeArrowheads="1"/>
          </p:cNvSpPr>
          <p:nvPr/>
        </p:nvSpPr>
        <p:spPr bwMode="auto">
          <a:xfrm>
            <a:off x="8059738" y="1697038"/>
            <a:ext cx="133350" cy="274637"/>
          </a:xfrm>
          <a:prstGeom prst="rect">
            <a:avLst/>
          </a:prstGeom>
          <a:noFill/>
          <a:ln w="9525">
            <a:noFill/>
            <a:miter lim="800000"/>
            <a:headEnd/>
            <a:tailEnd/>
          </a:ln>
        </p:spPr>
        <p:txBody>
          <a:bodyPr wrap="none" lIns="0" tIns="0" rIns="0" bIns="0">
            <a:spAutoFit/>
          </a:bodyPr>
          <a:lstStyle/>
          <a:p>
            <a:r>
              <a:rPr lang="en-US" sz="1800" b="1">
                <a:latin typeface="AvantGarde Bk BT" pitchFamily="34" charset="0"/>
              </a:rPr>
              <a:t>2</a:t>
            </a:r>
          </a:p>
        </p:txBody>
      </p:sp>
      <p:sp>
        <p:nvSpPr>
          <p:cNvPr id="71701" name="Rectangle 25"/>
          <p:cNvSpPr>
            <a:spLocks noChangeArrowheads="1"/>
          </p:cNvSpPr>
          <p:nvPr/>
        </p:nvSpPr>
        <p:spPr bwMode="auto">
          <a:xfrm>
            <a:off x="4348163" y="3927475"/>
            <a:ext cx="133350" cy="274638"/>
          </a:xfrm>
          <a:prstGeom prst="rect">
            <a:avLst/>
          </a:prstGeom>
          <a:noFill/>
          <a:ln w="9525">
            <a:noFill/>
            <a:miter lim="800000"/>
            <a:headEnd/>
            <a:tailEnd/>
          </a:ln>
        </p:spPr>
        <p:txBody>
          <a:bodyPr wrap="none" lIns="0" tIns="0" rIns="0" bIns="0">
            <a:spAutoFit/>
          </a:bodyPr>
          <a:lstStyle/>
          <a:p>
            <a:r>
              <a:rPr lang="en-US" sz="1800" b="1">
                <a:latin typeface="AvantGarde Bk BT" pitchFamily="34" charset="0"/>
              </a:rPr>
              <a:t>3</a:t>
            </a:r>
          </a:p>
        </p:txBody>
      </p:sp>
      <p:sp>
        <p:nvSpPr>
          <p:cNvPr id="71702" name="Rectangle 26"/>
          <p:cNvSpPr>
            <a:spLocks noChangeArrowheads="1"/>
          </p:cNvSpPr>
          <p:nvPr/>
        </p:nvSpPr>
        <p:spPr bwMode="auto">
          <a:xfrm>
            <a:off x="8059738" y="3927475"/>
            <a:ext cx="133350" cy="274638"/>
          </a:xfrm>
          <a:prstGeom prst="rect">
            <a:avLst/>
          </a:prstGeom>
          <a:noFill/>
          <a:ln w="9525">
            <a:noFill/>
            <a:miter lim="800000"/>
            <a:headEnd/>
            <a:tailEnd/>
          </a:ln>
        </p:spPr>
        <p:txBody>
          <a:bodyPr wrap="none" lIns="0" tIns="0" rIns="0" bIns="0">
            <a:spAutoFit/>
          </a:bodyPr>
          <a:lstStyle/>
          <a:p>
            <a:r>
              <a:rPr lang="en-US" sz="1800" b="1">
                <a:latin typeface="AvantGarde Bk BT" pitchFamily="34" charset="0"/>
              </a:rPr>
              <a:t>4</a:t>
            </a:r>
          </a:p>
        </p:txBody>
      </p:sp>
      <p:sp>
        <p:nvSpPr>
          <p:cNvPr id="71703" name="Line 27"/>
          <p:cNvSpPr>
            <a:spLocks noChangeShapeType="1"/>
          </p:cNvSpPr>
          <p:nvPr/>
        </p:nvSpPr>
        <p:spPr bwMode="auto">
          <a:xfrm>
            <a:off x="6546850" y="4414838"/>
            <a:ext cx="233363" cy="201612"/>
          </a:xfrm>
          <a:prstGeom prst="line">
            <a:avLst/>
          </a:prstGeom>
          <a:noFill/>
          <a:ln w="12700">
            <a:solidFill>
              <a:schemeClr val="tx1"/>
            </a:solidFill>
            <a:round/>
            <a:headEnd type="none" w="sm" len="sm"/>
            <a:tailEnd type="triangle" w="med" len="med"/>
          </a:ln>
        </p:spPr>
        <p:txBody>
          <a:bodyPr wrap="none" anchor="ctr"/>
          <a:lstStyle/>
          <a:p>
            <a:endParaRPr lang="en-US"/>
          </a:p>
        </p:txBody>
      </p:sp>
      <p:sp>
        <p:nvSpPr>
          <p:cNvPr id="71704" name="Rectangle 28"/>
          <p:cNvSpPr>
            <a:spLocks noChangeArrowheads="1"/>
          </p:cNvSpPr>
          <p:nvPr/>
        </p:nvSpPr>
        <p:spPr bwMode="auto">
          <a:xfrm>
            <a:off x="5321300" y="4159250"/>
            <a:ext cx="1676400" cy="304800"/>
          </a:xfrm>
          <a:prstGeom prst="rect">
            <a:avLst/>
          </a:prstGeom>
          <a:noFill/>
          <a:ln w="9525">
            <a:noFill/>
            <a:miter lim="800000"/>
            <a:headEnd/>
            <a:tailEnd/>
          </a:ln>
        </p:spPr>
        <p:txBody>
          <a:bodyPr wrap="none" lIns="92075" tIns="46038" rIns="92075" bIns="46038">
            <a:spAutoFit/>
          </a:bodyPr>
          <a:lstStyle/>
          <a:p>
            <a:r>
              <a:rPr lang="en-US" sz="1400" b="1">
                <a:latin typeface="Arial Narrow" pitchFamily="34" charset="0"/>
              </a:rPr>
              <a:t>Transshipment Costs</a:t>
            </a:r>
          </a:p>
        </p:txBody>
      </p:sp>
      <p:sp>
        <p:nvSpPr>
          <p:cNvPr id="71705" name="Line 32"/>
          <p:cNvSpPr>
            <a:spLocks noChangeShapeType="1"/>
          </p:cNvSpPr>
          <p:nvPr/>
        </p:nvSpPr>
        <p:spPr bwMode="auto">
          <a:xfrm flipV="1">
            <a:off x="1471613" y="2770188"/>
            <a:ext cx="0" cy="614362"/>
          </a:xfrm>
          <a:prstGeom prst="line">
            <a:avLst/>
          </a:prstGeom>
          <a:noFill/>
          <a:ln w="31750">
            <a:solidFill>
              <a:srgbClr val="808080"/>
            </a:solidFill>
            <a:prstDash val="sysDot"/>
            <a:round/>
            <a:headEnd type="triangle" w="med" len="med"/>
            <a:tailEnd type="triangle" w="med" len="med"/>
          </a:ln>
        </p:spPr>
        <p:txBody>
          <a:bodyPr/>
          <a:lstStyle/>
          <a:p>
            <a:endParaRPr lang="en-US"/>
          </a:p>
        </p:txBody>
      </p:sp>
      <p:sp>
        <p:nvSpPr>
          <p:cNvPr id="71706" name="Rectangle 33"/>
          <p:cNvSpPr>
            <a:spLocks noChangeArrowheads="1"/>
          </p:cNvSpPr>
          <p:nvPr/>
        </p:nvSpPr>
        <p:spPr bwMode="auto">
          <a:xfrm>
            <a:off x="1428750" y="2922588"/>
            <a:ext cx="1011238" cy="304800"/>
          </a:xfrm>
          <a:prstGeom prst="rect">
            <a:avLst/>
          </a:prstGeom>
          <a:noFill/>
          <a:ln w="9525">
            <a:noFill/>
            <a:miter lim="800000"/>
            <a:headEnd/>
            <a:tailEnd/>
          </a:ln>
        </p:spPr>
        <p:txBody>
          <a:bodyPr wrap="none" lIns="92075" tIns="46038" rIns="92075" bIns="46038">
            <a:spAutoFit/>
          </a:bodyPr>
          <a:lstStyle/>
          <a:p>
            <a:r>
              <a:rPr lang="en-US" sz="1400" b="1">
                <a:latin typeface="Arial Narrow" pitchFamily="34" charset="0"/>
              </a:rPr>
              <a:t>Fixed Costs</a:t>
            </a:r>
          </a:p>
        </p:txBody>
      </p:sp>
      <p:sp>
        <p:nvSpPr>
          <p:cNvPr id="71707" name="Freeform 35"/>
          <p:cNvSpPr>
            <a:spLocks/>
          </p:cNvSpPr>
          <p:nvPr/>
        </p:nvSpPr>
        <p:spPr bwMode="auto">
          <a:xfrm>
            <a:off x="1366838" y="2090738"/>
            <a:ext cx="2830512" cy="666750"/>
          </a:xfrm>
          <a:custGeom>
            <a:avLst/>
            <a:gdLst>
              <a:gd name="T0" fmla="*/ 0 w 1783"/>
              <a:gd name="T1" fmla="*/ 2147483647 h 420"/>
              <a:gd name="T2" fmla="*/ 2147483647 w 1783"/>
              <a:gd name="T3" fmla="*/ 2147483647 h 420"/>
              <a:gd name="T4" fmla="*/ 2147483647 w 1783"/>
              <a:gd name="T5" fmla="*/ 0 h 420"/>
              <a:gd name="T6" fmla="*/ 2147483647 w 1783"/>
              <a:gd name="T7" fmla="*/ 0 h 420"/>
              <a:gd name="T8" fmla="*/ 0 60000 65536"/>
              <a:gd name="T9" fmla="*/ 0 60000 65536"/>
              <a:gd name="T10" fmla="*/ 0 60000 65536"/>
              <a:gd name="T11" fmla="*/ 0 60000 65536"/>
              <a:gd name="T12" fmla="*/ 0 w 1783"/>
              <a:gd name="T13" fmla="*/ 0 h 420"/>
              <a:gd name="T14" fmla="*/ 1783 w 1783"/>
              <a:gd name="T15" fmla="*/ 420 h 420"/>
            </a:gdLst>
            <a:ahLst/>
            <a:cxnLst>
              <a:cxn ang="T8">
                <a:pos x="T0" y="T1"/>
              </a:cxn>
              <a:cxn ang="T9">
                <a:pos x="T2" y="T3"/>
              </a:cxn>
              <a:cxn ang="T10">
                <a:pos x="T4" y="T5"/>
              </a:cxn>
              <a:cxn ang="T11">
                <a:pos x="T6" y="T7"/>
              </a:cxn>
            </a:cxnLst>
            <a:rect l="T12" t="T13" r="T14" b="T15"/>
            <a:pathLst>
              <a:path w="1783" h="420">
                <a:moveTo>
                  <a:pt x="0" y="420"/>
                </a:moveTo>
                <a:lnTo>
                  <a:pt x="988" y="420"/>
                </a:lnTo>
                <a:lnTo>
                  <a:pt x="988" y="0"/>
                </a:lnTo>
                <a:lnTo>
                  <a:pt x="1783" y="0"/>
                </a:lnTo>
              </a:path>
            </a:pathLst>
          </a:custGeom>
          <a:noFill/>
          <a:ln w="50800">
            <a:solidFill>
              <a:srgbClr val="FF0000"/>
            </a:solidFill>
            <a:round/>
            <a:headEnd/>
            <a:tailEnd/>
          </a:ln>
        </p:spPr>
        <p:txBody>
          <a:bodyPr/>
          <a:lstStyle/>
          <a:p>
            <a:endParaRPr lang="en-US"/>
          </a:p>
        </p:txBody>
      </p:sp>
      <p:sp>
        <p:nvSpPr>
          <p:cNvPr id="71708" name="Line 36"/>
          <p:cNvSpPr>
            <a:spLocks noChangeShapeType="1"/>
          </p:cNvSpPr>
          <p:nvPr/>
        </p:nvSpPr>
        <p:spPr bwMode="auto">
          <a:xfrm flipV="1">
            <a:off x="3032125" y="2151063"/>
            <a:ext cx="0" cy="614362"/>
          </a:xfrm>
          <a:prstGeom prst="line">
            <a:avLst/>
          </a:prstGeom>
          <a:noFill/>
          <a:ln w="31750">
            <a:solidFill>
              <a:srgbClr val="808080"/>
            </a:solidFill>
            <a:prstDash val="sysDot"/>
            <a:round/>
            <a:headEnd type="triangle" w="med" len="med"/>
            <a:tailEnd type="triangle" w="med" len="med"/>
          </a:ln>
        </p:spPr>
        <p:txBody>
          <a:bodyPr/>
          <a:lstStyle/>
          <a:p>
            <a:endParaRPr lang="en-US"/>
          </a:p>
        </p:txBody>
      </p:sp>
      <p:sp>
        <p:nvSpPr>
          <p:cNvPr id="71709" name="Rectangle 37"/>
          <p:cNvSpPr>
            <a:spLocks noChangeArrowheads="1"/>
          </p:cNvSpPr>
          <p:nvPr/>
        </p:nvSpPr>
        <p:spPr bwMode="auto">
          <a:xfrm>
            <a:off x="3019425" y="2305050"/>
            <a:ext cx="1106488" cy="304800"/>
          </a:xfrm>
          <a:prstGeom prst="rect">
            <a:avLst/>
          </a:prstGeom>
          <a:noFill/>
          <a:ln w="9525">
            <a:noFill/>
            <a:miter lim="800000"/>
            <a:headEnd/>
            <a:tailEnd/>
          </a:ln>
        </p:spPr>
        <p:txBody>
          <a:bodyPr wrap="none" lIns="92075" tIns="46038" rIns="92075" bIns="46038">
            <a:spAutoFit/>
          </a:bodyPr>
          <a:lstStyle/>
          <a:p>
            <a:r>
              <a:rPr lang="en-US" sz="1400" b="1">
                <a:latin typeface="Arial Narrow" pitchFamily="34" charset="0"/>
              </a:rPr>
              <a:t>Zone Change</a:t>
            </a:r>
          </a:p>
        </p:txBody>
      </p:sp>
      <p:sp>
        <p:nvSpPr>
          <p:cNvPr id="30" name="Footer Placeholder 3"/>
          <p:cNvSpPr>
            <a:spLocks noGrp="1"/>
          </p:cNvSpPr>
          <p:nvPr>
            <p:ph type="ftr" sz="quarter" idx="10"/>
          </p:nvPr>
        </p:nvSpPr>
        <p:spPr>
          <a:xfrm>
            <a:off x="101600" y="6604000"/>
            <a:ext cx="8940800" cy="246063"/>
          </a:xfrm>
        </p:spPr>
        <p:txBody>
          <a:bodyPr/>
          <a:lstStyle/>
          <a:p>
            <a:pPr>
              <a:defRPr/>
            </a:pPr>
            <a:r>
              <a:rPr lang="en-US" dirty="0" smtClean="0"/>
              <a:t>Copyright © 1998-2010, Dr. Jean-Paul </a:t>
            </a:r>
            <a:r>
              <a:rPr lang="en-US" dirty="0" err="1" smtClean="0"/>
              <a:t>Rodrigue</a:t>
            </a:r>
            <a:r>
              <a:rPr lang="en-US" dirty="0" smtClean="0"/>
              <a:t>, Dept. of Global Economies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endParaRPr lang="en-US" dirty="0"/>
          </a:p>
        </p:txBody>
      </p:sp>
    </p:spTree>
    <p:extLst>
      <p:ext uri="{BB962C8B-B14F-4D97-AF65-F5344CB8AC3E}">
        <p14:creationId xmlns:p14="http://schemas.microsoft.com/office/powerpoint/2010/main" val="26506834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Grp="1" noChangeArrowheads="1"/>
          </p:cNvSpPr>
          <p:nvPr>
            <p:ph type="title"/>
          </p:nvPr>
        </p:nvSpPr>
        <p:spPr/>
        <p:txBody>
          <a:bodyPr/>
          <a:lstStyle/>
          <a:p>
            <a:pPr eaLnBrk="1" hangingPunct="1"/>
            <a:r>
              <a:rPr lang="en-US" smtClean="0"/>
              <a:t>Different Components of Transport Time</a:t>
            </a:r>
          </a:p>
        </p:txBody>
      </p:sp>
      <p:sp>
        <p:nvSpPr>
          <p:cNvPr id="72708" name="Freeform 6"/>
          <p:cNvSpPr>
            <a:spLocks/>
          </p:cNvSpPr>
          <p:nvPr/>
        </p:nvSpPr>
        <p:spPr bwMode="auto">
          <a:xfrm>
            <a:off x="1498600" y="1546225"/>
            <a:ext cx="2809875" cy="1935163"/>
          </a:xfrm>
          <a:custGeom>
            <a:avLst/>
            <a:gdLst>
              <a:gd name="T0" fmla="*/ 0 w 1469"/>
              <a:gd name="T1" fmla="*/ 0 h 849"/>
              <a:gd name="T2" fmla="*/ 0 w 1469"/>
              <a:gd name="T3" fmla="*/ 2147483647 h 849"/>
              <a:gd name="T4" fmla="*/ 2147483647 w 1469"/>
              <a:gd name="T5" fmla="*/ 2147483647 h 849"/>
              <a:gd name="T6" fmla="*/ 0 60000 65536"/>
              <a:gd name="T7" fmla="*/ 0 60000 65536"/>
              <a:gd name="T8" fmla="*/ 0 60000 65536"/>
              <a:gd name="T9" fmla="*/ 0 w 1469"/>
              <a:gd name="T10" fmla="*/ 0 h 849"/>
              <a:gd name="T11" fmla="*/ 1469 w 1469"/>
              <a:gd name="T12" fmla="*/ 849 h 849"/>
            </a:gdLst>
            <a:ahLst/>
            <a:cxnLst>
              <a:cxn ang="T6">
                <a:pos x="T0" y="T1"/>
              </a:cxn>
              <a:cxn ang="T7">
                <a:pos x="T2" y="T3"/>
              </a:cxn>
              <a:cxn ang="T8">
                <a:pos x="T4" y="T5"/>
              </a:cxn>
            </a:cxnLst>
            <a:rect l="T9" t="T10" r="T11" b="T12"/>
            <a:pathLst>
              <a:path w="1469" h="849">
                <a:moveTo>
                  <a:pt x="0" y="0"/>
                </a:moveTo>
                <a:lnTo>
                  <a:pt x="0" y="848"/>
                </a:lnTo>
                <a:lnTo>
                  <a:pt x="1468" y="848"/>
                </a:lnTo>
              </a:path>
            </a:pathLst>
          </a:custGeom>
          <a:noFill/>
          <a:ln w="31750">
            <a:solidFill>
              <a:srgbClr val="808080"/>
            </a:solidFill>
            <a:round/>
            <a:headEnd type="triangle" w="med" len="med"/>
            <a:tailEnd type="triangle" w="med" len="med"/>
          </a:ln>
        </p:spPr>
        <p:txBody>
          <a:bodyPr/>
          <a:lstStyle/>
          <a:p>
            <a:endParaRPr lang="en-US"/>
          </a:p>
        </p:txBody>
      </p:sp>
      <p:sp>
        <p:nvSpPr>
          <p:cNvPr id="72709" name="Line 7"/>
          <p:cNvSpPr>
            <a:spLocks noChangeShapeType="1"/>
          </p:cNvSpPr>
          <p:nvPr/>
        </p:nvSpPr>
        <p:spPr bwMode="auto">
          <a:xfrm flipV="1">
            <a:off x="1533525" y="1905000"/>
            <a:ext cx="2589213" cy="1243013"/>
          </a:xfrm>
          <a:prstGeom prst="line">
            <a:avLst/>
          </a:prstGeom>
          <a:noFill/>
          <a:ln w="50800">
            <a:solidFill>
              <a:srgbClr val="FF0000"/>
            </a:solidFill>
            <a:round/>
            <a:headEnd type="none" w="sm" len="sm"/>
            <a:tailEnd type="none" w="sm" len="sm"/>
          </a:ln>
        </p:spPr>
        <p:txBody>
          <a:bodyPr wrap="none" anchor="ctr"/>
          <a:lstStyle/>
          <a:p>
            <a:endParaRPr lang="en-US"/>
          </a:p>
        </p:txBody>
      </p:sp>
      <p:sp>
        <p:nvSpPr>
          <p:cNvPr id="72710" name="Rectangle 8"/>
          <p:cNvSpPr>
            <a:spLocks noChangeArrowheads="1"/>
          </p:cNvSpPr>
          <p:nvPr/>
        </p:nvSpPr>
        <p:spPr bwMode="auto">
          <a:xfrm>
            <a:off x="1309688" y="1316038"/>
            <a:ext cx="341312" cy="212725"/>
          </a:xfrm>
          <a:prstGeom prst="rect">
            <a:avLst/>
          </a:prstGeom>
          <a:noFill/>
          <a:ln w="9525">
            <a:noFill/>
            <a:miter lim="800000"/>
            <a:headEnd/>
            <a:tailEnd/>
          </a:ln>
        </p:spPr>
        <p:txBody>
          <a:bodyPr lIns="0" tIns="0" rIns="0" bIns="0">
            <a:spAutoFit/>
          </a:bodyPr>
          <a:lstStyle/>
          <a:p>
            <a:r>
              <a:rPr lang="en-US" sz="1400" b="1">
                <a:latin typeface="Arial Narrow" pitchFamily="34" charset="0"/>
              </a:rPr>
              <a:t>Time</a:t>
            </a:r>
          </a:p>
        </p:txBody>
      </p:sp>
      <p:sp>
        <p:nvSpPr>
          <p:cNvPr id="72711" name="Rectangle 9"/>
          <p:cNvSpPr>
            <a:spLocks noChangeArrowheads="1"/>
          </p:cNvSpPr>
          <p:nvPr/>
        </p:nvSpPr>
        <p:spPr bwMode="auto">
          <a:xfrm>
            <a:off x="3576638" y="3543300"/>
            <a:ext cx="608012" cy="212725"/>
          </a:xfrm>
          <a:prstGeom prst="rect">
            <a:avLst/>
          </a:prstGeom>
          <a:noFill/>
          <a:ln w="9525">
            <a:noFill/>
            <a:miter lim="800000"/>
            <a:headEnd/>
            <a:tailEnd/>
          </a:ln>
        </p:spPr>
        <p:txBody>
          <a:bodyPr wrap="none" lIns="0" tIns="0" rIns="0" bIns="0">
            <a:spAutoFit/>
          </a:bodyPr>
          <a:lstStyle/>
          <a:p>
            <a:r>
              <a:rPr lang="en-US" sz="1400" b="1">
                <a:latin typeface="Arial Narrow" pitchFamily="34" charset="0"/>
              </a:rPr>
              <a:t>Distance</a:t>
            </a:r>
          </a:p>
        </p:txBody>
      </p:sp>
      <p:sp>
        <p:nvSpPr>
          <p:cNvPr id="72712" name="Rectangle 10"/>
          <p:cNvSpPr>
            <a:spLocks noChangeArrowheads="1"/>
          </p:cNvSpPr>
          <p:nvPr/>
        </p:nvSpPr>
        <p:spPr bwMode="auto">
          <a:xfrm>
            <a:off x="2447925" y="1279525"/>
            <a:ext cx="1203325" cy="244475"/>
          </a:xfrm>
          <a:prstGeom prst="rect">
            <a:avLst/>
          </a:prstGeom>
          <a:noFill/>
          <a:ln w="9525">
            <a:noFill/>
            <a:miter lim="800000"/>
            <a:headEnd/>
            <a:tailEnd/>
          </a:ln>
        </p:spPr>
        <p:txBody>
          <a:bodyPr wrap="none" lIns="0" tIns="0" rIns="0" bIns="0">
            <a:spAutoFit/>
          </a:bodyPr>
          <a:lstStyle/>
          <a:p>
            <a:r>
              <a:rPr lang="en-US" sz="1600">
                <a:latin typeface="Abadi MT Condensed Extra Bold"/>
              </a:rPr>
              <a:t>Transport Time</a:t>
            </a:r>
          </a:p>
        </p:txBody>
      </p:sp>
      <p:sp>
        <p:nvSpPr>
          <p:cNvPr id="72713" name="Line 11"/>
          <p:cNvSpPr>
            <a:spLocks noChangeShapeType="1"/>
          </p:cNvSpPr>
          <p:nvPr/>
        </p:nvSpPr>
        <p:spPr bwMode="auto">
          <a:xfrm flipV="1">
            <a:off x="4068763" y="1957388"/>
            <a:ext cx="0" cy="1150937"/>
          </a:xfrm>
          <a:prstGeom prst="line">
            <a:avLst/>
          </a:prstGeom>
          <a:noFill/>
          <a:ln w="31750">
            <a:solidFill>
              <a:srgbClr val="FF9900"/>
            </a:solidFill>
            <a:round/>
            <a:headEnd/>
            <a:tailEnd type="triangle" w="med" len="med"/>
          </a:ln>
        </p:spPr>
        <p:txBody>
          <a:bodyPr/>
          <a:lstStyle/>
          <a:p>
            <a:endParaRPr lang="en-US"/>
          </a:p>
        </p:txBody>
      </p:sp>
      <p:sp>
        <p:nvSpPr>
          <p:cNvPr id="72714" name="Freeform 13"/>
          <p:cNvSpPr>
            <a:spLocks/>
          </p:cNvSpPr>
          <p:nvPr/>
        </p:nvSpPr>
        <p:spPr bwMode="auto">
          <a:xfrm>
            <a:off x="4953000" y="1558925"/>
            <a:ext cx="2809875" cy="1935163"/>
          </a:xfrm>
          <a:custGeom>
            <a:avLst/>
            <a:gdLst>
              <a:gd name="T0" fmla="*/ 0 w 1469"/>
              <a:gd name="T1" fmla="*/ 0 h 849"/>
              <a:gd name="T2" fmla="*/ 0 w 1469"/>
              <a:gd name="T3" fmla="*/ 2147483647 h 849"/>
              <a:gd name="T4" fmla="*/ 2147483647 w 1469"/>
              <a:gd name="T5" fmla="*/ 2147483647 h 849"/>
              <a:gd name="T6" fmla="*/ 0 60000 65536"/>
              <a:gd name="T7" fmla="*/ 0 60000 65536"/>
              <a:gd name="T8" fmla="*/ 0 60000 65536"/>
              <a:gd name="T9" fmla="*/ 0 w 1469"/>
              <a:gd name="T10" fmla="*/ 0 h 849"/>
              <a:gd name="T11" fmla="*/ 1469 w 1469"/>
              <a:gd name="T12" fmla="*/ 849 h 849"/>
            </a:gdLst>
            <a:ahLst/>
            <a:cxnLst>
              <a:cxn ang="T6">
                <a:pos x="T0" y="T1"/>
              </a:cxn>
              <a:cxn ang="T7">
                <a:pos x="T2" y="T3"/>
              </a:cxn>
              <a:cxn ang="T8">
                <a:pos x="T4" y="T5"/>
              </a:cxn>
            </a:cxnLst>
            <a:rect l="T9" t="T10" r="T11" b="T12"/>
            <a:pathLst>
              <a:path w="1469" h="849">
                <a:moveTo>
                  <a:pt x="0" y="0"/>
                </a:moveTo>
                <a:lnTo>
                  <a:pt x="0" y="848"/>
                </a:lnTo>
                <a:lnTo>
                  <a:pt x="1468" y="848"/>
                </a:lnTo>
              </a:path>
            </a:pathLst>
          </a:custGeom>
          <a:noFill/>
          <a:ln w="31750">
            <a:solidFill>
              <a:srgbClr val="808080"/>
            </a:solidFill>
            <a:round/>
            <a:headEnd type="triangle" w="med" len="med"/>
            <a:tailEnd type="triangle" w="med" len="med"/>
          </a:ln>
        </p:spPr>
        <p:txBody>
          <a:bodyPr/>
          <a:lstStyle/>
          <a:p>
            <a:endParaRPr lang="en-US"/>
          </a:p>
        </p:txBody>
      </p:sp>
      <p:sp>
        <p:nvSpPr>
          <p:cNvPr id="72715" name="Line 15"/>
          <p:cNvSpPr>
            <a:spLocks noChangeShapeType="1"/>
          </p:cNvSpPr>
          <p:nvPr/>
        </p:nvSpPr>
        <p:spPr bwMode="auto">
          <a:xfrm flipV="1">
            <a:off x="4984750" y="2203450"/>
            <a:ext cx="2589213" cy="1243013"/>
          </a:xfrm>
          <a:prstGeom prst="line">
            <a:avLst/>
          </a:prstGeom>
          <a:noFill/>
          <a:ln w="19050">
            <a:solidFill>
              <a:srgbClr val="808080"/>
            </a:solidFill>
            <a:prstDash val="dash"/>
            <a:round/>
            <a:headEnd type="none" w="sm" len="sm"/>
            <a:tailEnd type="none" w="sm" len="sm"/>
          </a:ln>
        </p:spPr>
        <p:txBody>
          <a:bodyPr wrap="none" anchor="ctr"/>
          <a:lstStyle/>
          <a:p>
            <a:endParaRPr lang="en-US"/>
          </a:p>
        </p:txBody>
      </p:sp>
      <p:sp>
        <p:nvSpPr>
          <p:cNvPr id="72716" name="Line 16"/>
          <p:cNvSpPr>
            <a:spLocks noChangeShapeType="1"/>
          </p:cNvSpPr>
          <p:nvPr/>
        </p:nvSpPr>
        <p:spPr bwMode="auto">
          <a:xfrm flipV="1">
            <a:off x="4981575" y="1622425"/>
            <a:ext cx="2589213" cy="1243013"/>
          </a:xfrm>
          <a:prstGeom prst="line">
            <a:avLst/>
          </a:prstGeom>
          <a:noFill/>
          <a:ln w="19050">
            <a:solidFill>
              <a:srgbClr val="808080"/>
            </a:solidFill>
            <a:prstDash val="dash"/>
            <a:round/>
            <a:headEnd type="none" w="sm" len="sm"/>
            <a:tailEnd type="none" w="sm" len="sm"/>
          </a:ln>
        </p:spPr>
        <p:txBody>
          <a:bodyPr wrap="none" anchor="ctr"/>
          <a:lstStyle/>
          <a:p>
            <a:endParaRPr lang="en-US"/>
          </a:p>
        </p:txBody>
      </p:sp>
      <p:sp>
        <p:nvSpPr>
          <p:cNvPr id="72717" name="Rectangle 17"/>
          <p:cNvSpPr>
            <a:spLocks noChangeArrowheads="1"/>
          </p:cNvSpPr>
          <p:nvPr/>
        </p:nvSpPr>
        <p:spPr bwMode="auto">
          <a:xfrm>
            <a:off x="6149975" y="1292225"/>
            <a:ext cx="542925" cy="244475"/>
          </a:xfrm>
          <a:prstGeom prst="rect">
            <a:avLst/>
          </a:prstGeom>
          <a:noFill/>
          <a:ln w="9525">
            <a:noFill/>
            <a:miter lim="800000"/>
            <a:headEnd/>
            <a:tailEnd/>
          </a:ln>
        </p:spPr>
        <p:txBody>
          <a:bodyPr wrap="none" lIns="0" tIns="0" rIns="0" bIns="0">
            <a:spAutoFit/>
          </a:bodyPr>
          <a:lstStyle/>
          <a:p>
            <a:r>
              <a:rPr lang="en-US" sz="1600">
                <a:latin typeface="Abadi MT Condensed Extra Bold"/>
              </a:rPr>
              <a:t>Timing</a:t>
            </a:r>
          </a:p>
        </p:txBody>
      </p:sp>
      <p:sp>
        <p:nvSpPr>
          <p:cNvPr id="72718" name="Freeform 18"/>
          <p:cNvSpPr>
            <a:spLocks/>
          </p:cNvSpPr>
          <p:nvPr/>
        </p:nvSpPr>
        <p:spPr bwMode="auto">
          <a:xfrm>
            <a:off x="1490663" y="4408488"/>
            <a:ext cx="2809875" cy="1935162"/>
          </a:xfrm>
          <a:custGeom>
            <a:avLst/>
            <a:gdLst>
              <a:gd name="T0" fmla="*/ 0 w 1469"/>
              <a:gd name="T1" fmla="*/ 0 h 849"/>
              <a:gd name="T2" fmla="*/ 0 w 1469"/>
              <a:gd name="T3" fmla="*/ 2147483647 h 849"/>
              <a:gd name="T4" fmla="*/ 2147483647 w 1469"/>
              <a:gd name="T5" fmla="*/ 2147483647 h 849"/>
              <a:gd name="T6" fmla="*/ 0 60000 65536"/>
              <a:gd name="T7" fmla="*/ 0 60000 65536"/>
              <a:gd name="T8" fmla="*/ 0 60000 65536"/>
              <a:gd name="T9" fmla="*/ 0 w 1469"/>
              <a:gd name="T10" fmla="*/ 0 h 849"/>
              <a:gd name="T11" fmla="*/ 1469 w 1469"/>
              <a:gd name="T12" fmla="*/ 849 h 849"/>
            </a:gdLst>
            <a:ahLst/>
            <a:cxnLst>
              <a:cxn ang="T6">
                <a:pos x="T0" y="T1"/>
              </a:cxn>
              <a:cxn ang="T7">
                <a:pos x="T2" y="T3"/>
              </a:cxn>
              <a:cxn ang="T8">
                <a:pos x="T4" y="T5"/>
              </a:cxn>
            </a:cxnLst>
            <a:rect l="T9" t="T10" r="T11" b="T12"/>
            <a:pathLst>
              <a:path w="1469" h="849">
                <a:moveTo>
                  <a:pt x="0" y="0"/>
                </a:moveTo>
                <a:lnTo>
                  <a:pt x="0" y="848"/>
                </a:lnTo>
                <a:lnTo>
                  <a:pt x="1468" y="848"/>
                </a:lnTo>
              </a:path>
            </a:pathLst>
          </a:custGeom>
          <a:noFill/>
          <a:ln w="31750">
            <a:solidFill>
              <a:srgbClr val="808080"/>
            </a:solidFill>
            <a:round/>
            <a:headEnd type="triangle" w="med" len="med"/>
            <a:tailEnd type="triangle" w="med" len="med"/>
          </a:ln>
        </p:spPr>
        <p:txBody>
          <a:bodyPr/>
          <a:lstStyle/>
          <a:p>
            <a:endParaRPr lang="en-US"/>
          </a:p>
        </p:txBody>
      </p:sp>
      <p:sp>
        <p:nvSpPr>
          <p:cNvPr id="72719" name="Line 20"/>
          <p:cNvSpPr>
            <a:spLocks noChangeShapeType="1"/>
          </p:cNvSpPr>
          <p:nvPr/>
        </p:nvSpPr>
        <p:spPr bwMode="auto">
          <a:xfrm flipV="1">
            <a:off x="1530350" y="4529138"/>
            <a:ext cx="2546350" cy="1416050"/>
          </a:xfrm>
          <a:prstGeom prst="line">
            <a:avLst/>
          </a:prstGeom>
          <a:noFill/>
          <a:ln w="19050">
            <a:solidFill>
              <a:srgbClr val="808080"/>
            </a:solidFill>
            <a:prstDash val="dash"/>
            <a:round/>
            <a:headEnd type="none" w="sm" len="sm"/>
            <a:tailEnd type="none" w="sm" len="sm"/>
          </a:ln>
        </p:spPr>
        <p:txBody>
          <a:bodyPr wrap="none" anchor="ctr"/>
          <a:lstStyle/>
          <a:p>
            <a:endParaRPr lang="en-US"/>
          </a:p>
        </p:txBody>
      </p:sp>
      <p:sp>
        <p:nvSpPr>
          <p:cNvPr id="72720" name="Line 21"/>
          <p:cNvSpPr>
            <a:spLocks noChangeShapeType="1"/>
          </p:cNvSpPr>
          <p:nvPr/>
        </p:nvSpPr>
        <p:spPr bwMode="auto">
          <a:xfrm flipV="1">
            <a:off x="1543050" y="5016500"/>
            <a:ext cx="2533650" cy="1030288"/>
          </a:xfrm>
          <a:prstGeom prst="line">
            <a:avLst/>
          </a:prstGeom>
          <a:noFill/>
          <a:ln w="19050">
            <a:solidFill>
              <a:srgbClr val="808080"/>
            </a:solidFill>
            <a:prstDash val="dash"/>
            <a:round/>
            <a:headEnd type="none" w="sm" len="sm"/>
            <a:tailEnd type="none" w="sm" len="sm"/>
          </a:ln>
        </p:spPr>
        <p:txBody>
          <a:bodyPr wrap="none" anchor="ctr"/>
          <a:lstStyle/>
          <a:p>
            <a:endParaRPr lang="en-US"/>
          </a:p>
        </p:txBody>
      </p:sp>
      <p:sp>
        <p:nvSpPr>
          <p:cNvPr id="72721" name="Line 22"/>
          <p:cNvSpPr>
            <a:spLocks noChangeShapeType="1"/>
          </p:cNvSpPr>
          <p:nvPr/>
        </p:nvSpPr>
        <p:spPr bwMode="auto">
          <a:xfrm flipV="1">
            <a:off x="5372100" y="2765425"/>
            <a:ext cx="0" cy="430213"/>
          </a:xfrm>
          <a:prstGeom prst="line">
            <a:avLst/>
          </a:prstGeom>
          <a:noFill/>
          <a:ln w="31750">
            <a:solidFill>
              <a:srgbClr val="FF9900"/>
            </a:solidFill>
            <a:round/>
            <a:headEnd type="triangle" w="med" len="med"/>
            <a:tailEnd type="triangle" w="med" len="med"/>
          </a:ln>
        </p:spPr>
        <p:txBody>
          <a:bodyPr/>
          <a:lstStyle/>
          <a:p>
            <a:endParaRPr lang="en-US"/>
          </a:p>
        </p:txBody>
      </p:sp>
      <p:sp>
        <p:nvSpPr>
          <p:cNvPr id="72722" name="Line 23"/>
          <p:cNvSpPr>
            <a:spLocks noChangeShapeType="1"/>
          </p:cNvSpPr>
          <p:nvPr/>
        </p:nvSpPr>
        <p:spPr bwMode="auto">
          <a:xfrm flipV="1">
            <a:off x="6934200" y="2014538"/>
            <a:ext cx="0" cy="430212"/>
          </a:xfrm>
          <a:prstGeom prst="line">
            <a:avLst/>
          </a:prstGeom>
          <a:noFill/>
          <a:ln w="31750">
            <a:solidFill>
              <a:srgbClr val="FF9900"/>
            </a:solidFill>
            <a:round/>
            <a:headEnd type="triangle" w="med" len="med"/>
            <a:tailEnd type="triangle" w="med" len="med"/>
          </a:ln>
        </p:spPr>
        <p:txBody>
          <a:bodyPr/>
          <a:lstStyle/>
          <a:p>
            <a:endParaRPr lang="en-US"/>
          </a:p>
        </p:txBody>
      </p:sp>
      <p:sp>
        <p:nvSpPr>
          <p:cNvPr id="72723" name="Line 14"/>
          <p:cNvSpPr>
            <a:spLocks noChangeShapeType="1"/>
          </p:cNvSpPr>
          <p:nvPr/>
        </p:nvSpPr>
        <p:spPr bwMode="auto">
          <a:xfrm flipV="1">
            <a:off x="4987925" y="1917700"/>
            <a:ext cx="2589213" cy="1243013"/>
          </a:xfrm>
          <a:prstGeom prst="line">
            <a:avLst/>
          </a:prstGeom>
          <a:noFill/>
          <a:ln w="50800">
            <a:solidFill>
              <a:srgbClr val="FF0000"/>
            </a:solidFill>
            <a:round/>
            <a:headEnd type="none" w="sm" len="sm"/>
            <a:tailEnd type="none" w="sm" len="sm"/>
          </a:ln>
        </p:spPr>
        <p:txBody>
          <a:bodyPr wrap="none" anchor="ctr"/>
          <a:lstStyle/>
          <a:p>
            <a:endParaRPr lang="en-US"/>
          </a:p>
        </p:txBody>
      </p:sp>
      <p:sp>
        <p:nvSpPr>
          <p:cNvPr id="72724" name="Line 24"/>
          <p:cNvSpPr>
            <a:spLocks noChangeShapeType="1"/>
          </p:cNvSpPr>
          <p:nvPr/>
        </p:nvSpPr>
        <p:spPr bwMode="auto">
          <a:xfrm flipV="1">
            <a:off x="4030663" y="4586288"/>
            <a:ext cx="0" cy="430212"/>
          </a:xfrm>
          <a:prstGeom prst="line">
            <a:avLst/>
          </a:prstGeom>
          <a:noFill/>
          <a:ln w="31750">
            <a:solidFill>
              <a:srgbClr val="FF9900"/>
            </a:solidFill>
            <a:round/>
            <a:headEnd type="triangle" w="med" len="med"/>
            <a:tailEnd type="triangle" w="med" len="med"/>
          </a:ln>
        </p:spPr>
        <p:txBody>
          <a:bodyPr/>
          <a:lstStyle/>
          <a:p>
            <a:endParaRPr lang="en-US"/>
          </a:p>
        </p:txBody>
      </p:sp>
      <p:sp>
        <p:nvSpPr>
          <p:cNvPr id="72725" name="Line 19"/>
          <p:cNvSpPr>
            <a:spLocks noChangeShapeType="1"/>
          </p:cNvSpPr>
          <p:nvPr/>
        </p:nvSpPr>
        <p:spPr bwMode="auto">
          <a:xfrm flipV="1">
            <a:off x="1525588" y="4767263"/>
            <a:ext cx="2589212" cy="1243012"/>
          </a:xfrm>
          <a:prstGeom prst="line">
            <a:avLst/>
          </a:prstGeom>
          <a:noFill/>
          <a:ln w="50800">
            <a:solidFill>
              <a:srgbClr val="FF0000"/>
            </a:solidFill>
            <a:round/>
            <a:headEnd type="none" w="sm" len="sm"/>
            <a:tailEnd type="none" w="sm" len="sm"/>
          </a:ln>
        </p:spPr>
        <p:txBody>
          <a:bodyPr wrap="none" anchor="ctr"/>
          <a:lstStyle/>
          <a:p>
            <a:endParaRPr lang="en-US"/>
          </a:p>
        </p:txBody>
      </p:sp>
      <p:sp>
        <p:nvSpPr>
          <p:cNvPr id="72726" name="Freeform 25"/>
          <p:cNvSpPr>
            <a:spLocks/>
          </p:cNvSpPr>
          <p:nvPr/>
        </p:nvSpPr>
        <p:spPr bwMode="auto">
          <a:xfrm>
            <a:off x="4956175" y="4387850"/>
            <a:ext cx="2809875" cy="1935163"/>
          </a:xfrm>
          <a:custGeom>
            <a:avLst/>
            <a:gdLst>
              <a:gd name="T0" fmla="*/ 0 w 1469"/>
              <a:gd name="T1" fmla="*/ 0 h 849"/>
              <a:gd name="T2" fmla="*/ 0 w 1469"/>
              <a:gd name="T3" fmla="*/ 2147483647 h 849"/>
              <a:gd name="T4" fmla="*/ 2147483647 w 1469"/>
              <a:gd name="T5" fmla="*/ 2147483647 h 849"/>
              <a:gd name="T6" fmla="*/ 0 60000 65536"/>
              <a:gd name="T7" fmla="*/ 0 60000 65536"/>
              <a:gd name="T8" fmla="*/ 0 60000 65536"/>
              <a:gd name="T9" fmla="*/ 0 w 1469"/>
              <a:gd name="T10" fmla="*/ 0 h 849"/>
              <a:gd name="T11" fmla="*/ 1469 w 1469"/>
              <a:gd name="T12" fmla="*/ 849 h 849"/>
            </a:gdLst>
            <a:ahLst/>
            <a:cxnLst>
              <a:cxn ang="T6">
                <a:pos x="T0" y="T1"/>
              </a:cxn>
              <a:cxn ang="T7">
                <a:pos x="T2" y="T3"/>
              </a:cxn>
              <a:cxn ang="T8">
                <a:pos x="T4" y="T5"/>
              </a:cxn>
            </a:cxnLst>
            <a:rect l="T9" t="T10" r="T11" b="T12"/>
            <a:pathLst>
              <a:path w="1469" h="849">
                <a:moveTo>
                  <a:pt x="0" y="0"/>
                </a:moveTo>
                <a:lnTo>
                  <a:pt x="0" y="848"/>
                </a:lnTo>
                <a:lnTo>
                  <a:pt x="1468" y="848"/>
                </a:lnTo>
              </a:path>
            </a:pathLst>
          </a:custGeom>
          <a:noFill/>
          <a:ln w="31750">
            <a:solidFill>
              <a:srgbClr val="808080"/>
            </a:solidFill>
            <a:round/>
            <a:headEnd type="triangle" w="med" len="med"/>
            <a:tailEnd type="triangle" w="med" len="med"/>
          </a:ln>
        </p:spPr>
        <p:txBody>
          <a:bodyPr/>
          <a:lstStyle/>
          <a:p>
            <a:endParaRPr lang="en-US"/>
          </a:p>
        </p:txBody>
      </p:sp>
      <p:sp>
        <p:nvSpPr>
          <p:cNvPr id="72727" name="Line 26"/>
          <p:cNvSpPr>
            <a:spLocks noChangeShapeType="1"/>
          </p:cNvSpPr>
          <p:nvPr/>
        </p:nvSpPr>
        <p:spPr bwMode="auto">
          <a:xfrm flipV="1">
            <a:off x="4991100" y="4746625"/>
            <a:ext cx="2589213" cy="1243013"/>
          </a:xfrm>
          <a:prstGeom prst="line">
            <a:avLst/>
          </a:prstGeom>
          <a:noFill/>
          <a:ln w="50800">
            <a:solidFill>
              <a:srgbClr val="FF0000"/>
            </a:solidFill>
            <a:round/>
            <a:headEnd type="none" w="sm" len="sm"/>
            <a:tailEnd type="none" w="sm" len="sm"/>
          </a:ln>
        </p:spPr>
        <p:txBody>
          <a:bodyPr wrap="none" anchor="ctr"/>
          <a:lstStyle/>
          <a:p>
            <a:endParaRPr lang="en-US"/>
          </a:p>
        </p:txBody>
      </p:sp>
      <p:sp>
        <p:nvSpPr>
          <p:cNvPr id="72728" name="Line 27"/>
          <p:cNvSpPr>
            <a:spLocks noChangeShapeType="1"/>
          </p:cNvSpPr>
          <p:nvPr/>
        </p:nvSpPr>
        <p:spPr bwMode="auto">
          <a:xfrm flipV="1">
            <a:off x="4986338" y="5045075"/>
            <a:ext cx="2589212" cy="1243013"/>
          </a:xfrm>
          <a:prstGeom prst="line">
            <a:avLst/>
          </a:prstGeom>
          <a:noFill/>
          <a:ln w="19050">
            <a:solidFill>
              <a:srgbClr val="808080"/>
            </a:solidFill>
            <a:prstDash val="dash"/>
            <a:round/>
            <a:headEnd type="none" w="sm" len="sm"/>
            <a:tailEnd type="none" w="sm" len="sm"/>
          </a:ln>
        </p:spPr>
        <p:txBody>
          <a:bodyPr wrap="none" anchor="ctr"/>
          <a:lstStyle/>
          <a:p>
            <a:endParaRPr lang="en-US"/>
          </a:p>
        </p:txBody>
      </p:sp>
      <p:sp>
        <p:nvSpPr>
          <p:cNvPr id="72729" name="Line 28"/>
          <p:cNvSpPr>
            <a:spLocks noChangeShapeType="1"/>
          </p:cNvSpPr>
          <p:nvPr/>
        </p:nvSpPr>
        <p:spPr bwMode="auto">
          <a:xfrm flipV="1">
            <a:off x="4987925" y="4583113"/>
            <a:ext cx="2298700" cy="1103312"/>
          </a:xfrm>
          <a:prstGeom prst="line">
            <a:avLst/>
          </a:prstGeom>
          <a:noFill/>
          <a:ln w="19050">
            <a:solidFill>
              <a:srgbClr val="808080"/>
            </a:solidFill>
            <a:prstDash val="dash"/>
            <a:round/>
            <a:headEnd type="none" w="sm" len="sm"/>
            <a:tailEnd type="none" w="sm" len="sm"/>
          </a:ln>
        </p:spPr>
        <p:txBody>
          <a:bodyPr wrap="none" anchor="ctr"/>
          <a:lstStyle/>
          <a:p>
            <a:endParaRPr lang="en-US"/>
          </a:p>
        </p:txBody>
      </p:sp>
      <p:sp>
        <p:nvSpPr>
          <p:cNvPr id="72730" name="Line 29"/>
          <p:cNvSpPr>
            <a:spLocks noChangeShapeType="1"/>
          </p:cNvSpPr>
          <p:nvPr/>
        </p:nvSpPr>
        <p:spPr bwMode="auto">
          <a:xfrm flipV="1">
            <a:off x="4989513" y="4535488"/>
            <a:ext cx="1662112" cy="796925"/>
          </a:xfrm>
          <a:prstGeom prst="line">
            <a:avLst/>
          </a:prstGeom>
          <a:noFill/>
          <a:ln w="19050">
            <a:solidFill>
              <a:srgbClr val="808080"/>
            </a:solidFill>
            <a:prstDash val="dash"/>
            <a:round/>
            <a:headEnd type="none" w="sm" len="sm"/>
            <a:tailEnd type="none" w="sm" len="sm"/>
          </a:ln>
        </p:spPr>
        <p:txBody>
          <a:bodyPr wrap="none" anchor="ctr"/>
          <a:lstStyle/>
          <a:p>
            <a:endParaRPr lang="en-US"/>
          </a:p>
        </p:txBody>
      </p:sp>
      <p:sp>
        <p:nvSpPr>
          <p:cNvPr id="72731" name="Line 30"/>
          <p:cNvSpPr>
            <a:spLocks noChangeShapeType="1"/>
          </p:cNvSpPr>
          <p:nvPr/>
        </p:nvSpPr>
        <p:spPr bwMode="auto">
          <a:xfrm flipV="1">
            <a:off x="4948238" y="4552950"/>
            <a:ext cx="933450" cy="447675"/>
          </a:xfrm>
          <a:prstGeom prst="line">
            <a:avLst/>
          </a:prstGeom>
          <a:noFill/>
          <a:ln w="19050">
            <a:solidFill>
              <a:srgbClr val="808080"/>
            </a:solidFill>
            <a:prstDash val="dash"/>
            <a:round/>
            <a:headEnd type="none" w="sm" len="sm"/>
            <a:tailEnd type="none" w="sm" len="sm"/>
          </a:ln>
        </p:spPr>
        <p:txBody>
          <a:bodyPr wrap="none" anchor="ctr"/>
          <a:lstStyle/>
          <a:p>
            <a:endParaRPr lang="en-US"/>
          </a:p>
        </p:txBody>
      </p:sp>
      <p:sp>
        <p:nvSpPr>
          <p:cNvPr id="72732" name="Line 31"/>
          <p:cNvSpPr>
            <a:spLocks noChangeShapeType="1"/>
          </p:cNvSpPr>
          <p:nvPr/>
        </p:nvSpPr>
        <p:spPr bwMode="auto">
          <a:xfrm flipV="1">
            <a:off x="4972050" y="4562475"/>
            <a:ext cx="180975" cy="87313"/>
          </a:xfrm>
          <a:prstGeom prst="line">
            <a:avLst/>
          </a:prstGeom>
          <a:noFill/>
          <a:ln w="19050">
            <a:solidFill>
              <a:srgbClr val="808080"/>
            </a:solidFill>
            <a:prstDash val="dash"/>
            <a:round/>
            <a:headEnd type="none" w="sm" len="sm"/>
            <a:tailEnd type="none" w="sm" len="sm"/>
          </a:ln>
        </p:spPr>
        <p:txBody>
          <a:bodyPr wrap="none" anchor="ctr"/>
          <a:lstStyle/>
          <a:p>
            <a:endParaRPr lang="en-US"/>
          </a:p>
        </p:txBody>
      </p:sp>
      <p:sp>
        <p:nvSpPr>
          <p:cNvPr id="72733" name="Line 32"/>
          <p:cNvSpPr>
            <a:spLocks noChangeShapeType="1"/>
          </p:cNvSpPr>
          <p:nvPr/>
        </p:nvSpPr>
        <p:spPr bwMode="auto">
          <a:xfrm flipV="1">
            <a:off x="5672138" y="5362575"/>
            <a:ext cx="1916112" cy="919163"/>
          </a:xfrm>
          <a:prstGeom prst="line">
            <a:avLst/>
          </a:prstGeom>
          <a:noFill/>
          <a:ln w="19050">
            <a:solidFill>
              <a:srgbClr val="808080"/>
            </a:solidFill>
            <a:prstDash val="dash"/>
            <a:round/>
            <a:headEnd type="none" w="sm" len="sm"/>
            <a:tailEnd type="none" w="sm" len="sm"/>
          </a:ln>
        </p:spPr>
        <p:txBody>
          <a:bodyPr wrap="none" anchor="ctr"/>
          <a:lstStyle/>
          <a:p>
            <a:endParaRPr lang="en-US"/>
          </a:p>
        </p:txBody>
      </p:sp>
      <p:sp>
        <p:nvSpPr>
          <p:cNvPr id="72734" name="Line 33"/>
          <p:cNvSpPr>
            <a:spLocks noChangeShapeType="1"/>
          </p:cNvSpPr>
          <p:nvPr/>
        </p:nvSpPr>
        <p:spPr bwMode="auto">
          <a:xfrm flipV="1">
            <a:off x="6334125" y="5691188"/>
            <a:ext cx="1254125" cy="601662"/>
          </a:xfrm>
          <a:prstGeom prst="line">
            <a:avLst/>
          </a:prstGeom>
          <a:noFill/>
          <a:ln w="19050">
            <a:solidFill>
              <a:srgbClr val="808080"/>
            </a:solidFill>
            <a:prstDash val="dash"/>
            <a:round/>
            <a:headEnd type="none" w="sm" len="sm"/>
            <a:tailEnd type="none" w="sm" len="sm"/>
          </a:ln>
        </p:spPr>
        <p:txBody>
          <a:bodyPr wrap="none" anchor="ctr"/>
          <a:lstStyle/>
          <a:p>
            <a:endParaRPr lang="en-US"/>
          </a:p>
        </p:txBody>
      </p:sp>
      <p:sp>
        <p:nvSpPr>
          <p:cNvPr id="72735" name="Line 34"/>
          <p:cNvSpPr>
            <a:spLocks noChangeShapeType="1"/>
          </p:cNvSpPr>
          <p:nvPr/>
        </p:nvSpPr>
        <p:spPr bwMode="auto">
          <a:xfrm flipV="1">
            <a:off x="7031038" y="5999163"/>
            <a:ext cx="571500" cy="274637"/>
          </a:xfrm>
          <a:prstGeom prst="line">
            <a:avLst/>
          </a:prstGeom>
          <a:noFill/>
          <a:ln w="19050">
            <a:solidFill>
              <a:srgbClr val="808080"/>
            </a:solidFill>
            <a:prstDash val="dash"/>
            <a:round/>
            <a:headEnd type="none" w="sm" len="sm"/>
            <a:tailEnd type="none" w="sm" len="sm"/>
          </a:ln>
        </p:spPr>
        <p:txBody>
          <a:bodyPr wrap="none" anchor="ctr"/>
          <a:lstStyle/>
          <a:p>
            <a:endParaRPr lang="en-US"/>
          </a:p>
        </p:txBody>
      </p:sp>
      <p:sp>
        <p:nvSpPr>
          <p:cNvPr id="72736" name="Rectangle 35"/>
          <p:cNvSpPr>
            <a:spLocks noChangeArrowheads="1"/>
          </p:cNvSpPr>
          <p:nvPr/>
        </p:nvSpPr>
        <p:spPr bwMode="auto">
          <a:xfrm>
            <a:off x="2447925" y="4094163"/>
            <a:ext cx="879475" cy="244475"/>
          </a:xfrm>
          <a:prstGeom prst="rect">
            <a:avLst/>
          </a:prstGeom>
          <a:noFill/>
          <a:ln w="9525">
            <a:noFill/>
            <a:miter lim="800000"/>
            <a:headEnd/>
            <a:tailEnd/>
          </a:ln>
        </p:spPr>
        <p:txBody>
          <a:bodyPr wrap="none" lIns="0" tIns="0" rIns="0" bIns="0">
            <a:spAutoFit/>
          </a:bodyPr>
          <a:lstStyle/>
          <a:p>
            <a:r>
              <a:rPr lang="en-US" sz="1600">
                <a:latin typeface="Abadi MT Condensed Extra Bold"/>
              </a:rPr>
              <a:t>Punctuality</a:t>
            </a:r>
          </a:p>
        </p:txBody>
      </p:sp>
      <p:sp>
        <p:nvSpPr>
          <p:cNvPr id="72737" name="Rectangle 36"/>
          <p:cNvSpPr>
            <a:spLocks noChangeArrowheads="1"/>
          </p:cNvSpPr>
          <p:nvPr/>
        </p:nvSpPr>
        <p:spPr bwMode="auto">
          <a:xfrm>
            <a:off x="6078538" y="4064000"/>
            <a:ext cx="801687" cy="244475"/>
          </a:xfrm>
          <a:prstGeom prst="rect">
            <a:avLst/>
          </a:prstGeom>
          <a:noFill/>
          <a:ln w="9525">
            <a:noFill/>
            <a:miter lim="800000"/>
            <a:headEnd/>
            <a:tailEnd/>
          </a:ln>
        </p:spPr>
        <p:txBody>
          <a:bodyPr wrap="none" lIns="0" tIns="0" rIns="0" bIns="0">
            <a:spAutoFit/>
          </a:bodyPr>
          <a:lstStyle/>
          <a:p>
            <a:r>
              <a:rPr lang="en-US" sz="1600">
                <a:latin typeface="Abadi MT Condensed Extra Bold"/>
              </a:rPr>
              <a:t>Frequency</a:t>
            </a:r>
          </a:p>
        </p:txBody>
      </p:sp>
      <p:sp>
        <p:nvSpPr>
          <p:cNvPr id="72738" name="Line 37"/>
          <p:cNvSpPr>
            <a:spLocks noChangeShapeType="1"/>
          </p:cNvSpPr>
          <p:nvPr/>
        </p:nvSpPr>
        <p:spPr bwMode="auto">
          <a:xfrm>
            <a:off x="1516063" y="3175000"/>
            <a:ext cx="2571750" cy="0"/>
          </a:xfrm>
          <a:prstGeom prst="line">
            <a:avLst/>
          </a:prstGeom>
          <a:noFill/>
          <a:ln w="19050">
            <a:solidFill>
              <a:srgbClr val="808080"/>
            </a:solidFill>
            <a:prstDash val="dash"/>
            <a:round/>
            <a:headEnd/>
            <a:tailEnd/>
          </a:ln>
        </p:spPr>
        <p:txBody>
          <a:bodyPr/>
          <a:lstStyle/>
          <a:p>
            <a:endParaRPr lang="en-US"/>
          </a:p>
        </p:txBody>
      </p:sp>
      <p:sp>
        <p:nvSpPr>
          <p:cNvPr id="72739" name="Line 38"/>
          <p:cNvSpPr>
            <a:spLocks noChangeShapeType="1"/>
          </p:cNvSpPr>
          <p:nvPr/>
        </p:nvSpPr>
        <p:spPr bwMode="auto">
          <a:xfrm>
            <a:off x="1549400" y="1852613"/>
            <a:ext cx="2571750" cy="0"/>
          </a:xfrm>
          <a:prstGeom prst="line">
            <a:avLst/>
          </a:prstGeom>
          <a:noFill/>
          <a:ln w="19050">
            <a:solidFill>
              <a:srgbClr val="808080"/>
            </a:solidFill>
            <a:prstDash val="dash"/>
            <a:round/>
            <a:headEnd/>
            <a:tailEnd/>
          </a:ln>
        </p:spPr>
        <p:txBody>
          <a:bodyPr/>
          <a:lstStyle/>
          <a:p>
            <a:endParaRPr lang="en-US"/>
          </a:p>
        </p:txBody>
      </p:sp>
      <p:sp>
        <p:nvSpPr>
          <p:cNvPr id="72740" name="Line 39"/>
          <p:cNvSpPr>
            <a:spLocks noChangeShapeType="1"/>
          </p:cNvSpPr>
          <p:nvPr/>
        </p:nvSpPr>
        <p:spPr bwMode="auto">
          <a:xfrm flipV="1">
            <a:off x="5070475" y="5326063"/>
            <a:ext cx="0" cy="569912"/>
          </a:xfrm>
          <a:prstGeom prst="line">
            <a:avLst/>
          </a:prstGeom>
          <a:noFill/>
          <a:ln w="31750">
            <a:solidFill>
              <a:srgbClr val="FF9900"/>
            </a:solidFill>
            <a:round/>
            <a:headEnd/>
            <a:tailEnd type="triangle" w="med" len="med"/>
          </a:ln>
        </p:spPr>
        <p:txBody>
          <a:bodyPr/>
          <a:lstStyle/>
          <a:p>
            <a:endParaRPr lang="en-US"/>
          </a:p>
        </p:txBody>
      </p:sp>
      <p:sp>
        <p:nvSpPr>
          <p:cNvPr id="72741" name="Line 40"/>
          <p:cNvSpPr>
            <a:spLocks noChangeShapeType="1"/>
          </p:cNvSpPr>
          <p:nvPr/>
        </p:nvSpPr>
        <p:spPr bwMode="auto">
          <a:xfrm>
            <a:off x="6137275" y="5491163"/>
            <a:ext cx="0" cy="192087"/>
          </a:xfrm>
          <a:prstGeom prst="line">
            <a:avLst/>
          </a:prstGeom>
          <a:noFill/>
          <a:ln w="31750">
            <a:solidFill>
              <a:srgbClr val="FF9900"/>
            </a:solidFill>
            <a:round/>
            <a:headEnd/>
            <a:tailEnd type="triangle" w="med" len="med"/>
          </a:ln>
        </p:spPr>
        <p:txBody>
          <a:bodyPr/>
          <a:lstStyle/>
          <a:p>
            <a:endParaRPr lang="en-US"/>
          </a:p>
        </p:txBody>
      </p:sp>
      <p:sp>
        <p:nvSpPr>
          <p:cNvPr id="38" name="Footer Placeholder 3"/>
          <p:cNvSpPr>
            <a:spLocks noGrp="1"/>
          </p:cNvSpPr>
          <p:nvPr>
            <p:ph type="ftr" sz="quarter" idx="10"/>
          </p:nvPr>
        </p:nvSpPr>
        <p:spPr>
          <a:xfrm>
            <a:off x="101600" y="6639321"/>
            <a:ext cx="8940800" cy="246063"/>
          </a:xfrm>
        </p:spPr>
        <p:txBody>
          <a:bodyPr/>
          <a:lstStyle/>
          <a:p>
            <a:pPr>
              <a:defRPr/>
            </a:pPr>
            <a:r>
              <a:rPr lang="en-US" sz="1100" dirty="0" smtClean="0"/>
              <a:t>Copyright © 1998-2010, Dr. Jean-Paul </a:t>
            </a:r>
            <a:r>
              <a:rPr lang="en-US" sz="1100" dirty="0" err="1" smtClean="0"/>
              <a:t>Rodrigue</a:t>
            </a:r>
            <a:r>
              <a:rPr lang="en-US" sz="1100" dirty="0" smtClean="0"/>
              <a:t>, Dept. of Global Economies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endParaRPr lang="en-US" sz="1100" dirty="0"/>
          </a:p>
        </p:txBody>
      </p:sp>
    </p:spTree>
    <p:extLst>
      <p:ext uri="{BB962C8B-B14F-4D97-AF65-F5344CB8AC3E}">
        <p14:creationId xmlns:p14="http://schemas.microsoft.com/office/powerpoint/2010/main" val="20201956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it-IT" altLang="it-IT" sz="3200" dirty="0"/>
              <a:t>The </a:t>
            </a:r>
            <a:r>
              <a:rPr lang="it-IT" altLang="it-IT" sz="3200" dirty="0" err="1"/>
              <a:t>spatial</a:t>
            </a:r>
            <a:r>
              <a:rPr lang="it-IT" altLang="it-IT" sz="3200" dirty="0"/>
              <a:t> </a:t>
            </a:r>
            <a:r>
              <a:rPr lang="it-IT" altLang="it-IT" sz="3200" dirty="0" err="1"/>
              <a:t>structure</a:t>
            </a:r>
            <a:r>
              <a:rPr lang="it-IT" altLang="it-IT" sz="3200" dirty="0"/>
              <a:t> of </a:t>
            </a:r>
            <a:r>
              <a:rPr lang="it-IT" altLang="it-IT" sz="3200" dirty="0" err="1"/>
              <a:t>transport</a:t>
            </a:r>
            <a:r>
              <a:rPr lang="it-IT" altLang="it-IT" sz="3200" dirty="0"/>
              <a:t> </a:t>
            </a:r>
            <a:r>
              <a:rPr lang="it-IT" altLang="it-IT" sz="3200" dirty="0" err="1"/>
              <a:t>costs</a:t>
            </a:r>
            <a:endParaRPr lang="it-IT" altLang="it-IT" sz="3200" dirty="0" smtClean="0"/>
          </a:p>
        </p:txBody>
      </p:sp>
      <p:grpSp>
        <p:nvGrpSpPr>
          <p:cNvPr id="45059" name="Group 3"/>
          <p:cNvGrpSpPr>
            <a:grpSpLocks/>
          </p:cNvGrpSpPr>
          <p:nvPr/>
        </p:nvGrpSpPr>
        <p:grpSpPr bwMode="auto">
          <a:xfrm>
            <a:off x="539750" y="2060575"/>
            <a:ext cx="3759200" cy="3457575"/>
            <a:chOff x="603" y="609"/>
            <a:chExt cx="3638" cy="3411"/>
          </a:xfrm>
        </p:grpSpPr>
        <p:sp>
          <p:nvSpPr>
            <p:cNvPr id="45085" name="Line 4"/>
            <p:cNvSpPr>
              <a:spLocks noChangeShapeType="1"/>
            </p:cNvSpPr>
            <p:nvPr/>
          </p:nvSpPr>
          <p:spPr bwMode="auto">
            <a:xfrm flipV="1">
              <a:off x="612" y="609"/>
              <a:ext cx="0" cy="3411"/>
            </a:xfrm>
            <a:prstGeom prst="line">
              <a:avLst/>
            </a:prstGeom>
            <a:noFill/>
            <a:ln w="28575">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5086" name="Line 5"/>
            <p:cNvSpPr>
              <a:spLocks noChangeShapeType="1"/>
            </p:cNvSpPr>
            <p:nvPr/>
          </p:nvSpPr>
          <p:spPr bwMode="auto">
            <a:xfrm>
              <a:off x="603" y="4019"/>
              <a:ext cx="3638" cy="1"/>
            </a:xfrm>
            <a:prstGeom prst="line">
              <a:avLst/>
            </a:prstGeom>
            <a:noFill/>
            <a:ln w="28575">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45060" name="Text Box 6"/>
          <p:cNvSpPr txBox="1">
            <a:spLocks noChangeArrowheads="1"/>
          </p:cNvSpPr>
          <p:nvPr/>
        </p:nvSpPr>
        <p:spPr bwMode="auto">
          <a:xfrm>
            <a:off x="2195513" y="5540375"/>
            <a:ext cx="1368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50000"/>
              </a:spcBef>
              <a:buFont typeface="Monotype Sorts" pitchFamily="2" charset="2"/>
              <a:buNone/>
            </a:pPr>
            <a:r>
              <a:rPr lang="it-IT" altLang="it-IT" sz="1600" dirty="0" err="1" smtClean="0">
                <a:latin typeface="Tahoma" pitchFamily="34" charset="0"/>
              </a:rPr>
              <a:t>distance</a:t>
            </a:r>
            <a:endParaRPr lang="it-IT" altLang="it-IT" sz="1600" dirty="0">
              <a:latin typeface="Tahoma" pitchFamily="34" charset="0"/>
            </a:endParaRPr>
          </a:p>
        </p:txBody>
      </p:sp>
      <p:sp>
        <p:nvSpPr>
          <p:cNvPr id="45061" name="Text Box 7"/>
          <p:cNvSpPr txBox="1">
            <a:spLocks noChangeArrowheads="1"/>
          </p:cNvSpPr>
          <p:nvPr/>
        </p:nvSpPr>
        <p:spPr bwMode="auto">
          <a:xfrm>
            <a:off x="-100013" y="1435100"/>
            <a:ext cx="136842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50000"/>
              </a:spcBef>
              <a:buFont typeface="Monotype Sorts" pitchFamily="2" charset="2"/>
              <a:buNone/>
            </a:pPr>
            <a:r>
              <a:rPr lang="it-IT" altLang="it-IT" sz="1600" dirty="0" err="1" smtClean="0">
                <a:latin typeface="Tahoma" pitchFamily="34" charset="0"/>
              </a:rPr>
              <a:t>Transport</a:t>
            </a:r>
            <a:r>
              <a:rPr lang="it-IT" altLang="it-IT" sz="1600" dirty="0" smtClean="0">
                <a:latin typeface="Tahoma" pitchFamily="34" charset="0"/>
              </a:rPr>
              <a:t> </a:t>
            </a:r>
          </a:p>
          <a:p>
            <a:pPr>
              <a:spcBef>
                <a:spcPct val="50000"/>
              </a:spcBef>
              <a:buFont typeface="Monotype Sorts" pitchFamily="2" charset="2"/>
              <a:buNone/>
            </a:pPr>
            <a:r>
              <a:rPr lang="it-IT" altLang="it-IT" sz="1600" dirty="0" err="1" smtClean="0">
                <a:latin typeface="Tahoma" pitchFamily="34" charset="0"/>
              </a:rPr>
              <a:t>Cost</a:t>
            </a:r>
            <a:endParaRPr lang="it-IT" altLang="it-IT" sz="1600" dirty="0">
              <a:latin typeface="Tahoma" pitchFamily="34" charset="0"/>
            </a:endParaRPr>
          </a:p>
        </p:txBody>
      </p:sp>
      <p:sp>
        <p:nvSpPr>
          <p:cNvPr id="104456" name="Line 8"/>
          <p:cNvSpPr>
            <a:spLocks noChangeShapeType="1"/>
          </p:cNvSpPr>
          <p:nvPr/>
        </p:nvSpPr>
        <p:spPr bwMode="auto">
          <a:xfrm flipV="1">
            <a:off x="547688" y="3019425"/>
            <a:ext cx="3240087" cy="2520950"/>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5063" name="Line 9"/>
          <p:cNvSpPr>
            <a:spLocks noChangeShapeType="1"/>
          </p:cNvSpPr>
          <p:nvPr/>
        </p:nvSpPr>
        <p:spPr bwMode="auto">
          <a:xfrm>
            <a:off x="3787775" y="3065463"/>
            <a:ext cx="0" cy="2449512"/>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5064" name="Text Box 10"/>
          <p:cNvSpPr txBox="1">
            <a:spLocks noChangeArrowheads="1"/>
          </p:cNvSpPr>
          <p:nvPr/>
        </p:nvSpPr>
        <p:spPr bwMode="auto">
          <a:xfrm>
            <a:off x="403225" y="5540375"/>
            <a:ext cx="3603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it-IT" altLang="it-IT" sz="1600">
                <a:latin typeface="Tahoma" pitchFamily="34" charset="0"/>
              </a:rPr>
              <a:t>O</a:t>
            </a:r>
          </a:p>
        </p:txBody>
      </p:sp>
      <p:sp>
        <p:nvSpPr>
          <p:cNvPr id="45065" name="Text Box 11"/>
          <p:cNvSpPr txBox="1">
            <a:spLocks noChangeArrowheads="1"/>
          </p:cNvSpPr>
          <p:nvPr/>
        </p:nvSpPr>
        <p:spPr bwMode="auto">
          <a:xfrm>
            <a:off x="3643313" y="5502275"/>
            <a:ext cx="3603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it-IT" altLang="it-IT" sz="1600">
                <a:latin typeface="Tahoma" pitchFamily="34" charset="0"/>
              </a:rPr>
              <a:t>D</a:t>
            </a:r>
          </a:p>
        </p:txBody>
      </p:sp>
      <p:sp>
        <p:nvSpPr>
          <p:cNvPr id="45066" name="Text Box 12"/>
          <p:cNvSpPr txBox="1">
            <a:spLocks noChangeArrowheads="1"/>
          </p:cNvSpPr>
          <p:nvPr/>
        </p:nvSpPr>
        <p:spPr bwMode="auto">
          <a:xfrm>
            <a:off x="3644900" y="2587625"/>
            <a:ext cx="3603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it-IT" altLang="it-IT" sz="1600">
                <a:latin typeface="Tahoma" pitchFamily="34" charset="0"/>
              </a:rPr>
              <a:t>T</a:t>
            </a:r>
          </a:p>
        </p:txBody>
      </p:sp>
      <p:grpSp>
        <p:nvGrpSpPr>
          <p:cNvPr id="45067" name="Group 13"/>
          <p:cNvGrpSpPr>
            <a:grpSpLocks/>
          </p:cNvGrpSpPr>
          <p:nvPr/>
        </p:nvGrpSpPr>
        <p:grpSpPr bwMode="auto">
          <a:xfrm>
            <a:off x="4773613" y="2082800"/>
            <a:ext cx="3759200" cy="3457575"/>
            <a:chOff x="603" y="609"/>
            <a:chExt cx="3638" cy="3411"/>
          </a:xfrm>
        </p:grpSpPr>
        <p:sp>
          <p:nvSpPr>
            <p:cNvPr id="45083" name="Line 14"/>
            <p:cNvSpPr>
              <a:spLocks noChangeShapeType="1"/>
            </p:cNvSpPr>
            <p:nvPr/>
          </p:nvSpPr>
          <p:spPr bwMode="auto">
            <a:xfrm flipV="1">
              <a:off x="612" y="609"/>
              <a:ext cx="0" cy="3411"/>
            </a:xfrm>
            <a:prstGeom prst="line">
              <a:avLst/>
            </a:prstGeom>
            <a:noFill/>
            <a:ln w="28575">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5084" name="Line 15"/>
            <p:cNvSpPr>
              <a:spLocks noChangeShapeType="1"/>
            </p:cNvSpPr>
            <p:nvPr/>
          </p:nvSpPr>
          <p:spPr bwMode="auto">
            <a:xfrm>
              <a:off x="603" y="4019"/>
              <a:ext cx="3638" cy="1"/>
            </a:xfrm>
            <a:prstGeom prst="line">
              <a:avLst/>
            </a:prstGeom>
            <a:noFill/>
            <a:ln w="28575">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45068" name="Text Box 16"/>
          <p:cNvSpPr txBox="1">
            <a:spLocks noChangeArrowheads="1"/>
          </p:cNvSpPr>
          <p:nvPr/>
        </p:nvSpPr>
        <p:spPr bwMode="auto">
          <a:xfrm>
            <a:off x="6516688" y="5491163"/>
            <a:ext cx="1368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50000"/>
              </a:spcBef>
              <a:buFont typeface="Monotype Sorts" pitchFamily="2" charset="2"/>
              <a:buNone/>
            </a:pPr>
            <a:r>
              <a:rPr lang="it-IT" altLang="it-IT" sz="1600" dirty="0" err="1" smtClean="0">
                <a:latin typeface="Tahoma" pitchFamily="34" charset="0"/>
              </a:rPr>
              <a:t>distance</a:t>
            </a:r>
            <a:endParaRPr lang="it-IT" altLang="it-IT" sz="1600" dirty="0">
              <a:latin typeface="Tahoma" pitchFamily="34" charset="0"/>
            </a:endParaRPr>
          </a:p>
        </p:txBody>
      </p:sp>
      <p:sp>
        <p:nvSpPr>
          <p:cNvPr id="45069" name="Text Box 17"/>
          <p:cNvSpPr txBox="1">
            <a:spLocks noChangeArrowheads="1"/>
          </p:cNvSpPr>
          <p:nvPr/>
        </p:nvSpPr>
        <p:spPr bwMode="auto">
          <a:xfrm>
            <a:off x="4140200" y="1435100"/>
            <a:ext cx="13684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50000"/>
              </a:spcBef>
              <a:buFont typeface="Monotype Sorts" pitchFamily="2" charset="2"/>
              <a:buNone/>
            </a:pPr>
            <a:r>
              <a:rPr lang="it-IT" altLang="it-IT" sz="1600" dirty="0" err="1">
                <a:latin typeface="Tahoma" pitchFamily="34" charset="0"/>
              </a:rPr>
              <a:t>Transport</a:t>
            </a:r>
            <a:r>
              <a:rPr lang="it-IT" altLang="it-IT" sz="1600" dirty="0">
                <a:latin typeface="Tahoma" pitchFamily="34" charset="0"/>
              </a:rPr>
              <a:t> </a:t>
            </a:r>
          </a:p>
          <a:p>
            <a:pPr>
              <a:spcBef>
                <a:spcPct val="50000"/>
              </a:spcBef>
              <a:buFont typeface="Monotype Sorts" pitchFamily="2" charset="2"/>
              <a:buNone/>
            </a:pPr>
            <a:r>
              <a:rPr lang="it-IT" altLang="it-IT" sz="1600" dirty="0" err="1">
                <a:latin typeface="Tahoma" pitchFamily="34" charset="0"/>
              </a:rPr>
              <a:t>Cost</a:t>
            </a:r>
            <a:endParaRPr lang="it-IT" altLang="it-IT" sz="1600" dirty="0">
              <a:latin typeface="Tahoma" pitchFamily="34" charset="0"/>
            </a:endParaRPr>
          </a:p>
        </p:txBody>
      </p:sp>
      <p:sp>
        <p:nvSpPr>
          <p:cNvPr id="45070" name="Line 18"/>
          <p:cNvSpPr>
            <a:spLocks noChangeShapeType="1"/>
          </p:cNvSpPr>
          <p:nvPr/>
        </p:nvSpPr>
        <p:spPr bwMode="auto">
          <a:xfrm>
            <a:off x="8027988" y="3014663"/>
            <a:ext cx="0" cy="2522537"/>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5071" name="Text Box 19"/>
          <p:cNvSpPr txBox="1">
            <a:spLocks noChangeArrowheads="1"/>
          </p:cNvSpPr>
          <p:nvPr/>
        </p:nvSpPr>
        <p:spPr bwMode="auto">
          <a:xfrm>
            <a:off x="4643438" y="5540375"/>
            <a:ext cx="3603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it-IT" altLang="it-IT" sz="1600">
                <a:latin typeface="Tahoma" pitchFamily="34" charset="0"/>
              </a:rPr>
              <a:t>O</a:t>
            </a:r>
          </a:p>
        </p:txBody>
      </p:sp>
      <p:sp>
        <p:nvSpPr>
          <p:cNvPr id="45072" name="Text Box 20"/>
          <p:cNvSpPr txBox="1">
            <a:spLocks noChangeArrowheads="1"/>
          </p:cNvSpPr>
          <p:nvPr/>
        </p:nvSpPr>
        <p:spPr bwMode="auto">
          <a:xfrm>
            <a:off x="7883525" y="5502275"/>
            <a:ext cx="3603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it-IT" altLang="it-IT" sz="1600">
                <a:latin typeface="Tahoma" pitchFamily="34" charset="0"/>
              </a:rPr>
              <a:t>D</a:t>
            </a:r>
          </a:p>
        </p:txBody>
      </p:sp>
      <p:sp>
        <p:nvSpPr>
          <p:cNvPr id="45073" name="Text Box 21"/>
          <p:cNvSpPr txBox="1">
            <a:spLocks noChangeArrowheads="1"/>
          </p:cNvSpPr>
          <p:nvPr/>
        </p:nvSpPr>
        <p:spPr bwMode="auto">
          <a:xfrm>
            <a:off x="8172450" y="2587625"/>
            <a:ext cx="3603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it-IT" altLang="it-IT" sz="1600">
                <a:latin typeface="Tahoma" pitchFamily="34" charset="0"/>
              </a:rPr>
              <a:t>Z</a:t>
            </a:r>
          </a:p>
        </p:txBody>
      </p:sp>
      <p:sp>
        <p:nvSpPr>
          <p:cNvPr id="45074" name="Rectangle 22"/>
          <p:cNvSpPr>
            <a:spLocks noChangeArrowheads="1"/>
          </p:cNvSpPr>
          <p:nvPr/>
        </p:nvSpPr>
        <p:spPr bwMode="auto">
          <a:xfrm>
            <a:off x="1169988" y="6018541"/>
            <a:ext cx="19685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400" b="1" i="1" dirty="0" err="1" smtClean="0"/>
              <a:t>Transport</a:t>
            </a:r>
            <a:r>
              <a:rPr lang="it-IT" altLang="it-IT" sz="1400" b="1" i="1" dirty="0" smtClean="0"/>
              <a:t> </a:t>
            </a:r>
            <a:r>
              <a:rPr lang="it-IT" altLang="it-IT" sz="1400" b="1" i="1" dirty="0" err="1" smtClean="0"/>
              <a:t>cost</a:t>
            </a:r>
            <a:r>
              <a:rPr lang="it-IT" altLang="it-IT" sz="1400" b="1" i="1" dirty="0" smtClean="0"/>
              <a:t> </a:t>
            </a:r>
            <a:r>
              <a:rPr lang="it-IT" altLang="it-IT" sz="1400" b="1" i="1" dirty="0" err="1" smtClean="0"/>
              <a:t>function</a:t>
            </a:r>
            <a:r>
              <a:rPr lang="it-IT" altLang="it-IT" sz="1400" b="1" i="1" dirty="0" smtClean="0"/>
              <a:t> </a:t>
            </a:r>
          </a:p>
          <a:p>
            <a:pPr algn="l">
              <a:spcBef>
                <a:spcPct val="0"/>
              </a:spcBef>
              <a:buClrTx/>
              <a:buFontTx/>
              <a:buNone/>
            </a:pPr>
            <a:r>
              <a:rPr lang="it-IT" altLang="it-IT" sz="1400" b="1" i="1" dirty="0" err="1" smtClean="0"/>
              <a:t>proportional</a:t>
            </a:r>
            <a:r>
              <a:rPr lang="it-IT" altLang="it-IT" sz="1400" b="1" i="1" dirty="0" smtClean="0"/>
              <a:t> to </a:t>
            </a:r>
            <a:r>
              <a:rPr lang="it-IT" altLang="it-IT" sz="1400" b="1" i="1" dirty="0" err="1" smtClean="0"/>
              <a:t>distance</a:t>
            </a:r>
            <a:endParaRPr lang="it-IT" altLang="it-IT" sz="1400" dirty="0"/>
          </a:p>
        </p:txBody>
      </p:sp>
      <p:sp>
        <p:nvSpPr>
          <p:cNvPr id="45075" name="Rectangle 23"/>
          <p:cNvSpPr>
            <a:spLocks noChangeArrowheads="1"/>
          </p:cNvSpPr>
          <p:nvPr/>
        </p:nvSpPr>
        <p:spPr bwMode="auto">
          <a:xfrm>
            <a:off x="5634038" y="5788809"/>
            <a:ext cx="266746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400" b="1" i="1" dirty="0" err="1" smtClean="0"/>
              <a:t>Transport</a:t>
            </a:r>
            <a:r>
              <a:rPr lang="it-IT" altLang="it-IT" sz="1400" b="1" i="1" dirty="0" smtClean="0"/>
              <a:t> </a:t>
            </a:r>
            <a:r>
              <a:rPr lang="it-IT" altLang="it-IT" sz="1400" b="1" i="1" dirty="0" err="1" smtClean="0"/>
              <a:t>cost</a:t>
            </a:r>
            <a:r>
              <a:rPr lang="it-IT" altLang="it-IT" sz="1400" b="1" i="1" dirty="0" smtClean="0"/>
              <a:t> </a:t>
            </a:r>
            <a:r>
              <a:rPr lang="it-IT" altLang="it-IT" sz="1400" b="1" i="1" dirty="0" err="1" smtClean="0"/>
              <a:t>function</a:t>
            </a:r>
            <a:r>
              <a:rPr lang="it-IT" altLang="it-IT" sz="1400" b="1" i="1" dirty="0" smtClean="0"/>
              <a:t> </a:t>
            </a:r>
            <a:r>
              <a:rPr lang="it-IT" altLang="it-IT" sz="1400" b="1" i="1" dirty="0" err="1" smtClean="0"/>
              <a:t>less</a:t>
            </a:r>
            <a:r>
              <a:rPr lang="it-IT" altLang="it-IT" sz="1400" b="1" i="1" dirty="0" smtClean="0"/>
              <a:t> </a:t>
            </a:r>
            <a:r>
              <a:rPr lang="it-IT" altLang="it-IT" sz="1400" b="1" i="1" dirty="0" err="1" smtClean="0"/>
              <a:t>than</a:t>
            </a:r>
            <a:r>
              <a:rPr lang="it-IT" altLang="it-IT" sz="1400" b="1" i="1" dirty="0" smtClean="0"/>
              <a:t> </a:t>
            </a:r>
          </a:p>
          <a:p>
            <a:pPr algn="l">
              <a:spcBef>
                <a:spcPct val="0"/>
              </a:spcBef>
              <a:buClrTx/>
              <a:buFontTx/>
              <a:buNone/>
            </a:pPr>
            <a:r>
              <a:rPr lang="it-IT" altLang="it-IT" sz="1400" b="1" i="1" dirty="0" err="1" smtClean="0"/>
              <a:t>proportional</a:t>
            </a:r>
            <a:r>
              <a:rPr lang="it-IT" altLang="it-IT" sz="1400" b="1" i="1" dirty="0" smtClean="0"/>
              <a:t> to </a:t>
            </a:r>
            <a:r>
              <a:rPr lang="it-IT" altLang="it-IT" sz="1400" b="1" i="1" dirty="0" err="1" smtClean="0"/>
              <a:t>distance</a:t>
            </a:r>
            <a:r>
              <a:rPr lang="it-IT" altLang="it-IT" sz="1400" b="1" i="1" dirty="0" smtClean="0"/>
              <a:t> </a:t>
            </a:r>
          </a:p>
          <a:p>
            <a:pPr algn="l">
              <a:spcBef>
                <a:spcPct val="0"/>
              </a:spcBef>
              <a:buClrTx/>
              <a:buFontTx/>
              <a:buNone/>
            </a:pPr>
            <a:r>
              <a:rPr lang="it-IT" altLang="it-IT" sz="1400" b="1" i="1" dirty="0" err="1" smtClean="0"/>
              <a:t>Fixed</a:t>
            </a:r>
            <a:r>
              <a:rPr lang="it-IT" altLang="it-IT" sz="1400" b="1" i="1" dirty="0" smtClean="0"/>
              <a:t> component of </a:t>
            </a:r>
          </a:p>
          <a:p>
            <a:pPr algn="l">
              <a:spcBef>
                <a:spcPct val="0"/>
              </a:spcBef>
              <a:buClrTx/>
              <a:buFontTx/>
              <a:buNone/>
            </a:pPr>
            <a:r>
              <a:rPr lang="it-IT" altLang="it-IT" sz="1400" b="1" i="1" dirty="0" err="1" smtClean="0"/>
              <a:t>loading</a:t>
            </a:r>
            <a:r>
              <a:rPr lang="it-IT" altLang="it-IT" sz="1400" b="1" i="1" dirty="0" smtClean="0"/>
              <a:t> and </a:t>
            </a:r>
            <a:r>
              <a:rPr lang="it-IT" altLang="it-IT" sz="1400" b="1" i="1" dirty="0" err="1" smtClean="0"/>
              <a:t>unloading</a:t>
            </a:r>
            <a:r>
              <a:rPr lang="it-IT" altLang="it-IT" sz="1400" b="1" i="1" dirty="0" smtClean="0"/>
              <a:t> </a:t>
            </a:r>
            <a:r>
              <a:rPr lang="it-IT" altLang="it-IT" sz="1400" b="1" i="1" dirty="0" err="1" smtClean="0"/>
              <a:t>costs</a:t>
            </a:r>
            <a:endParaRPr lang="it-IT" altLang="it-IT" sz="1400" dirty="0"/>
          </a:p>
        </p:txBody>
      </p:sp>
      <p:sp>
        <p:nvSpPr>
          <p:cNvPr id="104472" name="Freeform 24"/>
          <p:cNvSpPr>
            <a:spLocks/>
          </p:cNvSpPr>
          <p:nvPr/>
        </p:nvSpPr>
        <p:spPr bwMode="auto">
          <a:xfrm>
            <a:off x="4787900" y="3352800"/>
            <a:ext cx="3240088" cy="1511300"/>
          </a:xfrm>
          <a:custGeom>
            <a:avLst/>
            <a:gdLst>
              <a:gd name="T0" fmla="*/ 0 w 1927"/>
              <a:gd name="T1" fmla="*/ 1511300 h 952"/>
              <a:gd name="T2" fmla="*/ 576726 w 1927"/>
              <a:gd name="T3" fmla="*/ 719138 h 952"/>
              <a:gd name="T4" fmla="*/ 2160619 w 1927"/>
              <a:gd name="T5" fmla="*/ 215900 h 952"/>
              <a:gd name="T6" fmla="*/ 3240088 w 1927"/>
              <a:gd name="T7" fmla="*/ 0 h 9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27" h="952">
                <a:moveTo>
                  <a:pt x="0" y="952"/>
                </a:moveTo>
                <a:cubicBezTo>
                  <a:pt x="64" y="770"/>
                  <a:pt x="128" y="589"/>
                  <a:pt x="343" y="453"/>
                </a:cubicBezTo>
                <a:cubicBezTo>
                  <a:pt x="557" y="317"/>
                  <a:pt x="1021" y="211"/>
                  <a:pt x="1285" y="136"/>
                </a:cubicBezTo>
                <a:cubicBezTo>
                  <a:pt x="1549" y="61"/>
                  <a:pt x="1820" y="23"/>
                  <a:pt x="1927" y="0"/>
                </a:cubicBezTo>
              </a:path>
            </a:pathLst>
          </a:custGeom>
          <a:noFill/>
          <a:ln w="38100" cap="flat" cmpd="sng">
            <a:solidFill>
              <a:srgbClr val="FF66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5077" name="Text Box 25"/>
          <p:cNvSpPr txBox="1">
            <a:spLocks noChangeArrowheads="1"/>
          </p:cNvSpPr>
          <p:nvPr/>
        </p:nvSpPr>
        <p:spPr bwMode="auto">
          <a:xfrm>
            <a:off x="4427538" y="4532313"/>
            <a:ext cx="3603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it-IT" altLang="it-IT" sz="1600">
                <a:latin typeface="Tahoma" pitchFamily="34" charset="0"/>
              </a:rPr>
              <a:t>T</a:t>
            </a:r>
          </a:p>
        </p:txBody>
      </p:sp>
      <p:sp>
        <p:nvSpPr>
          <p:cNvPr id="104474" name="Line 26"/>
          <p:cNvSpPr>
            <a:spLocks noChangeShapeType="1"/>
          </p:cNvSpPr>
          <p:nvPr/>
        </p:nvSpPr>
        <p:spPr bwMode="auto">
          <a:xfrm flipV="1">
            <a:off x="4787900" y="4868863"/>
            <a:ext cx="0" cy="647700"/>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4475" name="Line 27"/>
          <p:cNvSpPr>
            <a:spLocks noChangeShapeType="1"/>
          </p:cNvSpPr>
          <p:nvPr/>
        </p:nvSpPr>
        <p:spPr bwMode="auto">
          <a:xfrm flipV="1">
            <a:off x="8015288" y="2708275"/>
            <a:ext cx="0" cy="647700"/>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5080" name="Text Box 28"/>
          <p:cNvSpPr txBox="1">
            <a:spLocks noChangeArrowheads="1"/>
          </p:cNvSpPr>
          <p:nvPr/>
        </p:nvSpPr>
        <p:spPr bwMode="auto">
          <a:xfrm>
            <a:off x="8172450" y="3163888"/>
            <a:ext cx="3603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it-IT" altLang="it-IT" sz="1600">
                <a:latin typeface="Tahoma" pitchFamily="34" charset="0"/>
              </a:rPr>
              <a:t>V</a:t>
            </a:r>
          </a:p>
        </p:txBody>
      </p:sp>
      <p:sp>
        <p:nvSpPr>
          <p:cNvPr id="104477" name="Text Box 29"/>
          <p:cNvSpPr txBox="1">
            <a:spLocks noChangeArrowheads="1"/>
          </p:cNvSpPr>
          <p:nvPr/>
        </p:nvSpPr>
        <p:spPr bwMode="auto">
          <a:xfrm>
            <a:off x="5724525" y="1700213"/>
            <a:ext cx="2808288" cy="738664"/>
          </a:xfrm>
          <a:prstGeom prst="rect">
            <a:avLst/>
          </a:prstGeom>
          <a:solidFill>
            <a:schemeClr val="accent1">
              <a:alpha val="41176"/>
            </a:schemeClr>
          </a:solidFill>
          <a:ln w="2857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50000"/>
              </a:spcBef>
            </a:pPr>
            <a:r>
              <a:rPr lang="it-IT" altLang="it-IT" sz="1400" dirty="0">
                <a:latin typeface="Tahoma" pitchFamily="34" charset="0"/>
              </a:rPr>
              <a:t>OT = </a:t>
            </a:r>
            <a:r>
              <a:rPr lang="it-IT" altLang="it-IT" sz="1400" dirty="0" err="1" smtClean="0">
                <a:latin typeface="Tahoma" pitchFamily="34" charset="0"/>
              </a:rPr>
              <a:t>fixed</a:t>
            </a:r>
            <a:r>
              <a:rPr lang="it-IT" altLang="it-IT" sz="1400" dirty="0" smtClean="0">
                <a:latin typeface="Tahoma" pitchFamily="34" charset="0"/>
              </a:rPr>
              <a:t> </a:t>
            </a:r>
            <a:r>
              <a:rPr lang="it-IT" altLang="it-IT" sz="1400" dirty="0" err="1" smtClean="0">
                <a:latin typeface="Tahoma" pitchFamily="34" charset="0"/>
              </a:rPr>
              <a:t>loading</a:t>
            </a:r>
            <a:r>
              <a:rPr lang="it-IT" altLang="it-IT" sz="1400" dirty="0" smtClean="0">
                <a:latin typeface="Tahoma" pitchFamily="34" charset="0"/>
              </a:rPr>
              <a:t> </a:t>
            </a:r>
            <a:r>
              <a:rPr lang="it-IT" altLang="it-IT" sz="1400" dirty="0" err="1" smtClean="0">
                <a:latin typeface="Tahoma" pitchFamily="34" charset="0"/>
              </a:rPr>
              <a:t>cost</a:t>
            </a:r>
            <a:r>
              <a:rPr lang="it-IT" altLang="it-IT" sz="1400" dirty="0">
                <a:latin typeface="Tahoma" pitchFamily="34" charset="0"/>
              </a:rPr>
              <a:t/>
            </a:r>
            <a:br>
              <a:rPr lang="it-IT" altLang="it-IT" sz="1400" dirty="0">
                <a:latin typeface="Tahoma" pitchFamily="34" charset="0"/>
              </a:rPr>
            </a:br>
            <a:r>
              <a:rPr lang="it-IT" altLang="it-IT" sz="1400" dirty="0">
                <a:latin typeface="Tahoma" pitchFamily="34" charset="0"/>
              </a:rPr>
              <a:t>TV = </a:t>
            </a:r>
            <a:r>
              <a:rPr lang="it-IT" altLang="it-IT" sz="1400" dirty="0" err="1" smtClean="0">
                <a:latin typeface="Tahoma" pitchFamily="34" charset="0"/>
              </a:rPr>
              <a:t>variable</a:t>
            </a:r>
            <a:r>
              <a:rPr lang="it-IT" altLang="it-IT" sz="1400" dirty="0" smtClean="0">
                <a:latin typeface="Tahoma" pitchFamily="34" charset="0"/>
              </a:rPr>
              <a:t> </a:t>
            </a:r>
            <a:r>
              <a:rPr lang="it-IT" altLang="it-IT" sz="1400" dirty="0" err="1" smtClean="0">
                <a:latin typeface="Tahoma" pitchFamily="34" charset="0"/>
              </a:rPr>
              <a:t>transport</a:t>
            </a:r>
            <a:r>
              <a:rPr lang="it-IT" altLang="it-IT" sz="1400" dirty="0" smtClean="0">
                <a:latin typeface="Tahoma" pitchFamily="34" charset="0"/>
              </a:rPr>
              <a:t> </a:t>
            </a:r>
            <a:r>
              <a:rPr lang="it-IT" altLang="it-IT" sz="1400" dirty="0" err="1" smtClean="0">
                <a:latin typeface="Tahoma" pitchFamily="34" charset="0"/>
              </a:rPr>
              <a:t>cost</a:t>
            </a:r>
            <a:r>
              <a:rPr lang="it-IT" altLang="it-IT" sz="1400" dirty="0">
                <a:latin typeface="Tahoma" pitchFamily="34" charset="0"/>
              </a:rPr>
              <a:t/>
            </a:r>
            <a:br>
              <a:rPr lang="it-IT" altLang="it-IT" sz="1400" dirty="0">
                <a:latin typeface="Tahoma" pitchFamily="34" charset="0"/>
              </a:rPr>
            </a:br>
            <a:r>
              <a:rPr lang="it-IT" altLang="it-IT" sz="1400" dirty="0">
                <a:latin typeface="Tahoma" pitchFamily="34" charset="0"/>
              </a:rPr>
              <a:t>VZ = </a:t>
            </a:r>
            <a:r>
              <a:rPr lang="it-IT" altLang="it-IT" sz="1400" dirty="0" err="1">
                <a:latin typeface="Tahoma" pitchFamily="34" charset="0"/>
              </a:rPr>
              <a:t>fixed</a:t>
            </a:r>
            <a:r>
              <a:rPr lang="it-IT" altLang="it-IT" sz="1400" dirty="0">
                <a:latin typeface="Tahoma" pitchFamily="34" charset="0"/>
              </a:rPr>
              <a:t> </a:t>
            </a:r>
            <a:r>
              <a:rPr lang="it-IT" altLang="it-IT" sz="1400" dirty="0" err="1" smtClean="0">
                <a:latin typeface="Tahoma" pitchFamily="34" charset="0"/>
              </a:rPr>
              <a:t>unloading</a:t>
            </a:r>
            <a:r>
              <a:rPr lang="it-IT" altLang="it-IT" sz="1400" dirty="0" smtClean="0">
                <a:latin typeface="Tahoma" pitchFamily="34" charset="0"/>
              </a:rPr>
              <a:t> </a:t>
            </a:r>
            <a:r>
              <a:rPr lang="it-IT" altLang="it-IT" sz="1400" dirty="0" err="1">
                <a:latin typeface="Tahoma" pitchFamily="34" charset="0"/>
              </a:rPr>
              <a:t>cost</a:t>
            </a:r>
            <a:endParaRPr lang="it-IT" altLang="it-IT" sz="1400" dirty="0">
              <a:latin typeface="Tahoma" pitchFamily="34" charset="0"/>
            </a:endParaRPr>
          </a:p>
        </p:txBody>
      </p:sp>
      <p:sp>
        <p:nvSpPr>
          <p:cNvPr id="104478" name="Text Box 30"/>
          <p:cNvSpPr txBox="1">
            <a:spLocks noChangeArrowheads="1"/>
          </p:cNvSpPr>
          <p:nvPr/>
        </p:nvSpPr>
        <p:spPr bwMode="auto">
          <a:xfrm>
            <a:off x="1258888" y="1700213"/>
            <a:ext cx="2808287" cy="523220"/>
          </a:xfrm>
          <a:prstGeom prst="rect">
            <a:avLst/>
          </a:prstGeom>
          <a:solidFill>
            <a:schemeClr val="accent1">
              <a:alpha val="41176"/>
            </a:schemeClr>
          </a:solidFill>
          <a:ln w="2857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0850" indent="-45085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it-IT" altLang="it-IT" sz="1400" dirty="0">
                <a:latin typeface="Tahoma" pitchFamily="34" charset="0"/>
              </a:rPr>
              <a:t>OT = </a:t>
            </a:r>
            <a:r>
              <a:rPr lang="it-IT" altLang="it-IT" sz="1400" dirty="0" err="1" smtClean="0">
                <a:latin typeface="Tahoma" pitchFamily="34" charset="0"/>
              </a:rPr>
              <a:t>Transport</a:t>
            </a:r>
            <a:r>
              <a:rPr lang="it-IT" altLang="it-IT" sz="1400" dirty="0" smtClean="0">
                <a:latin typeface="Tahoma" pitchFamily="34" charset="0"/>
              </a:rPr>
              <a:t> </a:t>
            </a:r>
            <a:r>
              <a:rPr lang="it-IT" altLang="it-IT" sz="1400" dirty="0" err="1" smtClean="0">
                <a:latin typeface="Tahoma" pitchFamily="34" charset="0"/>
              </a:rPr>
              <a:t>cost</a:t>
            </a:r>
            <a:r>
              <a:rPr lang="it-IT" altLang="it-IT" sz="1400" dirty="0" smtClean="0">
                <a:latin typeface="Tahoma" pitchFamily="34" charset="0"/>
              </a:rPr>
              <a:t> </a:t>
            </a:r>
            <a:r>
              <a:rPr lang="it-IT" altLang="it-IT" sz="1400" dirty="0" err="1" smtClean="0">
                <a:latin typeface="Tahoma" pitchFamily="34" charset="0"/>
              </a:rPr>
              <a:t>proportional</a:t>
            </a:r>
            <a:r>
              <a:rPr lang="it-IT" altLang="it-IT" sz="1400" dirty="0" smtClean="0">
                <a:latin typeface="Tahoma" pitchFamily="34" charset="0"/>
              </a:rPr>
              <a:t> to </a:t>
            </a:r>
            <a:r>
              <a:rPr lang="it-IT" altLang="it-IT" sz="1400" dirty="0" err="1" smtClean="0">
                <a:latin typeface="Tahoma" pitchFamily="34" charset="0"/>
              </a:rPr>
              <a:t>distance</a:t>
            </a:r>
            <a:endParaRPr lang="it-IT" altLang="it-IT" sz="1400" dirty="0">
              <a:latin typeface="Tahoma" pitchFamily="34" charset="0"/>
            </a:endParaRPr>
          </a:p>
        </p:txBody>
      </p:sp>
    </p:spTree>
    <p:extLst>
      <p:ext uri="{BB962C8B-B14F-4D97-AF65-F5344CB8AC3E}">
        <p14:creationId xmlns:p14="http://schemas.microsoft.com/office/powerpoint/2010/main" val="40457944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04456"/>
                                        </p:tgtEl>
                                        <p:attrNameLst>
                                          <p:attrName>style.visibility</p:attrName>
                                        </p:attrNameLst>
                                      </p:cBhvr>
                                      <p:to>
                                        <p:strVal val="visible"/>
                                      </p:to>
                                    </p:set>
                                    <p:animEffect transition="in" filter="strips(upRight)">
                                      <p:cBhvr>
                                        <p:cTn id="7" dur="500"/>
                                        <p:tgtEl>
                                          <p:spTgt spid="104456"/>
                                        </p:tgtEl>
                                      </p:cBhvr>
                                    </p:animEffect>
                                  </p:childTnLst>
                                </p:cTn>
                              </p:par>
                            </p:childTnLst>
                          </p:cTn>
                        </p:par>
                        <p:par>
                          <p:cTn id="8" fill="hold" nodeType="afterGroup">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04478"/>
                                        </p:tgtEl>
                                        <p:attrNameLst>
                                          <p:attrName>style.visibility</p:attrName>
                                        </p:attrNameLst>
                                      </p:cBhvr>
                                      <p:to>
                                        <p:strVal val="visible"/>
                                      </p:to>
                                    </p:set>
                                    <p:anim calcmode="discrete" valueType="clr">
                                      <p:cBhvr override="childStyle">
                                        <p:cTn id="11" dur="80"/>
                                        <p:tgtEl>
                                          <p:spTgt spid="104478"/>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04478"/>
                                        </p:tgtEl>
                                        <p:attrNameLst>
                                          <p:attrName>fillcolor</p:attrName>
                                        </p:attrNameLst>
                                      </p:cBhvr>
                                      <p:tavLst>
                                        <p:tav tm="0">
                                          <p:val>
                                            <p:clrVal>
                                              <a:schemeClr val="accent2"/>
                                            </p:clrVal>
                                          </p:val>
                                        </p:tav>
                                        <p:tav tm="50000">
                                          <p:val>
                                            <p:clrVal>
                                              <a:schemeClr val="hlink"/>
                                            </p:clrVal>
                                          </p:val>
                                        </p:tav>
                                      </p:tavLst>
                                    </p:anim>
                                    <p:set>
                                      <p:cBhvr>
                                        <p:cTn id="13" dur="80"/>
                                        <p:tgtEl>
                                          <p:spTgt spid="104478"/>
                                        </p:tgtEl>
                                        <p:attrNameLst>
                                          <p:attrName>fill.type</p:attrName>
                                        </p:attrNameLst>
                                      </p:cBhvr>
                                      <p:to>
                                        <p:strVal val="solid"/>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9" fill="hold" grpId="0" nodeType="clickEffect">
                                  <p:stCondLst>
                                    <p:cond delay="0"/>
                                  </p:stCondLst>
                                  <p:childTnLst>
                                    <p:set>
                                      <p:cBhvr>
                                        <p:cTn id="17" dur="1" fill="hold">
                                          <p:stCondLst>
                                            <p:cond delay="0"/>
                                          </p:stCondLst>
                                        </p:cTn>
                                        <p:tgtEl>
                                          <p:spTgt spid="104474"/>
                                        </p:tgtEl>
                                        <p:attrNameLst>
                                          <p:attrName>style.visibility</p:attrName>
                                        </p:attrNameLst>
                                      </p:cBhvr>
                                      <p:to>
                                        <p:strVal val="visible"/>
                                      </p:to>
                                    </p:set>
                                    <p:animEffect transition="in" filter="strips(upLeft)">
                                      <p:cBhvr>
                                        <p:cTn id="18" dur="500"/>
                                        <p:tgtEl>
                                          <p:spTgt spid="104474"/>
                                        </p:tgtEl>
                                      </p:cBhvr>
                                    </p:animEffect>
                                  </p:childTnLst>
                                </p:cTn>
                              </p:par>
                            </p:childTnLst>
                          </p:cTn>
                        </p:par>
                        <p:par>
                          <p:cTn id="19" fill="hold" nodeType="afterGroup">
                            <p:stCondLst>
                              <p:cond delay="500"/>
                            </p:stCondLst>
                            <p:childTnLst>
                              <p:par>
                                <p:cTn id="20" presetID="18" presetClass="entr" presetSubtype="3" fill="hold" grpId="0" nodeType="afterEffect">
                                  <p:stCondLst>
                                    <p:cond delay="0"/>
                                  </p:stCondLst>
                                  <p:childTnLst>
                                    <p:set>
                                      <p:cBhvr>
                                        <p:cTn id="21" dur="1" fill="hold">
                                          <p:stCondLst>
                                            <p:cond delay="0"/>
                                          </p:stCondLst>
                                        </p:cTn>
                                        <p:tgtEl>
                                          <p:spTgt spid="104472"/>
                                        </p:tgtEl>
                                        <p:attrNameLst>
                                          <p:attrName>style.visibility</p:attrName>
                                        </p:attrNameLst>
                                      </p:cBhvr>
                                      <p:to>
                                        <p:strVal val="visible"/>
                                      </p:to>
                                    </p:set>
                                    <p:animEffect transition="in" filter="strips(upRight)">
                                      <p:cBhvr>
                                        <p:cTn id="22" dur="500"/>
                                        <p:tgtEl>
                                          <p:spTgt spid="104472"/>
                                        </p:tgtEl>
                                      </p:cBhvr>
                                    </p:animEffect>
                                  </p:childTnLst>
                                </p:cTn>
                              </p:par>
                            </p:childTnLst>
                          </p:cTn>
                        </p:par>
                        <p:par>
                          <p:cTn id="23" fill="hold" nodeType="afterGroup">
                            <p:stCondLst>
                              <p:cond delay="1000"/>
                            </p:stCondLst>
                            <p:childTnLst>
                              <p:par>
                                <p:cTn id="24" presetID="18" presetClass="entr" presetSubtype="3" fill="hold" grpId="0" nodeType="afterEffect">
                                  <p:stCondLst>
                                    <p:cond delay="0"/>
                                  </p:stCondLst>
                                  <p:childTnLst>
                                    <p:set>
                                      <p:cBhvr>
                                        <p:cTn id="25" dur="1" fill="hold">
                                          <p:stCondLst>
                                            <p:cond delay="0"/>
                                          </p:stCondLst>
                                        </p:cTn>
                                        <p:tgtEl>
                                          <p:spTgt spid="104475"/>
                                        </p:tgtEl>
                                        <p:attrNameLst>
                                          <p:attrName>style.visibility</p:attrName>
                                        </p:attrNameLst>
                                      </p:cBhvr>
                                      <p:to>
                                        <p:strVal val="visible"/>
                                      </p:to>
                                    </p:set>
                                    <p:animEffect transition="in" filter="strips(upRight)">
                                      <p:cBhvr>
                                        <p:cTn id="26" dur="500"/>
                                        <p:tgtEl>
                                          <p:spTgt spid="104475"/>
                                        </p:tgtEl>
                                      </p:cBhvr>
                                    </p:animEffect>
                                  </p:childTnLst>
                                </p:cTn>
                              </p:par>
                            </p:childTnLst>
                          </p:cTn>
                        </p:par>
                        <p:par>
                          <p:cTn id="27" fill="hold" nodeType="afterGroup">
                            <p:stCondLst>
                              <p:cond delay="1500"/>
                            </p:stCondLst>
                            <p:childTnLst>
                              <p:par>
                                <p:cTn id="28" presetID="27" presetClass="entr" presetSubtype="0" fill="hold" grpId="0" nodeType="afterEffect">
                                  <p:stCondLst>
                                    <p:cond delay="0"/>
                                  </p:stCondLst>
                                  <p:iterate type="lt">
                                    <p:tmPct val="50000"/>
                                  </p:iterate>
                                  <p:childTnLst>
                                    <p:set>
                                      <p:cBhvr>
                                        <p:cTn id="29" dur="1" fill="hold">
                                          <p:stCondLst>
                                            <p:cond delay="0"/>
                                          </p:stCondLst>
                                        </p:cTn>
                                        <p:tgtEl>
                                          <p:spTgt spid="104477"/>
                                        </p:tgtEl>
                                        <p:attrNameLst>
                                          <p:attrName>style.visibility</p:attrName>
                                        </p:attrNameLst>
                                      </p:cBhvr>
                                      <p:to>
                                        <p:strVal val="visible"/>
                                      </p:to>
                                    </p:set>
                                    <p:anim calcmode="discrete" valueType="clr">
                                      <p:cBhvr override="childStyle">
                                        <p:cTn id="30" dur="80"/>
                                        <p:tgtEl>
                                          <p:spTgt spid="104477"/>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104477"/>
                                        </p:tgtEl>
                                        <p:attrNameLst>
                                          <p:attrName>fillcolor</p:attrName>
                                        </p:attrNameLst>
                                      </p:cBhvr>
                                      <p:tavLst>
                                        <p:tav tm="0">
                                          <p:val>
                                            <p:clrVal>
                                              <a:schemeClr val="accent2"/>
                                            </p:clrVal>
                                          </p:val>
                                        </p:tav>
                                        <p:tav tm="50000">
                                          <p:val>
                                            <p:clrVal>
                                              <a:schemeClr val="hlink"/>
                                            </p:clrVal>
                                          </p:val>
                                        </p:tav>
                                      </p:tavLst>
                                    </p:anim>
                                    <p:set>
                                      <p:cBhvr>
                                        <p:cTn id="32" dur="80"/>
                                        <p:tgtEl>
                                          <p:spTgt spid="10447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6" grpId="0" animBg="1"/>
      <p:bldP spid="104472" grpId="0" animBg="1"/>
      <p:bldP spid="104474" grpId="0" animBg="1"/>
      <p:bldP spid="104475" grpId="0" animBg="1"/>
      <p:bldP spid="104477" grpId="0" animBg="1"/>
      <p:bldP spid="1044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it-IT" altLang="it-IT" sz="3200" dirty="0" err="1" smtClean="0"/>
              <a:t>Spatial</a:t>
            </a:r>
            <a:r>
              <a:rPr lang="it-IT" altLang="it-IT" sz="3200" dirty="0" smtClean="0"/>
              <a:t> </a:t>
            </a:r>
            <a:r>
              <a:rPr lang="it-IT" altLang="it-IT" sz="3200" dirty="0" err="1" smtClean="0"/>
              <a:t>structure</a:t>
            </a:r>
            <a:r>
              <a:rPr lang="it-IT" altLang="it-IT" sz="3200" dirty="0" smtClean="0"/>
              <a:t> of </a:t>
            </a:r>
            <a:r>
              <a:rPr lang="it-IT" altLang="it-IT" sz="3200" dirty="0" err="1" smtClean="0"/>
              <a:t>transport</a:t>
            </a:r>
            <a:r>
              <a:rPr lang="it-IT" altLang="it-IT" sz="3200" dirty="0" smtClean="0"/>
              <a:t> </a:t>
            </a:r>
            <a:r>
              <a:rPr lang="it-IT" altLang="it-IT" sz="3200" dirty="0" err="1" smtClean="0"/>
              <a:t>costs</a:t>
            </a:r>
            <a:endParaRPr lang="it-IT" altLang="it-IT" sz="3200" dirty="0" smtClean="0"/>
          </a:p>
        </p:txBody>
      </p:sp>
      <p:grpSp>
        <p:nvGrpSpPr>
          <p:cNvPr id="46083" name="Group 3"/>
          <p:cNvGrpSpPr>
            <a:grpSpLocks/>
          </p:cNvGrpSpPr>
          <p:nvPr/>
        </p:nvGrpSpPr>
        <p:grpSpPr bwMode="auto">
          <a:xfrm>
            <a:off x="1547813" y="1844675"/>
            <a:ext cx="6192837" cy="4051300"/>
            <a:chOff x="1474" y="1207"/>
            <a:chExt cx="3901" cy="2552"/>
          </a:xfrm>
        </p:grpSpPr>
        <p:sp>
          <p:nvSpPr>
            <p:cNvPr id="46085" name="AutoShape 4"/>
            <p:cNvSpPr>
              <a:spLocks noChangeAspect="1" noChangeArrowheads="1" noTextEdit="1"/>
            </p:cNvSpPr>
            <p:nvPr/>
          </p:nvSpPr>
          <p:spPr bwMode="auto">
            <a:xfrm>
              <a:off x="1474" y="1207"/>
              <a:ext cx="3901" cy="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46086" name="Line 5"/>
            <p:cNvSpPr>
              <a:spLocks noChangeShapeType="1"/>
            </p:cNvSpPr>
            <p:nvPr/>
          </p:nvSpPr>
          <p:spPr bwMode="auto">
            <a:xfrm>
              <a:off x="1968" y="1373"/>
              <a:ext cx="1" cy="212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6087" name="Line 6"/>
            <p:cNvSpPr>
              <a:spLocks noChangeShapeType="1"/>
            </p:cNvSpPr>
            <p:nvPr/>
          </p:nvSpPr>
          <p:spPr bwMode="auto">
            <a:xfrm flipH="1">
              <a:off x="1975" y="3497"/>
              <a:ext cx="2889"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6088" name="Freeform 7"/>
            <p:cNvSpPr>
              <a:spLocks/>
            </p:cNvSpPr>
            <p:nvPr/>
          </p:nvSpPr>
          <p:spPr bwMode="auto">
            <a:xfrm>
              <a:off x="1973" y="1316"/>
              <a:ext cx="2552" cy="2180"/>
            </a:xfrm>
            <a:custGeom>
              <a:avLst/>
              <a:gdLst>
                <a:gd name="T0" fmla="*/ 0 w 2552"/>
                <a:gd name="T1" fmla="*/ 2171 h 2180"/>
                <a:gd name="T2" fmla="*/ 7 w 2552"/>
                <a:gd name="T3" fmla="*/ 2180 h 2180"/>
                <a:gd name="T4" fmla="*/ 2552 w 2552"/>
                <a:gd name="T5" fmla="*/ 8 h 2180"/>
                <a:gd name="T6" fmla="*/ 2545 w 2552"/>
                <a:gd name="T7" fmla="*/ 0 h 2180"/>
                <a:gd name="T8" fmla="*/ 0 w 2552"/>
                <a:gd name="T9" fmla="*/ 2171 h 21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52" h="2180">
                  <a:moveTo>
                    <a:pt x="0" y="2171"/>
                  </a:moveTo>
                  <a:lnTo>
                    <a:pt x="7" y="2180"/>
                  </a:lnTo>
                  <a:lnTo>
                    <a:pt x="2552" y="8"/>
                  </a:lnTo>
                  <a:lnTo>
                    <a:pt x="2545" y="0"/>
                  </a:lnTo>
                  <a:lnTo>
                    <a:pt x="0" y="2171"/>
                  </a:lnTo>
                  <a:close/>
                </a:path>
              </a:pathLst>
            </a:custGeom>
            <a:solidFill>
              <a:srgbClr val="FF0000"/>
            </a:solidFill>
            <a:ln w="19050">
              <a:solidFill>
                <a:srgbClr val="FF0000"/>
              </a:solidFill>
              <a:round/>
              <a:headEnd/>
              <a:tailEnd/>
            </a:ln>
          </p:spPr>
          <p:txBody>
            <a:bodyPr/>
            <a:lstStyle/>
            <a:p>
              <a:endParaRPr lang="it-IT"/>
            </a:p>
          </p:txBody>
        </p:sp>
        <p:sp>
          <p:nvSpPr>
            <p:cNvPr id="46089" name="Freeform 8"/>
            <p:cNvSpPr>
              <a:spLocks/>
            </p:cNvSpPr>
            <p:nvPr/>
          </p:nvSpPr>
          <p:spPr bwMode="auto">
            <a:xfrm>
              <a:off x="1973" y="1725"/>
              <a:ext cx="2825" cy="1533"/>
            </a:xfrm>
            <a:custGeom>
              <a:avLst/>
              <a:gdLst>
                <a:gd name="T0" fmla="*/ 0 w 2825"/>
                <a:gd name="T1" fmla="*/ 1523 h 1533"/>
                <a:gd name="T2" fmla="*/ 5 w 2825"/>
                <a:gd name="T3" fmla="*/ 1533 h 1533"/>
                <a:gd name="T4" fmla="*/ 2825 w 2825"/>
                <a:gd name="T5" fmla="*/ 10 h 1533"/>
                <a:gd name="T6" fmla="*/ 2820 w 2825"/>
                <a:gd name="T7" fmla="*/ 0 h 1533"/>
                <a:gd name="T8" fmla="*/ 0 w 2825"/>
                <a:gd name="T9" fmla="*/ 1523 h 15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25" h="1533">
                  <a:moveTo>
                    <a:pt x="0" y="1523"/>
                  </a:moveTo>
                  <a:lnTo>
                    <a:pt x="5" y="1533"/>
                  </a:lnTo>
                  <a:lnTo>
                    <a:pt x="2825" y="10"/>
                  </a:lnTo>
                  <a:lnTo>
                    <a:pt x="2820" y="0"/>
                  </a:lnTo>
                  <a:lnTo>
                    <a:pt x="0" y="1523"/>
                  </a:lnTo>
                  <a:close/>
                </a:path>
              </a:pathLst>
            </a:custGeom>
            <a:solidFill>
              <a:srgbClr val="339966"/>
            </a:solidFill>
            <a:ln w="19050">
              <a:solidFill>
                <a:srgbClr val="008000"/>
              </a:solidFill>
              <a:round/>
              <a:headEnd/>
              <a:tailEnd/>
            </a:ln>
          </p:spPr>
          <p:txBody>
            <a:bodyPr/>
            <a:lstStyle/>
            <a:p>
              <a:endParaRPr lang="it-IT"/>
            </a:p>
          </p:txBody>
        </p:sp>
        <p:sp>
          <p:nvSpPr>
            <p:cNvPr id="46090" name="Freeform 9"/>
            <p:cNvSpPr>
              <a:spLocks/>
            </p:cNvSpPr>
            <p:nvPr/>
          </p:nvSpPr>
          <p:spPr bwMode="auto">
            <a:xfrm>
              <a:off x="1967" y="1792"/>
              <a:ext cx="3079" cy="1003"/>
            </a:xfrm>
            <a:custGeom>
              <a:avLst/>
              <a:gdLst>
                <a:gd name="T0" fmla="*/ 0 w 3079"/>
                <a:gd name="T1" fmla="*/ 992 h 1003"/>
                <a:gd name="T2" fmla="*/ 3 w 3079"/>
                <a:gd name="T3" fmla="*/ 1003 h 1003"/>
                <a:gd name="T4" fmla="*/ 3079 w 3079"/>
                <a:gd name="T5" fmla="*/ 11 h 1003"/>
                <a:gd name="T6" fmla="*/ 3075 w 3079"/>
                <a:gd name="T7" fmla="*/ 0 h 1003"/>
                <a:gd name="T8" fmla="*/ 0 w 3079"/>
                <a:gd name="T9" fmla="*/ 992 h 10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79" h="1003">
                  <a:moveTo>
                    <a:pt x="0" y="992"/>
                  </a:moveTo>
                  <a:lnTo>
                    <a:pt x="3" y="1003"/>
                  </a:lnTo>
                  <a:lnTo>
                    <a:pt x="3079" y="11"/>
                  </a:lnTo>
                  <a:lnTo>
                    <a:pt x="3075" y="0"/>
                  </a:lnTo>
                  <a:lnTo>
                    <a:pt x="0" y="992"/>
                  </a:lnTo>
                  <a:close/>
                </a:path>
              </a:pathLst>
            </a:custGeom>
            <a:solidFill>
              <a:srgbClr val="3333CC"/>
            </a:solidFill>
            <a:ln w="19050">
              <a:solidFill>
                <a:schemeClr val="tx1"/>
              </a:solidFill>
              <a:round/>
              <a:headEnd/>
              <a:tailEnd/>
            </a:ln>
          </p:spPr>
          <p:txBody>
            <a:bodyPr/>
            <a:lstStyle/>
            <a:p>
              <a:endParaRPr lang="it-IT"/>
            </a:p>
          </p:txBody>
        </p:sp>
        <p:grpSp>
          <p:nvGrpSpPr>
            <p:cNvPr id="46091" name="Group 10"/>
            <p:cNvGrpSpPr>
              <a:grpSpLocks/>
            </p:cNvGrpSpPr>
            <p:nvPr/>
          </p:nvGrpSpPr>
          <p:grpSpPr bwMode="auto">
            <a:xfrm>
              <a:off x="2744" y="2848"/>
              <a:ext cx="7" cy="604"/>
              <a:chOff x="1990" y="2770"/>
              <a:chExt cx="7" cy="604"/>
            </a:xfrm>
          </p:grpSpPr>
          <p:sp>
            <p:nvSpPr>
              <p:cNvPr id="46140" name="Freeform 11"/>
              <p:cNvSpPr>
                <a:spLocks/>
              </p:cNvSpPr>
              <p:nvPr/>
            </p:nvSpPr>
            <p:spPr bwMode="auto">
              <a:xfrm>
                <a:off x="1990" y="2770"/>
                <a:ext cx="7" cy="37"/>
              </a:xfrm>
              <a:custGeom>
                <a:avLst/>
                <a:gdLst>
                  <a:gd name="T0" fmla="*/ 7 w 7"/>
                  <a:gd name="T1" fmla="*/ 5 h 37"/>
                  <a:gd name="T2" fmla="*/ 7 w 7"/>
                  <a:gd name="T3" fmla="*/ 4 h 37"/>
                  <a:gd name="T4" fmla="*/ 6 w 7"/>
                  <a:gd name="T5" fmla="*/ 2 h 37"/>
                  <a:gd name="T6" fmla="*/ 5 w 7"/>
                  <a:gd name="T7" fmla="*/ 1 h 37"/>
                  <a:gd name="T8" fmla="*/ 3 w 7"/>
                  <a:gd name="T9" fmla="*/ 0 h 37"/>
                  <a:gd name="T10" fmla="*/ 3 w 7"/>
                  <a:gd name="T11" fmla="*/ 0 h 37"/>
                  <a:gd name="T12" fmla="*/ 2 w 7"/>
                  <a:gd name="T13" fmla="*/ 1 h 37"/>
                  <a:gd name="T14" fmla="*/ 1 w 7"/>
                  <a:gd name="T15" fmla="*/ 2 h 37"/>
                  <a:gd name="T16" fmla="*/ 0 w 7"/>
                  <a:gd name="T17" fmla="*/ 4 h 37"/>
                  <a:gd name="T18" fmla="*/ 0 w 7"/>
                  <a:gd name="T19" fmla="*/ 32 h 37"/>
                  <a:gd name="T20" fmla="*/ 0 w 7"/>
                  <a:gd name="T21" fmla="*/ 33 h 37"/>
                  <a:gd name="T22" fmla="*/ 1 w 7"/>
                  <a:gd name="T23" fmla="*/ 34 h 37"/>
                  <a:gd name="T24" fmla="*/ 2 w 7"/>
                  <a:gd name="T25" fmla="*/ 36 h 37"/>
                  <a:gd name="T26" fmla="*/ 3 w 7"/>
                  <a:gd name="T27" fmla="*/ 37 h 37"/>
                  <a:gd name="T28" fmla="*/ 5 w 7"/>
                  <a:gd name="T29" fmla="*/ 37 h 37"/>
                  <a:gd name="T30" fmla="*/ 6 w 7"/>
                  <a:gd name="T31" fmla="*/ 36 h 37"/>
                  <a:gd name="T32" fmla="*/ 7 w 7"/>
                  <a:gd name="T33" fmla="*/ 34 h 37"/>
                  <a:gd name="T34" fmla="*/ 7 w 7"/>
                  <a:gd name="T35" fmla="*/ 33 h 37"/>
                  <a:gd name="T36" fmla="*/ 7 w 7"/>
                  <a:gd name="T37" fmla="*/ 5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 h="37">
                    <a:moveTo>
                      <a:pt x="7" y="5"/>
                    </a:moveTo>
                    <a:lnTo>
                      <a:pt x="7" y="4"/>
                    </a:lnTo>
                    <a:lnTo>
                      <a:pt x="6" y="2"/>
                    </a:lnTo>
                    <a:lnTo>
                      <a:pt x="5" y="1"/>
                    </a:lnTo>
                    <a:lnTo>
                      <a:pt x="3" y="0"/>
                    </a:lnTo>
                    <a:lnTo>
                      <a:pt x="2" y="1"/>
                    </a:lnTo>
                    <a:lnTo>
                      <a:pt x="1" y="2"/>
                    </a:lnTo>
                    <a:lnTo>
                      <a:pt x="0" y="4"/>
                    </a:lnTo>
                    <a:lnTo>
                      <a:pt x="0" y="32"/>
                    </a:lnTo>
                    <a:lnTo>
                      <a:pt x="0" y="33"/>
                    </a:lnTo>
                    <a:lnTo>
                      <a:pt x="1" y="34"/>
                    </a:lnTo>
                    <a:lnTo>
                      <a:pt x="2" y="36"/>
                    </a:lnTo>
                    <a:lnTo>
                      <a:pt x="3" y="37"/>
                    </a:lnTo>
                    <a:lnTo>
                      <a:pt x="5" y="37"/>
                    </a:lnTo>
                    <a:lnTo>
                      <a:pt x="6" y="36"/>
                    </a:lnTo>
                    <a:lnTo>
                      <a:pt x="7" y="34"/>
                    </a:lnTo>
                    <a:lnTo>
                      <a:pt x="7" y="33"/>
                    </a:lnTo>
                    <a:lnTo>
                      <a:pt x="7"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141" name="Freeform 12"/>
              <p:cNvSpPr>
                <a:spLocks/>
              </p:cNvSpPr>
              <p:nvPr/>
            </p:nvSpPr>
            <p:spPr bwMode="auto">
              <a:xfrm>
                <a:off x="1990" y="2821"/>
                <a:ext cx="7" cy="37"/>
              </a:xfrm>
              <a:custGeom>
                <a:avLst/>
                <a:gdLst>
                  <a:gd name="T0" fmla="*/ 7 w 7"/>
                  <a:gd name="T1" fmla="*/ 4 h 37"/>
                  <a:gd name="T2" fmla="*/ 7 w 7"/>
                  <a:gd name="T3" fmla="*/ 3 h 37"/>
                  <a:gd name="T4" fmla="*/ 7 w 7"/>
                  <a:gd name="T5" fmla="*/ 2 h 37"/>
                  <a:gd name="T6" fmla="*/ 6 w 7"/>
                  <a:gd name="T7" fmla="*/ 0 h 37"/>
                  <a:gd name="T8" fmla="*/ 5 w 7"/>
                  <a:gd name="T9" fmla="*/ 0 h 37"/>
                  <a:gd name="T10" fmla="*/ 3 w 7"/>
                  <a:gd name="T11" fmla="*/ 0 h 37"/>
                  <a:gd name="T12" fmla="*/ 2 w 7"/>
                  <a:gd name="T13" fmla="*/ 0 h 37"/>
                  <a:gd name="T14" fmla="*/ 1 w 7"/>
                  <a:gd name="T15" fmla="*/ 2 h 37"/>
                  <a:gd name="T16" fmla="*/ 0 w 7"/>
                  <a:gd name="T17" fmla="*/ 3 h 37"/>
                  <a:gd name="T18" fmla="*/ 0 w 7"/>
                  <a:gd name="T19" fmla="*/ 32 h 37"/>
                  <a:gd name="T20" fmla="*/ 0 w 7"/>
                  <a:gd name="T21" fmla="*/ 34 h 37"/>
                  <a:gd name="T22" fmla="*/ 1 w 7"/>
                  <a:gd name="T23" fmla="*/ 35 h 37"/>
                  <a:gd name="T24" fmla="*/ 2 w 7"/>
                  <a:gd name="T25" fmla="*/ 36 h 37"/>
                  <a:gd name="T26" fmla="*/ 3 w 7"/>
                  <a:gd name="T27" fmla="*/ 37 h 37"/>
                  <a:gd name="T28" fmla="*/ 5 w 7"/>
                  <a:gd name="T29" fmla="*/ 37 h 37"/>
                  <a:gd name="T30" fmla="*/ 6 w 7"/>
                  <a:gd name="T31" fmla="*/ 36 h 37"/>
                  <a:gd name="T32" fmla="*/ 7 w 7"/>
                  <a:gd name="T33" fmla="*/ 35 h 37"/>
                  <a:gd name="T34" fmla="*/ 7 w 7"/>
                  <a:gd name="T35" fmla="*/ 34 h 37"/>
                  <a:gd name="T36" fmla="*/ 7 w 7"/>
                  <a:gd name="T37" fmla="*/ 4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 h="37">
                    <a:moveTo>
                      <a:pt x="7" y="4"/>
                    </a:moveTo>
                    <a:lnTo>
                      <a:pt x="7" y="3"/>
                    </a:lnTo>
                    <a:lnTo>
                      <a:pt x="7" y="2"/>
                    </a:lnTo>
                    <a:lnTo>
                      <a:pt x="6" y="0"/>
                    </a:lnTo>
                    <a:lnTo>
                      <a:pt x="5" y="0"/>
                    </a:lnTo>
                    <a:lnTo>
                      <a:pt x="3" y="0"/>
                    </a:lnTo>
                    <a:lnTo>
                      <a:pt x="2" y="0"/>
                    </a:lnTo>
                    <a:lnTo>
                      <a:pt x="1" y="2"/>
                    </a:lnTo>
                    <a:lnTo>
                      <a:pt x="0" y="3"/>
                    </a:lnTo>
                    <a:lnTo>
                      <a:pt x="0" y="32"/>
                    </a:lnTo>
                    <a:lnTo>
                      <a:pt x="0" y="34"/>
                    </a:lnTo>
                    <a:lnTo>
                      <a:pt x="1" y="35"/>
                    </a:lnTo>
                    <a:lnTo>
                      <a:pt x="2" y="36"/>
                    </a:lnTo>
                    <a:lnTo>
                      <a:pt x="3" y="37"/>
                    </a:lnTo>
                    <a:lnTo>
                      <a:pt x="5" y="37"/>
                    </a:lnTo>
                    <a:lnTo>
                      <a:pt x="6" y="36"/>
                    </a:lnTo>
                    <a:lnTo>
                      <a:pt x="7" y="35"/>
                    </a:lnTo>
                    <a:lnTo>
                      <a:pt x="7" y="34"/>
                    </a:lnTo>
                    <a:lnTo>
                      <a:pt x="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142" name="Freeform 13"/>
              <p:cNvSpPr>
                <a:spLocks/>
              </p:cNvSpPr>
              <p:nvPr/>
            </p:nvSpPr>
            <p:spPr bwMode="auto">
              <a:xfrm>
                <a:off x="1990" y="2873"/>
                <a:ext cx="7" cy="37"/>
              </a:xfrm>
              <a:custGeom>
                <a:avLst/>
                <a:gdLst>
                  <a:gd name="T0" fmla="*/ 7 w 7"/>
                  <a:gd name="T1" fmla="*/ 4 h 37"/>
                  <a:gd name="T2" fmla="*/ 7 w 7"/>
                  <a:gd name="T3" fmla="*/ 3 h 37"/>
                  <a:gd name="T4" fmla="*/ 7 w 7"/>
                  <a:gd name="T5" fmla="*/ 1 h 37"/>
                  <a:gd name="T6" fmla="*/ 6 w 7"/>
                  <a:gd name="T7" fmla="*/ 0 h 37"/>
                  <a:gd name="T8" fmla="*/ 5 w 7"/>
                  <a:gd name="T9" fmla="*/ 0 h 37"/>
                  <a:gd name="T10" fmla="*/ 3 w 7"/>
                  <a:gd name="T11" fmla="*/ 0 h 37"/>
                  <a:gd name="T12" fmla="*/ 2 w 7"/>
                  <a:gd name="T13" fmla="*/ 0 h 37"/>
                  <a:gd name="T14" fmla="*/ 1 w 7"/>
                  <a:gd name="T15" fmla="*/ 1 h 37"/>
                  <a:gd name="T16" fmla="*/ 0 w 7"/>
                  <a:gd name="T17" fmla="*/ 3 h 37"/>
                  <a:gd name="T18" fmla="*/ 0 w 7"/>
                  <a:gd name="T19" fmla="*/ 32 h 37"/>
                  <a:gd name="T20" fmla="*/ 0 w 7"/>
                  <a:gd name="T21" fmla="*/ 33 h 37"/>
                  <a:gd name="T22" fmla="*/ 1 w 7"/>
                  <a:gd name="T23" fmla="*/ 34 h 37"/>
                  <a:gd name="T24" fmla="*/ 2 w 7"/>
                  <a:gd name="T25" fmla="*/ 36 h 37"/>
                  <a:gd name="T26" fmla="*/ 3 w 7"/>
                  <a:gd name="T27" fmla="*/ 37 h 37"/>
                  <a:gd name="T28" fmla="*/ 5 w 7"/>
                  <a:gd name="T29" fmla="*/ 37 h 37"/>
                  <a:gd name="T30" fmla="*/ 6 w 7"/>
                  <a:gd name="T31" fmla="*/ 36 h 37"/>
                  <a:gd name="T32" fmla="*/ 7 w 7"/>
                  <a:gd name="T33" fmla="*/ 34 h 37"/>
                  <a:gd name="T34" fmla="*/ 7 w 7"/>
                  <a:gd name="T35" fmla="*/ 33 h 37"/>
                  <a:gd name="T36" fmla="*/ 7 w 7"/>
                  <a:gd name="T37" fmla="*/ 4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 h="37">
                    <a:moveTo>
                      <a:pt x="7" y="4"/>
                    </a:moveTo>
                    <a:lnTo>
                      <a:pt x="7" y="3"/>
                    </a:lnTo>
                    <a:lnTo>
                      <a:pt x="7" y="1"/>
                    </a:lnTo>
                    <a:lnTo>
                      <a:pt x="6" y="0"/>
                    </a:lnTo>
                    <a:lnTo>
                      <a:pt x="5" y="0"/>
                    </a:lnTo>
                    <a:lnTo>
                      <a:pt x="3" y="0"/>
                    </a:lnTo>
                    <a:lnTo>
                      <a:pt x="2" y="0"/>
                    </a:lnTo>
                    <a:lnTo>
                      <a:pt x="1" y="1"/>
                    </a:lnTo>
                    <a:lnTo>
                      <a:pt x="0" y="3"/>
                    </a:lnTo>
                    <a:lnTo>
                      <a:pt x="0" y="32"/>
                    </a:lnTo>
                    <a:lnTo>
                      <a:pt x="0" y="33"/>
                    </a:lnTo>
                    <a:lnTo>
                      <a:pt x="1" y="34"/>
                    </a:lnTo>
                    <a:lnTo>
                      <a:pt x="2" y="36"/>
                    </a:lnTo>
                    <a:lnTo>
                      <a:pt x="3" y="37"/>
                    </a:lnTo>
                    <a:lnTo>
                      <a:pt x="5" y="37"/>
                    </a:lnTo>
                    <a:lnTo>
                      <a:pt x="6" y="36"/>
                    </a:lnTo>
                    <a:lnTo>
                      <a:pt x="7" y="34"/>
                    </a:lnTo>
                    <a:lnTo>
                      <a:pt x="7" y="33"/>
                    </a:lnTo>
                    <a:lnTo>
                      <a:pt x="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143" name="Freeform 14"/>
              <p:cNvSpPr>
                <a:spLocks/>
              </p:cNvSpPr>
              <p:nvPr/>
            </p:nvSpPr>
            <p:spPr bwMode="auto">
              <a:xfrm>
                <a:off x="1990" y="2925"/>
                <a:ext cx="7" cy="36"/>
              </a:xfrm>
              <a:custGeom>
                <a:avLst/>
                <a:gdLst>
                  <a:gd name="T0" fmla="*/ 7 w 7"/>
                  <a:gd name="T1" fmla="*/ 3 h 36"/>
                  <a:gd name="T2" fmla="*/ 7 w 7"/>
                  <a:gd name="T3" fmla="*/ 2 h 36"/>
                  <a:gd name="T4" fmla="*/ 7 w 7"/>
                  <a:gd name="T5" fmla="*/ 1 h 36"/>
                  <a:gd name="T6" fmla="*/ 6 w 7"/>
                  <a:gd name="T7" fmla="*/ 0 h 36"/>
                  <a:gd name="T8" fmla="*/ 5 w 7"/>
                  <a:gd name="T9" fmla="*/ 0 h 36"/>
                  <a:gd name="T10" fmla="*/ 3 w 7"/>
                  <a:gd name="T11" fmla="*/ 0 h 36"/>
                  <a:gd name="T12" fmla="*/ 2 w 7"/>
                  <a:gd name="T13" fmla="*/ 0 h 36"/>
                  <a:gd name="T14" fmla="*/ 1 w 7"/>
                  <a:gd name="T15" fmla="*/ 1 h 36"/>
                  <a:gd name="T16" fmla="*/ 0 w 7"/>
                  <a:gd name="T17" fmla="*/ 2 h 36"/>
                  <a:gd name="T18" fmla="*/ 0 w 7"/>
                  <a:gd name="T19" fmla="*/ 32 h 36"/>
                  <a:gd name="T20" fmla="*/ 0 w 7"/>
                  <a:gd name="T21" fmla="*/ 33 h 36"/>
                  <a:gd name="T22" fmla="*/ 1 w 7"/>
                  <a:gd name="T23" fmla="*/ 34 h 36"/>
                  <a:gd name="T24" fmla="*/ 2 w 7"/>
                  <a:gd name="T25" fmla="*/ 35 h 36"/>
                  <a:gd name="T26" fmla="*/ 3 w 7"/>
                  <a:gd name="T27" fmla="*/ 36 h 36"/>
                  <a:gd name="T28" fmla="*/ 5 w 7"/>
                  <a:gd name="T29" fmla="*/ 36 h 36"/>
                  <a:gd name="T30" fmla="*/ 6 w 7"/>
                  <a:gd name="T31" fmla="*/ 35 h 36"/>
                  <a:gd name="T32" fmla="*/ 7 w 7"/>
                  <a:gd name="T33" fmla="*/ 34 h 36"/>
                  <a:gd name="T34" fmla="*/ 7 w 7"/>
                  <a:gd name="T35" fmla="*/ 33 h 36"/>
                  <a:gd name="T36" fmla="*/ 7 w 7"/>
                  <a:gd name="T37" fmla="*/ 3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 h="36">
                    <a:moveTo>
                      <a:pt x="7" y="3"/>
                    </a:moveTo>
                    <a:lnTo>
                      <a:pt x="7" y="2"/>
                    </a:lnTo>
                    <a:lnTo>
                      <a:pt x="7" y="1"/>
                    </a:lnTo>
                    <a:lnTo>
                      <a:pt x="6" y="0"/>
                    </a:lnTo>
                    <a:lnTo>
                      <a:pt x="5" y="0"/>
                    </a:lnTo>
                    <a:lnTo>
                      <a:pt x="3" y="0"/>
                    </a:lnTo>
                    <a:lnTo>
                      <a:pt x="2" y="0"/>
                    </a:lnTo>
                    <a:lnTo>
                      <a:pt x="1" y="1"/>
                    </a:lnTo>
                    <a:lnTo>
                      <a:pt x="0" y="2"/>
                    </a:lnTo>
                    <a:lnTo>
                      <a:pt x="0" y="32"/>
                    </a:lnTo>
                    <a:lnTo>
                      <a:pt x="0" y="33"/>
                    </a:lnTo>
                    <a:lnTo>
                      <a:pt x="1" y="34"/>
                    </a:lnTo>
                    <a:lnTo>
                      <a:pt x="2" y="35"/>
                    </a:lnTo>
                    <a:lnTo>
                      <a:pt x="3" y="36"/>
                    </a:lnTo>
                    <a:lnTo>
                      <a:pt x="5" y="36"/>
                    </a:lnTo>
                    <a:lnTo>
                      <a:pt x="6" y="35"/>
                    </a:lnTo>
                    <a:lnTo>
                      <a:pt x="7" y="34"/>
                    </a:lnTo>
                    <a:lnTo>
                      <a:pt x="7" y="33"/>
                    </a:lnTo>
                    <a:lnTo>
                      <a:pt x="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144" name="Freeform 15"/>
              <p:cNvSpPr>
                <a:spLocks/>
              </p:cNvSpPr>
              <p:nvPr/>
            </p:nvSpPr>
            <p:spPr bwMode="auto">
              <a:xfrm>
                <a:off x="1990" y="2976"/>
                <a:ext cx="7" cy="37"/>
              </a:xfrm>
              <a:custGeom>
                <a:avLst/>
                <a:gdLst>
                  <a:gd name="T0" fmla="*/ 7 w 7"/>
                  <a:gd name="T1" fmla="*/ 4 h 37"/>
                  <a:gd name="T2" fmla="*/ 7 w 7"/>
                  <a:gd name="T3" fmla="*/ 3 h 37"/>
                  <a:gd name="T4" fmla="*/ 7 w 7"/>
                  <a:gd name="T5" fmla="*/ 1 h 37"/>
                  <a:gd name="T6" fmla="*/ 6 w 7"/>
                  <a:gd name="T7" fmla="*/ 0 h 37"/>
                  <a:gd name="T8" fmla="*/ 5 w 7"/>
                  <a:gd name="T9" fmla="*/ 0 h 37"/>
                  <a:gd name="T10" fmla="*/ 3 w 7"/>
                  <a:gd name="T11" fmla="*/ 0 h 37"/>
                  <a:gd name="T12" fmla="*/ 2 w 7"/>
                  <a:gd name="T13" fmla="*/ 0 h 37"/>
                  <a:gd name="T14" fmla="*/ 1 w 7"/>
                  <a:gd name="T15" fmla="*/ 1 h 37"/>
                  <a:gd name="T16" fmla="*/ 0 w 7"/>
                  <a:gd name="T17" fmla="*/ 3 h 37"/>
                  <a:gd name="T18" fmla="*/ 0 w 7"/>
                  <a:gd name="T19" fmla="*/ 32 h 37"/>
                  <a:gd name="T20" fmla="*/ 0 w 7"/>
                  <a:gd name="T21" fmla="*/ 33 h 37"/>
                  <a:gd name="T22" fmla="*/ 1 w 7"/>
                  <a:gd name="T23" fmla="*/ 35 h 37"/>
                  <a:gd name="T24" fmla="*/ 2 w 7"/>
                  <a:gd name="T25" fmla="*/ 36 h 37"/>
                  <a:gd name="T26" fmla="*/ 3 w 7"/>
                  <a:gd name="T27" fmla="*/ 37 h 37"/>
                  <a:gd name="T28" fmla="*/ 5 w 7"/>
                  <a:gd name="T29" fmla="*/ 37 h 37"/>
                  <a:gd name="T30" fmla="*/ 6 w 7"/>
                  <a:gd name="T31" fmla="*/ 36 h 37"/>
                  <a:gd name="T32" fmla="*/ 7 w 7"/>
                  <a:gd name="T33" fmla="*/ 35 h 37"/>
                  <a:gd name="T34" fmla="*/ 7 w 7"/>
                  <a:gd name="T35" fmla="*/ 33 h 37"/>
                  <a:gd name="T36" fmla="*/ 7 w 7"/>
                  <a:gd name="T37" fmla="*/ 4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 h="37">
                    <a:moveTo>
                      <a:pt x="7" y="4"/>
                    </a:moveTo>
                    <a:lnTo>
                      <a:pt x="7" y="3"/>
                    </a:lnTo>
                    <a:lnTo>
                      <a:pt x="7" y="1"/>
                    </a:lnTo>
                    <a:lnTo>
                      <a:pt x="6" y="0"/>
                    </a:lnTo>
                    <a:lnTo>
                      <a:pt x="5" y="0"/>
                    </a:lnTo>
                    <a:lnTo>
                      <a:pt x="3" y="0"/>
                    </a:lnTo>
                    <a:lnTo>
                      <a:pt x="2" y="0"/>
                    </a:lnTo>
                    <a:lnTo>
                      <a:pt x="1" y="1"/>
                    </a:lnTo>
                    <a:lnTo>
                      <a:pt x="0" y="3"/>
                    </a:lnTo>
                    <a:lnTo>
                      <a:pt x="0" y="32"/>
                    </a:lnTo>
                    <a:lnTo>
                      <a:pt x="0" y="33"/>
                    </a:lnTo>
                    <a:lnTo>
                      <a:pt x="1" y="35"/>
                    </a:lnTo>
                    <a:lnTo>
                      <a:pt x="2" y="36"/>
                    </a:lnTo>
                    <a:lnTo>
                      <a:pt x="3" y="37"/>
                    </a:lnTo>
                    <a:lnTo>
                      <a:pt x="5" y="37"/>
                    </a:lnTo>
                    <a:lnTo>
                      <a:pt x="6" y="36"/>
                    </a:lnTo>
                    <a:lnTo>
                      <a:pt x="7" y="35"/>
                    </a:lnTo>
                    <a:lnTo>
                      <a:pt x="7" y="33"/>
                    </a:lnTo>
                    <a:lnTo>
                      <a:pt x="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145" name="Freeform 16"/>
              <p:cNvSpPr>
                <a:spLocks/>
              </p:cNvSpPr>
              <p:nvPr/>
            </p:nvSpPr>
            <p:spPr bwMode="auto">
              <a:xfrm>
                <a:off x="1990" y="3028"/>
                <a:ext cx="7" cy="37"/>
              </a:xfrm>
              <a:custGeom>
                <a:avLst/>
                <a:gdLst>
                  <a:gd name="T0" fmla="*/ 7 w 7"/>
                  <a:gd name="T1" fmla="*/ 3 h 37"/>
                  <a:gd name="T2" fmla="*/ 7 w 7"/>
                  <a:gd name="T3" fmla="*/ 2 h 37"/>
                  <a:gd name="T4" fmla="*/ 7 w 7"/>
                  <a:gd name="T5" fmla="*/ 1 h 37"/>
                  <a:gd name="T6" fmla="*/ 6 w 7"/>
                  <a:gd name="T7" fmla="*/ 0 h 37"/>
                  <a:gd name="T8" fmla="*/ 5 w 7"/>
                  <a:gd name="T9" fmla="*/ 0 h 37"/>
                  <a:gd name="T10" fmla="*/ 3 w 7"/>
                  <a:gd name="T11" fmla="*/ 0 h 37"/>
                  <a:gd name="T12" fmla="*/ 2 w 7"/>
                  <a:gd name="T13" fmla="*/ 0 h 37"/>
                  <a:gd name="T14" fmla="*/ 1 w 7"/>
                  <a:gd name="T15" fmla="*/ 1 h 37"/>
                  <a:gd name="T16" fmla="*/ 0 w 7"/>
                  <a:gd name="T17" fmla="*/ 2 h 37"/>
                  <a:gd name="T18" fmla="*/ 0 w 7"/>
                  <a:gd name="T19" fmla="*/ 32 h 37"/>
                  <a:gd name="T20" fmla="*/ 0 w 7"/>
                  <a:gd name="T21" fmla="*/ 33 h 37"/>
                  <a:gd name="T22" fmla="*/ 1 w 7"/>
                  <a:gd name="T23" fmla="*/ 34 h 37"/>
                  <a:gd name="T24" fmla="*/ 2 w 7"/>
                  <a:gd name="T25" fmla="*/ 35 h 37"/>
                  <a:gd name="T26" fmla="*/ 3 w 7"/>
                  <a:gd name="T27" fmla="*/ 37 h 37"/>
                  <a:gd name="T28" fmla="*/ 5 w 7"/>
                  <a:gd name="T29" fmla="*/ 37 h 37"/>
                  <a:gd name="T30" fmla="*/ 6 w 7"/>
                  <a:gd name="T31" fmla="*/ 35 h 37"/>
                  <a:gd name="T32" fmla="*/ 7 w 7"/>
                  <a:gd name="T33" fmla="*/ 34 h 37"/>
                  <a:gd name="T34" fmla="*/ 7 w 7"/>
                  <a:gd name="T35" fmla="*/ 33 h 37"/>
                  <a:gd name="T36" fmla="*/ 7 w 7"/>
                  <a:gd name="T37" fmla="*/ 3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 h="37">
                    <a:moveTo>
                      <a:pt x="7" y="3"/>
                    </a:moveTo>
                    <a:lnTo>
                      <a:pt x="7" y="2"/>
                    </a:lnTo>
                    <a:lnTo>
                      <a:pt x="7" y="1"/>
                    </a:lnTo>
                    <a:lnTo>
                      <a:pt x="6" y="0"/>
                    </a:lnTo>
                    <a:lnTo>
                      <a:pt x="5" y="0"/>
                    </a:lnTo>
                    <a:lnTo>
                      <a:pt x="3" y="0"/>
                    </a:lnTo>
                    <a:lnTo>
                      <a:pt x="2" y="0"/>
                    </a:lnTo>
                    <a:lnTo>
                      <a:pt x="1" y="1"/>
                    </a:lnTo>
                    <a:lnTo>
                      <a:pt x="0" y="2"/>
                    </a:lnTo>
                    <a:lnTo>
                      <a:pt x="0" y="32"/>
                    </a:lnTo>
                    <a:lnTo>
                      <a:pt x="0" y="33"/>
                    </a:lnTo>
                    <a:lnTo>
                      <a:pt x="1" y="34"/>
                    </a:lnTo>
                    <a:lnTo>
                      <a:pt x="2" y="35"/>
                    </a:lnTo>
                    <a:lnTo>
                      <a:pt x="3" y="37"/>
                    </a:lnTo>
                    <a:lnTo>
                      <a:pt x="5" y="37"/>
                    </a:lnTo>
                    <a:lnTo>
                      <a:pt x="6" y="35"/>
                    </a:lnTo>
                    <a:lnTo>
                      <a:pt x="7" y="34"/>
                    </a:lnTo>
                    <a:lnTo>
                      <a:pt x="7" y="33"/>
                    </a:lnTo>
                    <a:lnTo>
                      <a:pt x="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146" name="Freeform 17"/>
              <p:cNvSpPr>
                <a:spLocks/>
              </p:cNvSpPr>
              <p:nvPr/>
            </p:nvSpPr>
            <p:spPr bwMode="auto">
              <a:xfrm>
                <a:off x="1990" y="3079"/>
                <a:ext cx="7" cy="37"/>
              </a:xfrm>
              <a:custGeom>
                <a:avLst/>
                <a:gdLst>
                  <a:gd name="T0" fmla="*/ 7 w 7"/>
                  <a:gd name="T1" fmla="*/ 4 h 37"/>
                  <a:gd name="T2" fmla="*/ 7 w 7"/>
                  <a:gd name="T3" fmla="*/ 3 h 37"/>
                  <a:gd name="T4" fmla="*/ 7 w 7"/>
                  <a:gd name="T5" fmla="*/ 2 h 37"/>
                  <a:gd name="T6" fmla="*/ 6 w 7"/>
                  <a:gd name="T7" fmla="*/ 0 h 37"/>
                  <a:gd name="T8" fmla="*/ 5 w 7"/>
                  <a:gd name="T9" fmla="*/ 0 h 37"/>
                  <a:gd name="T10" fmla="*/ 3 w 7"/>
                  <a:gd name="T11" fmla="*/ 0 h 37"/>
                  <a:gd name="T12" fmla="*/ 2 w 7"/>
                  <a:gd name="T13" fmla="*/ 0 h 37"/>
                  <a:gd name="T14" fmla="*/ 1 w 7"/>
                  <a:gd name="T15" fmla="*/ 2 h 37"/>
                  <a:gd name="T16" fmla="*/ 0 w 7"/>
                  <a:gd name="T17" fmla="*/ 3 h 37"/>
                  <a:gd name="T18" fmla="*/ 0 w 7"/>
                  <a:gd name="T19" fmla="*/ 32 h 37"/>
                  <a:gd name="T20" fmla="*/ 0 w 7"/>
                  <a:gd name="T21" fmla="*/ 34 h 37"/>
                  <a:gd name="T22" fmla="*/ 1 w 7"/>
                  <a:gd name="T23" fmla="*/ 35 h 37"/>
                  <a:gd name="T24" fmla="*/ 2 w 7"/>
                  <a:gd name="T25" fmla="*/ 36 h 37"/>
                  <a:gd name="T26" fmla="*/ 3 w 7"/>
                  <a:gd name="T27" fmla="*/ 37 h 37"/>
                  <a:gd name="T28" fmla="*/ 5 w 7"/>
                  <a:gd name="T29" fmla="*/ 37 h 37"/>
                  <a:gd name="T30" fmla="*/ 6 w 7"/>
                  <a:gd name="T31" fmla="*/ 36 h 37"/>
                  <a:gd name="T32" fmla="*/ 7 w 7"/>
                  <a:gd name="T33" fmla="*/ 35 h 37"/>
                  <a:gd name="T34" fmla="*/ 7 w 7"/>
                  <a:gd name="T35" fmla="*/ 34 h 37"/>
                  <a:gd name="T36" fmla="*/ 7 w 7"/>
                  <a:gd name="T37" fmla="*/ 4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 h="37">
                    <a:moveTo>
                      <a:pt x="7" y="4"/>
                    </a:moveTo>
                    <a:lnTo>
                      <a:pt x="7" y="3"/>
                    </a:lnTo>
                    <a:lnTo>
                      <a:pt x="7" y="2"/>
                    </a:lnTo>
                    <a:lnTo>
                      <a:pt x="6" y="0"/>
                    </a:lnTo>
                    <a:lnTo>
                      <a:pt x="5" y="0"/>
                    </a:lnTo>
                    <a:lnTo>
                      <a:pt x="3" y="0"/>
                    </a:lnTo>
                    <a:lnTo>
                      <a:pt x="2" y="0"/>
                    </a:lnTo>
                    <a:lnTo>
                      <a:pt x="1" y="2"/>
                    </a:lnTo>
                    <a:lnTo>
                      <a:pt x="0" y="3"/>
                    </a:lnTo>
                    <a:lnTo>
                      <a:pt x="0" y="32"/>
                    </a:lnTo>
                    <a:lnTo>
                      <a:pt x="0" y="34"/>
                    </a:lnTo>
                    <a:lnTo>
                      <a:pt x="1" y="35"/>
                    </a:lnTo>
                    <a:lnTo>
                      <a:pt x="2" y="36"/>
                    </a:lnTo>
                    <a:lnTo>
                      <a:pt x="3" y="37"/>
                    </a:lnTo>
                    <a:lnTo>
                      <a:pt x="5" y="37"/>
                    </a:lnTo>
                    <a:lnTo>
                      <a:pt x="6" y="36"/>
                    </a:lnTo>
                    <a:lnTo>
                      <a:pt x="7" y="35"/>
                    </a:lnTo>
                    <a:lnTo>
                      <a:pt x="7" y="34"/>
                    </a:lnTo>
                    <a:lnTo>
                      <a:pt x="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147" name="Freeform 18"/>
              <p:cNvSpPr>
                <a:spLocks/>
              </p:cNvSpPr>
              <p:nvPr/>
            </p:nvSpPr>
            <p:spPr bwMode="auto">
              <a:xfrm>
                <a:off x="1990" y="3131"/>
                <a:ext cx="7" cy="37"/>
              </a:xfrm>
              <a:custGeom>
                <a:avLst/>
                <a:gdLst>
                  <a:gd name="T0" fmla="*/ 7 w 7"/>
                  <a:gd name="T1" fmla="*/ 4 h 37"/>
                  <a:gd name="T2" fmla="*/ 7 w 7"/>
                  <a:gd name="T3" fmla="*/ 2 h 37"/>
                  <a:gd name="T4" fmla="*/ 7 w 7"/>
                  <a:gd name="T5" fmla="*/ 1 h 37"/>
                  <a:gd name="T6" fmla="*/ 6 w 7"/>
                  <a:gd name="T7" fmla="*/ 0 h 37"/>
                  <a:gd name="T8" fmla="*/ 5 w 7"/>
                  <a:gd name="T9" fmla="*/ 0 h 37"/>
                  <a:gd name="T10" fmla="*/ 3 w 7"/>
                  <a:gd name="T11" fmla="*/ 0 h 37"/>
                  <a:gd name="T12" fmla="*/ 2 w 7"/>
                  <a:gd name="T13" fmla="*/ 0 h 37"/>
                  <a:gd name="T14" fmla="*/ 1 w 7"/>
                  <a:gd name="T15" fmla="*/ 1 h 37"/>
                  <a:gd name="T16" fmla="*/ 0 w 7"/>
                  <a:gd name="T17" fmla="*/ 2 h 37"/>
                  <a:gd name="T18" fmla="*/ 0 w 7"/>
                  <a:gd name="T19" fmla="*/ 32 h 37"/>
                  <a:gd name="T20" fmla="*/ 0 w 7"/>
                  <a:gd name="T21" fmla="*/ 33 h 37"/>
                  <a:gd name="T22" fmla="*/ 1 w 7"/>
                  <a:gd name="T23" fmla="*/ 34 h 37"/>
                  <a:gd name="T24" fmla="*/ 2 w 7"/>
                  <a:gd name="T25" fmla="*/ 36 h 37"/>
                  <a:gd name="T26" fmla="*/ 3 w 7"/>
                  <a:gd name="T27" fmla="*/ 37 h 37"/>
                  <a:gd name="T28" fmla="*/ 5 w 7"/>
                  <a:gd name="T29" fmla="*/ 37 h 37"/>
                  <a:gd name="T30" fmla="*/ 6 w 7"/>
                  <a:gd name="T31" fmla="*/ 36 h 37"/>
                  <a:gd name="T32" fmla="*/ 7 w 7"/>
                  <a:gd name="T33" fmla="*/ 34 h 37"/>
                  <a:gd name="T34" fmla="*/ 7 w 7"/>
                  <a:gd name="T35" fmla="*/ 33 h 37"/>
                  <a:gd name="T36" fmla="*/ 7 w 7"/>
                  <a:gd name="T37" fmla="*/ 4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 h="37">
                    <a:moveTo>
                      <a:pt x="7" y="4"/>
                    </a:moveTo>
                    <a:lnTo>
                      <a:pt x="7" y="2"/>
                    </a:lnTo>
                    <a:lnTo>
                      <a:pt x="7" y="1"/>
                    </a:lnTo>
                    <a:lnTo>
                      <a:pt x="6" y="0"/>
                    </a:lnTo>
                    <a:lnTo>
                      <a:pt x="5" y="0"/>
                    </a:lnTo>
                    <a:lnTo>
                      <a:pt x="3" y="0"/>
                    </a:lnTo>
                    <a:lnTo>
                      <a:pt x="2" y="0"/>
                    </a:lnTo>
                    <a:lnTo>
                      <a:pt x="1" y="1"/>
                    </a:lnTo>
                    <a:lnTo>
                      <a:pt x="0" y="2"/>
                    </a:lnTo>
                    <a:lnTo>
                      <a:pt x="0" y="32"/>
                    </a:lnTo>
                    <a:lnTo>
                      <a:pt x="0" y="33"/>
                    </a:lnTo>
                    <a:lnTo>
                      <a:pt x="1" y="34"/>
                    </a:lnTo>
                    <a:lnTo>
                      <a:pt x="2" y="36"/>
                    </a:lnTo>
                    <a:lnTo>
                      <a:pt x="3" y="37"/>
                    </a:lnTo>
                    <a:lnTo>
                      <a:pt x="5" y="37"/>
                    </a:lnTo>
                    <a:lnTo>
                      <a:pt x="6" y="36"/>
                    </a:lnTo>
                    <a:lnTo>
                      <a:pt x="7" y="34"/>
                    </a:lnTo>
                    <a:lnTo>
                      <a:pt x="7" y="33"/>
                    </a:lnTo>
                    <a:lnTo>
                      <a:pt x="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148" name="Freeform 19"/>
              <p:cNvSpPr>
                <a:spLocks/>
              </p:cNvSpPr>
              <p:nvPr/>
            </p:nvSpPr>
            <p:spPr bwMode="auto">
              <a:xfrm>
                <a:off x="1990" y="3183"/>
                <a:ext cx="7" cy="36"/>
              </a:xfrm>
              <a:custGeom>
                <a:avLst/>
                <a:gdLst>
                  <a:gd name="T0" fmla="*/ 7 w 7"/>
                  <a:gd name="T1" fmla="*/ 3 h 36"/>
                  <a:gd name="T2" fmla="*/ 7 w 7"/>
                  <a:gd name="T3" fmla="*/ 2 h 36"/>
                  <a:gd name="T4" fmla="*/ 7 w 7"/>
                  <a:gd name="T5" fmla="*/ 1 h 36"/>
                  <a:gd name="T6" fmla="*/ 6 w 7"/>
                  <a:gd name="T7" fmla="*/ 0 h 36"/>
                  <a:gd name="T8" fmla="*/ 5 w 7"/>
                  <a:gd name="T9" fmla="*/ 0 h 36"/>
                  <a:gd name="T10" fmla="*/ 3 w 7"/>
                  <a:gd name="T11" fmla="*/ 0 h 36"/>
                  <a:gd name="T12" fmla="*/ 2 w 7"/>
                  <a:gd name="T13" fmla="*/ 0 h 36"/>
                  <a:gd name="T14" fmla="*/ 1 w 7"/>
                  <a:gd name="T15" fmla="*/ 1 h 36"/>
                  <a:gd name="T16" fmla="*/ 0 w 7"/>
                  <a:gd name="T17" fmla="*/ 2 h 36"/>
                  <a:gd name="T18" fmla="*/ 0 w 7"/>
                  <a:gd name="T19" fmla="*/ 31 h 36"/>
                  <a:gd name="T20" fmla="*/ 0 w 7"/>
                  <a:gd name="T21" fmla="*/ 33 h 36"/>
                  <a:gd name="T22" fmla="*/ 1 w 7"/>
                  <a:gd name="T23" fmla="*/ 34 h 36"/>
                  <a:gd name="T24" fmla="*/ 2 w 7"/>
                  <a:gd name="T25" fmla="*/ 35 h 36"/>
                  <a:gd name="T26" fmla="*/ 3 w 7"/>
                  <a:gd name="T27" fmla="*/ 36 h 36"/>
                  <a:gd name="T28" fmla="*/ 5 w 7"/>
                  <a:gd name="T29" fmla="*/ 36 h 36"/>
                  <a:gd name="T30" fmla="*/ 6 w 7"/>
                  <a:gd name="T31" fmla="*/ 35 h 36"/>
                  <a:gd name="T32" fmla="*/ 7 w 7"/>
                  <a:gd name="T33" fmla="*/ 34 h 36"/>
                  <a:gd name="T34" fmla="*/ 7 w 7"/>
                  <a:gd name="T35" fmla="*/ 33 h 36"/>
                  <a:gd name="T36" fmla="*/ 7 w 7"/>
                  <a:gd name="T37" fmla="*/ 3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 h="36">
                    <a:moveTo>
                      <a:pt x="7" y="3"/>
                    </a:moveTo>
                    <a:lnTo>
                      <a:pt x="7" y="2"/>
                    </a:lnTo>
                    <a:lnTo>
                      <a:pt x="7" y="1"/>
                    </a:lnTo>
                    <a:lnTo>
                      <a:pt x="6" y="0"/>
                    </a:lnTo>
                    <a:lnTo>
                      <a:pt x="5" y="0"/>
                    </a:lnTo>
                    <a:lnTo>
                      <a:pt x="3" y="0"/>
                    </a:lnTo>
                    <a:lnTo>
                      <a:pt x="2" y="0"/>
                    </a:lnTo>
                    <a:lnTo>
                      <a:pt x="1" y="1"/>
                    </a:lnTo>
                    <a:lnTo>
                      <a:pt x="0" y="2"/>
                    </a:lnTo>
                    <a:lnTo>
                      <a:pt x="0" y="31"/>
                    </a:lnTo>
                    <a:lnTo>
                      <a:pt x="0" y="33"/>
                    </a:lnTo>
                    <a:lnTo>
                      <a:pt x="1" y="34"/>
                    </a:lnTo>
                    <a:lnTo>
                      <a:pt x="2" y="35"/>
                    </a:lnTo>
                    <a:lnTo>
                      <a:pt x="3" y="36"/>
                    </a:lnTo>
                    <a:lnTo>
                      <a:pt x="5" y="36"/>
                    </a:lnTo>
                    <a:lnTo>
                      <a:pt x="6" y="35"/>
                    </a:lnTo>
                    <a:lnTo>
                      <a:pt x="7" y="34"/>
                    </a:lnTo>
                    <a:lnTo>
                      <a:pt x="7" y="33"/>
                    </a:lnTo>
                    <a:lnTo>
                      <a:pt x="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149" name="Freeform 20"/>
              <p:cNvSpPr>
                <a:spLocks/>
              </p:cNvSpPr>
              <p:nvPr/>
            </p:nvSpPr>
            <p:spPr bwMode="auto">
              <a:xfrm>
                <a:off x="1990" y="3234"/>
                <a:ext cx="7" cy="37"/>
              </a:xfrm>
              <a:custGeom>
                <a:avLst/>
                <a:gdLst>
                  <a:gd name="T0" fmla="*/ 7 w 7"/>
                  <a:gd name="T1" fmla="*/ 4 h 37"/>
                  <a:gd name="T2" fmla="*/ 7 w 7"/>
                  <a:gd name="T3" fmla="*/ 3 h 37"/>
                  <a:gd name="T4" fmla="*/ 7 w 7"/>
                  <a:gd name="T5" fmla="*/ 1 h 37"/>
                  <a:gd name="T6" fmla="*/ 6 w 7"/>
                  <a:gd name="T7" fmla="*/ 0 h 37"/>
                  <a:gd name="T8" fmla="*/ 5 w 7"/>
                  <a:gd name="T9" fmla="*/ 0 h 37"/>
                  <a:gd name="T10" fmla="*/ 3 w 7"/>
                  <a:gd name="T11" fmla="*/ 0 h 37"/>
                  <a:gd name="T12" fmla="*/ 2 w 7"/>
                  <a:gd name="T13" fmla="*/ 0 h 37"/>
                  <a:gd name="T14" fmla="*/ 1 w 7"/>
                  <a:gd name="T15" fmla="*/ 1 h 37"/>
                  <a:gd name="T16" fmla="*/ 0 w 7"/>
                  <a:gd name="T17" fmla="*/ 3 h 37"/>
                  <a:gd name="T18" fmla="*/ 0 w 7"/>
                  <a:gd name="T19" fmla="*/ 32 h 37"/>
                  <a:gd name="T20" fmla="*/ 0 w 7"/>
                  <a:gd name="T21" fmla="*/ 33 h 37"/>
                  <a:gd name="T22" fmla="*/ 1 w 7"/>
                  <a:gd name="T23" fmla="*/ 35 h 37"/>
                  <a:gd name="T24" fmla="*/ 2 w 7"/>
                  <a:gd name="T25" fmla="*/ 36 h 37"/>
                  <a:gd name="T26" fmla="*/ 3 w 7"/>
                  <a:gd name="T27" fmla="*/ 37 h 37"/>
                  <a:gd name="T28" fmla="*/ 5 w 7"/>
                  <a:gd name="T29" fmla="*/ 37 h 37"/>
                  <a:gd name="T30" fmla="*/ 6 w 7"/>
                  <a:gd name="T31" fmla="*/ 36 h 37"/>
                  <a:gd name="T32" fmla="*/ 7 w 7"/>
                  <a:gd name="T33" fmla="*/ 35 h 37"/>
                  <a:gd name="T34" fmla="*/ 7 w 7"/>
                  <a:gd name="T35" fmla="*/ 33 h 37"/>
                  <a:gd name="T36" fmla="*/ 7 w 7"/>
                  <a:gd name="T37" fmla="*/ 4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 h="37">
                    <a:moveTo>
                      <a:pt x="7" y="4"/>
                    </a:moveTo>
                    <a:lnTo>
                      <a:pt x="7" y="3"/>
                    </a:lnTo>
                    <a:lnTo>
                      <a:pt x="7" y="1"/>
                    </a:lnTo>
                    <a:lnTo>
                      <a:pt x="6" y="0"/>
                    </a:lnTo>
                    <a:lnTo>
                      <a:pt x="5" y="0"/>
                    </a:lnTo>
                    <a:lnTo>
                      <a:pt x="3" y="0"/>
                    </a:lnTo>
                    <a:lnTo>
                      <a:pt x="2" y="0"/>
                    </a:lnTo>
                    <a:lnTo>
                      <a:pt x="1" y="1"/>
                    </a:lnTo>
                    <a:lnTo>
                      <a:pt x="0" y="3"/>
                    </a:lnTo>
                    <a:lnTo>
                      <a:pt x="0" y="32"/>
                    </a:lnTo>
                    <a:lnTo>
                      <a:pt x="0" y="33"/>
                    </a:lnTo>
                    <a:lnTo>
                      <a:pt x="1" y="35"/>
                    </a:lnTo>
                    <a:lnTo>
                      <a:pt x="2" y="36"/>
                    </a:lnTo>
                    <a:lnTo>
                      <a:pt x="3" y="37"/>
                    </a:lnTo>
                    <a:lnTo>
                      <a:pt x="5" y="37"/>
                    </a:lnTo>
                    <a:lnTo>
                      <a:pt x="6" y="36"/>
                    </a:lnTo>
                    <a:lnTo>
                      <a:pt x="7" y="35"/>
                    </a:lnTo>
                    <a:lnTo>
                      <a:pt x="7" y="33"/>
                    </a:lnTo>
                    <a:lnTo>
                      <a:pt x="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150" name="Freeform 21"/>
              <p:cNvSpPr>
                <a:spLocks/>
              </p:cNvSpPr>
              <p:nvPr/>
            </p:nvSpPr>
            <p:spPr bwMode="auto">
              <a:xfrm>
                <a:off x="1990" y="3286"/>
                <a:ext cx="7" cy="37"/>
              </a:xfrm>
              <a:custGeom>
                <a:avLst/>
                <a:gdLst>
                  <a:gd name="T0" fmla="*/ 7 w 7"/>
                  <a:gd name="T1" fmla="*/ 3 h 37"/>
                  <a:gd name="T2" fmla="*/ 7 w 7"/>
                  <a:gd name="T3" fmla="*/ 2 h 37"/>
                  <a:gd name="T4" fmla="*/ 7 w 7"/>
                  <a:gd name="T5" fmla="*/ 1 h 37"/>
                  <a:gd name="T6" fmla="*/ 6 w 7"/>
                  <a:gd name="T7" fmla="*/ 0 h 37"/>
                  <a:gd name="T8" fmla="*/ 5 w 7"/>
                  <a:gd name="T9" fmla="*/ 0 h 37"/>
                  <a:gd name="T10" fmla="*/ 3 w 7"/>
                  <a:gd name="T11" fmla="*/ 0 h 37"/>
                  <a:gd name="T12" fmla="*/ 2 w 7"/>
                  <a:gd name="T13" fmla="*/ 0 h 37"/>
                  <a:gd name="T14" fmla="*/ 1 w 7"/>
                  <a:gd name="T15" fmla="*/ 1 h 37"/>
                  <a:gd name="T16" fmla="*/ 0 w 7"/>
                  <a:gd name="T17" fmla="*/ 2 h 37"/>
                  <a:gd name="T18" fmla="*/ 0 w 7"/>
                  <a:gd name="T19" fmla="*/ 32 h 37"/>
                  <a:gd name="T20" fmla="*/ 0 w 7"/>
                  <a:gd name="T21" fmla="*/ 33 h 37"/>
                  <a:gd name="T22" fmla="*/ 1 w 7"/>
                  <a:gd name="T23" fmla="*/ 34 h 37"/>
                  <a:gd name="T24" fmla="*/ 2 w 7"/>
                  <a:gd name="T25" fmla="*/ 35 h 37"/>
                  <a:gd name="T26" fmla="*/ 3 w 7"/>
                  <a:gd name="T27" fmla="*/ 37 h 37"/>
                  <a:gd name="T28" fmla="*/ 5 w 7"/>
                  <a:gd name="T29" fmla="*/ 37 h 37"/>
                  <a:gd name="T30" fmla="*/ 6 w 7"/>
                  <a:gd name="T31" fmla="*/ 35 h 37"/>
                  <a:gd name="T32" fmla="*/ 7 w 7"/>
                  <a:gd name="T33" fmla="*/ 34 h 37"/>
                  <a:gd name="T34" fmla="*/ 7 w 7"/>
                  <a:gd name="T35" fmla="*/ 33 h 37"/>
                  <a:gd name="T36" fmla="*/ 7 w 7"/>
                  <a:gd name="T37" fmla="*/ 3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 h="37">
                    <a:moveTo>
                      <a:pt x="7" y="3"/>
                    </a:moveTo>
                    <a:lnTo>
                      <a:pt x="7" y="2"/>
                    </a:lnTo>
                    <a:lnTo>
                      <a:pt x="7" y="1"/>
                    </a:lnTo>
                    <a:lnTo>
                      <a:pt x="6" y="0"/>
                    </a:lnTo>
                    <a:lnTo>
                      <a:pt x="5" y="0"/>
                    </a:lnTo>
                    <a:lnTo>
                      <a:pt x="3" y="0"/>
                    </a:lnTo>
                    <a:lnTo>
                      <a:pt x="2" y="0"/>
                    </a:lnTo>
                    <a:lnTo>
                      <a:pt x="1" y="1"/>
                    </a:lnTo>
                    <a:lnTo>
                      <a:pt x="0" y="2"/>
                    </a:lnTo>
                    <a:lnTo>
                      <a:pt x="0" y="32"/>
                    </a:lnTo>
                    <a:lnTo>
                      <a:pt x="0" y="33"/>
                    </a:lnTo>
                    <a:lnTo>
                      <a:pt x="1" y="34"/>
                    </a:lnTo>
                    <a:lnTo>
                      <a:pt x="2" y="35"/>
                    </a:lnTo>
                    <a:lnTo>
                      <a:pt x="3" y="37"/>
                    </a:lnTo>
                    <a:lnTo>
                      <a:pt x="5" y="37"/>
                    </a:lnTo>
                    <a:lnTo>
                      <a:pt x="6" y="35"/>
                    </a:lnTo>
                    <a:lnTo>
                      <a:pt x="7" y="34"/>
                    </a:lnTo>
                    <a:lnTo>
                      <a:pt x="7" y="33"/>
                    </a:lnTo>
                    <a:lnTo>
                      <a:pt x="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151" name="Freeform 22"/>
              <p:cNvSpPr>
                <a:spLocks/>
              </p:cNvSpPr>
              <p:nvPr/>
            </p:nvSpPr>
            <p:spPr bwMode="auto">
              <a:xfrm>
                <a:off x="1990" y="3337"/>
                <a:ext cx="7" cy="37"/>
              </a:xfrm>
              <a:custGeom>
                <a:avLst/>
                <a:gdLst>
                  <a:gd name="T0" fmla="*/ 7 w 7"/>
                  <a:gd name="T1" fmla="*/ 4 h 37"/>
                  <a:gd name="T2" fmla="*/ 7 w 7"/>
                  <a:gd name="T3" fmla="*/ 3 h 37"/>
                  <a:gd name="T4" fmla="*/ 7 w 7"/>
                  <a:gd name="T5" fmla="*/ 2 h 37"/>
                  <a:gd name="T6" fmla="*/ 6 w 7"/>
                  <a:gd name="T7" fmla="*/ 0 h 37"/>
                  <a:gd name="T8" fmla="*/ 5 w 7"/>
                  <a:gd name="T9" fmla="*/ 0 h 37"/>
                  <a:gd name="T10" fmla="*/ 3 w 7"/>
                  <a:gd name="T11" fmla="*/ 0 h 37"/>
                  <a:gd name="T12" fmla="*/ 2 w 7"/>
                  <a:gd name="T13" fmla="*/ 0 h 37"/>
                  <a:gd name="T14" fmla="*/ 1 w 7"/>
                  <a:gd name="T15" fmla="*/ 2 h 37"/>
                  <a:gd name="T16" fmla="*/ 0 w 7"/>
                  <a:gd name="T17" fmla="*/ 3 h 37"/>
                  <a:gd name="T18" fmla="*/ 0 w 7"/>
                  <a:gd name="T19" fmla="*/ 32 h 37"/>
                  <a:gd name="T20" fmla="*/ 0 w 7"/>
                  <a:gd name="T21" fmla="*/ 33 h 37"/>
                  <a:gd name="T22" fmla="*/ 1 w 7"/>
                  <a:gd name="T23" fmla="*/ 35 h 37"/>
                  <a:gd name="T24" fmla="*/ 2 w 7"/>
                  <a:gd name="T25" fmla="*/ 36 h 37"/>
                  <a:gd name="T26" fmla="*/ 3 w 7"/>
                  <a:gd name="T27" fmla="*/ 37 h 37"/>
                  <a:gd name="T28" fmla="*/ 5 w 7"/>
                  <a:gd name="T29" fmla="*/ 37 h 37"/>
                  <a:gd name="T30" fmla="*/ 6 w 7"/>
                  <a:gd name="T31" fmla="*/ 36 h 37"/>
                  <a:gd name="T32" fmla="*/ 7 w 7"/>
                  <a:gd name="T33" fmla="*/ 35 h 37"/>
                  <a:gd name="T34" fmla="*/ 7 w 7"/>
                  <a:gd name="T35" fmla="*/ 33 h 37"/>
                  <a:gd name="T36" fmla="*/ 7 w 7"/>
                  <a:gd name="T37" fmla="*/ 4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 h="37">
                    <a:moveTo>
                      <a:pt x="7" y="4"/>
                    </a:moveTo>
                    <a:lnTo>
                      <a:pt x="7" y="3"/>
                    </a:lnTo>
                    <a:lnTo>
                      <a:pt x="7" y="2"/>
                    </a:lnTo>
                    <a:lnTo>
                      <a:pt x="6" y="0"/>
                    </a:lnTo>
                    <a:lnTo>
                      <a:pt x="5" y="0"/>
                    </a:lnTo>
                    <a:lnTo>
                      <a:pt x="3" y="0"/>
                    </a:lnTo>
                    <a:lnTo>
                      <a:pt x="2" y="0"/>
                    </a:lnTo>
                    <a:lnTo>
                      <a:pt x="1" y="2"/>
                    </a:lnTo>
                    <a:lnTo>
                      <a:pt x="0" y="3"/>
                    </a:lnTo>
                    <a:lnTo>
                      <a:pt x="0" y="32"/>
                    </a:lnTo>
                    <a:lnTo>
                      <a:pt x="0" y="33"/>
                    </a:lnTo>
                    <a:lnTo>
                      <a:pt x="1" y="35"/>
                    </a:lnTo>
                    <a:lnTo>
                      <a:pt x="2" y="36"/>
                    </a:lnTo>
                    <a:lnTo>
                      <a:pt x="3" y="37"/>
                    </a:lnTo>
                    <a:lnTo>
                      <a:pt x="5" y="37"/>
                    </a:lnTo>
                    <a:lnTo>
                      <a:pt x="6" y="36"/>
                    </a:lnTo>
                    <a:lnTo>
                      <a:pt x="7" y="35"/>
                    </a:lnTo>
                    <a:lnTo>
                      <a:pt x="7" y="33"/>
                    </a:lnTo>
                    <a:lnTo>
                      <a:pt x="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grpSp>
          <p:nvGrpSpPr>
            <p:cNvPr id="46092" name="Group 23"/>
            <p:cNvGrpSpPr>
              <a:grpSpLocks/>
            </p:cNvGrpSpPr>
            <p:nvPr/>
          </p:nvGrpSpPr>
          <p:grpSpPr bwMode="auto">
            <a:xfrm>
              <a:off x="4109" y="2096"/>
              <a:ext cx="8" cy="1407"/>
              <a:chOff x="3439" y="1979"/>
              <a:chExt cx="8" cy="1407"/>
            </a:xfrm>
          </p:grpSpPr>
          <p:sp>
            <p:nvSpPr>
              <p:cNvPr id="46112" name="Freeform 24"/>
              <p:cNvSpPr>
                <a:spLocks/>
              </p:cNvSpPr>
              <p:nvPr/>
            </p:nvSpPr>
            <p:spPr bwMode="auto">
              <a:xfrm>
                <a:off x="3439" y="1979"/>
                <a:ext cx="8" cy="37"/>
              </a:xfrm>
              <a:custGeom>
                <a:avLst/>
                <a:gdLst>
                  <a:gd name="T0" fmla="*/ 8 w 8"/>
                  <a:gd name="T1" fmla="*/ 5 h 37"/>
                  <a:gd name="T2" fmla="*/ 8 w 8"/>
                  <a:gd name="T3" fmla="*/ 4 h 37"/>
                  <a:gd name="T4" fmla="*/ 6 w 8"/>
                  <a:gd name="T5" fmla="*/ 2 h 37"/>
                  <a:gd name="T6" fmla="*/ 5 w 8"/>
                  <a:gd name="T7" fmla="*/ 1 h 37"/>
                  <a:gd name="T8" fmla="*/ 4 w 8"/>
                  <a:gd name="T9" fmla="*/ 0 h 37"/>
                  <a:gd name="T10" fmla="*/ 4 w 8"/>
                  <a:gd name="T11" fmla="*/ 0 h 37"/>
                  <a:gd name="T12" fmla="*/ 3 w 8"/>
                  <a:gd name="T13" fmla="*/ 1 h 37"/>
                  <a:gd name="T14" fmla="*/ 1 w 8"/>
                  <a:gd name="T15" fmla="*/ 2 h 37"/>
                  <a:gd name="T16" fmla="*/ 0 w 8"/>
                  <a:gd name="T17" fmla="*/ 4 h 37"/>
                  <a:gd name="T18" fmla="*/ 0 w 8"/>
                  <a:gd name="T19" fmla="*/ 32 h 37"/>
                  <a:gd name="T20" fmla="*/ 0 w 8"/>
                  <a:gd name="T21" fmla="*/ 33 h 37"/>
                  <a:gd name="T22" fmla="*/ 1 w 8"/>
                  <a:gd name="T23" fmla="*/ 34 h 37"/>
                  <a:gd name="T24" fmla="*/ 3 w 8"/>
                  <a:gd name="T25" fmla="*/ 36 h 37"/>
                  <a:gd name="T26" fmla="*/ 4 w 8"/>
                  <a:gd name="T27" fmla="*/ 37 h 37"/>
                  <a:gd name="T28" fmla="*/ 5 w 8"/>
                  <a:gd name="T29" fmla="*/ 37 h 37"/>
                  <a:gd name="T30" fmla="*/ 6 w 8"/>
                  <a:gd name="T31" fmla="*/ 36 h 37"/>
                  <a:gd name="T32" fmla="*/ 8 w 8"/>
                  <a:gd name="T33" fmla="*/ 34 h 37"/>
                  <a:gd name="T34" fmla="*/ 8 w 8"/>
                  <a:gd name="T35" fmla="*/ 33 h 37"/>
                  <a:gd name="T36" fmla="*/ 8 w 8"/>
                  <a:gd name="T37" fmla="*/ 5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 h="37">
                    <a:moveTo>
                      <a:pt x="8" y="5"/>
                    </a:moveTo>
                    <a:lnTo>
                      <a:pt x="8" y="4"/>
                    </a:lnTo>
                    <a:lnTo>
                      <a:pt x="6" y="2"/>
                    </a:lnTo>
                    <a:lnTo>
                      <a:pt x="5" y="1"/>
                    </a:lnTo>
                    <a:lnTo>
                      <a:pt x="4" y="0"/>
                    </a:lnTo>
                    <a:lnTo>
                      <a:pt x="3" y="1"/>
                    </a:lnTo>
                    <a:lnTo>
                      <a:pt x="1" y="2"/>
                    </a:lnTo>
                    <a:lnTo>
                      <a:pt x="0" y="4"/>
                    </a:lnTo>
                    <a:lnTo>
                      <a:pt x="0" y="32"/>
                    </a:lnTo>
                    <a:lnTo>
                      <a:pt x="0" y="33"/>
                    </a:lnTo>
                    <a:lnTo>
                      <a:pt x="1" y="34"/>
                    </a:lnTo>
                    <a:lnTo>
                      <a:pt x="3" y="36"/>
                    </a:lnTo>
                    <a:lnTo>
                      <a:pt x="4" y="37"/>
                    </a:lnTo>
                    <a:lnTo>
                      <a:pt x="5" y="37"/>
                    </a:lnTo>
                    <a:lnTo>
                      <a:pt x="6" y="36"/>
                    </a:lnTo>
                    <a:lnTo>
                      <a:pt x="8" y="34"/>
                    </a:lnTo>
                    <a:lnTo>
                      <a:pt x="8" y="33"/>
                    </a:lnTo>
                    <a:lnTo>
                      <a:pt x="8"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113" name="Freeform 25"/>
              <p:cNvSpPr>
                <a:spLocks/>
              </p:cNvSpPr>
              <p:nvPr/>
            </p:nvSpPr>
            <p:spPr bwMode="auto">
              <a:xfrm>
                <a:off x="3439" y="2031"/>
                <a:ext cx="8" cy="36"/>
              </a:xfrm>
              <a:custGeom>
                <a:avLst/>
                <a:gdLst>
                  <a:gd name="T0" fmla="*/ 8 w 8"/>
                  <a:gd name="T1" fmla="*/ 3 h 36"/>
                  <a:gd name="T2" fmla="*/ 8 w 8"/>
                  <a:gd name="T3" fmla="*/ 2 h 36"/>
                  <a:gd name="T4" fmla="*/ 8 w 8"/>
                  <a:gd name="T5" fmla="*/ 1 h 36"/>
                  <a:gd name="T6" fmla="*/ 6 w 8"/>
                  <a:gd name="T7" fmla="*/ 0 h 36"/>
                  <a:gd name="T8" fmla="*/ 5 w 8"/>
                  <a:gd name="T9" fmla="*/ 0 h 36"/>
                  <a:gd name="T10" fmla="*/ 4 w 8"/>
                  <a:gd name="T11" fmla="*/ 0 h 36"/>
                  <a:gd name="T12" fmla="*/ 3 w 8"/>
                  <a:gd name="T13" fmla="*/ 0 h 36"/>
                  <a:gd name="T14" fmla="*/ 1 w 8"/>
                  <a:gd name="T15" fmla="*/ 1 h 36"/>
                  <a:gd name="T16" fmla="*/ 0 w 8"/>
                  <a:gd name="T17" fmla="*/ 2 h 36"/>
                  <a:gd name="T18" fmla="*/ 0 w 8"/>
                  <a:gd name="T19" fmla="*/ 32 h 36"/>
                  <a:gd name="T20" fmla="*/ 0 w 8"/>
                  <a:gd name="T21" fmla="*/ 33 h 36"/>
                  <a:gd name="T22" fmla="*/ 1 w 8"/>
                  <a:gd name="T23" fmla="*/ 34 h 36"/>
                  <a:gd name="T24" fmla="*/ 3 w 8"/>
                  <a:gd name="T25" fmla="*/ 35 h 36"/>
                  <a:gd name="T26" fmla="*/ 4 w 8"/>
                  <a:gd name="T27" fmla="*/ 36 h 36"/>
                  <a:gd name="T28" fmla="*/ 5 w 8"/>
                  <a:gd name="T29" fmla="*/ 36 h 36"/>
                  <a:gd name="T30" fmla="*/ 6 w 8"/>
                  <a:gd name="T31" fmla="*/ 35 h 36"/>
                  <a:gd name="T32" fmla="*/ 8 w 8"/>
                  <a:gd name="T33" fmla="*/ 34 h 36"/>
                  <a:gd name="T34" fmla="*/ 8 w 8"/>
                  <a:gd name="T35" fmla="*/ 33 h 36"/>
                  <a:gd name="T36" fmla="*/ 8 w 8"/>
                  <a:gd name="T37" fmla="*/ 3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 h="36">
                    <a:moveTo>
                      <a:pt x="8" y="3"/>
                    </a:moveTo>
                    <a:lnTo>
                      <a:pt x="8" y="2"/>
                    </a:lnTo>
                    <a:lnTo>
                      <a:pt x="8" y="1"/>
                    </a:lnTo>
                    <a:lnTo>
                      <a:pt x="6" y="0"/>
                    </a:lnTo>
                    <a:lnTo>
                      <a:pt x="5" y="0"/>
                    </a:lnTo>
                    <a:lnTo>
                      <a:pt x="4" y="0"/>
                    </a:lnTo>
                    <a:lnTo>
                      <a:pt x="3" y="0"/>
                    </a:lnTo>
                    <a:lnTo>
                      <a:pt x="1" y="1"/>
                    </a:lnTo>
                    <a:lnTo>
                      <a:pt x="0" y="2"/>
                    </a:lnTo>
                    <a:lnTo>
                      <a:pt x="0" y="32"/>
                    </a:lnTo>
                    <a:lnTo>
                      <a:pt x="0" y="33"/>
                    </a:lnTo>
                    <a:lnTo>
                      <a:pt x="1" y="34"/>
                    </a:lnTo>
                    <a:lnTo>
                      <a:pt x="3" y="35"/>
                    </a:lnTo>
                    <a:lnTo>
                      <a:pt x="4" y="36"/>
                    </a:lnTo>
                    <a:lnTo>
                      <a:pt x="5" y="36"/>
                    </a:lnTo>
                    <a:lnTo>
                      <a:pt x="6" y="35"/>
                    </a:lnTo>
                    <a:lnTo>
                      <a:pt x="8" y="34"/>
                    </a:lnTo>
                    <a:lnTo>
                      <a:pt x="8" y="33"/>
                    </a:lnTo>
                    <a:lnTo>
                      <a:pt x="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114" name="Freeform 26"/>
              <p:cNvSpPr>
                <a:spLocks/>
              </p:cNvSpPr>
              <p:nvPr/>
            </p:nvSpPr>
            <p:spPr bwMode="auto">
              <a:xfrm>
                <a:off x="3439" y="2082"/>
                <a:ext cx="8" cy="37"/>
              </a:xfrm>
              <a:custGeom>
                <a:avLst/>
                <a:gdLst>
                  <a:gd name="T0" fmla="*/ 8 w 8"/>
                  <a:gd name="T1" fmla="*/ 4 h 37"/>
                  <a:gd name="T2" fmla="*/ 8 w 8"/>
                  <a:gd name="T3" fmla="*/ 3 h 37"/>
                  <a:gd name="T4" fmla="*/ 8 w 8"/>
                  <a:gd name="T5" fmla="*/ 1 h 37"/>
                  <a:gd name="T6" fmla="*/ 6 w 8"/>
                  <a:gd name="T7" fmla="*/ 0 h 37"/>
                  <a:gd name="T8" fmla="*/ 5 w 8"/>
                  <a:gd name="T9" fmla="*/ 0 h 37"/>
                  <a:gd name="T10" fmla="*/ 4 w 8"/>
                  <a:gd name="T11" fmla="*/ 0 h 37"/>
                  <a:gd name="T12" fmla="*/ 3 w 8"/>
                  <a:gd name="T13" fmla="*/ 0 h 37"/>
                  <a:gd name="T14" fmla="*/ 1 w 8"/>
                  <a:gd name="T15" fmla="*/ 1 h 37"/>
                  <a:gd name="T16" fmla="*/ 0 w 8"/>
                  <a:gd name="T17" fmla="*/ 3 h 37"/>
                  <a:gd name="T18" fmla="*/ 0 w 8"/>
                  <a:gd name="T19" fmla="*/ 32 h 37"/>
                  <a:gd name="T20" fmla="*/ 0 w 8"/>
                  <a:gd name="T21" fmla="*/ 33 h 37"/>
                  <a:gd name="T22" fmla="*/ 1 w 8"/>
                  <a:gd name="T23" fmla="*/ 35 h 37"/>
                  <a:gd name="T24" fmla="*/ 3 w 8"/>
                  <a:gd name="T25" fmla="*/ 36 h 37"/>
                  <a:gd name="T26" fmla="*/ 4 w 8"/>
                  <a:gd name="T27" fmla="*/ 37 h 37"/>
                  <a:gd name="T28" fmla="*/ 5 w 8"/>
                  <a:gd name="T29" fmla="*/ 37 h 37"/>
                  <a:gd name="T30" fmla="*/ 6 w 8"/>
                  <a:gd name="T31" fmla="*/ 36 h 37"/>
                  <a:gd name="T32" fmla="*/ 8 w 8"/>
                  <a:gd name="T33" fmla="*/ 35 h 37"/>
                  <a:gd name="T34" fmla="*/ 8 w 8"/>
                  <a:gd name="T35" fmla="*/ 33 h 37"/>
                  <a:gd name="T36" fmla="*/ 8 w 8"/>
                  <a:gd name="T37" fmla="*/ 4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 h="37">
                    <a:moveTo>
                      <a:pt x="8" y="4"/>
                    </a:moveTo>
                    <a:lnTo>
                      <a:pt x="8" y="3"/>
                    </a:lnTo>
                    <a:lnTo>
                      <a:pt x="8" y="1"/>
                    </a:lnTo>
                    <a:lnTo>
                      <a:pt x="6" y="0"/>
                    </a:lnTo>
                    <a:lnTo>
                      <a:pt x="5" y="0"/>
                    </a:lnTo>
                    <a:lnTo>
                      <a:pt x="4" y="0"/>
                    </a:lnTo>
                    <a:lnTo>
                      <a:pt x="3" y="0"/>
                    </a:lnTo>
                    <a:lnTo>
                      <a:pt x="1" y="1"/>
                    </a:lnTo>
                    <a:lnTo>
                      <a:pt x="0" y="3"/>
                    </a:lnTo>
                    <a:lnTo>
                      <a:pt x="0" y="32"/>
                    </a:lnTo>
                    <a:lnTo>
                      <a:pt x="0" y="33"/>
                    </a:lnTo>
                    <a:lnTo>
                      <a:pt x="1" y="35"/>
                    </a:lnTo>
                    <a:lnTo>
                      <a:pt x="3" y="36"/>
                    </a:lnTo>
                    <a:lnTo>
                      <a:pt x="4" y="37"/>
                    </a:lnTo>
                    <a:lnTo>
                      <a:pt x="5" y="37"/>
                    </a:lnTo>
                    <a:lnTo>
                      <a:pt x="6" y="36"/>
                    </a:lnTo>
                    <a:lnTo>
                      <a:pt x="8" y="35"/>
                    </a:lnTo>
                    <a:lnTo>
                      <a:pt x="8" y="33"/>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115" name="Freeform 27"/>
              <p:cNvSpPr>
                <a:spLocks/>
              </p:cNvSpPr>
              <p:nvPr/>
            </p:nvSpPr>
            <p:spPr bwMode="auto">
              <a:xfrm>
                <a:off x="3439" y="2134"/>
                <a:ext cx="8" cy="37"/>
              </a:xfrm>
              <a:custGeom>
                <a:avLst/>
                <a:gdLst>
                  <a:gd name="T0" fmla="*/ 8 w 8"/>
                  <a:gd name="T1" fmla="*/ 3 h 37"/>
                  <a:gd name="T2" fmla="*/ 8 w 8"/>
                  <a:gd name="T3" fmla="*/ 2 h 37"/>
                  <a:gd name="T4" fmla="*/ 8 w 8"/>
                  <a:gd name="T5" fmla="*/ 1 h 37"/>
                  <a:gd name="T6" fmla="*/ 6 w 8"/>
                  <a:gd name="T7" fmla="*/ 0 h 37"/>
                  <a:gd name="T8" fmla="*/ 5 w 8"/>
                  <a:gd name="T9" fmla="*/ 0 h 37"/>
                  <a:gd name="T10" fmla="*/ 4 w 8"/>
                  <a:gd name="T11" fmla="*/ 0 h 37"/>
                  <a:gd name="T12" fmla="*/ 3 w 8"/>
                  <a:gd name="T13" fmla="*/ 0 h 37"/>
                  <a:gd name="T14" fmla="*/ 1 w 8"/>
                  <a:gd name="T15" fmla="*/ 1 h 37"/>
                  <a:gd name="T16" fmla="*/ 0 w 8"/>
                  <a:gd name="T17" fmla="*/ 2 h 37"/>
                  <a:gd name="T18" fmla="*/ 0 w 8"/>
                  <a:gd name="T19" fmla="*/ 32 h 37"/>
                  <a:gd name="T20" fmla="*/ 0 w 8"/>
                  <a:gd name="T21" fmla="*/ 33 h 37"/>
                  <a:gd name="T22" fmla="*/ 1 w 8"/>
                  <a:gd name="T23" fmla="*/ 34 h 37"/>
                  <a:gd name="T24" fmla="*/ 3 w 8"/>
                  <a:gd name="T25" fmla="*/ 35 h 37"/>
                  <a:gd name="T26" fmla="*/ 4 w 8"/>
                  <a:gd name="T27" fmla="*/ 37 h 37"/>
                  <a:gd name="T28" fmla="*/ 5 w 8"/>
                  <a:gd name="T29" fmla="*/ 37 h 37"/>
                  <a:gd name="T30" fmla="*/ 6 w 8"/>
                  <a:gd name="T31" fmla="*/ 35 h 37"/>
                  <a:gd name="T32" fmla="*/ 8 w 8"/>
                  <a:gd name="T33" fmla="*/ 34 h 37"/>
                  <a:gd name="T34" fmla="*/ 8 w 8"/>
                  <a:gd name="T35" fmla="*/ 33 h 37"/>
                  <a:gd name="T36" fmla="*/ 8 w 8"/>
                  <a:gd name="T37" fmla="*/ 3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 h="37">
                    <a:moveTo>
                      <a:pt x="8" y="3"/>
                    </a:moveTo>
                    <a:lnTo>
                      <a:pt x="8" y="2"/>
                    </a:lnTo>
                    <a:lnTo>
                      <a:pt x="8" y="1"/>
                    </a:lnTo>
                    <a:lnTo>
                      <a:pt x="6" y="0"/>
                    </a:lnTo>
                    <a:lnTo>
                      <a:pt x="5" y="0"/>
                    </a:lnTo>
                    <a:lnTo>
                      <a:pt x="4" y="0"/>
                    </a:lnTo>
                    <a:lnTo>
                      <a:pt x="3" y="0"/>
                    </a:lnTo>
                    <a:lnTo>
                      <a:pt x="1" y="1"/>
                    </a:lnTo>
                    <a:lnTo>
                      <a:pt x="0" y="2"/>
                    </a:lnTo>
                    <a:lnTo>
                      <a:pt x="0" y="32"/>
                    </a:lnTo>
                    <a:lnTo>
                      <a:pt x="0" y="33"/>
                    </a:lnTo>
                    <a:lnTo>
                      <a:pt x="1" y="34"/>
                    </a:lnTo>
                    <a:lnTo>
                      <a:pt x="3" y="35"/>
                    </a:lnTo>
                    <a:lnTo>
                      <a:pt x="4" y="37"/>
                    </a:lnTo>
                    <a:lnTo>
                      <a:pt x="5" y="37"/>
                    </a:lnTo>
                    <a:lnTo>
                      <a:pt x="6" y="35"/>
                    </a:lnTo>
                    <a:lnTo>
                      <a:pt x="8" y="34"/>
                    </a:lnTo>
                    <a:lnTo>
                      <a:pt x="8" y="33"/>
                    </a:lnTo>
                    <a:lnTo>
                      <a:pt x="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116" name="Freeform 28"/>
              <p:cNvSpPr>
                <a:spLocks/>
              </p:cNvSpPr>
              <p:nvPr/>
            </p:nvSpPr>
            <p:spPr bwMode="auto">
              <a:xfrm>
                <a:off x="3439" y="2185"/>
                <a:ext cx="8" cy="37"/>
              </a:xfrm>
              <a:custGeom>
                <a:avLst/>
                <a:gdLst>
                  <a:gd name="T0" fmla="*/ 8 w 8"/>
                  <a:gd name="T1" fmla="*/ 4 h 37"/>
                  <a:gd name="T2" fmla="*/ 8 w 8"/>
                  <a:gd name="T3" fmla="*/ 3 h 37"/>
                  <a:gd name="T4" fmla="*/ 8 w 8"/>
                  <a:gd name="T5" fmla="*/ 2 h 37"/>
                  <a:gd name="T6" fmla="*/ 6 w 8"/>
                  <a:gd name="T7" fmla="*/ 0 h 37"/>
                  <a:gd name="T8" fmla="*/ 5 w 8"/>
                  <a:gd name="T9" fmla="*/ 0 h 37"/>
                  <a:gd name="T10" fmla="*/ 4 w 8"/>
                  <a:gd name="T11" fmla="*/ 0 h 37"/>
                  <a:gd name="T12" fmla="*/ 3 w 8"/>
                  <a:gd name="T13" fmla="*/ 0 h 37"/>
                  <a:gd name="T14" fmla="*/ 1 w 8"/>
                  <a:gd name="T15" fmla="*/ 2 h 37"/>
                  <a:gd name="T16" fmla="*/ 0 w 8"/>
                  <a:gd name="T17" fmla="*/ 3 h 37"/>
                  <a:gd name="T18" fmla="*/ 0 w 8"/>
                  <a:gd name="T19" fmla="*/ 32 h 37"/>
                  <a:gd name="T20" fmla="*/ 0 w 8"/>
                  <a:gd name="T21" fmla="*/ 33 h 37"/>
                  <a:gd name="T22" fmla="*/ 1 w 8"/>
                  <a:gd name="T23" fmla="*/ 35 h 37"/>
                  <a:gd name="T24" fmla="*/ 3 w 8"/>
                  <a:gd name="T25" fmla="*/ 36 h 37"/>
                  <a:gd name="T26" fmla="*/ 4 w 8"/>
                  <a:gd name="T27" fmla="*/ 37 h 37"/>
                  <a:gd name="T28" fmla="*/ 5 w 8"/>
                  <a:gd name="T29" fmla="*/ 37 h 37"/>
                  <a:gd name="T30" fmla="*/ 6 w 8"/>
                  <a:gd name="T31" fmla="*/ 36 h 37"/>
                  <a:gd name="T32" fmla="*/ 8 w 8"/>
                  <a:gd name="T33" fmla="*/ 35 h 37"/>
                  <a:gd name="T34" fmla="*/ 8 w 8"/>
                  <a:gd name="T35" fmla="*/ 33 h 37"/>
                  <a:gd name="T36" fmla="*/ 8 w 8"/>
                  <a:gd name="T37" fmla="*/ 4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 h="37">
                    <a:moveTo>
                      <a:pt x="8" y="4"/>
                    </a:moveTo>
                    <a:lnTo>
                      <a:pt x="8" y="3"/>
                    </a:lnTo>
                    <a:lnTo>
                      <a:pt x="8" y="2"/>
                    </a:lnTo>
                    <a:lnTo>
                      <a:pt x="6" y="0"/>
                    </a:lnTo>
                    <a:lnTo>
                      <a:pt x="5" y="0"/>
                    </a:lnTo>
                    <a:lnTo>
                      <a:pt x="4" y="0"/>
                    </a:lnTo>
                    <a:lnTo>
                      <a:pt x="3" y="0"/>
                    </a:lnTo>
                    <a:lnTo>
                      <a:pt x="1" y="2"/>
                    </a:lnTo>
                    <a:lnTo>
                      <a:pt x="0" y="3"/>
                    </a:lnTo>
                    <a:lnTo>
                      <a:pt x="0" y="32"/>
                    </a:lnTo>
                    <a:lnTo>
                      <a:pt x="0" y="33"/>
                    </a:lnTo>
                    <a:lnTo>
                      <a:pt x="1" y="35"/>
                    </a:lnTo>
                    <a:lnTo>
                      <a:pt x="3" y="36"/>
                    </a:lnTo>
                    <a:lnTo>
                      <a:pt x="4" y="37"/>
                    </a:lnTo>
                    <a:lnTo>
                      <a:pt x="5" y="37"/>
                    </a:lnTo>
                    <a:lnTo>
                      <a:pt x="6" y="36"/>
                    </a:lnTo>
                    <a:lnTo>
                      <a:pt x="8" y="35"/>
                    </a:lnTo>
                    <a:lnTo>
                      <a:pt x="8" y="33"/>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117" name="Freeform 29"/>
              <p:cNvSpPr>
                <a:spLocks/>
              </p:cNvSpPr>
              <p:nvPr/>
            </p:nvSpPr>
            <p:spPr bwMode="auto">
              <a:xfrm>
                <a:off x="3439" y="2237"/>
                <a:ext cx="8" cy="37"/>
              </a:xfrm>
              <a:custGeom>
                <a:avLst/>
                <a:gdLst>
                  <a:gd name="T0" fmla="*/ 8 w 8"/>
                  <a:gd name="T1" fmla="*/ 4 h 37"/>
                  <a:gd name="T2" fmla="*/ 8 w 8"/>
                  <a:gd name="T3" fmla="*/ 2 h 37"/>
                  <a:gd name="T4" fmla="*/ 8 w 8"/>
                  <a:gd name="T5" fmla="*/ 1 h 37"/>
                  <a:gd name="T6" fmla="*/ 6 w 8"/>
                  <a:gd name="T7" fmla="*/ 0 h 37"/>
                  <a:gd name="T8" fmla="*/ 5 w 8"/>
                  <a:gd name="T9" fmla="*/ 0 h 37"/>
                  <a:gd name="T10" fmla="*/ 4 w 8"/>
                  <a:gd name="T11" fmla="*/ 0 h 37"/>
                  <a:gd name="T12" fmla="*/ 3 w 8"/>
                  <a:gd name="T13" fmla="*/ 0 h 37"/>
                  <a:gd name="T14" fmla="*/ 1 w 8"/>
                  <a:gd name="T15" fmla="*/ 1 h 37"/>
                  <a:gd name="T16" fmla="*/ 0 w 8"/>
                  <a:gd name="T17" fmla="*/ 2 h 37"/>
                  <a:gd name="T18" fmla="*/ 0 w 8"/>
                  <a:gd name="T19" fmla="*/ 32 h 37"/>
                  <a:gd name="T20" fmla="*/ 0 w 8"/>
                  <a:gd name="T21" fmla="*/ 33 h 37"/>
                  <a:gd name="T22" fmla="*/ 1 w 8"/>
                  <a:gd name="T23" fmla="*/ 34 h 37"/>
                  <a:gd name="T24" fmla="*/ 3 w 8"/>
                  <a:gd name="T25" fmla="*/ 36 h 37"/>
                  <a:gd name="T26" fmla="*/ 4 w 8"/>
                  <a:gd name="T27" fmla="*/ 37 h 37"/>
                  <a:gd name="T28" fmla="*/ 5 w 8"/>
                  <a:gd name="T29" fmla="*/ 37 h 37"/>
                  <a:gd name="T30" fmla="*/ 6 w 8"/>
                  <a:gd name="T31" fmla="*/ 36 h 37"/>
                  <a:gd name="T32" fmla="*/ 8 w 8"/>
                  <a:gd name="T33" fmla="*/ 34 h 37"/>
                  <a:gd name="T34" fmla="*/ 8 w 8"/>
                  <a:gd name="T35" fmla="*/ 33 h 37"/>
                  <a:gd name="T36" fmla="*/ 8 w 8"/>
                  <a:gd name="T37" fmla="*/ 4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 h="37">
                    <a:moveTo>
                      <a:pt x="8" y="4"/>
                    </a:moveTo>
                    <a:lnTo>
                      <a:pt x="8" y="2"/>
                    </a:lnTo>
                    <a:lnTo>
                      <a:pt x="8" y="1"/>
                    </a:lnTo>
                    <a:lnTo>
                      <a:pt x="6" y="0"/>
                    </a:lnTo>
                    <a:lnTo>
                      <a:pt x="5" y="0"/>
                    </a:lnTo>
                    <a:lnTo>
                      <a:pt x="4" y="0"/>
                    </a:lnTo>
                    <a:lnTo>
                      <a:pt x="3" y="0"/>
                    </a:lnTo>
                    <a:lnTo>
                      <a:pt x="1" y="1"/>
                    </a:lnTo>
                    <a:lnTo>
                      <a:pt x="0" y="2"/>
                    </a:lnTo>
                    <a:lnTo>
                      <a:pt x="0" y="32"/>
                    </a:lnTo>
                    <a:lnTo>
                      <a:pt x="0" y="33"/>
                    </a:lnTo>
                    <a:lnTo>
                      <a:pt x="1" y="34"/>
                    </a:lnTo>
                    <a:lnTo>
                      <a:pt x="3" y="36"/>
                    </a:lnTo>
                    <a:lnTo>
                      <a:pt x="4" y="37"/>
                    </a:lnTo>
                    <a:lnTo>
                      <a:pt x="5" y="37"/>
                    </a:lnTo>
                    <a:lnTo>
                      <a:pt x="6" y="36"/>
                    </a:lnTo>
                    <a:lnTo>
                      <a:pt x="8" y="34"/>
                    </a:lnTo>
                    <a:lnTo>
                      <a:pt x="8" y="33"/>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118" name="Freeform 30"/>
              <p:cNvSpPr>
                <a:spLocks/>
              </p:cNvSpPr>
              <p:nvPr/>
            </p:nvSpPr>
            <p:spPr bwMode="auto">
              <a:xfrm>
                <a:off x="3439" y="2288"/>
                <a:ext cx="8" cy="37"/>
              </a:xfrm>
              <a:custGeom>
                <a:avLst/>
                <a:gdLst>
                  <a:gd name="T0" fmla="*/ 8 w 8"/>
                  <a:gd name="T1" fmla="*/ 4 h 37"/>
                  <a:gd name="T2" fmla="*/ 8 w 8"/>
                  <a:gd name="T3" fmla="*/ 3 h 37"/>
                  <a:gd name="T4" fmla="*/ 8 w 8"/>
                  <a:gd name="T5" fmla="*/ 2 h 37"/>
                  <a:gd name="T6" fmla="*/ 6 w 8"/>
                  <a:gd name="T7" fmla="*/ 0 h 37"/>
                  <a:gd name="T8" fmla="*/ 5 w 8"/>
                  <a:gd name="T9" fmla="*/ 0 h 37"/>
                  <a:gd name="T10" fmla="*/ 4 w 8"/>
                  <a:gd name="T11" fmla="*/ 0 h 37"/>
                  <a:gd name="T12" fmla="*/ 3 w 8"/>
                  <a:gd name="T13" fmla="*/ 0 h 37"/>
                  <a:gd name="T14" fmla="*/ 1 w 8"/>
                  <a:gd name="T15" fmla="*/ 2 h 37"/>
                  <a:gd name="T16" fmla="*/ 0 w 8"/>
                  <a:gd name="T17" fmla="*/ 3 h 37"/>
                  <a:gd name="T18" fmla="*/ 0 w 8"/>
                  <a:gd name="T19" fmla="*/ 32 h 37"/>
                  <a:gd name="T20" fmla="*/ 0 w 8"/>
                  <a:gd name="T21" fmla="*/ 34 h 37"/>
                  <a:gd name="T22" fmla="*/ 1 w 8"/>
                  <a:gd name="T23" fmla="*/ 35 h 37"/>
                  <a:gd name="T24" fmla="*/ 3 w 8"/>
                  <a:gd name="T25" fmla="*/ 36 h 37"/>
                  <a:gd name="T26" fmla="*/ 4 w 8"/>
                  <a:gd name="T27" fmla="*/ 37 h 37"/>
                  <a:gd name="T28" fmla="*/ 5 w 8"/>
                  <a:gd name="T29" fmla="*/ 37 h 37"/>
                  <a:gd name="T30" fmla="*/ 6 w 8"/>
                  <a:gd name="T31" fmla="*/ 36 h 37"/>
                  <a:gd name="T32" fmla="*/ 8 w 8"/>
                  <a:gd name="T33" fmla="*/ 35 h 37"/>
                  <a:gd name="T34" fmla="*/ 8 w 8"/>
                  <a:gd name="T35" fmla="*/ 34 h 37"/>
                  <a:gd name="T36" fmla="*/ 8 w 8"/>
                  <a:gd name="T37" fmla="*/ 4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 h="37">
                    <a:moveTo>
                      <a:pt x="8" y="4"/>
                    </a:moveTo>
                    <a:lnTo>
                      <a:pt x="8" y="3"/>
                    </a:lnTo>
                    <a:lnTo>
                      <a:pt x="8" y="2"/>
                    </a:lnTo>
                    <a:lnTo>
                      <a:pt x="6" y="0"/>
                    </a:lnTo>
                    <a:lnTo>
                      <a:pt x="5" y="0"/>
                    </a:lnTo>
                    <a:lnTo>
                      <a:pt x="4" y="0"/>
                    </a:lnTo>
                    <a:lnTo>
                      <a:pt x="3" y="0"/>
                    </a:lnTo>
                    <a:lnTo>
                      <a:pt x="1" y="2"/>
                    </a:lnTo>
                    <a:lnTo>
                      <a:pt x="0" y="3"/>
                    </a:lnTo>
                    <a:lnTo>
                      <a:pt x="0" y="32"/>
                    </a:lnTo>
                    <a:lnTo>
                      <a:pt x="0" y="34"/>
                    </a:lnTo>
                    <a:lnTo>
                      <a:pt x="1" y="35"/>
                    </a:lnTo>
                    <a:lnTo>
                      <a:pt x="3" y="36"/>
                    </a:lnTo>
                    <a:lnTo>
                      <a:pt x="4" y="37"/>
                    </a:lnTo>
                    <a:lnTo>
                      <a:pt x="5" y="37"/>
                    </a:lnTo>
                    <a:lnTo>
                      <a:pt x="6" y="36"/>
                    </a:lnTo>
                    <a:lnTo>
                      <a:pt x="8" y="35"/>
                    </a:lnTo>
                    <a:lnTo>
                      <a:pt x="8" y="34"/>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119" name="Freeform 31"/>
              <p:cNvSpPr>
                <a:spLocks/>
              </p:cNvSpPr>
              <p:nvPr/>
            </p:nvSpPr>
            <p:spPr bwMode="auto">
              <a:xfrm>
                <a:off x="3439" y="2340"/>
                <a:ext cx="8" cy="37"/>
              </a:xfrm>
              <a:custGeom>
                <a:avLst/>
                <a:gdLst>
                  <a:gd name="T0" fmla="*/ 8 w 8"/>
                  <a:gd name="T1" fmla="*/ 4 h 37"/>
                  <a:gd name="T2" fmla="*/ 8 w 8"/>
                  <a:gd name="T3" fmla="*/ 3 h 37"/>
                  <a:gd name="T4" fmla="*/ 8 w 8"/>
                  <a:gd name="T5" fmla="*/ 1 h 37"/>
                  <a:gd name="T6" fmla="*/ 6 w 8"/>
                  <a:gd name="T7" fmla="*/ 0 h 37"/>
                  <a:gd name="T8" fmla="*/ 5 w 8"/>
                  <a:gd name="T9" fmla="*/ 0 h 37"/>
                  <a:gd name="T10" fmla="*/ 4 w 8"/>
                  <a:gd name="T11" fmla="*/ 0 h 37"/>
                  <a:gd name="T12" fmla="*/ 3 w 8"/>
                  <a:gd name="T13" fmla="*/ 0 h 37"/>
                  <a:gd name="T14" fmla="*/ 1 w 8"/>
                  <a:gd name="T15" fmla="*/ 1 h 37"/>
                  <a:gd name="T16" fmla="*/ 0 w 8"/>
                  <a:gd name="T17" fmla="*/ 3 h 37"/>
                  <a:gd name="T18" fmla="*/ 0 w 8"/>
                  <a:gd name="T19" fmla="*/ 32 h 37"/>
                  <a:gd name="T20" fmla="*/ 0 w 8"/>
                  <a:gd name="T21" fmla="*/ 33 h 37"/>
                  <a:gd name="T22" fmla="*/ 1 w 8"/>
                  <a:gd name="T23" fmla="*/ 34 h 37"/>
                  <a:gd name="T24" fmla="*/ 3 w 8"/>
                  <a:gd name="T25" fmla="*/ 36 h 37"/>
                  <a:gd name="T26" fmla="*/ 4 w 8"/>
                  <a:gd name="T27" fmla="*/ 37 h 37"/>
                  <a:gd name="T28" fmla="*/ 5 w 8"/>
                  <a:gd name="T29" fmla="*/ 37 h 37"/>
                  <a:gd name="T30" fmla="*/ 6 w 8"/>
                  <a:gd name="T31" fmla="*/ 36 h 37"/>
                  <a:gd name="T32" fmla="*/ 8 w 8"/>
                  <a:gd name="T33" fmla="*/ 34 h 37"/>
                  <a:gd name="T34" fmla="*/ 8 w 8"/>
                  <a:gd name="T35" fmla="*/ 33 h 37"/>
                  <a:gd name="T36" fmla="*/ 8 w 8"/>
                  <a:gd name="T37" fmla="*/ 4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 h="37">
                    <a:moveTo>
                      <a:pt x="8" y="4"/>
                    </a:moveTo>
                    <a:lnTo>
                      <a:pt x="8" y="3"/>
                    </a:lnTo>
                    <a:lnTo>
                      <a:pt x="8" y="1"/>
                    </a:lnTo>
                    <a:lnTo>
                      <a:pt x="6" y="0"/>
                    </a:lnTo>
                    <a:lnTo>
                      <a:pt x="5" y="0"/>
                    </a:lnTo>
                    <a:lnTo>
                      <a:pt x="4" y="0"/>
                    </a:lnTo>
                    <a:lnTo>
                      <a:pt x="3" y="0"/>
                    </a:lnTo>
                    <a:lnTo>
                      <a:pt x="1" y="1"/>
                    </a:lnTo>
                    <a:lnTo>
                      <a:pt x="0" y="3"/>
                    </a:lnTo>
                    <a:lnTo>
                      <a:pt x="0" y="32"/>
                    </a:lnTo>
                    <a:lnTo>
                      <a:pt x="0" y="33"/>
                    </a:lnTo>
                    <a:lnTo>
                      <a:pt x="1" y="34"/>
                    </a:lnTo>
                    <a:lnTo>
                      <a:pt x="3" y="36"/>
                    </a:lnTo>
                    <a:lnTo>
                      <a:pt x="4" y="37"/>
                    </a:lnTo>
                    <a:lnTo>
                      <a:pt x="5" y="37"/>
                    </a:lnTo>
                    <a:lnTo>
                      <a:pt x="6" y="36"/>
                    </a:lnTo>
                    <a:lnTo>
                      <a:pt x="8" y="34"/>
                    </a:lnTo>
                    <a:lnTo>
                      <a:pt x="8" y="33"/>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120" name="Freeform 32"/>
              <p:cNvSpPr>
                <a:spLocks/>
              </p:cNvSpPr>
              <p:nvPr/>
            </p:nvSpPr>
            <p:spPr bwMode="auto">
              <a:xfrm>
                <a:off x="3439" y="2392"/>
                <a:ext cx="8" cy="36"/>
              </a:xfrm>
              <a:custGeom>
                <a:avLst/>
                <a:gdLst>
                  <a:gd name="T0" fmla="*/ 8 w 8"/>
                  <a:gd name="T1" fmla="*/ 3 h 36"/>
                  <a:gd name="T2" fmla="*/ 8 w 8"/>
                  <a:gd name="T3" fmla="*/ 2 h 36"/>
                  <a:gd name="T4" fmla="*/ 8 w 8"/>
                  <a:gd name="T5" fmla="*/ 1 h 36"/>
                  <a:gd name="T6" fmla="*/ 6 w 8"/>
                  <a:gd name="T7" fmla="*/ 0 h 36"/>
                  <a:gd name="T8" fmla="*/ 5 w 8"/>
                  <a:gd name="T9" fmla="*/ 0 h 36"/>
                  <a:gd name="T10" fmla="*/ 4 w 8"/>
                  <a:gd name="T11" fmla="*/ 0 h 36"/>
                  <a:gd name="T12" fmla="*/ 3 w 8"/>
                  <a:gd name="T13" fmla="*/ 0 h 36"/>
                  <a:gd name="T14" fmla="*/ 1 w 8"/>
                  <a:gd name="T15" fmla="*/ 1 h 36"/>
                  <a:gd name="T16" fmla="*/ 0 w 8"/>
                  <a:gd name="T17" fmla="*/ 2 h 36"/>
                  <a:gd name="T18" fmla="*/ 0 w 8"/>
                  <a:gd name="T19" fmla="*/ 32 h 36"/>
                  <a:gd name="T20" fmla="*/ 0 w 8"/>
                  <a:gd name="T21" fmla="*/ 33 h 36"/>
                  <a:gd name="T22" fmla="*/ 1 w 8"/>
                  <a:gd name="T23" fmla="*/ 34 h 36"/>
                  <a:gd name="T24" fmla="*/ 3 w 8"/>
                  <a:gd name="T25" fmla="*/ 35 h 36"/>
                  <a:gd name="T26" fmla="*/ 4 w 8"/>
                  <a:gd name="T27" fmla="*/ 36 h 36"/>
                  <a:gd name="T28" fmla="*/ 5 w 8"/>
                  <a:gd name="T29" fmla="*/ 36 h 36"/>
                  <a:gd name="T30" fmla="*/ 6 w 8"/>
                  <a:gd name="T31" fmla="*/ 35 h 36"/>
                  <a:gd name="T32" fmla="*/ 8 w 8"/>
                  <a:gd name="T33" fmla="*/ 34 h 36"/>
                  <a:gd name="T34" fmla="*/ 8 w 8"/>
                  <a:gd name="T35" fmla="*/ 33 h 36"/>
                  <a:gd name="T36" fmla="*/ 8 w 8"/>
                  <a:gd name="T37" fmla="*/ 3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 h="36">
                    <a:moveTo>
                      <a:pt x="8" y="3"/>
                    </a:moveTo>
                    <a:lnTo>
                      <a:pt x="8" y="2"/>
                    </a:lnTo>
                    <a:lnTo>
                      <a:pt x="8" y="1"/>
                    </a:lnTo>
                    <a:lnTo>
                      <a:pt x="6" y="0"/>
                    </a:lnTo>
                    <a:lnTo>
                      <a:pt x="5" y="0"/>
                    </a:lnTo>
                    <a:lnTo>
                      <a:pt x="4" y="0"/>
                    </a:lnTo>
                    <a:lnTo>
                      <a:pt x="3" y="0"/>
                    </a:lnTo>
                    <a:lnTo>
                      <a:pt x="1" y="1"/>
                    </a:lnTo>
                    <a:lnTo>
                      <a:pt x="0" y="2"/>
                    </a:lnTo>
                    <a:lnTo>
                      <a:pt x="0" y="32"/>
                    </a:lnTo>
                    <a:lnTo>
                      <a:pt x="0" y="33"/>
                    </a:lnTo>
                    <a:lnTo>
                      <a:pt x="1" y="34"/>
                    </a:lnTo>
                    <a:lnTo>
                      <a:pt x="3" y="35"/>
                    </a:lnTo>
                    <a:lnTo>
                      <a:pt x="4" y="36"/>
                    </a:lnTo>
                    <a:lnTo>
                      <a:pt x="5" y="36"/>
                    </a:lnTo>
                    <a:lnTo>
                      <a:pt x="6" y="35"/>
                    </a:lnTo>
                    <a:lnTo>
                      <a:pt x="8" y="34"/>
                    </a:lnTo>
                    <a:lnTo>
                      <a:pt x="8" y="33"/>
                    </a:lnTo>
                    <a:lnTo>
                      <a:pt x="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121" name="Freeform 33"/>
              <p:cNvSpPr>
                <a:spLocks/>
              </p:cNvSpPr>
              <p:nvPr/>
            </p:nvSpPr>
            <p:spPr bwMode="auto">
              <a:xfrm>
                <a:off x="3439" y="2443"/>
                <a:ext cx="8" cy="37"/>
              </a:xfrm>
              <a:custGeom>
                <a:avLst/>
                <a:gdLst>
                  <a:gd name="T0" fmla="*/ 8 w 8"/>
                  <a:gd name="T1" fmla="*/ 4 h 37"/>
                  <a:gd name="T2" fmla="*/ 8 w 8"/>
                  <a:gd name="T3" fmla="*/ 3 h 37"/>
                  <a:gd name="T4" fmla="*/ 8 w 8"/>
                  <a:gd name="T5" fmla="*/ 1 h 37"/>
                  <a:gd name="T6" fmla="*/ 6 w 8"/>
                  <a:gd name="T7" fmla="*/ 0 h 37"/>
                  <a:gd name="T8" fmla="*/ 5 w 8"/>
                  <a:gd name="T9" fmla="*/ 0 h 37"/>
                  <a:gd name="T10" fmla="*/ 4 w 8"/>
                  <a:gd name="T11" fmla="*/ 0 h 37"/>
                  <a:gd name="T12" fmla="*/ 3 w 8"/>
                  <a:gd name="T13" fmla="*/ 0 h 37"/>
                  <a:gd name="T14" fmla="*/ 1 w 8"/>
                  <a:gd name="T15" fmla="*/ 1 h 37"/>
                  <a:gd name="T16" fmla="*/ 0 w 8"/>
                  <a:gd name="T17" fmla="*/ 3 h 37"/>
                  <a:gd name="T18" fmla="*/ 0 w 8"/>
                  <a:gd name="T19" fmla="*/ 32 h 37"/>
                  <a:gd name="T20" fmla="*/ 0 w 8"/>
                  <a:gd name="T21" fmla="*/ 33 h 37"/>
                  <a:gd name="T22" fmla="*/ 1 w 8"/>
                  <a:gd name="T23" fmla="*/ 35 h 37"/>
                  <a:gd name="T24" fmla="*/ 3 w 8"/>
                  <a:gd name="T25" fmla="*/ 36 h 37"/>
                  <a:gd name="T26" fmla="*/ 4 w 8"/>
                  <a:gd name="T27" fmla="*/ 37 h 37"/>
                  <a:gd name="T28" fmla="*/ 5 w 8"/>
                  <a:gd name="T29" fmla="*/ 37 h 37"/>
                  <a:gd name="T30" fmla="*/ 6 w 8"/>
                  <a:gd name="T31" fmla="*/ 36 h 37"/>
                  <a:gd name="T32" fmla="*/ 8 w 8"/>
                  <a:gd name="T33" fmla="*/ 35 h 37"/>
                  <a:gd name="T34" fmla="*/ 8 w 8"/>
                  <a:gd name="T35" fmla="*/ 33 h 37"/>
                  <a:gd name="T36" fmla="*/ 8 w 8"/>
                  <a:gd name="T37" fmla="*/ 4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 h="37">
                    <a:moveTo>
                      <a:pt x="8" y="4"/>
                    </a:moveTo>
                    <a:lnTo>
                      <a:pt x="8" y="3"/>
                    </a:lnTo>
                    <a:lnTo>
                      <a:pt x="8" y="1"/>
                    </a:lnTo>
                    <a:lnTo>
                      <a:pt x="6" y="0"/>
                    </a:lnTo>
                    <a:lnTo>
                      <a:pt x="5" y="0"/>
                    </a:lnTo>
                    <a:lnTo>
                      <a:pt x="4" y="0"/>
                    </a:lnTo>
                    <a:lnTo>
                      <a:pt x="3" y="0"/>
                    </a:lnTo>
                    <a:lnTo>
                      <a:pt x="1" y="1"/>
                    </a:lnTo>
                    <a:lnTo>
                      <a:pt x="0" y="3"/>
                    </a:lnTo>
                    <a:lnTo>
                      <a:pt x="0" y="32"/>
                    </a:lnTo>
                    <a:lnTo>
                      <a:pt x="0" y="33"/>
                    </a:lnTo>
                    <a:lnTo>
                      <a:pt x="1" y="35"/>
                    </a:lnTo>
                    <a:lnTo>
                      <a:pt x="3" y="36"/>
                    </a:lnTo>
                    <a:lnTo>
                      <a:pt x="4" y="37"/>
                    </a:lnTo>
                    <a:lnTo>
                      <a:pt x="5" y="37"/>
                    </a:lnTo>
                    <a:lnTo>
                      <a:pt x="6" y="36"/>
                    </a:lnTo>
                    <a:lnTo>
                      <a:pt x="8" y="35"/>
                    </a:lnTo>
                    <a:lnTo>
                      <a:pt x="8" y="33"/>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122" name="Freeform 34"/>
              <p:cNvSpPr>
                <a:spLocks/>
              </p:cNvSpPr>
              <p:nvPr/>
            </p:nvSpPr>
            <p:spPr bwMode="auto">
              <a:xfrm>
                <a:off x="3439" y="2495"/>
                <a:ext cx="8" cy="37"/>
              </a:xfrm>
              <a:custGeom>
                <a:avLst/>
                <a:gdLst>
                  <a:gd name="T0" fmla="*/ 8 w 8"/>
                  <a:gd name="T1" fmla="*/ 3 h 37"/>
                  <a:gd name="T2" fmla="*/ 8 w 8"/>
                  <a:gd name="T3" fmla="*/ 2 h 37"/>
                  <a:gd name="T4" fmla="*/ 8 w 8"/>
                  <a:gd name="T5" fmla="*/ 1 h 37"/>
                  <a:gd name="T6" fmla="*/ 6 w 8"/>
                  <a:gd name="T7" fmla="*/ 0 h 37"/>
                  <a:gd name="T8" fmla="*/ 5 w 8"/>
                  <a:gd name="T9" fmla="*/ 0 h 37"/>
                  <a:gd name="T10" fmla="*/ 4 w 8"/>
                  <a:gd name="T11" fmla="*/ 0 h 37"/>
                  <a:gd name="T12" fmla="*/ 3 w 8"/>
                  <a:gd name="T13" fmla="*/ 0 h 37"/>
                  <a:gd name="T14" fmla="*/ 1 w 8"/>
                  <a:gd name="T15" fmla="*/ 1 h 37"/>
                  <a:gd name="T16" fmla="*/ 0 w 8"/>
                  <a:gd name="T17" fmla="*/ 2 h 37"/>
                  <a:gd name="T18" fmla="*/ 0 w 8"/>
                  <a:gd name="T19" fmla="*/ 32 h 37"/>
                  <a:gd name="T20" fmla="*/ 0 w 8"/>
                  <a:gd name="T21" fmla="*/ 33 h 37"/>
                  <a:gd name="T22" fmla="*/ 1 w 8"/>
                  <a:gd name="T23" fmla="*/ 34 h 37"/>
                  <a:gd name="T24" fmla="*/ 3 w 8"/>
                  <a:gd name="T25" fmla="*/ 35 h 37"/>
                  <a:gd name="T26" fmla="*/ 4 w 8"/>
                  <a:gd name="T27" fmla="*/ 37 h 37"/>
                  <a:gd name="T28" fmla="*/ 5 w 8"/>
                  <a:gd name="T29" fmla="*/ 37 h 37"/>
                  <a:gd name="T30" fmla="*/ 6 w 8"/>
                  <a:gd name="T31" fmla="*/ 35 h 37"/>
                  <a:gd name="T32" fmla="*/ 8 w 8"/>
                  <a:gd name="T33" fmla="*/ 34 h 37"/>
                  <a:gd name="T34" fmla="*/ 8 w 8"/>
                  <a:gd name="T35" fmla="*/ 33 h 37"/>
                  <a:gd name="T36" fmla="*/ 8 w 8"/>
                  <a:gd name="T37" fmla="*/ 3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 h="37">
                    <a:moveTo>
                      <a:pt x="8" y="3"/>
                    </a:moveTo>
                    <a:lnTo>
                      <a:pt x="8" y="2"/>
                    </a:lnTo>
                    <a:lnTo>
                      <a:pt x="8" y="1"/>
                    </a:lnTo>
                    <a:lnTo>
                      <a:pt x="6" y="0"/>
                    </a:lnTo>
                    <a:lnTo>
                      <a:pt x="5" y="0"/>
                    </a:lnTo>
                    <a:lnTo>
                      <a:pt x="4" y="0"/>
                    </a:lnTo>
                    <a:lnTo>
                      <a:pt x="3" y="0"/>
                    </a:lnTo>
                    <a:lnTo>
                      <a:pt x="1" y="1"/>
                    </a:lnTo>
                    <a:lnTo>
                      <a:pt x="0" y="2"/>
                    </a:lnTo>
                    <a:lnTo>
                      <a:pt x="0" y="32"/>
                    </a:lnTo>
                    <a:lnTo>
                      <a:pt x="0" y="33"/>
                    </a:lnTo>
                    <a:lnTo>
                      <a:pt x="1" y="34"/>
                    </a:lnTo>
                    <a:lnTo>
                      <a:pt x="3" y="35"/>
                    </a:lnTo>
                    <a:lnTo>
                      <a:pt x="4" y="37"/>
                    </a:lnTo>
                    <a:lnTo>
                      <a:pt x="5" y="37"/>
                    </a:lnTo>
                    <a:lnTo>
                      <a:pt x="6" y="35"/>
                    </a:lnTo>
                    <a:lnTo>
                      <a:pt x="8" y="34"/>
                    </a:lnTo>
                    <a:lnTo>
                      <a:pt x="8" y="33"/>
                    </a:lnTo>
                    <a:lnTo>
                      <a:pt x="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123" name="Freeform 35"/>
              <p:cNvSpPr>
                <a:spLocks/>
              </p:cNvSpPr>
              <p:nvPr/>
            </p:nvSpPr>
            <p:spPr bwMode="auto">
              <a:xfrm>
                <a:off x="3439" y="2546"/>
                <a:ext cx="8" cy="37"/>
              </a:xfrm>
              <a:custGeom>
                <a:avLst/>
                <a:gdLst>
                  <a:gd name="T0" fmla="*/ 8 w 8"/>
                  <a:gd name="T1" fmla="*/ 4 h 37"/>
                  <a:gd name="T2" fmla="*/ 8 w 8"/>
                  <a:gd name="T3" fmla="*/ 3 h 37"/>
                  <a:gd name="T4" fmla="*/ 8 w 8"/>
                  <a:gd name="T5" fmla="*/ 2 h 37"/>
                  <a:gd name="T6" fmla="*/ 6 w 8"/>
                  <a:gd name="T7" fmla="*/ 0 h 37"/>
                  <a:gd name="T8" fmla="*/ 5 w 8"/>
                  <a:gd name="T9" fmla="*/ 0 h 37"/>
                  <a:gd name="T10" fmla="*/ 4 w 8"/>
                  <a:gd name="T11" fmla="*/ 0 h 37"/>
                  <a:gd name="T12" fmla="*/ 3 w 8"/>
                  <a:gd name="T13" fmla="*/ 0 h 37"/>
                  <a:gd name="T14" fmla="*/ 1 w 8"/>
                  <a:gd name="T15" fmla="*/ 2 h 37"/>
                  <a:gd name="T16" fmla="*/ 0 w 8"/>
                  <a:gd name="T17" fmla="*/ 3 h 37"/>
                  <a:gd name="T18" fmla="*/ 0 w 8"/>
                  <a:gd name="T19" fmla="*/ 32 h 37"/>
                  <a:gd name="T20" fmla="*/ 0 w 8"/>
                  <a:gd name="T21" fmla="*/ 34 h 37"/>
                  <a:gd name="T22" fmla="*/ 1 w 8"/>
                  <a:gd name="T23" fmla="*/ 35 h 37"/>
                  <a:gd name="T24" fmla="*/ 3 w 8"/>
                  <a:gd name="T25" fmla="*/ 36 h 37"/>
                  <a:gd name="T26" fmla="*/ 4 w 8"/>
                  <a:gd name="T27" fmla="*/ 37 h 37"/>
                  <a:gd name="T28" fmla="*/ 5 w 8"/>
                  <a:gd name="T29" fmla="*/ 37 h 37"/>
                  <a:gd name="T30" fmla="*/ 6 w 8"/>
                  <a:gd name="T31" fmla="*/ 36 h 37"/>
                  <a:gd name="T32" fmla="*/ 8 w 8"/>
                  <a:gd name="T33" fmla="*/ 35 h 37"/>
                  <a:gd name="T34" fmla="*/ 8 w 8"/>
                  <a:gd name="T35" fmla="*/ 34 h 37"/>
                  <a:gd name="T36" fmla="*/ 8 w 8"/>
                  <a:gd name="T37" fmla="*/ 4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 h="37">
                    <a:moveTo>
                      <a:pt x="8" y="4"/>
                    </a:moveTo>
                    <a:lnTo>
                      <a:pt x="8" y="3"/>
                    </a:lnTo>
                    <a:lnTo>
                      <a:pt x="8" y="2"/>
                    </a:lnTo>
                    <a:lnTo>
                      <a:pt x="6" y="0"/>
                    </a:lnTo>
                    <a:lnTo>
                      <a:pt x="5" y="0"/>
                    </a:lnTo>
                    <a:lnTo>
                      <a:pt x="4" y="0"/>
                    </a:lnTo>
                    <a:lnTo>
                      <a:pt x="3" y="0"/>
                    </a:lnTo>
                    <a:lnTo>
                      <a:pt x="1" y="2"/>
                    </a:lnTo>
                    <a:lnTo>
                      <a:pt x="0" y="3"/>
                    </a:lnTo>
                    <a:lnTo>
                      <a:pt x="0" y="32"/>
                    </a:lnTo>
                    <a:lnTo>
                      <a:pt x="0" y="34"/>
                    </a:lnTo>
                    <a:lnTo>
                      <a:pt x="1" y="35"/>
                    </a:lnTo>
                    <a:lnTo>
                      <a:pt x="3" y="36"/>
                    </a:lnTo>
                    <a:lnTo>
                      <a:pt x="4" y="37"/>
                    </a:lnTo>
                    <a:lnTo>
                      <a:pt x="5" y="37"/>
                    </a:lnTo>
                    <a:lnTo>
                      <a:pt x="6" y="36"/>
                    </a:lnTo>
                    <a:lnTo>
                      <a:pt x="8" y="35"/>
                    </a:lnTo>
                    <a:lnTo>
                      <a:pt x="8" y="34"/>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124" name="Freeform 36"/>
              <p:cNvSpPr>
                <a:spLocks/>
              </p:cNvSpPr>
              <p:nvPr/>
            </p:nvSpPr>
            <p:spPr bwMode="auto">
              <a:xfrm>
                <a:off x="3439" y="2598"/>
                <a:ext cx="8" cy="37"/>
              </a:xfrm>
              <a:custGeom>
                <a:avLst/>
                <a:gdLst>
                  <a:gd name="T0" fmla="*/ 8 w 8"/>
                  <a:gd name="T1" fmla="*/ 4 h 37"/>
                  <a:gd name="T2" fmla="*/ 8 w 8"/>
                  <a:gd name="T3" fmla="*/ 2 h 37"/>
                  <a:gd name="T4" fmla="*/ 8 w 8"/>
                  <a:gd name="T5" fmla="*/ 1 h 37"/>
                  <a:gd name="T6" fmla="*/ 6 w 8"/>
                  <a:gd name="T7" fmla="*/ 0 h 37"/>
                  <a:gd name="T8" fmla="*/ 5 w 8"/>
                  <a:gd name="T9" fmla="*/ 0 h 37"/>
                  <a:gd name="T10" fmla="*/ 4 w 8"/>
                  <a:gd name="T11" fmla="*/ 0 h 37"/>
                  <a:gd name="T12" fmla="*/ 3 w 8"/>
                  <a:gd name="T13" fmla="*/ 0 h 37"/>
                  <a:gd name="T14" fmla="*/ 1 w 8"/>
                  <a:gd name="T15" fmla="*/ 1 h 37"/>
                  <a:gd name="T16" fmla="*/ 0 w 8"/>
                  <a:gd name="T17" fmla="*/ 2 h 37"/>
                  <a:gd name="T18" fmla="*/ 0 w 8"/>
                  <a:gd name="T19" fmla="*/ 32 h 37"/>
                  <a:gd name="T20" fmla="*/ 0 w 8"/>
                  <a:gd name="T21" fmla="*/ 33 h 37"/>
                  <a:gd name="T22" fmla="*/ 1 w 8"/>
                  <a:gd name="T23" fmla="*/ 34 h 37"/>
                  <a:gd name="T24" fmla="*/ 3 w 8"/>
                  <a:gd name="T25" fmla="*/ 36 h 37"/>
                  <a:gd name="T26" fmla="*/ 4 w 8"/>
                  <a:gd name="T27" fmla="*/ 37 h 37"/>
                  <a:gd name="T28" fmla="*/ 5 w 8"/>
                  <a:gd name="T29" fmla="*/ 37 h 37"/>
                  <a:gd name="T30" fmla="*/ 6 w 8"/>
                  <a:gd name="T31" fmla="*/ 36 h 37"/>
                  <a:gd name="T32" fmla="*/ 8 w 8"/>
                  <a:gd name="T33" fmla="*/ 34 h 37"/>
                  <a:gd name="T34" fmla="*/ 8 w 8"/>
                  <a:gd name="T35" fmla="*/ 33 h 37"/>
                  <a:gd name="T36" fmla="*/ 8 w 8"/>
                  <a:gd name="T37" fmla="*/ 4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 h="37">
                    <a:moveTo>
                      <a:pt x="8" y="4"/>
                    </a:moveTo>
                    <a:lnTo>
                      <a:pt x="8" y="2"/>
                    </a:lnTo>
                    <a:lnTo>
                      <a:pt x="8" y="1"/>
                    </a:lnTo>
                    <a:lnTo>
                      <a:pt x="6" y="0"/>
                    </a:lnTo>
                    <a:lnTo>
                      <a:pt x="5" y="0"/>
                    </a:lnTo>
                    <a:lnTo>
                      <a:pt x="4" y="0"/>
                    </a:lnTo>
                    <a:lnTo>
                      <a:pt x="3" y="0"/>
                    </a:lnTo>
                    <a:lnTo>
                      <a:pt x="1" y="1"/>
                    </a:lnTo>
                    <a:lnTo>
                      <a:pt x="0" y="2"/>
                    </a:lnTo>
                    <a:lnTo>
                      <a:pt x="0" y="32"/>
                    </a:lnTo>
                    <a:lnTo>
                      <a:pt x="0" y="33"/>
                    </a:lnTo>
                    <a:lnTo>
                      <a:pt x="1" y="34"/>
                    </a:lnTo>
                    <a:lnTo>
                      <a:pt x="3" y="36"/>
                    </a:lnTo>
                    <a:lnTo>
                      <a:pt x="4" y="37"/>
                    </a:lnTo>
                    <a:lnTo>
                      <a:pt x="5" y="37"/>
                    </a:lnTo>
                    <a:lnTo>
                      <a:pt x="6" y="36"/>
                    </a:lnTo>
                    <a:lnTo>
                      <a:pt x="8" y="34"/>
                    </a:lnTo>
                    <a:lnTo>
                      <a:pt x="8" y="33"/>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125" name="Freeform 37"/>
              <p:cNvSpPr>
                <a:spLocks/>
              </p:cNvSpPr>
              <p:nvPr/>
            </p:nvSpPr>
            <p:spPr bwMode="auto">
              <a:xfrm>
                <a:off x="3439" y="2650"/>
                <a:ext cx="8" cy="36"/>
              </a:xfrm>
              <a:custGeom>
                <a:avLst/>
                <a:gdLst>
                  <a:gd name="T0" fmla="*/ 8 w 8"/>
                  <a:gd name="T1" fmla="*/ 3 h 36"/>
                  <a:gd name="T2" fmla="*/ 8 w 8"/>
                  <a:gd name="T3" fmla="*/ 2 h 36"/>
                  <a:gd name="T4" fmla="*/ 8 w 8"/>
                  <a:gd name="T5" fmla="*/ 1 h 36"/>
                  <a:gd name="T6" fmla="*/ 6 w 8"/>
                  <a:gd name="T7" fmla="*/ 0 h 36"/>
                  <a:gd name="T8" fmla="*/ 5 w 8"/>
                  <a:gd name="T9" fmla="*/ 0 h 36"/>
                  <a:gd name="T10" fmla="*/ 4 w 8"/>
                  <a:gd name="T11" fmla="*/ 0 h 36"/>
                  <a:gd name="T12" fmla="*/ 3 w 8"/>
                  <a:gd name="T13" fmla="*/ 0 h 36"/>
                  <a:gd name="T14" fmla="*/ 1 w 8"/>
                  <a:gd name="T15" fmla="*/ 1 h 36"/>
                  <a:gd name="T16" fmla="*/ 0 w 8"/>
                  <a:gd name="T17" fmla="*/ 2 h 36"/>
                  <a:gd name="T18" fmla="*/ 0 w 8"/>
                  <a:gd name="T19" fmla="*/ 31 h 36"/>
                  <a:gd name="T20" fmla="*/ 0 w 8"/>
                  <a:gd name="T21" fmla="*/ 33 h 36"/>
                  <a:gd name="T22" fmla="*/ 1 w 8"/>
                  <a:gd name="T23" fmla="*/ 34 h 36"/>
                  <a:gd name="T24" fmla="*/ 3 w 8"/>
                  <a:gd name="T25" fmla="*/ 35 h 36"/>
                  <a:gd name="T26" fmla="*/ 4 w 8"/>
                  <a:gd name="T27" fmla="*/ 36 h 36"/>
                  <a:gd name="T28" fmla="*/ 5 w 8"/>
                  <a:gd name="T29" fmla="*/ 36 h 36"/>
                  <a:gd name="T30" fmla="*/ 6 w 8"/>
                  <a:gd name="T31" fmla="*/ 35 h 36"/>
                  <a:gd name="T32" fmla="*/ 8 w 8"/>
                  <a:gd name="T33" fmla="*/ 34 h 36"/>
                  <a:gd name="T34" fmla="*/ 8 w 8"/>
                  <a:gd name="T35" fmla="*/ 33 h 36"/>
                  <a:gd name="T36" fmla="*/ 8 w 8"/>
                  <a:gd name="T37" fmla="*/ 3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 h="36">
                    <a:moveTo>
                      <a:pt x="8" y="3"/>
                    </a:moveTo>
                    <a:lnTo>
                      <a:pt x="8" y="2"/>
                    </a:lnTo>
                    <a:lnTo>
                      <a:pt x="8" y="1"/>
                    </a:lnTo>
                    <a:lnTo>
                      <a:pt x="6" y="0"/>
                    </a:lnTo>
                    <a:lnTo>
                      <a:pt x="5" y="0"/>
                    </a:lnTo>
                    <a:lnTo>
                      <a:pt x="4" y="0"/>
                    </a:lnTo>
                    <a:lnTo>
                      <a:pt x="3" y="0"/>
                    </a:lnTo>
                    <a:lnTo>
                      <a:pt x="1" y="1"/>
                    </a:lnTo>
                    <a:lnTo>
                      <a:pt x="0" y="2"/>
                    </a:lnTo>
                    <a:lnTo>
                      <a:pt x="0" y="31"/>
                    </a:lnTo>
                    <a:lnTo>
                      <a:pt x="0" y="33"/>
                    </a:lnTo>
                    <a:lnTo>
                      <a:pt x="1" y="34"/>
                    </a:lnTo>
                    <a:lnTo>
                      <a:pt x="3" y="35"/>
                    </a:lnTo>
                    <a:lnTo>
                      <a:pt x="4" y="36"/>
                    </a:lnTo>
                    <a:lnTo>
                      <a:pt x="5" y="36"/>
                    </a:lnTo>
                    <a:lnTo>
                      <a:pt x="6" y="35"/>
                    </a:lnTo>
                    <a:lnTo>
                      <a:pt x="8" y="34"/>
                    </a:lnTo>
                    <a:lnTo>
                      <a:pt x="8" y="33"/>
                    </a:lnTo>
                    <a:lnTo>
                      <a:pt x="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126" name="Freeform 38"/>
              <p:cNvSpPr>
                <a:spLocks/>
              </p:cNvSpPr>
              <p:nvPr/>
            </p:nvSpPr>
            <p:spPr bwMode="auto">
              <a:xfrm>
                <a:off x="3439" y="2701"/>
                <a:ext cx="8" cy="37"/>
              </a:xfrm>
              <a:custGeom>
                <a:avLst/>
                <a:gdLst>
                  <a:gd name="T0" fmla="*/ 8 w 8"/>
                  <a:gd name="T1" fmla="*/ 4 h 37"/>
                  <a:gd name="T2" fmla="*/ 8 w 8"/>
                  <a:gd name="T3" fmla="*/ 3 h 37"/>
                  <a:gd name="T4" fmla="*/ 8 w 8"/>
                  <a:gd name="T5" fmla="*/ 1 h 37"/>
                  <a:gd name="T6" fmla="*/ 6 w 8"/>
                  <a:gd name="T7" fmla="*/ 0 h 37"/>
                  <a:gd name="T8" fmla="*/ 5 w 8"/>
                  <a:gd name="T9" fmla="*/ 0 h 37"/>
                  <a:gd name="T10" fmla="*/ 4 w 8"/>
                  <a:gd name="T11" fmla="*/ 0 h 37"/>
                  <a:gd name="T12" fmla="*/ 3 w 8"/>
                  <a:gd name="T13" fmla="*/ 0 h 37"/>
                  <a:gd name="T14" fmla="*/ 1 w 8"/>
                  <a:gd name="T15" fmla="*/ 1 h 37"/>
                  <a:gd name="T16" fmla="*/ 0 w 8"/>
                  <a:gd name="T17" fmla="*/ 3 h 37"/>
                  <a:gd name="T18" fmla="*/ 0 w 8"/>
                  <a:gd name="T19" fmla="*/ 32 h 37"/>
                  <a:gd name="T20" fmla="*/ 0 w 8"/>
                  <a:gd name="T21" fmla="*/ 33 h 37"/>
                  <a:gd name="T22" fmla="*/ 1 w 8"/>
                  <a:gd name="T23" fmla="*/ 35 h 37"/>
                  <a:gd name="T24" fmla="*/ 3 w 8"/>
                  <a:gd name="T25" fmla="*/ 36 h 37"/>
                  <a:gd name="T26" fmla="*/ 4 w 8"/>
                  <a:gd name="T27" fmla="*/ 37 h 37"/>
                  <a:gd name="T28" fmla="*/ 5 w 8"/>
                  <a:gd name="T29" fmla="*/ 37 h 37"/>
                  <a:gd name="T30" fmla="*/ 6 w 8"/>
                  <a:gd name="T31" fmla="*/ 36 h 37"/>
                  <a:gd name="T32" fmla="*/ 8 w 8"/>
                  <a:gd name="T33" fmla="*/ 35 h 37"/>
                  <a:gd name="T34" fmla="*/ 8 w 8"/>
                  <a:gd name="T35" fmla="*/ 33 h 37"/>
                  <a:gd name="T36" fmla="*/ 8 w 8"/>
                  <a:gd name="T37" fmla="*/ 4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 h="37">
                    <a:moveTo>
                      <a:pt x="8" y="4"/>
                    </a:moveTo>
                    <a:lnTo>
                      <a:pt x="8" y="3"/>
                    </a:lnTo>
                    <a:lnTo>
                      <a:pt x="8" y="1"/>
                    </a:lnTo>
                    <a:lnTo>
                      <a:pt x="6" y="0"/>
                    </a:lnTo>
                    <a:lnTo>
                      <a:pt x="5" y="0"/>
                    </a:lnTo>
                    <a:lnTo>
                      <a:pt x="4" y="0"/>
                    </a:lnTo>
                    <a:lnTo>
                      <a:pt x="3" y="0"/>
                    </a:lnTo>
                    <a:lnTo>
                      <a:pt x="1" y="1"/>
                    </a:lnTo>
                    <a:lnTo>
                      <a:pt x="0" y="3"/>
                    </a:lnTo>
                    <a:lnTo>
                      <a:pt x="0" y="32"/>
                    </a:lnTo>
                    <a:lnTo>
                      <a:pt x="0" y="33"/>
                    </a:lnTo>
                    <a:lnTo>
                      <a:pt x="1" y="35"/>
                    </a:lnTo>
                    <a:lnTo>
                      <a:pt x="3" y="36"/>
                    </a:lnTo>
                    <a:lnTo>
                      <a:pt x="4" y="37"/>
                    </a:lnTo>
                    <a:lnTo>
                      <a:pt x="5" y="37"/>
                    </a:lnTo>
                    <a:lnTo>
                      <a:pt x="6" y="36"/>
                    </a:lnTo>
                    <a:lnTo>
                      <a:pt x="8" y="35"/>
                    </a:lnTo>
                    <a:lnTo>
                      <a:pt x="8" y="33"/>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127" name="Freeform 39"/>
              <p:cNvSpPr>
                <a:spLocks/>
              </p:cNvSpPr>
              <p:nvPr/>
            </p:nvSpPr>
            <p:spPr bwMode="auto">
              <a:xfrm>
                <a:off x="3439" y="2753"/>
                <a:ext cx="8" cy="37"/>
              </a:xfrm>
              <a:custGeom>
                <a:avLst/>
                <a:gdLst>
                  <a:gd name="T0" fmla="*/ 8 w 8"/>
                  <a:gd name="T1" fmla="*/ 3 h 37"/>
                  <a:gd name="T2" fmla="*/ 8 w 8"/>
                  <a:gd name="T3" fmla="*/ 2 h 37"/>
                  <a:gd name="T4" fmla="*/ 8 w 8"/>
                  <a:gd name="T5" fmla="*/ 1 h 37"/>
                  <a:gd name="T6" fmla="*/ 6 w 8"/>
                  <a:gd name="T7" fmla="*/ 0 h 37"/>
                  <a:gd name="T8" fmla="*/ 5 w 8"/>
                  <a:gd name="T9" fmla="*/ 0 h 37"/>
                  <a:gd name="T10" fmla="*/ 4 w 8"/>
                  <a:gd name="T11" fmla="*/ 0 h 37"/>
                  <a:gd name="T12" fmla="*/ 3 w 8"/>
                  <a:gd name="T13" fmla="*/ 0 h 37"/>
                  <a:gd name="T14" fmla="*/ 1 w 8"/>
                  <a:gd name="T15" fmla="*/ 1 h 37"/>
                  <a:gd name="T16" fmla="*/ 0 w 8"/>
                  <a:gd name="T17" fmla="*/ 2 h 37"/>
                  <a:gd name="T18" fmla="*/ 0 w 8"/>
                  <a:gd name="T19" fmla="*/ 32 h 37"/>
                  <a:gd name="T20" fmla="*/ 0 w 8"/>
                  <a:gd name="T21" fmla="*/ 33 h 37"/>
                  <a:gd name="T22" fmla="*/ 1 w 8"/>
                  <a:gd name="T23" fmla="*/ 34 h 37"/>
                  <a:gd name="T24" fmla="*/ 3 w 8"/>
                  <a:gd name="T25" fmla="*/ 35 h 37"/>
                  <a:gd name="T26" fmla="*/ 4 w 8"/>
                  <a:gd name="T27" fmla="*/ 37 h 37"/>
                  <a:gd name="T28" fmla="*/ 5 w 8"/>
                  <a:gd name="T29" fmla="*/ 37 h 37"/>
                  <a:gd name="T30" fmla="*/ 6 w 8"/>
                  <a:gd name="T31" fmla="*/ 35 h 37"/>
                  <a:gd name="T32" fmla="*/ 8 w 8"/>
                  <a:gd name="T33" fmla="*/ 34 h 37"/>
                  <a:gd name="T34" fmla="*/ 8 w 8"/>
                  <a:gd name="T35" fmla="*/ 33 h 37"/>
                  <a:gd name="T36" fmla="*/ 8 w 8"/>
                  <a:gd name="T37" fmla="*/ 3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 h="37">
                    <a:moveTo>
                      <a:pt x="8" y="3"/>
                    </a:moveTo>
                    <a:lnTo>
                      <a:pt x="8" y="2"/>
                    </a:lnTo>
                    <a:lnTo>
                      <a:pt x="8" y="1"/>
                    </a:lnTo>
                    <a:lnTo>
                      <a:pt x="6" y="0"/>
                    </a:lnTo>
                    <a:lnTo>
                      <a:pt x="5" y="0"/>
                    </a:lnTo>
                    <a:lnTo>
                      <a:pt x="4" y="0"/>
                    </a:lnTo>
                    <a:lnTo>
                      <a:pt x="3" y="0"/>
                    </a:lnTo>
                    <a:lnTo>
                      <a:pt x="1" y="1"/>
                    </a:lnTo>
                    <a:lnTo>
                      <a:pt x="0" y="2"/>
                    </a:lnTo>
                    <a:lnTo>
                      <a:pt x="0" y="32"/>
                    </a:lnTo>
                    <a:lnTo>
                      <a:pt x="0" y="33"/>
                    </a:lnTo>
                    <a:lnTo>
                      <a:pt x="1" y="34"/>
                    </a:lnTo>
                    <a:lnTo>
                      <a:pt x="3" y="35"/>
                    </a:lnTo>
                    <a:lnTo>
                      <a:pt x="4" y="37"/>
                    </a:lnTo>
                    <a:lnTo>
                      <a:pt x="5" y="37"/>
                    </a:lnTo>
                    <a:lnTo>
                      <a:pt x="6" y="35"/>
                    </a:lnTo>
                    <a:lnTo>
                      <a:pt x="8" y="34"/>
                    </a:lnTo>
                    <a:lnTo>
                      <a:pt x="8" y="33"/>
                    </a:lnTo>
                    <a:lnTo>
                      <a:pt x="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128" name="Freeform 40"/>
              <p:cNvSpPr>
                <a:spLocks/>
              </p:cNvSpPr>
              <p:nvPr/>
            </p:nvSpPr>
            <p:spPr bwMode="auto">
              <a:xfrm>
                <a:off x="3439" y="2804"/>
                <a:ext cx="8" cy="37"/>
              </a:xfrm>
              <a:custGeom>
                <a:avLst/>
                <a:gdLst>
                  <a:gd name="T0" fmla="*/ 8 w 8"/>
                  <a:gd name="T1" fmla="*/ 4 h 37"/>
                  <a:gd name="T2" fmla="*/ 8 w 8"/>
                  <a:gd name="T3" fmla="*/ 3 h 37"/>
                  <a:gd name="T4" fmla="*/ 8 w 8"/>
                  <a:gd name="T5" fmla="*/ 2 h 37"/>
                  <a:gd name="T6" fmla="*/ 6 w 8"/>
                  <a:gd name="T7" fmla="*/ 0 h 37"/>
                  <a:gd name="T8" fmla="*/ 5 w 8"/>
                  <a:gd name="T9" fmla="*/ 0 h 37"/>
                  <a:gd name="T10" fmla="*/ 4 w 8"/>
                  <a:gd name="T11" fmla="*/ 0 h 37"/>
                  <a:gd name="T12" fmla="*/ 3 w 8"/>
                  <a:gd name="T13" fmla="*/ 0 h 37"/>
                  <a:gd name="T14" fmla="*/ 1 w 8"/>
                  <a:gd name="T15" fmla="*/ 2 h 37"/>
                  <a:gd name="T16" fmla="*/ 0 w 8"/>
                  <a:gd name="T17" fmla="*/ 3 h 37"/>
                  <a:gd name="T18" fmla="*/ 0 w 8"/>
                  <a:gd name="T19" fmla="*/ 32 h 37"/>
                  <a:gd name="T20" fmla="*/ 0 w 8"/>
                  <a:gd name="T21" fmla="*/ 33 h 37"/>
                  <a:gd name="T22" fmla="*/ 1 w 8"/>
                  <a:gd name="T23" fmla="*/ 35 h 37"/>
                  <a:gd name="T24" fmla="*/ 3 w 8"/>
                  <a:gd name="T25" fmla="*/ 36 h 37"/>
                  <a:gd name="T26" fmla="*/ 4 w 8"/>
                  <a:gd name="T27" fmla="*/ 37 h 37"/>
                  <a:gd name="T28" fmla="*/ 5 w 8"/>
                  <a:gd name="T29" fmla="*/ 37 h 37"/>
                  <a:gd name="T30" fmla="*/ 6 w 8"/>
                  <a:gd name="T31" fmla="*/ 36 h 37"/>
                  <a:gd name="T32" fmla="*/ 8 w 8"/>
                  <a:gd name="T33" fmla="*/ 35 h 37"/>
                  <a:gd name="T34" fmla="*/ 8 w 8"/>
                  <a:gd name="T35" fmla="*/ 33 h 37"/>
                  <a:gd name="T36" fmla="*/ 8 w 8"/>
                  <a:gd name="T37" fmla="*/ 4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 h="37">
                    <a:moveTo>
                      <a:pt x="8" y="4"/>
                    </a:moveTo>
                    <a:lnTo>
                      <a:pt x="8" y="3"/>
                    </a:lnTo>
                    <a:lnTo>
                      <a:pt x="8" y="2"/>
                    </a:lnTo>
                    <a:lnTo>
                      <a:pt x="6" y="0"/>
                    </a:lnTo>
                    <a:lnTo>
                      <a:pt x="5" y="0"/>
                    </a:lnTo>
                    <a:lnTo>
                      <a:pt x="4" y="0"/>
                    </a:lnTo>
                    <a:lnTo>
                      <a:pt x="3" y="0"/>
                    </a:lnTo>
                    <a:lnTo>
                      <a:pt x="1" y="2"/>
                    </a:lnTo>
                    <a:lnTo>
                      <a:pt x="0" y="3"/>
                    </a:lnTo>
                    <a:lnTo>
                      <a:pt x="0" y="32"/>
                    </a:lnTo>
                    <a:lnTo>
                      <a:pt x="0" y="33"/>
                    </a:lnTo>
                    <a:lnTo>
                      <a:pt x="1" y="35"/>
                    </a:lnTo>
                    <a:lnTo>
                      <a:pt x="3" y="36"/>
                    </a:lnTo>
                    <a:lnTo>
                      <a:pt x="4" y="37"/>
                    </a:lnTo>
                    <a:lnTo>
                      <a:pt x="5" y="37"/>
                    </a:lnTo>
                    <a:lnTo>
                      <a:pt x="6" y="36"/>
                    </a:lnTo>
                    <a:lnTo>
                      <a:pt x="8" y="35"/>
                    </a:lnTo>
                    <a:lnTo>
                      <a:pt x="8" y="33"/>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129" name="Freeform 41"/>
              <p:cNvSpPr>
                <a:spLocks/>
              </p:cNvSpPr>
              <p:nvPr/>
            </p:nvSpPr>
            <p:spPr bwMode="auto">
              <a:xfrm>
                <a:off x="3439" y="2856"/>
                <a:ext cx="8" cy="37"/>
              </a:xfrm>
              <a:custGeom>
                <a:avLst/>
                <a:gdLst>
                  <a:gd name="T0" fmla="*/ 8 w 8"/>
                  <a:gd name="T1" fmla="*/ 4 h 37"/>
                  <a:gd name="T2" fmla="*/ 8 w 8"/>
                  <a:gd name="T3" fmla="*/ 2 h 37"/>
                  <a:gd name="T4" fmla="*/ 8 w 8"/>
                  <a:gd name="T5" fmla="*/ 1 h 37"/>
                  <a:gd name="T6" fmla="*/ 6 w 8"/>
                  <a:gd name="T7" fmla="*/ 0 h 37"/>
                  <a:gd name="T8" fmla="*/ 5 w 8"/>
                  <a:gd name="T9" fmla="*/ 0 h 37"/>
                  <a:gd name="T10" fmla="*/ 4 w 8"/>
                  <a:gd name="T11" fmla="*/ 0 h 37"/>
                  <a:gd name="T12" fmla="*/ 3 w 8"/>
                  <a:gd name="T13" fmla="*/ 0 h 37"/>
                  <a:gd name="T14" fmla="*/ 1 w 8"/>
                  <a:gd name="T15" fmla="*/ 1 h 37"/>
                  <a:gd name="T16" fmla="*/ 0 w 8"/>
                  <a:gd name="T17" fmla="*/ 2 h 37"/>
                  <a:gd name="T18" fmla="*/ 0 w 8"/>
                  <a:gd name="T19" fmla="*/ 32 h 37"/>
                  <a:gd name="T20" fmla="*/ 0 w 8"/>
                  <a:gd name="T21" fmla="*/ 33 h 37"/>
                  <a:gd name="T22" fmla="*/ 1 w 8"/>
                  <a:gd name="T23" fmla="*/ 34 h 37"/>
                  <a:gd name="T24" fmla="*/ 3 w 8"/>
                  <a:gd name="T25" fmla="*/ 35 h 37"/>
                  <a:gd name="T26" fmla="*/ 4 w 8"/>
                  <a:gd name="T27" fmla="*/ 37 h 37"/>
                  <a:gd name="T28" fmla="*/ 5 w 8"/>
                  <a:gd name="T29" fmla="*/ 37 h 37"/>
                  <a:gd name="T30" fmla="*/ 6 w 8"/>
                  <a:gd name="T31" fmla="*/ 35 h 37"/>
                  <a:gd name="T32" fmla="*/ 8 w 8"/>
                  <a:gd name="T33" fmla="*/ 34 h 37"/>
                  <a:gd name="T34" fmla="*/ 8 w 8"/>
                  <a:gd name="T35" fmla="*/ 33 h 37"/>
                  <a:gd name="T36" fmla="*/ 8 w 8"/>
                  <a:gd name="T37" fmla="*/ 4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 h="37">
                    <a:moveTo>
                      <a:pt x="8" y="4"/>
                    </a:moveTo>
                    <a:lnTo>
                      <a:pt x="8" y="2"/>
                    </a:lnTo>
                    <a:lnTo>
                      <a:pt x="8" y="1"/>
                    </a:lnTo>
                    <a:lnTo>
                      <a:pt x="6" y="0"/>
                    </a:lnTo>
                    <a:lnTo>
                      <a:pt x="5" y="0"/>
                    </a:lnTo>
                    <a:lnTo>
                      <a:pt x="4" y="0"/>
                    </a:lnTo>
                    <a:lnTo>
                      <a:pt x="3" y="0"/>
                    </a:lnTo>
                    <a:lnTo>
                      <a:pt x="1" y="1"/>
                    </a:lnTo>
                    <a:lnTo>
                      <a:pt x="0" y="2"/>
                    </a:lnTo>
                    <a:lnTo>
                      <a:pt x="0" y="32"/>
                    </a:lnTo>
                    <a:lnTo>
                      <a:pt x="0" y="33"/>
                    </a:lnTo>
                    <a:lnTo>
                      <a:pt x="1" y="34"/>
                    </a:lnTo>
                    <a:lnTo>
                      <a:pt x="3" y="35"/>
                    </a:lnTo>
                    <a:lnTo>
                      <a:pt x="4" y="37"/>
                    </a:lnTo>
                    <a:lnTo>
                      <a:pt x="5" y="37"/>
                    </a:lnTo>
                    <a:lnTo>
                      <a:pt x="6" y="35"/>
                    </a:lnTo>
                    <a:lnTo>
                      <a:pt x="8" y="34"/>
                    </a:lnTo>
                    <a:lnTo>
                      <a:pt x="8" y="33"/>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130" name="Freeform 42"/>
              <p:cNvSpPr>
                <a:spLocks/>
              </p:cNvSpPr>
              <p:nvPr/>
            </p:nvSpPr>
            <p:spPr bwMode="auto">
              <a:xfrm>
                <a:off x="3439" y="2907"/>
                <a:ext cx="8" cy="37"/>
              </a:xfrm>
              <a:custGeom>
                <a:avLst/>
                <a:gdLst>
                  <a:gd name="T0" fmla="*/ 8 w 8"/>
                  <a:gd name="T1" fmla="*/ 4 h 37"/>
                  <a:gd name="T2" fmla="*/ 8 w 8"/>
                  <a:gd name="T3" fmla="*/ 3 h 37"/>
                  <a:gd name="T4" fmla="*/ 8 w 8"/>
                  <a:gd name="T5" fmla="*/ 2 h 37"/>
                  <a:gd name="T6" fmla="*/ 6 w 8"/>
                  <a:gd name="T7" fmla="*/ 0 h 37"/>
                  <a:gd name="T8" fmla="*/ 5 w 8"/>
                  <a:gd name="T9" fmla="*/ 0 h 37"/>
                  <a:gd name="T10" fmla="*/ 4 w 8"/>
                  <a:gd name="T11" fmla="*/ 0 h 37"/>
                  <a:gd name="T12" fmla="*/ 3 w 8"/>
                  <a:gd name="T13" fmla="*/ 0 h 37"/>
                  <a:gd name="T14" fmla="*/ 1 w 8"/>
                  <a:gd name="T15" fmla="*/ 2 h 37"/>
                  <a:gd name="T16" fmla="*/ 0 w 8"/>
                  <a:gd name="T17" fmla="*/ 3 h 37"/>
                  <a:gd name="T18" fmla="*/ 0 w 8"/>
                  <a:gd name="T19" fmla="*/ 32 h 37"/>
                  <a:gd name="T20" fmla="*/ 0 w 8"/>
                  <a:gd name="T21" fmla="*/ 34 h 37"/>
                  <a:gd name="T22" fmla="*/ 1 w 8"/>
                  <a:gd name="T23" fmla="*/ 35 h 37"/>
                  <a:gd name="T24" fmla="*/ 3 w 8"/>
                  <a:gd name="T25" fmla="*/ 36 h 37"/>
                  <a:gd name="T26" fmla="*/ 4 w 8"/>
                  <a:gd name="T27" fmla="*/ 37 h 37"/>
                  <a:gd name="T28" fmla="*/ 5 w 8"/>
                  <a:gd name="T29" fmla="*/ 37 h 37"/>
                  <a:gd name="T30" fmla="*/ 6 w 8"/>
                  <a:gd name="T31" fmla="*/ 36 h 37"/>
                  <a:gd name="T32" fmla="*/ 8 w 8"/>
                  <a:gd name="T33" fmla="*/ 35 h 37"/>
                  <a:gd name="T34" fmla="*/ 8 w 8"/>
                  <a:gd name="T35" fmla="*/ 34 h 37"/>
                  <a:gd name="T36" fmla="*/ 8 w 8"/>
                  <a:gd name="T37" fmla="*/ 4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 h="37">
                    <a:moveTo>
                      <a:pt x="8" y="4"/>
                    </a:moveTo>
                    <a:lnTo>
                      <a:pt x="8" y="3"/>
                    </a:lnTo>
                    <a:lnTo>
                      <a:pt x="8" y="2"/>
                    </a:lnTo>
                    <a:lnTo>
                      <a:pt x="6" y="0"/>
                    </a:lnTo>
                    <a:lnTo>
                      <a:pt x="5" y="0"/>
                    </a:lnTo>
                    <a:lnTo>
                      <a:pt x="4" y="0"/>
                    </a:lnTo>
                    <a:lnTo>
                      <a:pt x="3" y="0"/>
                    </a:lnTo>
                    <a:lnTo>
                      <a:pt x="1" y="2"/>
                    </a:lnTo>
                    <a:lnTo>
                      <a:pt x="0" y="3"/>
                    </a:lnTo>
                    <a:lnTo>
                      <a:pt x="0" y="32"/>
                    </a:lnTo>
                    <a:lnTo>
                      <a:pt x="0" y="34"/>
                    </a:lnTo>
                    <a:lnTo>
                      <a:pt x="1" y="35"/>
                    </a:lnTo>
                    <a:lnTo>
                      <a:pt x="3" y="36"/>
                    </a:lnTo>
                    <a:lnTo>
                      <a:pt x="4" y="37"/>
                    </a:lnTo>
                    <a:lnTo>
                      <a:pt x="5" y="37"/>
                    </a:lnTo>
                    <a:lnTo>
                      <a:pt x="6" y="36"/>
                    </a:lnTo>
                    <a:lnTo>
                      <a:pt x="8" y="35"/>
                    </a:lnTo>
                    <a:lnTo>
                      <a:pt x="8" y="34"/>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131" name="Freeform 43"/>
              <p:cNvSpPr>
                <a:spLocks/>
              </p:cNvSpPr>
              <p:nvPr/>
            </p:nvSpPr>
            <p:spPr bwMode="auto">
              <a:xfrm>
                <a:off x="3439" y="2959"/>
                <a:ext cx="8" cy="37"/>
              </a:xfrm>
              <a:custGeom>
                <a:avLst/>
                <a:gdLst>
                  <a:gd name="T0" fmla="*/ 8 w 8"/>
                  <a:gd name="T1" fmla="*/ 4 h 37"/>
                  <a:gd name="T2" fmla="*/ 8 w 8"/>
                  <a:gd name="T3" fmla="*/ 2 h 37"/>
                  <a:gd name="T4" fmla="*/ 8 w 8"/>
                  <a:gd name="T5" fmla="*/ 1 h 37"/>
                  <a:gd name="T6" fmla="*/ 6 w 8"/>
                  <a:gd name="T7" fmla="*/ 0 h 37"/>
                  <a:gd name="T8" fmla="*/ 5 w 8"/>
                  <a:gd name="T9" fmla="*/ 0 h 37"/>
                  <a:gd name="T10" fmla="*/ 4 w 8"/>
                  <a:gd name="T11" fmla="*/ 0 h 37"/>
                  <a:gd name="T12" fmla="*/ 3 w 8"/>
                  <a:gd name="T13" fmla="*/ 0 h 37"/>
                  <a:gd name="T14" fmla="*/ 1 w 8"/>
                  <a:gd name="T15" fmla="*/ 1 h 37"/>
                  <a:gd name="T16" fmla="*/ 0 w 8"/>
                  <a:gd name="T17" fmla="*/ 2 h 37"/>
                  <a:gd name="T18" fmla="*/ 0 w 8"/>
                  <a:gd name="T19" fmla="*/ 32 h 37"/>
                  <a:gd name="T20" fmla="*/ 0 w 8"/>
                  <a:gd name="T21" fmla="*/ 33 h 37"/>
                  <a:gd name="T22" fmla="*/ 1 w 8"/>
                  <a:gd name="T23" fmla="*/ 34 h 37"/>
                  <a:gd name="T24" fmla="*/ 3 w 8"/>
                  <a:gd name="T25" fmla="*/ 36 h 37"/>
                  <a:gd name="T26" fmla="*/ 4 w 8"/>
                  <a:gd name="T27" fmla="*/ 37 h 37"/>
                  <a:gd name="T28" fmla="*/ 5 w 8"/>
                  <a:gd name="T29" fmla="*/ 37 h 37"/>
                  <a:gd name="T30" fmla="*/ 6 w 8"/>
                  <a:gd name="T31" fmla="*/ 36 h 37"/>
                  <a:gd name="T32" fmla="*/ 8 w 8"/>
                  <a:gd name="T33" fmla="*/ 34 h 37"/>
                  <a:gd name="T34" fmla="*/ 8 w 8"/>
                  <a:gd name="T35" fmla="*/ 33 h 37"/>
                  <a:gd name="T36" fmla="*/ 8 w 8"/>
                  <a:gd name="T37" fmla="*/ 4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 h="37">
                    <a:moveTo>
                      <a:pt x="8" y="4"/>
                    </a:moveTo>
                    <a:lnTo>
                      <a:pt x="8" y="2"/>
                    </a:lnTo>
                    <a:lnTo>
                      <a:pt x="8" y="1"/>
                    </a:lnTo>
                    <a:lnTo>
                      <a:pt x="6" y="0"/>
                    </a:lnTo>
                    <a:lnTo>
                      <a:pt x="5" y="0"/>
                    </a:lnTo>
                    <a:lnTo>
                      <a:pt x="4" y="0"/>
                    </a:lnTo>
                    <a:lnTo>
                      <a:pt x="3" y="0"/>
                    </a:lnTo>
                    <a:lnTo>
                      <a:pt x="1" y="1"/>
                    </a:lnTo>
                    <a:lnTo>
                      <a:pt x="0" y="2"/>
                    </a:lnTo>
                    <a:lnTo>
                      <a:pt x="0" y="32"/>
                    </a:lnTo>
                    <a:lnTo>
                      <a:pt x="0" y="33"/>
                    </a:lnTo>
                    <a:lnTo>
                      <a:pt x="1" y="34"/>
                    </a:lnTo>
                    <a:lnTo>
                      <a:pt x="3" y="36"/>
                    </a:lnTo>
                    <a:lnTo>
                      <a:pt x="4" y="37"/>
                    </a:lnTo>
                    <a:lnTo>
                      <a:pt x="5" y="37"/>
                    </a:lnTo>
                    <a:lnTo>
                      <a:pt x="6" y="36"/>
                    </a:lnTo>
                    <a:lnTo>
                      <a:pt x="8" y="34"/>
                    </a:lnTo>
                    <a:lnTo>
                      <a:pt x="8" y="33"/>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132" name="Freeform 44"/>
              <p:cNvSpPr>
                <a:spLocks/>
              </p:cNvSpPr>
              <p:nvPr/>
            </p:nvSpPr>
            <p:spPr bwMode="auto">
              <a:xfrm>
                <a:off x="3439" y="3011"/>
                <a:ext cx="8" cy="36"/>
              </a:xfrm>
              <a:custGeom>
                <a:avLst/>
                <a:gdLst>
                  <a:gd name="T0" fmla="*/ 8 w 8"/>
                  <a:gd name="T1" fmla="*/ 3 h 36"/>
                  <a:gd name="T2" fmla="*/ 8 w 8"/>
                  <a:gd name="T3" fmla="*/ 2 h 36"/>
                  <a:gd name="T4" fmla="*/ 8 w 8"/>
                  <a:gd name="T5" fmla="*/ 1 h 36"/>
                  <a:gd name="T6" fmla="*/ 6 w 8"/>
                  <a:gd name="T7" fmla="*/ 0 h 36"/>
                  <a:gd name="T8" fmla="*/ 5 w 8"/>
                  <a:gd name="T9" fmla="*/ 0 h 36"/>
                  <a:gd name="T10" fmla="*/ 4 w 8"/>
                  <a:gd name="T11" fmla="*/ 0 h 36"/>
                  <a:gd name="T12" fmla="*/ 3 w 8"/>
                  <a:gd name="T13" fmla="*/ 0 h 36"/>
                  <a:gd name="T14" fmla="*/ 1 w 8"/>
                  <a:gd name="T15" fmla="*/ 1 h 36"/>
                  <a:gd name="T16" fmla="*/ 0 w 8"/>
                  <a:gd name="T17" fmla="*/ 2 h 36"/>
                  <a:gd name="T18" fmla="*/ 0 w 8"/>
                  <a:gd name="T19" fmla="*/ 32 h 36"/>
                  <a:gd name="T20" fmla="*/ 0 w 8"/>
                  <a:gd name="T21" fmla="*/ 33 h 36"/>
                  <a:gd name="T22" fmla="*/ 1 w 8"/>
                  <a:gd name="T23" fmla="*/ 34 h 36"/>
                  <a:gd name="T24" fmla="*/ 3 w 8"/>
                  <a:gd name="T25" fmla="*/ 35 h 36"/>
                  <a:gd name="T26" fmla="*/ 4 w 8"/>
                  <a:gd name="T27" fmla="*/ 36 h 36"/>
                  <a:gd name="T28" fmla="*/ 5 w 8"/>
                  <a:gd name="T29" fmla="*/ 36 h 36"/>
                  <a:gd name="T30" fmla="*/ 6 w 8"/>
                  <a:gd name="T31" fmla="*/ 35 h 36"/>
                  <a:gd name="T32" fmla="*/ 8 w 8"/>
                  <a:gd name="T33" fmla="*/ 34 h 36"/>
                  <a:gd name="T34" fmla="*/ 8 w 8"/>
                  <a:gd name="T35" fmla="*/ 33 h 36"/>
                  <a:gd name="T36" fmla="*/ 8 w 8"/>
                  <a:gd name="T37" fmla="*/ 3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 h="36">
                    <a:moveTo>
                      <a:pt x="8" y="3"/>
                    </a:moveTo>
                    <a:lnTo>
                      <a:pt x="8" y="2"/>
                    </a:lnTo>
                    <a:lnTo>
                      <a:pt x="8" y="1"/>
                    </a:lnTo>
                    <a:lnTo>
                      <a:pt x="6" y="0"/>
                    </a:lnTo>
                    <a:lnTo>
                      <a:pt x="5" y="0"/>
                    </a:lnTo>
                    <a:lnTo>
                      <a:pt x="4" y="0"/>
                    </a:lnTo>
                    <a:lnTo>
                      <a:pt x="3" y="0"/>
                    </a:lnTo>
                    <a:lnTo>
                      <a:pt x="1" y="1"/>
                    </a:lnTo>
                    <a:lnTo>
                      <a:pt x="0" y="2"/>
                    </a:lnTo>
                    <a:lnTo>
                      <a:pt x="0" y="32"/>
                    </a:lnTo>
                    <a:lnTo>
                      <a:pt x="0" y="33"/>
                    </a:lnTo>
                    <a:lnTo>
                      <a:pt x="1" y="34"/>
                    </a:lnTo>
                    <a:lnTo>
                      <a:pt x="3" y="35"/>
                    </a:lnTo>
                    <a:lnTo>
                      <a:pt x="4" y="36"/>
                    </a:lnTo>
                    <a:lnTo>
                      <a:pt x="5" y="36"/>
                    </a:lnTo>
                    <a:lnTo>
                      <a:pt x="6" y="35"/>
                    </a:lnTo>
                    <a:lnTo>
                      <a:pt x="8" y="34"/>
                    </a:lnTo>
                    <a:lnTo>
                      <a:pt x="8" y="33"/>
                    </a:lnTo>
                    <a:lnTo>
                      <a:pt x="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133" name="Freeform 45"/>
              <p:cNvSpPr>
                <a:spLocks/>
              </p:cNvSpPr>
              <p:nvPr/>
            </p:nvSpPr>
            <p:spPr bwMode="auto">
              <a:xfrm>
                <a:off x="3439" y="3062"/>
                <a:ext cx="8" cy="37"/>
              </a:xfrm>
              <a:custGeom>
                <a:avLst/>
                <a:gdLst>
                  <a:gd name="T0" fmla="*/ 8 w 8"/>
                  <a:gd name="T1" fmla="*/ 4 h 37"/>
                  <a:gd name="T2" fmla="*/ 8 w 8"/>
                  <a:gd name="T3" fmla="*/ 3 h 37"/>
                  <a:gd name="T4" fmla="*/ 8 w 8"/>
                  <a:gd name="T5" fmla="*/ 1 h 37"/>
                  <a:gd name="T6" fmla="*/ 6 w 8"/>
                  <a:gd name="T7" fmla="*/ 0 h 37"/>
                  <a:gd name="T8" fmla="*/ 5 w 8"/>
                  <a:gd name="T9" fmla="*/ 0 h 37"/>
                  <a:gd name="T10" fmla="*/ 4 w 8"/>
                  <a:gd name="T11" fmla="*/ 0 h 37"/>
                  <a:gd name="T12" fmla="*/ 3 w 8"/>
                  <a:gd name="T13" fmla="*/ 0 h 37"/>
                  <a:gd name="T14" fmla="*/ 1 w 8"/>
                  <a:gd name="T15" fmla="*/ 1 h 37"/>
                  <a:gd name="T16" fmla="*/ 0 w 8"/>
                  <a:gd name="T17" fmla="*/ 3 h 37"/>
                  <a:gd name="T18" fmla="*/ 0 w 8"/>
                  <a:gd name="T19" fmla="*/ 32 h 37"/>
                  <a:gd name="T20" fmla="*/ 0 w 8"/>
                  <a:gd name="T21" fmla="*/ 33 h 37"/>
                  <a:gd name="T22" fmla="*/ 1 w 8"/>
                  <a:gd name="T23" fmla="*/ 35 h 37"/>
                  <a:gd name="T24" fmla="*/ 3 w 8"/>
                  <a:gd name="T25" fmla="*/ 36 h 37"/>
                  <a:gd name="T26" fmla="*/ 4 w 8"/>
                  <a:gd name="T27" fmla="*/ 37 h 37"/>
                  <a:gd name="T28" fmla="*/ 5 w 8"/>
                  <a:gd name="T29" fmla="*/ 37 h 37"/>
                  <a:gd name="T30" fmla="*/ 6 w 8"/>
                  <a:gd name="T31" fmla="*/ 36 h 37"/>
                  <a:gd name="T32" fmla="*/ 8 w 8"/>
                  <a:gd name="T33" fmla="*/ 35 h 37"/>
                  <a:gd name="T34" fmla="*/ 8 w 8"/>
                  <a:gd name="T35" fmla="*/ 33 h 37"/>
                  <a:gd name="T36" fmla="*/ 8 w 8"/>
                  <a:gd name="T37" fmla="*/ 4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 h="37">
                    <a:moveTo>
                      <a:pt x="8" y="4"/>
                    </a:moveTo>
                    <a:lnTo>
                      <a:pt x="8" y="3"/>
                    </a:lnTo>
                    <a:lnTo>
                      <a:pt x="8" y="1"/>
                    </a:lnTo>
                    <a:lnTo>
                      <a:pt x="6" y="0"/>
                    </a:lnTo>
                    <a:lnTo>
                      <a:pt x="5" y="0"/>
                    </a:lnTo>
                    <a:lnTo>
                      <a:pt x="4" y="0"/>
                    </a:lnTo>
                    <a:lnTo>
                      <a:pt x="3" y="0"/>
                    </a:lnTo>
                    <a:lnTo>
                      <a:pt x="1" y="1"/>
                    </a:lnTo>
                    <a:lnTo>
                      <a:pt x="0" y="3"/>
                    </a:lnTo>
                    <a:lnTo>
                      <a:pt x="0" y="32"/>
                    </a:lnTo>
                    <a:lnTo>
                      <a:pt x="0" y="33"/>
                    </a:lnTo>
                    <a:lnTo>
                      <a:pt x="1" y="35"/>
                    </a:lnTo>
                    <a:lnTo>
                      <a:pt x="3" y="36"/>
                    </a:lnTo>
                    <a:lnTo>
                      <a:pt x="4" y="37"/>
                    </a:lnTo>
                    <a:lnTo>
                      <a:pt x="5" y="37"/>
                    </a:lnTo>
                    <a:lnTo>
                      <a:pt x="6" y="36"/>
                    </a:lnTo>
                    <a:lnTo>
                      <a:pt x="8" y="35"/>
                    </a:lnTo>
                    <a:lnTo>
                      <a:pt x="8" y="33"/>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134" name="Freeform 46"/>
              <p:cNvSpPr>
                <a:spLocks/>
              </p:cNvSpPr>
              <p:nvPr/>
            </p:nvSpPr>
            <p:spPr bwMode="auto">
              <a:xfrm>
                <a:off x="3439" y="3114"/>
                <a:ext cx="8" cy="37"/>
              </a:xfrm>
              <a:custGeom>
                <a:avLst/>
                <a:gdLst>
                  <a:gd name="T0" fmla="*/ 8 w 8"/>
                  <a:gd name="T1" fmla="*/ 3 h 37"/>
                  <a:gd name="T2" fmla="*/ 8 w 8"/>
                  <a:gd name="T3" fmla="*/ 2 h 37"/>
                  <a:gd name="T4" fmla="*/ 8 w 8"/>
                  <a:gd name="T5" fmla="*/ 1 h 37"/>
                  <a:gd name="T6" fmla="*/ 6 w 8"/>
                  <a:gd name="T7" fmla="*/ 0 h 37"/>
                  <a:gd name="T8" fmla="*/ 5 w 8"/>
                  <a:gd name="T9" fmla="*/ 0 h 37"/>
                  <a:gd name="T10" fmla="*/ 4 w 8"/>
                  <a:gd name="T11" fmla="*/ 0 h 37"/>
                  <a:gd name="T12" fmla="*/ 3 w 8"/>
                  <a:gd name="T13" fmla="*/ 0 h 37"/>
                  <a:gd name="T14" fmla="*/ 1 w 8"/>
                  <a:gd name="T15" fmla="*/ 1 h 37"/>
                  <a:gd name="T16" fmla="*/ 0 w 8"/>
                  <a:gd name="T17" fmla="*/ 2 h 37"/>
                  <a:gd name="T18" fmla="*/ 0 w 8"/>
                  <a:gd name="T19" fmla="*/ 32 h 37"/>
                  <a:gd name="T20" fmla="*/ 0 w 8"/>
                  <a:gd name="T21" fmla="*/ 33 h 37"/>
                  <a:gd name="T22" fmla="*/ 1 w 8"/>
                  <a:gd name="T23" fmla="*/ 34 h 37"/>
                  <a:gd name="T24" fmla="*/ 3 w 8"/>
                  <a:gd name="T25" fmla="*/ 35 h 37"/>
                  <a:gd name="T26" fmla="*/ 4 w 8"/>
                  <a:gd name="T27" fmla="*/ 37 h 37"/>
                  <a:gd name="T28" fmla="*/ 5 w 8"/>
                  <a:gd name="T29" fmla="*/ 37 h 37"/>
                  <a:gd name="T30" fmla="*/ 6 w 8"/>
                  <a:gd name="T31" fmla="*/ 35 h 37"/>
                  <a:gd name="T32" fmla="*/ 8 w 8"/>
                  <a:gd name="T33" fmla="*/ 34 h 37"/>
                  <a:gd name="T34" fmla="*/ 8 w 8"/>
                  <a:gd name="T35" fmla="*/ 33 h 37"/>
                  <a:gd name="T36" fmla="*/ 8 w 8"/>
                  <a:gd name="T37" fmla="*/ 3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 h="37">
                    <a:moveTo>
                      <a:pt x="8" y="3"/>
                    </a:moveTo>
                    <a:lnTo>
                      <a:pt x="8" y="2"/>
                    </a:lnTo>
                    <a:lnTo>
                      <a:pt x="8" y="1"/>
                    </a:lnTo>
                    <a:lnTo>
                      <a:pt x="6" y="0"/>
                    </a:lnTo>
                    <a:lnTo>
                      <a:pt x="5" y="0"/>
                    </a:lnTo>
                    <a:lnTo>
                      <a:pt x="4" y="0"/>
                    </a:lnTo>
                    <a:lnTo>
                      <a:pt x="3" y="0"/>
                    </a:lnTo>
                    <a:lnTo>
                      <a:pt x="1" y="1"/>
                    </a:lnTo>
                    <a:lnTo>
                      <a:pt x="0" y="2"/>
                    </a:lnTo>
                    <a:lnTo>
                      <a:pt x="0" y="32"/>
                    </a:lnTo>
                    <a:lnTo>
                      <a:pt x="0" y="33"/>
                    </a:lnTo>
                    <a:lnTo>
                      <a:pt x="1" y="34"/>
                    </a:lnTo>
                    <a:lnTo>
                      <a:pt x="3" y="35"/>
                    </a:lnTo>
                    <a:lnTo>
                      <a:pt x="4" y="37"/>
                    </a:lnTo>
                    <a:lnTo>
                      <a:pt x="5" y="37"/>
                    </a:lnTo>
                    <a:lnTo>
                      <a:pt x="6" y="35"/>
                    </a:lnTo>
                    <a:lnTo>
                      <a:pt x="8" y="34"/>
                    </a:lnTo>
                    <a:lnTo>
                      <a:pt x="8" y="33"/>
                    </a:lnTo>
                    <a:lnTo>
                      <a:pt x="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135" name="Freeform 47"/>
              <p:cNvSpPr>
                <a:spLocks/>
              </p:cNvSpPr>
              <p:nvPr/>
            </p:nvSpPr>
            <p:spPr bwMode="auto">
              <a:xfrm>
                <a:off x="3439" y="3165"/>
                <a:ext cx="8" cy="37"/>
              </a:xfrm>
              <a:custGeom>
                <a:avLst/>
                <a:gdLst>
                  <a:gd name="T0" fmla="*/ 8 w 8"/>
                  <a:gd name="T1" fmla="*/ 4 h 37"/>
                  <a:gd name="T2" fmla="*/ 8 w 8"/>
                  <a:gd name="T3" fmla="*/ 3 h 37"/>
                  <a:gd name="T4" fmla="*/ 8 w 8"/>
                  <a:gd name="T5" fmla="*/ 2 h 37"/>
                  <a:gd name="T6" fmla="*/ 6 w 8"/>
                  <a:gd name="T7" fmla="*/ 0 h 37"/>
                  <a:gd name="T8" fmla="*/ 5 w 8"/>
                  <a:gd name="T9" fmla="*/ 0 h 37"/>
                  <a:gd name="T10" fmla="*/ 4 w 8"/>
                  <a:gd name="T11" fmla="*/ 0 h 37"/>
                  <a:gd name="T12" fmla="*/ 3 w 8"/>
                  <a:gd name="T13" fmla="*/ 0 h 37"/>
                  <a:gd name="T14" fmla="*/ 1 w 8"/>
                  <a:gd name="T15" fmla="*/ 2 h 37"/>
                  <a:gd name="T16" fmla="*/ 0 w 8"/>
                  <a:gd name="T17" fmla="*/ 3 h 37"/>
                  <a:gd name="T18" fmla="*/ 0 w 8"/>
                  <a:gd name="T19" fmla="*/ 32 h 37"/>
                  <a:gd name="T20" fmla="*/ 0 w 8"/>
                  <a:gd name="T21" fmla="*/ 34 h 37"/>
                  <a:gd name="T22" fmla="*/ 1 w 8"/>
                  <a:gd name="T23" fmla="*/ 35 h 37"/>
                  <a:gd name="T24" fmla="*/ 3 w 8"/>
                  <a:gd name="T25" fmla="*/ 36 h 37"/>
                  <a:gd name="T26" fmla="*/ 4 w 8"/>
                  <a:gd name="T27" fmla="*/ 37 h 37"/>
                  <a:gd name="T28" fmla="*/ 5 w 8"/>
                  <a:gd name="T29" fmla="*/ 37 h 37"/>
                  <a:gd name="T30" fmla="*/ 6 w 8"/>
                  <a:gd name="T31" fmla="*/ 36 h 37"/>
                  <a:gd name="T32" fmla="*/ 8 w 8"/>
                  <a:gd name="T33" fmla="*/ 35 h 37"/>
                  <a:gd name="T34" fmla="*/ 8 w 8"/>
                  <a:gd name="T35" fmla="*/ 34 h 37"/>
                  <a:gd name="T36" fmla="*/ 8 w 8"/>
                  <a:gd name="T37" fmla="*/ 4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 h="37">
                    <a:moveTo>
                      <a:pt x="8" y="4"/>
                    </a:moveTo>
                    <a:lnTo>
                      <a:pt x="8" y="3"/>
                    </a:lnTo>
                    <a:lnTo>
                      <a:pt x="8" y="2"/>
                    </a:lnTo>
                    <a:lnTo>
                      <a:pt x="6" y="0"/>
                    </a:lnTo>
                    <a:lnTo>
                      <a:pt x="5" y="0"/>
                    </a:lnTo>
                    <a:lnTo>
                      <a:pt x="4" y="0"/>
                    </a:lnTo>
                    <a:lnTo>
                      <a:pt x="3" y="0"/>
                    </a:lnTo>
                    <a:lnTo>
                      <a:pt x="1" y="2"/>
                    </a:lnTo>
                    <a:lnTo>
                      <a:pt x="0" y="3"/>
                    </a:lnTo>
                    <a:lnTo>
                      <a:pt x="0" y="32"/>
                    </a:lnTo>
                    <a:lnTo>
                      <a:pt x="0" y="34"/>
                    </a:lnTo>
                    <a:lnTo>
                      <a:pt x="1" y="35"/>
                    </a:lnTo>
                    <a:lnTo>
                      <a:pt x="3" y="36"/>
                    </a:lnTo>
                    <a:lnTo>
                      <a:pt x="4" y="37"/>
                    </a:lnTo>
                    <a:lnTo>
                      <a:pt x="5" y="37"/>
                    </a:lnTo>
                    <a:lnTo>
                      <a:pt x="6" y="36"/>
                    </a:lnTo>
                    <a:lnTo>
                      <a:pt x="8" y="35"/>
                    </a:lnTo>
                    <a:lnTo>
                      <a:pt x="8" y="34"/>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136" name="Freeform 48"/>
              <p:cNvSpPr>
                <a:spLocks/>
              </p:cNvSpPr>
              <p:nvPr/>
            </p:nvSpPr>
            <p:spPr bwMode="auto">
              <a:xfrm>
                <a:off x="3439" y="3217"/>
                <a:ext cx="8" cy="37"/>
              </a:xfrm>
              <a:custGeom>
                <a:avLst/>
                <a:gdLst>
                  <a:gd name="T0" fmla="*/ 8 w 8"/>
                  <a:gd name="T1" fmla="*/ 4 h 37"/>
                  <a:gd name="T2" fmla="*/ 8 w 8"/>
                  <a:gd name="T3" fmla="*/ 2 h 37"/>
                  <a:gd name="T4" fmla="*/ 8 w 8"/>
                  <a:gd name="T5" fmla="*/ 1 h 37"/>
                  <a:gd name="T6" fmla="*/ 6 w 8"/>
                  <a:gd name="T7" fmla="*/ 0 h 37"/>
                  <a:gd name="T8" fmla="*/ 5 w 8"/>
                  <a:gd name="T9" fmla="*/ 0 h 37"/>
                  <a:gd name="T10" fmla="*/ 4 w 8"/>
                  <a:gd name="T11" fmla="*/ 0 h 37"/>
                  <a:gd name="T12" fmla="*/ 3 w 8"/>
                  <a:gd name="T13" fmla="*/ 0 h 37"/>
                  <a:gd name="T14" fmla="*/ 1 w 8"/>
                  <a:gd name="T15" fmla="*/ 1 h 37"/>
                  <a:gd name="T16" fmla="*/ 0 w 8"/>
                  <a:gd name="T17" fmla="*/ 2 h 37"/>
                  <a:gd name="T18" fmla="*/ 0 w 8"/>
                  <a:gd name="T19" fmla="*/ 32 h 37"/>
                  <a:gd name="T20" fmla="*/ 0 w 8"/>
                  <a:gd name="T21" fmla="*/ 33 h 37"/>
                  <a:gd name="T22" fmla="*/ 1 w 8"/>
                  <a:gd name="T23" fmla="*/ 34 h 37"/>
                  <a:gd name="T24" fmla="*/ 3 w 8"/>
                  <a:gd name="T25" fmla="*/ 36 h 37"/>
                  <a:gd name="T26" fmla="*/ 4 w 8"/>
                  <a:gd name="T27" fmla="*/ 37 h 37"/>
                  <a:gd name="T28" fmla="*/ 5 w 8"/>
                  <a:gd name="T29" fmla="*/ 37 h 37"/>
                  <a:gd name="T30" fmla="*/ 6 w 8"/>
                  <a:gd name="T31" fmla="*/ 36 h 37"/>
                  <a:gd name="T32" fmla="*/ 8 w 8"/>
                  <a:gd name="T33" fmla="*/ 34 h 37"/>
                  <a:gd name="T34" fmla="*/ 8 w 8"/>
                  <a:gd name="T35" fmla="*/ 33 h 37"/>
                  <a:gd name="T36" fmla="*/ 8 w 8"/>
                  <a:gd name="T37" fmla="*/ 4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 h="37">
                    <a:moveTo>
                      <a:pt x="8" y="4"/>
                    </a:moveTo>
                    <a:lnTo>
                      <a:pt x="8" y="2"/>
                    </a:lnTo>
                    <a:lnTo>
                      <a:pt x="8" y="1"/>
                    </a:lnTo>
                    <a:lnTo>
                      <a:pt x="6" y="0"/>
                    </a:lnTo>
                    <a:lnTo>
                      <a:pt x="5" y="0"/>
                    </a:lnTo>
                    <a:lnTo>
                      <a:pt x="4" y="0"/>
                    </a:lnTo>
                    <a:lnTo>
                      <a:pt x="3" y="0"/>
                    </a:lnTo>
                    <a:lnTo>
                      <a:pt x="1" y="1"/>
                    </a:lnTo>
                    <a:lnTo>
                      <a:pt x="0" y="2"/>
                    </a:lnTo>
                    <a:lnTo>
                      <a:pt x="0" y="32"/>
                    </a:lnTo>
                    <a:lnTo>
                      <a:pt x="0" y="33"/>
                    </a:lnTo>
                    <a:lnTo>
                      <a:pt x="1" y="34"/>
                    </a:lnTo>
                    <a:lnTo>
                      <a:pt x="3" y="36"/>
                    </a:lnTo>
                    <a:lnTo>
                      <a:pt x="4" y="37"/>
                    </a:lnTo>
                    <a:lnTo>
                      <a:pt x="5" y="37"/>
                    </a:lnTo>
                    <a:lnTo>
                      <a:pt x="6" y="36"/>
                    </a:lnTo>
                    <a:lnTo>
                      <a:pt x="8" y="34"/>
                    </a:lnTo>
                    <a:lnTo>
                      <a:pt x="8" y="33"/>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137" name="Freeform 49"/>
              <p:cNvSpPr>
                <a:spLocks/>
              </p:cNvSpPr>
              <p:nvPr/>
            </p:nvSpPr>
            <p:spPr bwMode="auto">
              <a:xfrm>
                <a:off x="3439" y="3269"/>
                <a:ext cx="8" cy="36"/>
              </a:xfrm>
              <a:custGeom>
                <a:avLst/>
                <a:gdLst>
                  <a:gd name="T0" fmla="*/ 8 w 8"/>
                  <a:gd name="T1" fmla="*/ 3 h 36"/>
                  <a:gd name="T2" fmla="*/ 8 w 8"/>
                  <a:gd name="T3" fmla="*/ 2 h 36"/>
                  <a:gd name="T4" fmla="*/ 8 w 8"/>
                  <a:gd name="T5" fmla="*/ 1 h 36"/>
                  <a:gd name="T6" fmla="*/ 6 w 8"/>
                  <a:gd name="T7" fmla="*/ 0 h 36"/>
                  <a:gd name="T8" fmla="*/ 5 w 8"/>
                  <a:gd name="T9" fmla="*/ 0 h 36"/>
                  <a:gd name="T10" fmla="*/ 4 w 8"/>
                  <a:gd name="T11" fmla="*/ 0 h 36"/>
                  <a:gd name="T12" fmla="*/ 3 w 8"/>
                  <a:gd name="T13" fmla="*/ 0 h 36"/>
                  <a:gd name="T14" fmla="*/ 1 w 8"/>
                  <a:gd name="T15" fmla="*/ 1 h 36"/>
                  <a:gd name="T16" fmla="*/ 0 w 8"/>
                  <a:gd name="T17" fmla="*/ 2 h 36"/>
                  <a:gd name="T18" fmla="*/ 0 w 8"/>
                  <a:gd name="T19" fmla="*/ 31 h 36"/>
                  <a:gd name="T20" fmla="*/ 0 w 8"/>
                  <a:gd name="T21" fmla="*/ 33 h 36"/>
                  <a:gd name="T22" fmla="*/ 1 w 8"/>
                  <a:gd name="T23" fmla="*/ 34 h 36"/>
                  <a:gd name="T24" fmla="*/ 3 w 8"/>
                  <a:gd name="T25" fmla="*/ 35 h 36"/>
                  <a:gd name="T26" fmla="*/ 4 w 8"/>
                  <a:gd name="T27" fmla="*/ 36 h 36"/>
                  <a:gd name="T28" fmla="*/ 5 w 8"/>
                  <a:gd name="T29" fmla="*/ 36 h 36"/>
                  <a:gd name="T30" fmla="*/ 6 w 8"/>
                  <a:gd name="T31" fmla="*/ 35 h 36"/>
                  <a:gd name="T32" fmla="*/ 8 w 8"/>
                  <a:gd name="T33" fmla="*/ 34 h 36"/>
                  <a:gd name="T34" fmla="*/ 8 w 8"/>
                  <a:gd name="T35" fmla="*/ 33 h 36"/>
                  <a:gd name="T36" fmla="*/ 8 w 8"/>
                  <a:gd name="T37" fmla="*/ 3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 h="36">
                    <a:moveTo>
                      <a:pt x="8" y="3"/>
                    </a:moveTo>
                    <a:lnTo>
                      <a:pt x="8" y="2"/>
                    </a:lnTo>
                    <a:lnTo>
                      <a:pt x="8" y="1"/>
                    </a:lnTo>
                    <a:lnTo>
                      <a:pt x="6" y="0"/>
                    </a:lnTo>
                    <a:lnTo>
                      <a:pt x="5" y="0"/>
                    </a:lnTo>
                    <a:lnTo>
                      <a:pt x="4" y="0"/>
                    </a:lnTo>
                    <a:lnTo>
                      <a:pt x="3" y="0"/>
                    </a:lnTo>
                    <a:lnTo>
                      <a:pt x="1" y="1"/>
                    </a:lnTo>
                    <a:lnTo>
                      <a:pt x="0" y="2"/>
                    </a:lnTo>
                    <a:lnTo>
                      <a:pt x="0" y="31"/>
                    </a:lnTo>
                    <a:lnTo>
                      <a:pt x="0" y="33"/>
                    </a:lnTo>
                    <a:lnTo>
                      <a:pt x="1" y="34"/>
                    </a:lnTo>
                    <a:lnTo>
                      <a:pt x="3" y="35"/>
                    </a:lnTo>
                    <a:lnTo>
                      <a:pt x="4" y="36"/>
                    </a:lnTo>
                    <a:lnTo>
                      <a:pt x="5" y="36"/>
                    </a:lnTo>
                    <a:lnTo>
                      <a:pt x="6" y="35"/>
                    </a:lnTo>
                    <a:lnTo>
                      <a:pt x="8" y="34"/>
                    </a:lnTo>
                    <a:lnTo>
                      <a:pt x="8" y="33"/>
                    </a:lnTo>
                    <a:lnTo>
                      <a:pt x="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138" name="Freeform 50"/>
              <p:cNvSpPr>
                <a:spLocks/>
              </p:cNvSpPr>
              <p:nvPr/>
            </p:nvSpPr>
            <p:spPr bwMode="auto">
              <a:xfrm>
                <a:off x="3439" y="3320"/>
                <a:ext cx="8" cy="37"/>
              </a:xfrm>
              <a:custGeom>
                <a:avLst/>
                <a:gdLst>
                  <a:gd name="T0" fmla="*/ 8 w 8"/>
                  <a:gd name="T1" fmla="*/ 4 h 37"/>
                  <a:gd name="T2" fmla="*/ 8 w 8"/>
                  <a:gd name="T3" fmla="*/ 3 h 37"/>
                  <a:gd name="T4" fmla="*/ 8 w 8"/>
                  <a:gd name="T5" fmla="*/ 1 h 37"/>
                  <a:gd name="T6" fmla="*/ 6 w 8"/>
                  <a:gd name="T7" fmla="*/ 0 h 37"/>
                  <a:gd name="T8" fmla="*/ 5 w 8"/>
                  <a:gd name="T9" fmla="*/ 0 h 37"/>
                  <a:gd name="T10" fmla="*/ 4 w 8"/>
                  <a:gd name="T11" fmla="*/ 0 h 37"/>
                  <a:gd name="T12" fmla="*/ 3 w 8"/>
                  <a:gd name="T13" fmla="*/ 0 h 37"/>
                  <a:gd name="T14" fmla="*/ 1 w 8"/>
                  <a:gd name="T15" fmla="*/ 1 h 37"/>
                  <a:gd name="T16" fmla="*/ 0 w 8"/>
                  <a:gd name="T17" fmla="*/ 3 h 37"/>
                  <a:gd name="T18" fmla="*/ 0 w 8"/>
                  <a:gd name="T19" fmla="*/ 32 h 37"/>
                  <a:gd name="T20" fmla="*/ 0 w 8"/>
                  <a:gd name="T21" fmla="*/ 33 h 37"/>
                  <a:gd name="T22" fmla="*/ 1 w 8"/>
                  <a:gd name="T23" fmla="*/ 34 h 37"/>
                  <a:gd name="T24" fmla="*/ 3 w 8"/>
                  <a:gd name="T25" fmla="*/ 36 h 37"/>
                  <a:gd name="T26" fmla="*/ 4 w 8"/>
                  <a:gd name="T27" fmla="*/ 37 h 37"/>
                  <a:gd name="T28" fmla="*/ 5 w 8"/>
                  <a:gd name="T29" fmla="*/ 37 h 37"/>
                  <a:gd name="T30" fmla="*/ 6 w 8"/>
                  <a:gd name="T31" fmla="*/ 36 h 37"/>
                  <a:gd name="T32" fmla="*/ 8 w 8"/>
                  <a:gd name="T33" fmla="*/ 34 h 37"/>
                  <a:gd name="T34" fmla="*/ 8 w 8"/>
                  <a:gd name="T35" fmla="*/ 33 h 37"/>
                  <a:gd name="T36" fmla="*/ 8 w 8"/>
                  <a:gd name="T37" fmla="*/ 4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 h="37">
                    <a:moveTo>
                      <a:pt x="8" y="4"/>
                    </a:moveTo>
                    <a:lnTo>
                      <a:pt x="8" y="3"/>
                    </a:lnTo>
                    <a:lnTo>
                      <a:pt x="8" y="1"/>
                    </a:lnTo>
                    <a:lnTo>
                      <a:pt x="6" y="0"/>
                    </a:lnTo>
                    <a:lnTo>
                      <a:pt x="5" y="0"/>
                    </a:lnTo>
                    <a:lnTo>
                      <a:pt x="4" y="0"/>
                    </a:lnTo>
                    <a:lnTo>
                      <a:pt x="3" y="0"/>
                    </a:lnTo>
                    <a:lnTo>
                      <a:pt x="1" y="1"/>
                    </a:lnTo>
                    <a:lnTo>
                      <a:pt x="0" y="3"/>
                    </a:lnTo>
                    <a:lnTo>
                      <a:pt x="0" y="32"/>
                    </a:lnTo>
                    <a:lnTo>
                      <a:pt x="0" y="33"/>
                    </a:lnTo>
                    <a:lnTo>
                      <a:pt x="1" y="34"/>
                    </a:lnTo>
                    <a:lnTo>
                      <a:pt x="3" y="36"/>
                    </a:lnTo>
                    <a:lnTo>
                      <a:pt x="4" y="37"/>
                    </a:lnTo>
                    <a:lnTo>
                      <a:pt x="5" y="37"/>
                    </a:lnTo>
                    <a:lnTo>
                      <a:pt x="6" y="36"/>
                    </a:lnTo>
                    <a:lnTo>
                      <a:pt x="8" y="34"/>
                    </a:lnTo>
                    <a:lnTo>
                      <a:pt x="8" y="33"/>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6139" name="Freeform 51"/>
              <p:cNvSpPr>
                <a:spLocks/>
              </p:cNvSpPr>
              <p:nvPr/>
            </p:nvSpPr>
            <p:spPr bwMode="auto">
              <a:xfrm>
                <a:off x="3439" y="3372"/>
                <a:ext cx="8" cy="14"/>
              </a:xfrm>
              <a:custGeom>
                <a:avLst/>
                <a:gdLst>
                  <a:gd name="T0" fmla="*/ 8 w 8"/>
                  <a:gd name="T1" fmla="*/ 3 h 14"/>
                  <a:gd name="T2" fmla="*/ 8 w 8"/>
                  <a:gd name="T3" fmla="*/ 2 h 14"/>
                  <a:gd name="T4" fmla="*/ 8 w 8"/>
                  <a:gd name="T5" fmla="*/ 1 h 14"/>
                  <a:gd name="T6" fmla="*/ 6 w 8"/>
                  <a:gd name="T7" fmla="*/ 0 h 14"/>
                  <a:gd name="T8" fmla="*/ 5 w 8"/>
                  <a:gd name="T9" fmla="*/ 0 h 14"/>
                  <a:gd name="T10" fmla="*/ 4 w 8"/>
                  <a:gd name="T11" fmla="*/ 0 h 14"/>
                  <a:gd name="T12" fmla="*/ 3 w 8"/>
                  <a:gd name="T13" fmla="*/ 0 h 14"/>
                  <a:gd name="T14" fmla="*/ 1 w 8"/>
                  <a:gd name="T15" fmla="*/ 1 h 14"/>
                  <a:gd name="T16" fmla="*/ 0 w 8"/>
                  <a:gd name="T17" fmla="*/ 2 h 14"/>
                  <a:gd name="T18" fmla="*/ 0 w 8"/>
                  <a:gd name="T19" fmla="*/ 11 h 14"/>
                  <a:gd name="T20" fmla="*/ 0 w 8"/>
                  <a:gd name="T21" fmla="*/ 11 h 14"/>
                  <a:gd name="T22" fmla="*/ 1 w 8"/>
                  <a:gd name="T23" fmla="*/ 12 h 14"/>
                  <a:gd name="T24" fmla="*/ 3 w 8"/>
                  <a:gd name="T25" fmla="*/ 13 h 14"/>
                  <a:gd name="T26" fmla="*/ 4 w 8"/>
                  <a:gd name="T27" fmla="*/ 14 h 14"/>
                  <a:gd name="T28" fmla="*/ 4 w 8"/>
                  <a:gd name="T29" fmla="*/ 14 h 14"/>
                  <a:gd name="T30" fmla="*/ 5 w 8"/>
                  <a:gd name="T31" fmla="*/ 13 h 14"/>
                  <a:gd name="T32" fmla="*/ 6 w 8"/>
                  <a:gd name="T33" fmla="*/ 12 h 14"/>
                  <a:gd name="T34" fmla="*/ 8 w 8"/>
                  <a:gd name="T35" fmla="*/ 12 h 14"/>
                  <a:gd name="T36" fmla="*/ 8 w 8"/>
                  <a:gd name="T37" fmla="*/ 3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 h="14">
                    <a:moveTo>
                      <a:pt x="8" y="3"/>
                    </a:moveTo>
                    <a:lnTo>
                      <a:pt x="8" y="2"/>
                    </a:lnTo>
                    <a:lnTo>
                      <a:pt x="8" y="1"/>
                    </a:lnTo>
                    <a:lnTo>
                      <a:pt x="6" y="0"/>
                    </a:lnTo>
                    <a:lnTo>
                      <a:pt x="5" y="0"/>
                    </a:lnTo>
                    <a:lnTo>
                      <a:pt x="4" y="0"/>
                    </a:lnTo>
                    <a:lnTo>
                      <a:pt x="3" y="0"/>
                    </a:lnTo>
                    <a:lnTo>
                      <a:pt x="1" y="1"/>
                    </a:lnTo>
                    <a:lnTo>
                      <a:pt x="0" y="2"/>
                    </a:lnTo>
                    <a:lnTo>
                      <a:pt x="0" y="11"/>
                    </a:lnTo>
                    <a:lnTo>
                      <a:pt x="1" y="12"/>
                    </a:lnTo>
                    <a:lnTo>
                      <a:pt x="3" y="13"/>
                    </a:lnTo>
                    <a:lnTo>
                      <a:pt x="4" y="14"/>
                    </a:lnTo>
                    <a:lnTo>
                      <a:pt x="5" y="13"/>
                    </a:lnTo>
                    <a:lnTo>
                      <a:pt x="6" y="12"/>
                    </a:lnTo>
                    <a:lnTo>
                      <a:pt x="8" y="12"/>
                    </a:lnTo>
                    <a:lnTo>
                      <a:pt x="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sp>
          <p:nvSpPr>
            <p:cNvPr id="46093" name="Rectangle 52"/>
            <p:cNvSpPr>
              <a:spLocks noChangeArrowheads="1"/>
            </p:cNvSpPr>
            <p:nvPr/>
          </p:nvSpPr>
          <p:spPr bwMode="auto">
            <a:xfrm>
              <a:off x="1476" y="1354"/>
              <a:ext cx="494"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endParaRPr lang="it-IT" altLang="it-IT"/>
            </a:p>
          </p:txBody>
        </p:sp>
        <p:sp>
          <p:nvSpPr>
            <p:cNvPr id="46095" name="Rectangle 54"/>
            <p:cNvSpPr>
              <a:spLocks noChangeArrowheads="1"/>
            </p:cNvSpPr>
            <p:nvPr/>
          </p:nvSpPr>
          <p:spPr bwMode="auto">
            <a:xfrm>
              <a:off x="1596" y="1515"/>
              <a:ext cx="37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buFont typeface="Monotype Sorts" pitchFamily="2" charset="2"/>
                <a:buNone/>
              </a:pPr>
              <a:r>
                <a:rPr lang="it-IT" altLang="it-IT" sz="1000" dirty="0" err="1" smtClean="0">
                  <a:latin typeface="Tahoma" pitchFamily="34" charset="0"/>
                </a:rPr>
                <a:t>Transport</a:t>
              </a:r>
              <a:r>
                <a:rPr lang="it-IT" altLang="it-IT" sz="1000" dirty="0" smtClean="0">
                  <a:latin typeface="Tahoma" pitchFamily="34" charset="0"/>
                </a:rPr>
                <a:t> </a:t>
              </a:r>
            </a:p>
            <a:p>
              <a:pPr>
                <a:buFont typeface="Monotype Sorts" pitchFamily="2" charset="2"/>
                <a:buNone/>
              </a:pPr>
              <a:r>
                <a:rPr lang="it-IT" altLang="it-IT" sz="1000" dirty="0" err="1" smtClean="0">
                  <a:latin typeface="Tahoma" pitchFamily="34" charset="0"/>
                </a:rPr>
                <a:t>costs</a:t>
              </a:r>
              <a:endParaRPr lang="it-IT" altLang="it-IT" sz="1000" dirty="0">
                <a:latin typeface="Tahoma" pitchFamily="34" charset="0"/>
              </a:endParaRPr>
            </a:p>
          </p:txBody>
        </p:sp>
        <p:sp>
          <p:nvSpPr>
            <p:cNvPr id="46096" name="Rectangle 55"/>
            <p:cNvSpPr>
              <a:spLocks noChangeArrowheads="1"/>
            </p:cNvSpPr>
            <p:nvPr/>
          </p:nvSpPr>
          <p:spPr bwMode="auto">
            <a:xfrm>
              <a:off x="4454" y="3506"/>
              <a:ext cx="489"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endParaRPr lang="it-IT" altLang="it-IT"/>
            </a:p>
          </p:txBody>
        </p:sp>
        <p:sp>
          <p:nvSpPr>
            <p:cNvPr id="46097" name="Rectangle 56"/>
            <p:cNvSpPr>
              <a:spLocks noChangeArrowheads="1"/>
            </p:cNvSpPr>
            <p:nvPr/>
          </p:nvSpPr>
          <p:spPr bwMode="auto">
            <a:xfrm>
              <a:off x="4579" y="3550"/>
              <a:ext cx="30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buFont typeface="Monotype Sorts" pitchFamily="2" charset="2"/>
                <a:buNone/>
              </a:pPr>
              <a:r>
                <a:rPr lang="it-IT" altLang="it-IT" sz="1000" dirty="0" err="1" smtClean="0">
                  <a:latin typeface="Tahoma" pitchFamily="34" charset="0"/>
                </a:rPr>
                <a:t>Distance</a:t>
              </a:r>
              <a:endParaRPr lang="it-IT" altLang="it-IT" sz="1000" dirty="0">
                <a:latin typeface="Tahoma" pitchFamily="34" charset="0"/>
              </a:endParaRPr>
            </a:p>
          </p:txBody>
        </p:sp>
        <p:sp>
          <p:nvSpPr>
            <p:cNvPr id="46098" name="Rectangle 57"/>
            <p:cNvSpPr>
              <a:spLocks noChangeArrowheads="1"/>
            </p:cNvSpPr>
            <p:nvPr/>
          </p:nvSpPr>
          <p:spPr bwMode="auto">
            <a:xfrm>
              <a:off x="2619" y="3565"/>
              <a:ext cx="21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endParaRPr lang="it-IT" altLang="it-IT"/>
            </a:p>
          </p:txBody>
        </p:sp>
        <p:sp>
          <p:nvSpPr>
            <p:cNvPr id="46099" name="Rectangle 58"/>
            <p:cNvSpPr>
              <a:spLocks noChangeArrowheads="1"/>
            </p:cNvSpPr>
            <p:nvPr/>
          </p:nvSpPr>
          <p:spPr bwMode="auto">
            <a:xfrm>
              <a:off x="2724" y="3609"/>
              <a:ext cx="4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buFont typeface="Monotype Sorts" pitchFamily="2" charset="2"/>
                <a:buNone/>
              </a:pPr>
              <a:r>
                <a:rPr lang="it-IT" altLang="it-IT" sz="1000">
                  <a:latin typeface="Tahoma" pitchFamily="34" charset="0"/>
                </a:rPr>
                <a:t>A</a:t>
              </a:r>
            </a:p>
          </p:txBody>
        </p:sp>
        <p:sp>
          <p:nvSpPr>
            <p:cNvPr id="46100" name="Rectangle 59"/>
            <p:cNvSpPr>
              <a:spLocks noChangeArrowheads="1"/>
            </p:cNvSpPr>
            <p:nvPr/>
          </p:nvSpPr>
          <p:spPr bwMode="auto">
            <a:xfrm>
              <a:off x="4022" y="3561"/>
              <a:ext cx="20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endParaRPr lang="it-IT" altLang="it-IT"/>
            </a:p>
          </p:txBody>
        </p:sp>
        <p:sp>
          <p:nvSpPr>
            <p:cNvPr id="46101" name="Rectangle 60"/>
            <p:cNvSpPr>
              <a:spLocks noChangeArrowheads="1"/>
            </p:cNvSpPr>
            <p:nvPr/>
          </p:nvSpPr>
          <p:spPr bwMode="auto">
            <a:xfrm>
              <a:off x="4125" y="3604"/>
              <a:ext cx="4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buFont typeface="Monotype Sorts" pitchFamily="2" charset="2"/>
                <a:buNone/>
              </a:pPr>
              <a:r>
                <a:rPr lang="it-IT" altLang="it-IT" sz="1000">
                  <a:latin typeface="Tahoma" pitchFamily="34" charset="0"/>
                </a:rPr>
                <a:t>B</a:t>
              </a:r>
            </a:p>
          </p:txBody>
        </p:sp>
        <p:sp>
          <p:nvSpPr>
            <p:cNvPr id="46102" name="Rectangle 61"/>
            <p:cNvSpPr>
              <a:spLocks noChangeArrowheads="1"/>
            </p:cNvSpPr>
            <p:nvPr/>
          </p:nvSpPr>
          <p:spPr bwMode="auto">
            <a:xfrm>
              <a:off x="4454" y="1207"/>
              <a:ext cx="551"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endParaRPr lang="it-IT" altLang="it-IT"/>
            </a:p>
          </p:txBody>
        </p:sp>
        <p:sp>
          <p:nvSpPr>
            <p:cNvPr id="46104" name="Rectangle 63"/>
            <p:cNvSpPr>
              <a:spLocks noChangeArrowheads="1"/>
            </p:cNvSpPr>
            <p:nvPr/>
          </p:nvSpPr>
          <p:spPr bwMode="auto">
            <a:xfrm>
              <a:off x="4569" y="1369"/>
              <a:ext cx="18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buFont typeface="Monotype Sorts" pitchFamily="2" charset="2"/>
                <a:buNone/>
              </a:pPr>
              <a:r>
                <a:rPr lang="it-IT" altLang="it-IT" sz="1000" dirty="0" smtClean="0">
                  <a:latin typeface="Tahoma" pitchFamily="34" charset="0"/>
                </a:rPr>
                <a:t>Road</a:t>
              </a:r>
              <a:endParaRPr lang="it-IT" altLang="it-IT" sz="1000" dirty="0">
                <a:latin typeface="Tahoma" pitchFamily="34" charset="0"/>
              </a:endParaRPr>
            </a:p>
          </p:txBody>
        </p:sp>
        <p:sp>
          <p:nvSpPr>
            <p:cNvPr id="46105" name="Rectangle 64"/>
            <p:cNvSpPr>
              <a:spLocks noChangeArrowheads="1"/>
            </p:cNvSpPr>
            <p:nvPr/>
          </p:nvSpPr>
          <p:spPr bwMode="auto">
            <a:xfrm>
              <a:off x="4808" y="1443"/>
              <a:ext cx="566"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endParaRPr lang="it-IT" altLang="it-IT"/>
            </a:p>
          </p:txBody>
        </p:sp>
        <p:sp>
          <p:nvSpPr>
            <p:cNvPr id="46106" name="Rectangle 65"/>
            <p:cNvSpPr>
              <a:spLocks noChangeArrowheads="1"/>
            </p:cNvSpPr>
            <p:nvPr/>
          </p:nvSpPr>
          <p:spPr bwMode="auto">
            <a:xfrm>
              <a:off x="4934" y="1486"/>
              <a:ext cx="12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buFont typeface="Monotype Sorts" pitchFamily="2" charset="2"/>
                <a:buNone/>
              </a:pPr>
              <a:r>
                <a:rPr lang="it-IT" altLang="it-IT" sz="1000" dirty="0" err="1" smtClean="0">
                  <a:latin typeface="Tahoma" pitchFamily="34" charset="0"/>
                </a:rPr>
                <a:t>Rail</a:t>
              </a:r>
              <a:endParaRPr lang="it-IT" altLang="it-IT" sz="1000" dirty="0">
                <a:latin typeface="Tahoma" pitchFamily="34" charset="0"/>
              </a:endParaRPr>
            </a:p>
          </p:txBody>
        </p:sp>
        <p:sp>
          <p:nvSpPr>
            <p:cNvPr id="46108" name="Rectangle 67"/>
            <p:cNvSpPr>
              <a:spLocks noChangeArrowheads="1"/>
            </p:cNvSpPr>
            <p:nvPr/>
          </p:nvSpPr>
          <p:spPr bwMode="auto">
            <a:xfrm>
              <a:off x="4395" y="2033"/>
              <a:ext cx="551"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endParaRPr lang="it-IT" altLang="it-IT"/>
            </a:p>
          </p:txBody>
        </p:sp>
        <p:sp>
          <p:nvSpPr>
            <p:cNvPr id="46109" name="Rectangle 68"/>
            <p:cNvSpPr>
              <a:spLocks noChangeArrowheads="1"/>
            </p:cNvSpPr>
            <p:nvPr/>
          </p:nvSpPr>
          <p:spPr bwMode="auto">
            <a:xfrm>
              <a:off x="4521" y="2076"/>
              <a:ext cx="34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buFont typeface="Monotype Sorts" pitchFamily="2" charset="2"/>
                <a:buNone/>
              </a:pPr>
              <a:r>
                <a:rPr lang="it-IT" altLang="it-IT" sz="1000" dirty="0" smtClean="0">
                  <a:latin typeface="Tahoma" pitchFamily="34" charset="0"/>
                </a:rPr>
                <a:t>Air/Water</a:t>
              </a:r>
              <a:endParaRPr lang="it-IT" altLang="it-IT" sz="1000" dirty="0">
                <a:latin typeface="Tahoma" pitchFamily="34" charset="0"/>
              </a:endParaRPr>
            </a:p>
          </p:txBody>
        </p:sp>
      </p:grpSp>
      <p:sp>
        <p:nvSpPr>
          <p:cNvPr id="46084" name="Rectangle 71"/>
          <p:cNvSpPr>
            <a:spLocks noChangeArrowheads="1"/>
          </p:cNvSpPr>
          <p:nvPr/>
        </p:nvSpPr>
        <p:spPr bwMode="auto">
          <a:xfrm>
            <a:off x="3106738" y="5828268"/>
            <a:ext cx="205537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400" b="1" i="1" dirty="0" err="1" smtClean="0"/>
              <a:t>Modal</a:t>
            </a:r>
            <a:r>
              <a:rPr lang="it-IT" altLang="it-IT" sz="1400" b="1" i="1" dirty="0" smtClean="0"/>
              <a:t> split and </a:t>
            </a:r>
            <a:r>
              <a:rPr lang="it-IT" altLang="it-IT" sz="1400" b="1" i="1" dirty="0" err="1" smtClean="0"/>
              <a:t>distance</a:t>
            </a:r>
            <a:r>
              <a:rPr lang="it-IT" altLang="it-IT" sz="1400" b="1" i="1" dirty="0" smtClean="0"/>
              <a:t>:</a:t>
            </a:r>
            <a:endParaRPr lang="it-IT" altLang="it-IT" sz="1400" b="1" i="1" dirty="0"/>
          </a:p>
          <a:p>
            <a:pPr algn="l">
              <a:spcBef>
                <a:spcPct val="0"/>
              </a:spcBef>
              <a:buClrTx/>
              <a:buFontTx/>
              <a:buChar char="•"/>
            </a:pPr>
            <a:r>
              <a:rPr lang="it-IT" altLang="it-IT" sz="1400" dirty="0"/>
              <a:t> A = 200 km</a:t>
            </a:r>
          </a:p>
          <a:p>
            <a:pPr algn="l">
              <a:spcBef>
                <a:spcPct val="0"/>
              </a:spcBef>
              <a:buClrTx/>
              <a:buFontTx/>
              <a:buChar char="•"/>
            </a:pPr>
            <a:r>
              <a:rPr lang="it-IT" altLang="it-IT" sz="1400" dirty="0"/>
              <a:t> B = 500 km</a:t>
            </a:r>
          </a:p>
        </p:txBody>
      </p:sp>
    </p:spTree>
    <p:extLst>
      <p:ext uri="{BB962C8B-B14F-4D97-AF65-F5344CB8AC3E}">
        <p14:creationId xmlns:p14="http://schemas.microsoft.com/office/powerpoint/2010/main" val="205993465"/>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title" idx="4294967295"/>
          </p:nvPr>
        </p:nvSpPr>
        <p:spPr>
          <a:xfrm>
            <a:off x="609600" y="304800"/>
            <a:ext cx="7751763" cy="1125538"/>
          </a:xfrm>
        </p:spPr>
        <p:txBody>
          <a:bodyPr anchor="ctr"/>
          <a:lstStyle/>
          <a:p>
            <a:r>
              <a:rPr lang="en-US" altLang="it-IT" sz="3200" i="1" dirty="0" smtClean="0"/>
              <a:t>Modal Split</a:t>
            </a:r>
            <a:r>
              <a:rPr lang="en-US" altLang="it-IT" sz="3200" dirty="0" smtClean="0"/>
              <a:t> </a:t>
            </a:r>
            <a:r>
              <a:rPr lang="en-US" altLang="it-IT" sz="3200" i="1" dirty="0" smtClean="0"/>
              <a:t> </a:t>
            </a:r>
            <a:r>
              <a:rPr lang="en-US" altLang="it-IT" sz="3200" dirty="0" smtClean="0"/>
              <a:t>in EU, USA and Japan, 2005 (in % ton-km)</a:t>
            </a:r>
          </a:p>
        </p:txBody>
      </p:sp>
      <p:graphicFrame>
        <p:nvGraphicFramePr>
          <p:cNvPr id="49155" name="Object 6"/>
          <p:cNvGraphicFramePr>
            <a:graphicFrameLocks noGrp="1" noChangeAspect="1"/>
          </p:cNvGraphicFramePr>
          <p:nvPr>
            <p:ph idx="4294967295"/>
            <p:extLst>
              <p:ext uri="{D42A27DB-BD31-4B8C-83A1-F6EECF244321}">
                <p14:modId xmlns:p14="http://schemas.microsoft.com/office/powerpoint/2010/main" val="1332637241"/>
              </p:ext>
            </p:extLst>
          </p:nvPr>
        </p:nvGraphicFramePr>
        <p:xfrm>
          <a:off x="1336675" y="1905000"/>
          <a:ext cx="6864350" cy="4075113"/>
        </p:xfrm>
        <a:graphic>
          <a:graphicData uri="http://schemas.openxmlformats.org/presentationml/2006/ole">
            <mc:AlternateContent xmlns:mc="http://schemas.openxmlformats.org/markup-compatibility/2006">
              <mc:Choice xmlns:v="urn:schemas-microsoft-com:vml" Requires="v">
                <p:oleObj spid="_x0000_s177177" name="Chart" r:id="rId5" imgW="9305942" imgH="5524461" progId="Excel.Chart.8">
                  <p:embed/>
                </p:oleObj>
              </mc:Choice>
              <mc:Fallback>
                <p:oleObj name="Chart" r:id="rId5" imgW="9305942" imgH="5524461" progId="Excel.Chart.8">
                  <p:embed/>
                  <p:pic>
                    <p:nvPicPr>
                      <p:cNvPr id="0" name=""/>
                      <p:cNvPicPr>
                        <a:picLocks noGrp="1" noChangeAspect="1" noChangeArrowheads="1"/>
                      </p:cNvPicPr>
                      <p:nvPr/>
                    </p:nvPicPr>
                    <p:blipFill>
                      <a:blip r:embed="rId6"/>
                      <a:srcRect/>
                      <a:stretch>
                        <a:fillRect/>
                      </a:stretch>
                    </p:blipFill>
                    <p:spPr bwMode="auto">
                      <a:xfrm>
                        <a:off x="1336675" y="1905000"/>
                        <a:ext cx="6864350" cy="407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Footer Placeholder 3"/>
          <p:cNvSpPr txBox="1">
            <a:spLocks noGrp="1"/>
          </p:cNvSpPr>
          <p:nvPr/>
        </p:nvSpPr>
        <p:spPr bwMode="auto">
          <a:xfrm>
            <a:off x="101600" y="6604000"/>
            <a:ext cx="8940800" cy="246063"/>
          </a:xfrm>
          <a:prstGeom prst="rect">
            <a:avLst/>
          </a:prstGeom>
          <a:noFill/>
          <a:ln>
            <a:miter lim="800000"/>
            <a:headEnd/>
            <a:tailEnd/>
          </a:ln>
        </p:spPr>
        <p:txBody>
          <a:bodyPr lIns="0" tIns="0" rIns="0" bIns="0"/>
          <a:lstStyle/>
          <a:p>
            <a:pPr algn="l" eaLnBrk="1" hangingPunct="1">
              <a:spcBef>
                <a:spcPct val="0"/>
              </a:spcBef>
              <a:buClrTx/>
              <a:buFontTx/>
              <a:buNone/>
              <a:defRPr/>
            </a:pPr>
            <a:r>
              <a:rPr lang="en-US" sz="800">
                <a:solidFill>
                  <a:srgbClr val="1C1C1C"/>
                </a:solidFill>
                <a:latin typeface="+mn-lt"/>
                <a:cs typeface="Arial" pitchFamily="34" charset="0"/>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extLst>
      <p:ext uri="{BB962C8B-B14F-4D97-AF65-F5344CB8AC3E}">
        <p14:creationId xmlns:p14="http://schemas.microsoft.com/office/powerpoint/2010/main" val="446400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4"/>
          <p:cNvSpPr>
            <a:spLocks noGrp="1"/>
          </p:cNvSpPr>
          <p:nvPr>
            <p:ph type="title" idx="4294967295"/>
          </p:nvPr>
        </p:nvSpPr>
        <p:spPr>
          <a:xfrm>
            <a:off x="609600" y="304800"/>
            <a:ext cx="7751763" cy="1125538"/>
          </a:xfrm>
        </p:spPr>
        <p:txBody>
          <a:bodyPr anchor="ctr"/>
          <a:lstStyle/>
          <a:p>
            <a:r>
              <a:rPr lang="en-US" altLang="it-IT" sz="2400" dirty="0" smtClean="0"/>
              <a:t>(</a:t>
            </a:r>
            <a:r>
              <a:rPr lang="en-US" altLang="it-IT" sz="2400" i="1" dirty="0" smtClean="0"/>
              <a:t>Modal Split</a:t>
            </a:r>
            <a:r>
              <a:rPr lang="en-US" altLang="it-IT" sz="2400" dirty="0" smtClean="0"/>
              <a:t>)</a:t>
            </a:r>
            <a:r>
              <a:rPr lang="en-US" altLang="it-IT" sz="2400" i="1" dirty="0" smtClean="0"/>
              <a:t> </a:t>
            </a:r>
            <a:r>
              <a:rPr lang="en-US" altLang="it-IT" sz="2400" dirty="0" smtClean="0"/>
              <a:t>in China, 1980 - 2005 (% ton-km)</a:t>
            </a:r>
          </a:p>
        </p:txBody>
      </p:sp>
      <p:graphicFrame>
        <p:nvGraphicFramePr>
          <p:cNvPr id="50179" name="Object 3"/>
          <p:cNvGraphicFramePr>
            <a:graphicFrameLocks noGrp="1" noChangeAspect="1"/>
          </p:cNvGraphicFramePr>
          <p:nvPr>
            <p:ph sz="half" idx="4294967295"/>
            <p:extLst>
              <p:ext uri="{D42A27DB-BD31-4B8C-83A1-F6EECF244321}">
                <p14:modId xmlns:p14="http://schemas.microsoft.com/office/powerpoint/2010/main" val="3054467921"/>
              </p:ext>
            </p:extLst>
          </p:nvPr>
        </p:nvGraphicFramePr>
        <p:xfrm>
          <a:off x="219075" y="1301750"/>
          <a:ext cx="4205288" cy="5240338"/>
        </p:xfrm>
        <a:graphic>
          <a:graphicData uri="http://schemas.openxmlformats.org/presentationml/2006/ole">
            <mc:AlternateContent xmlns:mc="http://schemas.openxmlformats.org/markup-compatibility/2006">
              <mc:Choice xmlns:v="urn:schemas-microsoft-com:vml" Requires="v">
                <p:oleObj spid="_x0000_s178224" name="Chart" r:id="rId5" imgW="4295839" imgH="5353053" progId="Excel.Chart.8">
                  <p:embed/>
                </p:oleObj>
              </mc:Choice>
              <mc:Fallback>
                <p:oleObj name="Chart" r:id="rId5" imgW="4295839" imgH="5353053" progId="Excel.Chart.8">
                  <p:embed/>
                  <p:pic>
                    <p:nvPicPr>
                      <p:cNvPr id="0" name=""/>
                      <p:cNvPicPr>
                        <a:picLocks noGrp="1" noChangeAspect="1" noChangeArrowheads="1"/>
                      </p:cNvPicPr>
                      <p:nvPr/>
                    </p:nvPicPr>
                    <p:blipFill>
                      <a:blip r:embed="rId6"/>
                      <a:srcRect/>
                      <a:stretch>
                        <a:fillRect/>
                      </a:stretch>
                    </p:blipFill>
                    <p:spPr bwMode="auto">
                      <a:xfrm>
                        <a:off x="219075" y="1301750"/>
                        <a:ext cx="4205288" cy="524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180" name="Object 3"/>
          <p:cNvGraphicFramePr>
            <a:graphicFrameLocks noGrp="1" noChangeAspect="1"/>
          </p:cNvGraphicFramePr>
          <p:nvPr>
            <p:ph sz="half" idx="4294967295"/>
            <p:extLst>
              <p:ext uri="{D42A27DB-BD31-4B8C-83A1-F6EECF244321}">
                <p14:modId xmlns:p14="http://schemas.microsoft.com/office/powerpoint/2010/main" val="4062088910"/>
              </p:ext>
            </p:extLst>
          </p:nvPr>
        </p:nvGraphicFramePr>
        <p:xfrm>
          <a:off x="4702175" y="1301750"/>
          <a:ext cx="4205288" cy="5240338"/>
        </p:xfrm>
        <a:graphic>
          <a:graphicData uri="http://schemas.openxmlformats.org/presentationml/2006/ole">
            <mc:AlternateContent xmlns:mc="http://schemas.openxmlformats.org/markup-compatibility/2006">
              <mc:Choice xmlns:v="urn:schemas-microsoft-com:vml" Requires="v">
                <p:oleObj spid="_x0000_s178225" name="Chart" r:id="rId8" imgW="4295839" imgH="5353053" progId="Excel.Chart.8">
                  <p:embed/>
                </p:oleObj>
              </mc:Choice>
              <mc:Fallback>
                <p:oleObj name="Chart" r:id="rId8" imgW="4295839" imgH="5353053" progId="Excel.Chart.8">
                  <p:embed/>
                  <p:pic>
                    <p:nvPicPr>
                      <p:cNvPr id="0" name=""/>
                      <p:cNvPicPr>
                        <a:picLocks noGrp="1" noChangeAspect="1" noChangeArrowheads="1"/>
                      </p:cNvPicPr>
                      <p:nvPr/>
                    </p:nvPicPr>
                    <p:blipFill>
                      <a:blip r:embed="rId9"/>
                      <a:srcRect/>
                      <a:stretch>
                        <a:fillRect/>
                      </a:stretch>
                    </p:blipFill>
                    <p:spPr bwMode="auto">
                      <a:xfrm>
                        <a:off x="4702175" y="1301750"/>
                        <a:ext cx="4205288" cy="524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Footer Placeholder 3"/>
          <p:cNvSpPr txBox="1">
            <a:spLocks noGrp="1"/>
          </p:cNvSpPr>
          <p:nvPr/>
        </p:nvSpPr>
        <p:spPr bwMode="auto">
          <a:xfrm>
            <a:off x="101600" y="6525344"/>
            <a:ext cx="8940800" cy="246063"/>
          </a:xfrm>
          <a:prstGeom prst="rect">
            <a:avLst/>
          </a:prstGeom>
          <a:noFill/>
          <a:ln>
            <a:miter lim="800000"/>
            <a:headEnd/>
            <a:tailEnd/>
          </a:ln>
        </p:spPr>
        <p:txBody>
          <a:bodyPr lIns="0" tIns="0" rIns="0" bIns="0"/>
          <a:lstStyle/>
          <a:p>
            <a:pPr algn="l" eaLnBrk="1" hangingPunct="1">
              <a:spcBef>
                <a:spcPct val="0"/>
              </a:spcBef>
              <a:buClrTx/>
              <a:buFontTx/>
              <a:buNone/>
              <a:defRPr/>
            </a:pPr>
            <a:r>
              <a:rPr lang="en-US" sz="800" dirty="0">
                <a:solidFill>
                  <a:srgbClr val="1C1C1C"/>
                </a:solidFill>
                <a:latin typeface="+mn-lt"/>
                <a:cs typeface="Arial" pitchFamily="34" charset="0"/>
              </a:rPr>
              <a:t>Copyright © 1998-2010, Dr. Jean-Paul </a:t>
            </a:r>
            <a:r>
              <a:rPr lang="en-US" sz="800" dirty="0" err="1">
                <a:solidFill>
                  <a:srgbClr val="1C1C1C"/>
                </a:solidFill>
                <a:latin typeface="+mn-lt"/>
                <a:cs typeface="Arial" pitchFamily="34" charset="0"/>
              </a:rPr>
              <a:t>Rodrigue</a:t>
            </a:r>
            <a:r>
              <a:rPr lang="en-US" sz="800" dirty="0">
                <a:solidFill>
                  <a:srgbClr val="1C1C1C"/>
                </a:solidFill>
                <a:latin typeface="+mn-lt"/>
                <a:cs typeface="Arial" pitchFamily="34" charset="0"/>
              </a:rPr>
              <a:t>,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extLst>
      <p:ext uri="{BB962C8B-B14F-4D97-AF65-F5344CB8AC3E}">
        <p14:creationId xmlns:p14="http://schemas.microsoft.com/office/powerpoint/2010/main" val="28507718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09600" y="485775"/>
            <a:ext cx="7772400" cy="1143000"/>
          </a:xfrm>
        </p:spPr>
        <p:txBody>
          <a:bodyPr/>
          <a:lstStyle/>
          <a:p>
            <a:r>
              <a:rPr lang="it-IT" altLang="it-IT" sz="2400" smtClean="0"/>
              <a:t>EU vs World – infrastructures &amp; vehicles comparison</a:t>
            </a:r>
            <a:br>
              <a:rPr lang="it-IT" altLang="it-IT" sz="2400" smtClean="0"/>
            </a:br>
            <a:r>
              <a:rPr lang="it-IT" altLang="it-IT" sz="2400" smtClean="0"/>
              <a:t/>
            </a:r>
            <a:br>
              <a:rPr lang="it-IT" altLang="it-IT" sz="2400" smtClean="0"/>
            </a:br>
            <a:r>
              <a:rPr lang="it-IT" altLang="it-IT" sz="2400" smtClean="0"/>
              <a:t/>
            </a:r>
            <a:br>
              <a:rPr lang="it-IT" altLang="it-IT" sz="2400" smtClean="0"/>
            </a:br>
            <a:endParaRPr lang="it-IT" altLang="it-IT" sz="2400" smtClean="0"/>
          </a:p>
        </p:txBody>
      </p:sp>
      <p:sp>
        <p:nvSpPr>
          <p:cNvPr id="51203" name="Rectangle 3" descr="Rectangle: Click to edit Master text styles&#10;Second level&#10;Third level&#10;Fourth level&#10;Fifth level"/>
          <p:cNvSpPr>
            <a:spLocks noGrp="1" noChangeArrowheads="1"/>
          </p:cNvSpPr>
          <p:nvPr>
            <p:ph type="body" idx="1"/>
          </p:nvPr>
        </p:nvSpPr>
        <p:spPr/>
        <p:txBody>
          <a:bodyPr/>
          <a:lstStyle/>
          <a:p>
            <a:endParaRPr lang="it-IT" altLang="it-IT" smtClean="0"/>
          </a:p>
        </p:txBody>
      </p:sp>
      <p:pic>
        <p:nvPicPr>
          <p:cNvPr id="5120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88013" y="2436813"/>
            <a:ext cx="3492500" cy="192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620713"/>
            <a:ext cx="5945188" cy="6192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4929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en-GB" dirty="0"/>
              <a:t>The Transport </a:t>
            </a:r>
            <a:r>
              <a:rPr lang="en-GB" dirty="0" smtClean="0"/>
              <a:t>System</a:t>
            </a:r>
            <a:br>
              <a:rPr lang="en-GB" dirty="0" smtClean="0"/>
            </a:br>
            <a:endParaRPr lang="it-IT" dirty="0"/>
          </a:p>
        </p:txBody>
      </p:sp>
      <p:sp>
        <p:nvSpPr>
          <p:cNvPr id="6" name="Segnaposto contenuto 5"/>
          <p:cNvSpPr>
            <a:spLocks noGrp="1"/>
          </p:cNvSpPr>
          <p:nvPr>
            <p:ph idx="1"/>
          </p:nvPr>
        </p:nvSpPr>
        <p:spPr>
          <a:xfrm>
            <a:off x="838200" y="1905000"/>
            <a:ext cx="7772400" cy="4692352"/>
          </a:xfrm>
        </p:spPr>
        <p:txBody>
          <a:bodyPr>
            <a:noAutofit/>
          </a:bodyPr>
          <a:lstStyle/>
          <a:p>
            <a:r>
              <a:rPr lang="en-US" sz="1600" b="1" dirty="0" smtClean="0"/>
              <a:t>Demand</a:t>
            </a:r>
            <a:r>
              <a:rPr lang="en-US" sz="1600" dirty="0"/>
              <a:t>. A </a:t>
            </a:r>
            <a:r>
              <a:rPr lang="en-US" sz="1600" u="sng" dirty="0">
                <a:hlinkClick r:id="rId2"/>
              </a:rPr>
              <a:t>derived function</a:t>
            </a:r>
            <a:r>
              <a:rPr lang="en-US" sz="1600" dirty="0"/>
              <a:t> for the movement of people, freight and information for a variety of socioeconomic activities</a:t>
            </a:r>
            <a:r>
              <a:rPr lang="en-US" sz="1600" dirty="0" smtClean="0"/>
              <a:t>.</a:t>
            </a:r>
          </a:p>
          <a:p>
            <a:r>
              <a:rPr lang="en-US" sz="1600" b="1" dirty="0" smtClean="0"/>
              <a:t>Nodes</a:t>
            </a:r>
            <a:r>
              <a:rPr lang="en-US" sz="1600" dirty="0"/>
              <a:t>. Where movements are originating, ending and transiting (intermediacy); points of entry or exit in a transport system. They vary according to the geographical scale being considered ranging from local nodes (such as a subway station) to global nodes (such as port or airport terminals</a:t>
            </a:r>
            <a:r>
              <a:rPr lang="en-US" sz="1600" dirty="0" smtClean="0"/>
              <a:t>).</a:t>
            </a:r>
          </a:p>
          <a:p>
            <a:r>
              <a:rPr lang="en-US" sz="1600" b="1" dirty="0" smtClean="0"/>
              <a:t>Networks</a:t>
            </a:r>
            <a:r>
              <a:rPr lang="en-US" sz="1600" dirty="0"/>
              <a:t>. Composed of a set of linkages expressing the connectivity between places and the capacity to handle passenger or cargo volumes</a:t>
            </a:r>
            <a:r>
              <a:rPr lang="en-US" sz="1600" dirty="0" smtClean="0"/>
              <a:t>.</a:t>
            </a:r>
          </a:p>
          <a:p>
            <a:r>
              <a:rPr lang="en-US" sz="1600" b="1" dirty="0" smtClean="0"/>
              <a:t>Locations</a:t>
            </a:r>
            <a:r>
              <a:rPr lang="en-US" sz="1600" dirty="0"/>
              <a:t>. Nodes where demand is expressed as an origin, destination or point of transit. The level of spatial accumulation of socioeconomic activities (production and consumption) jointly defines demand and where this demand is taking place</a:t>
            </a:r>
            <a:r>
              <a:rPr lang="en-US" sz="1600" dirty="0" smtClean="0"/>
              <a:t>.</a:t>
            </a:r>
          </a:p>
          <a:p>
            <a:r>
              <a:rPr lang="en-US" sz="1600" b="1" dirty="0" smtClean="0"/>
              <a:t>Flows</a:t>
            </a:r>
            <a:r>
              <a:rPr lang="en-US" sz="1600" dirty="0"/>
              <a:t>. The amount of traffic over a network composed of nodes and linkages. This is jointly a function of the demand and the capacity of the linkages to support them</a:t>
            </a:r>
            <a:r>
              <a:rPr lang="en-US" sz="1600" dirty="0" smtClean="0"/>
              <a:t>.</a:t>
            </a:r>
          </a:p>
          <a:p>
            <a:r>
              <a:rPr lang="en-US" sz="1600" b="1" dirty="0" smtClean="0"/>
              <a:t>Infrastructures</a:t>
            </a:r>
            <a:r>
              <a:rPr lang="en-US" sz="1600" dirty="0"/>
              <a:t>. The conveyances such as roads and terminals expressing the physical reality of a network and designed to handle a demand with specific volume and frequency characteristics. Facilities enabling access to a network are jointly characterized by their centrality and the linkages that radiate from them.</a:t>
            </a:r>
            <a:endParaRPr lang="it-IT" sz="1600" dirty="0"/>
          </a:p>
        </p:txBody>
      </p:sp>
    </p:spTree>
    <p:extLst>
      <p:ext uri="{BB962C8B-B14F-4D97-AF65-F5344CB8AC3E}">
        <p14:creationId xmlns:p14="http://schemas.microsoft.com/office/powerpoint/2010/main" val="178646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it-IT" altLang="it-IT" sz="2800" dirty="0" smtClean="0"/>
              <a:t>Ton-km </a:t>
            </a:r>
            <a:r>
              <a:rPr lang="it-IT" altLang="it-IT" sz="2800" dirty="0" err="1" smtClean="0"/>
              <a:t>Modal</a:t>
            </a:r>
            <a:r>
              <a:rPr lang="it-IT" altLang="it-IT" sz="2800" dirty="0" smtClean="0"/>
              <a:t> split in EU15 (1991 – 2008) </a:t>
            </a:r>
          </a:p>
        </p:txBody>
      </p:sp>
      <p:sp>
        <p:nvSpPr>
          <p:cNvPr id="52227" name="Rectangle 3" descr="Rectangle: Click to edit Master text styles&#10;Second level&#10;Third level&#10;Fourth level&#10;Fifth level"/>
          <p:cNvSpPr>
            <a:spLocks noGrp="1" noChangeArrowheads="1"/>
          </p:cNvSpPr>
          <p:nvPr>
            <p:ph type="body" idx="1"/>
          </p:nvPr>
        </p:nvSpPr>
        <p:spPr/>
        <p:txBody>
          <a:bodyPr/>
          <a:lstStyle/>
          <a:p>
            <a:endParaRPr lang="it-IT" altLang="it-IT" smtClean="0"/>
          </a:p>
        </p:txBody>
      </p:sp>
      <p:pic>
        <p:nvPicPr>
          <p:cNvPr id="522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1374775"/>
            <a:ext cx="8459788"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64736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Grp="1" noChangeArrowheads="1"/>
          </p:cNvSpPr>
          <p:nvPr>
            <p:ph type="title"/>
          </p:nvPr>
        </p:nvSpPr>
        <p:spPr/>
        <p:txBody>
          <a:bodyPr/>
          <a:lstStyle/>
          <a:p>
            <a:pPr eaLnBrk="1" hangingPunct="1"/>
            <a:r>
              <a:rPr lang="en-US" smtClean="0"/>
              <a:t>Zonal Freight Rates</a:t>
            </a:r>
          </a:p>
        </p:txBody>
      </p:sp>
      <p:sp>
        <p:nvSpPr>
          <p:cNvPr id="78852" name="Freeform 5"/>
          <p:cNvSpPr>
            <a:spLocks/>
          </p:cNvSpPr>
          <p:nvPr/>
        </p:nvSpPr>
        <p:spPr bwMode="auto">
          <a:xfrm>
            <a:off x="1506538" y="2141538"/>
            <a:ext cx="6467475" cy="3305175"/>
          </a:xfrm>
          <a:custGeom>
            <a:avLst/>
            <a:gdLst>
              <a:gd name="T0" fmla="*/ 0 w 4074"/>
              <a:gd name="T1" fmla="*/ 0 h 2082"/>
              <a:gd name="T2" fmla="*/ 0 w 4074"/>
              <a:gd name="T3" fmla="*/ 2147483647 h 2082"/>
              <a:gd name="T4" fmla="*/ 2147483647 w 4074"/>
              <a:gd name="T5" fmla="*/ 2147483647 h 2082"/>
              <a:gd name="T6" fmla="*/ 0 60000 65536"/>
              <a:gd name="T7" fmla="*/ 0 60000 65536"/>
              <a:gd name="T8" fmla="*/ 0 60000 65536"/>
              <a:gd name="T9" fmla="*/ 0 w 4074"/>
              <a:gd name="T10" fmla="*/ 0 h 2082"/>
              <a:gd name="T11" fmla="*/ 4074 w 4074"/>
              <a:gd name="T12" fmla="*/ 2082 h 2082"/>
            </a:gdLst>
            <a:ahLst/>
            <a:cxnLst>
              <a:cxn ang="T6">
                <a:pos x="T0" y="T1"/>
              </a:cxn>
              <a:cxn ang="T7">
                <a:pos x="T2" y="T3"/>
              </a:cxn>
              <a:cxn ang="T8">
                <a:pos x="T4" y="T5"/>
              </a:cxn>
            </a:cxnLst>
            <a:rect l="T9" t="T10" r="T11" b="T12"/>
            <a:pathLst>
              <a:path w="4074" h="2082">
                <a:moveTo>
                  <a:pt x="0" y="0"/>
                </a:moveTo>
                <a:lnTo>
                  <a:pt x="0" y="2082"/>
                </a:lnTo>
                <a:lnTo>
                  <a:pt x="4074" y="2082"/>
                </a:lnTo>
              </a:path>
            </a:pathLst>
          </a:custGeom>
          <a:noFill/>
          <a:ln w="50800">
            <a:solidFill>
              <a:srgbClr val="808080"/>
            </a:solidFill>
            <a:round/>
            <a:headEnd type="triangle" w="med" len="med"/>
            <a:tailEnd type="triangle" w="med" len="med"/>
          </a:ln>
        </p:spPr>
        <p:txBody>
          <a:bodyPr/>
          <a:lstStyle/>
          <a:p>
            <a:endParaRPr lang="en-US"/>
          </a:p>
        </p:txBody>
      </p:sp>
      <p:sp>
        <p:nvSpPr>
          <p:cNvPr id="78853" name="Text Box 6"/>
          <p:cNvSpPr txBox="1">
            <a:spLocks noChangeArrowheads="1"/>
          </p:cNvSpPr>
          <p:nvPr/>
        </p:nvSpPr>
        <p:spPr bwMode="auto">
          <a:xfrm>
            <a:off x="4195763" y="5487988"/>
            <a:ext cx="782637" cy="274637"/>
          </a:xfrm>
          <a:prstGeom prst="rect">
            <a:avLst/>
          </a:prstGeom>
          <a:noFill/>
          <a:ln w="38100">
            <a:noFill/>
            <a:miter lim="800000"/>
            <a:headEnd/>
            <a:tailEnd/>
          </a:ln>
        </p:spPr>
        <p:txBody>
          <a:bodyPr wrap="none" lIns="0" tIns="0" rIns="0" bIns="0">
            <a:spAutoFit/>
          </a:bodyPr>
          <a:lstStyle/>
          <a:p>
            <a:r>
              <a:rPr lang="en-US" sz="1800" b="1">
                <a:latin typeface="Arial Narrow" pitchFamily="34" charset="0"/>
              </a:rPr>
              <a:t>Distance</a:t>
            </a:r>
          </a:p>
        </p:txBody>
      </p:sp>
      <p:sp>
        <p:nvSpPr>
          <p:cNvPr id="78854" name="Text Box 7"/>
          <p:cNvSpPr txBox="1">
            <a:spLocks noChangeArrowheads="1"/>
          </p:cNvSpPr>
          <p:nvPr/>
        </p:nvSpPr>
        <p:spPr bwMode="auto">
          <a:xfrm rot="-5400000">
            <a:off x="1058069" y="3620294"/>
            <a:ext cx="520700" cy="274638"/>
          </a:xfrm>
          <a:prstGeom prst="rect">
            <a:avLst/>
          </a:prstGeom>
          <a:noFill/>
          <a:ln w="38100">
            <a:noFill/>
            <a:miter lim="800000"/>
            <a:headEnd/>
            <a:tailEnd/>
          </a:ln>
        </p:spPr>
        <p:txBody>
          <a:bodyPr wrap="none" lIns="0" tIns="0" rIns="0" bIns="0">
            <a:spAutoFit/>
          </a:bodyPr>
          <a:lstStyle/>
          <a:p>
            <a:r>
              <a:rPr lang="en-US" sz="1800" b="1">
                <a:latin typeface="Arial Narrow" pitchFamily="34" charset="0"/>
              </a:rPr>
              <a:t>Costs</a:t>
            </a:r>
          </a:p>
        </p:txBody>
      </p:sp>
      <p:sp>
        <p:nvSpPr>
          <p:cNvPr id="78855" name="Freeform 8"/>
          <p:cNvSpPr>
            <a:spLocks/>
          </p:cNvSpPr>
          <p:nvPr/>
        </p:nvSpPr>
        <p:spPr bwMode="auto">
          <a:xfrm>
            <a:off x="1524000" y="2322513"/>
            <a:ext cx="6342063" cy="2424112"/>
          </a:xfrm>
          <a:custGeom>
            <a:avLst/>
            <a:gdLst>
              <a:gd name="T0" fmla="*/ 0 w 3995"/>
              <a:gd name="T1" fmla="*/ 2147483647 h 1527"/>
              <a:gd name="T2" fmla="*/ 2147483647 w 3995"/>
              <a:gd name="T3" fmla="*/ 2147483647 h 1527"/>
              <a:gd name="T4" fmla="*/ 2147483647 w 3995"/>
              <a:gd name="T5" fmla="*/ 0 h 1527"/>
              <a:gd name="T6" fmla="*/ 0 60000 65536"/>
              <a:gd name="T7" fmla="*/ 0 60000 65536"/>
              <a:gd name="T8" fmla="*/ 0 60000 65536"/>
              <a:gd name="T9" fmla="*/ 0 w 3995"/>
              <a:gd name="T10" fmla="*/ 0 h 1527"/>
              <a:gd name="T11" fmla="*/ 3995 w 3995"/>
              <a:gd name="T12" fmla="*/ 1527 h 1527"/>
            </a:gdLst>
            <a:ahLst/>
            <a:cxnLst>
              <a:cxn ang="T6">
                <a:pos x="T0" y="T1"/>
              </a:cxn>
              <a:cxn ang="T7">
                <a:pos x="T2" y="T3"/>
              </a:cxn>
              <a:cxn ang="T8">
                <a:pos x="T4" y="T5"/>
              </a:cxn>
            </a:cxnLst>
            <a:rect l="T9" t="T10" r="T11" b="T12"/>
            <a:pathLst>
              <a:path w="3995" h="1527">
                <a:moveTo>
                  <a:pt x="0" y="1527"/>
                </a:moveTo>
                <a:cubicBezTo>
                  <a:pt x="238" y="1188"/>
                  <a:pt x="477" y="849"/>
                  <a:pt x="1143" y="594"/>
                </a:cubicBezTo>
                <a:cubicBezTo>
                  <a:pt x="1809" y="339"/>
                  <a:pt x="2902" y="169"/>
                  <a:pt x="3995" y="0"/>
                </a:cubicBezTo>
              </a:path>
            </a:pathLst>
          </a:custGeom>
          <a:noFill/>
          <a:ln w="50800">
            <a:solidFill>
              <a:srgbClr val="0000FF"/>
            </a:solidFill>
            <a:round/>
            <a:headEnd/>
            <a:tailEnd/>
          </a:ln>
        </p:spPr>
        <p:txBody>
          <a:bodyPr/>
          <a:lstStyle/>
          <a:p>
            <a:endParaRPr lang="en-US"/>
          </a:p>
        </p:txBody>
      </p:sp>
      <p:sp>
        <p:nvSpPr>
          <p:cNvPr id="78856" name="Line 9"/>
          <p:cNvSpPr>
            <a:spLocks noChangeShapeType="1"/>
          </p:cNvSpPr>
          <p:nvPr/>
        </p:nvSpPr>
        <p:spPr bwMode="auto">
          <a:xfrm>
            <a:off x="2133600" y="2235200"/>
            <a:ext cx="0" cy="3163888"/>
          </a:xfrm>
          <a:prstGeom prst="line">
            <a:avLst/>
          </a:prstGeom>
          <a:noFill/>
          <a:ln w="38100">
            <a:solidFill>
              <a:srgbClr val="808080"/>
            </a:solidFill>
            <a:prstDash val="sysDot"/>
            <a:round/>
            <a:headEnd/>
            <a:tailEnd/>
          </a:ln>
        </p:spPr>
        <p:txBody>
          <a:bodyPr/>
          <a:lstStyle/>
          <a:p>
            <a:endParaRPr lang="en-US"/>
          </a:p>
        </p:txBody>
      </p:sp>
      <p:sp>
        <p:nvSpPr>
          <p:cNvPr id="78857" name="Line 10"/>
          <p:cNvSpPr>
            <a:spLocks noChangeShapeType="1"/>
          </p:cNvSpPr>
          <p:nvPr/>
        </p:nvSpPr>
        <p:spPr bwMode="auto">
          <a:xfrm>
            <a:off x="3360738" y="2235200"/>
            <a:ext cx="0" cy="3163888"/>
          </a:xfrm>
          <a:prstGeom prst="line">
            <a:avLst/>
          </a:prstGeom>
          <a:noFill/>
          <a:ln w="38100">
            <a:solidFill>
              <a:srgbClr val="808080"/>
            </a:solidFill>
            <a:prstDash val="sysDot"/>
            <a:round/>
            <a:headEnd/>
            <a:tailEnd/>
          </a:ln>
        </p:spPr>
        <p:txBody>
          <a:bodyPr/>
          <a:lstStyle/>
          <a:p>
            <a:endParaRPr lang="en-US"/>
          </a:p>
        </p:txBody>
      </p:sp>
      <p:sp>
        <p:nvSpPr>
          <p:cNvPr id="78858" name="Line 11"/>
          <p:cNvSpPr>
            <a:spLocks noChangeShapeType="1"/>
          </p:cNvSpPr>
          <p:nvPr/>
        </p:nvSpPr>
        <p:spPr bwMode="auto">
          <a:xfrm>
            <a:off x="5684838" y="2201863"/>
            <a:ext cx="0" cy="3163887"/>
          </a:xfrm>
          <a:prstGeom prst="line">
            <a:avLst/>
          </a:prstGeom>
          <a:noFill/>
          <a:ln w="38100">
            <a:solidFill>
              <a:srgbClr val="808080"/>
            </a:solidFill>
            <a:prstDash val="sysDot"/>
            <a:round/>
            <a:headEnd/>
            <a:tailEnd/>
          </a:ln>
        </p:spPr>
        <p:txBody>
          <a:bodyPr/>
          <a:lstStyle/>
          <a:p>
            <a:endParaRPr lang="en-US"/>
          </a:p>
        </p:txBody>
      </p:sp>
      <p:sp>
        <p:nvSpPr>
          <p:cNvPr id="78859" name="Text Box 12"/>
          <p:cNvSpPr txBox="1">
            <a:spLocks noChangeArrowheads="1"/>
          </p:cNvSpPr>
          <p:nvPr/>
        </p:nvSpPr>
        <p:spPr bwMode="auto">
          <a:xfrm>
            <a:off x="1685925" y="4922838"/>
            <a:ext cx="254000" cy="457200"/>
          </a:xfrm>
          <a:prstGeom prst="rect">
            <a:avLst/>
          </a:prstGeom>
          <a:noFill/>
          <a:ln w="38100">
            <a:noFill/>
            <a:miter lim="800000"/>
            <a:headEnd/>
            <a:tailEnd/>
          </a:ln>
        </p:spPr>
        <p:txBody>
          <a:bodyPr wrap="none">
            <a:spAutoFit/>
          </a:bodyPr>
          <a:lstStyle/>
          <a:p>
            <a:pPr algn="ctr"/>
            <a:r>
              <a:rPr lang="en-US" b="1">
                <a:latin typeface="Arial Narrow" pitchFamily="34" charset="0"/>
              </a:rPr>
              <a:t>I</a:t>
            </a:r>
          </a:p>
        </p:txBody>
      </p:sp>
      <p:sp>
        <p:nvSpPr>
          <p:cNvPr id="78860" name="Text Box 13"/>
          <p:cNvSpPr txBox="1">
            <a:spLocks noChangeArrowheads="1"/>
          </p:cNvSpPr>
          <p:nvPr/>
        </p:nvSpPr>
        <p:spPr bwMode="auto">
          <a:xfrm>
            <a:off x="2603500" y="4918075"/>
            <a:ext cx="323850" cy="457200"/>
          </a:xfrm>
          <a:prstGeom prst="rect">
            <a:avLst/>
          </a:prstGeom>
          <a:noFill/>
          <a:ln w="38100">
            <a:noFill/>
            <a:miter lim="800000"/>
            <a:headEnd/>
            <a:tailEnd/>
          </a:ln>
        </p:spPr>
        <p:txBody>
          <a:bodyPr wrap="none">
            <a:spAutoFit/>
          </a:bodyPr>
          <a:lstStyle/>
          <a:p>
            <a:pPr algn="ctr"/>
            <a:r>
              <a:rPr lang="en-US" b="1">
                <a:latin typeface="Arial Narrow" pitchFamily="34" charset="0"/>
              </a:rPr>
              <a:t>II</a:t>
            </a:r>
          </a:p>
        </p:txBody>
      </p:sp>
      <p:sp>
        <p:nvSpPr>
          <p:cNvPr id="78861" name="Text Box 14"/>
          <p:cNvSpPr txBox="1">
            <a:spLocks noChangeArrowheads="1"/>
          </p:cNvSpPr>
          <p:nvPr/>
        </p:nvSpPr>
        <p:spPr bwMode="auto">
          <a:xfrm>
            <a:off x="4364038" y="4913313"/>
            <a:ext cx="393700" cy="457200"/>
          </a:xfrm>
          <a:prstGeom prst="rect">
            <a:avLst/>
          </a:prstGeom>
          <a:noFill/>
          <a:ln w="38100">
            <a:noFill/>
            <a:miter lim="800000"/>
            <a:headEnd/>
            <a:tailEnd/>
          </a:ln>
        </p:spPr>
        <p:txBody>
          <a:bodyPr wrap="none">
            <a:spAutoFit/>
          </a:bodyPr>
          <a:lstStyle/>
          <a:p>
            <a:pPr algn="ctr"/>
            <a:r>
              <a:rPr lang="en-US" b="1">
                <a:latin typeface="Arial Narrow" pitchFamily="34" charset="0"/>
              </a:rPr>
              <a:t>III</a:t>
            </a:r>
          </a:p>
        </p:txBody>
      </p:sp>
      <p:sp>
        <p:nvSpPr>
          <p:cNvPr id="78862" name="Text Box 15"/>
          <p:cNvSpPr txBox="1">
            <a:spLocks noChangeArrowheads="1"/>
          </p:cNvSpPr>
          <p:nvPr/>
        </p:nvSpPr>
        <p:spPr bwMode="auto">
          <a:xfrm>
            <a:off x="6507163" y="4933950"/>
            <a:ext cx="420687" cy="457200"/>
          </a:xfrm>
          <a:prstGeom prst="rect">
            <a:avLst/>
          </a:prstGeom>
          <a:noFill/>
          <a:ln w="38100">
            <a:noFill/>
            <a:miter lim="800000"/>
            <a:headEnd/>
            <a:tailEnd/>
          </a:ln>
        </p:spPr>
        <p:txBody>
          <a:bodyPr wrap="none">
            <a:spAutoFit/>
          </a:bodyPr>
          <a:lstStyle/>
          <a:p>
            <a:pPr algn="ctr"/>
            <a:r>
              <a:rPr lang="en-US" b="1">
                <a:latin typeface="Arial Narrow" pitchFamily="34" charset="0"/>
              </a:rPr>
              <a:t>IV</a:t>
            </a:r>
          </a:p>
        </p:txBody>
      </p:sp>
      <p:sp>
        <p:nvSpPr>
          <p:cNvPr id="78863" name="Line 16"/>
          <p:cNvSpPr>
            <a:spLocks noChangeShapeType="1"/>
          </p:cNvSpPr>
          <p:nvPr/>
        </p:nvSpPr>
        <p:spPr bwMode="auto">
          <a:xfrm>
            <a:off x="1524000" y="4310063"/>
            <a:ext cx="581025" cy="0"/>
          </a:xfrm>
          <a:prstGeom prst="line">
            <a:avLst/>
          </a:prstGeom>
          <a:noFill/>
          <a:ln w="50800">
            <a:solidFill>
              <a:srgbClr val="FF9900"/>
            </a:solidFill>
            <a:round/>
            <a:headEnd/>
            <a:tailEnd/>
          </a:ln>
        </p:spPr>
        <p:txBody>
          <a:bodyPr/>
          <a:lstStyle/>
          <a:p>
            <a:endParaRPr lang="en-US"/>
          </a:p>
        </p:txBody>
      </p:sp>
      <p:sp>
        <p:nvSpPr>
          <p:cNvPr id="78864" name="Line 17"/>
          <p:cNvSpPr>
            <a:spLocks noChangeShapeType="1"/>
          </p:cNvSpPr>
          <p:nvPr/>
        </p:nvSpPr>
        <p:spPr bwMode="auto">
          <a:xfrm>
            <a:off x="2125663" y="3563938"/>
            <a:ext cx="1233487" cy="0"/>
          </a:xfrm>
          <a:prstGeom prst="line">
            <a:avLst/>
          </a:prstGeom>
          <a:noFill/>
          <a:ln w="50800">
            <a:solidFill>
              <a:srgbClr val="FF9900"/>
            </a:solidFill>
            <a:round/>
            <a:headEnd/>
            <a:tailEnd/>
          </a:ln>
        </p:spPr>
        <p:txBody>
          <a:bodyPr/>
          <a:lstStyle/>
          <a:p>
            <a:endParaRPr lang="en-US"/>
          </a:p>
        </p:txBody>
      </p:sp>
      <p:sp>
        <p:nvSpPr>
          <p:cNvPr id="78865" name="Line 18"/>
          <p:cNvSpPr>
            <a:spLocks noChangeShapeType="1"/>
          </p:cNvSpPr>
          <p:nvPr/>
        </p:nvSpPr>
        <p:spPr bwMode="auto">
          <a:xfrm>
            <a:off x="3365500" y="2946400"/>
            <a:ext cx="2308225" cy="0"/>
          </a:xfrm>
          <a:prstGeom prst="line">
            <a:avLst/>
          </a:prstGeom>
          <a:noFill/>
          <a:ln w="50800">
            <a:solidFill>
              <a:srgbClr val="FF9900"/>
            </a:solidFill>
            <a:round/>
            <a:headEnd/>
            <a:tailEnd/>
          </a:ln>
        </p:spPr>
        <p:txBody>
          <a:bodyPr/>
          <a:lstStyle/>
          <a:p>
            <a:endParaRPr lang="en-US"/>
          </a:p>
        </p:txBody>
      </p:sp>
      <p:sp>
        <p:nvSpPr>
          <p:cNvPr id="78866" name="Line 19"/>
          <p:cNvSpPr>
            <a:spLocks noChangeShapeType="1"/>
          </p:cNvSpPr>
          <p:nvPr/>
        </p:nvSpPr>
        <p:spPr bwMode="auto">
          <a:xfrm>
            <a:off x="5681663" y="2489200"/>
            <a:ext cx="2178050" cy="0"/>
          </a:xfrm>
          <a:prstGeom prst="line">
            <a:avLst/>
          </a:prstGeom>
          <a:noFill/>
          <a:ln w="50800">
            <a:solidFill>
              <a:srgbClr val="FF9900"/>
            </a:solidFill>
            <a:round/>
            <a:headEnd/>
            <a:tailEnd/>
          </a:ln>
        </p:spPr>
        <p:txBody>
          <a:bodyPr/>
          <a:lstStyle/>
          <a:p>
            <a:endParaRPr lang="en-US"/>
          </a:p>
        </p:txBody>
      </p:sp>
      <p:sp>
        <p:nvSpPr>
          <p:cNvPr id="78867" name="Text Box 20"/>
          <p:cNvSpPr txBox="1">
            <a:spLocks noChangeArrowheads="1"/>
          </p:cNvSpPr>
          <p:nvPr/>
        </p:nvSpPr>
        <p:spPr bwMode="auto">
          <a:xfrm>
            <a:off x="3960813" y="3341688"/>
            <a:ext cx="1446212" cy="366712"/>
          </a:xfrm>
          <a:prstGeom prst="rect">
            <a:avLst/>
          </a:prstGeom>
          <a:noFill/>
          <a:ln w="38100">
            <a:noFill/>
            <a:miter lim="800000"/>
            <a:headEnd/>
            <a:tailEnd/>
          </a:ln>
        </p:spPr>
        <p:txBody>
          <a:bodyPr wrap="none">
            <a:spAutoFit/>
          </a:bodyPr>
          <a:lstStyle/>
          <a:p>
            <a:r>
              <a:rPr lang="en-US" sz="1800" b="1">
                <a:latin typeface="Arial Narrow" pitchFamily="34" charset="0"/>
              </a:rPr>
              <a:t>Flat zonal rate</a:t>
            </a:r>
          </a:p>
        </p:txBody>
      </p:sp>
      <p:sp>
        <p:nvSpPr>
          <p:cNvPr id="78868" name="Text Box 21"/>
          <p:cNvSpPr txBox="1">
            <a:spLocks noChangeArrowheads="1"/>
          </p:cNvSpPr>
          <p:nvPr/>
        </p:nvSpPr>
        <p:spPr bwMode="auto">
          <a:xfrm>
            <a:off x="3463925" y="2149475"/>
            <a:ext cx="1893888" cy="366713"/>
          </a:xfrm>
          <a:prstGeom prst="rect">
            <a:avLst/>
          </a:prstGeom>
          <a:noFill/>
          <a:ln w="38100">
            <a:noFill/>
            <a:miter lim="800000"/>
            <a:headEnd/>
            <a:tailEnd/>
          </a:ln>
        </p:spPr>
        <p:txBody>
          <a:bodyPr wrap="none">
            <a:spAutoFit/>
          </a:bodyPr>
          <a:lstStyle/>
          <a:p>
            <a:r>
              <a:rPr lang="en-US" sz="1800" b="1">
                <a:latin typeface="Arial Narrow" pitchFamily="34" charset="0"/>
              </a:rPr>
              <a:t>Real transport cost</a:t>
            </a:r>
          </a:p>
        </p:txBody>
      </p:sp>
      <p:sp>
        <p:nvSpPr>
          <p:cNvPr id="78869" name="Line 22"/>
          <p:cNvSpPr>
            <a:spLocks noChangeShapeType="1"/>
          </p:cNvSpPr>
          <p:nvPr/>
        </p:nvSpPr>
        <p:spPr bwMode="auto">
          <a:xfrm>
            <a:off x="4859338" y="2495550"/>
            <a:ext cx="287337" cy="207963"/>
          </a:xfrm>
          <a:prstGeom prst="line">
            <a:avLst/>
          </a:prstGeom>
          <a:noFill/>
          <a:ln w="38100">
            <a:solidFill>
              <a:schemeClr val="tx1"/>
            </a:solidFill>
            <a:round/>
            <a:headEnd/>
            <a:tailEnd type="triangle" w="med" len="med"/>
          </a:ln>
        </p:spPr>
        <p:txBody>
          <a:bodyPr/>
          <a:lstStyle/>
          <a:p>
            <a:endParaRPr lang="en-US"/>
          </a:p>
        </p:txBody>
      </p:sp>
      <p:sp>
        <p:nvSpPr>
          <p:cNvPr id="78870" name="Line 23"/>
          <p:cNvSpPr>
            <a:spLocks noChangeShapeType="1"/>
          </p:cNvSpPr>
          <p:nvPr/>
        </p:nvSpPr>
        <p:spPr bwMode="auto">
          <a:xfrm flipV="1">
            <a:off x="4779963" y="3017838"/>
            <a:ext cx="196850" cy="350837"/>
          </a:xfrm>
          <a:prstGeom prst="line">
            <a:avLst/>
          </a:prstGeom>
          <a:noFill/>
          <a:ln w="38100">
            <a:solidFill>
              <a:schemeClr val="tx1"/>
            </a:solidFill>
            <a:round/>
            <a:headEnd/>
            <a:tailEnd type="triangle" w="med" len="med"/>
          </a:ln>
        </p:spPr>
        <p:txBody>
          <a:bodyPr/>
          <a:lstStyle/>
          <a:p>
            <a:endParaRPr lang="en-US"/>
          </a:p>
        </p:txBody>
      </p:sp>
      <p:sp>
        <p:nvSpPr>
          <p:cNvPr id="78871" name="Line 26"/>
          <p:cNvSpPr>
            <a:spLocks noChangeShapeType="1"/>
          </p:cNvSpPr>
          <p:nvPr/>
        </p:nvSpPr>
        <p:spPr bwMode="auto">
          <a:xfrm flipV="1">
            <a:off x="2257425" y="3556000"/>
            <a:ext cx="0" cy="347663"/>
          </a:xfrm>
          <a:prstGeom prst="line">
            <a:avLst/>
          </a:prstGeom>
          <a:noFill/>
          <a:ln w="31750">
            <a:solidFill>
              <a:srgbClr val="808080"/>
            </a:solidFill>
            <a:round/>
            <a:headEnd/>
            <a:tailEnd type="oval" w="med" len="med"/>
          </a:ln>
        </p:spPr>
        <p:txBody>
          <a:bodyPr/>
          <a:lstStyle/>
          <a:p>
            <a:endParaRPr lang="en-US"/>
          </a:p>
        </p:txBody>
      </p:sp>
      <p:sp>
        <p:nvSpPr>
          <p:cNvPr id="78872" name="Oval 24"/>
          <p:cNvSpPr>
            <a:spLocks noChangeArrowheads="1"/>
          </p:cNvSpPr>
          <p:nvPr/>
        </p:nvSpPr>
        <p:spPr bwMode="auto">
          <a:xfrm>
            <a:off x="2170113" y="3805238"/>
            <a:ext cx="171450" cy="171450"/>
          </a:xfrm>
          <a:prstGeom prst="ellipse">
            <a:avLst/>
          </a:prstGeom>
          <a:solidFill>
            <a:srgbClr val="FFCC00"/>
          </a:solidFill>
          <a:ln w="25400">
            <a:solidFill>
              <a:srgbClr val="808080"/>
            </a:solidFill>
            <a:round/>
            <a:headEnd/>
            <a:tailEnd/>
          </a:ln>
        </p:spPr>
        <p:txBody>
          <a:bodyPr wrap="none" anchor="ctr"/>
          <a:lstStyle/>
          <a:p>
            <a:endParaRPr lang="en-US"/>
          </a:p>
        </p:txBody>
      </p:sp>
      <p:sp>
        <p:nvSpPr>
          <p:cNvPr id="78873" name="Line 27"/>
          <p:cNvSpPr>
            <a:spLocks noChangeShapeType="1"/>
          </p:cNvSpPr>
          <p:nvPr/>
        </p:nvSpPr>
        <p:spPr bwMode="auto">
          <a:xfrm>
            <a:off x="3222625" y="3236913"/>
            <a:ext cx="0" cy="312737"/>
          </a:xfrm>
          <a:prstGeom prst="line">
            <a:avLst/>
          </a:prstGeom>
          <a:noFill/>
          <a:ln w="31750">
            <a:solidFill>
              <a:srgbClr val="808080"/>
            </a:solidFill>
            <a:round/>
            <a:headEnd/>
            <a:tailEnd type="oval" w="med" len="med"/>
          </a:ln>
        </p:spPr>
        <p:txBody>
          <a:bodyPr/>
          <a:lstStyle/>
          <a:p>
            <a:endParaRPr lang="en-US"/>
          </a:p>
        </p:txBody>
      </p:sp>
      <p:sp>
        <p:nvSpPr>
          <p:cNvPr id="78874" name="Oval 25"/>
          <p:cNvSpPr>
            <a:spLocks noChangeArrowheads="1"/>
          </p:cNvSpPr>
          <p:nvPr/>
        </p:nvSpPr>
        <p:spPr bwMode="auto">
          <a:xfrm>
            <a:off x="3133725" y="3211513"/>
            <a:ext cx="171450" cy="171450"/>
          </a:xfrm>
          <a:prstGeom prst="ellipse">
            <a:avLst/>
          </a:prstGeom>
          <a:solidFill>
            <a:srgbClr val="FFCC00"/>
          </a:solidFill>
          <a:ln w="25400">
            <a:solidFill>
              <a:srgbClr val="808080"/>
            </a:solidFill>
            <a:round/>
            <a:headEnd/>
            <a:tailEnd/>
          </a:ln>
        </p:spPr>
        <p:txBody>
          <a:bodyPr wrap="none" anchor="ctr"/>
          <a:lstStyle/>
          <a:p>
            <a:endParaRPr lang="en-US"/>
          </a:p>
        </p:txBody>
      </p:sp>
      <p:sp>
        <p:nvSpPr>
          <p:cNvPr id="78875" name="Text Box 28"/>
          <p:cNvSpPr txBox="1">
            <a:spLocks noChangeArrowheads="1"/>
          </p:cNvSpPr>
          <p:nvPr/>
        </p:nvSpPr>
        <p:spPr bwMode="auto">
          <a:xfrm>
            <a:off x="2084388" y="3236913"/>
            <a:ext cx="401637" cy="304800"/>
          </a:xfrm>
          <a:prstGeom prst="rect">
            <a:avLst/>
          </a:prstGeom>
          <a:noFill/>
          <a:ln w="38100">
            <a:noFill/>
            <a:miter lim="800000"/>
            <a:headEnd/>
            <a:tailEnd/>
          </a:ln>
        </p:spPr>
        <p:txBody>
          <a:bodyPr wrap="none">
            <a:spAutoFit/>
          </a:bodyPr>
          <a:lstStyle/>
          <a:p>
            <a:pPr algn="ctr"/>
            <a:r>
              <a:rPr lang="en-US" sz="1400" b="1" i="1"/>
              <a:t>D1</a:t>
            </a:r>
          </a:p>
        </p:txBody>
      </p:sp>
      <p:sp>
        <p:nvSpPr>
          <p:cNvPr id="78876" name="Text Box 29"/>
          <p:cNvSpPr txBox="1">
            <a:spLocks noChangeArrowheads="1"/>
          </p:cNvSpPr>
          <p:nvPr/>
        </p:nvSpPr>
        <p:spPr bwMode="auto">
          <a:xfrm>
            <a:off x="2992438" y="3548063"/>
            <a:ext cx="401637" cy="304800"/>
          </a:xfrm>
          <a:prstGeom prst="rect">
            <a:avLst/>
          </a:prstGeom>
          <a:noFill/>
          <a:ln w="38100">
            <a:noFill/>
            <a:miter lim="800000"/>
            <a:headEnd/>
            <a:tailEnd/>
          </a:ln>
        </p:spPr>
        <p:txBody>
          <a:bodyPr wrap="none">
            <a:spAutoFit/>
          </a:bodyPr>
          <a:lstStyle/>
          <a:p>
            <a:pPr algn="ctr"/>
            <a:r>
              <a:rPr lang="en-US" sz="1400" b="1" i="1"/>
              <a:t>D2</a:t>
            </a:r>
          </a:p>
        </p:txBody>
      </p:sp>
    </p:spTree>
    <p:extLst>
      <p:ext uri="{BB962C8B-B14F-4D97-AF65-F5344CB8AC3E}">
        <p14:creationId xmlns:p14="http://schemas.microsoft.com/office/powerpoint/2010/main" val="28540180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it-IT" altLang="it-IT" sz="3200" smtClean="0"/>
              <a:t>La struttura spaziale dei costi di trasporto</a:t>
            </a:r>
            <a:br>
              <a:rPr lang="it-IT" altLang="it-IT" sz="3200" smtClean="0"/>
            </a:br>
            <a:r>
              <a:rPr lang="it-IT" altLang="it-IT" sz="3200" smtClean="0"/>
              <a:t/>
            </a:r>
            <a:br>
              <a:rPr lang="it-IT" altLang="it-IT" sz="3200" smtClean="0"/>
            </a:br>
            <a:endParaRPr lang="it-IT" altLang="it-IT" sz="3200" smtClean="0"/>
          </a:p>
        </p:txBody>
      </p:sp>
      <p:sp>
        <p:nvSpPr>
          <p:cNvPr id="57347" name="Line 3"/>
          <p:cNvSpPr>
            <a:spLocks noChangeShapeType="1"/>
          </p:cNvSpPr>
          <p:nvPr/>
        </p:nvSpPr>
        <p:spPr bwMode="auto">
          <a:xfrm flipV="1">
            <a:off x="608013" y="1905000"/>
            <a:ext cx="0" cy="3457575"/>
          </a:xfrm>
          <a:prstGeom prst="line">
            <a:avLst/>
          </a:prstGeom>
          <a:noFill/>
          <a:ln w="28575">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7348" name="Line 4"/>
          <p:cNvSpPr>
            <a:spLocks noChangeShapeType="1"/>
          </p:cNvSpPr>
          <p:nvPr/>
        </p:nvSpPr>
        <p:spPr bwMode="auto">
          <a:xfrm>
            <a:off x="598488" y="5360988"/>
            <a:ext cx="3365500" cy="1587"/>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7349" name="Text Box 5"/>
          <p:cNvSpPr txBox="1">
            <a:spLocks noChangeArrowheads="1"/>
          </p:cNvSpPr>
          <p:nvPr/>
        </p:nvSpPr>
        <p:spPr bwMode="auto">
          <a:xfrm>
            <a:off x="2327275" y="5335588"/>
            <a:ext cx="1368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50000"/>
              </a:spcBef>
              <a:buFont typeface="Monotype Sorts" pitchFamily="2" charset="2"/>
              <a:buNone/>
            </a:pPr>
            <a:r>
              <a:rPr lang="it-IT" altLang="it-IT" sz="1600">
                <a:latin typeface="Tahoma" pitchFamily="34" charset="0"/>
              </a:rPr>
              <a:t>distanza</a:t>
            </a:r>
          </a:p>
        </p:txBody>
      </p:sp>
      <p:sp>
        <p:nvSpPr>
          <p:cNvPr id="57350" name="Text Box 6"/>
          <p:cNvSpPr txBox="1">
            <a:spLocks noChangeArrowheads="1"/>
          </p:cNvSpPr>
          <p:nvPr/>
        </p:nvSpPr>
        <p:spPr bwMode="auto">
          <a:xfrm>
            <a:off x="-49213" y="642938"/>
            <a:ext cx="1368426"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50000"/>
              </a:spcBef>
              <a:buFont typeface="Monotype Sorts" pitchFamily="2" charset="2"/>
              <a:buNone/>
            </a:pPr>
            <a:r>
              <a:rPr lang="it-IT" altLang="it-IT" sz="1600">
                <a:latin typeface="Tahoma" pitchFamily="34" charset="0"/>
              </a:rPr>
              <a:t>Costi di trasporto</a:t>
            </a:r>
          </a:p>
        </p:txBody>
      </p:sp>
      <p:sp>
        <p:nvSpPr>
          <p:cNvPr id="57351" name="Text Box 7"/>
          <p:cNvSpPr txBox="1">
            <a:spLocks noChangeArrowheads="1"/>
          </p:cNvSpPr>
          <p:nvPr/>
        </p:nvSpPr>
        <p:spPr bwMode="auto">
          <a:xfrm>
            <a:off x="454025" y="5384800"/>
            <a:ext cx="3603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it-IT" altLang="it-IT" sz="1600">
                <a:latin typeface="Tahoma" pitchFamily="34" charset="0"/>
              </a:rPr>
              <a:t>A</a:t>
            </a:r>
          </a:p>
        </p:txBody>
      </p:sp>
      <p:sp>
        <p:nvSpPr>
          <p:cNvPr id="57352" name="Text Box 8"/>
          <p:cNvSpPr txBox="1">
            <a:spLocks noChangeArrowheads="1"/>
          </p:cNvSpPr>
          <p:nvPr/>
        </p:nvSpPr>
        <p:spPr bwMode="auto">
          <a:xfrm>
            <a:off x="3694113" y="5346700"/>
            <a:ext cx="3603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it-IT" altLang="it-IT" sz="1600">
                <a:latin typeface="Tahoma" pitchFamily="34" charset="0"/>
              </a:rPr>
              <a:t>B</a:t>
            </a:r>
          </a:p>
        </p:txBody>
      </p:sp>
      <p:sp>
        <p:nvSpPr>
          <p:cNvPr id="57353" name="Text Box 9"/>
          <p:cNvSpPr txBox="1">
            <a:spLocks noChangeArrowheads="1"/>
          </p:cNvSpPr>
          <p:nvPr/>
        </p:nvSpPr>
        <p:spPr bwMode="auto">
          <a:xfrm>
            <a:off x="3983038" y="2986088"/>
            <a:ext cx="3603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it-IT" altLang="it-IT" sz="1600">
                <a:latin typeface="Tahoma" pitchFamily="34" charset="0"/>
              </a:rPr>
              <a:t>Y</a:t>
            </a:r>
          </a:p>
        </p:txBody>
      </p:sp>
      <p:sp>
        <p:nvSpPr>
          <p:cNvPr id="57354" name="Freeform 10"/>
          <p:cNvSpPr>
            <a:spLocks/>
          </p:cNvSpPr>
          <p:nvPr/>
        </p:nvSpPr>
        <p:spPr bwMode="auto">
          <a:xfrm>
            <a:off x="611188" y="3209925"/>
            <a:ext cx="3351212" cy="1511300"/>
          </a:xfrm>
          <a:custGeom>
            <a:avLst/>
            <a:gdLst>
              <a:gd name="T0" fmla="*/ 0 w 1927"/>
              <a:gd name="T1" fmla="*/ 1511300 h 952"/>
              <a:gd name="T2" fmla="*/ 596505 w 1927"/>
              <a:gd name="T3" fmla="*/ 719138 h 952"/>
              <a:gd name="T4" fmla="*/ 2234721 w 1927"/>
              <a:gd name="T5" fmla="*/ 215900 h 952"/>
              <a:gd name="T6" fmla="*/ 3351212 w 1927"/>
              <a:gd name="T7" fmla="*/ 0 h 9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27" h="952">
                <a:moveTo>
                  <a:pt x="0" y="952"/>
                </a:moveTo>
                <a:cubicBezTo>
                  <a:pt x="64" y="770"/>
                  <a:pt x="128" y="589"/>
                  <a:pt x="343" y="453"/>
                </a:cubicBezTo>
                <a:cubicBezTo>
                  <a:pt x="557" y="317"/>
                  <a:pt x="1021" y="211"/>
                  <a:pt x="1285" y="136"/>
                </a:cubicBezTo>
                <a:cubicBezTo>
                  <a:pt x="1549" y="61"/>
                  <a:pt x="1820" y="23"/>
                  <a:pt x="1927" y="0"/>
                </a:cubicBezTo>
              </a:path>
            </a:pathLst>
          </a:custGeom>
          <a:noFill/>
          <a:ln w="38100" cap="flat" cmpd="sng">
            <a:solidFill>
              <a:srgbClr val="FF66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7355" name="Text Box 11"/>
          <p:cNvSpPr txBox="1">
            <a:spLocks noChangeArrowheads="1"/>
          </p:cNvSpPr>
          <p:nvPr/>
        </p:nvSpPr>
        <p:spPr bwMode="auto">
          <a:xfrm>
            <a:off x="238125" y="4376738"/>
            <a:ext cx="3603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it-IT" altLang="it-IT" sz="1600">
                <a:latin typeface="Tahoma" pitchFamily="34" charset="0"/>
              </a:rPr>
              <a:t>T</a:t>
            </a:r>
          </a:p>
        </p:txBody>
      </p:sp>
      <p:sp>
        <p:nvSpPr>
          <p:cNvPr id="57356" name="Line 12"/>
          <p:cNvSpPr>
            <a:spLocks noChangeShapeType="1"/>
          </p:cNvSpPr>
          <p:nvPr/>
        </p:nvSpPr>
        <p:spPr bwMode="auto">
          <a:xfrm flipV="1">
            <a:off x="611188" y="4713288"/>
            <a:ext cx="0" cy="647700"/>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7357" name="Text Box 13"/>
          <p:cNvSpPr txBox="1">
            <a:spLocks noChangeArrowheads="1"/>
          </p:cNvSpPr>
          <p:nvPr/>
        </p:nvSpPr>
        <p:spPr bwMode="auto">
          <a:xfrm>
            <a:off x="3983038" y="4497388"/>
            <a:ext cx="3603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it-IT" altLang="it-IT" sz="1600">
                <a:latin typeface="Tahoma" pitchFamily="34" charset="0"/>
              </a:rPr>
              <a:t>V</a:t>
            </a:r>
          </a:p>
        </p:txBody>
      </p:sp>
      <p:sp>
        <p:nvSpPr>
          <p:cNvPr id="57358" name="Text Box 14"/>
          <p:cNvSpPr txBox="1">
            <a:spLocks noChangeArrowheads="1"/>
          </p:cNvSpPr>
          <p:nvPr/>
        </p:nvSpPr>
        <p:spPr bwMode="auto">
          <a:xfrm>
            <a:off x="900113" y="5805488"/>
            <a:ext cx="7127875" cy="850900"/>
          </a:xfrm>
          <a:prstGeom prst="rect">
            <a:avLst/>
          </a:prstGeom>
          <a:solidFill>
            <a:schemeClr val="accent1">
              <a:alpha val="41176"/>
            </a:schemeClr>
          </a:solidFill>
          <a:ln w="2857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it-IT" altLang="it-IT" sz="1200">
                <a:latin typeface="Tahoma" pitchFamily="34" charset="0"/>
              </a:rPr>
              <a:t>AB = distanza ad superare con trasporto da A a B o da B ad A o da A e B verso un punto intermedio I</a:t>
            </a:r>
            <a:br>
              <a:rPr lang="it-IT" altLang="it-IT" sz="1200">
                <a:latin typeface="Tahoma" pitchFamily="34" charset="0"/>
              </a:rPr>
            </a:br>
            <a:r>
              <a:rPr lang="it-IT" altLang="it-IT" sz="1200">
                <a:latin typeface="Tahoma" pitchFamily="34" charset="0"/>
              </a:rPr>
              <a:t>AT (BV) = costo fisso di carico/scarico</a:t>
            </a:r>
            <a:br>
              <a:rPr lang="it-IT" altLang="it-IT" sz="1200">
                <a:latin typeface="Tahoma" pitchFamily="34" charset="0"/>
              </a:rPr>
            </a:br>
            <a:r>
              <a:rPr lang="it-IT" altLang="it-IT" sz="1200">
                <a:latin typeface="Tahoma" pitchFamily="34" charset="0"/>
              </a:rPr>
              <a:t>TY = curva di costo di trasporto da A a B; VZ = curva di costo di trasporto da B ad A</a:t>
            </a:r>
            <a:br>
              <a:rPr lang="it-IT" altLang="it-IT" sz="1200">
                <a:latin typeface="Tahoma" pitchFamily="34" charset="0"/>
              </a:rPr>
            </a:br>
            <a:r>
              <a:rPr lang="it-IT" altLang="it-IT" sz="1200">
                <a:latin typeface="Tahoma" pitchFamily="34" charset="0"/>
              </a:rPr>
              <a:t>ZWY = curva dei costi di trasporto totali</a:t>
            </a:r>
          </a:p>
        </p:txBody>
      </p:sp>
      <p:sp>
        <p:nvSpPr>
          <p:cNvPr id="57359" name="Line 15"/>
          <p:cNvSpPr>
            <a:spLocks noChangeShapeType="1"/>
          </p:cNvSpPr>
          <p:nvPr/>
        </p:nvSpPr>
        <p:spPr bwMode="auto">
          <a:xfrm flipV="1">
            <a:off x="3952875" y="1905000"/>
            <a:ext cx="0" cy="3457575"/>
          </a:xfrm>
          <a:prstGeom prst="line">
            <a:avLst/>
          </a:prstGeom>
          <a:noFill/>
          <a:ln w="28575">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7360" name="Line 16"/>
          <p:cNvSpPr>
            <a:spLocks noChangeShapeType="1"/>
          </p:cNvSpPr>
          <p:nvPr/>
        </p:nvSpPr>
        <p:spPr bwMode="auto">
          <a:xfrm flipV="1">
            <a:off x="3957638" y="4702175"/>
            <a:ext cx="0" cy="647700"/>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7361" name="Freeform 17"/>
          <p:cNvSpPr>
            <a:spLocks/>
          </p:cNvSpPr>
          <p:nvPr/>
        </p:nvSpPr>
        <p:spPr bwMode="auto">
          <a:xfrm flipH="1">
            <a:off x="598488" y="3194050"/>
            <a:ext cx="3359150" cy="1511300"/>
          </a:xfrm>
          <a:custGeom>
            <a:avLst/>
            <a:gdLst>
              <a:gd name="T0" fmla="*/ 0 w 1927"/>
              <a:gd name="T1" fmla="*/ 1511300 h 952"/>
              <a:gd name="T2" fmla="*/ 597918 w 1927"/>
              <a:gd name="T3" fmla="*/ 719138 h 952"/>
              <a:gd name="T4" fmla="*/ 2240014 w 1927"/>
              <a:gd name="T5" fmla="*/ 215900 h 952"/>
              <a:gd name="T6" fmla="*/ 3359150 w 1927"/>
              <a:gd name="T7" fmla="*/ 0 h 9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27" h="952">
                <a:moveTo>
                  <a:pt x="0" y="952"/>
                </a:moveTo>
                <a:cubicBezTo>
                  <a:pt x="64" y="770"/>
                  <a:pt x="128" y="589"/>
                  <a:pt x="343" y="453"/>
                </a:cubicBezTo>
                <a:cubicBezTo>
                  <a:pt x="557" y="317"/>
                  <a:pt x="1021" y="211"/>
                  <a:pt x="1285" y="136"/>
                </a:cubicBezTo>
                <a:cubicBezTo>
                  <a:pt x="1549" y="61"/>
                  <a:pt x="1820" y="23"/>
                  <a:pt x="1927" y="0"/>
                </a:cubicBezTo>
              </a:path>
            </a:pathLst>
          </a:custGeom>
          <a:noFill/>
          <a:ln w="38100" cap="flat" cmpd="sng">
            <a:solidFill>
              <a:srgbClr val="FF66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7362" name="Text Box 18"/>
          <p:cNvSpPr txBox="1">
            <a:spLocks noChangeArrowheads="1"/>
          </p:cNvSpPr>
          <p:nvPr/>
        </p:nvSpPr>
        <p:spPr bwMode="auto">
          <a:xfrm>
            <a:off x="238125" y="2986088"/>
            <a:ext cx="3603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it-IT" altLang="it-IT" sz="1600">
                <a:latin typeface="Tahoma" pitchFamily="34" charset="0"/>
              </a:rPr>
              <a:t>Z</a:t>
            </a:r>
          </a:p>
        </p:txBody>
      </p:sp>
      <p:sp>
        <p:nvSpPr>
          <p:cNvPr id="57363" name="Freeform 19"/>
          <p:cNvSpPr>
            <a:spLocks/>
          </p:cNvSpPr>
          <p:nvPr/>
        </p:nvSpPr>
        <p:spPr bwMode="auto">
          <a:xfrm>
            <a:off x="611188" y="1689100"/>
            <a:ext cx="3359150" cy="1500188"/>
          </a:xfrm>
          <a:custGeom>
            <a:avLst/>
            <a:gdLst>
              <a:gd name="T0" fmla="*/ 3359150 w 2116"/>
              <a:gd name="T1" fmla="*/ 1500188 h 547"/>
              <a:gd name="T2" fmla="*/ 1703388 w 2116"/>
              <a:gd name="T3" fmla="*/ 5485 h 547"/>
              <a:gd name="T4" fmla="*/ 0 w 2116"/>
              <a:gd name="T5" fmla="*/ 1461792 h 547"/>
              <a:gd name="T6" fmla="*/ 0 60000 65536"/>
              <a:gd name="T7" fmla="*/ 0 60000 65536"/>
              <a:gd name="T8" fmla="*/ 0 60000 65536"/>
            </a:gdLst>
            <a:ahLst/>
            <a:cxnLst>
              <a:cxn ang="T6">
                <a:pos x="T0" y="T1"/>
              </a:cxn>
              <a:cxn ang="T7">
                <a:pos x="T2" y="T3"/>
              </a:cxn>
              <a:cxn ang="T8">
                <a:pos x="T4" y="T5"/>
              </a:cxn>
            </a:cxnLst>
            <a:rect l="0" t="0" r="r" b="b"/>
            <a:pathLst>
              <a:path w="2116" h="547">
                <a:moveTo>
                  <a:pt x="2116" y="547"/>
                </a:moveTo>
                <a:cubicBezTo>
                  <a:pt x="1768" y="278"/>
                  <a:pt x="1426" y="4"/>
                  <a:pt x="1073" y="2"/>
                </a:cubicBezTo>
                <a:cubicBezTo>
                  <a:pt x="720" y="0"/>
                  <a:pt x="224" y="422"/>
                  <a:pt x="0" y="533"/>
                </a:cubicBezTo>
              </a:path>
            </a:pathLst>
          </a:custGeom>
          <a:noFill/>
          <a:ln w="38100" cap="flat" cmpd="sng">
            <a:solidFill>
              <a:srgbClr val="FF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nvGrpSpPr>
          <p:cNvPr id="57364" name="Group 20"/>
          <p:cNvGrpSpPr>
            <a:grpSpLocks/>
          </p:cNvGrpSpPr>
          <p:nvPr/>
        </p:nvGrpSpPr>
        <p:grpSpPr bwMode="auto">
          <a:xfrm>
            <a:off x="2327275" y="1731963"/>
            <a:ext cx="0" cy="3649662"/>
            <a:chOff x="1474" y="1325"/>
            <a:chExt cx="0" cy="2299"/>
          </a:xfrm>
        </p:grpSpPr>
        <p:sp>
          <p:nvSpPr>
            <p:cNvPr id="57391" name="Line 21"/>
            <p:cNvSpPr>
              <a:spLocks noChangeShapeType="1"/>
            </p:cNvSpPr>
            <p:nvPr/>
          </p:nvSpPr>
          <p:spPr bwMode="auto">
            <a:xfrm>
              <a:off x="1474" y="2478"/>
              <a:ext cx="0" cy="1146"/>
            </a:xfrm>
            <a:prstGeom prst="line">
              <a:avLst/>
            </a:prstGeom>
            <a:noFill/>
            <a:ln w="28575">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7392" name="Line 22"/>
            <p:cNvSpPr>
              <a:spLocks noChangeShapeType="1"/>
            </p:cNvSpPr>
            <p:nvPr/>
          </p:nvSpPr>
          <p:spPr bwMode="auto">
            <a:xfrm>
              <a:off x="1474" y="1325"/>
              <a:ext cx="0" cy="1146"/>
            </a:xfrm>
            <a:prstGeom prst="line">
              <a:avLst/>
            </a:prstGeom>
            <a:noFill/>
            <a:ln w="28575">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57365" name="Text Box 23"/>
          <p:cNvSpPr txBox="1">
            <a:spLocks noChangeArrowheads="1"/>
          </p:cNvSpPr>
          <p:nvPr/>
        </p:nvSpPr>
        <p:spPr bwMode="auto">
          <a:xfrm>
            <a:off x="2182813" y="1257300"/>
            <a:ext cx="3603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it-IT" altLang="it-IT" sz="1600">
                <a:latin typeface="Tahoma" pitchFamily="34" charset="0"/>
              </a:rPr>
              <a:t>W</a:t>
            </a:r>
          </a:p>
        </p:txBody>
      </p:sp>
      <p:sp>
        <p:nvSpPr>
          <p:cNvPr id="57366" name="Line 24"/>
          <p:cNvSpPr>
            <a:spLocks noChangeShapeType="1"/>
          </p:cNvSpPr>
          <p:nvPr/>
        </p:nvSpPr>
        <p:spPr bwMode="auto">
          <a:xfrm flipV="1">
            <a:off x="5300663" y="1917700"/>
            <a:ext cx="0" cy="3457575"/>
          </a:xfrm>
          <a:prstGeom prst="line">
            <a:avLst/>
          </a:prstGeom>
          <a:noFill/>
          <a:ln w="28575">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7367" name="Line 25"/>
          <p:cNvSpPr>
            <a:spLocks noChangeShapeType="1"/>
          </p:cNvSpPr>
          <p:nvPr/>
        </p:nvSpPr>
        <p:spPr bwMode="auto">
          <a:xfrm>
            <a:off x="5291138" y="5373688"/>
            <a:ext cx="3365500" cy="1587"/>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7368" name="Text Box 26"/>
          <p:cNvSpPr txBox="1">
            <a:spLocks noChangeArrowheads="1"/>
          </p:cNvSpPr>
          <p:nvPr/>
        </p:nvSpPr>
        <p:spPr bwMode="auto">
          <a:xfrm>
            <a:off x="7019925" y="5348288"/>
            <a:ext cx="1368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50000"/>
              </a:spcBef>
              <a:buFont typeface="Monotype Sorts" pitchFamily="2" charset="2"/>
              <a:buNone/>
            </a:pPr>
            <a:r>
              <a:rPr lang="it-IT" altLang="it-IT" sz="1600">
                <a:latin typeface="Tahoma" pitchFamily="34" charset="0"/>
              </a:rPr>
              <a:t>distanza</a:t>
            </a:r>
          </a:p>
        </p:txBody>
      </p:sp>
      <p:sp>
        <p:nvSpPr>
          <p:cNvPr id="57369" name="Text Box 27"/>
          <p:cNvSpPr txBox="1">
            <a:spLocks noChangeArrowheads="1"/>
          </p:cNvSpPr>
          <p:nvPr/>
        </p:nvSpPr>
        <p:spPr bwMode="auto">
          <a:xfrm>
            <a:off x="4643438" y="1292225"/>
            <a:ext cx="13684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50000"/>
              </a:spcBef>
              <a:buFont typeface="Monotype Sorts" pitchFamily="2" charset="2"/>
              <a:buNone/>
            </a:pPr>
            <a:r>
              <a:rPr lang="it-IT" altLang="it-IT" sz="1600">
                <a:latin typeface="Tahoma" pitchFamily="34" charset="0"/>
              </a:rPr>
              <a:t>Costi di trasporto</a:t>
            </a:r>
          </a:p>
        </p:txBody>
      </p:sp>
      <p:sp>
        <p:nvSpPr>
          <p:cNvPr id="57370" name="Text Box 28"/>
          <p:cNvSpPr txBox="1">
            <a:spLocks noChangeArrowheads="1"/>
          </p:cNvSpPr>
          <p:nvPr/>
        </p:nvSpPr>
        <p:spPr bwMode="auto">
          <a:xfrm>
            <a:off x="5146675" y="5397500"/>
            <a:ext cx="3603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it-IT" altLang="it-IT" sz="1600">
                <a:latin typeface="Tahoma" pitchFamily="34" charset="0"/>
              </a:rPr>
              <a:t>A</a:t>
            </a:r>
          </a:p>
        </p:txBody>
      </p:sp>
      <p:sp>
        <p:nvSpPr>
          <p:cNvPr id="57371" name="Text Box 29"/>
          <p:cNvSpPr txBox="1">
            <a:spLocks noChangeArrowheads="1"/>
          </p:cNvSpPr>
          <p:nvPr/>
        </p:nvSpPr>
        <p:spPr bwMode="auto">
          <a:xfrm>
            <a:off x="8386763" y="5359400"/>
            <a:ext cx="3603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it-IT" altLang="it-IT" sz="1600">
                <a:latin typeface="Tahoma" pitchFamily="34" charset="0"/>
              </a:rPr>
              <a:t>B</a:t>
            </a:r>
          </a:p>
        </p:txBody>
      </p:sp>
      <p:sp>
        <p:nvSpPr>
          <p:cNvPr id="57372" name="Text Box 30"/>
          <p:cNvSpPr txBox="1">
            <a:spLocks noChangeArrowheads="1"/>
          </p:cNvSpPr>
          <p:nvPr/>
        </p:nvSpPr>
        <p:spPr bwMode="auto">
          <a:xfrm>
            <a:off x="8675688" y="2998788"/>
            <a:ext cx="3603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it-IT" altLang="it-IT" sz="1600">
                <a:latin typeface="Tahoma" pitchFamily="34" charset="0"/>
              </a:rPr>
              <a:t>Y</a:t>
            </a:r>
          </a:p>
        </p:txBody>
      </p:sp>
      <p:sp>
        <p:nvSpPr>
          <p:cNvPr id="57373" name="Freeform 31"/>
          <p:cNvSpPr>
            <a:spLocks/>
          </p:cNvSpPr>
          <p:nvPr/>
        </p:nvSpPr>
        <p:spPr bwMode="auto">
          <a:xfrm>
            <a:off x="5303838" y="3565525"/>
            <a:ext cx="1733550" cy="1168400"/>
          </a:xfrm>
          <a:custGeom>
            <a:avLst/>
            <a:gdLst>
              <a:gd name="T0" fmla="*/ 0 w 1092"/>
              <a:gd name="T1" fmla="*/ 1168400 h 736"/>
              <a:gd name="T2" fmla="*/ 596900 w 1092"/>
              <a:gd name="T3" fmla="*/ 376238 h 736"/>
              <a:gd name="T4" fmla="*/ 1733550 w 1092"/>
              <a:gd name="T5" fmla="*/ 0 h 736"/>
              <a:gd name="T6" fmla="*/ 0 60000 65536"/>
              <a:gd name="T7" fmla="*/ 0 60000 65536"/>
              <a:gd name="T8" fmla="*/ 0 60000 65536"/>
            </a:gdLst>
            <a:ahLst/>
            <a:cxnLst>
              <a:cxn ang="T6">
                <a:pos x="T0" y="T1"/>
              </a:cxn>
              <a:cxn ang="T7">
                <a:pos x="T2" y="T3"/>
              </a:cxn>
              <a:cxn ang="T8">
                <a:pos x="T4" y="T5"/>
              </a:cxn>
            </a:cxnLst>
            <a:rect l="0" t="0" r="r" b="b"/>
            <a:pathLst>
              <a:path w="1092" h="736">
                <a:moveTo>
                  <a:pt x="0" y="736"/>
                </a:moveTo>
                <a:cubicBezTo>
                  <a:pt x="70" y="554"/>
                  <a:pt x="194" y="360"/>
                  <a:pt x="376" y="237"/>
                </a:cubicBezTo>
                <a:cubicBezTo>
                  <a:pt x="558" y="114"/>
                  <a:pt x="943" y="49"/>
                  <a:pt x="1092" y="0"/>
                </a:cubicBezTo>
              </a:path>
            </a:pathLst>
          </a:custGeom>
          <a:noFill/>
          <a:ln w="38100" cap="flat" cmpd="sng">
            <a:solidFill>
              <a:srgbClr val="FF66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7374" name="Text Box 32"/>
          <p:cNvSpPr txBox="1">
            <a:spLocks noChangeArrowheads="1"/>
          </p:cNvSpPr>
          <p:nvPr/>
        </p:nvSpPr>
        <p:spPr bwMode="auto">
          <a:xfrm>
            <a:off x="4930775" y="4389438"/>
            <a:ext cx="3603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it-IT" altLang="it-IT" sz="1600">
                <a:latin typeface="Tahoma" pitchFamily="34" charset="0"/>
              </a:rPr>
              <a:t>T</a:t>
            </a:r>
          </a:p>
        </p:txBody>
      </p:sp>
      <p:sp>
        <p:nvSpPr>
          <p:cNvPr id="57375" name="Line 33"/>
          <p:cNvSpPr>
            <a:spLocks noChangeShapeType="1"/>
          </p:cNvSpPr>
          <p:nvPr/>
        </p:nvSpPr>
        <p:spPr bwMode="auto">
          <a:xfrm flipV="1">
            <a:off x="5303838" y="4725988"/>
            <a:ext cx="0" cy="647700"/>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7376" name="Text Box 34"/>
          <p:cNvSpPr txBox="1">
            <a:spLocks noChangeArrowheads="1"/>
          </p:cNvSpPr>
          <p:nvPr/>
        </p:nvSpPr>
        <p:spPr bwMode="auto">
          <a:xfrm>
            <a:off x="8675688" y="4510088"/>
            <a:ext cx="3603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it-IT" altLang="it-IT" sz="1600">
                <a:latin typeface="Tahoma" pitchFamily="34" charset="0"/>
              </a:rPr>
              <a:t>V</a:t>
            </a:r>
          </a:p>
        </p:txBody>
      </p:sp>
      <p:sp>
        <p:nvSpPr>
          <p:cNvPr id="57377" name="Line 35"/>
          <p:cNvSpPr>
            <a:spLocks noChangeShapeType="1"/>
          </p:cNvSpPr>
          <p:nvPr/>
        </p:nvSpPr>
        <p:spPr bwMode="auto">
          <a:xfrm flipV="1">
            <a:off x="8645525" y="1917700"/>
            <a:ext cx="0" cy="3457575"/>
          </a:xfrm>
          <a:prstGeom prst="line">
            <a:avLst/>
          </a:prstGeom>
          <a:noFill/>
          <a:ln w="28575">
            <a:solidFill>
              <a:srgbClr val="808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7378" name="Line 36"/>
          <p:cNvSpPr>
            <a:spLocks noChangeShapeType="1"/>
          </p:cNvSpPr>
          <p:nvPr/>
        </p:nvSpPr>
        <p:spPr bwMode="auto">
          <a:xfrm flipV="1">
            <a:off x="8650288" y="4714875"/>
            <a:ext cx="0" cy="647700"/>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7379" name="Freeform 37"/>
          <p:cNvSpPr>
            <a:spLocks/>
          </p:cNvSpPr>
          <p:nvPr/>
        </p:nvSpPr>
        <p:spPr bwMode="auto">
          <a:xfrm>
            <a:off x="7023100" y="3565525"/>
            <a:ext cx="1627188" cy="1152525"/>
          </a:xfrm>
          <a:custGeom>
            <a:avLst/>
            <a:gdLst>
              <a:gd name="T0" fmla="*/ 1627188 w 1025"/>
              <a:gd name="T1" fmla="*/ 1152525 h 726"/>
              <a:gd name="T2" fmla="*/ 1028700 w 1025"/>
              <a:gd name="T3" fmla="*/ 360363 h 726"/>
              <a:gd name="T4" fmla="*/ 0 w 1025"/>
              <a:gd name="T5" fmla="*/ 0 h 726"/>
              <a:gd name="T6" fmla="*/ 0 60000 65536"/>
              <a:gd name="T7" fmla="*/ 0 60000 65536"/>
              <a:gd name="T8" fmla="*/ 0 60000 65536"/>
            </a:gdLst>
            <a:ahLst/>
            <a:cxnLst>
              <a:cxn ang="T6">
                <a:pos x="T0" y="T1"/>
              </a:cxn>
              <a:cxn ang="T7">
                <a:pos x="T2" y="T3"/>
              </a:cxn>
              <a:cxn ang="T8">
                <a:pos x="T4" y="T5"/>
              </a:cxn>
            </a:cxnLst>
            <a:rect l="0" t="0" r="r" b="b"/>
            <a:pathLst>
              <a:path w="1025" h="726">
                <a:moveTo>
                  <a:pt x="1025" y="726"/>
                </a:moveTo>
                <a:cubicBezTo>
                  <a:pt x="955" y="544"/>
                  <a:pt x="819" y="348"/>
                  <a:pt x="648" y="227"/>
                </a:cubicBezTo>
                <a:cubicBezTo>
                  <a:pt x="477" y="106"/>
                  <a:pt x="135" y="47"/>
                  <a:pt x="0" y="0"/>
                </a:cubicBezTo>
              </a:path>
            </a:pathLst>
          </a:custGeom>
          <a:noFill/>
          <a:ln w="38100" cap="flat" cmpd="sng">
            <a:solidFill>
              <a:srgbClr val="FF66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7380" name="Text Box 38"/>
          <p:cNvSpPr txBox="1">
            <a:spLocks noChangeArrowheads="1"/>
          </p:cNvSpPr>
          <p:nvPr/>
        </p:nvSpPr>
        <p:spPr bwMode="auto">
          <a:xfrm>
            <a:off x="4930775" y="2998788"/>
            <a:ext cx="3603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it-IT" altLang="it-IT" sz="1600">
                <a:latin typeface="Tahoma" pitchFamily="34" charset="0"/>
              </a:rPr>
              <a:t>Z</a:t>
            </a:r>
          </a:p>
        </p:txBody>
      </p:sp>
      <p:sp>
        <p:nvSpPr>
          <p:cNvPr id="57381" name="Freeform 39"/>
          <p:cNvSpPr>
            <a:spLocks/>
          </p:cNvSpPr>
          <p:nvPr/>
        </p:nvSpPr>
        <p:spPr bwMode="auto">
          <a:xfrm>
            <a:off x="5291138" y="649288"/>
            <a:ext cx="3359150" cy="1500187"/>
          </a:xfrm>
          <a:custGeom>
            <a:avLst/>
            <a:gdLst>
              <a:gd name="T0" fmla="*/ 3359150 w 2116"/>
              <a:gd name="T1" fmla="*/ 1500187 h 547"/>
              <a:gd name="T2" fmla="*/ 1703388 w 2116"/>
              <a:gd name="T3" fmla="*/ 5485 h 547"/>
              <a:gd name="T4" fmla="*/ 0 w 2116"/>
              <a:gd name="T5" fmla="*/ 1461791 h 547"/>
              <a:gd name="T6" fmla="*/ 0 60000 65536"/>
              <a:gd name="T7" fmla="*/ 0 60000 65536"/>
              <a:gd name="T8" fmla="*/ 0 60000 65536"/>
            </a:gdLst>
            <a:ahLst/>
            <a:cxnLst>
              <a:cxn ang="T6">
                <a:pos x="T0" y="T1"/>
              </a:cxn>
              <a:cxn ang="T7">
                <a:pos x="T2" y="T3"/>
              </a:cxn>
              <a:cxn ang="T8">
                <a:pos x="T4" y="T5"/>
              </a:cxn>
            </a:cxnLst>
            <a:rect l="0" t="0" r="r" b="b"/>
            <a:pathLst>
              <a:path w="2116" h="547">
                <a:moveTo>
                  <a:pt x="2116" y="547"/>
                </a:moveTo>
                <a:cubicBezTo>
                  <a:pt x="1768" y="278"/>
                  <a:pt x="1426" y="4"/>
                  <a:pt x="1073" y="2"/>
                </a:cubicBezTo>
                <a:cubicBezTo>
                  <a:pt x="720" y="0"/>
                  <a:pt x="224" y="422"/>
                  <a:pt x="0" y="533"/>
                </a:cubicBezTo>
              </a:path>
            </a:pathLst>
          </a:custGeom>
          <a:noFill/>
          <a:ln w="38100" cap="flat" cmpd="sng">
            <a:solidFill>
              <a:srgbClr val="FF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nvGrpSpPr>
          <p:cNvPr id="57382" name="Group 40"/>
          <p:cNvGrpSpPr>
            <a:grpSpLocks/>
          </p:cNvGrpSpPr>
          <p:nvPr/>
        </p:nvGrpSpPr>
        <p:grpSpPr bwMode="auto">
          <a:xfrm>
            <a:off x="7019925" y="646113"/>
            <a:ext cx="0" cy="4729162"/>
            <a:chOff x="1474" y="1325"/>
            <a:chExt cx="0" cy="2299"/>
          </a:xfrm>
        </p:grpSpPr>
        <p:sp>
          <p:nvSpPr>
            <p:cNvPr id="57389" name="Line 41"/>
            <p:cNvSpPr>
              <a:spLocks noChangeShapeType="1"/>
            </p:cNvSpPr>
            <p:nvPr/>
          </p:nvSpPr>
          <p:spPr bwMode="auto">
            <a:xfrm>
              <a:off x="1474" y="2478"/>
              <a:ext cx="0" cy="1146"/>
            </a:xfrm>
            <a:prstGeom prst="line">
              <a:avLst/>
            </a:prstGeom>
            <a:noFill/>
            <a:ln w="28575">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7390" name="Line 42"/>
            <p:cNvSpPr>
              <a:spLocks noChangeShapeType="1"/>
            </p:cNvSpPr>
            <p:nvPr/>
          </p:nvSpPr>
          <p:spPr bwMode="auto">
            <a:xfrm>
              <a:off x="1474" y="1325"/>
              <a:ext cx="0" cy="1146"/>
            </a:xfrm>
            <a:prstGeom prst="line">
              <a:avLst/>
            </a:prstGeom>
            <a:noFill/>
            <a:ln w="28575">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57383" name="Text Box 43"/>
          <p:cNvSpPr txBox="1">
            <a:spLocks noChangeArrowheads="1"/>
          </p:cNvSpPr>
          <p:nvPr/>
        </p:nvSpPr>
        <p:spPr bwMode="auto">
          <a:xfrm>
            <a:off x="7019925" y="1270000"/>
            <a:ext cx="3603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it-IT" altLang="it-IT" sz="1600">
                <a:latin typeface="Tahoma" pitchFamily="34" charset="0"/>
              </a:rPr>
              <a:t>W</a:t>
            </a:r>
          </a:p>
        </p:txBody>
      </p:sp>
      <p:sp>
        <p:nvSpPr>
          <p:cNvPr id="57384" name="Line 44"/>
          <p:cNvSpPr>
            <a:spLocks noChangeShapeType="1"/>
          </p:cNvSpPr>
          <p:nvPr/>
        </p:nvSpPr>
        <p:spPr bwMode="auto">
          <a:xfrm flipV="1">
            <a:off x="7019925" y="2913063"/>
            <a:ext cx="0" cy="647700"/>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7385" name="Freeform 45"/>
          <p:cNvSpPr>
            <a:spLocks/>
          </p:cNvSpPr>
          <p:nvPr/>
        </p:nvSpPr>
        <p:spPr bwMode="auto">
          <a:xfrm>
            <a:off x="7007225" y="2184400"/>
            <a:ext cx="1633538" cy="736600"/>
          </a:xfrm>
          <a:custGeom>
            <a:avLst/>
            <a:gdLst>
              <a:gd name="T0" fmla="*/ 0 w 1092"/>
              <a:gd name="T1" fmla="*/ 736600 h 736"/>
              <a:gd name="T2" fmla="*/ 562464 w 1092"/>
              <a:gd name="T3" fmla="*/ 237193 h 736"/>
              <a:gd name="T4" fmla="*/ 1633538 w 1092"/>
              <a:gd name="T5" fmla="*/ 0 h 736"/>
              <a:gd name="T6" fmla="*/ 0 60000 65536"/>
              <a:gd name="T7" fmla="*/ 0 60000 65536"/>
              <a:gd name="T8" fmla="*/ 0 60000 65536"/>
            </a:gdLst>
            <a:ahLst/>
            <a:cxnLst>
              <a:cxn ang="T6">
                <a:pos x="T0" y="T1"/>
              </a:cxn>
              <a:cxn ang="T7">
                <a:pos x="T2" y="T3"/>
              </a:cxn>
              <a:cxn ang="T8">
                <a:pos x="T4" y="T5"/>
              </a:cxn>
            </a:cxnLst>
            <a:rect l="0" t="0" r="r" b="b"/>
            <a:pathLst>
              <a:path w="1092" h="736">
                <a:moveTo>
                  <a:pt x="0" y="736"/>
                </a:moveTo>
                <a:cubicBezTo>
                  <a:pt x="70" y="554"/>
                  <a:pt x="194" y="360"/>
                  <a:pt x="376" y="237"/>
                </a:cubicBezTo>
                <a:cubicBezTo>
                  <a:pt x="558" y="114"/>
                  <a:pt x="943" y="49"/>
                  <a:pt x="1092" y="0"/>
                </a:cubicBezTo>
              </a:path>
            </a:pathLst>
          </a:custGeom>
          <a:noFill/>
          <a:ln w="38100" cap="flat" cmpd="sng">
            <a:solidFill>
              <a:srgbClr val="FF66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7386" name="Freeform 46"/>
          <p:cNvSpPr>
            <a:spLocks/>
          </p:cNvSpPr>
          <p:nvPr/>
        </p:nvSpPr>
        <p:spPr bwMode="auto">
          <a:xfrm flipH="1">
            <a:off x="5292725" y="2146300"/>
            <a:ext cx="1717675" cy="736600"/>
          </a:xfrm>
          <a:custGeom>
            <a:avLst/>
            <a:gdLst>
              <a:gd name="T0" fmla="*/ 0 w 1092"/>
              <a:gd name="T1" fmla="*/ 736600 h 736"/>
              <a:gd name="T2" fmla="*/ 591434 w 1092"/>
              <a:gd name="T3" fmla="*/ 237193 h 736"/>
              <a:gd name="T4" fmla="*/ 1717675 w 1092"/>
              <a:gd name="T5" fmla="*/ 0 h 736"/>
              <a:gd name="T6" fmla="*/ 0 60000 65536"/>
              <a:gd name="T7" fmla="*/ 0 60000 65536"/>
              <a:gd name="T8" fmla="*/ 0 60000 65536"/>
            </a:gdLst>
            <a:ahLst/>
            <a:cxnLst>
              <a:cxn ang="T6">
                <a:pos x="T0" y="T1"/>
              </a:cxn>
              <a:cxn ang="T7">
                <a:pos x="T2" y="T3"/>
              </a:cxn>
              <a:cxn ang="T8">
                <a:pos x="T4" y="T5"/>
              </a:cxn>
            </a:cxnLst>
            <a:rect l="0" t="0" r="r" b="b"/>
            <a:pathLst>
              <a:path w="1092" h="736">
                <a:moveTo>
                  <a:pt x="0" y="736"/>
                </a:moveTo>
                <a:cubicBezTo>
                  <a:pt x="70" y="554"/>
                  <a:pt x="194" y="360"/>
                  <a:pt x="376" y="237"/>
                </a:cubicBezTo>
                <a:cubicBezTo>
                  <a:pt x="558" y="114"/>
                  <a:pt x="943" y="49"/>
                  <a:pt x="1092" y="0"/>
                </a:cubicBezTo>
              </a:path>
            </a:pathLst>
          </a:custGeom>
          <a:noFill/>
          <a:ln w="38100" cap="flat" cmpd="sng">
            <a:solidFill>
              <a:srgbClr val="FF66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7387" name="Text Box 47"/>
          <p:cNvSpPr txBox="1">
            <a:spLocks noChangeArrowheads="1"/>
          </p:cNvSpPr>
          <p:nvPr/>
        </p:nvSpPr>
        <p:spPr bwMode="auto">
          <a:xfrm>
            <a:off x="6897688" y="5360988"/>
            <a:ext cx="3603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it-IT" altLang="it-IT" sz="1600">
                <a:latin typeface="Tahoma" pitchFamily="34" charset="0"/>
              </a:rPr>
              <a:t>I</a:t>
            </a:r>
          </a:p>
        </p:txBody>
      </p:sp>
      <p:sp>
        <p:nvSpPr>
          <p:cNvPr id="57388" name="Text Box 48"/>
          <p:cNvSpPr txBox="1">
            <a:spLocks noChangeArrowheads="1"/>
          </p:cNvSpPr>
          <p:nvPr/>
        </p:nvSpPr>
        <p:spPr bwMode="auto">
          <a:xfrm>
            <a:off x="2241550" y="5445125"/>
            <a:ext cx="3603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it-IT" altLang="it-IT" sz="1600">
                <a:latin typeface="Tahoma" pitchFamily="34" charset="0"/>
              </a:rPr>
              <a:t>I</a:t>
            </a:r>
          </a:p>
        </p:txBody>
      </p:sp>
    </p:spTree>
    <p:extLst>
      <p:ext uri="{BB962C8B-B14F-4D97-AF65-F5344CB8AC3E}">
        <p14:creationId xmlns:p14="http://schemas.microsoft.com/office/powerpoint/2010/main" val="47957812"/>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it-IT" altLang="it-IT" sz="3200" smtClean="0"/>
              <a:t>La struttura spaziale dei costi di trasporto</a:t>
            </a:r>
            <a:br>
              <a:rPr lang="it-IT" altLang="it-IT" sz="3200" smtClean="0"/>
            </a:br>
            <a:endParaRPr lang="it-IT" altLang="it-IT" sz="3200" smtClean="0"/>
          </a:p>
        </p:txBody>
      </p:sp>
      <p:sp>
        <p:nvSpPr>
          <p:cNvPr id="59395" name="Arc 3"/>
          <p:cNvSpPr>
            <a:spLocks/>
          </p:cNvSpPr>
          <p:nvPr/>
        </p:nvSpPr>
        <p:spPr bwMode="auto">
          <a:xfrm rot="10800000" flipH="1">
            <a:off x="2339975" y="4041775"/>
            <a:ext cx="4032250" cy="1835150"/>
          </a:xfrm>
          <a:custGeom>
            <a:avLst/>
            <a:gdLst>
              <a:gd name="T0" fmla="*/ 0 w 43197"/>
              <a:gd name="T1" fmla="*/ 1810851 h 21600"/>
              <a:gd name="T2" fmla="*/ 4032250 w 43197"/>
              <a:gd name="T3" fmla="*/ 1818923 h 21600"/>
              <a:gd name="T4" fmla="*/ 2016078 w 43197"/>
              <a:gd name="T5" fmla="*/ 1835150 h 21600"/>
              <a:gd name="T6" fmla="*/ 0 60000 65536"/>
              <a:gd name="T7" fmla="*/ 0 60000 65536"/>
              <a:gd name="T8" fmla="*/ 0 60000 65536"/>
            </a:gdLst>
            <a:ahLst/>
            <a:cxnLst>
              <a:cxn ang="T6">
                <a:pos x="T0" y="T1"/>
              </a:cxn>
              <a:cxn ang="T7">
                <a:pos x="T2" y="T3"/>
              </a:cxn>
              <a:cxn ang="T8">
                <a:pos x="T4" y="T5"/>
              </a:cxn>
            </a:cxnLst>
            <a:rect l="0" t="0" r="r" b="b"/>
            <a:pathLst>
              <a:path w="43197" h="21600" fill="none" extrusionOk="0">
                <a:moveTo>
                  <a:pt x="-1" y="21313"/>
                </a:moveTo>
                <a:cubicBezTo>
                  <a:pt x="156" y="9497"/>
                  <a:pt x="9780" y="-1"/>
                  <a:pt x="21598" y="0"/>
                </a:cubicBezTo>
                <a:cubicBezTo>
                  <a:pt x="33452" y="0"/>
                  <a:pt x="43092" y="9554"/>
                  <a:pt x="43197" y="21408"/>
                </a:cubicBezTo>
              </a:path>
              <a:path w="43197" h="21600" stroke="0" extrusionOk="0">
                <a:moveTo>
                  <a:pt x="-1" y="21313"/>
                </a:moveTo>
                <a:cubicBezTo>
                  <a:pt x="156" y="9497"/>
                  <a:pt x="9780" y="-1"/>
                  <a:pt x="21598" y="0"/>
                </a:cubicBezTo>
                <a:cubicBezTo>
                  <a:pt x="33452" y="0"/>
                  <a:pt x="43092" y="9554"/>
                  <a:pt x="43197" y="21408"/>
                </a:cubicBezTo>
                <a:lnTo>
                  <a:pt x="21598" y="21600"/>
                </a:lnTo>
                <a:lnTo>
                  <a:pt x="-1" y="21313"/>
                </a:lnTo>
                <a:close/>
              </a:path>
            </a:pathLst>
          </a:custGeom>
          <a:noFill/>
          <a:ln w="19050">
            <a:solidFill>
              <a:srgbClr val="3333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9396" name="Rectangle 4"/>
          <p:cNvSpPr>
            <a:spLocks noChangeArrowheads="1"/>
          </p:cNvSpPr>
          <p:nvPr/>
        </p:nvSpPr>
        <p:spPr bwMode="auto">
          <a:xfrm>
            <a:off x="2339975" y="1628775"/>
            <a:ext cx="4032250" cy="2447925"/>
          </a:xfrm>
          <a:prstGeom prst="rect">
            <a:avLst/>
          </a:prstGeom>
          <a:noFill/>
          <a:ln w="19050">
            <a:solidFill>
              <a:srgbClr val="333333"/>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endParaRPr lang="it-IT" altLang="it-IT"/>
          </a:p>
        </p:txBody>
      </p:sp>
      <p:sp>
        <p:nvSpPr>
          <p:cNvPr id="59397" name="Line 5"/>
          <p:cNvSpPr>
            <a:spLocks noChangeShapeType="1"/>
          </p:cNvSpPr>
          <p:nvPr/>
        </p:nvSpPr>
        <p:spPr bwMode="auto">
          <a:xfrm>
            <a:off x="4356100" y="963613"/>
            <a:ext cx="0" cy="3097212"/>
          </a:xfrm>
          <a:prstGeom prst="line">
            <a:avLst/>
          </a:prstGeom>
          <a:noFill/>
          <a:ln w="38100">
            <a:solidFill>
              <a:srgbClr val="80808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9398" name="Line 6"/>
          <p:cNvSpPr>
            <a:spLocks noChangeShapeType="1"/>
          </p:cNvSpPr>
          <p:nvPr/>
        </p:nvSpPr>
        <p:spPr bwMode="auto">
          <a:xfrm flipV="1">
            <a:off x="4356100" y="1636713"/>
            <a:ext cx="1995488" cy="2008187"/>
          </a:xfrm>
          <a:prstGeom prst="line">
            <a:avLst/>
          </a:prstGeom>
          <a:noFill/>
          <a:ln w="349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9399" name="Line 7"/>
          <p:cNvSpPr>
            <a:spLocks noChangeShapeType="1"/>
          </p:cNvSpPr>
          <p:nvPr/>
        </p:nvSpPr>
        <p:spPr bwMode="auto">
          <a:xfrm rot="-9000000">
            <a:off x="1997075" y="2268538"/>
            <a:ext cx="2714625" cy="728662"/>
          </a:xfrm>
          <a:prstGeom prst="line">
            <a:avLst/>
          </a:prstGeom>
          <a:noFill/>
          <a:ln w="349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9400" name="Text Box 8"/>
          <p:cNvSpPr txBox="1">
            <a:spLocks noChangeArrowheads="1"/>
          </p:cNvSpPr>
          <p:nvPr/>
        </p:nvSpPr>
        <p:spPr bwMode="auto">
          <a:xfrm>
            <a:off x="3852863" y="981075"/>
            <a:ext cx="6477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it-IT" altLang="it-IT" sz="1200" b="1"/>
              <a:t>costi</a:t>
            </a:r>
          </a:p>
        </p:txBody>
      </p:sp>
      <p:sp>
        <p:nvSpPr>
          <p:cNvPr id="59401" name="Text Box 9"/>
          <p:cNvSpPr txBox="1">
            <a:spLocks noChangeArrowheads="1"/>
          </p:cNvSpPr>
          <p:nvPr/>
        </p:nvSpPr>
        <p:spPr bwMode="auto">
          <a:xfrm>
            <a:off x="2411413" y="3789363"/>
            <a:ext cx="6477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it-IT" altLang="it-IT" sz="1200" b="1"/>
              <a:t>T</a:t>
            </a:r>
          </a:p>
        </p:txBody>
      </p:sp>
      <p:sp>
        <p:nvSpPr>
          <p:cNvPr id="59402" name="Text Box 10"/>
          <p:cNvSpPr txBox="1">
            <a:spLocks noChangeArrowheads="1"/>
          </p:cNvSpPr>
          <p:nvPr/>
        </p:nvSpPr>
        <p:spPr bwMode="auto">
          <a:xfrm>
            <a:off x="6445250" y="3789363"/>
            <a:ext cx="6477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it-IT" altLang="it-IT" sz="1200" b="1"/>
              <a:t>T</a:t>
            </a:r>
          </a:p>
        </p:txBody>
      </p:sp>
      <p:sp>
        <p:nvSpPr>
          <p:cNvPr id="59403" name="Text Box 11"/>
          <p:cNvSpPr txBox="1">
            <a:spLocks noChangeArrowheads="1"/>
          </p:cNvSpPr>
          <p:nvPr/>
        </p:nvSpPr>
        <p:spPr bwMode="auto">
          <a:xfrm>
            <a:off x="4284663" y="3814763"/>
            <a:ext cx="6477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it-IT" altLang="it-IT" sz="1200" b="1"/>
              <a:t>A</a:t>
            </a:r>
          </a:p>
        </p:txBody>
      </p:sp>
      <p:sp>
        <p:nvSpPr>
          <p:cNvPr id="59404" name="Text Box 12"/>
          <p:cNvSpPr txBox="1">
            <a:spLocks noChangeArrowheads="1"/>
          </p:cNvSpPr>
          <p:nvPr/>
        </p:nvSpPr>
        <p:spPr bwMode="auto">
          <a:xfrm>
            <a:off x="2268538" y="1341438"/>
            <a:ext cx="6477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it-IT" altLang="it-IT" sz="1200" b="1"/>
              <a:t>C</a:t>
            </a:r>
          </a:p>
        </p:txBody>
      </p:sp>
      <p:sp>
        <p:nvSpPr>
          <p:cNvPr id="59405" name="Text Box 13"/>
          <p:cNvSpPr txBox="1">
            <a:spLocks noChangeArrowheads="1"/>
          </p:cNvSpPr>
          <p:nvPr/>
        </p:nvSpPr>
        <p:spPr bwMode="auto">
          <a:xfrm>
            <a:off x="6300788" y="1354138"/>
            <a:ext cx="6477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it-IT" altLang="it-IT" sz="1200" b="1"/>
              <a:t>C</a:t>
            </a:r>
          </a:p>
        </p:txBody>
      </p:sp>
      <p:sp>
        <p:nvSpPr>
          <p:cNvPr id="59406" name="Text Box 14"/>
          <p:cNvSpPr txBox="1">
            <a:spLocks noChangeArrowheads="1"/>
          </p:cNvSpPr>
          <p:nvPr/>
        </p:nvSpPr>
        <p:spPr bwMode="auto">
          <a:xfrm>
            <a:off x="4860925" y="1341438"/>
            <a:ext cx="6477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it-IT" altLang="it-IT" sz="1200" b="1"/>
              <a:t>C</a:t>
            </a:r>
          </a:p>
        </p:txBody>
      </p:sp>
      <p:sp>
        <p:nvSpPr>
          <p:cNvPr id="59407" name="Line 15"/>
          <p:cNvSpPr>
            <a:spLocks noChangeShapeType="1"/>
          </p:cNvSpPr>
          <p:nvPr/>
        </p:nvSpPr>
        <p:spPr bwMode="auto">
          <a:xfrm>
            <a:off x="5580063" y="981075"/>
            <a:ext cx="0" cy="3097213"/>
          </a:xfrm>
          <a:prstGeom prst="line">
            <a:avLst/>
          </a:prstGeom>
          <a:noFill/>
          <a:ln w="19050">
            <a:solidFill>
              <a:srgbClr val="333333"/>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9408" name="Line 16"/>
          <p:cNvSpPr>
            <a:spLocks noChangeShapeType="1"/>
          </p:cNvSpPr>
          <p:nvPr/>
        </p:nvSpPr>
        <p:spPr bwMode="auto">
          <a:xfrm flipV="1">
            <a:off x="5580063" y="1628775"/>
            <a:ext cx="504825" cy="18002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9409" name="Line 17"/>
          <p:cNvSpPr>
            <a:spLocks noChangeShapeType="1"/>
          </p:cNvSpPr>
          <p:nvPr/>
        </p:nvSpPr>
        <p:spPr bwMode="auto">
          <a:xfrm rot="19800000" flipV="1">
            <a:off x="5106988" y="1633538"/>
            <a:ext cx="419100" cy="175418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9410" name="Text Box 18"/>
          <p:cNvSpPr txBox="1">
            <a:spLocks noChangeArrowheads="1"/>
          </p:cNvSpPr>
          <p:nvPr/>
        </p:nvSpPr>
        <p:spPr bwMode="auto">
          <a:xfrm>
            <a:off x="5541963" y="3827463"/>
            <a:ext cx="6477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it-IT" altLang="it-IT" sz="1200" b="1"/>
              <a:t>B</a:t>
            </a:r>
          </a:p>
        </p:txBody>
      </p:sp>
      <p:sp>
        <p:nvSpPr>
          <p:cNvPr id="59411" name="Line 19"/>
          <p:cNvSpPr>
            <a:spLocks noChangeShapeType="1"/>
          </p:cNvSpPr>
          <p:nvPr/>
        </p:nvSpPr>
        <p:spPr bwMode="auto">
          <a:xfrm>
            <a:off x="5986463" y="2035175"/>
            <a:ext cx="0" cy="2016125"/>
          </a:xfrm>
          <a:prstGeom prst="line">
            <a:avLst/>
          </a:prstGeom>
          <a:noFill/>
          <a:ln w="19050">
            <a:solidFill>
              <a:srgbClr val="33333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9412" name="Line 20"/>
          <p:cNvSpPr>
            <a:spLocks noChangeShapeType="1"/>
          </p:cNvSpPr>
          <p:nvPr/>
        </p:nvSpPr>
        <p:spPr bwMode="auto">
          <a:xfrm>
            <a:off x="5351463" y="2617788"/>
            <a:ext cx="0" cy="1439862"/>
          </a:xfrm>
          <a:prstGeom prst="line">
            <a:avLst/>
          </a:prstGeom>
          <a:noFill/>
          <a:ln w="19050">
            <a:solidFill>
              <a:srgbClr val="33333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9413" name="Text Box 21"/>
          <p:cNvSpPr txBox="1">
            <a:spLocks noChangeArrowheads="1"/>
          </p:cNvSpPr>
          <p:nvPr/>
        </p:nvSpPr>
        <p:spPr bwMode="auto">
          <a:xfrm>
            <a:off x="4067175" y="4810125"/>
            <a:ext cx="6477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it-IT" altLang="it-IT" sz="1200" b="1"/>
              <a:t>A’</a:t>
            </a:r>
          </a:p>
        </p:txBody>
      </p:sp>
      <p:sp>
        <p:nvSpPr>
          <p:cNvPr id="59414" name="Text Box 22"/>
          <p:cNvSpPr txBox="1">
            <a:spLocks noChangeArrowheads="1"/>
          </p:cNvSpPr>
          <p:nvPr/>
        </p:nvSpPr>
        <p:spPr bwMode="auto">
          <a:xfrm>
            <a:off x="5508625" y="4076700"/>
            <a:ext cx="6477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it-IT" altLang="it-IT" sz="1200" b="1"/>
              <a:t>B’</a:t>
            </a:r>
          </a:p>
        </p:txBody>
      </p:sp>
      <p:sp>
        <p:nvSpPr>
          <p:cNvPr id="59415" name="Arc 23"/>
          <p:cNvSpPr>
            <a:spLocks/>
          </p:cNvSpPr>
          <p:nvPr/>
        </p:nvSpPr>
        <p:spPr bwMode="auto">
          <a:xfrm rot="10800000">
            <a:off x="5341938" y="4076700"/>
            <a:ext cx="647700" cy="323850"/>
          </a:xfrm>
          <a:custGeom>
            <a:avLst/>
            <a:gdLst>
              <a:gd name="T0" fmla="*/ 0 w 43188"/>
              <a:gd name="T1" fmla="*/ 313235 h 21600"/>
              <a:gd name="T2" fmla="*/ 647700 w 43188"/>
              <a:gd name="T3" fmla="*/ 323850 h 21600"/>
              <a:gd name="T4" fmla="*/ 323760 w 43188"/>
              <a:gd name="T5" fmla="*/ 323850 h 21600"/>
              <a:gd name="T6" fmla="*/ 0 60000 65536"/>
              <a:gd name="T7" fmla="*/ 0 60000 65536"/>
              <a:gd name="T8" fmla="*/ 0 60000 65536"/>
            </a:gdLst>
            <a:ahLst/>
            <a:cxnLst>
              <a:cxn ang="T6">
                <a:pos x="T0" y="T1"/>
              </a:cxn>
              <a:cxn ang="T7">
                <a:pos x="T2" y="T3"/>
              </a:cxn>
              <a:cxn ang="T8">
                <a:pos x="T4" y="T5"/>
              </a:cxn>
            </a:cxnLst>
            <a:rect l="0" t="0" r="r" b="b"/>
            <a:pathLst>
              <a:path w="43188" h="21600" fill="none" extrusionOk="0">
                <a:moveTo>
                  <a:pt x="-1" y="20891"/>
                </a:moveTo>
                <a:cubicBezTo>
                  <a:pt x="381" y="9244"/>
                  <a:pt x="9934" y="-1"/>
                  <a:pt x="21588" y="0"/>
                </a:cubicBezTo>
                <a:cubicBezTo>
                  <a:pt x="33517" y="0"/>
                  <a:pt x="43188" y="9670"/>
                  <a:pt x="43188" y="21600"/>
                </a:cubicBezTo>
              </a:path>
              <a:path w="43188" h="21600" stroke="0" extrusionOk="0">
                <a:moveTo>
                  <a:pt x="-1" y="20891"/>
                </a:moveTo>
                <a:cubicBezTo>
                  <a:pt x="381" y="9244"/>
                  <a:pt x="9934" y="-1"/>
                  <a:pt x="21588" y="0"/>
                </a:cubicBezTo>
                <a:cubicBezTo>
                  <a:pt x="33517" y="0"/>
                  <a:pt x="43188" y="9670"/>
                  <a:pt x="43188" y="21600"/>
                </a:cubicBezTo>
                <a:lnTo>
                  <a:pt x="21588" y="21600"/>
                </a:lnTo>
                <a:lnTo>
                  <a:pt x="-1" y="20891"/>
                </a:lnTo>
                <a:close/>
              </a:path>
            </a:pathLst>
          </a:custGeom>
          <a:noFill/>
          <a:ln w="19050">
            <a:solidFill>
              <a:srgbClr val="3333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9416" name="Text Box 24"/>
          <p:cNvSpPr txBox="1">
            <a:spLocks noChangeArrowheads="1"/>
          </p:cNvSpPr>
          <p:nvPr/>
        </p:nvSpPr>
        <p:spPr bwMode="auto">
          <a:xfrm>
            <a:off x="4787900" y="3789363"/>
            <a:ext cx="6477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it-IT" altLang="it-IT" sz="1200" b="1"/>
              <a:t>T</a:t>
            </a:r>
          </a:p>
        </p:txBody>
      </p:sp>
      <p:sp>
        <p:nvSpPr>
          <p:cNvPr id="59417" name="Line 25"/>
          <p:cNvSpPr>
            <a:spLocks noChangeShapeType="1"/>
          </p:cNvSpPr>
          <p:nvPr/>
        </p:nvSpPr>
        <p:spPr bwMode="auto">
          <a:xfrm>
            <a:off x="5064125" y="1641475"/>
            <a:ext cx="0" cy="2447925"/>
          </a:xfrm>
          <a:prstGeom prst="line">
            <a:avLst/>
          </a:prstGeom>
          <a:noFill/>
          <a:ln w="19050">
            <a:solidFill>
              <a:srgbClr val="333333"/>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9418" name="Line 26"/>
          <p:cNvSpPr>
            <a:spLocks noChangeShapeType="1"/>
          </p:cNvSpPr>
          <p:nvPr/>
        </p:nvSpPr>
        <p:spPr bwMode="auto">
          <a:xfrm>
            <a:off x="900113" y="4076700"/>
            <a:ext cx="7416800" cy="0"/>
          </a:xfrm>
          <a:prstGeom prst="line">
            <a:avLst/>
          </a:prstGeom>
          <a:noFill/>
          <a:ln w="38100">
            <a:solidFill>
              <a:srgbClr val="80808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9419" name="Text Box 27"/>
          <p:cNvSpPr txBox="1">
            <a:spLocks noChangeArrowheads="1"/>
          </p:cNvSpPr>
          <p:nvPr/>
        </p:nvSpPr>
        <p:spPr bwMode="auto">
          <a:xfrm>
            <a:off x="395288" y="6088063"/>
            <a:ext cx="8353425"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it-IT" altLang="it-IT" sz="1600" b="1"/>
              <a:t>A’; B’   = </a:t>
            </a:r>
            <a:r>
              <a:rPr lang="it-IT" altLang="it-IT" sz="1600"/>
              <a:t>aree di mercato in dipendenza dei costi di trasporto</a:t>
            </a:r>
            <a:br>
              <a:rPr lang="it-IT" altLang="it-IT" sz="1600"/>
            </a:br>
            <a:r>
              <a:rPr lang="it-IT" altLang="it-IT" sz="1600" b="1"/>
              <a:t>CT </a:t>
            </a:r>
            <a:r>
              <a:rPr lang="it-IT" altLang="it-IT" sz="1600"/>
              <a:t>= costo di trasporto che delimita il cono di domanda</a:t>
            </a:r>
          </a:p>
        </p:txBody>
      </p:sp>
    </p:spTree>
    <p:extLst>
      <p:ext uri="{BB962C8B-B14F-4D97-AF65-F5344CB8AC3E}">
        <p14:creationId xmlns:p14="http://schemas.microsoft.com/office/powerpoint/2010/main" val="3142110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it-IT" altLang="it-IT" sz="3200" smtClean="0"/>
              <a:t>La struttura spaziale dei costi di trasporto</a:t>
            </a:r>
            <a:br>
              <a:rPr lang="it-IT" altLang="it-IT" sz="3200" smtClean="0"/>
            </a:br>
            <a:endParaRPr lang="it-IT" altLang="it-IT" sz="3200" smtClean="0"/>
          </a:p>
        </p:txBody>
      </p:sp>
      <p:sp>
        <p:nvSpPr>
          <p:cNvPr id="60419" name="Line 3"/>
          <p:cNvSpPr>
            <a:spLocks noChangeShapeType="1"/>
          </p:cNvSpPr>
          <p:nvPr/>
        </p:nvSpPr>
        <p:spPr bwMode="auto">
          <a:xfrm>
            <a:off x="900113" y="4076700"/>
            <a:ext cx="7416800" cy="0"/>
          </a:xfrm>
          <a:prstGeom prst="line">
            <a:avLst/>
          </a:prstGeom>
          <a:noFill/>
          <a:ln w="19050">
            <a:solidFill>
              <a:srgbClr val="333333"/>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0420" name="Line 4"/>
          <p:cNvSpPr>
            <a:spLocks noChangeShapeType="1"/>
          </p:cNvSpPr>
          <p:nvPr/>
        </p:nvSpPr>
        <p:spPr bwMode="auto">
          <a:xfrm>
            <a:off x="4356100" y="963613"/>
            <a:ext cx="0" cy="3097212"/>
          </a:xfrm>
          <a:prstGeom prst="line">
            <a:avLst/>
          </a:prstGeom>
          <a:noFill/>
          <a:ln w="19050">
            <a:solidFill>
              <a:srgbClr val="333333"/>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0421" name="Text Box 5"/>
          <p:cNvSpPr txBox="1">
            <a:spLocks noChangeArrowheads="1"/>
          </p:cNvSpPr>
          <p:nvPr/>
        </p:nvSpPr>
        <p:spPr bwMode="auto">
          <a:xfrm>
            <a:off x="3852863" y="981075"/>
            <a:ext cx="6477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it-IT" altLang="it-IT" sz="1200" b="1"/>
              <a:t>costi</a:t>
            </a:r>
          </a:p>
        </p:txBody>
      </p:sp>
      <p:sp>
        <p:nvSpPr>
          <p:cNvPr id="60422" name="Text Box 6"/>
          <p:cNvSpPr txBox="1">
            <a:spLocks noChangeArrowheads="1"/>
          </p:cNvSpPr>
          <p:nvPr/>
        </p:nvSpPr>
        <p:spPr bwMode="auto">
          <a:xfrm>
            <a:off x="4716463" y="3789363"/>
            <a:ext cx="6477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it-IT" altLang="it-IT" sz="1200" b="1"/>
              <a:t>T</a:t>
            </a:r>
          </a:p>
        </p:txBody>
      </p:sp>
      <p:sp>
        <p:nvSpPr>
          <p:cNvPr id="60423" name="Text Box 7"/>
          <p:cNvSpPr txBox="1">
            <a:spLocks noChangeArrowheads="1"/>
          </p:cNvSpPr>
          <p:nvPr/>
        </p:nvSpPr>
        <p:spPr bwMode="auto">
          <a:xfrm>
            <a:off x="6948488" y="3789363"/>
            <a:ext cx="6477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it-IT" altLang="it-IT" sz="1200" b="1"/>
              <a:t>T</a:t>
            </a:r>
          </a:p>
        </p:txBody>
      </p:sp>
      <p:sp>
        <p:nvSpPr>
          <p:cNvPr id="60424" name="Text Box 8"/>
          <p:cNvSpPr txBox="1">
            <a:spLocks noChangeArrowheads="1"/>
          </p:cNvSpPr>
          <p:nvPr/>
        </p:nvSpPr>
        <p:spPr bwMode="auto">
          <a:xfrm>
            <a:off x="4211638" y="4149725"/>
            <a:ext cx="6477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it-IT" altLang="it-IT" sz="1200" b="1"/>
              <a:t>A</a:t>
            </a:r>
          </a:p>
        </p:txBody>
      </p:sp>
      <p:sp>
        <p:nvSpPr>
          <p:cNvPr id="60425" name="Text Box 9"/>
          <p:cNvSpPr txBox="1">
            <a:spLocks noChangeArrowheads="1"/>
          </p:cNvSpPr>
          <p:nvPr/>
        </p:nvSpPr>
        <p:spPr bwMode="auto">
          <a:xfrm>
            <a:off x="2268538" y="1341438"/>
            <a:ext cx="6477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it-IT" altLang="it-IT" sz="1200" b="1"/>
              <a:t>C</a:t>
            </a:r>
          </a:p>
        </p:txBody>
      </p:sp>
      <p:sp>
        <p:nvSpPr>
          <p:cNvPr id="60426" name="Text Box 10"/>
          <p:cNvSpPr txBox="1">
            <a:spLocks noChangeArrowheads="1"/>
          </p:cNvSpPr>
          <p:nvPr/>
        </p:nvSpPr>
        <p:spPr bwMode="auto">
          <a:xfrm>
            <a:off x="6804025" y="1268413"/>
            <a:ext cx="6477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it-IT" altLang="it-IT" sz="1200" b="1"/>
              <a:t>C</a:t>
            </a:r>
          </a:p>
        </p:txBody>
      </p:sp>
      <p:sp>
        <p:nvSpPr>
          <p:cNvPr id="60427" name="Text Box 11"/>
          <p:cNvSpPr txBox="1">
            <a:spLocks noChangeArrowheads="1"/>
          </p:cNvSpPr>
          <p:nvPr/>
        </p:nvSpPr>
        <p:spPr bwMode="auto">
          <a:xfrm>
            <a:off x="4732338" y="1282700"/>
            <a:ext cx="6477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it-IT" altLang="it-IT" sz="1200" b="1"/>
              <a:t>C</a:t>
            </a:r>
          </a:p>
        </p:txBody>
      </p:sp>
      <p:sp>
        <p:nvSpPr>
          <p:cNvPr id="60428" name="Text Box 12"/>
          <p:cNvSpPr txBox="1">
            <a:spLocks noChangeArrowheads="1"/>
          </p:cNvSpPr>
          <p:nvPr/>
        </p:nvSpPr>
        <p:spPr bwMode="auto">
          <a:xfrm>
            <a:off x="395288" y="5843588"/>
            <a:ext cx="8353425"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it-IT" altLang="it-IT" sz="1600" b="1"/>
              <a:t>A’; B’   = </a:t>
            </a:r>
            <a:r>
              <a:rPr lang="it-IT" altLang="it-IT" sz="1600"/>
              <a:t>aree di mercato in dipendenza dei costi di trasporto</a:t>
            </a:r>
            <a:br>
              <a:rPr lang="it-IT" altLang="it-IT" sz="1600"/>
            </a:br>
            <a:r>
              <a:rPr lang="it-IT" altLang="it-IT" sz="1600" b="1"/>
              <a:t>CT </a:t>
            </a:r>
            <a:r>
              <a:rPr lang="it-IT" altLang="it-IT" sz="1600"/>
              <a:t>= costo di trasporto che delimita il cono di domanda</a:t>
            </a:r>
          </a:p>
        </p:txBody>
      </p:sp>
      <p:sp>
        <p:nvSpPr>
          <p:cNvPr id="60429" name="Line 13"/>
          <p:cNvSpPr>
            <a:spLocks noChangeShapeType="1"/>
          </p:cNvSpPr>
          <p:nvPr/>
        </p:nvSpPr>
        <p:spPr bwMode="auto">
          <a:xfrm>
            <a:off x="5922963" y="981075"/>
            <a:ext cx="0" cy="3097213"/>
          </a:xfrm>
          <a:prstGeom prst="line">
            <a:avLst/>
          </a:prstGeom>
          <a:noFill/>
          <a:ln w="19050">
            <a:solidFill>
              <a:srgbClr val="333333"/>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0430" name="Text Box 14"/>
          <p:cNvSpPr txBox="1">
            <a:spLocks noChangeArrowheads="1"/>
          </p:cNvSpPr>
          <p:nvPr/>
        </p:nvSpPr>
        <p:spPr bwMode="auto">
          <a:xfrm>
            <a:off x="5884863" y="3827463"/>
            <a:ext cx="6477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it-IT" altLang="it-IT" sz="1200" b="1"/>
              <a:t>B</a:t>
            </a:r>
          </a:p>
        </p:txBody>
      </p:sp>
      <p:sp>
        <p:nvSpPr>
          <p:cNvPr id="60431" name="Line 15"/>
          <p:cNvSpPr>
            <a:spLocks noChangeShapeType="1"/>
          </p:cNvSpPr>
          <p:nvPr/>
        </p:nvSpPr>
        <p:spPr bwMode="auto">
          <a:xfrm>
            <a:off x="6329363" y="2035175"/>
            <a:ext cx="0" cy="2016125"/>
          </a:xfrm>
          <a:prstGeom prst="line">
            <a:avLst/>
          </a:prstGeom>
          <a:noFill/>
          <a:ln w="19050">
            <a:solidFill>
              <a:srgbClr val="33333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0432" name="Line 16"/>
          <p:cNvSpPr>
            <a:spLocks noChangeShapeType="1"/>
          </p:cNvSpPr>
          <p:nvPr/>
        </p:nvSpPr>
        <p:spPr bwMode="auto">
          <a:xfrm>
            <a:off x="5664200" y="2349500"/>
            <a:ext cx="0" cy="1727200"/>
          </a:xfrm>
          <a:prstGeom prst="line">
            <a:avLst/>
          </a:prstGeom>
          <a:noFill/>
          <a:ln w="19050">
            <a:solidFill>
              <a:srgbClr val="33333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0433" name="Text Box 17"/>
          <p:cNvSpPr txBox="1">
            <a:spLocks noChangeArrowheads="1"/>
          </p:cNvSpPr>
          <p:nvPr/>
        </p:nvSpPr>
        <p:spPr bwMode="auto">
          <a:xfrm>
            <a:off x="4067175" y="4810125"/>
            <a:ext cx="6477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it-IT" altLang="it-IT" sz="1200" b="1"/>
              <a:t>A’</a:t>
            </a:r>
          </a:p>
        </p:txBody>
      </p:sp>
      <p:sp>
        <p:nvSpPr>
          <p:cNvPr id="60434" name="Text Box 18"/>
          <p:cNvSpPr txBox="1">
            <a:spLocks noChangeArrowheads="1"/>
          </p:cNvSpPr>
          <p:nvPr/>
        </p:nvSpPr>
        <p:spPr bwMode="auto">
          <a:xfrm>
            <a:off x="5851525" y="4076700"/>
            <a:ext cx="6477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it-IT" altLang="it-IT" sz="1200" b="1"/>
              <a:t>B’</a:t>
            </a:r>
          </a:p>
        </p:txBody>
      </p:sp>
      <p:sp>
        <p:nvSpPr>
          <p:cNvPr id="60435" name="Arc 19"/>
          <p:cNvSpPr>
            <a:spLocks/>
          </p:cNvSpPr>
          <p:nvPr/>
        </p:nvSpPr>
        <p:spPr bwMode="auto">
          <a:xfrm rot="10800000">
            <a:off x="5664200" y="4076700"/>
            <a:ext cx="681038" cy="288925"/>
          </a:xfrm>
          <a:custGeom>
            <a:avLst/>
            <a:gdLst>
              <a:gd name="T0" fmla="*/ 0 w 43188"/>
              <a:gd name="T1" fmla="*/ 279455 h 21600"/>
              <a:gd name="T2" fmla="*/ 681038 w 43188"/>
              <a:gd name="T3" fmla="*/ 288925 h 21600"/>
              <a:gd name="T4" fmla="*/ 340424 w 43188"/>
              <a:gd name="T5" fmla="*/ 288925 h 21600"/>
              <a:gd name="T6" fmla="*/ 0 60000 65536"/>
              <a:gd name="T7" fmla="*/ 0 60000 65536"/>
              <a:gd name="T8" fmla="*/ 0 60000 65536"/>
            </a:gdLst>
            <a:ahLst/>
            <a:cxnLst>
              <a:cxn ang="T6">
                <a:pos x="T0" y="T1"/>
              </a:cxn>
              <a:cxn ang="T7">
                <a:pos x="T2" y="T3"/>
              </a:cxn>
              <a:cxn ang="T8">
                <a:pos x="T4" y="T5"/>
              </a:cxn>
            </a:cxnLst>
            <a:rect l="0" t="0" r="r" b="b"/>
            <a:pathLst>
              <a:path w="43188" h="21600" fill="none" extrusionOk="0">
                <a:moveTo>
                  <a:pt x="-1" y="20891"/>
                </a:moveTo>
                <a:cubicBezTo>
                  <a:pt x="381" y="9244"/>
                  <a:pt x="9934" y="-1"/>
                  <a:pt x="21588" y="0"/>
                </a:cubicBezTo>
                <a:cubicBezTo>
                  <a:pt x="33517" y="0"/>
                  <a:pt x="43188" y="9670"/>
                  <a:pt x="43188" y="21600"/>
                </a:cubicBezTo>
              </a:path>
              <a:path w="43188" h="21600" stroke="0" extrusionOk="0">
                <a:moveTo>
                  <a:pt x="-1" y="20891"/>
                </a:moveTo>
                <a:cubicBezTo>
                  <a:pt x="381" y="9244"/>
                  <a:pt x="9934" y="-1"/>
                  <a:pt x="21588" y="0"/>
                </a:cubicBezTo>
                <a:cubicBezTo>
                  <a:pt x="33517" y="0"/>
                  <a:pt x="43188" y="9670"/>
                  <a:pt x="43188" y="21600"/>
                </a:cubicBezTo>
                <a:lnTo>
                  <a:pt x="21588" y="21600"/>
                </a:lnTo>
                <a:lnTo>
                  <a:pt x="-1" y="20891"/>
                </a:lnTo>
                <a:close/>
              </a:path>
            </a:pathLst>
          </a:custGeom>
          <a:noFill/>
          <a:ln w="19050">
            <a:solidFill>
              <a:srgbClr val="3333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0436" name="Line 20"/>
          <p:cNvSpPr>
            <a:spLocks noChangeShapeType="1"/>
          </p:cNvSpPr>
          <p:nvPr/>
        </p:nvSpPr>
        <p:spPr bwMode="auto">
          <a:xfrm>
            <a:off x="1476375" y="1628775"/>
            <a:ext cx="6048375" cy="0"/>
          </a:xfrm>
          <a:prstGeom prst="line">
            <a:avLst/>
          </a:prstGeom>
          <a:noFill/>
          <a:ln w="19050">
            <a:solidFill>
              <a:srgbClr val="33333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0437" name="Freeform 21"/>
          <p:cNvSpPr>
            <a:spLocks/>
          </p:cNvSpPr>
          <p:nvPr/>
        </p:nvSpPr>
        <p:spPr bwMode="auto">
          <a:xfrm>
            <a:off x="5922963" y="1422400"/>
            <a:ext cx="1506537" cy="2151063"/>
          </a:xfrm>
          <a:custGeom>
            <a:avLst/>
            <a:gdLst>
              <a:gd name="T0" fmla="*/ 0 w 949"/>
              <a:gd name="T1" fmla="*/ 2151063 h 1355"/>
              <a:gd name="T2" fmla="*/ 160337 w 949"/>
              <a:gd name="T3" fmla="*/ 1270000 h 1355"/>
              <a:gd name="T4" fmla="*/ 431800 w 949"/>
              <a:gd name="T5" fmla="*/ 566738 h 1355"/>
              <a:gd name="T6" fmla="*/ 973137 w 949"/>
              <a:gd name="T7" fmla="*/ 190500 h 1355"/>
              <a:gd name="T8" fmla="*/ 1506537 w 949"/>
              <a:gd name="T9" fmla="*/ 0 h 1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9" h="1355">
                <a:moveTo>
                  <a:pt x="0" y="1355"/>
                </a:moveTo>
                <a:cubicBezTo>
                  <a:pt x="17" y="1263"/>
                  <a:pt x="56" y="966"/>
                  <a:pt x="101" y="800"/>
                </a:cubicBezTo>
                <a:cubicBezTo>
                  <a:pt x="146" y="634"/>
                  <a:pt x="187" y="470"/>
                  <a:pt x="272" y="357"/>
                </a:cubicBezTo>
                <a:cubicBezTo>
                  <a:pt x="357" y="244"/>
                  <a:pt x="500" y="180"/>
                  <a:pt x="613" y="120"/>
                </a:cubicBezTo>
                <a:cubicBezTo>
                  <a:pt x="726" y="60"/>
                  <a:pt x="879" y="25"/>
                  <a:pt x="949" y="0"/>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0438" name="Freeform 22"/>
          <p:cNvSpPr>
            <a:spLocks/>
          </p:cNvSpPr>
          <p:nvPr/>
        </p:nvSpPr>
        <p:spPr bwMode="auto">
          <a:xfrm flipH="1">
            <a:off x="4422775" y="1412875"/>
            <a:ext cx="1508125" cy="2151063"/>
          </a:xfrm>
          <a:custGeom>
            <a:avLst/>
            <a:gdLst>
              <a:gd name="T0" fmla="*/ 0 w 949"/>
              <a:gd name="T1" fmla="*/ 2151063 h 1355"/>
              <a:gd name="T2" fmla="*/ 160506 w 949"/>
              <a:gd name="T3" fmla="*/ 1270000 h 1355"/>
              <a:gd name="T4" fmla="*/ 432255 w 949"/>
              <a:gd name="T5" fmla="*/ 566738 h 1355"/>
              <a:gd name="T6" fmla="*/ 974163 w 949"/>
              <a:gd name="T7" fmla="*/ 190500 h 1355"/>
              <a:gd name="T8" fmla="*/ 1508125 w 949"/>
              <a:gd name="T9" fmla="*/ 0 h 1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9" h="1355">
                <a:moveTo>
                  <a:pt x="0" y="1355"/>
                </a:moveTo>
                <a:cubicBezTo>
                  <a:pt x="17" y="1263"/>
                  <a:pt x="56" y="966"/>
                  <a:pt x="101" y="800"/>
                </a:cubicBezTo>
                <a:cubicBezTo>
                  <a:pt x="146" y="634"/>
                  <a:pt x="187" y="470"/>
                  <a:pt x="272" y="357"/>
                </a:cubicBezTo>
                <a:cubicBezTo>
                  <a:pt x="357" y="244"/>
                  <a:pt x="500" y="180"/>
                  <a:pt x="613" y="120"/>
                </a:cubicBezTo>
                <a:cubicBezTo>
                  <a:pt x="726" y="60"/>
                  <a:pt x="879" y="25"/>
                  <a:pt x="949" y="0"/>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0439" name="Freeform 23"/>
          <p:cNvSpPr>
            <a:spLocks/>
          </p:cNvSpPr>
          <p:nvPr/>
        </p:nvSpPr>
        <p:spPr bwMode="auto">
          <a:xfrm>
            <a:off x="4356100" y="1803400"/>
            <a:ext cx="3200400" cy="1778000"/>
          </a:xfrm>
          <a:custGeom>
            <a:avLst/>
            <a:gdLst>
              <a:gd name="T0" fmla="*/ 0 w 2016"/>
              <a:gd name="T1" fmla="*/ 1778000 h 1120"/>
              <a:gd name="T2" fmla="*/ 571500 w 2016"/>
              <a:gd name="T3" fmla="*/ 1104900 h 1120"/>
              <a:gd name="T4" fmla="*/ 1130300 w 2016"/>
              <a:gd name="T5" fmla="*/ 647700 h 1120"/>
              <a:gd name="T6" fmla="*/ 1968500 w 2016"/>
              <a:gd name="T7" fmla="*/ 215900 h 1120"/>
              <a:gd name="T8" fmla="*/ 3200400 w 2016"/>
              <a:gd name="T9" fmla="*/ 0 h 1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6" h="1120">
                <a:moveTo>
                  <a:pt x="0" y="1120"/>
                </a:moveTo>
                <a:cubicBezTo>
                  <a:pt x="60" y="1049"/>
                  <a:pt x="241" y="815"/>
                  <a:pt x="360" y="696"/>
                </a:cubicBezTo>
                <a:cubicBezTo>
                  <a:pt x="479" y="577"/>
                  <a:pt x="565" y="501"/>
                  <a:pt x="712" y="408"/>
                </a:cubicBezTo>
                <a:cubicBezTo>
                  <a:pt x="859" y="315"/>
                  <a:pt x="1023" y="204"/>
                  <a:pt x="1240" y="136"/>
                </a:cubicBezTo>
                <a:cubicBezTo>
                  <a:pt x="1457" y="68"/>
                  <a:pt x="1855" y="28"/>
                  <a:pt x="2016" y="0"/>
                </a:cubicBezTo>
              </a:path>
            </a:pathLst>
          </a:custGeom>
          <a:noFill/>
          <a:ln w="38100" cap="flat" cmpd="sng">
            <a:solidFill>
              <a:srgbClr val="FF66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0440" name="Freeform 24"/>
          <p:cNvSpPr>
            <a:spLocks/>
          </p:cNvSpPr>
          <p:nvPr/>
        </p:nvSpPr>
        <p:spPr bwMode="auto">
          <a:xfrm flipH="1">
            <a:off x="1166813" y="1795463"/>
            <a:ext cx="3198812" cy="1778000"/>
          </a:xfrm>
          <a:custGeom>
            <a:avLst/>
            <a:gdLst>
              <a:gd name="T0" fmla="*/ 0 w 2016"/>
              <a:gd name="T1" fmla="*/ 1778000 h 1120"/>
              <a:gd name="T2" fmla="*/ 571216 w 2016"/>
              <a:gd name="T3" fmla="*/ 1104900 h 1120"/>
              <a:gd name="T4" fmla="*/ 1129739 w 2016"/>
              <a:gd name="T5" fmla="*/ 647700 h 1120"/>
              <a:gd name="T6" fmla="*/ 1967523 w 2016"/>
              <a:gd name="T7" fmla="*/ 215900 h 1120"/>
              <a:gd name="T8" fmla="*/ 3198812 w 2016"/>
              <a:gd name="T9" fmla="*/ 0 h 1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6" h="1120">
                <a:moveTo>
                  <a:pt x="0" y="1120"/>
                </a:moveTo>
                <a:cubicBezTo>
                  <a:pt x="60" y="1049"/>
                  <a:pt x="241" y="815"/>
                  <a:pt x="360" y="696"/>
                </a:cubicBezTo>
                <a:cubicBezTo>
                  <a:pt x="479" y="577"/>
                  <a:pt x="565" y="501"/>
                  <a:pt x="712" y="408"/>
                </a:cubicBezTo>
                <a:cubicBezTo>
                  <a:pt x="859" y="315"/>
                  <a:pt x="1023" y="204"/>
                  <a:pt x="1240" y="136"/>
                </a:cubicBezTo>
                <a:cubicBezTo>
                  <a:pt x="1457" y="68"/>
                  <a:pt x="1855" y="28"/>
                  <a:pt x="2016" y="0"/>
                </a:cubicBezTo>
              </a:path>
            </a:pathLst>
          </a:custGeom>
          <a:noFill/>
          <a:ln w="38100" cap="flat" cmpd="sng">
            <a:solidFill>
              <a:srgbClr val="FF66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0441" name="Line 25"/>
          <p:cNvSpPr>
            <a:spLocks noChangeShapeType="1"/>
          </p:cNvSpPr>
          <p:nvPr/>
        </p:nvSpPr>
        <p:spPr bwMode="auto">
          <a:xfrm>
            <a:off x="5051425" y="1641475"/>
            <a:ext cx="0" cy="2447925"/>
          </a:xfrm>
          <a:prstGeom prst="line">
            <a:avLst/>
          </a:prstGeom>
          <a:noFill/>
          <a:ln w="19050">
            <a:solidFill>
              <a:srgbClr val="333333"/>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0442" name="Line 26"/>
          <p:cNvSpPr>
            <a:spLocks noChangeShapeType="1"/>
          </p:cNvSpPr>
          <p:nvPr/>
        </p:nvSpPr>
        <p:spPr bwMode="auto">
          <a:xfrm>
            <a:off x="6838950" y="1641475"/>
            <a:ext cx="0" cy="2447925"/>
          </a:xfrm>
          <a:prstGeom prst="line">
            <a:avLst/>
          </a:prstGeom>
          <a:noFill/>
          <a:ln w="19050">
            <a:solidFill>
              <a:srgbClr val="333333"/>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extLst>
      <p:ext uri="{BB962C8B-B14F-4D97-AF65-F5344CB8AC3E}">
        <p14:creationId xmlns:p14="http://schemas.microsoft.com/office/powerpoint/2010/main" val="3434600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The Traveling Salesperson Problem</a:t>
            </a:r>
          </a:p>
        </p:txBody>
      </p:sp>
      <p:sp>
        <p:nvSpPr>
          <p:cNvPr id="43" name="Footer Placeholder 2"/>
          <p:cNvSpPr>
            <a:spLocks noGrp="1"/>
          </p:cNvSpPr>
          <p:nvPr>
            <p:ph type="ftr" sz="quarter" idx="11"/>
          </p:nvPr>
        </p:nvSpPr>
        <p:spPr>
          <a:xfrm>
            <a:off x="251520" y="6248400"/>
            <a:ext cx="8892480" cy="457200"/>
          </a:xfrm>
        </p:spPr>
        <p:txBody>
          <a:bodyPr/>
          <a:lstStyle/>
          <a:p>
            <a:pPr>
              <a:defRPr/>
            </a:pPr>
            <a:r>
              <a:rPr lang="en-US" sz="1100" dirty="0" smtClean="0"/>
              <a:t>Copyright © 1998-2013, Dr. Jean-Paul Rodrigue, Dept. of Global Studies&amp;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endParaRPr lang="en-US" sz="1100" dirty="0"/>
          </a:p>
        </p:txBody>
      </p:sp>
      <p:sp>
        <p:nvSpPr>
          <p:cNvPr id="21508" name="Rectangle 3"/>
          <p:cNvSpPr>
            <a:spLocks noChangeArrowheads="1"/>
          </p:cNvSpPr>
          <p:nvPr/>
        </p:nvSpPr>
        <p:spPr bwMode="auto">
          <a:xfrm>
            <a:off x="1306513" y="2170113"/>
            <a:ext cx="3133725" cy="3135312"/>
          </a:xfrm>
          <a:prstGeom prst="rect">
            <a:avLst/>
          </a:prstGeom>
          <a:noFill/>
          <a:ln w="31750">
            <a:solidFill>
              <a:schemeClr val="bg1">
                <a:lumMod val="85000"/>
              </a:schemeClr>
            </a:solidFill>
            <a:miter lim="800000"/>
            <a:headEnd/>
            <a:tailEnd/>
          </a:ln>
        </p:spPr>
        <p:txBody>
          <a:bodyPr wrap="none" anchor="ctr"/>
          <a:lstStyle/>
          <a:p>
            <a:pPr>
              <a:defRPr/>
            </a:pPr>
            <a:endParaRPr lang="en-US">
              <a:latin typeface="Arial Narrow" pitchFamily="34" charset="0"/>
            </a:endParaRPr>
          </a:p>
        </p:txBody>
      </p:sp>
      <p:sp>
        <p:nvSpPr>
          <p:cNvPr id="21509" name="Oval 4"/>
          <p:cNvSpPr>
            <a:spLocks noChangeArrowheads="1"/>
          </p:cNvSpPr>
          <p:nvPr/>
        </p:nvSpPr>
        <p:spPr bwMode="auto">
          <a:xfrm>
            <a:off x="1790700" y="2500313"/>
            <a:ext cx="317500" cy="317500"/>
          </a:xfrm>
          <a:prstGeom prst="ellipse">
            <a:avLst/>
          </a:prstGeom>
          <a:solidFill>
            <a:srgbClr val="800000"/>
          </a:solidFill>
          <a:ln w="19050">
            <a:solidFill>
              <a:schemeClr val="bg1">
                <a:lumMod val="65000"/>
              </a:schemeClr>
            </a:solidFill>
            <a:round/>
            <a:headEnd/>
            <a:tailEnd/>
          </a:ln>
        </p:spPr>
        <p:txBody>
          <a:bodyPr wrap="none" anchor="ctr"/>
          <a:lstStyle/>
          <a:p>
            <a:pPr algn="ctr">
              <a:defRPr/>
            </a:pPr>
            <a:r>
              <a:rPr lang="en-US" sz="1800" b="1" dirty="0">
                <a:solidFill>
                  <a:srgbClr val="FFFFFF"/>
                </a:solidFill>
                <a:latin typeface="Arial Narrow" pitchFamily="34" charset="0"/>
              </a:rPr>
              <a:t>1</a:t>
            </a:r>
          </a:p>
        </p:txBody>
      </p:sp>
      <p:sp>
        <p:nvSpPr>
          <p:cNvPr id="21510" name="Oval 5"/>
          <p:cNvSpPr>
            <a:spLocks noChangeArrowheads="1"/>
          </p:cNvSpPr>
          <p:nvPr/>
        </p:nvSpPr>
        <p:spPr bwMode="auto">
          <a:xfrm>
            <a:off x="3362325" y="2838450"/>
            <a:ext cx="317500" cy="317500"/>
          </a:xfrm>
          <a:prstGeom prst="ellipse">
            <a:avLst/>
          </a:prstGeom>
          <a:solidFill>
            <a:srgbClr val="800000"/>
          </a:solidFill>
          <a:ln w="19050">
            <a:solidFill>
              <a:schemeClr val="bg1">
                <a:lumMod val="65000"/>
              </a:schemeClr>
            </a:solidFill>
            <a:round/>
            <a:headEnd/>
            <a:tailEnd/>
          </a:ln>
        </p:spPr>
        <p:txBody>
          <a:bodyPr wrap="none" anchor="ctr"/>
          <a:lstStyle/>
          <a:p>
            <a:pPr algn="ctr">
              <a:defRPr/>
            </a:pPr>
            <a:r>
              <a:rPr lang="en-US" sz="1800" b="1">
                <a:solidFill>
                  <a:srgbClr val="FFFFFF"/>
                </a:solidFill>
                <a:latin typeface="Arial Narrow" pitchFamily="34" charset="0"/>
              </a:rPr>
              <a:t>2</a:t>
            </a:r>
          </a:p>
        </p:txBody>
      </p:sp>
      <p:sp>
        <p:nvSpPr>
          <p:cNvPr id="21511" name="Oval 6"/>
          <p:cNvSpPr>
            <a:spLocks noChangeArrowheads="1"/>
          </p:cNvSpPr>
          <p:nvPr/>
        </p:nvSpPr>
        <p:spPr bwMode="auto">
          <a:xfrm>
            <a:off x="1638300" y="3382963"/>
            <a:ext cx="317500" cy="317500"/>
          </a:xfrm>
          <a:prstGeom prst="ellipse">
            <a:avLst/>
          </a:prstGeom>
          <a:solidFill>
            <a:srgbClr val="800000"/>
          </a:solidFill>
          <a:ln w="19050">
            <a:solidFill>
              <a:schemeClr val="bg1">
                <a:lumMod val="65000"/>
              </a:schemeClr>
            </a:solidFill>
            <a:round/>
            <a:headEnd/>
            <a:tailEnd/>
          </a:ln>
        </p:spPr>
        <p:txBody>
          <a:bodyPr wrap="none" anchor="ctr"/>
          <a:lstStyle/>
          <a:p>
            <a:pPr algn="ctr">
              <a:defRPr/>
            </a:pPr>
            <a:r>
              <a:rPr lang="en-US" sz="1800" b="1">
                <a:solidFill>
                  <a:srgbClr val="FFFFFF"/>
                </a:solidFill>
                <a:latin typeface="Arial Narrow" pitchFamily="34" charset="0"/>
              </a:rPr>
              <a:t>3</a:t>
            </a:r>
          </a:p>
        </p:txBody>
      </p:sp>
      <p:sp>
        <p:nvSpPr>
          <p:cNvPr id="21512" name="Oval 7"/>
          <p:cNvSpPr>
            <a:spLocks noChangeArrowheads="1"/>
          </p:cNvSpPr>
          <p:nvPr/>
        </p:nvSpPr>
        <p:spPr bwMode="auto">
          <a:xfrm>
            <a:off x="2582863" y="4048125"/>
            <a:ext cx="317500" cy="317500"/>
          </a:xfrm>
          <a:prstGeom prst="ellipse">
            <a:avLst/>
          </a:prstGeom>
          <a:solidFill>
            <a:srgbClr val="800000"/>
          </a:solidFill>
          <a:ln w="19050">
            <a:solidFill>
              <a:schemeClr val="bg1">
                <a:lumMod val="65000"/>
              </a:schemeClr>
            </a:solidFill>
            <a:round/>
            <a:headEnd/>
            <a:tailEnd/>
          </a:ln>
        </p:spPr>
        <p:txBody>
          <a:bodyPr wrap="none" anchor="ctr"/>
          <a:lstStyle/>
          <a:p>
            <a:pPr algn="ctr">
              <a:defRPr/>
            </a:pPr>
            <a:r>
              <a:rPr lang="en-US" sz="1800" b="1">
                <a:solidFill>
                  <a:srgbClr val="FFFFFF"/>
                </a:solidFill>
                <a:latin typeface="Arial Narrow" pitchFamily="34" charset="0"/>
              </a:rPr>
              <a:t>4</a:t>
            </a:r>
          </a:p>
        </p:txBody>
      </p:sp>
      <p:sp>
        <p:nvSpPr>
          <p:cNvPr id="21513" name="Oval 8"/>
          <p:cNvSpPr>
            <a:spLocks noChangeArrowheads="1"/>
          </p:cNvSpPr>
          <p:nvPr/>
        </p:nvSpPr>
        <p:spPr bwMode="auto">
          <a:xfrm>
            <a:off x="3743325" y="4005263"/>
            <a:ext cx="317500" cy="317500"/>
          </a:xfrm>
          <a:prstGeom prst="ellipse">
            <a:avLst/>
          </a:prstGeom>
          <a:solidFill>
            <a:srgbClr val="800000"/>
          </a:solidFill>
          <a:ln w="19050">
            <a:solidFill>
              <a:schemeClr val="bg1">
                <a:lumMod val="65000"/>
              </a:schemeClr>
            </a:solidFill>
            <a:round/>
            <a:headEnd/>
            <a:tailEnd/>
          </a:ln>
        </p:spPr>
        <p:txBody>
          <a:bodyPr wrap="none" anchor="ctr"/>
          <a:lstStyle/>
          <a:p>
            <a:pPr algn="ctr">
              <a:defRPr/>
            </a:pPr>
            <a:r>
              <a:rPr lang="en-US" sz="1800" b="1">
                <a:solidFill>
                  <a:srgbClr val="FFFFFF"/>
                </a:solidFill>
                <a:latin typeface="Arial Narrow" pitchFamily="34" charset="0"/>
              </a:rPr>
              <a:t>5</a:t>
            </a:r>
          </a:p>
        </p:txBody>
      </p:sp>
      <p:sp>
        <p:nvSpPr>
          <p:cNvPr id="21514" name="Oval 9"/>
          <p:cNvSpPr>
            <a:spLocks noChangeArrowheads="1"/>
          </p:cNvSpPr>
          <p:nvPr/>
        </p:nvSpPr>
        <p:spPr bwMode="auto">
          <a:xfrm>
            <a:off x="1879600" y="4725988"/>
            <a:ext cx="317500" cy="317500"/>
          </a:xfrm>
          <a:prstGeom prst="ellipse">
            <a:avLst/>
          </a:prstGeom>
          <a:solidFill>
            <a:srgbClr val="800000"/>
          </a:solidFill>
          <a:ln w="19050">
            <a:solidFill>
              <a:schemeClr val="bg1">
                <a:lumMod val="65000"/>
              </a:schemeClr>
            </a:solidFill>
            <a:round/>
            <a:headEnd/>
            <a:tailEnd/>
          </a:ln>
        </p:spPr>
        <p:txBody>
          <a:bodyPr wrap="none" anchor="ctr"/>
          <a:lstStyle/>
          <a:p>
            <a:pPr algn="ctr">
              <a:defRPr/>
            </a:pPr>
            <a:r>
              <a:rPr lang="en-US" sz="1800" b="1">
                <a:solidFill>
                  <a:srgbClr val="FFFFFF"/>
                </a:solidFill>
                <a:latin typeface="Arial Narrow" pitchFamily="34" charset="0"/>
              </a:rPr>
              <a:t>6</a:t>
            </a:r>
          </a:p>
        </p:txBody>
      </p:sp>
      <p:sp>
        <p:nvSpPr>
          <p:cNvPr id="21515" name="Line 11"/>
          <p:cNvSpPr>
            <a:spLocks noChangeShapeType="1"/>
          </p:cNvSpPr>
          <p:nvPr/>
        </p:nvSpPr>
        <p:spPr bwMode="auto">
          <a:xfrm>
            <a:off x="2043113" y="2827338"/>
            <a:ext cx="615950" cy="1184275"/>
          </a:xfrm>
          <a:prstGeom prst="line">
            <a:avLst/>
          </a:prstGeom>
          <a:noFill/>
          <a:ln w="25400">
            <a:solidFill>
              <a:schemeClr val="bg1">
                <a:lumMod val="50000"/>
              </a:schemeClr>
            </a:solidFill>
            <a:round/>
            <a:headEnd/>
            <a:tailEnd type="triangle" w="med" len="med"/>
          </a:ln>
        </p:spPr>
        <p:txBody>
          <a:bodyPr/>
          <a:lstStyle/>
          <a:p>
            <a:pPr>
              <a:defRPr/>
            </a:pPr>
            <a:endParaRPr lang="en-US">
              <a:latin typeface="Arial Narrow" pitchFamily="34" charset="0"/>
            </a:endParaRPr>
          </a:p>
        </p:txBody>
      </p:sp>
      <p:sp>
        <p:nvSpPr>
          <p:cNvPr id="21516" name="Line 12"/>
          <p:cNvSpPr>
            <a:spLocks noChangeShapeType="1"/>
          </p:cNvSpPr>
          <p:nvPr/>
        </p:nvSpPr>
        <p:spPr bwMode="auto">
          <a:xfrm flipV="1">
            <a:off x="2859088" y="3165475"/>
            <a:ext cx="523875" cy="858838"/>
          </a:xfrm>
          <a:prstGeom prst="line">
            <a:avLst/>
          </a:prstGeom>
          <a:noFill/>
          <a:ln w="25400">
            <a:solidFill>
              <a:schemeClr val="bg1">
                <a:lumMod val="50000"/>
              </a:schemeClr>
            </a:solidFill>
            <a:round/>
            <a:headEnd/>
            <a:tailEnd type="triangle" w="med" len="med"/>
          </a:ln>
        </p:spPr>
        <p:txBody>
          <a:bodyPr/>
          <a:lstStyle/>
          <a:p>
            <a:pPr>
              <a:defRPr/>
            </a:pPr>
            <a:endParaRPr lang="en-US">
              <a:latin typeface="Arial Narrow" pitchFamily="34" charset="0"/>
            </a:endParaRPr>
          </a:p>
        </p:txBody>
      </p:sp>
      <p:sp>
        <p:nvSpPr>
          <p:cNvPr id="21517" name="Line 13"/>
          <p:cNvSpPr>
            <a:spLocks noChangeShapeType="1"/>
          </p:cNvSpPr>
          <p:nvPr/>
        </p:nvSpPr>
        <p:spPr bwMode="auto">
          <a:xfrm>
            <a:off x="3619500" y="3178175"/>
            <a:ext cx="223838" cy="782638"/>
          </a:xfrm>
          <a:prstGeom prst="line">
            <a:avLst/>
          </a:prstGeom>
          <a:noFill/>
          <a:ln w="25400">
            <a:solidFill>
              <a:schemeClr val="bg1">
                <a:lumMod val="50000"/>
              </a:schemeClr>
            </a:solidFill>
            <a:round/>
            <a:headEnd/>
            <a:tailEnd type="triangle" w="med" len="med"/>
          </a:ln>
        </p:spPr>
        <p:txBody>
          <a:bodyPr/>
          <a:lstStyle/>
          <a:p>
            <a:pPr>
              <a:defRPr/>
            </a:pPr>
            <a:endParaRPr lang="en-US">
              <a:latin typeface="Arial Narrow" pitchFamily="34" charset="0"/>
            </a:endParaRPr>
          </a:p>
        </p:txBody>
      </p:sp>
      <p:sp>
        <p:nvSpPr>
          <p:cNvPr id="21518" name="Line 14"/>
          <p:cNvSpPr>
            <a:spLocks noChangeShapeType="1"/>
          </p:cNvSpPr>
          <p:nvPr/>
        </p:nvSpPr>
        <p:spPr bwMode="auto">
          <a:xfrm flipH="1">
            <a:off x="2243138" y="4303713"/>
            <a:ext cx="1484312" cy="528637"/>
          </a:xfrm>
          <a:prstGeom prst="line">
            <a:avLst/>
          </a:prstGeom>
          <a:noFill/>
          <a:ln w="25400">
            <a:solidFill>
              <a:schemeClr val="bg1">
                <a:lumMod val="50000"/>
              </a:schemeClr>
            </a:solidFill>
            <a:round/>
            <a:headEnd/>
            <a:tailEnd type="triangle" w="med" len="med"/>
          </a:ln>
        </p:spPr>
        <p:txBody>
          <a:bodyPr/>
          <a:lstStyle/>
          <a:p>
            <a:pPr>
              <a:defRPr/>
            </a:pPr>
            <a:endParaRPr lang="en-US">
              <a:latin typeface="Arial Narrow" pitchFamily="34" charset="0"/>
            </a:endParaRPr>
          </a:p>
        </p:txBody>
      </p:sp>
      <p:sp>
        <p:nvSpPr>
          <p:cNvPr id="21519" name="Line 15"/>
          <p:cNvSpPr>
            <a:spLocks noChangeShapeType="1"/>
          </p:cNvSpPr>
          <p:nvPr/>
        </p:nvSpPr>
        <p:spPr bwMode="auto">
          <a:xfrm flipH="1" flipV="1">
            <a:off x="1827213" y="3756025"/>
            <a:ext cx="160337" cy="917575"/>
          </a:xfrm>
          <a:prstGeom prst="line">
            <a:avLst/>
          </a:prstGeom>
          <a:noFill/>
          <a:ln w="25400">
            <a:solidFill>
              <a:schemeClr val="bg1">
                <a:lumMod val="50000"/>
              </a:schemeClr>
            </a:solidFill>
            <a:round/>
            <a:headEnd/>
            <a:tailEnd type="triangle" w="med" len="med"/>
          </a:ln>
        </p:spPr>
        <p:txBody>
          <a:bodyPr/>
          <a:lstStyle/>
          <a:p>
            <a:pPr>
              <a:defRPr/>
            </a:pPr>
            <a:endParaRPr lang="en-US">
              <a:latin typeface="Arial Narrow" pitchFamily="34" charset="0"/>
            </a:endParaRPr>
          </a:p>
        </p:txBody>
      </p:sp>
      <p:sp>
        <p:nvSpPr>
          <p:cNvPr id="21520" name="Line 16"/>
          <p:cNvSpPr>
            <a:spLocks noChangeShapeType="1"/>
          </p:cNvSpPr>
          <p:nvPr/>
        </p:nvSpPr>
        <p:spPr bwMode="auto">
          <a:xfrm flipV="1">
            <a:off x="1824038" y="2855913"/>
            <a:ext cx="90487" cy="506412"/>
          </a:xfrm>
          <a:prstGeom prst="line">
            <a:avLst/>
          </a:prstGeom>
          <a:noFill/>
          <a:ln w="25400">
            <a:solidFill>
              <a:schemeClr val="bg1">
                <a:lumMod val="50000"/>
              </a:schemeClr>
            </a:solidFill>
            <a:round/>
            <a:headEnd/>
            <a:tailEnd type="triangle" w="med" len="med"/>
          </a:ln>
        </p:spPr>
        <p:txBody>
          <a:bodyPr/>
          <a:lstStyle/>
          <a:p>
            <a:pPr>
              <a:defRPr/>
            </a:pPr>
            <a:endParaRPr lang="en-US">
              <a:latin typeface="Arial Narrow" pitchFamily="34" charset="0"/>
            </a:endParaRPr>
          </a:p>
        </p:txBody>
      </p:sp>
      <p:sp>
        <p:nvSpPr>
          <p:cNvPr id="21521" name="Rectangle 30"/>
          <p:cNvSpPr>
            <a:spLocks noChangeArrowheads="1"/>
          </p:cNvSpPr>
          <p:nvPr/>
        </p:nvSpPr>
        <p:spPr bwMode="auto">
          <a:xfrm>
            <a:off x="4548188" y="2170113"/>
            <a:ext cx="3133725" cy="3135312"/>
          </a:xfrm>
          <a:prstGeom prst="rect">
            <a:avLst/>
          </a:prstGeom>
          <a:noFill/>
          <a:ln w="31750">
            <a:solidFill>
              <a:schemeClr val="bg1">
                <a:lumMod val="85000"/>
              </a:schemeClr>
            </a:solidFill>
            <a:miter lim="800000"/>
            <a:headEnd/>
            <a:tailEnd/>
          </a:ln>
        </p:spPr>
        <p:txBody>
          <a:bodyPr wrap="none" anchor="ctr"/>
          <a:lstStyle/>
          <a:p>
            <a:pPr>
              <a:defRPr/>
            </a:pPr>
            <a:endParaRPr lang="en-US">
              <a:latin typeface="Arial Narrow" pitchFamily="34" charset="0"/>
            </a:endParaRPr>
          </a:p>
        </p:txBody>
      </p:sp>
      <p:sp>
        <p:nvSpPr>
          <p:cNvPr id="21522" name="Oval 31"/>
          <p:cNvSpPr>
            <a:spLocks noChangeArrowheads="1"/>
          </p:cNvSpPr>
          <p:nvPr/>
        </p:nvSpPr>
        <p:spPr bwMode="auto">
          <a:xfrm>
            <a:off x="5032375" y="2495550"/>
            <a:ext cx="317500" cy="317500"/>
          </a:xfrm>
          <a:prstGeom prst="ellipse">
            <a:avLst/>
          </a:prstGeom>
          <a:solidFill>
            <a:srgbClr val="800000"/>
          </a:solidFill>
          <a:ln w="19050">
            <a:solidFill>
              <a:schemeClr val="bg1">
                <a:lumMod val="65000"/>
              </a:schemeClr>
            </a:solidFill>
            <a:round/>
            <a:headEnd/>
            <a:tailEnd/>
          </a:ln>
        </p:spPr>
        <p:txBody>
          <a:bodyPr wrap="none" anchor="ctr"/>
          <a:lstStyle/>
          <a:p>
            <a:pPr algn="ctr">
              <a:defRPr/>
            </a:pPr>
            <a:r>
              <a:rPr lang="en-US" sz="1800" b="1">
                <a:solidFill>
                  <a:srgbClr val="FFFFFF"/>
                </a:solidFill>
                <a:latin typeface="Arial Narrow" pitchFamily="34" charset="0"/>
              </a:rPr>
              <a:t>1</a:t>
            </a:r>
          </a:p>
        </p:txBody>
      </p:sp>
      <p:sp>
        <p:nvSpPr>
          <p:cNvPr id="21523" name="Oval 32"/>
          <p:cNvSpPr>
            <a:spLocks noChangeArrowheads="1"/>
          </p:cNvSpPr>
          <p:nvPr/>
        </p:nvSpPr>
        <p:spPr bwMode="auto">
          <a:xfrm>
            <a:off x="6604000" y="2833688"/>
            <a:ext cx="317500" cy="317500"/>
          </a:xfrm>
          <a:prstGeom prst="ellipse">
            <a:avLst/>
          </a:prstGeom>
          <a:solidFill>
            <a:srgbClr val="800000"/>
          </a:solidFill>
          <a:ln w="19050">
            <a:solidFill>
              <a:schemeClr val="bg1">
                <a:lumMod val="65000"/>
              </a:schemeClr>
            </a:solidFill>
            <a:round/>
            <a:headEnd/>
            <a:tailEnd/>
          </a:ln>
        </p:spPr>
        <p:txBody>
          <a:bodyPr wrap="none" anchor="ctr"/>
          <a:lstStyle/>
          <a:p>
            <a:pPr algn="ctr">
              <a:defRPr/>
            </a:pPr>
            <a:r>
              <a:rPr lang="en-US" sz="1800" b="1">
                <a:solidFill>
                  <a:srgbClr val="FFFFFF"/>
                </a:solidFill>
                <a:latin typeface="Arial Narrow" pitchFamily="34" charset="0"/>
              </a:rPr>
              <a:t>2</a:t>
            </a:r>
          </a:p>
        </p:txBody>
      </p:sp>
      <p:sp>
        <p:nvSpPr>
          <p:cNvPr id="21524" name="Oval 33"/>
          <p:cNvSpPr>
            <a:spLocks noChangeArrowheads="1"/>
          </p:cNvSpPr>
          <p:nvPr/>
        </p:nvSpPr>
        <p:spPr bwMode="auto">
          <a:xfrm>
            <a:off x="4879975" y="3378200"/>
            <a:ext cx="317500" cy="317500"/>
          </a:xfrm>
          <a:prstGeom prst="ellipse">
            <a:avLst/>
          </a:prstGeom>
          <a:solidFill>
            <a:srgbClr val="800000"/>
          </a:solidFill>
          <a:ln w="19050">
            <a:solidFill>
              <a:schemeClr val="bg1">
                <a:lumMod val="65000"/>
              </a:schemeClr>
            </a:solidFill>
            <a:round/>
            <a:headEnd/>
            <a:tailEnd/>
          </a:ln>
        </p:spPr>
        <p:txBody>
          <a:bodyPr wrap="none" anchor="ctr"/>
          <a:lstStyle/>
          <a:p>
            <a:pPr algn="ctr">
              <a:defRPr/>
            </a:pPr>
            <a:r>
              <a:rPr lang="en-US" sz="1800" b="1">
                <a:solidFill>
                  <a:srgbClr val="FFFFFF"/>
                </a:solidFill>
                <a:latin typeface="Arial Narrow" pitchFamily="34" charset="0"/>
              </a:rPr>
              <a:t>3</a:t>
            </a:r>
          </a:p>
        </p:txBody>
      </p:sp>
      <p:sp>
        <p:nvSpPr>
          <p:cNvPr id="21525" name="Oval 34"/>
          <p:cNvSpPr>
            <a:spLocks noChangeArrowheads="1"/>
          </p:cNvSpPr>
          <p:nvPr/>
        </p:nvSpPr>
        <p:spPr bwMode="auto">
          <a:xfrm>
            <a:off x="5824538" y="4043363"/>
            <a:ext cx="317500" cy="317500"/>
          </a:xfrm>
          <a:prstGeom prst="ellipse">
            <a:avLst/>
          </a:prstGeom>
          <a:solidFill>
            <a:srgbClr val="800000"/>
          </a:solidFill>
          <a:ln w="19050">
            <a:solidFill>
              <a:schemeClr val="bg1">
                <a:lumMod val="65000"/>
              </a:schemeClr>
            </a:solidFill>
            <a:round/>
            <a:headEnd/>
            <a:tailEnd/>
          </a:ln>
        </p:spPr>
        <p:txBody>
          <a:bodyPr wrap="none" anchor="ctr"/>
          <a:lstStyle/>
          <a:p>
            <a:pPr algn="ctr">
              <a:defRPr/>
            </a:pPr>
            <a:r>
              <a:rPr lang="en-US" sz="1800" b="1">
                <a:solidFill>
                  <a:srgbClr val="FFFFFF"/>
                </a:solidFill>
                <a:latin typeface="Arial Narrow" pitchFamily="34" charset="0"/>
              </a:rPr>
              <a:t>4</a:t>
            </a:r>
          </a:p>
        </p:txBody>
      </p:sp>
      <p:sp>
        <p:nvSpPr>
          <p:cNvPr id="21526" name="Oval 35"/>
          <p:cNvSpPr>
            <a:spLocks noChangeArrowheads="1"/>
          </p:cNvSpPr>
          <p:nvPr/>
        </p:nvSpPr>
        <p:spPr bwMode="auto">
          <a:xfrm>
            <a:off x="6985000" y="4000500"/>
            <a:ext cx="317500" cy="317500"/>
          </a:xfrm>
          <a:prstGeom prst="ellipse">
            <a:avLst/>
          </a:prstGeom>
          <a:solidFill>
            <a:srgbClr val="800000"/>
          </a:solidFill>
          <a:ln w="19050">
            <a:solidFill>
              <a:schemeClr val="bg1">
                <a:lumMod val="65000"/>
              </a:schemeClr>
            </a:solidFill>
            <a:round/>
            <a:headEnd/>
            <a:tailEnd/>
          </a:ln>
        </p:spPr>
        <p:txBody>
          <a:bodyPr wrap="none" anchor="ctr"/>
          <a:lstStyle/>
          <a:p>
            <a:pPr algn="ctr">
              <a:defRPr/>
            </a:pPr>
            <a:r>
              <a:rPr lang="en-US" sz="1800" b="1">
                <a:solidFill>
                  <a:srgbClr val="FFFFFF"/>
                </a:solidFill>
                <a:latin typeface="Arial Narrow" pitchFamily="34" charset="0"/>
              </a:rPr>
              <a:t>5</a:t>
            </a:r>
          </a:p>
        </p:txBody>
      </p:sp>
      <p:sp>
        <p:nvSpPr>
          <p:cNvPr id="21527" name="Oval 36"/>
          <p:cNvSpPr>
            <a:spLocks noChangeArrowheads="1"/>
          </p:cNvSpPr>
          <p:nvPr/>
        </p:nvSpPr>
        <p:spPr bwMode="auto">
          <a:xfrm>
            <a:off x="5121275" y="4721225"/>
            <a:ext cx="317500" cy="317500"/>
          </a:xfrm>
          <a:prstGeom prst="ellipse">
            <a:avLst/>
          </a:prstGeom>
          <a:solidFill>
            <a:srgbClr val="800000"/>
          </a:solidFill>
          <a:ln w="19050">
            <a:solidFill>
              <a:schemeClr val="bg1">
                <a:lumMod val="65000"/>
              </a:schemeClr>
            </a:solidFill>
            <a:round/>
            <a:headEnd/>
            <a:tailEnd/>
          </a:ln>
        </p:spPr>
        <p:txBody>
          <a:bodyPr wrap="none" anchor="ctr"/>
          <a:lstStyle/>
          <a:p>
            <a:pPr algn="ctr">
              <a:defRPr/>
            </a:pPr>
            <a:r>
              <a:rPr lang="en-US" sz="1800" b="1">
                <a:solidFill>
                  <a:srgbClr val="FFFFFF"/>
                </a:solidFill>
                <a:latin typeface="Arial Narrow" pitchFamily="34" charset="0"/>
              </a:rPr>
              <a:t>6</a:t>
            </a:r>
          </a:p>
        </p:txBody>
      </p:sp>
      <p:sp>
        <p:nvSpPr>
          <p:cNvPr id="21528" name="Line 37"/>
          <p:cNvSpPr>
            <a:spLocks noChangeShapeType="1"/>
          </p:cNvSpPr>
          <p:nvPr/>
        </p:nvSpPr>
        <p:spPr bwMode="auto">
          <a:xfrm>
            <a:off x="5394325" y="2709863"/>
            <a:ext cx="1168400" cy="223837"/>
          </a:xfrm>
          <a:prstGeom prst="line">
            <a:avLst/>
          </a:prstGeom>
          <a:noFill/>
          <a:ln w="25400">
            <a:solidFill>
              <a:schemeClr val="bg1">
                <a:lumMod val="50000"/>
              </a:schemeClr>
            </a:solidFill>
            <a:round/>
            <a:headEnd/>
            <a:tailEnd type="triangle" w="med" len="med"/>
          </a:ln>
        </p:spPr>
        <p:txBody>
          <a:bodyPr/>
          <a:lstStyle/>
          <a:p>
            <a:pPr>
              <a:defRPr/>
            </a:pPr>
            <a:endParaRPr lang="en-US">
              <a:latin typeface="Arial Narrow" pitchFamily="34" charset="0"/>
            </a:endParaRPr>
          </a:p>
        </p:txBody>
      </p:sp>
      <p:sp>
        <p:nvSpPr>
          <p:cNvPr id="21529" name="Line 38"/>
          <p:cNvSpPr>
            <a:spLocks noChangeShapeType="1"/>
          </p:cNvSpPr>
          <p:nvPr/>
        </p:nvSpPr>
        <p:spPr bwMode="auto">
          <a:xfrm flipH="1">
            <a:off x="5411788" y="4356100"/>
            <a:ext cx="427037" cy="381000"/>
          </a:xfrm>
          <a:prstGeom prst="line">
            <a:avLst/>
          </a:prstGeom>
          <a:noFill/>
          <a:ln w="25400">
            <a:solidFill>
              <a:schemeClr val="bg1">
                <a:lumMod val="50000"/>
              </a:schemeClr>
            </a:solidFill>
            <a:round/>
            <a:headEnd/>
            <a:tailEnd type="triangle" w="med" len="med"/>
          </a:ln>
        </p:spPr>
        <p:txBody>
          <a:bodyPr/>
          <a:lstStyle/>
          <a:p>
            <a:pPr>
              <a:defRPr/>
            </a:pPr>
            <a:endParaRPr lang="en-US">
              <a:latin typeface="Arial Narrow" pitchFamily="34" charset="0"/>
            </a:endParaRPr>
          </a:p>
        </p:txBody>
      </p:sp>
      <p:sp>
        <p:nvSpPr>
          <p:cNvPr id="21530" name="Line 39"/>
          <p:cNvSpPr>
            <a:spLocks noChangeShapeType="1"/>
          </p:cNvSpPr>
          <p:nvPr/>
        </p:nvSpPr>
        <p:spPr bwMode="auto">
          <a:xfrm>
            <a:off x="6861175" y="3173413"/>
            <a:ext cx="223838" cy="782637"/>
          </a:xfrm>
          <a:prstGeom prst="line">
            <a:avLst/>
          </a:prstGeom>
          <a:noFill/>
          <a:ln w="25400">
            <a:solidFill>
              <a:schemeClr val="bg1">
                <a:lumMod val="50000"/>
              </a:schemeClr>
            </a:solidFill>
            <a:round/>
            <a:headEnd/>
            <a:tailEnd type="triangle" w="med" len="med"/>
          </a:ln>
        </p:spPr>
        <p:txBody>
          <a:bodyPr/>
          <a:lstStyle/>
          <a:p>
            <a:pPr>
              <a:defRPr/>
            </a:pPr>
            <a:endParaRPr lang="en-US">
              <a:latin typeface="Arial Narrow" pitchFamily="34" charset="0"/>
            </a:endParaRPr>
          </a:p>
        </p:txBody>
      </p:sp>
      <p:sp>
        <p:nvSpPr>
          <p:cNvPr id="21531" name="Line 40"/>
          <p:cNvSpPr>
            <a:spLocks noChangeShapeType="1"/>
          </p:cNvSpPr>
          <p:nvPr/>
        </p:nvSpPr>
        <p:spPr bwMode="auto">
          <a:xfrm flipH="1">
            <a:off x="6175375" y="4178300"/>
            <a:ext cx="774700" cy="23813"/>
          </a:xfrm>
          <a:prstGeom prst="line">
            <a:avLst/>
          </a:prstGeom>
          <a:noFill/>
          <a:ln w="25400">
            <a:solidFill>
              <a:schemeClr val="bg1">
                <a:lumMod val="50000"/>
              </a:schemeClr>
            </a:solidFill>
            <a:round/>
            <a:headEnd/>
            <a:tailEnd type="triangle" w="med" len="med"/>
          </a:ln>
        </p:spPr>
        <p:txBody>
          <a:bodyPr/>
          <a:lstStyle/>
          <a:p>
            <a:pPr>
              <a:defRPr/>
            </a:pPr>
            <a:endParaRPr lang="en-US">
              <a:latin typeface="Arial Narrow" pitchFamily="34" charset="0"/>
            </a:endParaRPr>
          </a:p>
        </p:txBody>
      </p:sp>
      <p:sp>
        <p:nvSpPr>
          <p:cNvPr id="21532" name="Line 41"/>
          <p:cNvSpPr>
            <a:spLocks noChangeShapeType="1"/>
          </p:cNvSpPr>
          <p:nvPr/>
        </p:nvSpPr>
        <p:spPr bwMode="auto">
          <a:xfrm flipH="1" flipV="1">
            <a:off x="5068888" y="3751263"/>
            <a:ext cx="160337" cy="917575"/>
          </a:xfrm>
          <a:prstGeom prst="line">
            <a:avLst/>
          </a:prstGeom>
          <a:noFill/>
          <a:ln w="25400">
            <a:solidFill>
              <a:schemeClr val="bg1">
                <a:lumMod val="50000"/>
              </a:schemeClr>
            </a:solidFill>
            <a:round/>
            <a:headEnd/>
            <a:tailEnd type="triangle" w="med" len="med"/>
          </a:ln>
        </p:spPr>
        <p:txBody>
          <a:bodyPr/>
          <a:lstStyle/>
          <a:p>
            <a:pPr>
              <a:defRPr/>
            </a:pPr>
            <a:endParaRPr lang="en-US">
              <a:latin typeface="Arial Narrow" pitchFamily="34" charset="0"/>
            </a:endParaRPr>
          </a:p>
        </p:txBody>
      </p:sp>
      <p:sp>
        <p:nvSpPr>
          <p:cNvPr id="21533" name="Line 42"/>
          <p:cNvSpPr>
            <a:spLocks noChangeShapeType="1"/>
          </p:cNvSpPr>
          <p:nvPr/>
        </p:nvSpPr>
        <p:spPr bwMode="auto">
          <a:xfrm flipV="1">
            <a:off x="5065713" y="2849563"/>
            <a:ext cx="90487" cy="506412"/>
          </a:xfrm>
          <a:prstGeom prst="line">
            <a:avLst/>
          </a:prstGeom>
          <a:noFill/>
          <a:ln w="25400">
            <a:solidFill>
              <a:schemeClr val="bg1">
                <a:lumMod val="50000"/>
              </a:schemeClr>
            </a:solidFill>
            <a:round/>
            <a:headEnd/>
            <a:tailEnd type="triangle" w="med" len="med"/>
          </a:ln>
        </p:spPr>
        <p:txBody>
          <a:bodyPr/>
          <a:lstStyle/>
          <a:p>
            <a:pPr>
              <a:defRPr/>
            </a:pPr>
            <a:endParaRPr lang="en-US">
              <a:latin typeface="Arial Narrow" pitchFamily="34" charset="0"/>
            </a:endParaRPr>
          </a:p>
        </p:txBody>
      </p:sp>
      <p:sp>
        <p:nvSpPr>
          <p:cNvPr id="18462" name="Text Box 43"/>
          <p:cNvSpPr txBox="1">
            <a:spLocks noChangeArrowheads="1"/>
          </p:cNvSpPr>
          <p:nvPr/>
        </p:nvSpPr>
        <p:spPr bwMode="auto">
          <a:xfrm>
            <a:off x="2243138" y="3138488"/>
            <a:ext cx="598487" cy="304800"/>
          </a:xfrm>
          <a:prstGeom prst="rect">
            <a:avLst/>
          </a:prstGeom>
          <a:noFill/>
          <a:ln w="9525">
            <a:noFill/>
            <a:miter lim="800000"/>
            <a:headEnd/>
            <a:tailEnd/>
          </a:ln>
        </p:spPr>
        <p:txBody>
          <a:bodyPr wrap="none">
            <a:spAutoFit/>
          </a:bodyPr>
          <a:lstStyle/>
          <a:p>
            <a:r>
              <a:rPr lang="en-US" sz="1400" b="1">
                <a:latin typeface="Arial Narrow" pitchFamily="34" charset="0"/>
              </a:rPr>
              <a:t>15 km</a:t>
            </a:r>
          </a:p>
        </p:txBody>
      </p:sp>
      <p:sp>
        <p:nvSpPr>
          <p:cNvPr id="18463" name="Text Box 44"/>
          <p:cNvSpPr txBox="1">
            <a:spLocks noChangeArrowheads="1"/>
          </p:cNvSpPr>
          <p:nvPr/>
        </p:nvSpPr>
        <p:spPr bwMode="auto">
          <a:xfrm>
            <a:off x="2976563" y="3641725"/>
            <a:ext cx="598487" cy="304800"/>
          </a:xfrm>
          <a:prstGeom prst="rect">
            <a:avLst/>
          </a:prstGeom>
          <a:noFill/>
          <a:ln w="9525">
            <a:noFill/>
            <a:miter lim="800000"/>
            <a:headEnd/>
            <a:tailEnd/>
          </a:ln>
        </p:spPr>
        <p:txBody>
          <a:bodyPr wrap="none">
            <a:spAutoFit/>
          </a:bodyPr>
          <a:lstStyle/>
          <a:p>
            <a:r>
              <a:rPr lang="en-US" sz="1400" b="1">
                <a:latin typeface="Arial Narrow" pitchFamily="34" charset="0"/>
              </a:rPr>
              <a:t>10 km</a:t>
            </a:r>
          </a:p>
        </p:txBody>
      </p:sp>
      <p:sp>
        <p:nvSpPr>
          <p:cNvPr id="18464" name="Text Box 45"/>
          <p:cNvSpPr txBox="1">
            <a:spLocks noChangeArrowheads="1"/>
          </p:cNvSpPr>
          <p:nvPr/>
        </p:nvSpPr>
        <p:spPr bwMode="auto">
          <a:xfrm>
            <a:off x="3700463" y="3341688"/>
            <a:ext cx="517525" cy="304800"/>
          </a:xfrm>
          <a:prstGeom prst="rect">
            <a:avLst/>
          </a:prstGeom>
          <a:noFill/>
          <a:ln w="9525">
            <a:noFill/>
            <a:miter lim="800000"/>
            <a:headEnd/>
            <a:tailEnd/>
          </a:ln>
        </p:spPr>
        <p:txBody>
          <a:bodyPr wrap="none">
            <a:spAutoFit/>
          </a:bodyPr>
          <a:lstStyle/>
          <a:p>
            <a:r>
              <a:rPr lang="en-US" sz="1400" b="1">
                <a:latin typeface="Arial Narrow" pitchFamily="34" charset="0"/>
              </a:rPr>
              <a:t>8 km</a:t>
            </a:r>
          </a:p>
        </p:txBody>
      </p:sp>
      <p:sp>
        <p:nvSpPr>
          <p:cNvPr id="18465" name="Text Box 46"/>
          <p:cNvSpPr txBox="1">
            <a:spLocks noChangeArrowheads="1"/>
          </p:cNvSpPr>
          <p:nvPr/>
        </p:nvSpPr>
        <p:spPr bwMode="auto">
          <a:xfrm>
            <a:off x="2873375" y="4559300"/>
            <a:ext cx="598488" cy="304800"/>
          </a:xfrm>
          <a:prstGeom prst="rect">
            <a:avLst/>
          </a:prstGeom>
          <a:noFill/>
          <a:ln w="9525">
            <a:noFill/>
            <a:miter lim="800000"/>
            <a:headEnd/>
            <a:tailEnd/>
          </a:ln>
        </p:spPr>
        <p:txBody>
          <a:bodyPr wrap="none">
            <a:spAutoFit/>
          </a:bodyPr>
          <a:lstStyle/>
          <a:p>
            <a:r>
              <a:rPr lang="en-US" sz="1400" b="1">
                <a:latin typeface="Arial Narrow" pitchFamily="34" charset="0"/>
              </a:rPr>
              <a:t>15 km</a:t>
            </a:r>
          </a:p>
        </p:txBody>
      </p:sp>
      <p:sp>
        <p:nvSpPr>
          <p:cNvPr id="18466" name="Text Box 47"/>
          <p:cNvSpPr txBox="1">
            <a:spLocks noChangeArrowheads="1"/>
          </p:cNvSpPr>
          <p:nvPr/>
        </p:nvSpPr>
        <p:spPr bwMode="auto">
          <a:xfrm>
            <a:off x="1444625" y="4173538"/>
            <a:ext cx="517525" cy="304800"/>
          </a:xfrm>
          <a:prstGeom prst="rect">
            <a:avLst/>
          </a:prstGeom>
          <a:noFill/>
          <a:ln w="9525">
            <a:noFill/>
            <a:miter lim="800000"/>
            <a:headEnd/>
            <a:tailEnd/>
          </a:ln>
        </p:spPr>
        <p:txBody>
          <a:bodyPr wrap="none">
            <a:spAutoFit/>
          </a:bodyPr>
          <a:lstStyle/>
          <a:p>
            <a:r>
              <a:rPr lang="en-US" sz="1400" b="1">
                <a:latin typeface="Arial Narrow" pitchFamily="34" charset="0"/>
              </a:rPr>
              <a:t>9 km</a:t>
            </a:r>
          </a:p>
        </p:txBody>
      </p:sp>
      <p:sp>
        <p:nvSpPr>
          <p:cNvPr id="18467" name="Text Box 48"/>
          <p:cNvSpPr txBox="1">
            <a:spLocks noChangeArrowheads="1"/>
          </p:cNvSpPr>
          <p:nvPr/>
        </p:nvSpPr>
        <p:spPr bwMode="auto">
          <a:xfrm>
            <a:off x="1401763" y="2970213"/>
            <a:ext cx="517525" cy="304800"/>
          </a:xfrm>
          <a:prstGeom prst="rect">
            <a:avLst/>
          </a:prstGeom>
          <a:noFill/>
          <a:ln w="9525">
            <a:noFill/>
            <a:miter lim="800000"/>
            <a:headEnd/>
            <a:tailEnd/>
          </a:ln>
        </p:spPr>
        <p:txBody>
          <a:bodyPr wrap="none">
            <a:spAutoFit/>
          </a:bodyPr>
          <a:lstStyle/>
          <a:p>
            <a:r>
              <a:rPr lang="en-US" sz="1400" b="1">
                <a:latin typeface="Arial Narrow" pitchFamily="34" charset="0"/>
              </a:rPr>
              <a:t>5 km</a:t>
            </a:r>
          </a:p>
        </p:txBody>
      </p:sp>
      <p:sp>
        <p:nvSpPr>
          <p:cNvPr id="18468" name="Text Box 49"/>
          <p:cNvSpPr txBox="1">
            <a:spLocks noChangeArrowheads="1"/>
          </p:cNvSpPr>
          <p:nvPr/>
        </p:nvSpPr>
        <p:spPr bwMode="auto">
          <a:xfrm>
            <a:off x="3295650" y="4951413"/>
            <a:ext cx="1116013" cy="304800"/>
          </a:xfrm>
          <a:prstGeom prst="rect">
            <a:avLst/>
          </a:prstGeom>
          <a:noFill/>
          <a:ln w="9525">
            <a:noFill/>
            <a:miter lim="800000"/>
            <a:headEnd/>
            <a:tailEnd/>
          </a:ln>
        </p:spPr>
        <p:txBody>
          <a:bodyPr wrap="none">
            <a:spAutoFit/>
          </a:bodyPr>
          <a:lstStyle/>
          <a:p>
            <a:r>
              <a:rPr lang="en-US" sz="1400" b="1" dirty="0">
                <a:latin typeface="Arial Narrow" pitchFamily="34" charset="0"/>
              </a:rPr>
              <a:t>Total = 62 km</a:t>
            </a:r>
          </a:p>
        </p:txBody>
      </p:sp>
      <p:sp>
        <p:nvSpPr>
          <p:cNvPr id="18469" name="Text Box 50"/>
          <p:cNvSpPr txBox="1">
            <a:spLocks noChangeArrowheads="1"/>
          </p:cNvSpPr>
          <p:nvPr/>
        </p:nvSpPr>
        <p:spPr bwMode="auto">
          <a:xfrm>
            <a:off x="6908800" y="3246438"/>
            <a:ext cx="517525" cy="304800"/>
          </a:xfrm>
          <a:prstGeom prst="rect">
            <a:avLst/>
          </a:prstGeom>
          <a:noFill/>
          <a:ln w="9525">
            <a:noFill/>
            <a:miter lim="800000"/>
            <a:headEnd/>
            <a:tailEnd/>
          </a:ln>
        </p:spPr>
        <p:txBody>
          <a:bodyPr wrap="none">
            <a:spAutoFit/>
          </a:bodyPr>
          <a:lstStyle/>
          <a:p>
            <a:r>
              <a:rPr lang="en-US" sz="1400" b="1">
                <a:latin typeface="Arial Narrow" pitchFamily="34" charset="0"/>
              </a:rPr>
              <a:t>8 km</a:t>
            </a:r>
          </a:p>
        </p:txBody>
      </p:sp>
      <p:sp>
        <p:nvSpPr>
          <p:cNvPr id="18470" name="Text Box 51"/>
          <p:cNvSpPr txBox="1">
            <a:spLocks noChangeArrowheads="1"/>
          </p:cNvSpPr>
          <p:nvPr/>
        </p:nvSpPr>
        <p:spPr bwMode="auto">
          <a:xfrm>
            <a:off x="4665663" y="4132263"/>
            <a:ext cx="517525" cy="304800"/>
          </a:xfrm>
          <a:prstGeom prst="rect">
            <a:avLst/>
          </a:prstGeom>
          <a:noFill/>
          <a:ln w="9525">
            <a:noFill/>
            <a:miter lim="800000"/>
            <a:headEnd/>
            <a:tailEnd/>
          </a:ln>
        </p:spPr>
        <p:txBody>
          <a:bodyPr wrap="none">
            <a:spAutoFit/>
          </a:bodyPr>
          <a:lstStyle/>
          <a:p>
            <a:r>
              <a:rPr lang="en-US" sz="1400" b="1">
                <a:latin typeface="Arial Narrow" pitchFamily="34" charset="0"/>
              </a:rPr>
              <a:t>9 km</a:t>
            </a:r>
          </a:p>
        </p:txBody>
      </p:sp>
      <p:sp>
        <p:nvSpPr>
          <p:cNvPr id="18471" name="Text Box 52"/>
          <p:cNvSpPr txBox="1">
            <a:spLocks noChangeArrowheads="1"/>
          </p:cNvSpPr>
          <p:nvPr/>
        </p:nvSpPr>
        <p:spPr bwMode="auto">
          <a:xfrm>
            <a:off x="4622800" y="2928938"/>
            <a:ext cx="517525" cy="304800"/>
          </a:xfrm>
          <a:prstGeom prst="rect">
            <a:avLst/>
          </a:prstGeom>
          <a:noFill/>
          <a:ln w="9525">
            <a:noFill/>
            <a:miter lim="800000"/>
            <a:headEnd/>
            <a:tailEnd/>
          </a:ln>
        </p:spPr>
        <p:txBody>
          <a:bodyPr wrap="none">
            <a:spAutoFit/>
          </a:bodyPr>
          <a:lstStyle/>
          <a:p>
            <a:r>
              <a:rPr lang="en-US" sz="1400" b="1">
                <a:latin typeface="Arial Narrow" pitchFamily="34" charset="0"/>
              </a:rPr>
              <a:t>5 km</a:t>
            </a:r>
          </a:p>
        </p:txBody>
      </p:sp>
      <p:sp>
        <p:nvSpPr>
          <p:cNvPr id="18472" name="Text Box 53"/>
          <p:cNvSpPr txBox="1">
            <a:spLocks noChangeArrowheads="1"/>
          </p:cNvSpPr>
          <p:nvPr/>
        </p:nvSpPr>
        <p:spPr bwMode="auto">
          <a:xfrm>
            <a:off x="5734050" y="2503488"/>
            <a:ext cx="598488" cy="304800"/>
          </a:xfrm>
          <a:prstGeom prst="rect">
            <a:avLst/>
          </a:prstGeom>
          <a:noFill/>
          <a:ln w="9525">
            <a:noFill/>
            <a:miter lim="800000"/>
            <a:headEnd/>
            <a:tailEnd/>
          </a:ln>
        </p:spPr>
        <p:txBody>
          <a:bodyPr wrap="none">
            <a:spAutoFit/>
          </a:bodyPr>
          <a:lstStyle/>
          <a:p>
            <a:r>
              <a:rPr lang="en-US" sz="1400" b="1">
                <a:latin typeface="Arial Narrow" pitchFamily="34" charset="0"/>
              </a:rPr>
              <a:t>10 km</a:t>
            </a:r>
          </a:p>
        </p:txBody>
      </p:sp>
      <p:sp>
        <p:nvSpPr>
          <p:cNvPr id="18473" name="Text Box 54"/>
          <p:cNvSpPr txBox="1">
            <a:spLocks noChangeArrowheads="1"/>
          </p:cNvSpPr>
          <p:nvPr/>
        </p:nvSpPr>
        <p:spPr bwMode="auto">
          <a:xfrm>
            <a:off x="6318250" y="4203700"/>
            <a:ext cx="517525" cy="304800"/>
          </a:xfrm>
          <a:prstGeom prst="rect">
            <a:avLst/>
          </a:prstGeom>
          <a:noFill/>
          <a:ln w="9525">
            <a:noFill/>
            <a:miter lim="800000"/>
            <a:headEnd/>
            <a:tailEnd/>
          </a:ln>
        </p:spPr>
        <p:txBody>
          <a:bodyPr wrap="none">
            <a:spAutoFit/>
          </a:bodyPr>
          <a:lstStyle/>
          <a:p>
            <a:r>
              <a:rPr lang="en-US" sz="1400" b="1">
                <a:latin typeface="Arial Narrow" pitchFamily="34" charset="0"/>
              </a:rPr>
              <a:t>8 km</a:t>
            </a:r>
          </a:p>
        </p:txBody>
      </p:sp>
      <p:sp>
        <p:nvSpPr>
          <p:cNvPr id="18474" name="Text Box 55"/>
          <p:cNvSpPr txBox="1">
            <a:spLocks noChangeArrowheads="1"/>
          </p:cNvSpPr>
          <p:nvPr/>
        </p:nvSpPr>
        <p:spPr bwMode="auto">
          <a:xfrm>
            <a:off x="5599113" y="4473575"/>
            <a:ext cx="517525" cy="304800"/>
          </a:xfrm>
          <a:prstGeom prst="rect">
            <a:avLst/>
          </a:prstGeom>
          <a:noFill/>
          <a:ln w="9525">
            <a:noFill/>
            <a:miter lim="800000"/>
            <a:headEnd/>
            <a:tailEnd/>
          </a:ln>
        </p:spPr>
        <p:txBody>
          <a:bodyPr wrap="none">
            <a:spAutoFit/>
          </a:bodyPr>
          <a:lstStyle/>
          <a:p>
            <a:r>
              <a:rPr lang="en-US" sz="1400" b="1">
                <a:latin typeface="Arial Narrow" pitchFamily="34" charset="0"/>
              </a:rPr>
              <a:t>8 km</a:t>
            </a:r>
          </a:p>
        </p:txBody>
      </p:sp>
      <p:sp>
        <p:nvSpPr>
          <p:cNvPr id="18475" name="Text Box 56"/>
          <p:cNvSpPr txBox="1">
            <a:spLocks noChangeArrowheads="1"/>
          </p:cNvSpPr>
          <p:nvPr/>
        </p:nvSpPr>
        <p:spPr bwMode="auto">
          <a:xfrm>
            <a:off x="6502400" y="4941888"/>
            <a:ext cx="1116013" cy="304800"/>
          </a:xfrm>
          <a:prstGeom prst="rect">
            <a:avLst/>
          </a:prstGeom>
          <a:noFill/>
          <a:ln w="9525">
            <a:noFill/>
            <a:miter lim="800000"/>
            <a:headEnd/>
            <a:tailEnd/>
          </a:ln>
        </p:spPr>
        <p:txBody>
          <a:bodyPr wrap="none">
            <a:spAutoFit/>
          </a:bodyPr>
          <a:lstStyle/>
          <a:p>
            <a:r>
              <a:rPr lang="en-US" sz="1400" b="1">
                <a:latin typeface="Arial Narrow" pitchFamily="34" charset="0"/>
              </a:rPr>
              <a:t>Total = 48 km</a:t>
            </a:r>
          </a:p>
        </p:txBody>
      </p:sp>
    </p:spTree>
    <p:extLst>
      <p:ext uri="{BB962C8B-B14F-4D97-AF65-F5344CB8AC3E}">
        <p14:creationId xmlns:p14="http://schemas.microsoft.com/office/powerpoint/2010/main" val="18145224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8"/>
          <p:cNvSpPr>
            <a:spLocks noGrp="1" noChangeArrowheads="1"/>
          </p:cNvSpPr>
          <p:nvPr>
            <p:ph type="title"/>
          </p:nvPr>
        </p:nvSpPr>
        <p:spPr/>
        <p:txBody>
          <a:bodyPr/>
          <a:lstStyle/>
          <a:p>
            <a:pPr eaLnBrk="1" hangingPunct="1"/>
            <a:r>
              <a:rPr lang="en-US" smtClean="0">
                <a:solidFill>
                  <a:schemeClr val="tx1"/>
                </a:solidFill>
              </a:rPr>
              <a:t>Effect of Topography on Route Selection</a:t>
            </a:r>
          </a:p>
        </p:txBody>
      </p:sp>
      <p:sp>
        <p:nvSpPr>
          <p:cNvPr id="24580" name="AutoShape 7"/>
          <p:cNvSpPr>
            <a:spLocks noChangeArrowheads="1"/>
          </p:cNvSpPr>
          <p:nvPr/>
        </p:nvSpPr>
        <p:spPr bwMode="auto">
          <a:xfrm flipV="1">
            <a:off x="1519238" y="1736725"/>
            <a:ext cx="6562725" cy="4059238"/>
          </a:xfrm>
          <a:prstGeom prst="roundRect">
            <a:avLst>
              <a:gd name="adj" fmla="val 0"/>
            </a:avLst>
          </a:prstGeom>
          <a:solidFill>
            <a:schemeClr val="bg1"/>
          </a:solidFill>
          <a:ln w="31750">
            <a:solidFill>
              <a:srgbClr val="4C4C4C"/>
            </a:solidFill>
            <a:round/>
            <a:headEnd/>
            <a:tailEnd/>
          </a:ln>
        </p:spPr>
        <p:txBody>
          <a:bodyPr wrap="none" anchor="ctr"/>
          <a:lstStyle/>
          <a:p>
            <a:pPr>
              <a:defRPr/>
            </a:pPr>
            <a:endParaRPr lang="en-US">
              <a:latin typeface="Agency FB" pitchFamily="34" charset="0"/>
              <a:cs typeface="Calibri" pitchFamily="34" charset="0"/>
            </a:endParaRPr>
          </a:p>
        </p:txBody>
      </p:sp>
      <p:sp>
        <p:nvSpPr>
          <p:cNvPr id="24581" name="Freeform 25"/>
          <p:cNvSpPr>
            <a:spLocks/>
          </p:cNvSpPr>
          <p:nvPr/>
        </p:nvSpPr>
        <p:spPr bwMode="auto">
          <a:xfrm>
            <a:off x="1562100" y="1758950"/>
            <a:ext cx="3713163" cy="3586163"/>
          </a:xfrm>
          <a:custGeom>
            <a:avLst/>
            <a:gdLst>
              <a:gd name="T0" fmla="*/ 2147483647 w 2339"/>
              <a:gd name="T1" fmla="*/ 0 h 2259"/>
              <a:gd name="T2" fmla="*/ 2147483647 w 2339"/>
              <a:gd name="T3" fmla="*/ 2147483647 h 2259"/>
              <a:gd name="T4" fmla="*/ 2147483647 w 2339"/>
              <a:gd name="T5" fmla="*/ 2147483647 h 2259"/>
              <a:gd name="T6" fmla="*/ 2147483647 w 2339"/>
              <a:gd name="T7" fmla="*/ 2147483647 h 2259"/>
              <a:gd name="T8" fmla="*/ 2147483647 w 2339"/>
              <a:gd name="T9" fmla="*/ 2147483647 h 2259"/>
              <a:gd name="T10" fmla="*/ 2147483647 w 2339"/>
              <a:gd name="T11" fmla="*/ 2147483647 h 2259"/>
              <a:gd name="T12" fmla="*/ 2147483647 w 2339"/>
              <a:gd name="T13" fmla="*/ 2147483647 h 2259"/>
              <a:gd name="T14" fmla="*/ 2147483647 w 2339"/>
              <a:gd name="T15" fmla="*/ 2147483647 h 2259"/>
              <a:gd name="T16" fmla="*/ 2147483647 w 2339"/>
              <a:gd name="T17" fmla="*/ 2147483647 h 2259"/>
              <a:gd name="T18" fmla="*/ 2147483647 w 2339"/>
              <a:gd name="T19" fmla="*/ 2147483647 h 2259"/>
              <a:gd name="T20" fmla="*/ 2147483647 w 2339"/>
              <a:gd name="T21" fmla="*/ 2147483647 h 2259"/>
              <a:gd name="T22" fmla="*/ 2147483647 w 2339"/>
              <a:gd name="T23" fmla="*/ 2147483647 h 2259"/>
              <a:gd name="T24" fmla="*/ 2147483647 w 2339"/>
              <a:gd name="T25" fmla="*/ 2147483647 h 2259"/>
              <a:gd name="T26" fmla="*/ 2147483647 w 2339"/>
              <a:gd name="T27" fmla="*/ 2147483647 h 2259"/>
              <a:gd name="T28" fmla="*/ 2147483647 w 2339"/>
              <a:gd name="T29" fmla="*/ 2147483647 h 2259"/>
              <a:gd name="T30" fmla="*/ 2147483647 w 2339"/>
              <a:gd name="T31" fmla="*/ 2147483647 h 2259"/>
              <a:gd name="T32" fmla="*/ 2147483647 w 2339"/>
              <a:gd name="T33" fmla="*/ 2147483647 h 2259"/>
              <a:gd name="T34" fmla="*/ 2147483647 w 2339"/>
              <a:gd name="T35" fmla="*/ 2147483647 h 2259"/>
              <a:gd name="T36" fmla="*/ 2147483647 w 2339"/>
              <a:gd name="T37" fmla="*/ 2147483647 h 2259"/>
              <a:gd name="T38" fmla="*/ 2147483647 w 2339"/>
              <a:gd name="T39" fmla="*/ 2147483647 h 2259"/>
              <a:gd name="T40" fmla="*/ 2147483647 w 2339"/>
              <a:gd name="T41" fmla="*/ 2147483647 h 2259"/>
              <a:gd name="T42" fmla="*/ 2147483647 w 2339"/>
              <a:gd name="T43" fmla="*/ 2147483647 h 2259"/>
              <a:gd name="T44" fmla="*/ 2147483647 w 2339"/>
              <a:gd name="T45" fmla="*/ 2147483647 h 2259"/>
              <a:gd name="T46" fmla="*/ 2147483647 w 2339"/>
              <a:gd name="T47" fmla="*/ 2147483647 h 2259"/>
              <a:gd name="T48" fmla="*/ 2147483647 w 2339"/>
              <a:gd name="T49" fmla="*/ 2147483647 h 2259"/>
              <a:gd name="T50" fmla="*/ 2147483647 w 2339"/>
              <a:gd name="T51" fmla="*/ 2147483647 h 2259"/>
              <a:gd name="T52" fmla="*/ 2147483647 w 2339"/>
              <a:gd name="T53" fmla="*/ 2147483647 h 2259"/>
              <a:gd name="T54" fmla="*/ 2147483647 w 2339"/>
              <a:gd name="T55" fmla="*/ 2147483647 h 2259"/>
              <a:gd name="T56" fmla="*/ 2147483647 w 2339"/>
              <a:gd name="T57" fmla="*/ 2147483647 h 2259"/>
              <a:gd name="T58" fmla="*/ 2147483647 w 2339"/>
              <a:gd name="T59" fmla="*/ 2147483647 h 2259"/>
              <a:gd name="T60" fmla="*/ 2147483647 w 2339"/>
              <a:gd name="T61" fmla="*/ 2147483647 h 2259"/>
              <a:gd name="T62" fmla="*/ 2147483647 w 2339"/>
              <a:gd name="T63" fmla="*/ 2147483647 h 2259"/>
              <a:gd name="T64" fmla="*/ 2147483647 w 2339"/>
              <a:gd name="T65" fmla="*/ 2147483647 h 2259"/>
              <a:gd name="T66" fmla="*/ 0 w 2339"/>
              <a:gd name="T67" fmla="*/ 2147483647 h 22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39"/>
              <a:gd name="T103" fmla="*/ 0 h 2259"/>
              <a:gd name="T104" fmla="*/ 2339 w 2339"/>
              <a:gd name="T105" fmla="*/ 2259 h 22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39" h="2259">
                <a:moveTo>
                  <a:pt x="1985" y="0"/>
                </a:moveTo>
                <a:lnTo>
                  <a:pt x="1949" y="97"/>
                </a:lnTo>
                <a:lnTo>
                  <a:pt x="1923" y="204"/>
                </a:lnTo>
                <a:lnTo>
                  <a:pt x="1923" y="345"/>
                </a:lnTo>
                <a:lnTo>
                  <a:pt x="1958" y="416"/>
                </a:lnTo>
                <a:lnTo>
                  <a:pt x="2100" y="478"/>
                </a:lnTo>
                <a:lnTo>
                  <a:pt x="2188" y="558"/>
                </a:lnTo>
                <a:lnTo>
                  <a:pt x="2259" y="655"/>
                </a:lnTo>
                <a:lnTo>
                  <a:pt x="2339" y="886"/>
                </a:lnTo>
                <a:lnTo>
                  <a:pt x="2330" y="1081"/>
                </a:lnTo>
                <a:lnTo>
                  <a:pt x="2339" y="1267"/>
                </a:lnTo>
                <a:lnTo>
                  <a:pt x="2312" y="1391"/>
                </a:lnTo>
                <a:lnTo>
                  <a:pt x="2188" y="1586"/>
                </a:lnTo>
                <a:lnTo>
                  <a:pt x="2038" y="1630"/>
                </a:lnTo>
                <a:lnTo>
                  <a:pt x="1949" y="1675"/>
                </a:lnTo>
                <a:lnTo>
                  <a:pt x="1914" y="1728"/>
                </a:lnTo>
                <a:lnTo>
                  <a:pt x="1905" y="1781"/>
                </a:lnTo>
                <a:lnTo>
                  <a:pt x="1914" y="1861"/>
                </a:lnTo>
                <a:lnTo>
                  <a:pt x="1949" y="2002"/>
                </a:lnTo>
                <a:lnTo>
                  <a:pt x="1905" y="2073"/>
                </a:lnTo>
                <a:lnTo>
                  <a:pt x="1825" y="2162"/>
                </a:lnTo>
                <a:lnTo>
                  <a:pt x="1719" y="2171"/>
                </a:lnTo>
                <a:lnTo>
                  <a:pt x="1595" y="2144"/>
                </a:lnTo>
                <a:lnTo>
                  <a:pt x="1462" y="2118"/>
                </a:lnTo>
                <a:lnTo>
                  <a:pt x="1276" y="2091"/>
                </a:lnTo>
                <a:lnTo>
                  <a:pt x="1090" y="2100"/>
                </a:lnTo>
                <a:lnTo>
                  <a:pt x="877" y="2197"/>
                </a:lnTo>
                <a:lnTo>
                  <a:pt x="797" y="2233"/>
                </a:lnTo>
                <a:lnTo>
                  <a:pt x="655" y="2259"/>
                </a:lnTo>
                <a:lnTo>
                  <a:pt x="558" y="2233"/>
                </a:lnTo>
                <a:lnTo>
                  <a:pt x="274" y="2135"/>
                </a:lnTo>
                <a:lnTo>
                  <a:pt x="150" y="2118"/>
                </a:lnTo>
                <a:lnTo>
                  <a:pt x="62" y="2144"/>
                </a:lnTo>
                <a:lnTo>
                  <a:pt x="0" y="2206"/>
                </a:lnTo>
              </a:path>
            </a:pathLst>
          </a:custGeom>
          <a:noFill/>
          <a:ln w="63500">
            <a:solidFill>
              <a:schemeClr val="tx2">
                <a:lumMod val="60000"/>
                <a:lumOff val="40000"/>
              </a:schemeClr>
            </a:solidFill>
            <a:round/>
            <a:headEnd/>
            <a:tailEnd/>
          </a:ln>
        </p:spPr>
        <p:txBody>
          <a:bodyPr/>
          <a:lstStyle/>
          <a:p>
            <a:pPr>
              <a:defRPr/>
            </a:pPr>
            <a:endParaRPr lang="en-US">
              <a:latin typeface="Agency FB" pitchFamily="34" charset="0"/>
              <a:cs typeface="Calibri" pitchFamily="34" charset="0"/>
            </a:endParaRPr>
          </a:p>
        </p:txBody>
      </p:sp>
      <p:sp>
        <p:nvSpPr>
          <p:cNvPr id="19462" name="Freeform 2"/>
          <p:cNvSpPr>
            <a:spLocks/>
          </p:cNvSpPr>
          <p:nvPr/>
        </p:nvSpPr>
        <p:spPr bwMode="auto">
          <a:xfrm>
            <a:off x="1530350" y="1746250"/>
            <a:ext cx="2997200" cy="3373438"/>
          </a:xfrm>
          <a:custGeom>
            <a:avLst/>
            <a:gdLst>
              <a:gd name="T0" fmla="*/ 0 w 1888"/>
              <a:gd name="T1" fmla="*/ 0 h 2125"/>
              <a:gd name="T2" fmla="*/ 2147483647 w 1888"/>
              <a:gd name="T3" fmla="*/ 2147483647 h 2125"/>
              <a:gd name="T4" fmla="*/ 2147483647 w 1888"/>
              <a:gd name="T5" fmla="*/ 2147483647 h 2125"/>
              <a:gd name="T6" fmla="*/ 2147483647 w 1888"/>
              <a:gd name="T7" fmla="*/ 2147483647 h 2125"/>
              <a:gd name="T8" fmla="*/ 2147483647 w 1888"/>
              <a:gd name="T9" fmla="*/ 2147483647 h 2125"/>
              <a:gd name="T10" fmla="*/ 2147483647 w 1888"/>
              <a:gd name="T11" fmla="*/ 2147483647 h 2125"/>
              <a:gd name="T12" fmla="*/ 2147483647 w 1888"/>
              <a:gd name="T13" fmla="*/ 2147483647 h 2125"/>
              <a:gd name="T14" fmla="*/ 2147483647 w 1888"/>
              <a:gd name="T15" fmla="*/ 2147483647 h 2125"/>
              <a:gd name="T16" fmla="*/ 2147483647 w 1888"/>
              <a:gd name="T17" fmla="*/ 2147483647 h 2125"/>
              <a:gd name="T18" fmla="*/ 2147483647 w 1888"/>
              <a:gd name="T19" fmla="*/ 2147483647 h 2125"/>
              <a:gd name="T20" fmla="*/ 2147483647 w 1888"/>
              <a:gd name="T21" fmla="*/ 2147483647 h 2125"/>
              <a:gd name="T22" fmla="*/ 2147483647 w 1888"/>
              <a:gd name="T23" fmla="*/ 2147483647 h 2125"/>
              <a:gd name="T24" fmla="*/ 2147483647 w 1888"/>
              <a:gd name="T25" fmla="*/ 2147483647 h 2125"/>
              <a:gd name="T26" fmla="*/ 2147483647 w 1888"/>
              <a:gd name="T27" fmla="*/ 2147483647 h 2125"/>
              <a:gd name="T28" fmla="*/ 2147483647 w 1888"/>
              <a:gd name="T29" fmla="*/ 2147483647 h 2125"/>
              <a:gd name="T30" fmla="*/ 2147483647 w 1888"/>
              <a:gd name="T31" fmla="*/ 2147483647 h 2125"/>
              <a:gd name="T32" fmla="*/ 2147483647 w 1888"/>
              <a:gd name="T33" fmla="*/ 2147483647 h 2125"/>
              <a:gd name="T34" fmla="*/ 2147483647 w 1888"/>
              <a:gd name="T35" fmla="*/ 2147483647 h 2125"/>
              <a:gd name="T36" fmla="*/ 2147483647 w 1888"/>
              <a:gd name="T37" fmla="*/ 2147483647 h 2125"/>
              <a:gd name="T38" fmla="*/ 2147483647 w 1888"/>
              <a:gd name="T39" fmla="*/ 2147483647 h 2125"/>
              <a:gd name="T40" fmla="*/ 2147483647 w 1888"/>
              <a:gd name="T41" fmla="*/ 2147483647 h 2125"/>
              <a:gd name="T42" fmla="*/ 2147483647 w 1888"/>
              <a:gd name="T43" fmla="*/ 2147483647 h 2125"/>
              <a:gd name="T44" fmla="*/ 2147483647 w 1888"/>
              <a:gd name="T45" fmla="*/ 2147483647 h 2125"/>
              <a:gd name="T46" fmla="*/ 2147483647 w 1888"/>
              <a:gd name="T47" fmla="*/ 2147483647 h 2125"/>
              <a:gd name="T48" fmla="*/ 2147483647 w 1888"/>
              <a:gd name="T49" fmla="*/ 2147483647 h 2125"/>
              <a:gd name="T50" fmla="*/ 2147483647 w 1888"/>
              <a:gd name="T51" fmla="*/ 2147483647 h 2125"/>
              <a:gd name="T52" fmla="*/ 2147483647 w 1888"/>
              <a:gd name="T53" fmla="*/ 2147483647 h 2125"/>
              <a:gd name="T54" fmla="*/ 0 w 1888"/>
              <a:gd name="T55" fmla="*/ 0 h 2125"/>
              <a:gd name="T56" fmla="*/ 0 w 1888"/>
              <a:gd name="T57" fmla="*/ 0 h 21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88"/>
              <a:gd name="T88" fmla="*/ 0 h 2125"/>
              <a:gd name="T89" fmla="*/ 1888 w 1888"/>
              <a:gd name="T90" fmla="*/ 2125 h 212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88" h="2125">
                <a:moveTo>
                  <a:pt x="0" y="0"/>
                </a:moveTo>
                <a:lnTo>
                  <a:pt x="46" y="238"/>
                </a:lnTo>
                <a:lnTo>
                  <a:pt x="135" y="327"/>
                </a:lnTo>
                <a:lnTo>
                  <a:pt x="259" y="433"/>
                </a:lnTo>
                <a:lnTo>
                  <a:pt x="480" y="699"/>
                </a:lnTo>
                <a:lnTo>
                  <a:pt x="631" y="850"/>
                </a:lnTo>
                <a:lnTo>
                  <a:pt x="721" y="1173"/>
                </a:lnTo>
                <a:lnTo>
                  <a:pt x="667" y="1355"/>
                </a:lnTo>
                <a:lnTo>
                  <a:pt x="534" y="1585"/>
                </a:lnTo>
                <a:lnTo>
                  <a:pt x="500" y="1724"/>
                </a:lnTo>
                <a:lnTo>
                  <a:pt x="613" y="1877"/>
                </a:lnTo>
                <a:lnTo>
                  <a:pt x="684" y="2072"/>
                </a:lnTo>
                <a:lnTo>
                  <a:pt x="743" y="2125"/>
                </a:lnTo>
                <a:lnTo>
                  <a:pt x="853" y="2099"/>
                </a:lnTo>
                <a:lnTo>
                  <a:pt x="1003" y="1913"/>
                </a:lnTo>
                <a:lnTo>
                  <a:pt x="1243" y="1683"/>
                </a:lnTo>
                <a:lnTo>
                  <a:pt x="1402" y="1496"/>
                </a:lnTo>
                <a:lnTo>
                  <a:pt x="1579" y="1434"/>
                </a:lnTo>
                <a:lnTo>
                  <a:pt x="1703" y="1372"/>
                </a:lnTo>
                <a:lnTo>
                  <a:pt x="1792" y="1275"/>
                </a:lnTo>
                <a:lnTo>
                  <a:pt x="1888" y="1152"/>
                </a:lnTo>
                <a:lnTo>
                  <a:pt x="1845" y="929"/>
                </a:lnTo>
                <a:lnTo>
                  <a:pt x="1774" y="743"/>
                </a:lnTo>
                <a:lnTo>
                  <a:pt x="1694" y="575"/>
                </a:lnTo>
                <a:lnTo>
                  <a:pt x="1677" y="389"/>
                </a:lnTo>
                <a:lnTo>
                  <a:pt x="1668" y="256"/>
                </a:lnTo>
                <a:lnTo>
                  <a:pt x="1595" y="6"/>
                </a:lnTo>
                <a:lnTo>
                  <a:pt x="0" y="0"/>
                </a:lnTo>
              </a:path>
            </a:pathLst>
          </a:custGeom>
          <a:solidFill>
            <a:schemeClr val="accent4">
              <a:lumMod val="40000"/>
              <a:lumOff val="60000"/>
            </a:schemeClr>
          </a:solidFill>
          <a:ln w="9525">
            <a:noFill/>
            <a:round/>
            <a:headEnd/>
            <a:tailEnd/>
          </a:ln>
        </p:spPr>
        <p:txBody>
          <a:bodyPr/>
          <a:lstStyle/>
          <a:p>
            <a:endParaRPr lang="en-US">
              <a:latin typeface="Agency FB" pitchFamily="34" charset="0"/>
              <a:cs typeface="Calibri" pitchFamily="34" charset="0"/>
            </a:endParaRPr>
          </a:p>
        </p:txBody>
      </p:sp>
      <p:sp>
        <p:nvSpPr>
          <p:cNvPr id="19463" name="Freeform 3"/>
          <p:cNvSpPr>
            <a:spLocks/>
          </p:cNvSpPr>
          <p:nvPr/>
        </p:nvSpPr>
        <p:spPr bwMode="auto">
          <a:xfrm>
            <a:off x="3890963" y="1755775"/>
            <a:ext cx="2917825" cy="4021138"/>
          </a:xfrm>
          <a:custGeom>
            <a:avLst/>
            <a:gdLst>
              <a:gd name="T0" fmla="*/ 2147483647 w 1838"/>
              <a:gd name="T1" fmla="*/ 0 h 2533"/>
              <a:gd name="T2" fmla="*/ 2147483647 w 1838"/>
              <a:gd name="T3" fmla="*/ 2147483647 h 2533"/>
              <a:gd name="T4" fmla="*/ 2147483647 w 1838"/>
              <a:gd name="T5" fmla="*/ 2147483647 h 2533"/>
              <a:gd name="T6" fmla="*/ 2147483647 w 1838"/>
              <a:gd name="T7" fmla="*/ 2147483647 h 2533"/>
              <a:gd name="T8" fmla="*/ 2147483647 w 1838"/>
              <a:gd name="T9" fmla="*/ 2147483647 h 2533"/>
              <a:gd name="T10" fmla="*/ 2147483647 w 1838"/>
              <a:gd name="T11" fmla="*/ 2147483647 h 2533"/>
              <a:gd name="T12" fmla="*/ 2147483647 w 1838"/>
              <a:gd name="T13" fmla="*/ 2147483647 h 2533"/>
              <a:gd name="T14" fmla="*/ 2147483647 w 1838"/>
              <a:gd name="T15" fmla="*/ 2147483647 h 2533"/>
              <a:gd name="T16" fmla="*/ 2147483647 w 1838"/>
              <a:gd name="T17" fmla="*/ 2147483647 h 2533"/>
              <a:gd name="T18" fmla="*/ 2147483647 w 1838"/>
              <a:gd name="T19" fmla="*/ 2147483647 h 2533"/>
              <a:gd name="T20" fmla="*/ 2147483647 w 1838"/>
              <a:gd name="T21" fmla="*/ 2147483647 h 2533"/>
              <a:gd name="T22" fmla="*/ 2147483647 w 1838"/>
              <a:gd name="T23" fmla="*/ 2147483647 h 2533"/>
              <a:gd name="T24" fmla="*/ 2147483647 w 1838"/>
              <a:gd name="T25" fmla="*/ 2147483647 h 2533"/>
              <a:gd name="T26" fmla="*/ 2147483647 w 1838"/>
              <a:gd name="T27" fmla="*/ 2147483647 h 2533"/>
              <a:gd name="T28" fmla="*/ 2147483647 w 1838"/>
              <a:gd name="T29" fmla="*/ 2147483647 h 2533"/>
              <a:gd name="T30" fmla="*/ 0 w 1838"/>
              <a:gd name="T31" fmla="*/ 2147483647 h 2533"/>
              <a:gd name="T32" fmla="*/ 2147483647 w 1838"/>
              <a:gd name="T33" fmla="*/ 2147483647 h 2533"/>
              <a:gd name="T34" fmla="*/ 2147483647 w 1838"/>
              <a:gd name="T35" fmla="*/ 2147483647 h 2533"/>
              <a:gd name="T36" fmla="*/ 2147483647 w 1838"/>
              <a:gd name="T37" fmla="*/ 2147483647 h 2533"/>
              <a:gd name="T38" fmla="*/ 2147483647 w 1838"/>
              <a:gd name="T39" fmla="*/ 2147483647 h 2533"/>
              <a:gd name="T40" fmla="*/ 2147483647 w 1838"/>
              <a:gd name="T41" fmla="*/ 2147483647 h 2533"/>
              <a:gd name="T42" fmla="*/ 2147483647 w 1838"/>
              <a:gd name="T43" fmla="*/ 2147483647 h 2533"/>
              <a:gd name="T44" fmla="*/ 2147483647 w 1838"/>
              <a:gd name="T45" fmla="*/ 2147483647 h 2533"/>
              <a:gd name="T46" fmla="*/ 2147483647 w 1838"/>
              <a:gd name="T47" fmla="*/ 2147483647 h 2533"/>
              <a:gd name="T48" fmla="*/ 2147483647 w 1838"/>
              <a:gd name="T49" fmla="*/ 2147483647 h 2533"/>
              <a:gd name="T50" fmla="*/ 2147483647 w 1838"/>
              <a:gd name="T51" fmla="*/ 2147483647 h 2533"/>
              <a:gd name="T52" fmla="*/ 2147483647 w 1838"/>
              <a:gd name="T53" fmla="*/ 2147483647 h 2533"/>
              <a:gd name="T54" fmla="*/ 2147483647 w 1838"/>
              <a:gd name="T55" fmla="*/ 0 h 2533"/>
              <a:gd name="T56" fmla="*/ 2147483647 w 1838"/>
              <a:gd name="T57" fmla="*/ 0 h 2533"/>
              <a:gd name="T58" fmla="*/ 2147483647 w 1838"/>
              <a:gd name="T59" fmla="*/ 0 h 253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38"/>
              <a:gd name="T91" fmla="*/ 0 h 2533"/>
              <a:gd name="T92" fmla="*/ 1838 w 1838"/>
              <a:gd name="T93" fmla="*/ 2533 h 253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38" h="2533">
                <a:moveTo>
                  <a:pt x="851" y="0"/>
                </a:moveTo>
                <a:lnTo>
                  <a:pt x="916" y="330"/>
                </a:lnTo>
                <a:lnTo>
                  <a:pt x="987" y="507"/>
                </a:lnTo>
                <a:lnTo>
                  <a:pt x="1058" y="737"/>
                </a:lnTo>
                <a:lnTo>
                  <a:pt x="1137" y="824"/>
                </a:lnTo>
                <a:lnTo>
                  <a:pt x="1120" y="1021"/>
                </a:lnTo>
                <a:lnTo>
                  <a:pt x="1067" y="1180"/>
                </a:lnTo>
                <a:lnTo>
                  <a:pt x="1120" y="1384"/>
                </a:lnTo>
                <a:lnTo>
                  <a:pt x="1138" y="1623"/>
                </a:lnTo>
                <a:lnTo>
                  <a:pt x="1049" y="1765"/>
                </a:lnTo>
                <a:lnTo>
                  <a:pt x="721" y="1792"/>
                </a:lnTo>
                <a:lnTo>
                  <a:pt x="686" y="1889"/>
                </a:lnTo>
                <a:lnTo>
                  <a:pt x="659" y="2075"/>
                </a:lnTo>
                <a:lnTo>
                  <a:pt x="480" y="2340"/>
                </a:lnTo>
                <a:lnTo>
                  <a:pt x="296" y="2447"/>
                </a:lnTo>
                <a:lnTo>
                  <a:pt x="0" y="2533"/>
                </a:lnTo>
                <a:lnTo>
                  <a:pt x="1545" y="2530"/>
                </a:lnTo>
                <a:lnTo>
                  <a:pt x="1752" y="2425"/>
                </a:lnTo>
                <a:lnTo>
                  <a:pt x="1749" y="2199"/>
                </a:lnTo>
                <a:lnTo>
                  <a:pt x="1767" y="1960"/>
                </a:lnTo>
                <a:lnTo>
                  <a:pt x="1838" y="1674"/>
                </a:lnTo>
                <a:lnTo>
                  <a:pt x="1749" y="1464"/>
                </a:lnTo>
                <a:lnTo>
                  <a:pt x="1599" y="1216"/>
                </a:lnTo>
                <a:lnTo>
                  <a:pt x="1484" y="985"/>
                </a:lnTo>
                <a:lnTo>
                  <a:pt x="1424" y="809"/>
                </a:lnTo>
                <a:lnTo>
                  <a:pt x="1359" y="595"/>
                </a:lnTo>
                <a:lnTo>
                  <a:pt x="1368" y="197"/>
                </a:lnTo>
                <a:lnTo>
                  <a:pt x="1266" y="0"/>
                </a:lnTo>
                <a:lnTo>
                  <a:pt x="851" y="0"/>
                </a:lnTo>
              </a:path>
            </a:pathLst>
          </a:custGeom>
          <a:solidFill>
            <a:schemeClr val="accent4">
              <a:lumMod val="40000"/>
              <a:lumOff val="60000"/>
            </a:schemeClr>
          </a:solidFill>
          <a:ln w="9525">
            <a:noFill/>
            <a:round/>
            <a:headEnd/>
            <a:tailEnd/>
          </a:ln>
        </p:spPr>
        <p:txBody>
          <a:bodyPr/>
          <a:lstStyle/>
          <a:p>
            <a:endParaRPr lang="en-US">
              <a:latin typeface="Agency FB" pitchFamily="34" charset="0"/>
              <a:cs typeface="Calibri" pitchFamily="34" charset="0"/>
            </a:endParaRPr>
          </a:p>
        </p:txBody>
      </p:sp>
      <p:sp>
        <p:nvSpPr>
          <p:cNvPr id="19464" name="Freeform 4"/>
          <p:cNvSpPr>
            <a:spLocks/>
          </p:cNvSpPr>
          <p:nvPr/>
        </p:nvSpPr>
        <p:spPr bwMode="auto">
          <a:xfrm>
            <a:off x="2054225" y="1746250"/>
            <a:ext cx="1949450" cy="2498725"/>
          </a:xfrm>
          <a:custGeom>
            <a:avLst/>
            <a:gdLst>
              <a:gd name="T0" fmla="*/ 2147483647 w 1228"/>
              <a:gd name="T1" fmla="*/ 0 h 1574"/>
              <a:gd name="T2" fmla="*/ 0 w 1228"/>
              <a:gd name="T3" fmla="*/ 2147483647 h 1574"/>
              <a:gd name="T4" fmla="*/ 2147483647 w 1228"/>
              <a:gd name="T5" fmla="*/ 2147483647 h 1574"/>
              <a:gd name="T6" fmla="*/ 2147483647 w 1228"/>
              <a:gd name="T7" fmla="*/ 2147483647 h 1574"/>
              <a:gd name="T8" fmla="*/ 2147483647 w 1228"/>
              <a:gd name="T9" fmla="*/ 2147483647 h 1574"/>
              <a:gd name="T10" fmla="*/ 2147483647 w 1228"/>
              <a:gd name="T11" fmla="*/ 2147483647 h 1574"/>
              <a:gd name="T12" fmla="*/ 2147483647 w 1228"/>
              <a:gd name="T13" fmla="*/ 2147483647 h 1574"/>
              <a:gd name="T14" fmla="*/ 2147483647 w 1228"/>
              <a:gd name="T15" fmla="*/ 2147483647 h 1574"/>
              <a:gd name="T16" fmla="*/ 2147483647 w 1228"/>
              <a:gd name="T17" fmla="*/ 2147483647 h 1574"/>
              <a:gd name="T18" fmla="*/ 2147483647 w 1228"/>
              <a:gd name="T19" fmla="*/ 2147483647 h 1574"/>
              <a:gd name="T20" fmla="*/ 2147483647 w 1228"/>
              <a:gd name="T21" fmla="*/ 2147483647 h 1574"/>
              <a:gd name="T22" fmla="*/ 2147483647 w 1228"/>
              <a:gd name="T23" fmla="*/ 2147483647 h 1574"/>
              <a:gd name="T24" fmla="*/ 2147483647 w 1228"/>
              <a:gd name="T25" fmla="*/ 2147483647 h 1574"/>
              <a:gd name="T26" fmla="*/ 2147483647 w 1228"/>
              <a:gd name="T27" fmla="*/ 2147483647 h 1574"/>
              <a:gd name="T28" fmla="*/ 2147483647 w 1228"/>
              <a:gd name="T29" fmla="*/ 2147483647 h 1574"/>
              <a:gd name="T30" fmla="*/ 2147483647 w 1228"/>
              <a:gd name="T31" fmla="*/ 2147483647 h 1574"/>
              <a:gd name="T32" fmla="*/ 2147483647 w 1228"/>
              <a:gd name="T33" fmla="*/ 2147483647 h 1574"/>
              <a:gd name="T34" fmla="*/ 2147483647 w 1228"/>
              <a:gd name="T35" fmla="*/ 2147483647 h 1574"/>
              <a:gd name="T36" fmla="*/ 2147483647 w 1228"/>
              <a:gd name="T37" fmla="*/ 2147483647 h 1574"/>
              <a:gd name="T38" fmla="*/ 2147483647 w 1228"/>
              <a:gd name="T39" fmla="*/ 2147483647 h 1574"/>
              <a:gd name="T40" fmla="*/ 2147483647 w 1228"/>
              <a:gd name="T41" fmla="*/ 2147483647 h 1574"/>
              <a:gd name="T42" fmla="*/ 2147483647 w 1228"/>
              <a:gd name="T43" fmla="*/ 2147483647 h 1574"/>
              <a:gd name="T44" fmla="*/ 2147483647 w 1228"/>
              <a:gd name="T45" fmla="*/ 2147483647 h 1574"/>
              <a:gd name="T46" fmla="*/ 2147483647 w 1228"/>
              <a:gd name="T47" fmla="*/ 2147483647 h 1574"/>
              <a:gd name="T48" fmla="*/ 2147483647 w 1228"/>
              <a:gd name="T49" fmla="*/ 2147483647 h 1574"/>
              <a:gd name="T50" fmla="*/ 2147483647 w 1228"/>
              <a:gd name="T51" fmla="*/ 0 h 1574"/>
              <a:gd name="T52" fmla="*/ 2147483647 w 1228"/>
              <a:gd name="T53" fmla="*/ 0 h 157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28"/>
              <a:gd name="T82" fmla="*/ 0 h 1574"/>
              <a:gd name="T83" fmla="*/ 1228 w 1228"/>
              <a:gd name="T84" fmla="*/ 1574 h 157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28" h="1574">
                <a:moveTo>
                  <a:pt x="6" y="0"/>
                </a:moveTo>
                <a:lnTo>
                  <a:pt x="0" y="114"/>
                </a:lnTo>
                <a:lnTo>
                  <a:pt x="80" y="212"/>
                </a:lnTo>
                <a:lnTo>
                  <a:pt x="168" y="344"/>
                </a:lnTo>
                <a:lnTo>
                  <a:pt x="274" y="513"/>
                </a:lnTo>
                <a:lnTo>
                  <a:pt x="399" y="699"/>
                </a:lnTo>
                <a:lnTo>
                  <a:pt x="514" y="920"/>
                </a:lnTo>
                <a:lnTo>
                  <a:pt x="606" y="1023"/>
                </a:lnTo>
                <a:lnTo>
                  <a:pt x="576" y="1151"/>
                </a:lnTo>
                <a:lnTo>
                  <a:pt x="523" y="1275"/>
                </a:lnTo>
                <a:lnTo>
                  <a:pt x="542" y="1409"/>
                </a:lnTo>
                <a:lnTo>
                  <a:pt x="558" y="1496"/>
                </a:lnTo>
                <a:lnTo>
                  <a:pt x="621" y="1574"/>
                </a:lnTo>
                <a:lnTo>
                  <a:pt x="691" y="1558"/>
                </a:lnTo>
                <a:lnTo>
                  <a:pt x="788" y="1470"/>
                </a:lnTo>
                <a:lnTo>
                  <a:pt x="886" y="1346"/>
                </a:lnTo>
                <a:lnTo>
                  <a:pt x="1037" y="1266"/>
                </a:lnTo>
                <a:lnTo>
                  <a:pt x="1161" y="1151"/>
                </a:lnTo>
                <a:lnTo>
                  <a:pt x="1228" y="1073"/>
                </a:lnTo>
                <a:lnTo>
                  <a:pt x="1223" y="858"/>
                </a:lnTo>
                <a:lnTo>
                  <a:pt x="1170" y="708"/>
                </a:lnTo>
                <a:lnTo>
                  <a:pt x="1107" y="557"/>
                </a:lnTo>
                <a:lnTo>
                  <a:pt x="1099" y="389"/>
                </a:lnTo>
                <a:lnTo>
                  <a:pt x="1107" y="229"/>
                </a:lnTo>
                <a:lnTo>
                  <a:pt x="1029" y="6"/>
                </a:lnTo>
                <a:lnTo>
                  <a:pt x="6" y="0"/>
                </a:lnTo>
              </a:path>
            </a:pathLst>
          </a:custGeom>
          <a:solidFill>
            <a:schemeClr val="accent4">
              <a:lumMod val="75000"/>
            </a:schemeClr>
          </a:solidFill>
          <a:ln w="9525">
            <a:noFill/>
            <a:round/>
            <a:headEnd/>
            <a:tailEnd/>
          </a:ln>
        </p:spPr>
        <p:txBody>
          <a:bodyPr/>
          <a:lstStyle/>
          <a:p>
            <a:endParaRPr lang="en-US">
              <a:latin typeface="Agency FB" pitchFamily="34" charset="0"/>
              <a:cs typeface="Calibri" pitchFamily="34" charset="0"/>
            </a:endParaRPr>
          </a:p>
        </p:txBody>
      </p:sp>
      <p:sp>
        <p:nvSpPr>
          <p:cNvPr id="19465" name="Freeform 5"/>
          <p:cNvSpPr>
            <a:spLocks/>
          </p:cNvSpPr>
          <p:nvPr/>
        </p:nvSpPr>
        <p:spPr bwMode="auto">
          <a:xfrm>
            <a:off x="4924425" y="3416300"/>
            <a:ext cx="1498600" cy="2363788"/>
          </a:xfrm>
          <a:custGeom>
            <a:avLst/>
            <a:gdLst>
              <a:gd name="T0" fmla="*/ 0 w 944"/>
              <a:gd name="T1" fmla="*/ 2147483647 h 1489"/>
              <a:gd name="T2" fmla="*/ 2147483647 w 944"/>
              <a:gd name="T3" fmla="*/ 2147483647 h 1489"/>
              <a:gd name="T4" fmla="*/ 2147483647 w 944"/>
              <a:gd name="T5" fmla="*/ 2147483647 h 1489"/>
              <a:gd name="T6" fmla="*/ 2147483647 w 944"/>
              <a:gd name="T7" fmla="*/ 2147483647 h 1489"/>
              <a:gd name="T8" fmla="*/ 2147483647 w 944"/>
              <a:gd name="T9" fmla="*/ 2147483647 h 1489"/>
              <a:gd name="T10" fmla="*/ 2147483647 w 944"/>
              <a:gd name="T11" fmla="*/ 2147483647 h 1489"/>
              <a:gd name="T12" fmla="*/ 2147483647 w 944"/>
              <a:gd name="T13" fmla="*/ 2147483647 h 1489"/>
              <a:gd name="T14" fmla="*/ 2147483647 w 944"/>
              <a:gd name="T15" fmla="*/ 2147483647 h 1489"/>
              <a:gd name="T16" fmla="*/ 2147483647 w 944"/>
              <a:gd name="T17" fmla="*/ 0 h 1489"/>
              <a:gd name="T18" fmla="*/ 2147483647 w 944"/>
              <a:gd name="T19" fmla="*/ 2147483647 h 1489"/>
              <a:gd name="T20" fmla="*/ 2147483647 w 944"/>
              <a:gd name="T21" fmla="*/ 2147483647 h 1489"/>
              <a:gd name="T22" fmla="*/ 2147483647 w 944"/>
              <a:gd name="T23" fmla="*/ 2147483647 h 1489"/>
              <a:gd name="T24" fmla="*/ 2147483647 w 944"/>
              <a:gd name="T25" fmla="*/ 2147483647 h 1489"/>
              <a:gd name="T26" fmla="*/ 2147483647 w 944"/>
              <a:gd name="T27" fmla="*/ 2147483647 h 1489"/>
              <a:gd name="T28" fmla="*/ 2147483647 w 944"/>
              <a:gd name="T29" fmla="*/ 2147483647 h 1489"/>
              <a:gd name="T30" fmla="*/ 2147483647 w 944"/>
              <a:gd name="T31" fmla="*/ 2147483647 h 1489"/>
              <a:gd name="T32" fmla="*/ 2147483647 w 944"/>
              <a:gd name="T33" fmla="*/ 2147483647 h 1489"/>
              <a:gd name="T34" fmla="*/ 2147483647 w 944"/>
              <a:gd name="T35" fmla="*/ 2147483647 h 1489"/>
              <a:gd name="T36" fmla="*/ 0 w 944"/>
              <a:gd name="T37" fmla="*/ 2147483647 h 1489"/>
              <a:gd name="T38" fmla="*/ 0 w 944"/>
              <a:gd name="T39" fmla="*/ 2147483647 h 148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44"/>
              <a:gd name="T61" fmla="*/ 0 h 1489"/>
              <a:gd name="T62" fmla="*/ 944 w 944"/>
              <a:gd name="T63" fmla="*/ 1489 h 148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44" h="1489">
                <a:moveTo>
                  <a:pt x="0" y="1489"/>
                </a:moveTo>
                <a:lnTo>
                  <a:pt x="124" y="1295"/>
                </a:lnTo>
                <a:lnTo>
                  <a:pt x="186" y="958"/>
                </a:lnTo>
                <a:lnTo>
                  <a:pt x="283" y="870"/>
                </a:lnTo>
                <a:lnTo>
                  <a:pt x="558" y="799"/>
                </a:lnTo>
                <a:lnTo>
                  <a:pt x="611" y="506"/>
                </a:lnTo>
                <a:lnTo>
                  <a:pt x="602" y="285"/>
                </a:lnTo>
                <a:lnTo>
                  <a:pt x="593" y="117"/>
                </a:lnTo>
                <a:lnTo>
                  <a:pt x="643" y="0"/>
                </a:lnTo>
                <a:lnTo>
                  <a:pt x="770" y="99"/>
                </a:lnTo>
                <a:lnTo>
                  <a:pt x="915" y="272"/>
                </a:lnTo>
                <a:lnTo>
                  <a:pt x="939" y="480"/>
                </a:lnTo>
                <a:lnTo>
                  <a:pt x="944" y="630"/>
                </a:lnTo>
                <a:lnTo>
                  <a:pt x="939" y="825"/>
                </a:lnTo>
                <a:lnTo>
                  <a:pt x="921" y="1020"/>
                </a:lnTo>
                <a:lnTo>
                  <a:pt x="873" y="1238"/>
                </a:lnTo>
                <a:lnTo>
                  <a:pt x="797" y="1357"/>
                </a:lnTo>
                <a:lnTo>
                  <a:pt x="694" y="1489"/>
                </a:lnTo>
                <a:lnTo>
                  <a:pt x="0" y="1489"/>
                </a:lnTo>
              </a:path>
            </a:pathLst>
          </a:custGeom>
          <a:solidFill>
            <a:schemeClr val="accent4">
              <a:lumMod val="75000"/>
            </a:schemeClr>
          </a:solidFill>
          <a:ln w="9525">
            <a:noFill/>
            <a:round/>
            <a:headEnd/>
            <a:tailEnd/>
          </a:ln>
        </p:spPr>
        <p:txBody>
          <a:bodyPr/>
          <a:lstStyle/>
          <a:p>
            <a:endParaRPr lang="en-US">
              <a:latin typeface="Agency FB" pitchFamily="34" charset="0"/>
              <a:cs typeface="Calibri" pitchFamily="34" charset="0"/>
            </a:endParaRPr>
          </a:p>
        </p:txBody>
      </p:sp>
      <p:sp>
        <p:nvSpPr>
          <p:cNvPr id="19466" name="Freeform 6"/>
          <p:cNvSpPr>
            <a:spLocks/>
          </p:cNvSpPr>
          <p:nvPr/>
        </p:nvSpPr>
        <p:spPr bwMode="auto">
          <a:xfrm>
            <a:off x="5424488" y="1746250"/>
            <a:ext cx="357187" cy="476250"/>
          </a:xfrm>
          <a:custGeom>
            <a:avLst/>
            <a:gdLst>
              <a:gd name="T0" fmla="*/ 0 w 225"/>
              <a:gd name="T1" fmla="*/ 0 h 300"/>
              <a:gd name="T2" fmla="*/ 2147483647 w 225"/>
              <a:gd name="T3" fmla="*/ 2147483647 h 300"/>
              <a:gd name="T4" fmla="*/ 2147483647 w 225"/>
              <a:gd name="T5" fmla="*/ 2147483647 h 300"/>
              <a:gd name="T6" fmla="*/ 2147483647 w 225"/>
              <a:gd name="T7" fmla="*/ 2147483647 h 300"/>
              <a:gd name="T8" fmla="*/ 2147483647 w 225"/>
              <a:gd name="T9" fmla="*/ 2147483647 h 300"/>
              <a:gd name="T10" fmla="*/ 2147483647 w 225"/>
              <a:gd name="T11" fmla="*/ 2147483647 h 300"/>
              <a:gd name="T12" fmla="*/ 2147483647 w 225"/>
              <a:gd name="T13" fmla="*/ 2147483647 h 300"/>
              <a:gd name="T14" fmla="*/ 0 w 225"/>
              <a:gd name="T15" fmla="*/ 0 h 300"/>
              <a:gd name="T16" fmla="*/ 0 w 225"/>
              <a:gd name="T17" fmla="*/ 0 h 3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5"/>
              <a:gd name="T28" fmla="*/ 0 h 300"/>
              <a:gd name="T29" fmla="*/ 225 w 225"/>
              <a:gd name="T30" fmla="*/ 300 h 3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5" h="300">
                <a:moveTo>
                  <a:pt x="0" y="0"/>
                </a:moveTo>
                <a:lnTo>
                  <a:pt x="66" y="149"/>
                </a:lnTo>
                <a:lnTo>
                  <a:pt x="128" y="256"/>
                </a:lnTo>
                <a:lnTo>
                  <a:pt x="207" y="300"/>
                </a:lnTo>
                <a:lnTo>
                  <a:pt x="225" y="256"/>
                </a:lnTo>
                <a:lnTo>
                  <a:pt x="207" y="132"/>
                </a:lnTo>
                <a:lnTo>
                  <a:pt x="179" y="6"/>
                </a:lnTo>
                <a:lnTo>
                  <a:pt x="0" y="0"/>
                </a:lnTo>
              </a:path>
            </a:pathLst>
          </a:custGeom>
          <a:solidFill>
            <a:schemeClr val="accent4">
              <a:lumMod val="75000"/>
            </a:schemeClr>
          </a:solidFill>
          <a:ln w="9525">
            <a:noFill/>
            <a:round/>
            <a:headEnd/>
            <a:tailEnd/>
          </a:ln>
        </p:spPr>
        <p:txBody>
          <a:bodyPr/>
          <a:lstStyle/>
          <a:p>
            <a:endParaRPr lang="en-US">
              <a:latin typeface="Agency FB" pitchFamily="34" charset="0"/>
              <a:cs typeface="Calibri" pitchFamily="34" charset="0"/>
            </a:endParaRPr>
          </a:p>
        </p:txBody>
      </p:sp>
      <p:sp>
        <p:nvSpPr>
          <p:cNvPr id="24587" name="Freeform 10"/>
          <p:cNvSpPr>
            <a:spLocks/>
          </p:cNvSpPr>
          <p:nvPr/>
        </p:nvSpPr>
        <p:spPr bwMode="auto">
          <a:xfrm>
            <a:off x="1847850" y="2646363"/>
            <a:ext cx="5915025" cy="1827212"/>
          </a:xfrm>
          <a:custGeom>
            <a:avLst/>
            <a:gdLst>
              <a:gd name="T0" fmla="*/ 0 w 3726"/>
              <a:gd name="T1" fmla="*/ 0 h 1151"/>
              <a:gd name="T2" fmla="*/ 2147483647 w 3726"/>
              <a:gd name="T3" fmla="*/ 2147483647 h 1151"/>
              <a:gd name="T4" fmla="*/ 2147483647 w 3726"/>
              <a:gd name="T5" fmla="*/ 2147483647 h 1151"/>
              <a:gd name="T6" fmla="*/ 0 60000 65536"/>
              <a:gd name="T7" fmla="*/ 0 60000 65536"/>
              <a:gd name="T8" fmla="*/ 0 60000 65536"/>
              <a:gd name="T9" fmla="*/ 0 w 3726"/>
              <a:gd name="T10" fmla="*/ 0 h 1151"/>
              <a:gd name="T11" fmla="*/ 3726 w 3726"/>
              <a:gd name="T12" fmla="*/ 1151 h 1151"/>
            </a:gdLst>
            <a:ahLst/>
            <a:cxnLst>
              <a:cxn ang="T6">
                <a:pos x="T0" y="T1"/>
              </a:cxn>
              <a:cxn ang="T7">
                <a:pos x="T2" y="T3"/>
              </a:cxn>
              <a:cxn ang="T8">
                <a:pos x="T4" y="T5"/>
              </a:cxn>
            </a:cxnLst>
            <a:rect l="T9" t="T10" r="T11" b="T12"/>
            <a:pathLst>
              <a:path w="3726" h="1151">
                <a:moveTo>
                  <a:pt x="0" y="0"/>
                </a:moveTo>
                <a:lnTo>
                  <a:pt x="1601" y="1151"/>
                </a:lnTo>
                <a:lnTo>
                  <a:pt x="3726" y="1095"/>
                </a:lnTo>
              </a:path>
            </a:pathLst>
          </a:custGeom>
          <a:noFill/>
          <a:ln w="38100">
            <a:solidFill>
              <a:schemeClr val="accent3">
                <a:lumMod val="75000"/>
              </a:schemeClr>
            </a:solidFill>
            <a:prstDash val="sysDot"/>
            <a:round/>
            <a:headEnd/>
            <a:tailEnd/>
          </a:ln>
        </p:spPr>
        <p:txBody>
          <a:bodyPr wrap="none" anchor="ctr"/>
          <a:lstStyle/>
          <a:p>
            <a:pPr>
              <a:defRPr/>
            </a:pPr>
            <a:endParaRPr lang="en-US">
              <a:latin typeface="Agency FB" pitchFamily="34" charset="0"/>
              <a:cs typeface="Calibri" pitchFamily="34" charset="0"/>
            </a:endParaRPr>
          </a:p>
        </p:txBody>
      </p:sp>
      <p:sp>
        <p:nvSpPr>
          <p:cNvPr id="24588" name="Freeform 11"/>
          <p:cNvSpPr>
            <a:spLocks/>
          </p:cNvSpPr>
          <p:nvPr/>
        </p:nvSpPr>
        <p:spPr bwMode="auto">
          <a:xfrm>
            <a:off x="1836738" y="2635250"/>
            <a:ext cx="5902325" cy="1809750"/>
          </a:xfrm>
          <a:custGeom>
            <a:avLst/>
            <a:gdLst>
              <a:gd name="T0" fmla="*/ 0 w 3718"/>
              <a:gd name="T1" fmla="*/ 0 h 1140"/>
              <a:gd name="T2" fmla="*/ 2147483647 w 3718"/>
              <a:gd name="T3" fmla="*/ 2147483647 h 1140"/>
              <a:gd name="T4" fmla="*/ 2147483647 w 3718"/>
              <a:gd name="T5" fmla="*/ 2147483647 h 1140"/>
              <a:gd name="T6" fmla="*/ 2147483647 w 3718"/>
              <a:gd name="T7" fmla="*/ 2147483647 h 1140"/>
              <a:gd name="T8" fmla="*/ 2147483647 w 3718"/>
              <a:gd name="T9" fmla="*/ 2147483647 h 1140"/>
              <a:gd name="T10" fmla="*/ 2147483647 w 3718"/>
              <a:gd name="T11" fmla="*/ 2147483647 h 1140"/>
              <a:gd name="T12" fmla="*/ 2147483647 w 3718"/>
              <a:gd name="T13" fmla="*/ 2147483647 h 1140"/>
              <a:gd name="T14" fmla="*/ 0 60000 65536"/>
              <a:gd name="T15" fmla="*/ 0 60000 65536"/>
              <a:gd name="T16" fmla="*/ 0 60000 65536"/>
              <a:gd name="T17" fmla="*/ 0 60000 65536"/>
              <a:gd name="T18" fmla="*/ 0 60000 65536"/>
              <a:gd name="T19" fmla="*/ 0 60000 65536"/>
              <a:gd name="T20" fmla="*/ 0 60000 65536"/>
              <a:gd name="T21" fmla="*/ 0 w 3718"/>
              <a:gd name="T22" fmla="*/ 0 h 1140"/>
              <a:gd name="T23" fmla="*/ 3718 w 3718"/>
              <a:gd name="T24" fmla="*/ 1140 h 11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18" h="1140">
                <a:moveTo>
                  <a:pt x="0" y="0"/>
                </a:moveTo>
                <a:lnTo>
                  <a:pt x="343" y="344"/>
                </a:lnTo>
                <a:lnTo>
                  <a:pt x="1191" y="1007"/>
                </a:lnTo>
                <a:lnTo>
                  <a:pt x="1617" y="1140"/>
                </a:lnTo>
                <a:lnTo>
                  <a:pt x="2374" y="594"/>
                </a:lnTo>
                <a:lnTo>
                  <a:pt x="2600" y="458"/>
                </a:lnTo>
                <a:lnTo>
                  <a:pt x="3718" y="1095"/>
                </a:lnTo>
              </a:path>
            </a:pathLst>
          </a:custGeom>
          <a:noFill/>
          <a:ln w="38100">
            <a:solidFill>
              <a:schemeClr val="accent6">
                <a:lumMod val="75000"/>
              </a:schemeClr>
            </a:solidFill>
            <a:prstDash val="lgDash"/>
            <a:round/>
            <a:headEnd/>
            <a:tailEnd/>
          </a:ln>
        </p:spPr>
        <p:txBody>
          <a:bodyPr/>
          <a:lstStyle/>
          <a:p>
            <a:pPr>
              <a:defRPr/>
            </a:pPr>
            <a:endParaRPr lang="en-US">
              <a:latin typeface="Agency FB" pitchFamily="34" charset="0"/>
              <a:cs typeface="Calibri" pitchFamily="34" charset="0"/>
            </a:endParaRPr>
          </a:p>
        </p:txBody>
      </p:sp>
      <p:sp>
        <p:nvSpPr>
          <p:cNvPr id="19469" name="Freeform 12"/>
          <p:cNvSpPr>
            <a:spLocks/>
          </p:cNvSpPr>
          <p:nvPr/>
        </p:nvSpPr>
        <p:spPr bwMode="auto">
          <a:xfrm>
            <a:off x="1847850" y="2635250"/>
            <a:ext cx="5915025" cy="1897063"/>
          </a:xfrm>
          <a:custGeom>
            <a:avLst/>
            <a:gdLst>
              <a:gd name="T0" fmla="*/ 0 w 3726"/>
              <a:gd name="T1" fmla="*/ 0 h 1195"/>
              <a:gd name="T2" fmla="*/ 2147483647 w 3726"/>
              <a:gd name="T3" fmla="*/ 2147483647 h 1195"/>
              <a:gd name="T4" fmla="*/ 2147483647 w 3726"/>
              <a:gd name="T5" fmla="*/ 2147483647 h 1195"/>
              <a:gd name="T6" fmla="*/ 2147483647 w 3726"/>
              <a:gd name="T7" fmla="*/ 2147483647 h 1195"/>
              <a:gd name="T8" fmla="*/ 2147483647 w 3726"/>
              <a:gd name="T9" fmla="*/ 2147483647 h 1195"/>
              <a:gd name="T10" fmla="*/ 2147483647 w 3726"/>
              <a:gd name="T11" fmla="*/ 2147483647 h 1195"/>
              <a:gd name="T12" fmla="*/ 2147483647 w 3726"/>
              <a:gd name="T13" fmla="*/ 2147483647 h 1195"/>
              <a:gd name="T14" fmla="*/ 0 60000 65536"/>
              <a:gd name="T15" fmla="*/ 0 60000 65536"/>
              <a:gd name="T16" fmla="*/ 0 60000 65536"/>
              <a:gd name="T17" fmla="*/ 0 60000 65536"/>
              <a:gd name="T18" fmla="*/ 0 60000 65536"/>
              <a:gd name="T19" fmla="*/ 0 60000 65536"/>
              <a:gd name="T20" fmla="*/ 0 60000 65536"/>
              <a:gd name="T21" fmla="*/ 0 w 3726"/>
              <a:gd name="T22" fmla="*/ 0 h 1195"/>
              <a:gd name="T23" fmla="*/ 3726 w 3726"/>
              <a:gd name="T24" fmla="*/ 1195 h 11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26" h="1195">
                <a:moveTo>
                  <a:pt x="0" y="0"/>
                </a:moveTo>
                <a:lnTo>
                  <a:pt x="401" y="916"/>
                </a:lnTo>
                <a:lnTo>
                  <a:pt x="965" y="1195"/>
                </a:lnTo>
                <a:lnTo>
                  <a:pt x="1627" y="1131"/>
                </a:lnTo>
                <a:lnTo>
                  <a:pt x="2417" y="272"/>
                </a:lnTo>
                <a:lnTo>
                  <a:pt x="2711" y="236"/>
                </a:lnTo>
                <a:lnTo>
                  <a:pt x="3726" y="1088"/>
                </a:lnTo>
              </a:path>
            </a:pathLst>
          </a:custGeom>
          <a:noFill/>
          <a:ln w="38100">
            <a:solidFill>
              <a:srgbClr val="FF0000"/>
            </a:solidFill>
            <a:round/>
            <a:headEnd/>
            <a:tailEnd/>
          </a:ln>
        </p:spPr>
        <p:txBody>
          <a:bodyPr/>
          <a:lstStyle/>
          <a:p>
            <a:endParaRPr lang="en-US">
              <a:latin typeface="Agency FB" pitchFamily="34" charset="0"/>
              <a:cs typeface="Calibri" pitchFamily="34" charset="0"/>
            </a:endParaRPr>
          </a:p>
        </p:txBody>
      </p:sp>
      <p:sp>
        <p:nvSpPr>
          <p:cNvPr id="19470" name="Oval 13"/>
          <p:cNvSpPr>
            <a:spLocks noChangeArrowheads="1"/>
          </p:cNvSpPr>
          <p:nvPr/>
        </p:nvSpPr>
        <p:spPr bwMode="auto">
          <a:xfrm>
            <a:off x="1716088" y="2506663"/>
            <a:ext cx="276225" cy="276225"/>
          </a:xfrm>
          <a:prstGeom prst="ellipse">
            <a:avLst/>
          </a:prstGeom>
          <a:solidFill>
            <a:srgbClr val="FFFFFF"/>
          </a:solidFill>
          <a:ln w="31750">
            <a:solidFill>
              <a:srgbClr val="000000"/>
            </a:solidFill>
            <a:round/>
            <a:headEnd/>
            <a:tailEnd/>
          </a:ln>
        </p:spPr>
        <p:txBody>
          <a:bodyPr wrap="none" anchor="ctr"/>
          <a:lstStyle/>
          <a:p>
            <a:pPr algn="ctr"/>
            <a:r>
              <a:rPr lang="en-US" sz="1600" b="1" dirty="0">
                <a:latin typeface="Agency FB" pitchFamily="34" charset="0"/>
                <a:cs typeface="Calibri" pitchFamily="34" charset="0"/>
              </a:rPr>
              <a:t>1</a:t>
            </a:r>
          </a:p>
        </p:txBody>
      </p:sp>
      <p:sp>
        <p:nvSpPr>
          <p:cNvPr id="19471" name="Oval 14"/>
          <p:cNvSpPr>
            <a:spLocks noChangeArrowheads="1"/>
          </p:cNvSpPr>
          <p:nvPr/>
        </p:nvSpPr>
        <p:spPr bwMode="auto">
          <a:xfrm>
            <a:off x="7626350" y="4251325"/>
            <a:ext cx="276225" cy="274638"/>
          </a:xfrm>
          <a:prstGeom prst="ellipse">
            <a:avLst/>
          </a:prstGeom>
          <a:solidFill>
            <a:srgbClr val="FFFFFF"/>
          </a:solidFill>
          <a:ln w="31750">
            <a:solidFill>
              <a:srgbClr val="000000"/>
            </a:solidFill>
            <a:round/>
            <a:headEnd/>
            <a:tailEnd/>
          </a:ln>
        </p:spPr>
        <p:txBody>
          <a:bodyPr wrap="none" anchor="ctr"/>
          <a:lstStyle/>
          <a:p>
            <a:pPr algn="ctr"/>
            <a:r>
              <a:rPr lang="en-US" sz="1600" b="1">
                <a:latin typeface="Agency FB" pitchFamily="34" charset="0"/>
                <a:cs typeface="Calibri" pitchFamily="34" charset="0"/>
              </a:rPr>
              <a:t>3</a:t>
            </a:r>
          </a:p>
        </p:txBody>
      </p:sp>
      <p:sp>
        <p:nvSpPr>
          <p:cNvPr id="19472" name="Text Box 15"/>
          <p:cNvSpPr txBox="1">
            <a:spLocks noChangeArrowheads="1"/>
          </p:cNvSpPr>
          <p:nvPr/>
        </p:nvSpPr>
        <p:spPr bwMode="auto">
          <a:xfrm>
            <a:off x="6007100" y="4240213"/>
            <a:ext cx="263525" cy="365125"/>
          </a:xfrm>
          <a:prstGeom prst="rect">
            <a:avLst/>
          </a:prstGeom>
          <a:solidFill>
            <a:schemeClr val="bg1">
              <a:alpha val="79999"/>
            </a:schemeClr>
          </a:solidFill>
          <a:ln w="9525">
            <a:noFill/>
            <a:miter lim="800000"/>
            <a:headEnd/>
            <a:tailEnd/>
          </a:ln>
        </p:spPr>
        <p:txBody>
          <a:bodyPr tIns="0" bIns="0"/>
          <a:lstStyle/>
          <a:p>
            <a:pPr algn="ctr" defTabSz="457200">
              <a:buClr>
                <a:srgbClr val="151515"/>
              </a:buClr>
              <a:buSzPct val="90000"/>
              <a:buFont typeface="Monotype Sorts"/>
              <a:buNone/>
            </a:pPr>
            <a:r>
              <a:rPr lang="en-US" sz="2300" b="1">
                <a:solidFill>
                  <a:srgbClr val="000000"/>
                </a:solidFill>
                <a:latin typeface="Agency FB" pitchFamily="34" charset="0"/>
                <a:cs typeface="Calibri" pitchFamily="34" charset="0"/>
              </a:rPr>
              <a:t>a</a:t>
            </a:r>
            <a:endParaRPr lang="en-US">
              <a:latin typeface="Agency FB" pitchFamily="34" charset="0"/>
              <a:cs typeface="Calibri" pitchFamily="34" charset="0"/>
            </a:endParaRPr>
          </a:p>
        </p:txBody>
      </p:sp>
      <p:sp>
        <p:nvSpPr>
          <p:cNvPr id="19473" name="Text Box 16"/>
          <p:cNvSpPr txBox="1">
            <a:spLocks noChangeArrowheads="1"/>
          </p:cNvSpPr>
          <p:nvPr/>
        </p:nvSpPr>
        <p:spPr bwMode="auto">
          <a:xfrm>
            <a:off x="6103938" y="3335338"/>
            <a:ext cx="265112" cy="365125"/>
          </a:xfrm>
          <a:prstGeom prst="rect">
            <a:avLst/>
          </a:prstGeom>
          <a:solidFill>
            <a:schemeClr val="bg1">
              <a:alpha val="79999"/>
            </a:schemeClr>
          </a:solidFill>
          <a:ln w="9525">
            <a:noFill/>
            <a:miter lim="800000"/>
            <a:headEnd/>
            <a:tailEnd/>
          </a:ln>
        </p:spPr>
        <p:txBody>
          <a:bodyPr tIns="0" bIns="0"/>
          <a:lstStyle/>
          <a:p>
            <a:pPr algn="ctr" defTabSz="457200">
              <a:buClr>
                <a:srgbClr val="151515"/>
              </a:buClr>
              <a:buSzPct val="90000"/>
              <a:buFont typeface="Monotype Sorts"/>
              <a:buNone/>
            </a:pPr>
            <a:r>
              <a:rPr lang="en-US" sz="2300" b="1">
                <a:solidFill>
                  <a:srgbClr val="000000"/>
                </a:solidFill>
                <a:latin typeface="Agency FB" pitchFamily="34" charset="0"/>
                <a:cs typeface="Calibri" pitchFamily="34" charset="0"/>
              </a:rPr>
              <a:t>b</a:t>
            </a:r>
            <a:endParaRPr lang="en-US">
              <a:latin typeface="Agency FB" pitchFamily="34" charset="0"/>
              <a:cs typeface="Calibri" pitchFamily="34" charset="0"/>
            </a:endParaRPr>
          </a:p>
        </p:txBody>
      </p:sp>
      <p:sp>
        <p:nvSpPr>
          <p:cNvPr id="19474" name="Rectangle 19"/>
          <p:cNvSpPr>
            <a:spLocks noChangeArrowheads="1"/>
          </p:cNvSpPr>
          <p:nvPr/>
        </p:nvSpPr>
        <p:spPr bwMode="auto">
          <a:xfrm>
            <a:off x="1843088" y="5908675"/>
            <a:ext cx="233362" cy="233363"/>
          </a:xfrm>
          <a:prstGeom prst="rect">
            <a:avLst/>
          </a:prstGeom>
          <a:solidFill>
            <a:srgbClr val="FFFF99"/>
          </a:solidFill>
          <a:ln w="9525">
            <a:solidFill>
              <a:schemeClr val="tx1"/>
            </a:solidFill>
            <a:miter lim="800000"/>
            <a:headEnd/>
            <a:tailEnd/>
          </a:ln>
        </p:spPr>
        <p:txBody>
          <a:bodyPr wrap="none" anchor="ctr"/>
          <a:lstStyle/>
          <a:p>
            <a:endParaRPr lang="en-US">
              <a:latin typeface="Agency FB" pitchFamily="34" charset="0"/>
              <a:cs typeface="Calibri" pitchFamily="34" charset="0"/>
            </a:endParaRPr>
          </a:p>
        </p:txBody>
      </p:sp>
      <p:sp>
        <p:nvSpPr>
          <p:cNvPr id="19475" name="Rectangle 20"/>
          <p:cNvSpPr>
            <a:spLocks noChangeArrowheads="1"/>
          </p:cNvSpPr>
          <p:nvPr/>
        </p:nvSpPr>
        <p:spPr bwMode="auto">
          <a:xfrm>
            <a:off x="3717925" y="5908675"/>
            <a:ext cx="233363" cy="233363"/>
          </a:xfrm>
          <a:prstGeom prst="rect">
            <a:avLst/>
          </a:prstGeom>
          <a:solidFill>
            <a:srgbClr val="FFCC00"/>
          </a:solidFill>
          <a:ln w="9525">
            <a:solidFill>
              <a:schemeClr val="tx1"/>
            </a:solidFill>
            <a:miter lim="800000"/>
            <a:headEnd/>
            <a:tailEnd/>
          </a:ln>
        </p:spPr>
        <p:txBody>
          <a:bodyPr wrap="none" anchor="ctr"/>
          <a:lstStyle/>
          <a:p>
            <a:endParaRPr lang="en-US">
              <a:latin typeface="Agency FB" pitchFamily="34" charset="0"/>
              <a:cs typeface="Calibri" pitchFamily="34" charset="0"/>
            </a:endParaRPr>
          </a:p>
        </p:txBody>
      </p:sp>
      <p:sp>
        <p:nvSpPr>
          <p:cNvPr id="19476" name="Rectangle 21"/>
          <p:cNvSpPr>
            <a:spLocks noChangeArrowheads="1"/>
          </p:cNvSpPr>
          <p:nvPr/>
        </p:nvSpPr>
        <p:spPr bwMode="auto">
          <a:xfrm>
            <a:off x="5945188" y="5908675"/>
            <a:ext cx="233362" cy="233363"/>
          </a:xfrm>
          <a:prstGeom prst="rect">
            <a:avLst/>
          </a:prstGeom>
          <a:solidFill>
            <a:srgbClr val="CC9900"/>
          </a:solidFill>
          <a:ln w="9525">
            <a:solidFill>
              <a:schemeClr val="tx1"/>
            </a:solidFill>
            <a:miter lim="800000"/>
            <a:headEnd/>
            <a:tailEnd/>
          </a:ln>
        </p:spPr>
        <p:txBody>
          <a:bodyPr wrap="none" anchor="ctr"/>
          <a:lstStyle/>
          <a:p>
            <a:endParaRPr lang="en-US">
              <a:latin typeface="Agency FB" pitchFamily="34" charset="0"/>
              <a:cs typeface="Calibri" pitchFamily="34" charset="0"/>
            </a:endParaRPr>
          </a:p>
        </p:txBody>
      </p:sp>
      <p:sp>
        <p:nvSpPr>
          <p:cNvPr id="19477" name="Text Box 22"/>
          <p:cNvSpPr txBox="1">
            <a:spLocks noChangeArrowheads="1"/>
          </p:cNvSpPr>
          <p:nvPr/>
        </p:nvSpPr>
        <p:spPr bwMode="auto">
          <a:xfrm>
            <a:off x="2103438" y="5891213"/>
            <a:ext cx="1059585" cy="276999"/>
          </a:xfrm>
          <a:prstGeom prst="rect">
            <a:avLst/>
          </a:prstGeom>
          <a:noFill/>
          <a:ln w="9525">
            <a:noFill/>
            <a:miter lim="800000"/>
            <a:headEnd/>
            <a:tailEnd/>
          </a:ln>
        </p:spPr>
        <p:txBody>
          <a:bodyPr wrap="none" lIns="0" tIns="0" rIns="0" bIns="0">
            <a:spAutoFit/>
          </a:bodyPr>
          <a:lstStyle/>
          <a:p>
            <a:r>
              <a:rPr lang="en-US" sz="1800" b="1" dirty="0">
                <a:latin typeface="Agency FB" pitchFamily="34" charset="0"/>
                <a:cs typeface="Calibri" pitchFamily="34" charset="0"/>
              </a:rPr>
              <a:t>Low elevation</a:t>
            </a:r>
          </a:p>
        </p:txBody>
      </p:sp>
      <p:sp>
        <p:nvSpPr>
          <p:cNvPr id="19478" name="Text Box 23"/>
          <p:cNvSpPr txBox="1">
            <a:spLocks noChangeArrowheads="1"/>
          </p:cNvSpPr>
          <p:nvPr/>
        </p:nvSpPr>
        <p:spPr bwMode="auto">
          <a:xfrm>
            <a:off x="3986213" y="5902325"/>
            <a:ext cx="1356140" cy="276999"/>
          </a:xfrm>
          <a:prstGeom prst="rect">
            <a:avLst/>
          </a:prstGeom>
          <a:noFill/>
          <a:ln w="9525">
            <a:noFill/>
            <a:miter lim="800000"/>
            <a:headEnd/>
            <a:tailEnd/>
          </a:ln>
        </p:spPr>
        <p:txBody>
          <a:bodyPr wrap="none" lIns="0" tIns="0" rIns="0" bIns="0">
            <a:spAutoFit/>
          </a:bodyPr>
          <a:lstStyle/>
          <a:p>
            <a:r>
              <a:rPr lang="en-US" sz="1800" b="1">
                <a:latin typeface="Agency FB" pitchFamily="34" charset="0"/>
                <a:cs typeface="Calibri" pitchFamily="34" charset="0"/>
              </a:rPr>
              <a:t>Medium elevation</a:t>
            </a:r>
          </a:p>
        </p:txBody>
      </p:sp>
      <p:sp>
        <p:nvSpPr>
          <p:cNvPr id="19479" name="Text Box 24"/>
          <p:cNvSpPr txBox="1">
            <a:spLocks noChangeArrowheads="1"/>
          </p:cNvSpPr>
          <p:nvPr/>
        </p:nvSpPr>
        <p:spPr bwMode="auto">
          <a:xfrm>
            <a:off x="6218238" y="5894388"/>
            <a:ext cx="1099660" cy="276999"/>
          </a:xfrm>
          <a:prstGeom prst="rect">
            <a:avLst/>
          </a:prstGeom>
          <a:noFill/>
          <a:ln w="9525">
            <a:noFill/>
            <a:miter lim="800000"/>
            <a:headEnd/>
            <a:tailEnd/>
          </a:ln>
        </p:spPr>
        <p:txBody>
          <a:bodyPr wrap="none" lIns="0" tIns="0" rIns="0" bIns="0">
            <a:spAutoFit/>
          </a:bodyPr>
          <a:lstStyle/>
          <a:p>
            <a:r>
              <a:rPr lang="en-US" sz="1800" b="1">
                <a:latin typeface="Agency FB" pitchFamily="34" charset="0"/>
                <a:cs typeface="Calibri" pitchFamily="34" charset="0"/>
              </a:rPr>
              <a:t>High elevation</a:t>
            </a:r>
          </a:p>
        </p:txBody>
      </p:sp>
      <p:sp>
        <p:nvSpPr>
          <p:cNvPr id="19480" name="Oval 27"/>
          <p:cNvSpPr>
            <a:spLocks noChangeArrowheads="1"/>
          </p:cNvSpPr>
          <p:nvPr/>
        </p:nvSpPr>
        <p:spPr bwMode="auto">
          <a:xfrm>
            <a:off x="4259263" y="4319588"/>
            <a:ext cx="276225" cy="276225"/>
          </a:xfrm>
          <a:prstGeom prst="ellipse">
            <a:avLst/>
          </a:prstGeom>
          <a:solidFill>
            <a:srgbClr val="FFFFFF"/>
          </a:solidFill>
          <a:ln w="31750">
            <a:solidFill>
              <a:srgbClr val="000000"/>
            </a:solidFill>
            <a:round/>
            <a:headEnd/>
            <a:tailEnd/>
          </a:ln>
        </p:spPr>
        <p:txBody>
          <a:bodyPr wrap="none" anchor="ctr"/>
          <a:lstStyle/>
          <a:p>
            <a:pPr algn="ctr"/>
            <a:r>
              <a:rPr lang="en-US" sz="1600" b="1">
                <a:latin typeface="Agency FB" pitchFamily="34" charset="0"/>
                <a:cs typeface="Calibri" pitchFamily="34" charset="0"/>
              </a:rPr>
              <a:t>2</a:t>
            </a:r>
          </a:p>
        </p:txBody>
      </p:sp>
      <p:sp>
        <p:nvSpPr>
          <p:cNvPr id="19481" name="Freeform 28"/>
          <p:cNvSpPr>
            <a:spLocks/>
          </p:cNvSpPr>
          <p:nvPr/>
        </p:nvSpPr>
        <p:spPr bwMode="auto">
          <a:xfrm>
            <a:off x="2630488" y="1884363"/>
            <a:ext cx="1111250" cy="1322387"/>
          </a:xfrm>
          <a:custGeom>
            <a:avLst/>
            <a:gdLst>
              <a:gd name="T0" fmla="*/ 2147483647 w 700"/>
              <a:gd name="T1" fmla="*/ 2147483647 h 833"/>
              <a:gd name="T2" fmla="*/ 0 w 700"/>
              <a:gd name="T3" fmla="*/ 2147483647 h 833"/>
              <a:gd name="T4" fmla="*/ 2147483647 w 700"/>
              <a:gd name="T5" fmla="*/ 2147483647 h 833"/>
              <a:gd name="T6" fmla="*/ 2147483647 w 700"/>
              <a:gd name="T7" fmla="*/ 2147483647 h 833"/>
              <a:gd name="T8" fmla="*/ 2147483647 w 700"/>
              <a:gd name="T9" fmla="*/ 2147483647 h 833"/>
              <a:gd name="T10" fmla="*/ 2147483647 w 700"/>
              <a:gd name="T11" fmla="*/ 2147483647 h 833"/>
              <a:gd name="T12" fmla="*/ 2147483647 w 700"/>
              <a:gd name="T13" fmla="*/ 2147483647 h 833"/>
              <a:gd name="T14" fmla="*/ 2147483647 w 700"/>
              <a:gd name="T15" fmla="*/ 2147483647 h 833"/>
              <a:gd name="T16" fmla="*/ 2147483647 w 700"/>
              <a:gd name="T17" fmla="*/ 2147483647 h 833"/>
              <a:gd name="T18" fmla="*/ 2147483647 w 700"/>
              <a:gd name="T19" fmla="*/ 2147483647 h 833"/>
              <a:gd name="T20" fmla="*/ 2147483647 w 700"/>
              <a:gd name="T21" fmla="*/ 2147483647 h 833"/>
              <a:gd name="T22" fmla="*/ 2147483647 w 700"/>
              <a:gd name="T23" fmla="*/ 2147483647 h 833"/>
              <a:gd name="T24" fmla="*/ 2147483647 w 700"/>
              <a:gd name="T25" fmla="*/ 2147483647 h 833"/>
              <a:gd name="T26" fmla="*/ 2147483647 w 700"/>
              <a:gd name="T27" fmla="*/ 2147483647 h 833"/>
              <a:gd name="T28" fmla="*/ 2147483647 w 700"/>
              <a:gd name="T29" fmla="*/ 2147483647 h 833"/>
              <a:gd name="T30" fmla="*/ 2147483647 w 700"/>
              <a:gd name="T31" fmla="*/ 2147483647 h 833"/>
              <a:gd name="T32" fmla="*/ 2147483647 w 700"/>
              <a:gd name="T33" fmla="*/ 0 h 833"/>
              <a:gd name="T34" fmla="*/ 2147483647 w 700"/>
              <a:gd name="T35" fmla="*/ 0 h 833"/>
              <a:gd name="T36" fmla="*/ 2147483647 w 700"/>
              <a:gd name="T37" fmla="*/ 2147483647 h 8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00"/>
              <a:gd name="T58" fmla="*/ 0 h 833"/>
              <a:gd name="T59" fmla="*/ 700 w 700"/>
              <a:gd name="T60" fmla="*/ 833 h 8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00" h="833">
                <a:moveTo>
                  <a:pt x="36" y="45"/>
                </a:moveTo>
                <a:lnTo>
                  <a:pt x="0" y="142"/>
                </a:lnTo>
                <a:lnTo>
                  <a:pt x="44" y="293"/>
                </a:lnTo>
                <a:lnTo>
                  <a:pt x="168" y="364"/>
                </a:lnTo>
                <a:lnTo>
                  <a:pt x="293" y="435"/>
                </a:lnTo>
                <a:lnTo>
                  <a:pt x="399" y="541"/>
                </a:lnTo>
                <a:lnTo>
                  <a:pt x="479" y="647"/>
                </a:lnTo>
                <a:lnTo>
                  <a:pt x="541" y="754"/>
                </a:lnTo>
                <a:lnTo>
                  <a:pt x="612" y="833"/>
                </a:lnTo>
                <a:lnTo>
                  <a:pt x="700" y="816"/>
                </a:lnTo>
                <a:lnTo>
                  <a:pt x="674" y="638"/>
                </a:lnTo>
                <a:lnTo>
                  <a:pt x="665" y="488"/>
                </a:lnTo>
                <a:lnTo>
                  <a:pt x="638" y="328"/>
                </a:lnTo>
                <a:lnTo>
                  <a:pt x="585" y="222"/>
                </a:lnTo>
                <a:lnTo>
                  <a:pt x="505" y="98"/>
                </a:lnTo>
                <a:lnTo>
                  <a:pt x="425" y="18"/>
                </a:lnTo>
                <a:lnTo>
                  <a:pt x="328" y="0"/>
                </a:lnTo>
                <a:lnTo>
                  <a:pt x="248" y="0"/>
                </a:lnTo>
                <a:lnTo>
                  <a:pt x="36" y="45"/>
                </a:lnTo>
                <a:close/>
              </a:path>
            </a:pathLst>
          </a:custGeom>
          <a:solidFill>
            <a:schemeClr val="accent4">
              <a:lumMod val="50000"/>
            </a:schemeClr>
          </a:solidFill>
          <a:ln w="9525">
            <a:noFill/>
            <a:round/>
            <a:headEnd/>
            <a:tailEnd/>
          </a:ln>
        </p:spPr>
        <p:txBody>
          <a:bodyPr/>
          <a:lstStyle/>
          <a:p>
            <a:endParaRPr lang="en-US">
              <a:latin typeface="Agency FB" pitchFamily="34" charset="0"/>
              <a:cs typeface="Calibri" pitchFamily="34" charset="0"/>
            </a:endParaRPr>
          </a:p>
        </p:txBody>
      </p:sp>
      <p:sp>
        <p:nvSpPr>
          <p:cNvPr id="19482" name="Freeform 29"/>
          <p:cNvSpPr>
            <a:spLocks/>
          </p:cNvSpPr>
          <p:nvPr/>
        </p:nvSpPr>
        <p:spPr bwMode="auto">
          <a:xfrm>
            <a:off x="5176838" y="4881563"/>
            <a:ext cx="1012825" cy="858837"/>
          </a:xfrm>
          <a:custGeom>
            <a:avLst/>
            <a:gdLst>
              <a:gd name="T0" fmla="*/ 2147483647 w 638"/>
              <a:gd name="T1" fmla="*/ 2147483647 h 541"/>
              <a:gd name="T2" fmla="*/ 2147483647 w 638"/>
              <a:gd name="T3" fmla="*/ 2147483647 h 541"/>
              <a:gd name="T4" fmla="*/ 2147483647 w 638"/>
              <a:gd name="T5" fmla="*/ 2147483647 h 541"/>
              <a:gd name="T6" fmla="*/ 2147483647 w 638"/>
              <a:gd name="T7" fmla="*/ 2147483647 h 541"/>
              <a:gd name="T8" fmla="*/ 2147483647 w 638"/>
              <a:gd name="T9" fmla="*/ 0 h 541"/>
              <a:gd name="T10" fmla="*/ 2147483647 w 638"/>
              <a:gd name="T11" fmla="*/ 2147483647 h 541"/>
              <a:gd name="T12" fmla="*/ 2147483647 w 638"/>
              <a:gd name="T13" fmla="*/ 2147483647 h 541"/>
              <a:gd name="T14" fmla="*/ 2147483647 w 638"/>
              <a:gd name="T15" fmla="*/ 2147483647 h 541"/>
              <a:gd name="T16" fmla="*/ 2147483647 w 638"/>
              <a:gd name="T17" fmla="*/ 2147483647 h 541"/>
              <a:gd name="T18" fmla="*/ 2147483647 w 638"/>
              <a:gd name="T19" fmla="*/ 2147483647 h 541"/>
              <a:gd name="T20" fmla="*/ 2147483647 w 638"/>
              <a:gd name="T21" fmla="*/ 2147483647 h 541"/>
              <a:gd name="T22" fmla="*/ 2147483647 w 638"/>
              <a:gd name="T23" fmla="*/ 2147483647 h 541"/>
              <a:gd name="T24" fmla="*/ 2147483647 w 638"/>
              <a:gd name="T25" fmla="*/ 2147483647 h 541"/>
              <a:gd name="T26" fmla="*/ 2147483647 w 638"/>
              <a:gd name="T27" fmla="*/ 2147483647 h 541"/>
              <a:gd name="T28" fmla="*/ 0 w 638"/>
              <a:gd name="T29" fmla="*/ 2147483647 h 541"/>
              <a:gd name="T30" fmla="*/ 2147483647 w 638"/>
              <a:gd name="T31" fmla="*/ 2147483647 h 5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38"/>
              <a:gd name="T49" fmla="*/ 0 h 541"/>
              <a:gd name="T50" fmla="*/ 638 w 638"/>
              <a:gd name="T51" fmla="*/ 541 h 5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38" h="541">
                <a:moveTo>
                  <a:pt x="106" y="354"/>
                </a:moveTo>
                <a:lnTo>
                  <a:pt x="151" y="186"/>
                </a:lnTo>
                <a:lnTo>
                  <a:pt x="160" y="106"/>
                </a:lnTo>
                <a:lnTo>
                  <a:pt x="328" y="71"/>
                </a:lnTo>
                <a:lnTo>
                  <a:pt x="425" y="0"/>
                </a:lnTo>
                <a:lnTo>
                  <a:pt x="487" y="18"/>
                </a:lnTo>
                <a:lnTo>
                  <a:pt x="558" y="35"/>
                </a:lnTo>
                <a:lnTo>
                  <a:pt x="638" y="106"/>
                </a:lnTo>
                <a:lnTo>
                  <a:pt x="620" y="221"/>
                </a:lnTo>
                <a:lnTo>
                  <a:pt x="594" y="337"/>
                </a:lnTo>
                <a:lnTo>
                  <a:pt x="496" y="390"/>
                </a:lnTo>
                <a:lnTo>
                  <a:pt x="390" y="461"/>
                </a:lnTo>
                <a:lnTo>
                  <a:pt x="248" y="496"/>
                </a:lnTo>
                <a:lnTo>
                  <a:pt x="89" y="541"/>
                </a:lnTo>
                <a:lnTo>
                  <a:pt x="0" y="461"/>
                </a:lnTo>
                <a:lnTo>
                  <a:pt x="106" y="354"/>
                </a:lnTo>
                <a:close/>
              </a:path>
            </a:pathLst>
          </a:custGeom>
          <a:solidFill>
            <a:schemeClr val="accent4">
              <a:lumMod val="50000"/>
            </a:schemeClr>
          </a:solidFill>
          <a:ln w="9525">
            <a:noFill/>
            <a:round/>
            <a:headEnd/>
            <a:tailEnd/>
          </a:ln>
        </p:spPr>
        <p:txBody>
          <a:bodyPr/>
          <a:lstStyle/>
          <a:p>
            <a:endParaRPr lang="en-US">
              <a:latin typeface="Agency FB" pitchFamily="34" charset="0"/>
              <a:cs typeface="Calibri" pitchFamily="34" charset="0"/>
            </a:endParaRPr>
          </a:p>
        </p:txBody>
      </p:sp>
      <p:sp>
        <p:nvSpPr>
          <p:cNvPr id="19483" name="Text Box 30"/>
          <p:cNvSpPr txBox="1">
            <a:spLocks noChangeArrowheads="1"/>
          </p:cNvSpPr>
          <p:nvPr/>
        </p:nvSpPr>
        <p:spPr bwMode="auto">
          <a:xfrm>
            <a:off x="2566988" y="4035425"/>
            <a:ext cx="265112" cy="365125"/>
          </a:xfrm>
          <a:prstGeom prst="rect">
            <a:avLst/>
          </a:prstGeom>
          <a:solidFill>
            <a:schemeClr val="bg1">
              <a:alpha val="79999"/>
            </a:schemeClr>
          </a:solidFill>
          <a:ln w="9525">
            <a:noFill/>
            <a:miter lim="800000"/>
            <a:headEnd/>
            <a:tailEnd/>
          </a:ln>
        </p:spPr>
        <p:txBody>
          <a:bodyPr tIns="0" bIns="0" anchor="ctr"/>
          <a:lstStyle/>
          <a:p>
            <a:pPr algn="ctr" defTabSz="457200">
              <a:buClr>
                <a:srgbClr val="151515"/>
              </a:buClr>
              <a:buSzPct val="90000"/>
              <a:buFont typeface="Monotype Sorts"/>
              <a:buNone/>
            </a:pPr>
            <a:r>
              <a:rPr lang="en-US" sz="2300" b="1">
                <a:solidFill>
                  <a:srgbClr val="000000"/>
                </a:solidFill>
                <a:latin typeface="Agency FB" pitchFamily="34" charset="0"/>
                <a:cs typeface="Calibri" pitchFamily="34" charset="0"/>
              </a:rPr>
              <a:t>c</a:t>
            </a:r>
            <a:endParaRPr lang="en-US">
              <a:latin typeface="Agency FB" pitchFamily="34" charset="0"/>
              <a:cs typeface="Calibri" pitchFamily="34" charset="0"/>
            </a:endParaRPr>
          </a:p>
        </p:txBody>
      </p:sp>
      <p:sp>
        <p:nvSpPr>
          <p:cNvPr id="28" name="Footer Placeholder 2"/>
          <p:cNvSpPr>
            <a:spLocks noGrp="1"/>
          </p:cNvSpPr>
          <p:nvPr>
            <p:ph type="ftr" sz="quarter" idx="11"/>
          </p:nvPr>
        </p:nvSpPr>
        <p:spPr>
          <a:xfrm>
            <a:off x="251520" y="6248400"/>
            <a:ext cx="8892480" cy="457200"/>
          </a:xfrm>
        </p:spPr>
        <p:txBody>
          <a:bodyPr/>
          <a:lstStyle/>
          <a:p>
            <a:pPr>
              <a:defRPr/>
            </a:pPr>
            <a:r>
              <a:rPr lang="en-US" sz="1100" dirty="0" smtClean="0"/>
              <a:t>Copyright © 1998-2013, Dr. Jean-Paul Rodrigue, Dept. of Global Studies&amp;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endParaRPr lang="en-US" sz="1100" dirty="0"/>
          </a:p>
        </p:txBody>
      </p:sp>
    </p:spTree>
    <p:extLst>
      <p:ext uri="{BB962C8B-B14F-4D97-AF65-F5344CB8AC3E}">
        <p14:creationId xmlns:p14="http://schemas.microsoft.com/office/powerpoint/2010/main" val="41404977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13" name="Rectangle 64"/>
          <p:cNvSpPr>
            <a:spLocks noChangeArrowheads="1"/>
          </p:cNvSpPr>
          <p:nvPr/>
        </p:nvSpPr>
        <p:spPr bwMode="auto">
          <a:xfrm>
            <a:off x="3370263" y="1609725"/>
            <a:ext cx="2590800" cy="3200400"/>
          </a:xfrm>
          <a:prstGeom prst="rect">
            <a:avLst/>
          </a:prstGeom>
          <a:solidFill>
            <a:schemeClr val="accent3">
              <a:lumMod val="20000"/>
              <a:lumOff val="80000"/>
            </a:schemeClr>
          </a:solidFill>
          <a:ln w="25400">
            <a:solidFill>
              <a:schemeClr val="bg1">
                <a:lumMod val="75000"/>
              </a:schemeClr>
            </a:solidFill>
            <a:miter lim="800000"/>
            <a:headEnd/>
            <a:tailEnd/>
          </a:ln>
        </p:spPr>
        <p:txBody>
          <a:bodyPr wrap="none" anchor="ctr"/>
          <a:lstStyle/>
          <a:p>
            <a:pPr>
              <a:defRPr/>
            </a:pPr>
            <a:endParaRPr lang="en-US"/>
          </a:p>
        </p:txBody>
      </p:sp>
      <p:sp>
        <p:nvSpPr>
          <p:cNvPr id="23614" name="Rectangle 65"/>
          <p:cNvSpPr>
            <a:spLocks noChangeArrowheads="1"/>
          </p:cNvSpPr>
          <p:nvPr/>
        </p:nvSpPr>
        <p:spPr bwMode="auto">
          <a:xfrm>
            <a:off x="6107113" y="1609725"/>
            <a:ext cx="2590800" cy="3200400"/>
          </a:xfrm>
          <a:prstGeom prst="rect">
            <a:avLst/>
          </a:prstGeom>
          <a:solidFill>
            <a:schemeClr val="accent3">
              <a:lumMod val="20000"/>
              <a:lumOff val="80000"/>
            </a:schemeClr>
          </a:solidFill>
          <a:ln w="25400">
            <a:solidFill>
              <a:schemeClr val="bg1">
                <a:lumMod val="75000"/>
              </a:schemeClr>
            </a:solidFill>
            <a:miter lim="800000"/>
            <a:headEnd/>
            <a:tailEnd/>
          </a:ln>
        </p:spPr>
        <p:txBody>
          <a:bodyPr wrap="none" anchor="ctr"/>
          <a:lstStyle/>
          <a:p>
            <a:pPr>
              <a:defRPr/>
            </a:pPr>
            <a:endParaRPr lang="en-US"/>
          </a:p>
        </p:txBody>
      </p:sp>
      <p:sp>
        <p:nvSpPr>
          <p:cNvPr id="20484" name="Rectangle 47"/>
          <p:cNvSpPr>
            <a:spLocks noGrp="1" noChangeArrowheads="1"/>
          </p:cNvSpPr>
          <p:nvPr>
            <p:ph type="title"/>
          </p:nvPr>
        </p:nvSpPr>
        <p:spPr/>
        <p:txBody>
          <a:bodyPr/>
          <a:lstStyle/>
          <a:p>
            <a:pPr eaLnBrk="1" hangingPunct="1"/>
            <a:r>
              <a:rPr lang="en-US" smtClean="0">
                <a:solidFill>
                  <a:schemeClr val="tx1"/>
                </a:solidFill>
              </a:rPr>
              <a:t>Effect of Transport Costs on Route Selection</a:t>
            </a:r>
          </a:p>
        </p:txBody>
      </p:sp>
      <p:sp>
        <p:nvSpPr>
          <p:cNvPr id="23556" name="Rectangle 3"/>
          <p:cNvSpPr>
            <a:spLocks noChangeArrowheads="1"/>
          </p:cNvSpPr>
          <p:nvPr/>
        </p:nvSpPr>
        <p:spPr bwMode="auto">
          <a:xfrm>
            <a:off x="630238" y="1609725"/>
            <a:ext cx="2590800" cy="3200400"/>
          </a:xfrm>
          <a:prstGeom prst="rect">
            <a:avLst/>
          </a:prstGeom>
          <a:solidFill>
            <a:schemeClr val="accent3">
              <a:lumMod val="20000"/>
              <a:lumOff val="80000"/>
            </a:schemeClr>
          </a:solidFill>
          <a:ln w="25400">
            <a:solidFill>
              <a:schemeClr val="bg1">
                <a:lumMod val="65000"/>
              </a:schemeClr>
            </a:solidFill>
            <a:miter lim="800000"/>
            <a:headEnd/>
            <a:tailEnd/>
          </a:ln>
        </p:spPr>
        <p:txBody>
          <a:bodyPr wrap="none" anchor="ctr"/>
          <a:lstStyle/>
          <a:p>
            <a:pPr>
              <a:defRPr/>
            </a:pPr>
            <a:endParaRPr lang="en-US"/>
          </a:p>
        </p:txBody>
      </p:sp>
      <p:sp>
        <p:nvSpPr>
          <p:cNvPr id="23559" name="Rectangle 2"/>
          <p:cNvSpPr>
            <a:spLocks noChangeArrowheads="1"/>
          </p:cNvSpPr>
          <p:nvPr/>
        </p:nvSpPr>
        <p:spPr bwMode="auto">
          <a:xfrm>
            <a:off x="1087438" y="1631950"/>
            <a:ext cx="838200" cy="3170238"/>
          </a:xfrm>
          <a:prstGeom prst="rect">
            <a:avLst/>
          </a:prstGeom>
          <a:solidFill>
            <a:schemeClr val="accent1">
              <a:lumMod val="40000"/>
              <a:lumOff val="60000"/>
            </a:schemeClr>
          </a:solidFill>
          <a:ln w="9525">
            <a:noFill/>
            <a:miter lim="800000"/>
            <a:headEnd/>
            <a:tailEnd/>
          </a:ln>
        </p:spPr>
        <p:txBody>
          <a:bodyPr wrap="none" anchor="ctr"/>
          <a:lstStyle/>
          <a:p>
            <a:pPr>
              <a:defRPr/>
            </a:pPr>
            <a:endParaRPr lang="en-US"/>
          </a:p>
        </p:txBody>
      </p:sp>
      <p:sp>
        <p:nvSpPr>
          <p:cNvPr id="20488" name="Text Box 4"/>
          <p:cNvSpPr txBox="1">
            <a:spLocks noChangeArrowheads="1"/>
          </p:cNvSpPr>
          <p:nvPr/>
        </p:nvSpPr>
        <p:spPr bwMode="auto">
          <a:xfrm>
            <a:off x="1241425" y="1654175"/>
            <a:ext cx="519113" cy="366713"/>
          </a:xfrm>
          <a:prstGeom prst="rect">
            <a:avLst/>
          </a:prstGeom>
          <a:noFill/>
          <a:ln w="9525">
            <a:noFill/>
            <a:miter lim="800000"/>
            <a:headEnd/>
            <a:tailEnd/>
          </a:ln>
        </p:spPr>
        <p:txBody>
          <a:bodyPr wrap="none">
            <a:spAutoFit/>
          </a:bodyPr>
          <a:lstStyle/>
          <a:p>
            <a:r>
              <a:rPr lang="en-US" sz="1800" b="1">
                <a:latin typeface="Arial Narrow" pitchFamily="34" charset="0"/>
              </a:rPr>
              <a:t>Sea</a:t>
            </a:r>
          </a:p>
        </p:txBody>
      </p:sp>
      <p:sp>
        <p:nvSpPr>
          <p:cNvPr id="20489" name="Text Box 5"/>
          <p:cNvSpPr txBox="1">
            <a:spLocks noChangeArrowheads="1"/>
          </p:cNvSpPr>
          <p:nvPr/>
        </p:nvSpPr>
        <p:spPr bwMode="auto">
          <a:xfrm>
            <a:off x="2544763" y="4413250"/>
            <a:ext cx="631825" cy="366713"/>
          </a:xfrm>
          <a:prstGeom prst="rect">
            <a:avLst/>
          </a:prstGeom>
          <a:noFill/>
          <a:ln w="9525">
            <a:noFill/>
            <a:miter lim="800000"/>
            <a:headEnd/>
            <a:tailEnd/>
          </a:ln>
        </p:spPr>
        <p:txBody>
          <a:bodyPr wrap="none">
            <a:spAutoFit/>
          </a:bodyPr>
          <a:lstStyle/>
          <a:p>
            <a:r>
              <a:rPr lang="en-US" sz="1800" b="1">
                <a:latin typeface="Arial Narrow" pitchFamily="34" charset="0"/>
              </a:rPr>
              <a:t>Land</a:t>
            </a:r>
          </a:p>
        </p:txBody>
      </p:sp>
      <p:sp>
        <p:nvSpPr>
          <p:cNvPr id="23562" name="Oval 6"/>
          <p:cNvSpPr>
            <a:spLocks noChangeArrowheads="1"/>
          </p:cNvSpPr>
          <p:nvPr/>
        </p:nvSpPr>
        <p:spPr bwMode="auto">
          <a:xfrm>
            <a:off x="935038" y="4367213"/>
            <a:ext cx="228600" cy="228600"/>
          </a:xfrm>
          <a:prstGeom prst="ellipse">
            <a:avLst/>
          </a:prstGeom>
          <a:solidFill>
            <a:srgbClr val="FFFF99"/>
          </a:solidFill>
          <a:ln w="38100">
            <a:solidFill>
              <a:schemeClr val="accent2">
                <a:lumMod val="50000"/>
              </a:schemeClr>
            </a:solidFill>
            <a:round/>
            <a:headEnd/>
            <a:tailEnd/>
          </a:ln>
        </p:spPr>
        <p:txBody>
          <a:bodyPr wrap="none" anchor="ctr"/>
          <a:lstStyle/>
          <a:p>
            <a:pPr>
              <a:defRPr/>
            </a:pPr>
            <a:endParaRPr lang="en-US"/>
          </a:p>
        </p:txBody>
      </p:sp>
      <p:sp>
        <p:nvSpPr>
          <p:cNvPr id="23563" name="Oval 7"/>
          <p:cNvSpPr>
            <a:spLocks noChangeArrowheads="1"/>
          </p:cNvSpPr>
          <p:nvPr/>
        </p:nvSpPr>
        <p:spPr bwMode="auto">
          <a:xfrm>
            <a:off x="2611438" y="2005013"/>
            <a:ext cx="228600" cy="228600"/>
          </a:xfrm>
          <a:prstGeom prst="ellipse">
            <a:avLst/>
          </a:prstGeom>
          <a:solidFill>
            <a:srgbClr val="FFC000"/>
          </a:solidFill>
          <a:ln w="38100">
            <a:solidFill>
              <a:schemeClr val="accent6">
                <a:lumMod val="50000"/>
              </a:schemeClr>
            </a:solidFill>
            <a:round/>
            <a:headEnd/>
            <a:tailEnd/>
          </a:ln>
        </p:spPr>
        <p:txBody>
          <a:bodyPr wrap="none" anchor="ctr"/>
          <a:lstStyle/>
          <a:p>
            <a:pPr>
              <a:defRPr/>
            </a:pPr>
            <a:endParaRPr lang="en-US"/>
          </a:p>
        </p:txBody>
      </p:sp>
      <p:sp>
        <p:nvSpPr>
          <p:cNvPr id="20492" name="Text Box 8"/>
          <p:cNvSpPr txBox="1">
            <a:spLocks noChangeArrowheads="1"/>
          </p:cNvSpPr>
          <p:nvPr/>
        </p:nvSpPr>
        <p:spPr bwMode="auto">
          <a:xfrm>
            <a:off x="2763838" y="1609725"/>
            <a:ext cx="323850" cy="457200"/>
          </a:xfrm>
          <a:prstGeom prst="rect">
            <a:avLst/>
          </a:prstGeom>
          <a:noFill/>
          <a:ln w="9525">
            <a:noFill/>
            <a:miter lim="800000"/>
            <a:headEnd/>
            <a:tailEnd/>
          </a:ln>
        </p:spPr>
        <p:txBody>
          <a:bodyPr wrap="none">
            <a:spAutoFit/>
          </a:bodyPr>
          <a:lstStyle/>
          <a:p>
            <a:r>
              <a:rPr lang="en-US" b="1">
                <a:latin typeface="Arial Narrow" pitchFamily="34" charset="0"/>
              </a:rPr>
              <a:t>a</a:t>
            </a:r>
          </a:p>
        </p:txBody>
      </p:sp>
      <p:sp>
        <p:nvSpPr>
          <p:cNvPr id="20493" name="Text Box 9"/>
          <p:cNvSpPr txBox="1">
            <a:spLocks noChangeArrowheads="1"/>
          </p:cNvSpPr>
          <p:nvPr/>
        </p:nvSpPr>
        <p:spPr bwMode="auto">
          <a:xfrm>
            <a:off x="641350" y="4059238"/>
            <a:ext cx="336550" cy="457200"/>
          </a:xfrm>
          <a:prstGeom prst="rect">
            <a:avLst/>
          </a:prstGeom>
          <a:noFill/>
          <a:ln w="9525">
            <a:noFill/>
            <a:miter lim="800000"/>
            <a:headEnd/>
            <a:tailEnd/>
          </a:ln>
        </p:spPr>
        <p:txBody>
          <a:bodyPr wrap="none">
            <a:spAutoFit/>
          </a:bodyPr>
          <a:lstStyle/>
          <a:p>
            <a:r>
              <a:rPr lang="en-US" b="1">
                <a:latin typeface="Arial Narrow" pitchFamily="34" charset="0"/>
              </a:rPr>
              <a:t>b</a:t>
            </a:r>
          </a:p>
        </p:txBody>
      </p:sp>
      <p:sp>
        <p:nvSpPr>
          <p:cNvPr id="23566" name="Oval 10"/>
          <p:cNvSpPr>
            <a:spLocks noChangeArrowheads="1"/>
          </p:cNvSpPr>
          <p:nvPr/>
        </p:nvSpPr>
        <p:spPr bwMode="auto">
          <a:xfrm>
            <a:off x="1804988" y="3224213"/>
            <a:ext cx="228600" cy="228600"/>
          </a:xfrm>
          <a:prstGeom prst="ellipse">
            <a:avLst/>
          </a:prstGeom>
          <a:solidFill>
            <a:srgbClr val="92D050"/>
          </a:solidFill>
          <a:ln w="38100">
            <a:solidFill>
              <a:schemeClr val="accent3">
                <a:lumMod val="50000"/>
              </a:schemeClr>
            </a:solidFill>
            <a:round/>
            <a:headEnd/>
            <a:tailEnd/>
          </a:ln>
        </p:spPr>
        <p:txBody>
          <a:bodyPr wrap="none" anchor="ctr"/>
          <a:lstStyle/>
          <a:p>
            <a:pPr>
              <a:defRPr/>
            </a:pPr>
            <a:endParaRPr lang="en-US"/>
          </a:p>
        </p:txBody>
      </p:sp>
      <p:sp>
        <p:nvSpPr>
          <p:cNvPr id="23567" name="Line 11"/>
          <p:cNvSpPr>
            <a:spLocks noChangeShapeType="1"/>
          </p:cNvSpPr>
          <p:nvPr/>
        </p:nvSpPr>
        <p:spPr bwMode="auto">
          <a:xfrm flipH="1">
            <a:off x="2012950" y="2289175"/>
            <a:ext cx="619125" cy="890588"/>
          </a:xfrm>
          <a:prstGeom prst="line">
            <a:avLst/>
          </a:prstGeom>
          <a:noFill/>
          <a:ln w="38100">
            <a:solidFill>
              <a:schemeClr val="bg1">
                <a:lumMod val="50000"/>
              </a:schemeClr>
            </a:solidFill>
            <a:round/>
            <a:headEnd/>
            <a:tailEnd type="triangle" w="med" len="med"/>
          </a:ln>
        </p:spPr>
        <p:txBody>
          <a:bodyPr wrap="none" anchor="ctr"/>
          <a:lstStyle/>
          <a:p>
            <a:pPr>
              <a:defRPr/>
            </a:pPr>
            <a:endParaRPr lang="en-US"/>
          </a:p>
        </p:txBody>
      </p:sp>
      <p:sp>
        <p:nvSpPr>
          <p:cNvPr id="23568" name="Line 12"/>
          <p:cNvSpPr>
            <a:spLocks noChangeShapeType="1"/>
          </p:cNvSpPr>
          <p:nvPr/>
        </p:nvSpPr>
        <p:spPr bwMode="auto">
          <a:xfrm flipH="1">
            <a:off x="1154113" y="3486150"/>
            <a:ext cx="641350" cy="849313"/>
          </a:xfrm>
          <a:prstGeom prst="line">
            <a:avLst/>
          </a:prstGeom>
          <a:noFill/>
          <a:ln w="38100">
            <a:solidFill>
              <a:schemeClr val="bg1">
                <a:lumMod val="50000"/>
              </a:schemeClr>
            </a:solidFill>
            <a:round/>
            <a:headEnd/>
            <a:tailEnd type="triangle" w="med" len="med"/>
          </a:ln>
        </p:spPr>
        <p:txBody>
          <a:bodyPr wrap="none" anchor="ctr"/>
          <a:lstStyle/>
          <a:p>
            <a:pPr>
              <a:defRPr/>
            </a:pPr>
            <a:endParaRPr lang="en-US"/>
          </a:p>
        </p:txBody>
      </p:sp>
      <p:sp>
        <p:nvSpPr>
          <p:cNvPr id="20497" name="Text Box 13"/>
          <p:cNvSpPr txBox="1">
            <a:spLocks noChangeArrowheads="1"/>
          </p:cNvSpPr>
          <p:nvPr/>
        </p:nvSpPr>
        <p:spPr bwMode="auto">
          <a:xfrm>
            <a:off x="2014538" y="1808163"/>
            <a:ext cx="430212" cy="400050"/>
          </a:xfrm>
          <a:prstGeom prst="rect">
            <a:avLst/>
          </a:prstGeom>
          <a:noFill/>
          <a:ln w="9525">
            <a:noFill/>
            <a:miter lim="800000"/>
            <a:headEnd/>
            <a:tailEnd/>
          </a:ln>
        </p:spPr>
        <p:txBody>
          <a:bodyPr wrap="none">
            <a:spAutoFit/>
          </a:bodyPr>
          <a:lstStyle/>
          <a:p>
            <a:r>
              <a:rPr lang="en-US" sz="2000" b="1">
                <a:latin typeface="Arial Narrow" pitchFamily="34" charset="0"/>
              </a:rPr>
              <a:t>p1</a:t>
            </a:r>
          </a:p>
        </p:txBody>
      </p:sp>
      <p:sp>
        <p:nvSpPr>
          <p:cNvPr id="23570" name="Rectangle 14"/>
          <p:cNvSpPr>
            <a:spLocks noChangeArrowheads="1"/>
          </p:cNvSpPr>
          <p:nvPr/>
        </p:nvSpPr>
        <p:spPr bwMode="auto">
          <a:xfrm>
            <a:off x="3830638" y="1631950"/>
            <a:ext cx="838200" cy="3170238"/>
          </a:xfrm>
          <a:prstGeom prst="rect">
            <a:avLst/>
          </a:prstGeom>
          <a:solidFill>
            <a:schemeClr val="accent1">
              <a:lumMod val="40000"/>
              <a:lumOff val="60000"/>
            </a:schemeClr>
          </a:solidFill>
          <a:ln w="9525">
            <a:noFill/>
            <a:miter lim="800000"/>
            <a:headEnd/>
            <a:tailEnd/>
          </a:ln>
        </p:spPr>
        <p:txBody>
          <a:bodyPr wrap="none" anchor="ctr"/>
          <a:lstStyle/>
          <a:p>
            <a:pPr>
              <a:defRPr/>
            </a:pPr>
            <a:endParaRPr lang="en-US"/>
          </a:p>
        </p:txBody>
      </p:sp>
      <p:sp>
        <p:nvSpPr>
          <p:cNvPr id="23571" name="Oval 18"/>
          <p:cNvSpPr>
            <a:spLocks noChangeArrowheads="1"/>
          </p:cNvSpPr>
          <p:nvPr/>
        </p:nvSpPr>
        <p:spPr bwMode="auto">
          <a:xfrm>
            <a:off x="3678238" y="4367213"/>
            <a:ext cx="228600" cy="228600"/>
          </a:xfrm>
          <a:prstGeom prst="ellipse">
            <a:avLst/>
          </a:prstGeom>
          <a:solidFill>
            <a:srgbClr val="FFFF99"/>
          </a:solidFill>
          <a:ln w="38100">
            <a:solidFill>
              <a:schemeClr val="accent2">
                <a:lumMod val="50000"/>
              </a:schemeClr>
            </a:solidFill>
            <a:round/>
            <a:headEnd/>
            <a:tailEnd/>
          </a:ln>
        </p:spPr>
        <p:txBody>
          <a:bodyPr wrap="none" anchor="ctr"/>
          <a:lstStyle/>
          <a:p>
            <a:pPr>
              <a:defRPr/>
            </a:pPr>
            <a:endParaRPr lang="en-US"/>
          </a:p>
        </p:txBody>
      </p:sp>
      <p:sp>
        <p:nvSpPr>
          <p:cNvPr id="23572" name="Oval 19"/>
          <p:cNvSpPr>
            <a:spLocks noChangeArrowheads="1"/>
          </p:cNvSpPr>
          <p:nvPr/>
        </p:nvSpPr>
        <p:spPr bwMode="auto">
          <a:xfrm>
            <a:off x="5354638" y="2005013"/>
            <a:ext cx="228600" cy="228600"/>
          </a:xfrm>
          <a:prstGeom prst="ellipse">
            <a:avLst/>
          </a:prstGeom>
          <a:solidFill>
            <a:srgbClr val="FFC000"/>
          </a:solidFill>
          <a:ln w="38100">
            <a:solidFill>
              <a:schemeClr val="accent6">
                <a:lumMod val="50000"/>
              </a:schemeClr>
            </a:solidFill>
            <a:round/>
            <a:headEnd/>
            <a:tailEnd/>
          </a:ln>
        </p:spPr>
        <p:txBody>
          <a:bodyPr wrap="none" anchor="ctr"/>
          <a:lstStyle/>
          <a:p>
            <a:pPr>
              <a:defRPr/>
            </a:pPr>
            <a:endParaRPr lang="en-US"/>
          </a:p>
        </p:txBody>
      </p:sp>
      <p:sp>
        <p:nvSpPr>
          <p:cNvPr id="20501" name="Text Box 20"/>
          <p:cNvSpPr txBox="1">
            <a:spLocks noChangeArrowheads="1"/>
          </p:cNvSpPr>
          <p:nvPr/>
        </p:nvSpPr>
        <p:spPr bwMode="auto">
          <a:xfrm>
            <a:off x="5507038" y="1697038"/>
            <a:ext cx="323850" cy="457200"/>
          </a:xfrm>
          <a:prstGeom prst="rect">
            <a:avLst/>
          </a:prstGeom>
          <a:noFill/>
          <a:ln w="9525">
            <a:noFill/>
            <a:miter lim="800000"/>
            <a:headEnd/>
            <a:tailEnd/>
          </a:ln>
        </p:spPr>
        <p:txBody>
          <a:bodyPr wrap="none">
            <a:spAutoFit/>
          </a:bodyPr>
          <a:lstStyle/>
          <a:p>
            <a:r>
              <a:rPr lang="en-US" b="1">
                <a:latin typeface="Arial Narrow" pitchFamily="34" charset="0"/>
              </a:rPr>
              <a:t>a</a:t>
            </a:r>
          </a:p>
        </p:txBody>
      </p:sp>
      <p:sp>
        <p:nvSpPr>
          <p:cNvPr id="20502" name="Text Box 21"/>
          <p:cNvSpPr txBox="1">
            <a:spLocks noChangeArrowheads="1"/>
          </p:cNvSpPr>
          <p:nvPr/>
        </p:nvSpPr>
        <p:spPr bwMode="auto">
          <a:xfrm>
            <a:off x="3384550" y="4059238"/>
            <a:ext cx="336550" cy="457200"/>
          </a:xfrm>
          <a:prstGeom prst="rect">
            <a:avLst/>
          </a:prstGeom>
          <a:noFill/>
          <a:ln w="9525">
            <a:noFill/>
            <a:miter lim="800000"/>
            <a:headEnd/>
            <a:tailEnd/>
          </a:ln>
        </p:spPr>
        <p:txBody>
          <a:bodyPr wrap="none">
            <a:spAutoFit/>
          </a:bodyPr>
          <a:lstStyle/>
          <a:p>
            <a:r>
              <a:rPr lang="en-US" b="1">
                <a:latin typeface="Arial Narrow" pitchFamily="34" charset="0"/>
              </a:rPr>
              <a:t>b</a:t>
            </a:r>
          </a:p>
        </p:txBody>
      </p:sp>
      <p:sp>
        <p:nvSpPr>
          <p:cNvPr id="23575" name="Oval 22"/>
          <p:cNvSpPr>
            <a:spLocks noChangeArrowheads="1"/>
          </p:cNvSpPr>
          <p:nvPr/>
        </p:nvSpPr>
        <p:spPr bwMode="auto">
          <a:xfrm>
            <a:off x="4548188" y="2005013"/>
            <a:ext cx="228600" cy="228600"/>
          </a:xfrm>
          <a:prstGeom prst="ellipse">
            <a:avLst/>
          </a:prstGeom>
          <a:solidFill>
            <a:srgbClr val="92D050"/>
          </a:solidFill>
          <a:ln w="38100">
            <a:solidFill>
              <a:schemeClr val="accent3">
                <a:lumMod val="50000"/>
              </a:schemeClr>
            </a:solidFill>
            <a:round/>
            <a:headEnd/>
            <a:tailEnd/>
          </a:ln>
        </p:spPr>
        <p:txBody>
          <a:bodyPr wrap="none" anchor="ctr"/>
          <a:lstStyle/>
          <a:p>
            <a:pPr>
              <a:defRPr/>
            </a:pPr>
            <a:endParaRPr lang="en-US"/>
          </a:p>
        </p:txBody>
      </p:sp>
      <p:sp>
        <p:nvSpPr>
          <p:cNvPr id="23576" name="Line 23"/>
          <p:cNvSpPr>
            <a:spLocks noChangeShapeType="1"/>
          </p:cNvSpPr>
          <p:nvPr/>
        </p:nvSpPr>
        <p:spPr bwMode="auto">
          <a:xfrm flipH="1">
            <a:off x="4833938" y="2103438"/>
            <a:ext cx="433387" cy="0"/>
          </a:xfrm>
          <a:prstGeom prst="line">
            <a:avLst/>
          </a:prstGeom>
          <a:noFill/>
          <a:ln w="38100">
            <a:solidFill>
              <a:schemeClr val="bg1">
                <a:lumMod val="50000"/>
              </a:schemeClr>
            </a:solidFill>
            <a:round/>
            <a:headEnd/>
            <a:tailEnd type="triangle" w="med" len="med"/>
          </a:ln>
        </p:spPr>
        <p:txBody>
          <a:bodyPr wrap="none" anchor="ctr"/>
          <a:lstStyle/>
          <a:p>
            <a:pPr>
              <a:defRPr/>
            </a:pPr>
            <a:endParaRPr lang="en-US"/>
          </a:p>
        </p:txBody>
      </p:sp>
      <p:sp>
        <p:nvSpPr>
          <p:cNvPr id="23577" name="Line 24"/>
          <p:cNvSpPr>
            <a:spLocks noChangeShapeType="1"/>
          </p:cNvSpPr>
          <p:nvPr/>
        </p:nvSpPr>
        <p:spPr bwMode="auto">
          <a:xfrm flipH="1">
            <a:off x="3821113" y="2289175"/>
            <a:ext cx="749300" cy="2001838"/>
          </a:xfrm>
          <a:prstGeom prst="line">
            <a:avLst/>
          </a:prstGeom>
          <a:noFill/>
          <a:ln w="38100">
            <a:solidFill>
              <a:schemeClr val="bg1">
                <a:lumMod val="50000"/>
              </a:schemeClr>
            </a:solidFill>
            <a:round/>
            <a:headEnd/>
            <a:tailEnd type="triangle" w="med" len="med"/>
          </a:ln>
        </p:spPr>
        <p:txBody>
          <a:bodyPr wrap="none" anchor="ctr"/>
          <a:lstStyle/>
          <a:p>
            <a:pPr>
              <a:defRPr/>
            </a:pPr>
            <a:endParaRPr lang="en-US"/>
          </a:p>
        </p:txBody>
      </p:sp>
      <p:sp>
        <p:nvSpPr>
          <p:cNvPr id="20506" name="Text Box 25"/>
          <p:cNvSpPr txBox="1">
            <a:spLocks noChangeArrowheads="1"/>
          </p:cNvSpPr>
          <p:nvPr/>
        </p:nvSpPr>
        <p:spPr bwMode="auto">
          <a:xfrm>
            <a:off x="4102100" y="1898650"/>
            <a:ext cx="430213" cy="400050"/>
          </a:xfrm>
          <a:prstGeom prst="rect">
            <a:avLst/>
          </a:prstGeom>
          <a:noFill/>
          <a:ln w="9525">
            <a:noFill/>
            <a:miter lim="800000"/>
            <a:headEnd/>
            <a:tailEnd/>
          </a:ln>
        </p:spPr>
        <p:txBody>
          <a:bodyPr wrap="none">
            <a:spAutoFit/>
          </a:bodyPr>
          <a:lstStyle/>
          <a:p>
            <a:r>
              <a:rPr lang="en-US" sz="2000" b="1">
                <a:latin typeface="Arial Narrow" pitchFamily="34" charset="0"/>
              </a:rPr>
              <a:t>p1</a:t>
            </a:r>
          </a:p>
        </p:txBody>
      </p:sp>
      <p:sp>
        <p:nvSpPr>
          <p:cNvPr id="23579" name="Oval 26"/>
          <p:cNvSpPr>
            <a:spLocks noChangeArrowheads="1"/>
          </p:cNvSpPr>
          <p:nvPr/>
        </p:nvSpPr>
        <p:spPr bwMode="auto">
          <a:xfrm>
            <a:off x="4548188" y="4367213"/>
            <a:ext cx="228600" cy="228600"/>
          </a:xfrm>
          <a:prstGeom prst="ellipse">
            <a:avLst/>
          </a:prstGeom>
          <a:solidFill>
            <a:srgbClr val="92D050"/>
          </a:solidFill>
          <a:ln w="38100">
            <a:solidFill>
              <a:schemeClr val="accent3">
                <a:lumMod val="50000"/>
              </a:schemeClr>
            </a:solidFill>
            <a:round/>
            <a:headEnd/>
            <a:tailEnd/>
          </a:ln>
        </p:spPr>
        <p:txBody>
          <a:bodyPr wrap="none" anchor="ctr"/>
          <a:lstStyle/>
          <a:p>
            <a:pPr>
              <a:defRPr/>
            </a:pPr>
            <a:endParaRPr lang="en-US"/>
          </a:p>
        </p:txBody>
      </p:sp>
      <p:sp>
        <p:nvSpPr>
          <p:cNvPr id="20508" name="Text Box 27"/>
          <p:cNvSpPr txBox="1">
            <a:spLocks noChangeArrowheads="1"/>
          </p:cNvSpPr>
          <p:nvPr/>
        </p:nvSpPr>
        <p:spPr bwMode="auto">
          <a:xfrm>
            <a:off x="4733925" y="4162425"/>
            <a:ext cx="430213" cy="400050"/>
          </a:xfrm>
          <a:prstGeom prst="rect">
            <a:avLst/>
          </a:prstGeom>
          <a:noFill/>
          <a:ln w="9525">
            <a:noFill/>
            <a:miter lim="800000"/>
            <a:headEnd/>
            <a:tailEnd/>
          </a:ln>
        </p:spPr>
        <p:txBody>
          <a:bodyPr wrap="none">
            <a:spAutoFit/>
          </a:bodyPr>
          <a:lstStyle/>
          <a:p>
            <a:r>
              <a:rPr lang="en-US" sz="2000" b="1">
                <a:latin typeface="Arial Narrow" pitchFamily="34" charset="0"/>
              </a:rPr>
              <a:t>p4</a:t>
            </a:r>
          </a:p>
        </p:txBody>
      </p:sp>
      <p:sp>
        <p:nvSpPr>
          <p:cNvPr id="23581" name="Line 28"/>
          <p:cNvSpPr>
            <a:spLocks noChangeShapeType="1"/>
          </p:cNvSpPr>
          <p:nvPr/>
        </p:nvSpPr>
        <p:spPr bwMode="auto">
          <a:xfrm flipH="1">
            <a:off x="3960813" y="4486275"/>
            <a:ext cx="533400" cy="0"/>
          </a:xfrm>
          <a:prstGeom prst="line">
            <a:avLst/>
          </a:prstGeom>
          <a:noFill/>
          <a:ln w="38100">
            <a:solidFill>
              <a:schemeClr val="bg1">
                <a:lumMod val="50000"/>
              </a:schemeClr>
            </a:solidFill>
            <a:round/>
            <a:headEnd/>
            <a:tailEnd type="triangle" w="med" len="med"/>
          </a:ln>
        </p:spPr>
        <p:txBody>
          <a:bodyPr wrap="none" anchor="ctr"/>
          <a:lstStyle/>
          <a:p>
            <a:pPr>
              <a:defRPr/>
            </a:pPr>
            <a:endParaRPr lang="en-US"/>
          </a:p>
        </p:txBody>
      </p:sp>
      <p:sp>
        <p:nvSpPr>
          <p:cNvPr id="23582" name="Line 29"/>
          <p:cNvSpPr>
            <a:spLocks noChangeShapeType="1"/>
          </p:cNvSpPr>
          <p:nvPr/>
        </p:nvSpPr>
        <p:spPr bwMode="auto">
          <a:xfrm flipH="1">
            <a:off x="4735513" y="2300288"/>
            <a:ext cx="654050" cy="1958975"/>
          </a:xfrm>
          <a:prstGeom prst="line">
            <a:avLst/>
          </a:prstGeom>
          <a:noFill/>
          <a:ln w="38100">
            <a:solidFill>
              <a:schemeClr val="bg1">
                <a:lumMod val="50000"/>
              </a:schemeClr>
            </a:solidFill>
            <a:round/>
            <a:headEnd/>
            <a:tailEnd type="triangle" w="med" len="med"/>
          </a:ln>
        </p:spPr>
        <p:txBody>
          <a:bodyPr wrap="none" anchor="ctr"/>
          <a:lstStyle/>
          <a:p>
            <a:pPr>
              <a:defRPr/>
            </a:pPr>
            <a:endParaRPr lang="en-US" sz="1800">
              <a:latin typeface="Arial Narrow" pitchFamily="34" charset="0"/>
            </a:endParaRPr>
          </a:p>
        </p:txBody>
      </p:sp>
      <p:sp>
        <p:nvSpPr>
          <p:cNvPr id="20511" name="Text Box 30"/>
          <p:cNvSpPr txBox="1">
            <a:spLocks noChangeArrowheads="1"/>
          </p:cNvSpPr>
          <p:nvPr/>
        </p:nvSpPr>
        <p:spPr bwMode="auto">
          <a:xfrm>
            <a:off x="725488" y="1682750"/>
            <a:ext cx="177800" cy="365125"/>
          </a:xfrm>
          <a:prstGeom prst="rect">
            <a:avLst/>
          </a:prstGeom>
          <a:noFill/>
          <a:ln w="9525">
            <a:noFill/>
            <a:miter lim="800000"/>
            <a:headEnd/>
            <a:tailEnd/>
          </a:ln>
        </p:spPr>
        <p:txBody>
          <a:bodyPr wrap="none" lIns="0" tIns="0" rIns="0" bIns="0">
            <a:spAutoFit/>
          </a:bodyPr>
          <a:lstStyle/>
          <a:p>
            <a:r>
              <a:rPr lang="en-US" b="1">
                <a:latin typeface="AvantGarde Bk BT"/>
              </a:rPr>
              <a:t>1</a:t>
            </a:r>
          </a:p>
        </p:txBody>
      </p:sp>
      <p:sp>
        <p:nvSpPr>
          <p:cNvPr id="20512" name="Text Box 31"/>
          <p:cNvSpPr txBox="1">
            <a:spLocks noChangeArrowheads="1"/>
          </p:cNvSpPr>
          <p:nvPr/>
        </p:nvSpPr>
        <p:spPr bwMode="auto">
          <a:xfrm>
            <a:off x="3462338" y="1682750"/>
            <a:ext cx="177800" cy="365125"/>
          </a:xfrm>
          <a:prstGeom prst="rect">
            <a:avLst/>
          </a:prstGeom>
          <a:noFill/>
          <a:ln w="9525">
            <a:noFill/>
            <a:miter lim="800000"/>
            <a:headEnd/>
            <a:tailEnd/>
          </a:ln>
        </p:spPr>
        <p:txBody>
          <a:bodyPr wrap="none" lIns="0" tIns="0" rIns="0" bIns="0">
            <a:spAutoFit/>
          </a:bodyPr>
          <a:lstStyle/>
          <a:p>
            <a:r>
              <a:rPr lang="en-US" b="1">
                <a:latin typeface="AvantGarde Bk BT"/>
              </a:rPr>
              <a:t>2</a:t>
            </a:r>
          </a:p>
        </p:txBody>
      </p:sp>
      <p:sp>
        <p:nvSpPr>
          <p:cNvPr id="23585" name="Rectangle 32"/>
          <p:cNvSpPr>
            <a:spLocks noChangeArrowheads="1"/>
          </p:cNvSpPr>
          <p:nvPr/>
        </p:nvSpPr>
        <p:spPr bwMode="auto">
          <a:xfrm>
            <a:off x="6573838" y="1631950"/>
            <a:ext cx="838200" cy="3170238"/>
          </a:xfrm>
          <a:prstGeom prst="rect">
            <a:avLst/>
          </a:prstGeom>
          <a:solidFill>
            <a:schemeClr val="accent1">
              <a:lumMod val="40000"/>
              <a:lumOff val="60000"/>
            </a:schemeClr>
          </a:solidFill>
          <a:ln w="9525">
            <a:noFill/>
            <a:miter lim="800000"/>
            <a:headEnd/>
            <a:tailEnd/>
          </a:ln>
        </p:spPr>
        <p:txBody>
          <a:bodyPr wrap="none" anchor="ctr"/>
          <a:lstStyle/>
          <a:p>
            <a:pPr>
              <a:defRPr/>
            </a:pPr>
            <a:endParaRPr lang="en-US"/>
          </a:p>
        </p:txBody>
      </p:sp>
      <p:sp>
        <p:nvSpPr>
          <p:cNvPr id="23586" name="Oval 36"/>
          <p:cNvSpPr>
            <a:spLocks noChangeArrowheads="1"/>
          </p:cNvSpPr>
          <p:nvPr/>
        </p:nvSpPr>
        <p:spPr bwMode="auto">
          <a:xfrm>
            <a:off x="6421438" y="4367213"/>
            <a:ext cx="228600" cy="228600"/>
          </a:xfrm>
          <a:prstGeom prst="ellipse">
            <a:avLst/>
          </a:prstGeom>
          <a:solidFill>
            <a:srgbClr val="FFFF99"/>
          </a:solidFill>
          <a:ln w="38100">
            <a:solidFill>
              <a:schemeClr val="accent2">
                <a:lumMod val="50000"/>
              </a:schemeClr>
            </a:solidFill>
            <a:round/>
            <a:headEnd/>
            <a:tailEnd/>
          </a:ln>
        </p:spPr>
        <p:txBody>
          <a:bodyPr wrap="none" anchor="ctr"/>
          <a:lstStyle/>
          <a:p>
            <a:pPr>
              <a:defRPr/>
            </a:pPr>
            <a:endParaRPr lang="en-US"/>
          </a:p>
        </p:txBody>
      </p:sp>
      <p:sp>
        <p:nvSpPr>
          <p:cNvPr id="23587" name="Oval 37"/>
          <p:cNvSpPr>
            <a:spLocks noChangeArrowheads="1"/>
          </p:cNvSpPr>
          <p:nvPr/>
        </p:nvSpPr>
        <p:spPr bwMode="auto">
          <a:xfrm>
            <a:off x="8097838" y="2005013"/>
            <a:ext cx="228600" cy="228600"/>
          </a:xfrm>
          <a:prstGeom prst="ellipse">
            <a:avLst/>
          </a:prstGeom>
          <a:solidFill>
            <a:srgbClr val="FFC000"/>
          </a:solidFill>
          <a:ln w="38100">
            <a:solidFill>
              <a:schemeClr val="accent6">
                <a:lumMod val="50000"/>
              </a:schemeClr>
            </a:solidFill>
            <a:round/>
            <a:headEnd/>
            <a:tailEnd/>
          </a:ln>
        </p:spPr>
        <p:txBody>
          <a:bodyPr wrap="none" anchor="ctr"/>
          <a:lstStyle/>
          <a:p>
            <a:pPr>
              <a:defRPr/>
            </a:pPr>
            <a:endParaRPr lang="en-US"/>
          </a:p>
        </p:txBody>
      </p:sp>
      <p:sp>
        <p:nvSpPr>
          <p:cNvPr id="20516" name="Text Box 38"/>
          <p:cNvSpPr txBox="1">
            <a:spLocks noChangeArrowheads="1"/>
          </p:cNvSpPr>
          <p:nvPr/>
        </p:nvSpPr>
        <p:spPr bwMode="auto">
          <a:xfrm>
            <a:off x="8250238" y="1697038"/>
            <a:ext cx="323850" cy="457200"/>
          </a:xfrm>
          <a:prstGeom prst="rect">
            <a:avLst/>
          </a:prstGeom>
          <a:noFill/>
          <a:ln w="9525">
            <a:noFill/>
            <a:miter lim="800000"/>
            <a:headEnd/>
            <a:tailEnd/>
          </a:ln>
        </p:spPr>
        <p:txBody>
          <a:bodyPr wrap="none">
            <a:spAutoFit/>
          </a:bodyPr>
          <a:lstStyle/>
          <a:p>
            <a:r>
              <a:rPr lang="en-US" b="1">
                <a:latin typeface="Arial Narrow" pitchFamily="34" charset="0"/>
              </a:rPr>
              <a:t>a</a:t>
            </a:r>
          </a:p>
        </p:txBody>
      </p:sp>
      <p:sp>
        <p:nvSpPr>
          <p:cNvPr id="20517" name="Text Box 39"/>
          <p:cNvSpPr txBox="1">
            <a:spLocks noChangeArrowheads="1"/>
          </p:cNvSpPr>
          <p:nvPr/>
        </p:nvSpPr>
        <p:spPr bwMode="auto">
          <a:xfrm>
            <a:off x="6127750" y="4059238"/>
            <a:ext cx="336550" cy="457200"/>
          </a:xfrm>
          <a:prstGeom prst="rect">
            <a:avLst/>
          </a:prstGeom>
          <a:noFill/>
          <a:ln w="9525">
            <a:noFill/>
            <a:miter lim="800000"/>
            <a:headEnd/>
            <a:tailEnd/>
          </a:ln>
        </p:spPr>
        <p:txBody>
          <a:bodyPr wrap="none">
            <a:spAutoFit/>
          </a:bodyPr>
          <a:lstStyle/>
          <a:p>
            <a:r>
              <a:rPr lang="en-US" b="1">
                <a:latin typeface="Arial Narrow" pitchFamily="34" charset="0"/>
              </a:rPr>
              <a:t>b</a:t>
            </a:r>
          </a:p>
        </p:txBody>
      </p:sp>
      <p:sp>
        <p:nvSpPr>
          <p:cNvPr id="23590" name="Oval 40"/>
          <p:cNvSpPr>
            <a:spLocks noChangeArrowheads="1"/>
          </p:cNvSpPr>
          <p:nvPr/>
        </p:nvSpPr>
        <p:spPr bwMode="auto">
          <a:xfrm>
            <a:off x="7291388" y="2420938"/>
            <a:ext cx="228600" cy="228600"/>
          </a:xfrm>
          <a:prstGeom prst="ellipse">
            <a:avLst/>
          </a:prstGeom>
          <a:solidFill>
            <a:srgbClr val="92D050"/>
          </a:solidFill>
          <a:ln w="38100">
            <a:solidFill>
              <a:schemeClr val="accent3">
                <a:lumMod val="50000"/>
              </a:schemeClr>
            </a:solidFill>
            <a:round/>
            <a:headEnd/>
            <a:tailEnd/>
          </a:ln>
        </p:spPr>
        <p:txBody>
          <a:bodyPr wrap="none" anchor="ctr"/>
          <a:lstStyle/>
          <a:p>
            <a:pPr>
              <a:defRPr/>
            </a:pPr>
            <a:endParaRPr lang="en-US"/>
          </a:p>
        </p:txBody>
      </p:sp>
      <p:sp>
        <p:nvSpPr>
          <p:cNvPr id="23591" name="Line 41"/>
          <p:cNvSpPr>
            <a:spLocks noChangeShapeType="1"/>
          </p:cNvSpPr>
          <p:nvPr/>
        </p:nvSpPr>
        <p:spPr bwMode="auto">
          <a:xfrm flipH="1">
            <a:off x="7566025" y="2190750"/>
            <a:ext cx="487363" cy="238125"/>
          </a:xfrm>
          <a:prstGeom prst="line">
            <a:avLst/>
          </a:prstGeom>
          <a:noFill/>
          <a:ln w="38100">
            <a:solidFill>
              <a:schemeClr val="bg1">
                <a:lumMod val="50000"/>
              </a:schemeClr>
            </a:solidFill>
            <a:round/>
            <a:headEnd/>
            <a:tailEnd type="triangle" w="med" len="med"/>
          </a:ln>
        </p:spPr>
        <p:txBody>
          <a:bodyPr wrap="none" anchor="ctr"/>
          <a:lstStyle/>
          <a:p>
            <a:pPr>
              <a:defRPr/>
            </a:pPr>
            <a:endParaRPr lang="en-US"/>
          </a:p>
        </p:txBody>
      </p:sp>
      <p:sp>
        <p:nvSpPr>
          <p:cNvPr id="23592" name="Line 42"/>
          <p:cNvSpPr>
            <a:spLocks noChangeShapeType="1"/>
          </p:cNvSpPr>
          <p:nvPr/>
        </p:nvSpPr>
        <p:spPr bwMode="auto">
          <a:xfrm flipH="1">
            <a:off x="6629400" y="2687638"/>
            <a:ext cx="695325" cy="1670050"/>
          </a:xfrm>
          <a:prstGeom prst="line">
            <a:avLst/>
          </a:prstGeom>
          <a:noFill/>
          <a:ln w="38100">
            <a:solidFill>
              <a:schemeClr val="bg1">
                <a:lumMod val="50000"/>
              </a:schemeClr>
            </a:solidFill>
            <a:round/>
            <a:headEnd/>
            <a:tailEnd type="triangle" w="med" len="med"/>
          </a:ln>
        </p:spPr>
        <p:txBody>
          <a:bodyPr wrap="none" anchor="ctr"/>
          <a:lstStyle/>
          <a:p>
            <a:pPr>
              <a:defRPr/>
            </a:pPr>
            <a:endParaRPr lang="en-US"/>
          </a:p>
        </p:txBody>
      </p:sp>
      <p:sp>
        <p:nvSpPr>
          <p:cNvPr id="20521" name="Text Box 43"/>
          <p:cNvSpPr txBox="1">
            <a:spLocks noChangeArrowheads="1"/>
          </p:cNvSpPr>
          <p:nvPr/>
        </p:nvSpPr>
        <p:spPr bwMode="auto">
          <a:xfrm>
            <a:off x="7400925" y="2492375"/>
            <a:ext cx="430213" cy="400050"/>
          </a:xfrm>
          <a:prstGeom prst="rect">
            <a:avLst/>
          </a:prstGeom>
          <a:noFill/>
          <a:ln w="9525">
            <a:noFill/>
            <a:miter lim="800000"/>
            <a:headEnd/>
            <a:tailEnd/>
          </a:ln>
        </p:spPr>
        <p:txBody>
          <a:bodyPr wrap="none">
            <a:spAutoFit/>
          </a:bodyPr>
          <a:lstStyle/>
          <a:p>
            <a:r>
              <a:rPr lang="en-US" sz="2000" b="1">
                <a:latin typeface="Arial Narrow" pitchFamily="34" charset="0"/>
              </a:rPr>
              <a:t>p2</a:t>
            </a:r>
          </a:p>
        </p:txBody>
      </p:sp>
      <p:sp>
        <p:nvSpPr>
          <p:cNvPr id="20522" name="Text Box 44"/>
          <p:cNvSpPr txBox="1">
            <a:spLocks noChangeArrowheads="1"/>
          </p:cNvSpPr>
          <p:nvPr/>
        </p:nvSpPr>
        <p:spPr bwMode="auto">
          <a:xfrm>
            <a:off x="6211888" y="1682750"/>
            <a:ext cx="177800" cy="365125"/>
          </a:xfrm>
          <a:prstGeom prst="rect">
            <a:avLst/>
          </a:prstGeom>
          <a:noFill/>
          <a:ln w="9525">
            <a:noFill/>
            <a:miter lim="800000"/>
            <a:headEnd/>
            <a:tailEnd/>
          </a:ln>
        </p:spPr>
        <p:txBody>
          <a:bodyPr wrap="none" lIns="0" tIns="0" rIns="0" bIns="0">
            <a:spAutoFit/>
          </a:bodyPr>
          <a:lstStyle/>
          <a:p>
            <a:r>
              <a:rPr lang="en-US" b="1">
                <a:latin typeface="AvantGarde Bk BT"/>
              </a:rPr>
              <a:t>3</a:t>
            </a:r>
          </a:p>
        </p:txBody>
      </p:sp>
      <p:sp>
        <p:nvSpPr>
          <p:cNvPr id="20523" name="Text Box 45"/>
          <p:cNvSpPr txBox="1">
            <a:spLocks noChangeArrowheads="1"/>
          </p:cNvSpPr>
          <p:nvPr/>
        </p:nvSpPr>
        <p:spPr bwMode="auto">
          <a:xfrm>
            <a:off x="762000" y="4911725"/>
            <a:ext cx="2079625" cy="396875"/>
          </a:xfrm>
          <a:prstGeom prst="rect">
            <a:avLst/>
          </a:prstGeom>
          <a:noFill/>
          <a:ln w="9525">
            <a:noFill/>
            <a:miter lim="800000"/>
            <a:headEnd/>
            <a:tailEnd/>
          </a:ln>
        </p:spPr>
        <p:txBody>
          <a:bodyPr wrap="none">
            <a:spAutoFit/>
          </a:bodyPr>
          <a:lstStyle/>
          <a:p>
            <a:r>
              <a:rPr lang="en-US" sz="2000">
                <a:latin typeface="Arial Narrow" pitchFamily="34" charset="0"/>
              </a:rPr>
              <a:t>R {C(sea) = C(land)}</a:t>
            </a:r>
          </a:p>
        </p:txBody>
      </p:sp>
      <p:sp>
        <p:nvSpPr>
          <p:cNvPr id="20524" name="Text Box 46"/>
          <p:cNvSpPr txBox="1">
            <a:spLocks noChangeArrowheads="1"/>
          </p:cNvSpPr>
          <p:nvPr/>
        </p:nvSpPr>
        <p:spPr bwMode="auto">
          <a:xfrm>
            <a:off x="3570288" y="4900613"/>
            <a:ext cx="2195512" cy="701675"/>
          </a:xfrm>
          <a:prstGeom prst="rect">
            <a:avLst/>
          </a:prstGeom>
          <a:noFill/>
          <a:ln w="9525">
            <a:noFill/>
            <a:miter lim="800000"/>
            <a:headEnd/>
            <a:tailEnd/>
          </a:ln>
        </p:spPr>
        <p:txBody>
          <a:bodyPr wrap="none">
            <a:spAutoFit/>
          </a:bodyPr>
          <a:lstStyle/>
          <a:p>
            <a:r>
              <a:rPr lang="en-US" sz="2000">
                <a:latin typeface="Arial Narrow" pitchFamily="34" charset="0"/>
              </a:rPr>
              <a:t>R1 {C(sea) &gt; C(land)}</a:t>
            </a:r>
          </a:p>
          <a:p>
            <a:r>
              <a:rPr lang="en-US" sz="2000">
                <a:latin typeface="Arial Narrow" pitchFamily="34" charset="0"/>
              </a:rPr>
              <a:t>R2 {C(sea) &lt; C(land)}</a:t>
            </a:r>
          </a:p>
        </p:txBody>
      </p:sp>
      <p:sp>
        <p:nvSpPr>
          <p:cNvPr id="23597" name="Oval 48"/>
          <p:cNvSpPr>
            <a:spLocks noChangeArrowheads="1"/>
          </p:cNvSpPr>
          <p:nvPr/>
        </p:nvSpPr>
        <p:spPr bwMode="auto">
          <a:xfrm>
            <a:off x="1798638" y="1992313"/>
            <a:ext cx="228600" cy="228600"/>
          </a:xfrm>
          <a:prstGeom prst="ellipse">
            <a:avLst/>
          </a:prstGeom>
          <a:solidFill>
            <a:srgbClr val="92D050"/>
          </a:solidFill>
          <a:ln w="38100">
            <a:solidFill>
              <a:schemeClr val="accent3">
                <a:lumMod val="50000"/>
              </a:schemeClr>
            </a:solidFill>
            <a:round/>
            <a:headEnd/>
            <a:tailEnd/>
          </a:ln>
        </p:spPr>
        <p:txBody>
          <a:bodyPr wrap="none" anchor="ctr"/>
          <a:lstStyle/>
          <a:p>
            <a:pPr>
              <a:defRPr/>
            </a:pPr>
            <a:endParaRPr lang="en-US"/>
          </a:p>
        </p:txBody>
      </p:sp>
      <p:sp>
        <p:nvSpPr>
          <p:cNvPr id="23598" name="Oval 49"/>
          <p:cNvSpPr>
            <a:spLocks noChangeArrowheads="1"/>
          </p:cNvSpPr>
          <p:nvPr/>
        </p:nvSpPr>
        <p:spPr bwMode="auto">
          <a:xfrm>
            <a:off x="1806575" y="2422525"/>
            <a:ext cx="228600" cy="228600"/>
          </a:xfrm>
          <a:prstGeom prst="ellipse">
            <a:avLst/>
          </a:prstGeom>
          <a:solidFill>
            <a:srgbClr val="92D050"/>
          </a:solidFill>
          <a:ln w="38100">
            <a:solidFill>
              <a:schemeClr val="accent3">
                <a:lumMod val="50000"/>
              </a:schemeClr>
            </a:solidFill>
            <a:round/>
            <a:headEnd/>
            <a:tailEnd/>
          </a:ln>
        </p:spPr>
        <p:txBody>
          <a:bodyPr wrap="none" anchor="ctr"/>
          <a:lstStyle/>
          <a:p>
            <a:pPr>
              <a:defRPr/>
            </a:pPr>
            <a:endParaRPr lang="en-US"/>
          </a:p>
        </p:txBody>
      </p:sp>
      <p:sp>
        <p:nvSpPr>
          <p:cNvPr id="23599" name="Oval 50"/>
          <p:cNvSpPr>
            <a:spLocks noChangeArrowheads="1"/>
          </p:cNvSpPr>
          <p:nvPr/>
        </p:nvSpPr>
        <p:spPr bwMode="auto">
          <a:xfrm>
            <a:off x="1803400" y="4359275"/>
            <a:ext cx="228600" cy="228600"/>
          </a:xfrm>
          <a:prstGeom prst="ellipse">
            <a:avLst/>
          </a:prstGeom>
          <a:solidFill>
            <a:srgbClr val="92D050"/>
          </a:solidFill>
          <a:ln w="38100">
            <a:solidFill>
              <a:schemeClr val="accent3">
                <a:lumMod val="50000"/>
              </a:schemeClr>
            </a:solidFill>
            <a:round/>
            <a:headEnd/>
            <a:tailEnd/>
          </a:ln>
        </p:spPr>
        <p:txBody>
          <a:bodyPr wrap="none" anchor="ctr"/>
          <a:lstStyle/>
          <a:p>
            <a:pPr>
              <a:defRPr/>
            </a:pPr>
            <a:endParaRPr lang="en-US"/>
          </a:p>
        </p:txBody>
      </p:sp>
      <p:sp>
        <p:nvSpPr>
          <p:cNvPr id="20528" name="Text Box 51"/>
          <p:cNvSpPr txBox="1">
            <a:spLocks noChangeArrowheads="1"/>
          </p:cNvSpPr>
          <p:nvPr/>
        </p:nvSpPr>
        <p:spPr bwMode="auto">
          <a:xfrm>
            <a:off x="2000250" y="2260600"/>
            <a:ext cx="430213" cy="400050"/>
          </a:xfrm>
          <a:prstGeom prst="rect">
            <a:avLst/>
          </a:prstGeom>
          <a:noFill/>
          <a:ln w="9525">
            <a:noFill/>
            <a:miter lim="800000"/>
            <a:headEnd/>
            <a:tailEnd/>
          </a:ln>
        </p:spPr>
        <p:txBody>
          <a:bodyPr wrap="none">
            <a:spAutoFit/>
          </a:bodyPr>
          <a:lstStyle/>
          <a:p>
            <a:r>
              <a:rPr lang="en-US" sz="2000" b="1">
                <a:latin typeface="Arial Narrow" pitchFamily="34" charset="0"/>
              </a:rPr>
              <a:t>p2</a:t>
            </a:r>
          </a:p>
        </p:txBody>
      </p:sp>
      <p:sp>
        <p:nvSpPr>
          <p:cNvPr id="20529" name="Text Box 52"/>
          <p:cNvSpPr txBox="1">
            <a:spLocks noChangeArrowheads="1"/>
          </p:cNvSpPr>
          <p:nvPr/>
        </p:nvSpPr>
        <p:spPr bwMode="auto">
          <a:xfrm>
            <a:off x="1997075" y="3057525"/>
            <a:ext cx="430213" cy="400050"/>
          </a:xfrm>
          <a:prstGeom prst="rect">
            <a:avLst/>
          </a:prstGeom>
          <a:noFill/>
          <a:ln w="9525">
            <a:noFill/>
            <a:miter lim="800000"/>
            <a:headEnd/>
            <a:tailEnd/>
          </a:ln>
        </p:spPr>
        <p:txBody>
          <a:bodyPr wrap="none">
            <a:spAutoFit/>
          </a:bodyPr>
          <a:lstStyle/>
          <a:p>
            <a:r>
              <a:rPr lang="en-US" sz="2000" b="1">
                <a:latin typeface="Arial Narrow" pitchFamily="34" charset="0"/>
              </a:rPr>
              <a:t>p3</a:t>
            </a:r>
          </a:p>
        </p:txBody>
      </p:sp>
      <p:sp>
        <p:nvSpPr>
          <p:cNvPr id="20530" name="Text Box 53"/>
          <p:cNvSpPr txBox="1">
            <a:spLocks noChangeArrowheads="1"/>
          </p:cNvSpPr>
          <p:nvPr/>
        </p:nvSpPr>
        <p:spPr bwMode="auto">
          <a:xfrm>
            <a:off x="1982788" y="4187825"/>
            <a:ext cx="430212" cy="400050"/>
          </a:xfrm>
          <a:prstGeom prst="rect">
            <a:avLst/>
          </a:prstGeom>
          <a:noFill/>
          <a:ln w="9525">
            <a:noFill/>
            <a:miter lim="800000"/>
            <a:headEnd/>
            <a:tailEnd/>
          </a:ln>
        </p:spPr>
        <p:txBody>
          <a:bodyPr wrap="none">
            <a:spAutoFit/>
          </a:bodyPr>
          <a:lstStyle/>
          <a:p>
            <a:r>
              <a:rPr lang="en-US" sz="2000" b="1">
                <a:latin typeface="Arial Narrow" pitchFamily="34" charset="0"/>
              </a:rPr>
              <a:t>p4</a:t>
            </a:r>
          </a:p>
        </p:txBody>
      </p:sp>
      <p:sp>
        <p:nvSpPr>
          <p:cNvPr id="23603" name="Oval 54"/>
          <p:cNvSpPr>
            <a:spLocks noChangeArrowheads="1"/>
          </p:cNvSpPr>
          <p:nvPr/>
        </p:nvSpPr>
        <p:spPr bwMode="auto">
          <a:xfrm>
            <a:off x="4551363" y="3217863"/>
            <a:ext cx="228600" cy="228600"/>
          </a:xfrm>
          <a:prstGeom prst="ellipse">
            <a:avLst/>
          </a:prstGeom>
          <a:solidFill>
            <a:srgbClr val="92D050"/>
          </a:solidFill>
          <a:ln w="38100">
            <a:solidFill>
              <a:schemeClr val="accent3">
                <a:lumMod val="50000"/>
              </a:schemeClr>
            </a:solidFill>
            <a:round/>
            <a:headEnd/>
            <a:tailEnd/>
          </a:ln>
        </p:spPr>
        <p:txBody>
          <a:bodyPr wrap="none" anchor="ctr"/>
          <a:lstStyle/>
          <a:p>
            <a:pPr>
              <a:defRPr/>
            </a:pPr>
            <a:endParaRPr lang="en-US"/>
          </a:p>
        </p:txBody>
      </p:sp>
      <p:sp>
        <p:nvSpPr>
          <p:cNvPr id="23604" name="Oval 55"/>
          <p:cNvSpPr>
            <a:spLocks noChangeArrowheads="1"/>
          </p:cNvSpPr>
          <p:nvPr/>
        </p:nvSpPr>
        <p:spPr bwMode="auto">
          <a:xfrm>
            <a:off x="4552950" y="2416175"/>
            <a:ext cx="228600" cy="228600"/>
          </a:xfrm>
          <a:prstGeom prst="ellipse">
            <a:avLst/>
          </a:prstGeom>
          <a:solidFill>
            <a:srgbClr val="92D050"/>
          </a:solidFill>
          <a:ln w="38100">
            <a:solidFill>
              <a:schemeClr val="accent3">
                <a:lumMod val="50000"/>
              </a:schemeClr>
            </a:solidFill>
            <a:round/>
            <a:headEnd/>
            <a:tailEnd/>
          </a:ln>
        </p:spPr>
        <p:txBody>
          <a:bodyPr wrap="none" anchor="ctr"/>
          <a:lstStyle/>
          <a:p>
            <a:pPr>
              <a:defRPr/>
            </a:pPr>
            <a:endParaRPr lang="en-US"/>
          </a:p>
        </p:txBody>
      </p:sp>
      <p:sp>
        <p:nvSpPr>
          <p:cNvPr id="23605" name="Oval 56"/>
          <p:cNvSpPr>
            <a:spLocks noChangeArrowheads="1"/>
          </p:cNvSpPr>
          <p:nvPr/>
        </p:nvSpPr>
        <p:spPr bwMode="auto">
          <a:xfrm>
            <a:off x="7283450" y="2000250"/>
            <a:ext cx="228600" cy="228600"/>
          </a:xfrm>
          <a:prstGeom prst="ellipse">
            <a:avLst/>
          </a:prstGeom>
          <a:solidFill>
            <a:srgbClr val="92D050"/>
          </a:solidFill>
          <a:ln w="38100">
            <a:solidFill>
              <a:schemeClr val="accent3">
                <a:lumMod val="50000"/>
              </a:schemeClr>
            </a:solidFill>
            <a:round/>
            <a:headEnd/>
            <a:tailEnd/>
          </a:ln>
        </p:spPr>
        <p:txBody>
          <a:bodyPr wrap="none" anchor="ctr"/>
          <a:lstStyle/>
          <a:p>
            <a:pPr>
              <a:defRPr/>
            </a:pPr>
            <a:endParaRPr lang="en-US"/>
          </a:p>
        </p:txBody>
      </p:sp>
      <p:sp>
        <p:nvSpPr>
          <p:cNvPr id="23606" name="Oval 57"/>
          <p:cNvSpPr>
            <a:spLocks noChangeArrowheads="1"/>
          </p:cNvSpPr>
          <p:nvPr/>
        </p:nvSpPr>
        <p:spPr bwMode="auto">
          <a:xfrm>
            <a:off x="7283450" y="4362450"/>
            <a:ext cx="228600" cy="228600"/>
          </a:xfrm>
          <a:prstGeom prst="ellipse">
            <a:avLst/>
          </a:prstGeom>
          <a:solidFill>
            <a:srgbClr val="92D050"/>
          </a:solidFill>
          <a:ln w="38100">
            <a:solidFill>
              <a:schemeClr val="accent3">
                <a:lumMod val="50000"/>
              </a:schemeClr>
            </a:solidFill>
            <a:round/>
            <a:headEnd/>
            <a:tailEnd/>
          </a:ln>
        </p:spPr>
        <p:txBody>
          <a:bodyPr wrap="none" anchor="ctr"/>
          <a:lstStyle/>
          <a:p>
            <a:pPr>
              <a:defRPr/>
            </a:pPr>
            <a:endParaRPr lang="en-US"/>
          </a:p>
        </p:txBody>
      </p:sp>
      <p:sp>
        <p:nvSpPr>
          <p:cNvPr id="23607" name="Oval 58"/>
          <p:cNvSpPr>
            <a:spLocks noChangeArrowheads="1"/>
          </p:cNvSpPr>
          <p:nvPr/>
        </p:nvSpPr>
        <p:spPr bwMode="auto">
          <a:xfrm>
            <a:off x="7286625" y="3213100"/>
            <a:ext cx="228600" cy="228600"/>
          </a:xfrm>
          <a:prstGeom prst="ellipse">
            <a:avLst/>
          </a:prstGeom>
          <a:solidFill>
            <a:srgbClr val="92D050"/>
          </a:solidFill>
          <a:ln w="38100">
            <a:solidFill>
              <a:schemeClr val="accent3">
                <a:lumMod val="50000"/>
              </a:schemeClr>
            </a:solidFill>
            <a:round/>
            <a:headEnd/>
            <a:tailEnd/>
          </a:ln>
        </p:spPr>
        <p:txBody>
          <a:bodyPr wrap="none" anchor="ctr"/>
          <a:lstStyle/>
          <a:p>
            <a:pPr>
              <a:defRPr/>
            </a:pPr>
            <a:endParaRPr lang="en-US"/>
          </a:p>
        </p:txBody>
      </p:sp>
      <p:sp>
        <p:nvSpPr>
          <p:cNvPr id="20536" name="Text Box 59"/>
          <p:cNvSpPr txBox="1">
            <a:spLocks noChangeArrowheads="1"/>
          </p:cNvSpPr>
          <p:nvPr/>
        </p:nvSpPr>
        <p:spPr bwMode="auto">
          <a:xfrm>
            <a:off x="944563" y="3317875"/>
            <a:ext cx="815975" cy="369888"/>
          </a:xfrm>
          <a:prstGeom prst="rect">
            <a:avLst/>
          </a:prstGeom>
          <a:noFill/>
          <a:ln w="9525">
            <a:noFill/>
            <a:miter lim="800000"/>
            <a:headEnd/>
            <a:tailEnd/>
          </a:ln>
        </p:spPr>
        <p:txBody>
          <a:bodyPr wrap="none">
            <a:spAutoFit/>
          </a:bodyPr>
          <a:lstStyle/>
          <a:p>
            <a:r>
              <a:rPr lang="en-US" sz="1800" b="1">
                <a:latin typeface="Arial Narrow" pitchFamily="34" charset="0"/>
              </a:rPr>
              <a:t>R (sea)</a:t>
            </a:r>
          </a:p>
        </p:txBody>
      </p:sp>
      <p:sp>
        <p:nvSpPr>
          <p:cNvPr id="20537" name="Text Box 60"/>
          <p:cNvSpPr txBox="1">
            <a:spLocks noChangeArrowheads="1"/>
          </p:cNvSpPr>
          <p:nvPr/>
        </p:nvSpPr>
        <p:spPr bwMode="auto">
          <a:xfrm>
            <a:off x="2260600" y="2654300"/>
            <a:ext cx="889000" cy="369888"/>
          </a:xfrm>
          <a:prstGeom prst="rect">
            <a:avLst/>
          </a:prstGeom>
          <a:noFill/>
          <a:ln w="9525">
            <a:noFill/>
            <a:miter lim="800000"/>
            <a:headEnd/>
            <a:tailEnd/>
          </a:ln>
        </p:spPr>
        <p:txBody>
          <a:bodyPr wrap="none">
            <a:spAutoFit/>
          </a:bodyPr>
          <a:lstStyle/>
          <a:p>
            <a:r>
              <a:rPr lang="en-US" sz="1800" b="1">
                <a:latin typeface="Arial Narrow" pitchFamily="34" charset="0"/>
              </a:rPr>
              <a:t>R (land)</a:t>
            </a:r>
          </a:p>
        </p:txBody>
      </p:sp>
      <p:sp>
        <p:nvSpPr>
          <p:cNvPr id="20538" name="Text Box 61"/>
          <p:cNvSpPr txBox="1">
            <a:spLocks noChangeArrowheads="1"/>
          </p:cNvSpPr>
          <p:nvPr/>
        </p:nvSpPr>
        <p:spPr bwMode="auto">
          <a:xfrm>
            <a:off x="6256338" y="3116263"/>
            <a:ext cx="815975" cy="369887"/>
          </a:xfrm>
          <a:prstGeom prst="rect">
            <a:avLst/>
          </a:prstGeom>
          <a:noFill/>
          <a:ln w="9525">
            <a:noFill/>
            <a:miter lim="800000"/>
            <a:headEnd/>
            <a:tailEnd/>
          </a:ln>
        </p:spPr>
        <p:txBody>
          <a:bodyPr wrap="none">
            <a:spAutoFit/>
          </a:bodyPr>
          <a:lstStyle/>
          <a:p>
            <a:r>
              <a:rPr lang="en-US" sz="1800" b="1">
                <a:latin typeface="Arial Narrow" pitchFamily="34" charset="0"/>
              </a:rPr>
              <a:t>R (sea)</a:t>
            </a:r>
          </a:p>
        </p:txBody>
      </p:sp>
      <p:sp>
        <p:nvSpPr>
          <p:cNvPr id="20539" name="Text Box 62"/>
          <p:cNvSpPr txBox="1">
            <a:spLocks noChangeArrowheads="1"/>
          </p:cNvSpPr>
          <p:nvPr/>
        </p:nvSpPr>
        <p:spPr bwMode="auto">
          <a:xfrm>
            <a:off x="7739063" y="2254250"/>
            <a:ext cx="889000" cy="369888"/>
          </a:xfrm>
          <a:prstGeom prst="rect">
            <a:avLst/>
          </a:prstGeom>
          <a:noFill/>
          <a:ln w="9525">
            <a:noFill/>
            <a:miter lim="800000"/>
            <a:headEnd/>
            <a:tailEnd/>
          </a:ln>
        </p:spPr>
        <p:txBody>
          <a:bodyPr wrap="none">
            <a:spAutoFit/>
          </a:bodyPr>
          <a:lstStyle/>
          <a:p>
            <a:r>
              <a:rPr lang="en-US" sz="1800" b="1">
                <a:latin typeface="Arial Narrow" pitchFamily="34" charset="0"/>
              </a:rPr>
              <a:t>R (land)</a:t>
            </a:r>
          </a:p>
        </p:txBody>
      </p:sp>
      <p:sp>
        <p:nvSpPr>
          <p:cNvPr id="20540" name="Text Box 66"/>
          <p:cNvSpPr txBox="1">
            <a:spLocks noChangeArrowheads="1"/>
          </p:cNvSpPr>
          <p:nvPr/>
        </p:nvSpPr>
        <p:spPr bwMode="auto">
          <a:xfrm>
            <a:off x="3436938" y="2732088"/>
            <a:ext cx="922337" cy="369887"/>
          </a:xfrm>
          <a:prstGeom prst="rect">
            <a:avLst/>
          </a:prstGeom>
          <a:noFill/>
          <a:ln w="9525">
            <a:noFill/>
            <a:miter lim="800000"/>
            <a:headEnd/>
            <a:tailEnd/>
          </a:ln>
        </p:spPr>
        <p:txBody>
          <a:bodyPr wrap="none">
            <a:spAutoFit/>
          </a:bodyPr>
          <a:lstStyle/>
          <a:p>
            <a:r>
              <a:rPr lang="en-US" sz="1800" b="1">
                <a:latin typeface="Arial Narrow" pitchFamily="34" charset="0"/>
              </a:rPr>
              <a:t>R2 (sea)</a:t>
            </a:r>
          </a:p>
        </p:txBody>
      </p:sp>
      <p:sp>
        <p:nvSpPr>
          <p:cNvPr id="20541" name="Text Box 67"/>
          <p:cNvSpPr txBox="1">
            <a:spLocks noChangeArrowheads="1"/>
          </p:cNvSpPr>
          <p:nvPr/>
        </p:nvSpPr>
        <p:spPr bwMode="auto">
          <a:xfrm>
            <a:off x="3794125" y="4484688"/>
            <a:ext cx="922338" cy="369887"/>
          </a:xfrm>
          <a:prstGeom prst="rect">
            <a:avLst/>
          </a:prstGeom>
          <a:noFill/>
          <a:ln w="9525">
            <a:noFill/>
            <a:miter lim="800000"/>
            <a:headEnd/>
            <a:tailEnd/>
          </a:ln>
        </p:spPr>
        <p:txBody>
          <a:bodyPr wrap="none">
            <a:spAutoFit/>
          </a:bodyPr>
          <a:lstStyle/>
          <a:p>
            <a:r>
              <a:rPr lang="en-US" sz="1800" b="1">
                <a:latin typeface="Arial Narrow" pitchFamily="34" charset="0"/>
              </a:rPr>
              <a:t>R1 (sea)</a:t>
            </a:r>
          </a:p>
        </p:txBody>
      </p:sp>
      <p:sp>
        <p:nvSpPr>
          <p:cNvPr id="20542" name="Text Box 68"/>
          <p:cNvSpPr txBox="1">
            <a:spLocks noChangeArrowheads="1"/>
          </p:cNvSpPr>
          <p:nvPr/>
        </p:nvSpPr>
        <p:spPr bwMode="auto">
          <a:xfrm>
            <a:off x="4957763" y="3452813"/>
            <a:ext cx="993775" cy="369887"/>
          </a:xfrm>
          <a:prstGeom prst="rect">
            <a:avLst/>
          </a:prstGeom>
          <a:noFill/>
          <a:ln w="9525">
            <a:noFill/>
            <a:miter lim="800000"/>
            <a:headEnd/>
            <a:tailEnd/>
          </a:ln>
        </p:spPr>
        <p:txBody>
          <a:bodyPr wrap="none">
            <a:spAutoFit/>
          </a:bodyPr>
          <a:lstStyle/>
          <a:p>
            <a:r>
              <a:rPr lang="en-US" sz="1800" b="1">
                <a:latin typeface="Arial Narrow" pitchFamily="34" charset="0"/>
              </a:rPr>
              <a:t>R1 (land)</a:t>
            </a:r>
          </a:p>
        </p:txBody>
      </p:sp>
      <p:sp>
        <p:nvSpPr>
          <p:cNvPr id="20543" name="Text Box 69"/>
          <p:cNvSpPr txBox="1">
            <a:spLocks noChangeArrowheads="1"/>
          </p:cNvSpPr>
          <p:nvPr/>
        </p:nvSpPr>
        <p:spPr bwMode="auto">
          <a:xfrm>
            <a:off x="4576763" y="1662113"/>
            <a:ext cx="985837" cy="366712"/>
          </a:xfrm>
          <a:prstGeom prst="rect">
            <a:avLst/>
          </a:prstGeom>
          <a:noFill/>
          <a:ln w="9525">
            <a:noFill/>
            <a:miter lim="800000"/>
            <a:headEnd/>
            <a:tailEnd/>
          </a:ln>
        </p:spPr>
        <p:txBody>
          <a:bodyPr wrap="none">
            <a:spAutoFit/>
          </a:bodyPr>
          <a:lstStyle/>
          <a:p>
            <a:r>
              <a:rPr lang="en-US" sz="1800" b="1">
                <a:latin typeface="Arial Narrow" pitchFamily="34" charset="0"/>
              </a:rPr>
              <a:t>R2 (land)</a:t>
            </a:r>
          </a:p>
        </p:txBody>
      </p:sp>
      <p:sp>
        <p:nvSpPr>
          <p:cNvPr id="20544" name="Text Box 70"/>
          <p:cNvSpPr txBox="1">
            <a:spLocks noChangeArrowheads="1"/>
          </p:cNvSpPr>
          <p:nvPr/>
        </p:nvSpPr>
        <p:spPr bwMode="auto">
          <a:xfrm>
            <a:off x="6159500" y="4910138"/>
            <a:ext cx="2390775" cy="396875"/>
          </a:xfrm>
          <a:prstGeom prst="rect">
            <a:avLst/>
          </a:prstGeom>
          <a:noFill/>
          <a:ln w="9525">
            <a:noFill/>
            <a:miter lim="800000"/>
            <a:headEnd/>
            <a:tailEnd/>
          </a:ln>
        </p:spPr>
        <p:txBody>
          <a:bodyPr wrap="none">
            <a:spAutoFit/>
          </a:bodyPr>
          <a:lstStyle/>
          <a:p>
            <a:r>
              <a:rPr lang="en-US" sz="2000">
                <a:latin typeface="Arial Narrow" pitchFamily="34" charset="0"/>
              </a:rPr>
              <a:t>R {</a:t>
            </a:r>
            <a:r>
              <a:rPr lang="en-US" sz="2000">
                <a:latin typeface="Arial Narrow" pitchFamily="34" charset="0"/>
                <a:sym typeface="Symbol" pitchFamily="18" charset="2"/>
              </a:rPr>
              <a:t></a:t>
            </a:r>
            <a:r>
              <a:rPr lang="en-US" sz="2000">
                <a:latin typeface="Arial Narrow" pitchFamily="34" charset="0"/>
              </a:rPr>
              <a:t>C(land) &gt; </a:t>
            </a:r>
            <a:r>
              <a:rPr lang="en-US" sz="2000">
                <a:sym typeface="Symbol" pitchFamily="18" charset="2"/>
              </a:rPr>
              <a:t></a:t>
            </a:r>
            <a:r>
              <a:rPr lang="en-US" sz="2000">
                <a:latin typeface="Arial Narrow" pitchFamily="34" charset="0"/>
              </a:rPr>
              <a:t>C(sea)}</a:t>
            </a:r>
          </a:p>
        </p:txBody>
      </p:sp>
      <p:sp>
        <p:nvSpPr>
          <p:cNvPr id="65" name="Footer Placeholder 2"/>
          <p:cNvSpPr>
            <a:spLocks noGrp="1"/>
          </p:cNvSpPr>
          <p:nvPr>
            <p:ph type="ftr" sz="quarter" idx="11"/>
          </p:nvPr>
        </p:nvSpPr>
        <p:spPr>
          <a:xfrm>
            <a:off x="251520" y="6248400"/>
            <a:ext cx="8892480" cy="457200"/>
          </a:xfrm>
        </p:spPr>
        <p:txBody>
          <a:bodyPr/>
          <a:lstStyle/>
          <a:p>
            <a:pPr>
              <a:defRPr/>
            </a:pPr>
            <a:r>
              <a:rPr lang="en-US" sz="1100" dirty="0" smtClean="0"/>
              <a:t>Copyright © 1998-2013, Dr. Jean-Paul Rodrigue, Dept. of Global Studies&amp;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endParaRPr lang="en-US" sz="1100" dirty="0"/>
          </a:p>
        </p:txBody>
      </p:sp>
    </p:spTree>
    <p:extLst>
      <p:ext uri="{BB962C8B-B14F-4D97-AF65-F5344CB8AC3E}">
        <p14:creationId xmlns:p14="http://schemas.microsoft.com/office/powerpoint/2010/main" val="6362434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Cost Minimization and Efficiency Maximization</a:t>
            </a:r>
          </a:p>
        </p:txBody>
      </p:sp>
      <p:sp>
        <p:nvSpPr>
          <p:cNvPr id="319" name="Footer Placeholder 2"/>
          <p:cNvSpPr>
            <a:spLocks noGrp="1"/>
          </p:cNvSpPr>
          <p:nvPr>
            <p:ph type="ftr" sz="quarter" idx="11"/>
          </p:nvPr>
        </p:nvSpPr>
        <p:spPr/>
        <p:txBody>
          <a:bodyPr/>
          <a:lstStyle/>
          <a:p>
            <a:pPr>
              <a:defRPr/>
            </a:pPr>
            <a:r>
              <a:rPr lang="en-US" dirty="0" smtClean="0"/>
              <a:t>Copyright © 1998-2013, Dr. Jean-Paul Rodrigue, Dept. of Global Studies&amp;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endParaRPr lang="en-US" dirty="0"/>
          </a:p>
        </p:txBody>
      </p:sp>
      <p:sp>
        <p:nvSpPr>
          <p:cNvPr id="21508" name="Rectangle 3"/>
          <p:cNvSpPr>
            <a:spLocks noChangeArrowheads="1"/>
          </p:cNvSpPr>
          <p:nvPr/>
        </p:nvSpPr>
        <p:spPr bwMode="auto">
          <a:xfrm>
            <a:off x="650875" y="2360613"/>
            <a:ext cx="234950" cy="234950"/>
          </a:xfrm>
          <a:prstGeom prst="rect">
            <a:avLst/>
          </a:prstGeom>
          <a:solidFill>
            <a:srgbClr val="FF9900"/>
          </a:solidFill>
          <a:ln w="9525">
            <a:solidFill>
              <a:srgbClr val="FFFFFF"/>
            </a:solidFill>
            <a:miter lim="800000"/>
            <a:headEnd/>
            <a:tailEnd/>
          </a:ln>
        </p:spPr>
        <p:txBody>
          <a:bodyPr wrap="none" anchor="ctr"/>
          <a:lstStyle/>
          <a:p>
            <a:endParaRPr lang="en-US"/>
          </a:p>
        </p:txBody>
      </p:sp>
      <p:sp>
        <p:nvSpPr>
          <p:cNvPr id="21509" name="Rectangle 4"/>
          <p:cNvSpPr>
            <a:spLocks noChangeArrowheads="1"/>
          </p:cNvSpPr>
          <p:nvPr/>
        </p:nvSpPr>
        <p:spPr bwMode="auto">
          <a:xfrm>
            <a:off x="881063" y="2357438"/>
            <a:ext cx="234950" cy="234950"/>
          </a:xfrm>
          <a:prstGeom prst="rect">
            <a:avLst/>
          </a:prstGeom>
          <a:solidFill>
            <a:srgbClr val="FF9900"/>
          </a:solidFill>
          <a:ln w="9525">
            <a:solidFill>
              <a:srgbClr val="FFFFFF"/>
            </a:solidFill>
            <a:miter lim="800000"/>
            <a:headEnd/>
            <a:tailEnd/>
          </a:ln>
        </p:spPr>
        <p:txBody>
          <a:bodyPr wrap="none" anchor="ctr"/>
          <a:lstStyle/>
          <a:p>
            <a:endParaRPr lang="en-US"/>
          </a:p>
        </p:txBody>
      </p:sp>
      <p:sp>
        <p:nvSpPr>
          <p:cNvPr id="21510" name="Rectangle 5"/>
          <p:cNvSpPr>
            <a:spLocks noChangeArrowheads="1"/>
          </p:cNvSpPr>
          <p:nvPr/>
        </p:nvSpPr>
        <p:spPr bwMode="auto">
          <a:xfrm>
            <a:off x="1116013" y="2357438"/>
            <a:ext cx="234950" cy="234950"/>
          </a:xfrm>
          <a:prstGeom prst="rect">
            <a:avLst/>
          </a:prstGeom>
          <a:solidFill>
            <a:srgbClr val="FF0000"/>
          </a:solidFill>
          <a:ln w="9525">
            <a:solidFill>
              <a:srgbClr val="FFFFFF"/>
            </a:solidFill>
            <a:miter lim="800000"/>
            <a:headEnd/>
            <a:tailEnd/>
          </a:ln>
        </p:spPr>
        <p:txBody>
          <a:bodyPr wrap="none" anchor="ctr"/>
          <a:lstStyle/>
          <a:p>
            <a:endParaRPr lang="en-US"/>
          </a:p>
        </p:txBody>
      </p:sp>
      <p:sp>
        <p:nvSpPr>
          <p:cNvPr id="21511" name="Rectangle 6"/>
          <p:cNvSpPr>
            <a:spLocks noChangeArrowheads="1"/>
          </p:cNvSpPr>
          <p:nvPr/>
        </p:nvSpPr>
        <p:spPr bwMode="auto">
          <a:xfrm>
            <a:off x="1350963" y="2357438"/>
            <a:ext cx="234950" cy="234950"/>
          </a:xfrm>
          <a:prstGeom prst="rect">
            <a:avLst/>
          </a:prstGeom>
          <a:solidFill>
            <a:srgbClr val="FF0000"/>
          </a:solidFill>
          <a:ln w="9525">
            <a:solidFill>
              <a:srgbClr val="FFFFFF"/>
            </a:solidFill>
            <a:miter lim="800000"/>
            <a:headEnd/>
            <a:tailEnd/>
          </a:ln>
        </p:spPr>
        <p:txBody>
          <a:bodyPr wrap="none" anchor="ctr"/>
          <a:lstStyle/>
          <a:p>
            <a:endParaRPr lang="en-US"/>
          </a:p>
        </p:txBody>
      </p:sp>
      <p:sp>
        <p:nvSpPr>
          <p:cNvPr id="21512" name="Rectangle 7"/>
          <p:cNvSpPr>
            <a:spLocks noChangeArrowheads="1"/>
          </p:cNvSpPr>
          <p:nvPr/>
        </p:nvSpPr>
        <p:spPr bwMode="auto">
          <a:xfrm>
            <a:off x="1585913" y="2357438"/>
            <a:ext cx="233362" cy="234950"/>
          </a:xfrm>
          <a:prstGeom prst="rect">
            <a:avLst/>
          </a:prstGeom>
          <a:solidFill>
            <a:srgbClr val="FF0000"/>
          </a:solidFill>
          <a:ln w="9525">
            <a:solidFill>
              <a:srgbClr val="FFFFFF"/>
            </a:solidFill>
            <a:miter lim="800000"/>
            <a:headEnd/>
            <a:tailEnd/>
          </a:ln>
        </p:spPr>
        <p:txBody>
          <a:bodyPr wrap="none" anchor="ctr"/>
          <a:lstStyle/>
          <a:p>
            <a:endParaRPr lang="en-US"/>
          </a:p>
        </p:txBody>
      </p:sp>
      <p:sp>
        <p:nvSpPr>
          <p:cNvPr id="21513" name="Rectangle 8"/>
          <p:cNvSpPr>
            <a:spLocks noChangeArrowheads="1"/>
          </p:cNvSpPr>
          <p:nvPr/>
        </p:nvSpPr>
        <p:spPr bwMode="auto">
          <a:xfrm>
            <a:off x="1819275" y="2357438"/>
            <a:ext cx="234950" cy="234950"/>
          </a:xfrm>
          <a:prstGeom prst="rect">
            <a:avLst/>
          </a:prstGeom>
          <a:solidFill>
            <a:srgbClr val="FF9900"/>
          </a:solidFill>
          <a:ln w="9525">
            <a:solidFill>
              <a:srgbClr val="FFFFFF"/>
            </a:solidFill>
            <a:miter lim="800000"/>
            <a:headEnd/>
            <a:tailEnd/>
          </a:ln>
        </p:spPr>
        <p:txBody>
          <a:bodyPr wrap="none" anchor="ctr"/>
          <a:lstStyle/>
          <a:p>
            <a:endParaRPr lang="en-US"/>
          </a:p>
        </p:txBody>
      </p:sp>
      <p:sp>
        <p:nvSpPr>
          <p:cNvPr id="21514" name="Rectangle 9"/>
          <p:cNvSpPr>
            <a:spLocks noChangeArrowheads="1"/>
          </p:cNvSpPr>
          <p:nvPr/>
        </p:nvSpPr>
        <p:spPr bwMode="auto">
          <a:xfrm>
            <a:off x="2054225" y="2357438"/>
            <a:ext cx="234950" cy="234950"/>
          </a:xfrm>
          <a:prstGeom prst="rect">
            <a:avLst/>
          </a:prstGeom>
          <a:solidFill>
            <a:srgbClr val="FF9900"/>
          </a:solidFill>
          <a:ln w="9525">
            <a:solidFill>
              <a:srgbClr val="FFFFFF"/>
            </a:solidFill>
            <a:miter lim="800000"/>
            <a:headEnd/>
            <a:tailEnd/>
          </a:ln>
        </p:spPr>
        <p:txBody>
          <a:bodyPr wrap="none" anchor="ctr"/>
          <a:lstStyle/>
          <a:p>
            <a:endParaRPr lang="en-US"/>
          </a:p>
        </p:txBody>
      </p:sp>
      <p:sp>
        <p:nvSpPr>
          <p:cNvPr id="21515" name="Rectangle 10"/>
          <p:cNvSpPr>
            <a:spLocks noChangeArrowheads="1"/>
          </p:cNvSpPr>
          <p:nvPr/>
        </p:nvSpPr>
        <p:spPr bwMode="auto">
          <a:xfrm>
            <a:off x="2289175" y="2357438"/>
            <a:ext cx="234950" cy="234950"/>
          </a:xfrm>
          <a:prstGeom prst="rect">
            <a:avLst/>
          </a:prstGeom>
          <a:solidFill>
            <a:srgbClr val="FFCC00"/>
          </a:solidFill>
          <a:ln w="9525">
            <a:solidFill>
              <a:srgbClr val="FFFFFF"/>
            </a:solidFill>
            <a:miter lim="800000"/>
            <a:headEnd/>
            <a:tailEnd/>
          </a:ln>
        </p:spPr>
        <p:txBody>
          <a:bodyPr wrap="none" anchor="ctr"/>
          <a:lstStyle/>
          <a:p>
            <a:endParaRPr lang="en-US"/>
          </a:p>
        </p:txBody>
      </p:sp>
      <p:sp>
        <p:nvSpPr>
          <p:cNvPr id="21516" name="Rectangle 11"/>
          <p:cNvSpPr>
            <a:spLocks noChangeArrowheads="1"/>
          </p:cNvSpPr>
          <p:nvPr/>
        </p:nvSpPr>
        <p:spPr bwMode="auto">
          <a:xfrm>
            <a:off x="2524125" y="2357438"/>
            <a:ext cx="233363" cy="234950"/>
          </a:xfrm>
          <a:prstGeom prst="rect">
            <a:avLst/>
          </a:prstGeom>
          <a:solidFill>
            <a:srgbClr val="FFCC00"/>
          </a:solidFill>
          <a:ln w="9525">
            <a:solidFill>
              <a:srgbClr val="FFFFFF"/>
            </a:solidFill>
            <a:miter lim="800000"/>
            <a:headEnd/>
            <a:tailEnd/>
          </a:ln>
        </p:spPr>
        <p:txBody>
          <a:bodyPr wrap="none" anchor="ctr"/>
          <a:lstStyle/>
          <a:p>
            <a:endParaRPr lang="en-US"/>
          </a:p>
        </p:txBody>
      </p:sp>
      <p:sp>
        <p:nvSpPr>
          <p:cNvPr id="21517" name="Rectangle 12"/>
          <p:cNvSpPr>
            <a:spLocks noChangeArrowheads="1"/>
          </p:cNvSpPr>
          <p:nvPr/>
        </p:nvSpPr>
        <p:spPr bwMode="auto">
          <a:xfrm>
            <a:off x="2757488" y="2357438"/>
            <a:ext cx="234950" cy="234950"/>
          </a:xfrm>
          <a:prstGeom prst="rect">
            <a:avLst/>
          </a:prstGeom>
          <a:solidFill>
            <a:srgbClr val="FFCC00"/>
          </a:solidFill>
          <a:ln w="9525">
            <a:solidFill>
              <a:srgbClr val="FFFFFF"/>
            </a:solidFill>
            <a:miter lim="800000"/>
            <a:headEnd/>
            <a:tailEnd/>
          </a:ln>
        </p:spPr>
        <p:txBody>
          <a:bodyPr wrap="none" anchor="ctr"/>
          <a:lstStyle/>
          <a:p>
            <a:endParaRPr lang="en-US"/>
          </a:p>
        </p:txBody>
      </p:sp>
      <p:sp>
        <p:nvSpPr>
          <p:cNvPr id="21518" name="Rectangle 13"/>
          <p:cNvSpPr>
            <a:spLocks noChangeArrowheads="1"/>
          </p:cNvSpPr>
          <p:nvPr/>
        </p:nvSpPr>
        <p:spPr bwMode="auto">
          <a:xfrm>
            <a:off x="650875" y="2595563"/>
            <a:ext cx="234950" cy="234950"/>
          </a:xfrm>
          <a:prstGeom prst="rect">
            <a:avLst/>
          </a:prstGeom>
          <a:solidFill>
            <a:srgbClr val="FF9900"/>
          </a:solidFill>
          <a:ln w="9525">
            <a:solidFill>
              <a:srgbClr val="FFFFFF"/>
            </a:solidFill>
            <a:miter lim="800000"/>
            <a:headEnd/>
            <a:tailEnd/>
          </a:ln>
        </p:spPr>
        <p:txBody>
          <a:bodyPr wrap="none" anchor="ctr"/>
          <a:lstStyle/>
          <a:p>
            <a:endParaRPr lang="en-US"/>
          </a:p>
        </p:txBody>
      </p:sp>
      <p:sp>
        <p:nvSpPr>
          <p:cNvPr id="21519" name="Rectangle 14"/>
          <p:cNvSpPr>
            <a:spLocks noChangeArrowheads="1"/>
          </p:cNvSpPr>
          <p:nvPr/>
        </p:nvSpPr>
        <p:spPr bwMode="auto">
          <a:xfrm>
            <a:off x="881063" y="2592388"/>
            <a:ext cx="234950" cy="233362"/>
          </a:xfrm>
          <a:prstGeom prst="rect">
            <a:avLst/>
          </a:prstGeom>
          <a:solidFill>
            <a:srgbClr val="FF9900"/>
          </a:solidFill>
          <a:ln w="9525">
            <a:solidFill>
              <a:srgbClr val="FFFFFF"/>
            </a:solidFill>
            <a:miter lim="800000"/>
            <a:headEnd/>
            <a:tailEnd/>
          </a:ln>
        </p:spPr>
        <p:txBody>
          <a:bodyPr wrap="none" anchor="ctr"/>
          <a:lstStyle/>
          <a:p>
            <a:endParaRPr lang="en-US"/>
          </a:p>
        </p:txBody>
      </p:sp>
      <p:sp>
        <p:nvSpPr>
          <p:cNvPr id="21520" name="Rectangle 15"/>
          <p:cNvSpPr>
            <a:spLocks noChangeArrowheads="1"/>
          </p:cNvSpPr>
          <p:nvPr/>
        </p:nvSpPr>
        <p:spPr bwMode="auto">
          <a:xfrm>
            <a:off x="1116013" y="2592388"/>
            <a:ext cx="234950" cy="233362"/>
          </a:xfrm>
          <a:prstGeom prst="rect">
            <a:avLst/>
          </a:prstGeom>
          <a:solidFill>
            <a:srgbClr val="FF9900"/>
          </a:solidFill>
          <a:ln w="9525">
            <a:solidFill>
              <a:srgbClr val="FFFFFF"/>
            </a:solidFill>
            <a:miter lim="800000"/>
            <a:headEnd/>
            <a:tailEnd/>
          </a:ln>
        </p:spPr>
        <p:txBody>
          <a:bodyPr wrap="none" anchor="ctr"/>
          <a:lstStyle/>
          <a:p>
            <a:endParaRPr lang="en-US"/>
          </a:p>
        </p:txBody>
      </p:sp>
      <p:sp>
        <p:nvSpPr>
          <p:cNvPr id="21521" name="Rectangle 16"/>
          <p:cNvSpPr>
            <a:spLocks noChangeArrowheads="1"/>
          </p:cNvSpPr>
          <p:nvPr/>
        </p:nvSpPr>
        <p:spPr bwMode="auto">
          <a:xfrm>
            <a:off x="1350963" y="2592388"/>
            <a:ext cx="234950" cy="233362"/>
          </a:xfrm>
          <a:prstGeom prst="rect">
            <a:avLst/>
          </a:prstGeom>
          <a:solidFill>
            <a:srgbClr val="FF0000"/>
          </a:solidFill>
          <a:ln w="9525">
            <a:solidFill>
              <a:srgbClr val="FFFFFF"/>
            </a:solidFill>
            <a:miter lim="800000"/>
            <a:headEnd/>
            <a:tailEnd/>
          </a:ln>
        </p:spPr>
        <p:txBody>
          <a:bodyPr wrap="none" anchor="ctr"/>
          <a:lstStyle/>
          <a:p>
            <a:endParaRPr lang="en-US"/>
          </a:p>
        </p:txBody>
      </p:sp>
      <p:sp>
        <p:nvSpPr>
          <p:cNvPr id="21522" name="Rectangle 17"/>
          <p:cNvSpPr>
            <a:spLocks noChangeArrowheads="1"/>
          </p:cNvSpPr>
          <p:nvPr/>
        </p:nvSpPr>
        <p:spPr bwMode="auto">
          <a:xfrm>
            <a:off x="1585913" y="2592388"/>
            <a:ext cx="233362" cy="233362"/>
          </a:xfrm>
          <a:prstGeom prst="rect">
            <a:avLst/>
          </a:prstGeom>
          <a:solidFill>
            <a:srgbClr val="FF0000"/>
          </a:solidFill>
          <a:ln w="9525">
            <a:solidFill>
              <a:srgbClr val="FFFFFF"/>
            </a:solidFill>
            <a:miter lim="800000"/>
            <a:headEnd/>
            <a:tailEnd/>
          </a:ln>
        </p:spPr>
        <p:txBody>
          <a:bodyPr wrap="none" anchor="ctr"/>
          <a:lstStyle/>
          <a:p>
            <a:endParaRPr lang="en-US"/>
          </a:p>
        </p:txBody>
      </p:sp>
      <p:sp>
        <p:nvSpPr>
          <p:cNvPr id="21523" name="Rectangle 18"/>
          <p:cNvSpPr>
            <a:spLocks noChangeArrowheads="1"/>
          </p:cNvSpPr>
          <p:nvPr/>
        </p:nvSpPr>
        <p:spPr bwMode="auto">
          <a:xfrm>
            <a:off x="1819275" y="2592388"/>
            <a:ext cx="234950" cy="233362"/>
          </a:xfrm>
          <a:prstGeom prst="rect">
            <a:avLst/>
          </a:prstGeom>
          <a:solidFill>
            <a:srgbClr val="FF9900"/>
          </a:solidFill>
          <a:ln w="9525">
            <a:solidFill>
              <a:srgbClr val="FFFFFF"/>
            </a:solidFill>
            <a:miter lim="800000"/>
            <a:headEnd/>
            <a:tailEnd/>
          </a:ln>
        </p:spPr>
        <p:txBody>
          <a:bodyPr wrap="none" anchor="ctr"/>
          <a:lstStyle/>
          <a:p>
            <a:endParaRPr lang="en-US"/>
          </a:p>
        </p:txBody>
      </p:sp>
      <p:sp>
        <p:nvSpPr>
          <p:cNvPr id="21524" name="Rectangle 19"/>
          <p:cNvSpPr>
            <a:spLocks noChangeArrowheads="1"/>
          </p:cNvSpPr>
          <p:nvPr/>
        </p:nvSpPr>
        <p:spPr bwMode="auto">
          <a:xfrm>
            <a:off x="2054225" y="2592388"/>
            <a:ext cx="234950" cy="233362"/>
          </a:xfrm>
          <a:prstGeom prst="rect">
            <a:avLst/>
          </a:prstGeom>
          <a:solidFill>
            <a:srgbClr val="FFCC00"/>
          </a:solidFill>
          <a:ln w="9525">
            <a:solidFill>
              <a:srgbClr val="FFFFFF"/>
            </a:solidFill>
            <a:miter lim="800000"/>
            <a:headEnd/>
            <a:tailEnd/>
          </a:ln>
        </p:spPr>
        <p:txBody>
          <a:bodyPr wrap="none" anchor="ctr"/>
          <a:lstStyle/>
          <a:p>
            <a:endParaRPr lang="en-US"/>
          </a:p>
        </p:txBody>
      </p:sp>
      <p:sp>
        <p:nvSpPr>
          <p:cNvPr id="21525" name="Rectangle 20"/>
          <p:cNvSpPr>
            <a:spLocks noChangeArrowheads="1"/>
          </p:cNvSpPr>
          <p:nvPr/>
        </p:nvSpPr>
        <p:spPr bwMode="auto">
          <a:xfrm>
            <a:off x="2289175" y="2592388"/>
            <a:ext cx="234950" cy="233362"/>
          </a:xfrm>
          <a:prstGeom prst="rect">
            <a:avLst/>
          </a:prstGeom>
          <a:solidFill>
            <a:srgbClr val="FFCC00"/>
          </a:solidFill>
          <a:ln w="9525">
            <a:solidFill>
              <a:srgbClr val="FFFFFF"/>
            </a:solidFill>
            <a:miter lim="800000"/>
            <a:headEnd/>
            <a:tailEnd/>
          </a:ln>
        </p:spPr>
        <p:txBody>
          <a:bodyPr wrap="none" anchor="ctr"/>
          <a:lstStyle/>
          <a:p>
            <a:endParaRPr lang="en-US"/>
          </a:p>
        </p:txBody>
      </p:sp>
      <p:sp>
        <p:nvSpPr>
          <p:cNvPr id="21526" name="Rectangle 21"/>
          <p:cNvSpPr>
            <a:spLocks noChangeArrowheads="1"/>
          </p:cNvSpPr>
          <p:nvPr/>
        </p:nvSpPr>
        <p:spPr bwMode="auto">
          <a:xfrm>
            <a:off x="2524125" y="2592388"/>
            <a:ext cx="233363" cy="233362"/>
          </a:xfrm>
          <a:prstGeom prst="rect">
            <a:avLst/>
          </a:prstGeom>
          <a:solidFill>
            <a:srgbClr val="FFCC00"/>
          </a:solidFill>
          <a:ln w="9525">
            <a:solidFill>
              <a:srgbClr val="FFFFFF"/>
            </a:solidFill>
            <a:miter lim="800000"/>
            <a:headEnd/>
            <a:tailEnd/>
          </a:ln>
        </p:spPr>
        <p:txBody>
          <a:bodyPr wrap="none" anchor="ctr"/>
          <a:lstStyle/>
          <a:p>
            <a:endParaRPr lang="en-US"/>
          </a:p>
        </p:txBody>
      </p:sp>
      <p:sp>
        <p:nvSpPr>
          <p:cNvPr id="21527" name="Rectangle 22"/>
          <p:cNvSpPr>
            <a:spLocks noChangeArrowheads="1"/>
          </p:cNvSpPr>
          <p:nvPr/>
        </p:nvSpPr>
        <p:spPr bwMode="auto">
          <a:xfrm>
            <a:off x="2757488" y="2592388"/>
            <a:ext cx="234950" cy="233362"/>
          </a:xfrm>
          <a:prstGeom prst="rect">
            <a:avLst/>
          </a:prstGeom>
          <a:solidFill>
            <a:srgbClr val="FFCC00"/>
          </a:solidFill>
          <a:ln w="9525">
            <a:solidFill>
              <a:srgbClr val="FFFFFF"/>
            </a:solidFill>
            <a:miter lim="800000"/>
            <a:headEnd/>
            <a:tailEnd/>
          </a:ln>
        </p:spPr>
        <p:txBody>
          <a:bodyPr wrap="none" anchor="ctr"/>
          <a:lstStyle/>
          <a:p>
            <a:endParaRPr lang="en-US"/>
          </a:p>
        </p:txBody>
      </p:sp>
      <p:sp>
        <p:nvSpPr>
          <p:cNvPr id="21528" name="Rectangle 23"/>
          <p:cNvSpPr>
            <a:spLocks noChangeArrowheads="1"/>
          </p:cNvSpPr>
          <p:nvPr/>
        </p:nvSpPr>
        <p:spPr bwMode="auto">
          <a:xfrm>
            <a:off x="650875" y="2830513"/>
            <a:ext cx="234950" cy="234950"/>
          </a:xfrm>
          <a:prstGeom prst="rect">
            <a:avLst/>
          </a:prstGeom>
          <a:solidFill>
            <a:srgbClr val="FF9900"/>
          </a:solidFill>
          <a:ln w="9525">
            <a:solidFill>
              <a:srgbClr val="FFFFFF"/>
            </a:solidFill>
            <a:miter lim="800000"/>
            <a:headEnd/>
            <a:tailEnd/>
          </a:ln>
        </p:spPr>
        <p:txBody>
          <a:bodyPr wrap="none" anchor="ctr"/>
          <a:lstStyle/>
          <a:p>
            <a:endParaRPr lang="en-US"/>
          </a:p>
        </p:txBody>
      </p:sp>
      <p:sp>
        <p:nvSpPr>
          <p:cNvPr id="21529" name="Rectangle 24"/>
          <p:cNvSpPr>
            <a:spLocks noChangeArrowheads="1"/>
          </p:cNvSpPr>
          <p:nvPr/>
        </p:nvSpPr>
        <p:spPr bwMode="auto">
          <a:xfrm>
            <a:off x="881063" y="2825750"/>
            <a:ext cx="234950" cy="234950"/>
          </a:xfrm>
          <a:prstGeom prst="rect">
            <a:avLst/>
          </a:prstGeom>
          <a:solidFill>
            <a:srgbClr val="FFCC00"/>
          </a:solidFill>
          <a:ln w="9525">
            <a:solidFill>
              <a:srgbClr val="FFFFFF"/>
            </a:solidFill>
            <a:miter lim="800000"/>
            <a:headEnd/>
            <a:tailEnd/>
          </a:ln>
        </p:spPr>
        <p:txBody>
          <a:bodyPr wrap="none" anchor="ctr"/>
          <a:lstStyle/>
          <a:p>
            <a:endParaRPr lang="en-US"/>
          </a:p>
        </p:txBody>
      </p:sp>
      <p:sp>
        <p:nvSpPr>
          <p:cNvPr id="21530" name="Rectangle 25"/>
          <p:cNvSpPr>
            <a:spLocks noChangeArrowheads="1"/>
          </p:cNvSpPr>
          <p:nvPr/>
        </p:nvSpPr>
        <p:spPr bwMode="auto">
          <a:xfrm>
            <a:off x="1116013" y="2825750"/>
            <a:ext cx="234950" cy="234950"/>
          </a:xfrm>
          <a:prstGeom prst="rect">
            <a:avLst/>
          </a:prstGeom>
          <a:solidFill>
            <a:srgbClr val="FF9900"/>
          </a:solidFill>
          <a:ln w="9525">
            <a:solidFill>
              <a:srgbClr val="FFFFFF"/>
            </a:solidFill>
            <a:miter lim="800000"/>
            <a:headEnd/>
            <a:tailEnd/>
          </a:ln>
        </p:spPr>
        <p:txBody>
          <a:bodyPr wrap="none" anchor="ctr"/>
          <a:lstStyle/>
          <a:p>
            <a:endParaRPr lang="en-US"/>
          </a:p>
        </p:txBody>
      </p:sp>
      <p:sp>
        <p:nvSpPr>
          <p:cNvPr id="21531" name="Rectangle 26"/>
          <p:cNvSpPr>
            <a:spLocks noChangeArrowheads="1"/>
          </p:cNvSpPr>
          <p:nvPr/>
        </p:nvSpPr>
        <p:spPr bwMode="auto">
          <a:xfrm>
            <a:off x="1350963" y="2825750"/>
            <a:ext cx="234950" cy="234950"/>
          </a:xfrm>
          <a:prstGeom prst="rect">
            <a:avLst/>
          </a:prstGeom>
          <a:solidFill>
            <a:srgbClr val="FF9900"/>
          </a:solidFill>
          <a:ln w="9525">
            <a:solidFill>
              <a:srgbClr val="FFFFFF"/>
            </a:solidFill>
            <a:miter lim="800000"/>
            <a:headEnd/>
            <a:tailEnd/>
          </a:ln>
        </p:spPr>
        <p:txBody>
          <a:bodyPr wrap="none" anchor="ctr"/>
          <a:lstStyle/>
          <a:p>
            <a:endParaRPr lang="en-US"/>
          </a:p>
        </p:txBody>
      </p:sp>
      <p:sp>
        <p:nvSpPr>
          <p:cNvPr id="21532" name="Rectangle 27"/>
          <p:cNvSpPr>
            <a:spLocks noChangeArrowheads="1"/>
          </p:cNvSpPr>
          <p:nvPr/>
        </p:nvSpPr>
        <p:spPr bwMode="auto">
          <a:xfrm>
            <a:off x="1585913" y="2825750"/>
            <a:ext cx="233362" cy="234950"/>
          </a:xfrm>
          <a:prstGeom prst="rect">
            <a:avLst/>
          </a:prstGeom>
          <a:solidFill>
            <a:srgbClr val="FF9900"/>
          </a:solidFill>
          <a:ln w="9525">
            <a:solidFill>
              <a:srgbClr val="FFFFFF"/>
            </a:solidFill>
            <a:miter lim="800000"/>
            <a:headEnd/>
            <a:tailEnd/>
          </a:ln>
        </p:spPr>
        <p:txBody>
          <a:bodyPr wrap="none" anchor="ctr"/>
          <a:lstStyle/>
          <a:p>
            <a:endParaRPr lang="en-US"/>
          </a:p>
        </p:txBody>
      </p:sp>
      <p:sp>
        <p:nvSpPr>
          <p:cNvPr id="21533" name="Rectangle 28"/>
          <p:cNvSpPr>
            <a:spLocks noChangeArrowheads="1"/>
          </p:cNvSpPr>
          <p:nvPr/>
        </p:nvSpPr>
        <p:spPr bwMode="auto">
          <a:xfrm>
            <a:off x="1819275" y="2825750"/>
            <a:ext cx="234950" cy="234950"/>
          </a:xfrm>
          <a:prstGeom prst="rect">
            <a:avLst/>
          </a:prstGeom>
          <a:solidFill>
            <a:srgbClr val="FF0000"/>
          </a:solidFill>
          <a:ln w="9525">
            <a:solidFill>
              <a:srgbClr val="FFFFFF"/>
            </a:solidFill>
            <a:miter lim="800000"/>
            <a:headEnd/>
            <a:tailEnd/>
          </a:ln>
        </p:spPr>
        <p:txBody>
          <a:bodyPr wrap="none" anchor="ctr"/>
          <a:lstStyle/>
          <a:p>
            <a:endParaRPr lang="en-US"/>
          </a:p>
        </p:txBody>
      </p:sp>
      <p:sp>
        <p:nvSpPr>
          <p:cNvPr id="21534" name="Rectangle 29"/>
          <p:cNvSpPr>
            <a:spLocks noChangeArrowheads="1"/>
          </p:cNvSpPr>
          <p:nvPr/>
        </p:nvSpPr>
        <p:spPr bwMode="auto">
          <a:xfrm>
            <a:off x="2054225" y="2825750"/>
            <a:ext cx="234950" cy="234950"/>
          </a:xfrm>
          <a:prstGeom prst="rect">
            <a:avLst/>
          </a:prstGeom>
          <a:solidFill>
            <a:srgbClr val="FFCC00"/>
          </a:solidFill>
          <a:ln w="9525">
            <a:solidFill>
              <a:srgbClr val="FFFFFF"/>
            </a:solidFill>
            <a:miter lim="800000"/>
            <a:headEnd/>
            <a:tailEnd/>
          </a:ln>
        </p:spPr>
        <p:txBody>
          <a:bodyPr wrap="none" anchor="ctr"/>
          <a:lstStyle/>
          <a:p>
            <a:endParaRPr lang="en-US"/>
          </a:p>
        </p:txBody>
      </p:sp>
      <p:sp>
        <p:nvSpPr>
          <p:cNvPr id="21535" name="Rectangle 30"/>
          <p:cNvSpPr>
            <a:spLocks noChangeArrowheads="1"/>
          </p:cNvSpPr>
          <p:nvPr/>
        </p:nvSpPr>
        <p:spPr bwMode="auto">
          <a:xfrm>
            <a:off x="2289175" y="2825750"/>
            <a:ext cx="234950" cy="234950"/>
          </a:xfrm>
          <a:prstGeom prst="rect">
            <a:avLst/>
          </a:prstGeom>
          <a:solidFill>
            <a:srgbClr val="FFCC00"/>
          </a:solidFill>
          <a:ln w="9525">
            <a:solidFill>
              <a:srgbClr val="FFFFFF"/>
            </a:solidFill>
            <a:miter lim="800000"/>
            <a:headEnd/>
            <a:tailEnd/>
          </a:ln>
        </p:spPr>
        <p:txBody>
          <a:bodyPr wrap="none" anchor="ctr"/>
          <a:lstStyle/>
          <a:p>
            <a:endParaRPr lang="en-US"/>
          </a:p>
        </p:txBody>
      </p:sp>
      <p:sp>
        <p:nvSpPr>
          <p:cNvPr id="21536" name="Rectangle 31"/>
          <p:cNvSpPr>
            <a:spLocks noChangeArrowheads="1"/>
          </p:cNvSpPr>
          <p:nvPr/>
        </p:nvSpPr>
        <p:spPr bwMode="auto">
          <a:xfrm>
            <a:off x="2524125" y="2825750"/>
            <a:ext cx="233363" cy="234950"/>
          </a:xfrm>
          <a:prstGeom prst="rect">
            <a:avLst/>
          </a:prstGeom>
          <a:solidFill>
            <a:srgbClr val="FFCC00"/>
          </a:solidFill>
          <a:ln w="9525">
            <a:solidFill>
              <a:srgbClr val="FFFFFF"/>
            </a:solidFill>
            <a:miter lim="800000"/>
            <a:headEnd/>
            <a:tailEnd/>
          </a:ln>
        </p:spPr>
        <p:txBody>
          <a:bodyPr wrap="none" anchor="ctr"/>
          <a:lstStyle/>
          <a:p>
            <a:endParaRPr lang="en-US"/>
          </a:p>
        </p:txBody>
      </p:sp>
      <p:sp>
        <p:nvSpPr>
          <p:cNvPr id="21537" name="Rectangle 32"/>
          <p:cNvSpPr>
            <a:spLocks noChangeArrowheads="1"/>
          </p:cNvSpPr>
          <p:nvPr/>
        </p:nvSpPr>
        <p:spPr bwMode="auto">
          <a:xfrm>
            <a:off x="2757488" y="2825750"/>
            <a:ext cx="234950" cy="234950"/>
          </a:xfrm>
          <a:prstGeom prst="rect">
            <a:avLst/>
          </a:prstGeom>
          <a:solidFill>
            <a:srgbClr val="FFCC00"/>
          </a:solidFill>
          <a:ln w="9525">
            <a:solidFill>
              <a:srgbClr val="FFFFFF"/>
            </a:solidFill>
            <a:miter lim="800000"/>
            <a:headEnd/>
            <a:tailEnd/>
          </a:ln>
        </p:spPr>
        <p:txBody>
          <a:bodyPr wrap="none" anchor="ctr"/>
          <a:lstStyle/>
          <a:p>
            <a:endParaRPr lang="en-US"/>
          </a:p>
        </p:txBody>
      </p:sp>
      <p:sp>
        <p:nvSpPr>
          <p:cNvPr id="21538" name="Rectangle 33"/>
          <p:cNvSpPr>
            <a:spLocks noChangeArrowheads="1"/>
          </p:cNvSpPr>
          <p:nvPr/>
        </p:nvSpPr>
        <p:spPr bwMode="auto">
          <a:xfrm>
            <a:off x="650875" y="3065463"/>
            <a:ext cx="234950" cy="233362"/>
          </a:xfrm>
          <a:prstGeom prst="rect">
            <a:avLst/>
          </a:prstGeom>
          <a:solidFill>
            <a:srgbClr val="FFCC00"/>
          </a:solidFill>
          <a:ln w="9525">
            <a:solidFill>
              <a:srgbClr val="FFFFFF"/>
            </a:solidFill>
            <a:miter lim="800000"/>
            <a:headEnd/>
            <a:tailEnd/>
          </a:ln>
        </p:spPr>
        <p:txBody>
          <a:bodyPr wrap="none" anchor="ctr"/>
          <a:lstStyle/>
          <a:p>
            <a:endParaRPr lang="en-US"/>
          </a:p>
        </p:txBody>
      </p:sp>
      <p:sp>
        <p:nvSpPr>
          <p:cNvPr id="21539" name="Rectangle 34"/>
          <p:cNvSpPr>
            <a:spLocks noChangeArrowheads="1"/>
          </p:cNvSpPr>
          <p:nvPr/>
        </p:nvSpPr>
        <p:spPr bwMode="auto">
          <a:xfrm>
            <a:off x="881063" y="3060700"/>
            <a:ext cx="234950" cy="234950"/>
          </a:xfrm>
          <a:prstGeom prst="rect">
            <a:avLst/>
          </a:prstGeom>
          <a:solidFill>
            <a:srgbClr val="FFCC00"/>
          </a:solidFill>
          <a:ln w="9525">
            <a:solidFill>
              <a:srgbClr val="FFFFFF"/>
            </a:solidFill>
            <a:miter lim="800000"/>
            <a:headEnd/>
            <a:tailEnd/>
          </a:ln>
        </p:spPr>
        <p:txBody>
          <a:bodyPr wrap="none" anchor="ctr"/>
          <a:lstStyle/>
          <a:p>
            <a:endParaRPr lang="en-US"/>
          </a:p>
        </p:txBody>
      </p:sp>
      <p:sp>
        <p:nvSpPr>
          <p:cNvPr id="21540" name="Rectangle 35"/>
          <p:cNvSpPr>
            <a:spLocks noChangeArrowheads="1"/>
          </p:cNvSpPr>
          <p:nvPr/>
        </p:nvSpPr>
        <p:spPr bwMode="auto">
          <a:xfrm>
            <a:off x="1116013" y="3060700"/>
            <a:ext cx="234950" cy="234950"/>
          </a:xfrm>
          <a:prstGeom prst="rect">
            <a:avLst/>
          </a:prstGeom>
          <a:solidFill>
            <a:srgbClr val="FFCC00"/>
          </a:solidFill>
          <a:ln w="9525">
            <a:solidFill>
              <a:srgbClr val="FFFFFF"/>
            </a:solidFill>
            <a:miter lim="800000"/>
            <a:headEnd/>
            <a:tailEnd/>
          </a:ln>
        </p:spPr>
        <p:txBody>
          <a:bodyPr wrap="none" anchor="ctr"/>
          <a:lstStyle/>
          <a:p>
            <a:endParaRPr lang="en-US"/>
          </a:p>
        </p:txBody>
      </p:sp>
      <p:sp>
        <p:nvSpPr>
          <p:cNvPr id="21541" name="Rectangle 36"/>
          <p:cNvSpPr>
            <a:spLocks noChangeArrowheads="1"/>
          </p:cNvSpPr>
          <p:nvPr/>
        </p:nvSpPr>
        <p:spPr bwMode="auto">
          <a:xfrm>
            <a:off x="1350963" y="3060700"/>
            <a:ext cx="234950" cy="234950"/>
          </a:xfrm>
          <a:prstGeom prst="rect">
            <a:avLst/>
          </a:prstGeom>
          <a:solidFill>
            <a:srgbClr val="FFCC00"/>
          </a:solidFill>
          <a:ln w="9525">
            <a:solidFill>
              <a:srgbClr val="FFFFFF"/>
            </a:solidFill>
            <a:miter lim="800000"/>
            <a:headEnd/>
            <a:tailEnd/>
          </a:ln>
        </p:spPr>
        <p:txBody>
          <a:bodyPr wrap="none" anchor="ctr"/>
          <a:lstStyle/>
          <a:p>
            <a:endParaRPr lang="en-US"/>
          </a:p>
        </p:txBody>
      </p:sp>
      <p:sp>
        <p:nvSpPr>
          <p:cNvPr id="21542" name="Rectangle 37"/>
          <p:cNvSpPr>
            <a:spLocks noChangeArrowheads="1"/>
          </p:cNvSpPr>
          <p:nvPr/>
        </p:nvSpPr>
        <p:spPr bwMode="auto">
          <a:xfrm>
            <a:off x="1585913" y="3060700"/>
            <a:ext cx="233362" cy="234950"/>
          </a:xfrm>
          <a:prstGeom prst="rect">
            <a:avLst/>
          </a:prstGeom>
          <a:solidFill>
            <a:srgbClr val="FFCC00"/>
          </a:solidFill>
          <a:ln w="9525">
            <a:solidFill>
              <a:srgbClr val="FFFFFF"/>
            </a:solidFill>
            <a:miter lim="800000"/>
            <a:headEnd/>
            <a:tailEnd/>
          </a:ln>
        </p:spPr>
        <p:txBody>
          <a:bodyPr wrap="none" anchor="ctr"/>
          <a:lstStyle/>
          <a:p>
            <a:endParaRPr lang="en-US"/>
          </a:p>
        </p:txBody>
      </p:sp>
      <p:sp>
        <p:nvSpPr>
          <p:cNvPr id="21543" name="Rectangle 38"/>
          <p:cNvSpPr>
            <a:spLocks noChangeArrowheads="1"/>
          </p:cNvSpPr>
          <p:nvPr/>
        </p:nvSpPr>
        <p:spPr bwMode="auto">
          <a:xfrm>
            <a:off x="1819275" y="3060700"/>
            <a:ext cx="234950" cy="234950"/>
          </a:xfrm>
          <a:prstGeom prst="rect">
            <a:avLst/>
          </a:prstGeom>
          <a:solidFill>
            <a:srgbClr val="FFCC00"/>
          </a:solidFill>
          <a:ln w="9525">
            <a:solidFill>
              <a:srgbClr val="FFFFFF"/>
            </a:solidFill>
            <a:miter lim="800000"/>
            <a:headEnd/>
            <a:tailEnd/>
          </a:ln>
        </p:spPr>
        <p:txBody>
          <a:bodyPr wrap="none" anchor="ctr"/>
          <a:lstStyle/>
          <a:p>
            <a:endParaRPr lang="en-US"/>
          </a:p>
        </p:txBody>
      </p:sp>
      <p:sp>
        <p:nvSpPr>
          <p:cNvPr id="21544" name="Rectangle 39"/>
          <p:cNvSpPr>
            <a:spLocks noChangeArrowheads="1"/>
          </p:cNvSpPr>
          <p:nvPr/>
        </p:nvSpPr>
        <p:spPr bwMode="auto">
          <a:xfrm>
            <a:off x="2054225" y="3060700"/>
            <a:ext cx="234950" cy="234950"/>
          </a:xfrm>
          <a:prstGeom prst="rect">
            <a:avLst/>
          </a:prstGeom>
          <a:solidFill>
            <a:srgbClr val="FFCC00"/>
          </a:solidFill>
          <a:ln w="9525">
            <a:solidFill>
              <a:srgbClr val="FFFFFF"/>
            </a:solidFill>
            <a:miter lim="800000"/>
            <a:headEnd/>
            <a:tailEnd/>
          </a:ln>
        </p:spPr>
        <p:txBody>
          <a:bodyPr wrap="none" anchor="ctr"/>
          <a:lstStyle/>
          <a:p>
            <a:endParaRPr lang="en-US"/>
          </a:p>
        </p:txBody>
      </p:sp>
      <p:sp>
        <p:nvSpPr>
          <p:cNvPr id="21545" name="Rectangle 40"/>
          <p:cNvSpPr>
            <a:spLocks noChangeArrowheads="1"/>
          </p:cNvSpPr>
          <p:nvPr/>
        </p:nvSpPr>
        <p:spPr bwMode="auto">
          <a:xfrm>
            <a:off x="2289175" y="3060700"/>
            <a:ext cx="234950" cy="234950"/>
          </a:xfrm>
          <a:prstGeom prst="rect">
            <a:avLst/>
          </a:prstGeom>
          <a:solidFill>
            <a:srgbClr val="FFCC00"/>
          </a:solidFill>
          <a:ln w="9525">
            <a:solidFill>
              <a:srgbClr val="FFFFFF"/>
            </a:solidFill>
            <a:miter lim="800000"/>
            <a:headEnd/>
            <a:tailEnd/>
          </a:ln>
        </p:spPr>
        <p:txBody>
          <a:bodyPr wrap="none" anchor="ctr"/>
          <a:lstStyle/>
          <a:p>
            <a:endParaRPr lang="en-US"/>
          </a:p>
        </p:txBody>
      </p:sp>
      <p:sp>
        <p:nvSpPr>
          <p:cNvPr id="21546" name="Rectangle 41"/>
          <p:cNvSpPr>
            <a:spLocks noChangeArrowheads="1"/>
          </p:cNvSpPr>
          <p:nvPr/>
        </p:nvSpPr>
        <p:spPr bwMode="auto">
          <a:xfrm>
            <a:off x="2524125" y="3060700"/>
            <a:ext cx="233363" cy="234950"/>
          </a:xfrm>
          <a:prstGeom prst="rect">
            <a:avLst/>
          </a:prstGeom>
          <a:solidFill>
            <a:srgbClr val="FFCC00"/>
          </a:solidFill>
          <a:ln w="9525">
            <a:solidFill>
              <a:srgbClr val="FFFFFF"/>
            </a:solidFill>
            <a:miter lim="800000"/>
            <a:headEnd/>
            <a:tailEnd/>
          </a:ln>
        </p:spPr>
        <p:txBody>
          <a:bodyPr wrap="none" anchor="ctr"/>
          <a:lstStyle/>
          <a:p>
            <a:endParaRPr lang="en-US"/>
          </a:p>
        </p:txBody>
      </p:sp>
      <p:sp>
        <p:nvSpPr>
          <p:cNvPr id="21547" name="Rectangle 42"/>
          <p:cNvSpPr>
            <a:spLocks noChangeArrowheads="1"/>
          </p:cNvSpPr>
          <p:nvPr/>
        </p:nvSpPr>
        <p:spPr bwMode="auto">
          <a:xfrm>
            <a:off x="2757488" y="3060700"/>
            <a:ext cx="234950" cy="234950"/>
          </a:xfrm>
          <a:prstGeom prst="rect">
            <a:avLst/>
          </a:prstGeom>
          <a:solidFill>
            <a:srgbClr val="FF9900"/>
          </a:solidFill>
          <a:ln w="9525">
            <a:solidFill>
              <a:srgbClr val="FFFFFF"/>
            </a:solidFill>
            <a:miter lim="800000"/>
            <a:headEnd/>
            <a:tailEnd/>
          </a:ln>
        </p:spPr>
        <p:txBody>
          <a:bodyPr wrap="none" anchor="ctr"/>
          <a:lstStyle/>
          <a:p>
            <a:endParaRPr lang="en-US"/>
          </a:p>
        </p:txBody>
      </p:sp>
      <p:sp>
        <p:nvSpPr>
          <p:cNvPr id="21548" name="Rectangle 43"/>
          <p:cNvSpPr>
            <a:spLocks noChangeArrowheads="1"/>
          </p:cNvSpPr>
          <p:nvPr/>
        </p:nvSpPr>
        <p:spPr bwMode="auto">
          <a:xfrm>
            <a:off x="650875" y="3298825"/>
            <a:ext cx="234950" cy="234950"/>
          </a:xfrm>
          <a:prstGeom prst="rect">
            <a:avLst/>
          </a:prstGeom>
          <a:solidFill>
            <a:srgbClr val="FFCC00"/>
          </a:solidFill>
          <a:ln w="9525">
            <a:solidFill>
              <a:srgbClr val="FFFFFF"/>
            </a:solidFill>
            <a:miter lim="800000"/>
            <a:headEnd/>
            <a:tailEnd/>
          </a:ln>
        </p:spPr>
        <p:txBody>
          <a:bodyPr wrap="none" anchor="ctr"/>
          <a:lstStyle/>
          <a:p>
            <a:endParaRPr lang="en-US"/>
          </a:p>
        </p:txBody>
      </p:sp>
      <p:sp>
        <p:nvSpPr>
          <p:cNvPr id="21549" name="Rectangle 44"/>
          <p:cNvSpPr>
            <a:spLocks noChangeArrowheads="1"/>
          </p:cNvSpPr>
          <p:nvPr/>
        </p:nvSpPr>
        <p:spPr bwMode="auto">
          <a:xfrm>
            <a:off x="881063" y="3295650"/>
            <a:ext cx="234950" cy="234950"/>
          </a:xfrm>
          <a:prstGeom prst="rect">
            <a:avLst/>
          </a:prstGeom>
          <a:solidFill>
            <a:srgbClr val="FFCC00"/>
          </a:solidFill>
          <a:ln w="9525">
            <a:solidFill>
              <a:srgbClr val="FFFFFF"/>
            </a:solidFill>
            <a:miter lim="800000"/>
            <a:headEnd/>
            <a:tailEnd/>
          </a:ln>
        </p:spPr>
        <p:txBody>
          <a:bodyPr wrap="none" anchor="ctr"/>
          <a:lstStyle/>
          <a:p>
            <a:endParaRPr lang="en-US"/>
          </a:p>
        </p:txBody>
      </p:sp>
      <p:sp>
        <p:nvSpPr>
          <p:cNvPr id="21550" name="Rectangle 45"/>
          <p:cNvSpPr>
            <a:spLocks noChangeArrowheads="1"/>
          </p:cNvSpPr>
          <p:nvPr/>
        </p:nvSpPr>
        <p:spPr bwMode="auto">
          <a:xfrm>
            <a:off x="1116013" y="3295650"/>
            <a:ext cx="234950" cy="234950"/>
          </a:xfrm>
          <a:prstGeom prst="rect">
            <a:avLst/>
          </a:prstGeom>
          <a:solidFill>
            <a:srgbClr val="FF9900"/>
          </a:solidFill>
          <a:ln w="9525">
            <a:solidFill>
              <a:srgbClr val="FFFFFF"/>
            </a:solidFill>
            <a:miter lim="800000"/>
            <a:headEnd/>
            <a:tailEnd/>
          </a:ln>
        </p:spPr>
        <p:txBody>
          <a:bodyPr wrap="none" anchor="ctr"/>
          <a:lstStyle/>
          <a:p>
            <a:endParaRPr lang="en-US"/>
          </a:p>
        </p:txBody>
      </p:sp>
      <p:sp>
        <p:nvSpPr>
          <p:cNvPr id="21551" name="Rectangle 46"/>
          <p:cNvSpPr>
            <a:spLocks noChangeArrowheads="1"/>
          </p:cNvSpPr>
          <p:nvPr/>
        </p:nvSpPr>
        <p:spPr bwMode="auto">
          <a:xfrm>
            <a:off x="1350963" y="3295650"/>
            <a:ext cx="234950" cy="234950"/>
          </a:xfrm>
          <a:prstGeom prst="rect">
            <a:avLst/>
          </a:prstGeom>
          <a:solidFill>
            <a:srgbClr val="FF9900"/>
          </a:solidFill>
          <a:ln w="9525">
            <a:solidFill>
              <a:srgbClr val="FFFFFF"/>
            </a:solidFill>
            <a:miter lim="800000"/>
            <a:headEnd/>
            <a:tailEnd/>
          </a:ln>
        </p:spPr>
        <p:txBody>
          <a:bodyPr wrap="none" anchor="ctr"/>
          <a:lstStyle/>
          <a:p>
            <a:endParaRPr lang="en-US"/>
          </a:p>
        </p:txBody>
      </p:sp>
      <p:sp>
        <p:nvSpPr>
          <p:cNvPr id="21552" name="Rectangle 47"/>
          <p:cNvSpPr>
            <a:spLocks noChangeArrowheads="1"/>
          </p:cNvSpPr>
          <p:nvPr/>
        </p:nvSpPr>
        <p:spPr bwMode="auto">
          <a:xfrm>
            <a:off x="1585913" y="3295650"/>
            <a:ext cx="233362" cy="234950"/>
          </a:xfrm>
          <a:prstGeom prst="rect">
            <a:avLst/>
          </a:prstGeom>
          <a:solidFill>
            <a:srgbClr val="FF9900"/>
          </a:solidFill>
          <a:ln w="9525">
            <a:solidFill>
              <a:srgbClr val="FFFFFF"/>
            </a:solidFill>
            <a:miter lim="800000"/>
            <a:headEnd/>
            <a:tailEnd/>
          </a:ln>
        </p:spPr>
        <p:txBody>
          <a:bodyPr wrap="none" anchor="ctr"/>
          <a:lstStyle/>
          <a:p>
            <a:endParaRPr lang="en-US"/>
          </a:p>
        </p:txBody>
      </p:sp>
      <p:sp>
        <p:nvSpPr>
          <p:cNvPr id="21553" name="Rectangle 48"/>
          <p:cNvSpPr>
            <a:spLocks noChangeArrowheads="1"/>
          </p:cNvSpPr>
          <p:nvPr/>
        </p:nvSpPr>
        <p:spPr bwMode="auto">
          <a:xfrm>
            <a:off x="1819275" y="3295650"/>
            <a:ext cx="234950" cy="234950"/>
          </a:xfrm>
          <a:prstGeom prst="rect">
            <a:avLst/>
          </a:prstGeom>
          <a:solidFill>
            <a:srgbClr val="FF9900"/>
          </a:solidFill>
          <a:ln w="9525">
            <a:solidFill>
              <a:srgbClr val="FFFFFF"/>
            </a:solidFill>
            <a:miter lim="800000"/>
            <a:headEnd/>
            <a:tailEnd/>
          </a:ln>
        </p:spPr>
        <p:txBody>
          <a:bodyPr wrap="none" anchor="ctr"/>
          <a:lstStyle/>
          <a:p>
            <a:endParaRPr lang="en-US"/>
          </a:p>
        </p:txBody>
      </p:sp>
      <p:sp>
        <p:nvSpPr>
          <p:cNvPr id="21554" name="Rectangle 49"/>
          <p:cNvSpPr>
            <a:spLocks noChangeArrowheads="1"/>
          </p:cNvSpPr>
          <p:nvPr/>
        </p:nvSpPr>
        <p:spPr bwMode="auto">
          <a:xfrm>
            <a:off x="2054225" y="3295650"/>
            <a:ext cx="234950" cy="234950"/>
          </a:xfrm>
          <a:prstGeom prst="rect">
            <a:avLst/>
          </a:prstGeom>
          <a:solidFill>
            <a:srgbClr val="FFCC00"/>
          </a:solidFill>
          <a:ln w="9525">
            <a:solidFill>
              <a:srgbClr val="FFFFFF"/>
            </a:solidFill>
            <a:miter lim="800000"/>
            <a:headEnd/>
            <a:tailEnd/>
          </a:ln>
        </p:spPr>
        <p:txBody>
          <a:bodyPr wrap="none" anchor="ctr"/>
          <a:lstStyle/>
          <a:p>
            <a:endParaRPr lang="en-US"/>
          </a:p>
        </p:txBody>
      </p:sp>
      <p:sp>
        <p:nvSpPr>
          <p:cNvPr id="21555" name="Rectangle 50"/>
          <p:cNvSpPr>
            <a:spLocks noChangeArrowheads="1"/>
          </p:cNvSpPr>
          <p:nvPr/>
        </p:nvSpPr>
        <p:spPr bwMode="auto">
          <a:xfrm>
            <a:off x="2289175" y="3295650"/>
            <a:ext cx="234950" cy="234950"/>
          </a:xfrm>
          <a:prstGeom prst="rect">
            <a:avLst/>
          </a:prstGeom>
          <a:solidFill>
            <a:srgbClr val="FFCC00"/>
          </a:solidFill>
          <a:ln w="9525">
            <a:solidFill>
              <a:srgbClr val="FFFFFF"/>
            </a:solidFill>
            <a:miter lim="800000"/>
            <a:headEnd/>
            <a:tailEnd/>
          </a:ln>
        </p:spPr>
        <p:txBody>
          <a:bodyPr wrap="none" anchor="ctr"/>
          <a:lstStyle/>
          <a:p>
            <a:endParaRPr lang="en-US"/>
          </a:p>
        </p:txBody>
      </p:sp>
      <p:sp>
        <p:nvSpPr>
          <p:cNvPr id="21556" name="Rectangle 51"/>
          <p:cNvSpPr>
            <a:spLocks noChangeArrowheads="1"/>
          </p:cNvSpPr>
          <p:nvPr/>
        </p:nvSpPr>
        <p:spPr bwMode="auto">
          <a:xfrm>
            <a:off x="2524125" y="3295650"/>
            <a:ext cx="233363" cy="234950"/>
          </a:xfrm>
          <a:prstGeom prst="rect">
            <a:avLst/>
          </a:prstGeom>
          <a:solidFill>
            <a:srgbClr val="FFCC00"/>
          </a:solidFill>
          <a:ln w="9525">
            <a:solidFill>
              <a:srgbClr val="FFFFFF"/>
            </a:solidFill>
            <a:miter lim="800000"/>
            <a:headEnd/>
            <a:tailEnd/>
          </a:ln>
        </p:spPr>
        <p:txBody>
          <a:bodyPr wrap="none" anchor="ctr"/>
          <a:lstStyle/>
          <a:p>
            <a:endParaRPr lang="en-US"/>
          </a:p>
        </p:txBody>
      </p:sp>
      <p:sp>
        <p:nvSpPr>
          <p:cNvPr id="21557" name="Rectangle 52"/>
          <p:cNvSpPr>
            <a:spLocks noChangeArrowheads="1"/>
          </p:cNvSpPr>
          <p:nvPr/>
        </p:nvSpPr>
        <p:spPr bwMode="auto">
          <a:xfrm>
            <a:off x="2757488" y="3295650"/>
            <a:ext cx="234950" cy="234950"/>
          </a:xfrm>
          <a:prstGeom prst="rect">
            <a:avLst/>
          </a:prstGeom>
          <a:solidFill>
            <a:srgbClr val="FF9900"/>
          </a:solidFill>
          <a:ln w="9525">
            <a:solidFill>
              <a:srgbClr val="FFFFFF"/>
            </a:solidFill>
            <a:miter lim="800000"/>
            <a:headEnd/>
            <a:tailEnd/>
          </a:ln>
        </p:spPr>
        <p:txBody>
          <a:bodyPr wrap="none" anchor="ctr"/>
          <a:lstStyle/>
          <a:p>
            <a:endParaRPr lang="en-US"/>
          </a:p>
        </p:txBody>
      </p:sp>
      <p:sp>
        <p:nvSpPr>
          <p:cNvPr id="21558" name="Rectangle 53"/>
          <p:cNvSpPr>
            <a:spLocks noChangeArrowheads="1"/>
          </p:cNvSpPr>
          <p:nvPr/>
        </p:nvSpPr>
        <p:spPr bwMode="auto">
          <a:xfrm>
            <a:off x="650875" y="3533775"/>
            <a:ext cx="234950" cy="234950"/>
          </a:xfrm>
          <a:prstGeom prst="rect">
            <a:avLst/>
          </a:prstGeom>
          <a:solidFill>
            <a:srgbClr val="FFCC00"/>
          </a:solidFill>
          <a:ln w="9525">
            <a:solidFill>
              <a:srgbClr val="FFFFFF"/>
            </a:solidFill>
            <a:miter lim="800000"/>
            <a:headEnd/>
            <a:tailEnd/>
          </a:ln>
        </p:spPr>
        <p:txBody>
          <a:bodyPr wrap="none" anchor="ctr"/>
          <a:lstStyle/>
          <a:p>
            <a:endParaRPr lang="en-US"/>
          </a:p>
        </p:txBody>
      </p:sp>
      <p:sp>
        <p:nvSpPr>
          <p:cNvPr id="21559" name="Rectangle 54"/>
          <p:cNvSpPr>
            <a:spLocks noChangeArrowheads="1"/>
          </p:cNvSpPr>
          <p:nvPr/>
        </p:nvSpPr>
        <p:spPr bwMode="auto">
          <a:xfrm>
            <a:off x="881063" y="3530600"/>
            <a:ext cx="234950" cy="234950"/>
          </a:xfrm>
          <a:prstGeom prst="rect">
            <a:avLst/>
          </a:prstGeom>
          <a:solidFill>
            <a:srgbClr val="FFCC00"/>
          </a:solidFill>
          <a:ln w="9525">
            <a:solidFill>
              <a:srgbClr val="FFFFFF"/>
            </a:solidFill>
            <a:miter lim="800000"/>
            <a:headEnd/>
            <a:tailEnd/>
          </a:ln>
        </p:spPr>
        <p:txBody>
          <a:bodyPr wrap="none" anchor="ctr"/>
          <a:lstStyle/>
          <a:p>
            <a:endParaRPr lang="en-US"/>
          </a:p>
        </p:txBody>
      </p:sp>
      <p:sp>
        <p:nvSpPr>
          <p:cNvPr id="21560" name="Rectangle 55"/>
          <p:cNvSpPr>
            <a:spLocks noChangeArrowheads="1"/>
          </p:cNvSpPr>
          <p:nvPr/>
        </p:nvSpPr>
        <p:spPr bwMode="auto">
          <a:xfrm>
            <a:off x="1116013" y="3530600"/>
            <a:ext cx="234950" cy="234950"/>
          </a:xfrm>
          <a:prstGeom prst="rect">
            <a:avLst/>
          </a:prstGeom>
          <a:solidFill>
            <a:srgbClr val="FF9900"/>
          </a:solidFill>
          <a:ln w="9525">
            <a:solidFill>
              <a:srgbClr val="FFFFFF"/>
            </a:solidFill>
            <a:miter lim="800000"/>
            <a:headEnd/>
            <a:tailEnd/>
          </a:ln>
        </p:spPr>
        <p:txBody>
          <a:bodyPr wrap="none" anchor="ctr"/>
          <a:lstStyle/>
          <a:p>
            <a:endParaRPr lang="en-US"/>
          </a:p>
        </p:txBody>
      </p:sp>
      <p:sp>
        <p:nvSpPr>
          <p:cNvPr id="21561" name="Rectangle 56"/>
          <p:cNvSpPr>
            <a:spLocks noChangeArrowheads="1"/>
          </p:cNvSpPr>
          <p:nvPr/>
        </p:nvSpPr>
        <p:spPr bwMode="auto">
          <a:xfrm>
            <a:off x="1350963" y="3530600"/>
            <a:ext cx="234950" cy="234950"/>
          </a:xfrm>
          <a:prstGeom prst="rect">
            <a:avLst/>
          </a:prstGeom>
          <a:solidFill>
            <a:srgbClr val="FF0000"/>
          </a:solidFill>
          <a:ln w="9525">
            <a:solidFill>
              <a:srgbClr val="FFFFFF"/>
            </a:solidFill>
            <a:miter lim="800000"/>
            <a:headEnd/>
            <a:tailEnd/>
          </a:ln>
        </p:spPr>
        <p:txBody>
          <a:bodyPr wrap="none" anchor="ctr"/>
          <a:lstStyle/>
          <a:p>
            <a:endParaRPr lang="en-US"/>
          </a:p>
        </p:txBody>
      </p:sp>
      <p:sp>
        <p:nvSpPr>
          <p:cNvPr id="21562" name="Rectangle 57"/>
          <p:cNvSpPr>
            <a:spLocks noChangeArrowheads="1"/>
          </p:cNvSpPr>
          <p:nvPr/>
        </p:nvSpPr>
        <p:spPr bwMode="auto">
          <a:xfrm>
            <a:off x="1585913" y="3530600"/>
            <a:ext cx="233362" cy="234950"/>
          </a:xfrm>
          <a:prstGeom prst="rect">
            <a:avLst/>
          </a:prstGeom>
          <a:solidFill>
            <a:srgbClr val="FF0000"/>
          </a:solidFill>
          <a:ln w="9525">
            <a:solidFill>
              <a:srgbClr val="FFFFFF"/>
            </a:solidFill>
            <a:miter lim="800000"/>
            <a:headEnd/>
            <a:tailEnd/>
          </a:ln>
        </p:spPr>
        <p:txBody>
          <a:bodyPr wrap="none" anchor="ctr"/>
          <a:lstStyle/>
          <a:p>
            <a:endParaRPr lang="en-US"/>
          </a:p>
        </p:txBody>
      </p:sp>
      <p:sp>
        <p:nvSpPr>
          <p:cNvPr id="21563" name="Rectangle 58"/>
          <p:cNvSpPr>
            <a:spLocks noChangeArrowheads="1"/>
          </p:cNvSpPr>
          <p:nvPr/>
        </p:nvSpPr>
        <p:spPr bwMode="auto">
          <a:xfrm>
            <a:off x="1819275" y="3530600"/>
            <a:ext cx="234950" cy="234950"/>
          </a:xfrm>
          <a:prstGeom prst="rect">
            <a:avLst/>
          </a:prstGeom>
          <a:solidFill>
            <a:srgbClr val="FF9900"/>
          </a:solidFill>
          <a:ln w="9525">
            <a:solidFill>
              <a:srgbClr val="FFFFFF"/>
            </a:solidFill>
            <a:miter lim="800000"/>
            <a:headEnd/>
            <a:tailEnd/>
          </a:ln>
        </p:spPr>
        <p:txBody>
          <a:bodyPr wrap="none" anchor="ctr"/>
          <a:lstStyle/>
          <a:p>
            <a:endParaRPr lang="en-US"/>
          </a:p>
        </p:txBody>
      </p:sp>
      <p:sp>
        <p:nvSpPr>
          <p:cNvPr id="21564" name="Rectangle 59"/>
          <p:cNvSpPr>
            <a:spLocks noChangeArrowheads="1"/>
          </p:cNvSpPr>
          <p:nvPr/>
        </p:nvSpPr>
        <p:spPr bwMode="auto">
          <a:xfrm>
            <a:off x="2054225" y="3530600"/>
            <a:ext cx="234950" cy="234950"/>
          </a:xfrm>
          <a:prstGeom prst="rect">
            <a:avLst/>
          </a:prstGeom>
          <a:solidFill>
            <a:srgbClr val="FFCC00"/>
          </a:solidFill>
          <a:ln w="9525">
            <a:solidFill>
              <a:srgbClr val="FFFFFF"/>
            </a:solidFill>
            <a:miter lim="800000"/>
            <a:headEnd/>
            <a:tailEnd/>
          </a:ln>
        </p:spPr>
        <p:txBody>
          <a:bodyPr wrap="none" anchor="ctr"/>
          <a:lstStyle/>
          <a:p>
            <a:endParaRPr lang="en-US"/>
          </a:p>
        </p:txBody>
      </p:sp>
      <p:sp>
        <p:nvSpPr>
          <p:cNvPr id="21565" name="Rectangle 60"/>
          <p:cNvSpPr>
            <a:spLocks noChangeArrowheads="1"/>
          </p:cNvSpPr>
          <p:nvPr/>
        </p:nvSpPr>
        <p:spPr bwMode="auto">
          <a:xfrm>
            <a:off x="2289175" y="3530600"/>
            <a:ext cx="234950" cy="234950"/>
          </a:xfrm>
          <a:prstGeom prst="rect">
            <a:avLst/>
          </a:prstGeom>
          <a:solidFill>
            <a:srgbClr val="FFCC00"/>
          </a:solidFill>
          <a:ln w="9525">
            <a:solidFill>
              <a:srgbClr val="FFFFFF"/>
            </a:solidFill>
            <a:miter lim="800000"/>
            <a:headEnd/>
            <a:tailEnd/>
          </a:ln>
        </p:spPr>
        <p:txBody>
          <a:bodyPr wrap="none" anchor="ctr"/>
          <a:lstStyle/>
          <a:p>
            <a:endParaRPr lang="en-US"/>
          </a:p>
        </p:txBody>
      </p:sp>
      <p:sp>
        <p:nvSpPr>
          <p:cNvPr id="21566" name="Rectangle 61"/>
          <p:cNvSpPr>
            <a:spLocks noChangeArrowheads="1"/>
          </p:cNvSpPr>
          <p:nvPr/>
        </p:nvSpPr>
        <p:spPr bwMode="auto">
          <a:xfrm>
            <a:off x="2524125" y="3530600"/>
            <a:ext cx="233363" cy="234950"/>
          </a:xfrm>
          <a:prstGeom prst="rect">
            <a:avLst/>
          </a:prstGeom>
          <a:solidFill>
            <a:srgbClr val="FF9900"/>
          </a:solidFill>
          <a:ln w="9525">
            <a:solidFill>
              <a:srgbClr val="FFFFFF"/>
            </a:solidFill>
            <a:miter lim="800000"/>
            <a:headEnd/>
            <a:tailEnd/>
          </a:ln>
        </p:spPr>
        <p:txBody>
          <a:bodyPr wrap="none" anchor="ctr"/>
          <a:lstStyle/>
          <a:p>
            <a:endParaRPr lang="en-US"/>
          </a:p>
        </p:txBody>
      </p:sp>
      <p:sp>
        <p:nvSpPr>
          <p:cNvPr id="21567" name="Rectangle 62"/>
          <p:cNvSpPr>
            <a:spLocks noChangeArrowheads="1"/>
          </p:cNvSpPr>
          <p:nvPr/>
        </p:nvSpPr>
        <p:spPr bwMode="auto">
          <a:xfrm>
            <a:off x="2757488" y="3530600"/>
            <a:ext cx="234950" cy="234950"/>
          </a:xfrm>
          <a:prstGeom prst="rect">
            <a:avLst/>
          </a:prstGeom>
          <a:solidFill>
            <a:srgbClr val="FF9900"/>
          </a:solidFill>
          <a:ln w="9525">
            <a:solidFill>
              <a:srgbClr val="FFFFFF"/>
            </a:solidFill>
            <a:miter lim="800000"/>
            <a:headEnd/>
            <a:tailEnd/>
          </a:ln>
        </p:spPr>
        <p:txBody>
          <a:bodyPr wrap="none" anchor="ctr"/>
          <a:lstStyle/>
          <a:p>
            <a:endParaRPr lang="en-US"/>
          </a:p>
        </p:txBody>
      </p:sp>
      <p:sp>
        <p:nvSpPr>
          <p:cNvPr id="21568" name="Rectangle 63"/>
          <p:cNvSpPr>
            <a:spLocks noChangeArrowheads="1"/>
          </p:cNvSpPr>
          <p:nvPr/>
        </p:nvSpPr>
        <p:spPr bwMode="auto">
          <a:xfrm>
            <a:off x="650875" y="3768725"/>
            <a:ext cx="234950" cy="234950"/>
          </a:xfrm>
          <a:prstGeom prst="rect">
            <a:avLst/>
          </a:prstGeom>
          <a:solidFill>
            <a:srgbClr val="FFCC00"/>
          </a:solidFill>
          <a:ln w="9525">
            <a:solidFill>
              <a:srgbClr val="FFFFFF"/>
            </a:solidFill>
            <a:miter lim="800000"/>
            <a:headEnd/>
            <a:tailEnd/>
          </a:ln>
        </p:spPr>
        <p:txBody>
          <a:bodyPr wrap="none" anchor="ctr"/>
          <a:lstStyle/>
          <a:p>
            <a:endParaRPr lang="en-US"/>
          </a:p>
        </p:txBody>
      </p:sp>
      <p:sp>
        <p:nvSpPr>
          <p:cNvPr id="21569" name="Rectangle 64"/>
          <p:cNvSpPr>
            <a:spLocks noChangeArrowheads="1"/>
          </p:cNvSpPr>
          <p:nvPr/>
        </p:nvSpPr>
        <p:spPr bwMode="auto">
          <a:xfrm>
            <a:off x="881063" y="3765550"/>
            <a:ext cx="234950" cy="233363"/>
          </a:xfrm>
          <a:prstGeom prst="rect">
            <a:avLst/>
          </a:prstGeom>
          <a:solidFill>
            <a:srgbClr val="FFCC00"/>
          </a:solidFill>
          <a:ln w="9525">
            <a:solidFill>
              <a:srgbClr val="FFFFFF"/>
            </a:solidFill>
            <a:miter lim="800000"/>
            <a:headEnd/>
            <a:tailEnd/>
          </a:ln>
        </p:spPr>
        <p:txBody>
          <a:bodyPr wrap="none" anchor="ctr"/>
          <a:lstStyle/>
          <a:p>
            <a:endParaRPr lang="en-US"/>
          </a:p>
        </p:txBody>
      </p:sp>
      <p:sp>
        <p:nvSpPr>
          <p:cNvPr id="21570" name="Rectangle 65"/>
          <p:cNvSpPr>
            <a:spLocks noChangeArrowheads="1"/>
          </p:cNvSpPr>
          <p:nvPr/>
        </p:nvSpPr>
        <p:spPr bwMode="auto">
          <a:xfrm>
            <a:off x="1116013" y="3765550"/>
            <a:ext cx="234950" cy="233363"/>
          </a:xfrm>
          <a:prstGeom prst="rect">
            <a:avLst/>
          </a:prstGeom>
          <a:solidFill>
            <a:srgbClr val="FFCC00"/>
          </a:solidFill>
          <a:ln w="9525">
            <a:solidFill>
              <a:srgbClr val="FFFFFF"/>
            </a:solidFill>
            <a:miter lim="800000"/>
            <a:headEnd/>
            <a:tailEnd/>
          </a:ln>
        </p:spPr>
        <p:txBody>
          <a:bodyPr wrap="none" anchor="ctr"/>
          <a:lstStyle/>
          <a:p>
            <a:endParaRPr lang="en-US"/>
          </a:p>
        </p:txBody>
      </p:sp>
      <p:sp>
        <p:nvSpPr>
          <p:cNvPr id="21571" name="Rectangle 66"/>
          <p:cNvSpPr>
            <a:spLocks noChangeArrowheads="1"/>
          </p:cNvSpPr>
          <p:nvPr/>
        </p:nvSpPr>
        <p:spPr bwMode="auto">
          <a:xfrm>
            <a:off x="1350963" y="3765550"/>
            <a:ext cx="234950" cy="233363"/>
          </a:xfrm>
          <a:prstGeom prst="rect">
            <a:avLst/>
          </a:prstGeom>
          <a:solidFill>
            <a:srgbClr val="FF9900"/>
          </a:solidFill>
          <a:ln w="9525">
            <a:solidFill>
              <a:srgbClr val="FFFFFF"/>
            </a:solidFill>
            <a:miter lim="800000"/>
            <a:headEnd/>
            <a:tailEnd/>
          </a:ln>
        </p:spPr>
        <p:txBody>
          <a:bodyPr wrap="none" anchor="ctr"/>
          <a:lstStyle/>
          <a:p>
            <a:endParaRPr lang="en-US"/>
          </a:p>
        </p:txBody>
      </p:sp>
      <p:sp>
        <p:nvSpPr>
          <p:cNvPr id="21572" name="Rectangle 67"/>
          <p:cNvSpPr>
            <a:spLocks noChangeArrowheads="1"/>
          </p:cNvSpPr>
          <p:nvPr/>
        </p:nvSpPr>
        <p:spPr bwMode="auto">
          <a:xfrm>
            <a:off x="1585913" y="3765550"/>
            <a:ext cx="233362" cy="233363"/>
          </a:xfrm>
          <a:prstGeom prst="rect">
            <a:avLst/>
          </a:prstGeom>
          <a:solidFill>
            <a:srgbClr val="FF0000"/>
          </a:solidFill>
          <a:ln w="9525">
            <a:solidFill>
              <a:srgbClr val="FFFFFF"/>
            </a:solidFill>
            <a:miter lim="800000"/>
            <a:headEnd/>
            <a:tailEnd/>
          </a:ln>
        </p:spPr>
        <p:txBody>
          <a:bodyPr wrap="none" anchor="ctr"/>
          <a:lstStyle/>
          <a:p>
            <a:endParaRPr lang="en-US"/>
          </a:p>
        </p:txBody>
      </p:sp>
      <p:sp>
        <p:nvSpPr>
          <p:cNvPr id="21573" name="Rectangle 68"/>
          <p:cNvSpPr>
            <a:spLocks noChangeArrowheads="1"/>
          </p:cNvSpPr>
          <p:nvPr/>
        </p:nvSpPr>
        <p:spPr bwMode="auto">
          <a:xfrm>
            <a:off x="1819275" y="3765550"/>
            <a:ext cx="234950" cy="233363"/>
          </a:xfrm>
          <a:prstGeom prst="rect">
            <a:avLst/>
          </a:prstGeom>
          <a:solidFill>
            <a:srgbClr val="FF0000"/>
          </a:solidFill>
          <a:ln w="9525">
            <a:solidFill>
              <a:srgbClr val="FFFFFF"/>
            </a:solidFill>
            <a:miter lim="800000"/>
            <a:headEnd/>
            <a:tailEnd/>
          </a:ln>
        </p:spPr>
        <p:txBody>
          <a:bodyPr wrap="none" anchor="ctr"/>
          <a:lstStyle/>
          <a:p>
            <a:endParaRPr lang="en-US"/>
          </a:p>
        </p:txBody>
      </p:sp>
      <p:sp>
        <p:nvSpPr>
          <p:cNvPr id="21574" name="Rectangle 69"/>
          <p:cNvSpPr>
            <a:spLocks noChangeArrowheads="1"/>
          </p:cNvSpPr>
          <p:nvPr/>
        </p:nvSpPr>
        <p:spPr bwMode="auto">
          <a:xfrm>
            <a:off x="2054225" y="3765550"/>
            <a:ext cx="234950" cy="233363"/>
          </a:xfrm>
          <a:prstGeom prst="rect">
            <a:avLst/>
          </a:prstGeom>
          <a:solidFill>
            <a:srgbClr val="FF9900"/>
          </a:solidFill>
          <a:ln w="9525">
            <a:solidFill>
              <a:srgbClr val="FFFFFF"/>
            </a:solidFill>
            <a:miter lim="800000"/>
            <a:headEnd/>
            <a:tailEnd/>
          </a:ln>
        </p:spPr>
        <p:txBody>
          <a:bodyPr wrap="none" anchor="ctr"/>
          <a:lstStyle/>
          <a:p>
            <a:endParaRPr lang="en-US"/>
          </a:p>
        </p:txBody>
      </p:sp>
      <p:sp>
        <p:nvSpPr>
          <p:cNvPr id="21575" name="Rectangle 70"/>
          <p:cNvSpPr>
            <a:spLocks noChangeArrowheads="1"/>
          </p:cNvSpPr>
          <p:nvPr/>
        </p:nvSpPr>
        <p:spPr bwMode="auto">
          <a:xfrm>
            <a:off x="2289175" y="3765550"/>
            <a:ext cx="234950" cy="233363"/>
          </a:xfrm>
          <a:prstGeom prst="rect">
            <a:avLst/>
          </a:prstGeom>
          <a:solidFill>
            <a:srgbClr val="FFCC00"/>
          </a:solidFill>
          <a:ln w="9525">
            <a:solidFill>
              <a:srgbClr val="FFFFFF"/>
            </a:solidFill>
            <a:miter lim="800000"/>
            <a:headEnd/>
            <a:tailEnd/>
          </a:ln>
        </p:spPr>
        <p:txBody>
          <a:bodyPr wrap="none" anchor="ctr"/>
          <a:lstStyle/>
          <a:p>
            <a:endParaRPr lang="en-US"/>
          </a:p>
        </p:txBody>
      </p:sp>
      <p:sp>
        <p:nvSpPr>
          <p:cNvPr id="21576" name="Rectangle 71"/>
          <p:cNvSpPr>
            <a:spLocks noChangeArrowheads="1"/>
          </p:cNvSpPr>
          <p:nvPr/>
        </p:nvSpPr>
        <p:spPr bwMode="auto">
          <a:xfrm>
            <a:off x="2524125" y="3765550"/>
            <a:ext cx="233363" cy="233363"/>
          </a:xfrm>
          <a:prstGeom prst="rect">
            <a:avLst/>
          </a:prstGeom>
          <a:solidFill>
            <a:srgbClr val="FF9900"/>
          </a:solidFill>
          <a:ln w="9525">
            <a:solidFill>
              <a:srgbClr val="FFFFFF"/>
            </a:solidFill>
            <a:miter lim="800000"/>
            <a:headEnd/>
            <a:tailEnd/>
          </a:ln>
        </p:spPr>
        <p:txBody>
          <a:bodyPr wrap="none" anchor="ctr"/>
          <a:lstStyle/>
          <a:p>
            <a:endParaRPr lang="en-US"/>
          </a:p>
        </p:txBody>
      </p:sp>
      <p:sp>
        <p:nvSpPr>
          <p:cNvPr id="21577" name="Rectangle 72"/>
          <p:cNvSpPr>
            <a:spLocks noChangeArrowheads="1"/>
          </p:cNvSpPr>
          <p:nvPr/>
        </p:nvSpPr>
        <p:spPr bwMode="auto">
          <a:xfrm>
            <a:off x="2757488" y="3765550"/>
            <a:ext cx="234950" cy="233363"/>
          </a:xfrm>
          <a:prstGeom prst="rect">
            <a:avLst/>
          </a:prstGeom>
          <a:solidFill>
            <a:srgbClr val="FF0000"/>
          </a:solidFill>
          <a:ln w="9525">
            <a:solidFill>
              <a:srgbClr val="FFFFFF"/>
            </a:solidFill>
            <a:miter lim="800000"/>
            <a:headEnd/>
            <a:tailEnd/>
          </a:ln>
        </p:spPr>
        <p:txBody>
          <a:bodyPr wrap="none" anchor="ctr"/>
          <a:lstStyle/>
          <a:p>
            <a:endParaRPr lang="en-US"/>
          </a:p>
        </p:txBody>
      </p:sp>
      <p:sp>
        <p:nvSpPr>
          <p:cNvPr id="21578" name="Rectangle 73"/>
          <p:cNvSpPr>
            <a:spLocks noChangeArrowheads="1"/>
          </p:cNvSpPr>
          <p:nvPr/>
        </p:nvSpPr>
        <p:spPr bwMode="auto">
          <a:xfrm>
            <a:off x="650875" y="4003675"/>
            <a:ext cx="234950" cy="234950"/>
          </a:xfrm>
          <a:prstGeom prst="rect">
            <a:avLst/>
          </a:prstGeom>
          <a:solidFill>
            <a:srgbClr val="FFCC00"/>
          </a:solidFill>
          <a:ln w="9525">
            <a:solidFill>
              <a:srgbClr val="FFFFFF"/>
            </a:solidFill>
            <a:miter lim="800000"/>
            <a:headEnd/>
            <a:tailEnd/>
          </a:ln>
        </p:spPr>
        <p:txBody>
          <a:bodyPr wrap="none" anchor="ctr"/>
          <a:lstStyle/>
          <a:p>
            <a:endParaRPr lang="en-US"/>
          </a:p>
        </p:txBody>
      </p:sp>
      <p:sp>
        <p:nvSpPr>
          <p:cNvPr id="21579" name="Rectangle 74"/>
          <p:cNvSpPr>
            <a:spLocks noChangeArrowheads="1"/>
          </p:cNvSpPr>
          <p:nvPr/>
        </p:nvSpPr>
        <p:spPr bwMode="auto">
          <a:xfrm>
            <a:off x="881063" y="3998913"/>
            <a:ext cx="234950" cy="234950"/>
          </a:xfrm>
          <a:prstGeom prst="rect">
            <a:avLst/>
          </a:prstGeom>
          <a:solidFill>
            <a:srgbClr val="FFCC00"/>
          </a:solidFill>
          <a:ln w="9525">
            <a:solidFill>
              <a:srgbClr val="FFFFFF"/>
            </a:solidFill>
            <a:miter lim="800000"/>
            <a:headEnd/>
            <a:tailEnd/>
          </a:ln>
        </p:spPr>
        <p:txBody>
          <a:bodyPr wrap="none" anchor="ctr"/>
          <a:lstStyle/>
          <a:p>
            <a:endParaRPr lang="en-US"/>
          </a:p>
        </p:txBody>
      </p:sp>
      <p:sp>
        <p:nvSpPr>
          <p:cNvPr id="21580" name="Rectangle 75"/>
          <p:cNvSpPr>
            <a:spLocks noChangeArrowheads="1"/>
          </p:cNvSpPr>
          <p:nvPr/>
        </p:nvSpPr>
        <p:spPr bwMode="auto">
          <a:xfrm>
            <a:off x="1116013" y="3998913"/>
            <a:ext cx="234950" cy="234950"/>
          </a:xfrm>
          <a:prstGeom prst="rect">
            <a:avLst/>
          </a:prstGeom>
          <a:solidFill>
            <a:srgbClr val="FFCC00"/>
          </a:solidFill>
          <a:ln w="9525">
            <a:solidFill>
              <a:srgbClr val="FFFFFF"/>
            </a:solidFill>
            <a:miter lim="800000"/>
            <a:headEnd/>
            <a:tailEnd/>
          </a:ln>
        </p:spPr>
        <p:txBody>
          <a:bodyPr wrap="none" anchor="ctr"/>
          <a:lstStyle/>
          <a:p>
            <a:endParaRPr lang="en-US"/>
          </a:p>
        </p:txBody>
      </p:sp>
      <p:sp>
        <p:nvSpPr>
          <p:cNvPr id="21581" name="Rectangle 76"/>
          <p:cNvSpPr>
            <a:spLocks noChangeArrowheads="1"/>
          </p:cNvSpPr>
          <p:nvPr/>
        </p:nvSpPr>
        <p:spPr bwMode="auto">
          <a:xfrm>
            <a:off x="1350963" y="3998913"/>
            <a:ext cx="234950" cy="234950"/>
          </a:xfrm>
          <a:prstGeom prst="rect">
            <a:avLst/>
          </a:prstGeom>
          <a:solidFill>
            <a:srgbClr val="FFCC00"/>
          </a:solidFill>
          <a:ln w="9525">
            <a:solidFill>
              <a:srgbClr val="FFFFFF"/>
            </a:solidFill>
            <a:miter lim="800000"/>
            <a:headEnd/>
            <a:tailEnd/>
          </a:ln>
        </p:spPr>
        <p:txBody>
          <a:bodyPr wrap="none" anchor="ctr"/>
          <a:lstStyle/>
          <a:p>
            <a:endParaRPr lang="en-US"/>
          </a:p>
        </p:txBody>
      </p:sp>
      <p:sp>
        <p:nvSpPr>
          <p:cNvPr id="21582" name="Rectangle 77"/>
          <p:cNvSpPr>
            <a:spLocks noChangeArrowheads="1"/>
          </p:cNvSpPr>
          <p:nvPr/>
        </p:nvSpPr>
        <p:spPr bwMode="auto">
          <a:xfrm>
            <a:off x="1585913" y="3998913"/>
            <a:ext cx="233362" cy="234950"/>
          </a:xfrm>
          <a:prstGeom prst="rect">
            <a:avLst/>
          </a:prstGeom>
          <a:solidFill>
            <a:srgbClr val="FF9900"/>
          </a:solidFill>
          <a:ln w="9525">
            <a:solidFill>
              <a:srgbClr val="FFFFFF"/>
            </a:solidFill>
            <a:miter lim="800000"/>
            <a:headEnd/>
            <a:tailEnd/>
          </a:ln>
        </p:spPr>
        <p:txBody>
          <a:bodyPr wrap="none" anchor="ctr"/>
          <a:lstStyle/>
          <a:p>
            <a:endParaRPr lang="en-US"/>
          </a:p>
        </p:txBody>
      </p:sp>
      <p:sp>
        <p:nvSpPr>
          <p:cNvPr id="21583" name="Rectangle 78"/>
          <p:cNvSpPr>
            <a:spLocks noChangeArrowheads="1"/>
          </p:cNvSpPr>
          <p:nvPr/>
        </p:nvSpPr>
        <p:spPr bwMode="auto">
          <a:xfrm>
            <a:off x="1819275" y="3998913"/>
            <a:ext cx="234950" cy="234950"/>
          </a:xfrm>
          <a:prstGeom prst="rect">
            <a:avLst/>
          </a:prstGeom>
          <a:solidFill>
            <a:srgbClr val="FF0000"/>
          </a:solidFill>
          <a:ln w="9525">
            <a:solidFill>
              <a:srgbClr val="FFFFFF"/>
            </a:solidFill>
            <a:miter lim="800000"/>
            <a:headEnd/>
            <a:tailEnd/>
          </a:ln>
        </p:spPr>
        <p:txBody>
          <a:bodyPr wrap="none" anchor="ctr"/>
          <a:lstStyle/>
          <a:p>
            <a:endParaRPr lang="en-US"/>
          </a:p>
        </p:txBody>
      </p:sp>
      <p:sp>
        <p:nvSpPr>
          <p:cNvPr id="21584" name="Rectangle 79"/>
          <p:cNvSpPr>
            <a:spLocks noChangeArrowheads="1"/>
          </p:cNvSpPr>
          <p:nvPr/>
        </p:nvSpPr>
        <p:spPr bwMode="auto">
          <a:xfrm>
            <a:off x="2054225" y="3998913"/>
            <a:ext cx="234950" cy="234950"/>
          </a:xfrm>
          <a:prstGeom prst="rect">
            <a:avLst/>
          </a:prstGeom>
          <a:solidFill>
            <a:srgbClr val="FF9900"/>
          </a:solidFill>
          <a:ln w="9525">
            <a:solidFill>
              <a:srgbClr val="FFFFFF"/>
            </a:solidFill>
            <a:miter lim="800000"/>
            <a:headEnd/>
            <a:tailEnd/>
          </a:ln>
        </p:spPr>
        <p:txBody>
          <a:bodyPr wrap="none" anchor="ctr"/>
          <a:lstStyle/>
          <a:p>
            <a:endParaRPr lang="en-US"/>
          </a:p>
        </p:txBody>
      </p:sp>
      <p:sp>
        <p:nvSpPr>
          <p:cNvPr id="21585" name="Rectangle 80"/>
          <p:cNvSpPr>
            <a:spLocks noChangeArrowheads="1"/>
          </p:cNvSpPr>
          <p:nvPr/>
        </p:nvSpPr>
        <p:spPr bwMode="auto">
          <a:xfrm>
            <a:off x="2289175" y="3998913"/>
            <a:ext cx="234950" cy="234950"/>
          </a:xfrm>
          <a:prstGeom prst="rect">
            <a:avLst/>
          </a:prstGeom>
          <a:solidFill>
            <a:srgbClr val="FF9900"/>
          </a:solidFill>
          <a:ln w="9525">
            <a:solidFill>
              <a:srgbClr val="FFFFFF"/>
            </a:solidFill>
            <a:miter lim="800000"/>
            <a:headEnd/>
            <a:tailEnd/>
          </a:ln>
        </p:spPr>
        <p:txBody>
          <a:bodyPr wrap="none" anchor="ctr"/>
          <a:lstStyle/>
          <a:p>
            <a:endParaRPr lang="en-US"/>
          </a:p>
        </p:txBody>
      </p:sp>
      <p:sp>
        <p:nvSpPr>
          <p:cNvPr id="21586" name="Rectangle 81"/>
          <p:cNvSpPr>
            <a:spLocks noChangeArrowheads="1"/>
          </p:cNvSpPr>
          <p:nvPr/>
        </p:nvSpPr>
        <p:spPr bwMode="auto">
          <a:xfrm>
            <a:off x="2524125" y="3998913"/>
            <a:ext cx="233363" cy="234950"/>
          </a:xfrm>
          <a:prstGeom prst="rect">
            <a:avLst/>
          </a:prstGeom>
          <a:solidFill>
            <a:srgbClr val="FF0000"/>
          </a:solidFill>
          <a:ln w="9525">
            <a:solidFill>
              <a:srgbClr val="FFFFFF"/>
            </a:solidFill>
            <a:miter lim="800000"/>
            <a:headEnd/>
            <a:tailEnd/>
          </a:ln>
        </p:spPr>
        <p:txBody>
          <a:bodyPr wrap="none" anchor="ctr"/>
          <a:lstStyle/>
          <a:p>
            <a:endParaRPr lang="en-US"/>
          </a:p>
        </p:txBody>
      </p:sp>
      <p:sp>
        <p:nvSpPr>
          <p:cNvPr id="21587" name="Rectangle 82"/>
          <p:cNvSpPr>
            <a:spLocks noChangeArrowheads="1"/>
          </p:cNvSpPr>
          <p:nvPr/>
        </p:nvSpPr>
        <p:spPr bwMode="auto">
          <a:xfrm>
            <a:off x="2757488" y="3998913"/>
            <a:ext cx="234950" cy="234950"/>
          </a:xfrm>
          <a:prstGeom prst="rect">
            <a:avLst/>
          </a:prstGeom>
          <a:solidFill>
            <a:srgbClr val="FF0000"/>
          </a:solidFill>
          <a:ln w="9525">
            <a:solidFill>
              <a:srgbClr val="FFFFFF"/>
            </a:solidFill>
            <a:miter lim="800000"/>
            <a:headEnd/>
            <a:tailEnd/>
          </a:ln>
        </p:spPr>
        <p:txBody>
          <a:bodyPr wrap="none" anchor="ctr"/>
          <a:lstStyle/>
          <a:p>
            <a:endParaRPr lang="en-US"/>
          </a:p>
        </p:txBody>
      </p:sp>
      <p:sp>
        <p:nvSpPr>
          <p:cNvPr id="21588" name="Rectangle 83"/>
          <p:cNvSpPr>
            <a:spLocks noChangeArrowheads="1"/>
          </p:cNvSpPr>
          <p:nvPr/>
        </p:nvSpPr>
        <p:spPr bwMode="auto">
          <a:xfrm>
            <a:off x="650875" y="4238625"/>
            <a:ext cx="234950" cy="233363"/>
          </a:xfrm>
          <a:prstGeom prst="rect">
            <a:avLst/>
          </a:prstGeom>
          <a:solidFill>
            <a:srgbClr val="FFCC00"/>
          </a:solidFill>
          <a:ln w="9525">
            <a:solidFill>
              <a:srgbClr val="FFFFFF"/>
            </a:solidFill>
            <a:miter lim="800000"/>
            <a:headEnd/>
            <a:tailEnd/>
          </a:ln>
        </p:spPr>
        <p:txBody>
          <a:bodyPr wrap="none" anchor="ctr"/>
          <a:lstStyle/>
          <a:p>
            <a:endParaRPr lang="en-US"/>
          </a:p>
        </p:txBody>
      </p:sp>
      <p:sp>
        <p:nvSpPr>
          <p:cNvPr id="21589" name="Rectangle 84"/>
          <p:cNvSpPr>
            <a:spLocks noChangeArrowheads="1"/>
          </p:cNvSpPr>
          <p:nvPr/>
        </p:nvSpPr>
        <p:spPr bwMode="auto">
          <a:xfrm>
            <a:off x="881063" y="4233863"/>
            <a:ext cx="234950" cy="234950"/>
          </a:xfrm>
          <a:prstGeom prst="rect">
            <a:avLst/>
          </a:prstGeom>
          <a:solidFill>
            <a:srgbClr val="FFCC00"/>
          </a:solidFill>
          <a:ln w="9525">
            <a:solidFill>
              <a:srgbClr val="FFFFFF"/>
            </a:solidFill>
            <a:miter lim="800000"/>
            <a:headEnd/>
            <a:tailEnd/>
          </a:ln>
        </p:spPr>
        <p:txBody>
          <a:bodyPr wrap="none" anchor="ctr"/>
          <a:lstStyle/>
          <a:p>
            <a:endParaRPr lang="en-US"/>
          </a:p>
        </p:txBody>
      </p:sp>
      <p:sp>
        <p:nvSpPr>
          <p:cNvPr id="21590" name="Rectangle 85"/>
          <p:cNvSpPr>
            <a:spLocks noChangeArrowheads="1"/>
          </p:cNvSpPr>
          <p:nvPr/>
        </p:nvSpPr>
        <p:spPr bwMode="auto">
          <a:xfrm>
            <a:off x="1116013" y="4233863"/>
            <a:ext cx="234950" cy="234950"/>
          </a:xfrm>
          <a:prstGeom prst="rect">
            <a:avLst/>
          </a:prstGeom>
          <a:solidFill>
            <a:srgbClr val="FFCC00"/>
          </a:solidFill>
          <a:ln w="9525">
            <a:solidFill>
              <a:srgbClr val="FFFFFF"/>
            </a:solidFill>
            <a:miter lim="800000"/>
            <a:headEnd/>
            <a:tailEnd/>
          </a:ln>
        </p:spPr>
        <p:txBody>
          <a:bodyPr wrap="none" anchor="ctr"/>
          <a:lstStyle/>
          <a:p>
            <a:endParaRPr lang="en-US"/>
          </a:p>
        </p:txBody>
      </p:sp>
      <p:sp>
        <p:nvSpPr>
          <p:cNvPr id="21591" name="Rectangle 86"/>
          <p:cNvSpPr>
            <a:spLocks noChangeArrowheads="1"/>
          </p:cNvSpPr>
          <p:nvPr/>
        </p:nvSpPr>
        <p:spPr bwMode="auto">
          <a:xfrm>
            <a:off x="1350963" y="4233863"/>
            <a:ext cx="234950" cy="234950"/>
          </a:xfrm>
          <a:prstGeom prst="rect">
            <a:avLst/>
          </a:prstGeom>
          <a:solidFill>
            <a:srgbClr val="FFCC00"/>
          </a:solidFill>
          <a:ln w="9525">
            <a:solidFill>
              <a:srgbClr val="FFFFFF"/>
            </a:solidFill>
            <a:miter lim="800000"/>
            <a:headEnd/>
            <a:tailEnd/>
          </a:ln>
        </p:spPr>
        <p:txBody>
          <a:bodyPr wrap="none" anchor="ctr"/>
          <a:lstStyle/>
          <a:p>
            <a:endParaRPr lang="en-US"/>
          </a:p>
        </p:txBody>
      </p:sp>
      <p:sp>
        <p:nvSpPr>
          <p:cNvPr id="21592" name="Rectangle 87"/>
          <p:cNvSpPr>
            <a:spLocks noChangeArrowheads="1"/>
          </p:cNvSpPr>
          <p:nvPr/>
        </p:nvSpPr>
        <p:spPr bwMode="auto">
          <a:xfrm>
            <a:off x="1585913" y="4233863"/>
            <a:ext cx="233362" cy="234950"/>
          </a:xfrm>
          <a:prstGeom prst="rect">
            <a:avLst/>
          </a:prstGeom>
          <a:solidFill>
            <a:srgbClr val="FF9900"/>
          </a:solidFill>
          <a:ln w="9525">
            <a:solidFill>
              <a:srgbClr val="FFFFFF"/>
            </a:solidFill>
            <a:miter lim="800000"/>
            <a:headEnd/>
            <a:tailEnd/>
          </a:ln>
        </p:spPr>
        <p:txBody>
          <a:bodyPr wrap="none" anchor="ctr"/>
          <a:lstStyle/>
          <a:p>
            <a:endParaRPr lang="en-US"/>
          </a:p>
        </p:txBody>
      </p:sp>
      <p:sp>
        <p:nvSpPr>
          <p:cNvPr id="21593" name="Rectangle 88"/>
          <p:cNvSpPr>
            <a:spLocks noChangeArrowheads="1"/>
          </p:cNvSpPr>
          <p:nvPr/>
        </p:nvSpPr>
        <p:spPr bwMode="auto">
          <a:xfrm>
            <a:off x="1819275" y="4233863"/>
            <a:ext cx="234950" cy="234950"/>
          </a:xfrm>
          <a:prstGeom prst="rect">
            <a:avLst/>
          </a:prstGeom>
          <a:solidFill>
            <a:srgbClr val="FF0000"/>
          </a:solidFill>
          <a:ln w="9525">
            <a:solidFill>
              <a:srgbClr val="FFFFFF"/>
            </a:solidFill>
            <a:miter lim="800000"/>
            <a:headEnd/>
            <a:tailEnd/>
          </a:ln>
        </p:spPr>
        <p:txBody>
          <a:bodyPr wrap="none" anchor="ctr"/>
          <a:lstStyle/>
          <a:p>
            <a:endParaRPr lang="en-US"/>
          </a:p>
        </p:txBody>
      </p:sp>
      <p:sp>
        <p:nvSpPr>
          <p:cNvPr id="21594" name="Rectangle 89"/>
          <p:cNvSpPr>
            <a:spLocks noChangeArrowheads="1"/>
          </p:cNvSpPr>
          <p:nvPr/>
        </p:nvSpPr>
        <p:spPr bwMode="auto">
          <a:xfrm>
            <a:off x="2054225" y="4233863"/>
            <a:ext cx="234950" cy="234950"/>
          </a:xfrm>
          <a:prstGeom prst="rect">
            <a:avLst/>
          </a:prstGeom>
          <a:solidFill>
            <a:srgbClr val="FF0000"/>
          </a:solidFill>
          <a:ln w="9525">
            <a:solidFill>
              <a:srgbClr val="FFFFFF"/>
            </a:solidFill>
            <a:miter lim="800000"/>
            <a:headEnd/>
            <a:tailEnd/>
          </a:ln>
        </p:spPr>
        <p:txBody>
          <a:bodyPr wrap="none" anchor="ctr"/>
          <a:lstStyle/>
          <a:p>
            <a:endParaRPr lang="en-US"/>
          </a:p>
        </p:txBody>
      </p:sp>
      <p:sp>
        <p:nvSpPr>
          <p:cNvPr id="21595" name="Rectangle 90"/>
          <p:cNvSpPr>
            <a:spLocks noChangeArrowheads="1"/>
          </p:cNvSpPr>
          <p:nvPr/>
        </p:nvSpPr>
        <p:spPr bwMode="auto">
          <a:xfrm>
            <a:off x="2289175" y="4233863"/>
            <a:ext cx="234950" cy="234950"/>
          </a:xfrm>
          <a:prstGeom prst="rect">
            <a:avLst/>
          </a:prstGeom>
          <a:solidFill>
            <a:srgbClr val="FF9900"/>
          </a:solidFill>
          <a:ln w="9525">
            <a:solidFill>
              <a:srgbClr val="FFFFFF"/>
            </a:solidFill>
            <a:miter lim="800000"/>
            <a:headEnd/>
            <a:tailEnd/>
          </a:ln>
        </p:spPr>
        <p:txBody>
          <a:bodyPr wrap="none" anchor="ctr"/>
          <a:lstStyle/>
          <a:p>
            <a:endParaRPr lang="en-US"/>
          </a:p>
        </p:txBody>
      </p:sp>
      <p:sp>
        <p:nvSpPr>
          <p:cNvPr id="21596" name="Rectangle 91"/>
          <p:cNvSpPr>
            <a:spLocks noChangeArrowheads="1"/>
          </p:cNvSpPr>
          <p:nvPr/>
        </p:nvSpPr>
        <p:spPr bwMode="auto">
          <a:xfrm>
            <a:off x="2524125" y="4233863"/>
            <a:ext cx="233363" cy="234950"/>
          </a:xfrm>
          <a:prstGeom prst="rect">
            <a:avLst/>
          </a:prstGeom>
          <a:solidFill>
            <a:srgbClr val="FF9900"/>
          </a:solidFill>
          <a:ln w="9525">
            <a:solidFill>
              <a:srgbClr val="FFFFFF"/>
            </a:solidFill>
            <a:miter lim="800000"/>
            <a:headEnd/>
            <a:tailEnd/>
          </a:ln>
        </p:spPr>
        <p:txBody>
          <a:bodyPr wrap="none" anchor="ctr"/>
          <a:lstStyle/>
          <a:p>
            <a:endParaRPr lang="en-US"/>
          </a:p>
        </p:txBody>
      </p:sp>
      <p:sp>
        <p:nvSpPr>
          <p:cNvPr id="21597" name="Rectangle 92"/>
          <p:cNvSpPr>
            <a:spLocks noChangeArrowheads="1"/>
          </p:cNvSpPr>
          <p:nvPr/>
        </p:nvSpPr>
        <p:spPr bwMode="auto">
          <a:xfrm>
            <a:off x="2757488" y="4233863"/>
            <a:ext cx="234950" cy="234950"/>
          </a:xfrm>
          <a:prstGeom prst="rect">
            <a:avLst/>
          </a:prstGeom>
          <a:solidFill>
            <a:srgbClr val="FF0000"/>
          </a:solidFill>
          <a:ln w="9525">
            <a:solidFill>
              <a:srgbClr val="FFFFFF"/>
            </a:solidFill>
            <a:miter lim="800000"/>
            <a:headEnd/>
            <a:tailEnd/>
          </a:ln>
        </p:spPr>
        <p:txBody>
          <a:bodyPr wrap="none" anchor="ctr"/>
          <a:lstStyle/>
          <a:p>
            <a:endParaRPr lang="en-US"/>
          </a:p>
        </p:txBody>
      </p:sp>
      <p:sp>
        <p:nvSpPr>
          <p:cNvPr id="21598" name="Rectangle 93"/>
          <p:cNvSpPr>
            <a:spLocks noChangeArrowheads="1"/>
          </p:cNvSpPr>
          <p:nvPr/>
        </p:nvSpPr>
        <p:spPr bwMode="auto">
          <a:xfrm>
            <a:off x="650875" y="4471988"/>
            <a:ext cx="234950" cy="234950"/>
          </a:xfrm>
          <a:prstGeom prst="rect">
            <a:avLst/>
          </a:prstGeom>
          <a:solidFill>
            <a:srgbClr val="FFCC00"/>
          </a:solidFill>
          <a:ln w="9525">
            <a:solidFill>
              <a:srgbClr val="FFFFFF"/>
            </a:solidFill>
            <a:miter lim="800000"/>
            <a:headEnd/>
            <a:tailEnd/>
          </a:ln>
        </p:spPr>
        <p:txBody>
          <a:bodyPr wrap="none" anchor="ctr"/>
          <a:lstStyle/>
          <a:p>
            <a:endParaRPr lang="en-US"/>
          </a:p>
        </p:txBody>
      </p:sp>
      <p:sp>
        <p:nvSpPr>
          <p:cNvPr id="21599" name="Rectangle 94"/>
          <p:cNvSpPr>
            <a:spLocks noChangeArrowheads="1"/>
          </p:cNvSpPr>
          <p:nvPr/>
        </p:nvSpPr>
        <p:spPr bwMode="auto">
          <a:xfrm>
            <a:off x="881063" y="4468813"/>
            <a:ext cx="234950" cy="234950"/>
          </a:xfrm>
          <a:prstGeom prst="rect">
            <a:avLst/>
          </a:prstGeom>
          <a:solidFill>
            <a:srgbClr val="FFCC00"/>
          </a:solidFill>
          <a:ln w="9525">
            <a:solidFill>
              <a:srgbClr val="FFFFFF"/>
            </a:solidFill>
            <a:miter lim="800000"/>
            <a:headEnd/>
            <a:tailEnd/>
          </a:ln>
        </p:spPr>
        <p:txBody>
          <a:bodyPr wrap="none" anchor="ctr"/>
          <a:lstStyle/>
          <a:p>
            <a:endParaRPr lang="en-US"/>
          </a:p>
        </p:txBody>
      </p:sp>
      <p:sp>
        <p:nvSpPr>
          <p:cNvPr id="21600" name="Rectangle 95"/>
          <p:cNvSpPr>
            <a:spLocks noChangeArrowheads="1"/>
          </p:cNvSpPr>
          <p:nvPr/>
        </p:nvSpPr>
        <p:spPr bwMode="auto">
          <a:xfrm>
            <a:off x="1116013" y="4468813"/>
            <a:ext cx="234950" cy="234950"/>
          </a:xfrm>
          <a:prstGeom prst="rect">
            <a:avLst/>
          </a:prstGeom>
          <a:solidFill>
            <a:srgbClr val="FFCC00"/>
          </a:solidFill>
          <a:ln w="9525">
            <a:solidFill>
              <a:srgbClr val="FFFFFF"/>
            </a:solidFill>
            <a:miter lim="800000"/>
            <a:headEnd/>
            <a:tailEnd/>
          </a:ln>
        </p:spPr>
        <p:txBody>
          <a:bodyPr wrap="none" anchor="ctr"/>
          <a:lstStyle/>
          <a:p>
            <a:endParaRPr lang="en-US"/>
          </a:p>
        </p:txBody>
      </p:sp>
      <p:sp>
        <p:nvSpPr>
          <p:cNvPr id="21601" name="Rectangle 96"/>
          <p:cNvSpPr>
            <a:spLocks noChangeArrowheads="1"/>
          </p:cNvSpPr>
          <p:nvPr/>
        </p:nvSpPr>
        <p:spPr bwMode="auto">
          <a:xfrm>
            <a:off x="1350963" y="4468813"/>
            <a:ext cx="234950" cy="234950"/>
          </a:xfrm>
          <a:prstGeom prst="rect">
            <a:avLst/>
          </a:prstGeom>
          <a:solidFill>
            <a:srgbClr val="FF9900"/>
          </a:solidFill>
          <a:ln w="9525">
            <a:solidFill>
              <a:srgbClr val="FFFFFF"/>
            </a:solidFill>
            <a:miter lim="800000"/>
            <a:headEnd/>
            <a:tailEnd/>
          </a:ln>
        </p:spPr>
        <p:txBody>
          <a:bodyPr wrap="none" anchor="ctr"/>
          <a:lstStyle/>
          <a:p>
            <a:endParaRPr lang="en-US"/>
          </a:p>
        </p:txBody>
      </p:sp>
      <p:sp>
        <p:nvSpPr>
          <p:cNvPr id="21602" name="Rectangle 97"/>
          <p:cNvSpPr>
            <a:spLocks noChangeArrowheads="1"/>
          </p:cNvSpPr>
          <p:nvPr/>
        </p:nvSpPr>
        <p:spPr bwMode="auto">
          <a:xfrm>
            <a:off x="1585913" y="4468813"/>
            <a:ext cx="233362" cy="234950"/>
          </a:xfrm>
          <a:prstGeom prst="rect">
            <a:avLst/>
          </a:prstGeom>
          <a:solidFill>
            <a:srgbClr val="FF0000"/>
          </a:solidFill>
          <a:ln w="9525">
            <a:solidFill>
              <a:srgbClr val="FFFFFF"/>
            </a:solidFill>
            <a:miter lim="800000"/>
            <a:headEnd/>
            <a:tailEnd/>
          </a:ln>
        </p:spPr>
        <p:txBody>
          <a:bodyPr wrap="none" anchor="ctr"/>
          <a:lstStyle/>
          <a:p>
            <a:endParaRPr lang="en-US"/>
          </a:p>
        </p:txBody>
      </p:sp>
      <p:sp>
        <p:nvSpPr>
          <p:cNvPr id="21603" name="Rectangle 98"/>
          <p:cNvSpPr>
            <a:spLocks noChangeArrowheads="1"/>
          </p:cNvSpPr>
          <p:nvPr/>
        </p:nvSpPr>
        <p:spPr bwMode="auto">
          <a:xfrm>
            <a:off x="1819275" y="4468813"/>
            <a:ext cx="234950" cy="234950"/>
          </a:xfrm>
          <a:prstGeom prst="rect">
            <a:avLst/>
          </a:prstGeom>
          <a:solidFill>
            <a:srgbClr val="FF0000"/>
          </a:solidFill>
          <a:ln w="9525">
            <a:solidFill>
              <a:srgbClr val="FFFFFF"/>
            </a:solidFill>
            <a:miter lim="800000"/>
            <a:headEnd/>
            <a:tailEnd/>
          </a:ln>
        </p:spPr>
        <p:txBody>
          <a:bodyPr wrap="none" anchor="ctr"/>
          <a:lstStyle/>
          <a:p>
            <a:endParaRPr lang="en-US"/>
          </a:p>
        </p:txBody>
      </p:sp>
      <p:sp>
        <p:nvSpPr>
          <p:cNvPr id="21604" name="Rectangle 99"/>
          <p:cNvSpPr>
            <a:spLocks noChangeArrowheads="1"/>
          </p:cNvSpPr>
          <p:nvPr/>
        </p:nvSpPr>
        <p:spPr bwMode="auto">
          <a:xfrm>
            <a:off x="2054225" y="4468813"/>
            <a:ext cx="234950" cy="234950"/>
          </a:xfrm>
          <a:prstGeom prst="rect">
            <a:avLst/>
          </a:prstGeom>
          <a:solidFill>
            <a:srgbClr val="FF0000"/>
          </a:solidFill>
          <a:ln w="9525">
            <a:solidFill>
              <a:srgbClr val="FFFFFF"/>
            </a:solidFill>
            <a:miter lim="800000"/>
            <a:headEnd/>
            <a:tailEnd/>
          </a:ln>
        </p:spPr>
        <p:txBody>
          <a:bodyPr wrap="none" anchor="ctr"/>
          <a:lstStyle/>
          <a:p>
            <a:endParaRPr lang="en-US"/>
          </a:p>
        </p:txBody>
      </p:sp>
      <p:sp>
        <p:nvSpPr>
          <p:cNvPr id="21605" name="Rectangle 100"/>
          <p:cNvSpPr>
            <a:spLocks noChangeArrowheads="1"/>
          </p:cNvSpPr>
          <p:nvPr/>
        </p:nvSpPr>
        <p:spPr bwMode="auto">
          <a:xfrm>
            <a:off x="2289175" y="4468813"/>
            <a:ext cx="234950" cy="234950"/>
          </a:xfrm>
          <a:prstGeom prst="rect">
            <a:avLst/>
          </a:prstGeom>
          <a:solidFill>
            <a:srgbClr val="FF0000"/>
          </a:solidFill>
          <a:ln w="9525">
            <a:solidFill>
              <a:srgbClr val="FFFFFF"/>
            </a:solidFill>
            <a:miter lim="800000"/>
            <a:headEnd/>
            <a:tailEnd/>
          </a:ln>
        </p:spPr>
        <p:txBody>
          <a:bodyPr wrap="none" anchor="ctr"/>
          <a:lstStyle/>
          <a:p>
            <a:endParaRPr lang="en-US"/>
          </a:p>
        </p:txBody>
      </p:sp>
      <p:sp>
        <p:nvSpPr>
          <p:cNvPr id="21606" name="Rectangle 101"/>
          <p:cNvSpPr>
            <a:spLocks noChangeArrowheads="1"/>
          </p:cNvSpPr>
          <p:nvPr/>
        </p:nvSpPr>
        <p:spPr bwMode="auto">
          <a:xfrm>
            <a:off x="2524125" y="4468813"/>
            <a:ext cx="233363" cy="234950"/>
          </a:xfrm>
          <a:prstGeom prst="rect">
            <a:avLst/>
          </a:prstGeom>
          <a:solidFill>
            <a:srgbClr val="FF0000"/>
          </a:solidFill>
          <a:ln w="9525">
            <a:solidFill>
              <a:srgbClr val="FFFFFF"/>
            </a:solidFill>
            <a:miter lim="800000"/>
            <a:headEnd/>
            <a:tailEnd/>
          </a:ln>
        </p:spPr>
        <p:txBody>
          <a:bodyPr wrap="none" anchor="ctr"/>
          <a:lstStyle/>
          <a:p>
            <a:endParaRPr lang="en-US"/>
          </a:p>
        </p:txBody>
      </p:sp>
      <p:sp>
        <p:nvSpPr>
          <p:cNvPr id="21607" name="Rectangle 102"/>
          <p:cNvSpPr>
            <a:spLocks noChangeArrowheads="1"/>
          </p:cNvSpPr>
          <p:nvPr/>
        </p:nvSpPr>
        <p:spPr bwMode="auto">
          <a:xfrm>
            <a:off x="2757488" y="4468813"/>
            <a:ext cx="234950" cy="234950"/>
          </a:xfrm>
          <a:prstGeom prst="rect">
            <a:avLst/>
          </a:prstGeom>
          <a:solidFill>
            <a:srgbClr val="FF0000"/>
          </a:solidFill>
          <a:ln w="9525">
            <a:solidFill>
              <a:srgbClr val="FFFFFF"/>
            </a:solidFill>
            <a:miter lim="800000"/>
            <a:headEnd/>
            <a:tailEnd/>
          </a:ln>
        </p:spPr>
        <p:txBody>
          <a:bodyPr wrap="none" anchor="ctr"/>
          <a:lstStyle/>
          <a:p>
            <a:endParaRPr lang="en-US"/>
          </a:p>
        </p:txBody>
      </p:sp>
      <p:sp>
        <p:nvSpPr>
          <p:cNvPr id="21608" name="Rectangle 103"/>
          <p:cNvSpPr>
            <a:spLocks noChangeArrowheads="1"/>
          </p:cNvSpPr>
          <p:nvPr/>
        </p:nvSpPr>
        <p:spPr bwMode="auto">
          <a:xfrm>
            <a:off x="2187575" y="4881563"/>
            <a:ext cx="233363" cy="234950"/>
          </a:xfrm>
          <a:prstGeom prst="rect">
            <a:avLst/>
          </a:prstGeom>
          <a:solidFill>
            <a:srgbClr val="FF0000"/>
          </a:solidFill>
          <a:ln w="9525">
            <a:solidFill>
              <a:srgbClr val="FFFFFF"/>
            </a:solidFill>
            <a:miter lim="800000"/>
            <a:headEnd/>
            <a:tailEnd/>
          </a:ln>
        </p:spPr>
        <p:txBody>
          <a:bodyPr wrap="none" anchor="ctr"/>
          <a:lstStyle/>
          <a:p>
            <a:endParaRPr lang="en-US"/>
          </a:p>
        </p:txBody>
      </p:sp>
      <p:sp>
        <p:nvSpPr>
          <p:cNvPr id="21609" name="Rectangle 104"/>
          <p:cNvSpPr>
            <a:spLocks noChangeArrowheads="1"/>
          </p:cNvSpPr>
          <p:nvPr/>
        </p:nvSpPr>
        <p:spPr bwMode="auto">
          <a:xfrm>
            <a:off x="1677988" y="4881563"/>
            <a:ext cx="234950" cy="234950"/>
          </a:xfrm>
          <a:prstGeom prst="rect">
            <a:avLst/>
          </a:prstGeom>
          <a:solidFill>
            <a:srgbClr val="FF9900"/>
          </a:solidFill>
          <a:ln w="9525">
            <a:solidFill>
              <a:srgbClr val="FFFFFF"/>
            </a:solidFill>
            <a:miter lim="800000"/>
            <a:headEnd/>
            <a:tailEnd/>
          </a:ln>
        </p:spPr>
        <p:txBody>
          <a:bodyPr wrap="none" anchor="ctr"/>
          <a:lstStyle/>
          <a:p>
            <a:endParaRPr lang="en-US"/>
          </a:p>
        </p:txBody>
      </p:sp>
      <p:sp>
        <p:nvSpPr>
          <p:cNvPr id="21610" name="Rectangle 105"/>
          <p:cNvSpPr>
            <a:spLocks noChangeArrowheads="1"/>
          </p:cNvSpPr>
          <p:nvPr/>
        </p:nvSpPr>
        <p:spPr bwMode="auto">
          <a:xfrm>
            <a:off x="1166813" y="4881563"/>
            <a:ext cx="234950" cy="234950"/>
          </a:xfrm>
          <a:prstGeom prst="rect">
            <a:avLst/>
          </a:prstGeom>
          <a:solidFill>
            <a:srgbClr val="FFCC00"/>
          </a:solidFill>
          <a:ln w="9525">
            <a:solidFill>
              <a:srgbClr val="FFFFFF"/>
            </a:solidFill>
            <a:miter lim="800000"/>
            <a:headEnd/>
            <a:tailEnd/>
          </a:ln>
        </p:spPr>
        <p:txBody>
          <a:bodyPr wrap="none" anchor="ctr"/>
          <a:lstStyle/>
          <a:p>
            <a:endParaRPr lang="en-US"/>
          </a:p>
        </p:txBody>
      </p:sp>
      <p:sp>
        <p:nvSpPr>
          <p:cNvPr id="21611" name="Text Box 106"/>
          <p:cNvSpPr txBox="1">
            <a:spLocks noChangeArrowheads="1"/>
          </p:cNvSpPr>
          <p:nvPr/>
        </p:nvSpPr>
        <p:spPr bwMode="auto">
          <a:xfrm>
            <a:off x="1093788" y="5062538"/>
            <a:ext cx="374650" cy="274637"/>
          </a:xfrm>
          <a:prstGeom prst="rect">
            <a:avLst/>
          </a:prstGeom>
          <a:noFill/>
          <a:ln w="9525">
            <a:noFill/>
            <a:miter lim="800000"/>
            <a:headEnd/>
            <a:tailEnd/>
          </a:ln>
        </p:spPr>
        <p:txBody>
          <a:bodyPr wrap="none" lIns="0" tIns="0" rIns="0" bIns="0">
            <a:spAutoFit/>
          </a:bodyPr>
          <a:lstStyle/>
          <a:p>
            <a:r>
              <a:rPr lang="en-US" sz="1800" b="1">
                <a:latin typeface="Arial Narrow" pitchFamily="34" charset="0"/>
              </a:rPr>
              <a:t>Low</a:t>
            </a:r>
          </a:p>
        </p:txBody>
      </p:sp>
      <p:sp>
        <p:nvSpPr>
          <p:cNvPr id="21612" name="Text Box 107"/>
          <p:cNvSpPr txBox="1">
            <a:spLocks noChangeArrowheads="1"/>
          </p:cNvSpPr>
          <p:nvPr/>
        </p:nvSpPr>
        <p:spPr bwMode="auto">
          <a:xfrm>
            <a:off x="2135188" y="5067300"/>
            <a:ext cx="415925" cy="274638"/>
          </a:xfrm>
          <a:prstGeom prst="rect">
            <a:avLst/>
          </a:prstGeom>
          <a:noFill/>
          <a:ln w="9525">
            <a:noFill/>
            <a:miter lim="800000"/>
            <a:headEnd/>
            <a:tailEnd/>
          </a:ln>
        </p:spPr>
        <p:txBody>
          <a:bodyPr wrap="none" lIns="0" tIns="0" rIns="0" bIns="0">
            <a:spAutoFit/>
          </a:bodyPr>
          <a:lstStyle/>
          <a:p>
            <a:r>
              <a:rPr lang="en-US" sz="1800" b="1">
                <a:latin typeface="Arial Narrow" pitchFamily="34" charset="0"/>
              </a:rPr>
              <a:t>High</a:t>
            </a:r>
          </a:p>
        </p:txBody>
      </p:sp>
      <p:sp>
        <p:nvSpPr>
          <p:cNvPr id="21613" name="Text Box 108"/>
          <p:cNvSpPr txBox="1">
            <a:spLocks noChangeArrowheads="1"/>
          </p:cNvSpPr>
          <p:nvPr/>
        </p:nvSpPr>
        <p:spPr bwMode="auto">
          <a:xfrm>
            <a:off x="1535113" y="2066925"/>
            <a:ext cx="525462" cy="276225"/>
          </a:xfrm>
          <a:prstGeom prst="rect">
            <a:avLst/>
          </a:prstGeom>
          <a:noFill/>
          <a:ln w="9525">
            <a:noFill/>
            <a:miter lim="800000"/>
            <a:headEnd/>
            <a:tailEnd/>
          </a:ln>
        </p:spPr>
        <p:txBody>
          <a:bodyPr wrap="none" lIns="0" tIns="0" rIns="0" bIns="0">
            <a:spAutoFit/>
          </a:bodyPr>
          <a:lstStyle/>
          <a:p>
            <a:r>
              <a:rPr lang="en-US" sz="1800" b="1">
                <a:latin typeface="Arial Narrow" pitchFamily="34" charset="0"/>
              </a:rPr>
              <a:t>Costs</a:t>
            </a:r>
          </a:p>
        </p:txBody>
      </p:sp>
      <p:sp>
        <p:nvSpPr>
          <p:cNvPr id="21614" name="Freeform 109"/>
          <p:cNvSpPr>
            <a:spLocks/>
          </p:cNvSpPr>
          <p:nvPr/>
        </p:nvSpPr>
        <p:spPr bwMode="auto">
          <a:xfrm>
            <a:off x="776288" y="2484438"/>
            <a:ext cx="2089150" cy="2090737"/>
          </a:xfrm>
          <a:custGeom>
            <a:avLst/>
            <a:gdLst>
              <a:gd name="T0" fmla="*/ 0 w 1105"/>
              <a:gd name="T1" fmla="*/ 2147483647 h 1105"/>
              <a:gd name="T2" fmla="*/ 2147483647 w 1105"/>
              <a:gd name="T3" fmla="*/ 2147483647 h 1105"/>
              <a:gd name="T4" fmla="*/ 2147483647 w 1105"/>
              <a:gd name="T5" fmla="*/ 2147483647 h 1105"/>
              <a:gd name="T6" fmla="*/ 2147483647 w 1105"/>
              <a:gd name="T7" fmla="*/ 2147483647 h 1105"/>
              <a:gd name="T8" fmla="*/ 2147483647 w 1105"/>
              <a:gd name="T9" fmla="*/ 2147483647 h 1105"/>
              <a:gd name="T10" fmla="*/ 2147483647 w 1105"/>
              <a:gd name="T11" fmla="*/ 0 h 1105"/>
              <a:gd name="T12" fmla="*/ 0 60000 65536"/>
              <a:gd name="T13" fmla="*/ 0 60000 65536"/>
              <a:gd name="T14" fmla="*/ 0 60000 65536"/>
              <a:gd name="T15" fmla="*/ 0 60000 65536"/>
              <a:gd name="T16" fmla="*/ 0 60000 65536"/>
              <a:gd name="T17" fmla="*/ 0 60000 65536"/>
              <a:gd name="T18" fmla="*/ 0 w 1105"/>
              <a:gd name="T19" fmla="*/ 0 h 1105"/>
              <a:gd name="T20" fmla="*/ 1105 w 1105"/>
              <a:gd name="T21" fmla="*/ 1105 h 1105"/>
            </a:gdLst>
            <a:ahLst/>
            <a:cxnLst>
              <a:cxn ang="T12">
                <a:pos x="T0" y="T1"/>
              </a:cxn>
              <a:cxn ang="T13">
                <a:pos x="T2" y="T3"/>
              </a:cxn>
              <a:cxn ang="T14">
                <a:pos x="T4" y="T5"/>
              </a:cxn>
              <a:cxn ang="T15">
                <a:pos x="T6" y="T7"/>
              </a:cxn>
              <a:cxn ang="T16">
                <a:pos x="T8" y="T9"/>
              </a:cxn>
              <a:cxn ang="T17">
                <a:pos x="T10" y="T11"/>
              </a:cxn>
            </a:cxnLst>
            <a:rect l="T18" t="T19" r="T20" b="T21"/>
            <a:pathLst>
              <a:path w="1105" h="1105">
                <a:moveTo>
                  <a:pt x="0" y="1105"/>
                </a:moveTo>
                <a:lnTo>
                  <a:pt x="117" y="994"/>
                </a:lnTo>
                <a:lnTo>
                  <a:pt x="117" y="500"/>
                </a:lnTo>
                <a:lnTo>
                  <a:pt x="246" y="371"/>
                </a:lnTo>
                <a:lnTo>
                  <a:pt x="734" y="371"/>
                </a:lnTo>
                <a:lnTo>
                  <a:pt x="1105" y="0"/>
                </a:lnTo>
              </a:path>
            </a:pathLst>
          </a:custGeom>
          <a:noFill/>
          <a:ln w="38100">
            <a:solidFill>
              <a:srgbClr val="0000FF"/>
            </a:solidFill>
            <a:round/>
            <a:headEnd/>
            <a:tailEnd/>
          </a:ln>
        </p:spPr>
        <p:txBody>
          <a:bodyPr/>
          <a:lstStyle/>
          <a:p>
            <a:endParaRPr lang="en-US"/>
          </a:p>
        </p:txBody>
      </p:sp>
      <p:sp>
        <p:nvSpPr>
          <p:cNvPr id="21615" name="Rectangle 110"/>
          <p:cNvSpPr>
            <a:spLocks noChangeArrowheads="1"/>
          </p:cNvSpPr>
          <p:nvPr/>
        </p:nvSpPr>
        <p:spPr bwMode="auto">
          <a:xfrm>
            <a:off x="3367088" y="2365375"/>
            <a:ext cx="234950" cy="233363"/>
          </a:xfrm>
          <a:prstGeom prst="rect">
            <a:avLst/>
          </a:prstGeom>
          <a:solidFill>
            <a:srgbClr val="CCFFCC"/>
          </a:solidFill>
          <a:ln w="9525">
            <a:solidFill>
              <a:srgbClr val="FFFFFF"/>
            </a:solidFill>
            <a:miter lim="800000"/>
            <a:headEnd/>
            <a:tailEnd/>
          </a:ln>
        </p:spPr>
        <p:txBody>
          <a:bodyPr wrap="none" anchor="ctr"/>
          <a:lstStyle/>
          <a:p>
            <a:endParaRPr lang="en-US"/>
          </a:p>
        </p:txBody>
      </p:sp>
      <p:sp>
        <p:nvSpPr>
          <p:cNvPr id="21616" name="Rectangle 111"/>
          <p:cNvSpPr>
            <a:spLocks noChangeArrowheads="1"/>
          </p:cNvSpPr>
          <p:nvPr/>
        </p:nvSpPr>
        <p:spPr bwMode="auto">
          <a:xfrm>
            <a:off x="3597275" y="2360613"/>
            <a:ext cx="234950" cy="234950"/>
          </a:xfrm>
          <a:prstGeom prst="rect">
            <a:avLst/>
          </a:prstGeom>
          <a:solidFill>
            <a:srgbClr val="CCFFCC"/>
          </a:solidFill>
          <a:ln w="9525">
            <a:solidFill>
              <a:srgbClr val="FFFFFF"/>
            </a:solidFill>
            <a:miter lim="800000"/>
            <a:headEnd/>
            <a:tailEnd/>
          </a:ln>
        </p:spPr>
        <p:txBody>
          <a:bodyPr wrap="none" anchor="ctr"/>
          <a:lstStyle/>
          <a:p>
            <a:endParaRPr lang="en-US"/>
          </a:p>
        </p:txBody>
      </p:sp>
      <p:sp>
        <p:nvSpPr>
          <p:cNvPr id="21617" name="Rectangle 112"/>
          <p:cNvSpPr>
            <a:spLocks noChangeArrowheads="1"/>
          </p:cNvSpPr>
          <p:nvPr/>
        </p:nvSpPr>
        <p:spPr bwMode="auto">
          <a:xfrm>
            <a:off x="3832225" y="2360613"/>
            <a:ext cx="234950" cy="234950"/>
          </a:xfrm>
          <a:prstGeom prst="rect">
            <a:avLst/>
          </a:prstGeom>
          <a:solidFill>
            <a:srgbClr val="99CC00"/>
          </a:solidFill>
          <a:ln w="9525">
            <a:solidFill>
              <a:srgbClr val="FFFFFF"/>
            </a:solidFill>
            <a:miter lim="800000"/>
            <a:headEnd/>
            <a:tailEnd/>
          </a:ln>
        </p:spPr>
        <p:txBody>
          <a:bodyPr wrap="none" anchor="ctr"/>
          <a:lstStyle/>
          <a:p>
            <a:endParaRPr lang="en-US"/>
          </a:p>
        </p:txBody>
      </p:sp>
      <p:sp>
        <p:nvSpPr>
          <p:cNvPr id="21618" name="Rectangle 113"/>
          <p:cNvSpPr>
            <a:spLocks noChangeArrowheads="1"/>
          </p:cNvSpPr>
          <p:nvPr/>
        </p:nvSpPr>
        <p:spPr bwMode="auto">
          <a:xfrm>
            <a:off x="4067175" y="2360613"/>
            <a:ext cx="234950" cy="234950"/>
          </a:xfrm>
          <a:prstGeom prst="rect">
            <a:avLst/>
          </a:prstGeom>
          <a:solidFill>
            <a:srgbClr val="99CC00"/>
          </a:solidFill>
          <a:ln w="9525">
            <a:solidFill>
              <a:srgbClr val="FFFFFF"/>
            </a:solidFill>
            <a:miter lim="800000"/>
            <a:headEnd/>
            <a:tailEnd/>
          </a:ln>
        </p:spPr>
        <p:txBody>
          <a:bodyPr wrap="none" anchor="ctr"/>
          <a:lstStyle/>
          <a:p>
            <a:endParaRPr lang="en-US"/>
          </a:p>
        </p:txBody>
      </p:sp>
      <p:sp>
        <p:nvSpPr>
          <p:cNvPr id="21619" name="Rectangle 114"/>
          <p:cNvSpPr>
            <a:spLocks noChangeArrowheads="1"/>
          </p:cNvSpPr>
          <p:nvPr/>
        </p:nvSpPr>
        <p:spPr bwMode="auto">
          <a:xfrm>
            <a:off x="4302125" y="2360613"/>
            <a:ext cx="233363" cy="234950"/>
          </a:xfrm>
          <a:prstGeom prst="rect">
            <a:avLst/>
          </a:prstGeom>
          <a:solidFill>
            <a:srgbClr val="99CC00"/>
          </a:solidFill>
          <a:ln w="9525">
            <a:solidFill>
              <a:srgbClr val="FFFFFF"/>
            </a:solidFill>
            <a:miter lim="800000"/>
            <a:headEnd/>
            <a:tailEnd/>
          </a:ln>
        </p:spPr>
        <p:txBody>
          <a:bodyPr wrap="none" anchor="ctr"/>
          <a:lstStyle/>
          <a:p>
            <a:endParaRPr lang="en-US"/>
          </a:p>
        </p:txBody>
      </p:sp>
      <p:sp>
        <p:nvSpPr>
          <p:cNvPr id="21620" name="Rectangle 115"/>
          <p:cNvSpPr>
            <a:spLocks noChangeArrowheads="1"/>
          </p:cNvSpPr>
          <p:nvPr/>
        </p:nvSpPr>
        <p:spPr bwMode="auto">
          <a:xfrm>
            <a:off x="4535488" y="2360613"/>
            <a:ext cx="234950" cy="234950"/>
          </a:xfrm>
          <a:prstGeom prst="rect">
            <a:avLst/>
          </a:prstGeom>
          <a:solidFill>
            <a:srgbClr val="99CC00"/>
          </a:solidFill>
          <a:ln w="9525">
            <a:solidFill>
              <a:srgbClr val="FFFFFF"/>
            </a:solidFill>
            <a:miter lim="800000"/>
            <a:headEnd/>
            <a:tailEnd/>
          </a:ln>
        </p:spPr>
        <p:txBody>
          <a:bodyPr wrap="none" anchor="ctr"/>
          <a:lstStyle/>
          <a:p>
            <a:endParaRPr lang="en-US"/>
          </a:p>
        </p:txBody>
      </p:sp>
      <p:sp>
        <p:nvSpPr>
          <p:cNvPr id="21621" name="Rectangle 116"/>
          <p:cNvSpPr>
            <a:spLocks noChangeArrowheads="1"/>
          </p:cNvSpPr>
          <p:nvPr/>
        </p:nvSpPr>
        <p:spPr bwMode="auto">
          <a:xfrm>
            <a:off x="4770438" y="2360613"/>
            <a:ext cx="234950" cy="234950"/>
          </a:xfrm>
          <a:prstGeom prst="rect">
            <a:avLst/>
          </a:prstGeom>
          <a:solidFill>
            <a:srgbClr val="99CC00"/>
          </a:solidFill>
          <a:ln w="9525">
            <a:solidFill>
              <a:srgbClr val="FFFFFF"/>
            </a:solidFill>
            <a:miter lim="800000"/>
            <a:headEnd/>
            <a:tailEnd/>
          </a:ln>
        </p:spPr>
        <p:txBody>
          <a:bodyPr wrap="none" anchor="ctr"/>
          <a:lstStyle/>
          <a:p>
            <a:endParaRPr lang="en-US"/>
          </a:p>
        </p:txBody>
      </p:sp>
      <p:sp>
        <p:nvSpPr>
          <p:cNvPr id="21622" name="Rectangle 117"/>
          <p:cNvSpPr>
            <a:spLocks noChangeArrowheads="1"/>
          </p:cNvSpPr>
          <p:nvPr/>
        </p:nvSpPr>
        <p:spPr bwMode="auto">
          <a:xfrm>
            <a:off x="5005388" y="2360613"/>
            <a:ext cx="234950" cy="234950"/>
          </a:xfrm>
          <a:prstGeom prst="rect">
            <a:avLst/>
          </a:prstGeom>
          <a:solidFill>
            <a:srgbClr val="CCFFCC"/>
          </a:solidFill>
          <a:ln w="9525">
            <a:solidFill>
              <a:srgbClr val="FFFFFF"/>
            </a:solidFill>
            <a:miter lim="800000"/>
            <a:headEnd/>
            <a:tailEnd/>
          </a:ln>
        </p:spPr>
        <p:txBody>
          <a:bodyPr wrap="none" anchor="ctr"/>
          <a:lstStyle/>
          <a:p>
            <a:endParaRPr lang="en-US"/>
          </a:p>
        </p:txBody>
      </p:sp>
      <p:sp>
        <p:nvSpPr>
          <p:cNvPr id="21623" name="Rectangle 118"/>
          <p:cNvSpPr>
            <a:spLocks noChangeArrowheads="1"/>
          </p:cNvSpPr>
          <p:nvPr/>
        </p:nvSpPr>
        <p:spPr bwMode="auto">
          <a:xfrm>
            <a:off x="5240338" y="2360613"/>
            <a:ext cx="233362" cy="234950"/>
          </a:xfrm>
          <a:prstGeom prst="rect">
            <a:avLst/>
          </a:prstGeom>
          <a:solidFill>
            <a:srgbClr val="CCFFCC"/>
          </a:solidFill>
          <a:ln w="9525">
            <a:solidFill>
              <a:srgbClr val="FFFFFF"/>
            </a:solidFill>
            <a:miter lim="800000"/>
            <a:headEnd/>
            <a:tailEnd/>
          </a:ln>
        </p:spPr>
        <p:txBody>
          <a:bodyPr wrap="none" anchor="ctr"/>
          <a:lstStyle/>
          <a:p>
            <a:endParaRPr lang="en-US"/>
          </a:p>
        </p:txBody>
      </p:sp>
      <p:sp>
        <p:nvSpPr>
          <p:cNvPr id="21624" name="Rectangle 119"/>
          <p:cNvSpPr>
            <a:spLocks noChangeArrowheads="1"/>
          </p:cNvSpPr>
          <p:nvPr/>
        </p:nvSpPr>
        <p:spPr bwMode="auto">
          <a:xfrm>
            <a:off x="5473700" y="2360613"/>
            <a:ext cx="234950" cy="234950"/>
          </a:xfrm>
          <a:prstGeom prst="rect">
            <a:avLst/>
          </a:prstGeom>
          <a:solidFill>
            <a:srgbClr val="CCFFCC"/>
          </a:solidFill>
          <a:ln w="9525">
            <a:solidFill>
              <a:srgbClr val="FFFFFF"/>
            </a:solidFill>
            <a:miter lim="800000"/>
            <a:headEnd/>
            <a:tailEnd/>
          </a:ln>
        </p:spPr>
        <p:txBody>
          <a:bodyPr wrap="none" anchor="ctr"/>
          <a:lstStyle/>
          <a:p>
            <a:endParaRPr lang="en-US"/>
          </a:p>
        </p:txBody>
      </p:sp>
      <p:sp>
        <p:nvSpPr>
          <p:cNvPr id="21625" name="Rectangle 120"/>
          <p:cNvSpPr>
            <a:spLocks noChangeArrowheads="1"/>
          </p:cNvSpPr>
          <p:nvPr/>
        </p:nvSpPr>
        <p:spPr bwMode="auto">
          <a:xfrm>
            <a:off x="3367088" y="2598738"/>
            <a:ext cx="234950" cy="234950"/>
          </a:xfrm>
          <a:prstGeom prst="rect">
            <a:avLst/>
          </a:prstGeom>
          <a:solidFill>
            <a:srgbClr val="CCFFCC"/>
          </a:solidFill>
          <a:ln w="9525">
            <a:solidFill>
              <a:srgbClr val="FFFFFF"/>
            </a:solidFill>
            <a:miter lim="800000"/>
            <a:headEnd/>
            <a:tailEnd/>
          </a:ln>
        </p:spPr>
        <p:txBody>
          <a:bodyPr wrap="none" anchor="ctr"/>
          <a:lstStyle/>
          <a:p>
            <a:endParaRPr lang="en-US"/>
          </a:p>
        </p:txBody>
      </p:sp>
      <p:sp>
        <p:nvSpPr>
          <p:cNvPr id="21626" name="Rectangle 121"/>
          <p:cNvSpPr>
            <a:spLocks noChangeArrowheads="1"/>
          </p:cNvSpPr>
          <p:nvPr/>
        </p:nvSpPr>
        <p:spPr bwMode="auto">
          <a:xfrm>
            <a:off x="3597275" y="2595563"/>
            <a:ext cx="234950" cy="234950"/>
          </a:xfrm>
          <a:prstGeom prst="rect">
            <a:avLst/>
          </a:prstGeom>
          <a:solidFill>
            <a:srgbClr val="CCFFCC"/>
          </a:solidFill>
          <a:ln w="9525">
            <a:solidFill>
              <a:srgbClr val="FFFFFF"/>
            </a:solidFill>
            <a:miter lim="800000"/>
            <a:headEnd/>
            <a:tailEnd/>
          </a:ln>
        </p:spPr>
        <p:txBody>
          <a:bodyPr wrap="none" anchor="ctr"/>
          <a:lstStyle/>
          <a:p>
            <a:endParaRPr lang="en-US"/>
          </a:p>
        </p:txBody>
      </p:sp>
      <p:sp>
        <p:nvSpPr>
          <p:cNvPr id="21627" name="Rectangle 122"/>
          <p:cNvSpPr>
            <a:spLocks noChangeArrowheads="1"/>
          </p:cNvSpPr>
          <p:nvPr/>
        </p:nvSpPr>
        <p:spPr bwMode="auto">
          <a:xfrm>
            <a:off x="3832225" y="2595563"/>
            <a:ext cx="234950" cy="234950"/>
          </a:xfrm>
          <a:prstGeom prst="rect">
            <a:avLst/>
          </a:prstGeom>
          <a:solidFill>
            <a:srgbClr val="99CC00"/>
          </a:solidFill>
          <a:ln w="9525">
            <a:solidFill>
              <a:srgbClr val="FFFFFF"/>
            </a:solidFill>
            <a:miter lim="800000"/>
            <a:headEnd/>
            <a:tailEnd/>
          </a:ln>
        </p:spPr>
        <p:txBody>
          <a:bodyPr wrap="none" anchor="ctr"/>
          <a:lstStyle/>
          <a:p>
            <a:endParaRPr lang="en-US"/>
          </a:p>
        </p:txBody>
      </p:sp>
      <p:sp>
        <p:nvSpPr>
          <p:cNvPr id="21628" name="Rectangle 123"/>
          <p:cNvSpPr>
            <a:spLocks noChangeArrowheads="1"/>
          </p:cNvSpPr>
          <p:nvPr/>
        </p:nvSpPr>
        <p:spPr bwMode="auto">
          <a:xfrm>
            <a:off x="4067175" y="2595563"/>
            <a:ext cx="234950" cy="234950"/>
          </a:xfrm>
          <a:prstGeom prst="rect">
            <a:avLst/>
          </a:prstGeom>
          <a:solidFill>
            <a:srgbClr val="99CC00"/>
          </a:solidFill>
          <a:ln w="9525">
            <a:solidFill>
              <a:srgbClr val="FFFFFF"/>
            </a:solidFill>
            <a:miter lim="800000"/>
            <a:headEnd/>
            <a:tailEnd/>
          </a:ln>
        </p:spPr>
        <p:txBody>
          <a:bodyPr wrap="none" anchor="ctr"/>
          <a:lstStyle/>
          <a:p>
            <a:endParaRPr lang="en-US"/>
          </a:p>
        </p:txBody>
      </p:sp>
      <p:sp>
        <p:nvSpPr>
          <p:cNvPr id="21629" name="Rectangle 124"/>
          <p:cNvSpPr>
            <a:spLocks noChangeArrowheads="1"/>
          </p:cNvSpPr>
          <p:nvPr/>
        </p:nvSpPr>
        <p:spPr bwMode="auto">
          <a:xfrm>
            <a:off x="4302125" y="2595563"/>
            <a:ext cx="233363" cy="234950"/>
          </a:xfrm>
          <a:prstGeom prst="rect">
            <a:avLst/>
          </a:prstGeom>
          <a:solidFill>
            <a:srgbClr val="99CC00"/>
          </a:solidFill>
          <a:ln w="9525">
            <a:solidFill>
              <a:srgbClr val="FFFFFF"/>
            </a:solidFill>
            <a:miter lim="800000"/>
            <a:headEnd/>
            <a:tailEnd/>
          </a:ln>
        </p:spPr>
        <p:txBody>
          <a:bodyPr wrap="none" anchor="ctr"/>
          <a:lstStyle/>
          <a:p>
            <a:endParaRPr lang="en-US"/>
          </a:p>
        </p:txBody>
      </p:sp>
      <p:sp>
        <p:nvSpPr>
          <p:cNvPr id="21630" name="Rectangle 125"/>
          <p:cNvSpPr>
            <a:spLocks noChangeArrowheads="1"/>
          </p:cNvSpPr>
          <p:nvPr/>
        </p:nvSpPr>
        <p:spPr bwMode="auto">
          <a:xfrm>
            <a:off x="4535488" y="2595563"/>
            <a:ext cx="234950" cy="234950"/>
          </a:xfrm>
          <a:prstGeom prst="rect">
            <a:avLst/>
          </a:prstGeom>
          <a:solidFill>
            <a:srgbClr val="99CC00"/>
          </a:solidFill>
          <a:ln w="9525">
            <a:solidFill>
              <a:srgbClr val="FFFFFF"/>
            </a:solidFill>
            <a:miter lim="800000"/>
            <a:headEnd/>
            <a:tailEnd/>
          </a:ln>
        </p:spPr>
        <p:txBody>
          <a:bodyPr wrap="none" anchor="ctr"/>
          <a:lstStyle/>
          <a:p>
            <a:endParaRPr lang="en-US"/>
          </a:p>
        </p:txBody>
      </p:sp>
      <p:sp>
        <p:nvSpPr>
          <p:cNvPr id="21631" name="Rectangle 126"/>
          <p:cNvSpPr>
            <a:spLocks noChangeArrowheads="1"/>
          </p:cNvSpPr>
          <p:nvPr/>
        </p:nvSpPr>
        <p:spPr bwMode="auto">
          <a:xfrm>
            <a:off x="4770438" y="2595563"/>
            <a:ext cx="234950" cy="234950"/>
          </a:xfrm>
          <a:prstGeom prst="rect">
            <a:avLst/>
          </a:prstGeom>
          <a:solidFill>
            <a:srgbClr val="99CC00"/>
          </a:solidFill>
          <a:ln w="9525">
            <a:solidFill>
              <a:srgbClr val="FFFFFF"/>
            </a:solidFill>
            <a:miter lim="800000"/>
            <a:headEnd/>
            <a:tailEnd/>
          </a:ln>
        </p:spPr>
        <p:txBody>
          <a:bodyPr wrap="none" anchor="ctr"/>
          <a:lstStyle/>
          <a:p>
            <a:endParaRPr lang="en-US"/>
          </a:p>
        </p:txBody>
      </p:sp>
      <p:sp>
        <p:nvSpPr>
          <p:cNvPr id="21632" name="Rectangle 127"/>
          <p:cNvSpPr>
            <a:spLocks noChangeArrowheads="1"/>
          </p:cNvSpPr>
          <p:nvPr/>
        </p:nvSpPr>
        <p:spPr bwMode="auto">
          <a:xfrm>
            <a:off x="5005388" y="2595563"/>
            <a:ext cx="234950" cy="234950"/>
          </a:xfrm>
          <a:prstGeom prst="rect">
            <a:avLst/>
          </a:prstGeom>
          <a:solidFill>
            <a:srgbClr val="99CC00"/>
          </a:solidFill>
          <a:ln w="9525">
            <a:solidFill>
              <a:srgbClr val="FFFFFF"/>
            </a:solidFill>
            <a:miter lim="800000"/>
            <a:headEnd/>
            <a:tailEnd/>
          </a:ln>
        </p:spPr>
        <p:txBody>
          <a:bodyPr wrap="none" anchor="ctr"/>
          <a:lstStyle/>
          <a:p>
            <a:endParaRPr lang="en-US"/>
          </a:p>
        </p:txBody>
      </p:sp>
      <p:sp>
        <p:nvSpPr>
          <p:cNvPr id="21633" name="Rectangle 128"/>
          <p:cNvSpPr>
            <a:spLocks noChangeArrowheads="1"/>
          </p:cNvSpPr>
          <p:nvPr/>
        </p:nvSpPr>
        <p:spPr bwMode="auto">
          <a:xfrm>
            <a:off x="5240338" y="2595563"/>
            <a:ext cx="233362" cy="234950"/>
          </a:xfrm>
          <a:prstGeom prst="rect">
            <a:avLst/>
          </a:prstGeom>
          <a:solidFill>
            <a:srgbClr val="99CC00"/>
          </a:solidFill>
          <a:ln w="9525">
            <a:solidFill>
              <a:srgbClr val="FFFFFF"/>
            </a:solidFill>
            <a:miter lim="800000"/>
            <a:headEnd/>
            <a:tailEnd/>
          </a:ln>
        </p:spPr>
        <p:txBody>
          <a:bodyPr wrap="none" anchor="ctr"/>
          <a:lstStyle/>
          <a:p>
            <a:endParaRPr lang="en-US"/>
          </a:p>
        </p:txBody>
      </p:sp>
      <p:sp>
        <p:nvSpPr>
          <p:cNvPr id="21634" name="Rectangle 129"/>
          <p:cNvSpPr>
            <a:spLocks noChangeArrowheads="1"/>
          </p:cNvSpPr>
          <p:nvPr/>
        </p:nvSpPr>
        <p:spPr bwMode="auto">
          <a:xfrm>
            <a:off x="5473700" y="2595563"/>
            <a:ext cx="234950" cy="234950"/>
          </a:xfrm>
          <a:prstGeom prst="rect">
            <a:avLst/>
          </a:prstGeom>
          <a:solidFill>
            <a:srgbClr val="CCFFCC"/>
          </a:solidFill>
          <a:ln w="9525">
            <a:solidFill>
              <a:srgbClr val="FFFFFF"/>
            </a:solidFill>
            <a:miter lim="800000"/>
            <a:headEnd/>
            <a:tailEnd/>
          </a:ln>
        </p:spPr>
        <p:txBody>
          <a:bodyPr wrap="none" anchor="ctr"/>
          <a:lstStyle/>
          <a:p>
            <a:endParaRPr lang="en-US"/>
          </a:p>
        </p:txBody>
      </p:sp>
      <p:sp>
        <p:nvSpPr>
          <p:cNvPr id="21635" name="Rectangle 130"/>
          <p:cNvSpPr>
            <a:spLocks noChangeArrowheads="1"/>
          </p:cNvSpPr>
          <p:nvPr/>
        </p:nvSpPr>
        <p:spPr bwMode="auto">
          <a:xfrm>
            <a:off x="3367088" y="2833688"/>
            <a:ext cx="234950" cy="234950"/>
          </a:xfrm>
          <a:prstGeom prst="rect">
            <a:avLst/>
          </a:prstGeom>
          <a:solidFill>
            <a:srgbClr val="CCFFCC"/>
          </a:solidFill>
          <a:ln w="9525">
            <a:solidFill>
              <a:srgbClr val="FFFFFF"/>
            </a:solidFill>
            <a:miter lim="800000"/>
            <a:headEnd/>
            <a:tailEnd/>
          </a:ln>
        </p:spPr>
        <p:txBody>
          <a:bodyPr wrap="none" anchor="ctr"/>
          <a:lstStyle/>
          <a:p>
            <a:endParaRPr lang="en-US"/>
          </a:p>
        </p:txBody>
      </p:sp>
      <p:sp>
        <p:nvSpPr>
          <p:cNvPr id="21636" name="Rectangle 131"/>
          <p:cNvSpPr>
            <a:spLocks noChangeArrowheads="1"/>
          </p:cNvSpPr>
          <p:nvPr/>
        </p:nvSpPr>
        <p:spPr bwMode="auto">
          <a:xfrm>
            <a:off x="3597275" y="2830513"/>
            <a:ext cx="234950" cy="234950"/>
          </a:xfrm>
          <a:prstGeom prst="rect">
            <a:avLst/>
          </a:prstGeom>
          <a:solidFill>
            <a:srgbClr val="99CC00"/>
          </a:solidFill>
          <a:ln w="9525">
            <a:solidFill>
              <a:srgbClr val="FFFFFF"/>
            </a:solidFill>
            <a:miter lim="800000"/>
            <a:headEnd/>
            <a:tailEnd/>
          </a:ln>
        </p:spPr>
        <p:txBody>
          <a:bodyPr wrap="none" anchor="ctr"/>
          <a:lstStyle/>
          <a:p>
            <a:endParaRPr lang="en-US"/>
          </a:p>
        </p:txBody>
      </p:sp>
      <p:sp>
        <p:nvSpPr>
          <p:cNvPr id="21637" name="Rectangle 132"/>
          <p:cNvSpPr>
            <a:spLocks noChangeArrowheads="1"/>
          </p:cNvSpPr>
          <p:nvPr/>
        </p:nvSpPr>
        <p:spPr bwMode="auto">
          <a:xfrm>
            <a:off x="3832225" y="2830513"/>
            <a:ext cx="234950" cy="234950"/>
          </a:xfrm>
          <a:prstGeom prst="rect">
            <a:avLst/>
          </a:prstGeom>
          <a:solidFill>
            <a:srgbClr val="99CC00"/>
          </a:solidFill>
          <a:ln w="9525">
            <a:solidFill>
              <a:srgbClr val="FFFFFF"/>
            </a:solidFill>
            <a:miter lim="800000"/>
            <a:headEnd/>
            <a:tailEnd/>
          </a:ln>
        </p:spPr>
        <p:txBody>
          <a:bodyPr wrap="none" anchor="ctr"/>
          <a:lstStyle/>
          <a:p>
            <a:endParaRPr lang="en-US"/>
          </a:p>
        </p:txBody>
      </p:sp>
      <p:sp>
        <p:nvSpPr>
          <p:cNvPr id="21638" name="Rectangle 133"/>
          <p:cNvSpPr>
            <a:spLocks noChangeArrowheads="1"/>
          </p:cNvSpPr>
          <p:nvPr/>
        </p:nvSpPr>
        <p:spPr bwMode="auto">
          <a:xfrm>
            <a:off x="4067175" y="2830513"/>
            <a:ext cx="234950" cy="234950"/>
          </a:xfrm>
          <a:prstGeom prst="rect">
            <a:avLst/>
          </a:prstGeom>
          <a:solidFill>
            <a:srgbClr val="99CC00"/>
          </a:solidFill>
          <a:ln w="9525">
            <a:solidFill>
              <a:srgbClr val="FFFFFF"/>
            </a:solidFill>
            <a:miter lim="800000"/>
            <a:headEnd/>
            <a:tailEnd/>
          </a:ln>
        </p:spPr>
        <p:txBody>
          <a:bodyPr wrap="none" anchor="ctr"/>
          <a:lstStyle/>
          <a:p>
            <a:endParaRPr lang="en-US"/>
          </a:p>
        </p:txBody>
      </p:sp>
      <p:sp>
        <p:nvSpPr>
          <p:cNvPr id="21639" name="Rectangle 134"/>
          <p:cNvSpPr>
            <a:spLocks noChangeArrowheads="1"/>
          </p:cNvSpPr>
          <p:nvPr/>
        </p:nvSpPr>
        <p:spPr bwMode="auto">
          <a:xfrm>
            <a:off x="4302125" y="2830513"/>
            <a:ext cx="233363" cy="234950"/>
          </a:xfrm>
          <a:prstGeom prst="rect">
            <a:avLst/>
          </a:prstGeom>
          <a:solidFill>
            <a:srgbClr val="99CC00"/>
          </a:solidFill>
          <a:ln w="9525">
            <a:solidFill>
              <a:srgbClr val="FFFFFF"/>
            </a:solidFill>
            <a:miter lim="800000"/>
            <a:headEnd/>
            <a:tailEnd/>
          </a:ln>
        </p:spPr>
        <p:txBody>
          <a:bodyPr wrap="none" anchor="ctr"/>
          <a:lstStyle/>
          <a:p>
            <a:endParaRPr lang="en-US"/>
          </a:p>
        </p:txBody>
      </p:sp>
      <p:sp>
        <p:nvSpPr>
          <p:cNvPr id="21640" name="Rectangle 135"/>
          <p:cNvSpPr>
            <a:spLocks noChangeArrowheads="1"/>
          </p:cNvSpPr>
          <p:nvPr/>
        </p:nvSpPr>
        <p:spPr bwMode="auto">
          <a:xfrm>
            <a:off x="4535488" y="2830513"/>
            <a:ext cx="234950" cy="234950"/>
          </a:xfrm>
          <a:prstGeom prst="rect">
            <a:avLst/>
          </a:prstGeom>
          <a:solidFill>
            <a:srgbClr val="008000"/>
          </a:solidFill>
          <a:ln w="9525">
            <a:solidFill>
              <a:srgbClr val="FFFFFF"/>
            </a:solidFill>
            <a:miter lim="800000"/>
            <a:headEnd/>
            <a:tailEnd/>
          </a:ln>
        </p:spPr>
        <p:txBody>
          <a:bodyPr wrap="none" anchor="ctr"/>
          <a:lstStyle/>
          <a:p>
            <a:endParaRPr lang="en-US"/>
          </a:p>
        </p:txBody>
      </p:sp>
      <p:sp>
        <p:nvSpPr>
          <p:cNvPr id="21641" name="Rectangle 136"/>
          <p:cNvSpPr>
            <a:spLocks noChangeArrowheads="1"/>
          </p:cNvSpPr>
          <p:nvPr/>
        </p:nvSpPr>
        <p:spPr bwMode="auto">
          <a:xfrm>
            <a:off x="4770438" y="2830513"/>
            <a:ext cx="234950" cy="234950"/>
          </a:xfrm>
          <a:prstGeom prst="rect">
            <a:avLst/>
          </a:prstGeom>
          <a:solidFill>
            <a:srgbClr val="99CC00"/>
          </a:solidFill>
          <a:ln w="9525">
            <a:solidFill>
              <a:srgbClr val="FFFFFF"/>
            </a:solidFill>
            <a:miter lim="800000"/>
            <a:headEnd/>
            <a:tailEnd/>
          </a:ln>
        </p:spPr>
        <p:txBody>
          <a:bodyPr wrap="none" anchor="ctr"/>
          <a:lstStyle/>
          <a:p>
            <a:endParaRPr lang="en-US"/>
          </a:p>
        </p:txBody>
      </p:sp>
      <p:sp>
        <p:nvSpPr>
          <p:cNvPr id="21642" name="Rectangle 137"/>
          <p:cNvSpPr>
            <a:spLocks noChangeArrowheads="1"/>
          </p:cNvSpPr>
          <p:nvPr/>
        </p:nvSpPr>
        <p:spPr bwMode="auto">
          <a:xfrm>
            <a:off x="5005388" y="2830513"/>
            <a:ext cx="234950" cy="234950"/>
          </a:xfrm>
          <a:prstGeom prst="rect">
            <a:avLst/>
          </a:prstGeom>
          <a:solidFill>
            <a:srgbClr val="008000"/>
          </a:solidFill>
          <a:ln w="9525">
            <a:solidFill>
              <a:srgbClr val="FFFFFF"/>
            </a:solidFill>
            <a:miter lim="800000"/>
            <a:headEnd/>
            <a:tailEnd/>
          </a:ln>
        </p:spPr>
        <p:txBody>
          <a:bodyPr wrap="none" anchor="ctr"/>
          <a:lstStyle/>
          <a:p>
            <a:endParaRPr lang="en-US"/>
          </a:p>
        </p:txBody>
      </p:sp>
      <p:sp>
        <p:nvSpPr>
          <p:cNvPr id="21643" name="Rectangle 138"/>
          <p:cNvSpPr>
            <a:spLocks noChangeArrowheads="1"/>
          </p:cNvSpPr>
          <p:nvPr/>
        </p:nvSpPr>
        <p:spPr bwMode="auto">
          <a:xfrm>
            <a:off x="5240338" y="2830513"/>
            <a:ext cx="233362" cy="234950"/>
          </a:xfrm>
          <a:prstGeom prst="rect">
            <a:avLst/>
          </a:prstGeom>
          <a:solidFill>
            <a:srgbClr val="99CC00"/>
          </a:solidFill>
          <a:ln w="9525">
            <a:solidFill>
              <a:srgbClr val="FFFFFF"/>
            </a:solidFill>
            <a:miter lim="800000"/>
            <a:headEnd/>
            <a:tailEnd/>
          </a:ln>
        </p:spPr>
        <p:txBody>
          <a:bodyPr wrap="none" anchor="ctr"/>
          <a:lstStyle/>
          <a:p>
            <a:endParaRPr lang="en-US"/>
          </a:p>
        </p:txBody>
      </p:sp>
      <p:sp>
        <p:nvSpPr>
          <p:cNvPr id="21644" name="Rectangle 139"/>
          <p:cNvSpPr>
            <a:spLocks noChangeArrowheads="1"/>
          </p:cNvSpPr>
          <p:nvPr/>
        </p:nvSpPr>
        <p:spPr bwMode="auto">
          <a:xfrm>
            <a:off x="5473700" y="2830513"/>
            <a:ext cx="234950" cy="234950"/>
          </a:xfrm>
          <a:prstGeom prst="rect">
            <a:avLst/>
          </a:prstGeom>
          <a:solidFill>
            <a:srgbClr val="CCFFCC"/>
          </a:solidFill>
          <a:ln w="9525">
            <a:solidFill>
              <a:srgbClr val="FFFFFF"/>
            </a:solidFill>
            <a:miter lim="800000"/>
            <a:headEnd/>
            <a:tailEnd/>
          </a:ln>
        </p:spPr>
        <p:txBody>
          <a:bodyPr wrap="none" anchor="ctr"/>
          <a:lstStyle/>
          <a:p>
            <a:endParaRPr lang="en-US"/>
          </a:p>
        </p:txBody>
      </p:sp>
      <p:sp>
        <p:nvSpPr>
          <p:cNvPr id="21645" name="Rectangle 140"/>
          <p:cNvSpPr>
            <a:spLocks noChangeArrowheads="1"/>
          </p:cNvSpPr>
          <p:nvPr/>
        </p:nvSpPr>
        <p:spPr bwMode="auto">
          <a:xfrm>
            <a:off x="3367088" y="3068638"/>
            <a:ext cx="234950" cy="234950"/>
          </a:xfrm>
          <a:prstGeom prst="rect">
            <a:avLst/>
          </a:prstGeom>
          <a:solidFill>
            <a:srgbClr val="CCFFCC"/>
          </a:solidFill>
          <a:ln w="9525">
            <a:solidFill>
              <a:srgbClr val="FFFFFF"/>
            </a:solidFill>
            <a:miter lim="800000"/>
            <a:headEnd/>
            <a:tailEnd/>
          </a:ln>
        </p:spPr>
        <p:txBody>
          <a:bodyPr wrap="none" anchor="ctr"/>
          <a:lstStyle/>
          <a:p>
            <a:endParaRPr lang="en-US"/>
          </a:p>
        </p:txBody>
      </p:sp>
      <p:sp>
        <p:nvSpPr>
          <p:cNvPr id="21646" name="Rectangle 141"/>
          <p:cNvSpPr>
            <a:spLocks noChangeArrowheads="1"/>
          </p:cNvSpPr>
          <p:nvPr/>
        </p:nvSpPr>
        <p:spPr bwMode="auto">
          <a:xfrm>
            <a:off x="3597275" y="3065463"/>
            <a:ext cx="234950" cy="233362"/>
          </a:xfrm>
          <a:prstGeom prst="rect">
            <a:avLst/>
          </a:prstGeom>
          <a:solidFill>
            <a:srgbClr val="CCFFCC"/>
          </a:solidFill>
          <a:ln w="9525">
            <a:solidFill>
              <a:srgbClr val="FFFFFF"/>
            </a:solidFill>
            <a:miter lim="800000"/>
            <a:headEnd/>
            <a:tailEnd/>
          </a:ln>
        </p:spPr>
        <p:txBody>
          <a:bodyPr wrap="none" anchor="ctr"/>
          <a:lstStyle/>
          <a:p>
            <a:endParaRPr lang="en-US"/>
          </a:p>
        </p:txBody>
      </p:sp>
      <p:sp>
        <p:nvSpPr>
          <p:cNvPr id="21647" name="Rectangle 142"/>
          <p:cNvSpPr>
            <a:spLocks noChangeArrowheads="1"/>
          </p:cNvSpPr>
          <p:nvPr/>
        </p:nvSpPr>
        <p:spPr bwMode="auto">
          <a:xfrm>
            <a:off x="3832225" y="3065463"/>
            <a:ext cx="234950" cy="233362"/>
          </a:xfrm>
          <a:prstGeom prst="rect">
            <a:avLst/>
          </a:prstGeom>
          <a:solidFill>
            <a:srgbClr val="99CC00"/>
          </a:solidFill>
          <a:ln w="9525">
            <a:solidFill>
              <a:srgbClr val="FFFFFF"/>
            </a:solidFill>
            <a:miter lim="800000"/>
            <a:headEnd/>
            <a:tailEnd/>
          </a:ln>
        </p:spPr>
        <p:txBody>
          <a:bodyPr wrap="none" anchor="ctr"/>
          <a:lstStyle/>
          <a:p>
            <a:endParaRPr lang="en-US"/>
          </a:p>
        </p:txBody>
      </p:sp>
      <p:sp>
        <p:nvSpPr>
          <p:cNvPr id="21648" name="Rectangle 143"/>
          <p:cNvSpPr>
            <a:spLocks noChangeArrowheads="1"/>
          </p:cNvSpPr>
          <p:nvPr/>
        </p:nvSpPr>
        <p:spPr bwMode="auto">
          <a:xfrm>
            <a:off x="4067175" y="3065463"/>
            <a:ext cx="234950" cy="233362"/>
          </a:xfrm>
          <a:prstGeom prst="rect">
            <a:avLst/>
          </a:prstGeom>
          <a:solidFill>
            <a:srgbClr val="99CC00"/>
          </a:solidFill>
          <a:ln w="9525">
            <a:solidFill>
              <a:srgbClr val="FFFFFF"/>
            </a:solidFill>
            <a:miter lim="800000"/>
            <a:headEnd/>
            <a:tailEnd/>
          </a:ln>
        </p:spPr>
        <p:txBody>
          <a:bodyPr wrap="none" anchor="ctr"/>
          <a:lstStyle/>
          <a:p>
            <a:endParaRPr lang="en-US"/>
          </a:p>
        </p:txBody>
      </p:sp>
      <p:sp>
        <p:nvSpPr>
          <p:cNvPr id="21649" name="Rectangle 144"/>
          <p:cNvSpPr>
            <a:spLocks noChangeArrowheads="1"/>
          </p:cNvSpPr>
          <p:nvPr/>
        </p:nvSpPr>
        <p:spPr bwMode="auto">
          <a:xfrm>
            <a:off x="4302125" y="3065463"/>
            <a:ext cx="233363" cy="233362"/>
          </a:xfrm>
          <a:prstGeom prst="rect">
            <a:avLst/>
          </a:prstGeom>
          <a:solidFill>
            <a:srgbClr val="99CC00"/>
          </a:solidFill>
          <a:ln w="9525">
            <a:solidFill>
              <a:srgbClr val="FFFFFF"/>
            </a:solidFill>
            <a:miter lim="800000"/>
            <a:headEnd/>
            <a:tailEnd/>
          </a:ln>
        </p:spPr>
        <p:txBody>
          <a:bodyPr wrap="none" anchor="ctr"/>
          <a:lstStyle/>
          <a:p>
            <a:endParaRPr lang="en-US"/>
          </a:p>
        </p:txBody>
      </p:sp>
      <p:sp>
        <p:nvSpPr>
          <p:cNvPr id="21650" name="Rectangle 145"/>
          <p:cNvSpPr>
            <a:spLocks noChangeArrowheads="1"/>
          </p:cNvSpPr>
          <p:nvPr/>
        </p:nvSpPr>
        <p:spPr bwMode="auto">
          <a:xfrm>
            <a:off x="4535488" y="3065463"/>
            <a:ext cx="234950" cy="233362"/>
          </a:xfrm>
          <a:prstGeom prst="rect">
            <a:avLst/>
          </a:prstGeom>
          <a:solidFill>
            <a:srgbClr val="008000"/>
          </a:solidFill>
          <a:ln w="9525">
            <a:solidFill>
              <a:srgbClr val="FFFFFF"/>
            </a:solidFill>
            <a:miter lim="800000"/>
            <a:headEnd/>
            <a:tailEnd/>
          </a:ln>
        </p:spPr>
        <p:txBody>
          <a:bodyPr wrap="none" anchor="ctr"/>
          <a:lstStyle/>
          <a:p>
            <a:endParaRPr lang="en-US"/>
          </a:p>
        </p:txBody>
      </p:sp>
      <p:sp>
        <p:nvSpPr>
          <p:cNvPr id="21651" name="Rectangle 146"/>
          <p:cNvSpPr>
            <a:spLocks noChangeArrowheads="1"/>
          </p:cNvSpPr>
          <p:nvPr/>
        </p:nvSpPr>
        <p:spPr bwMode="auto">
          <a:xfrm>
            <a:off x="4770438" y="3065463"/>
            <a:ext cx="234950" cy="233362"/>
          </a:xfrm>
          <a:prstGeom prst="rect">
            <a:avLst/>
          </a:prstGeom>
          <a:solidFill>
            <a:srgbClr val="008000"/>
          </a:solidFill>
          <a:ln w="9525">
            <a:solidFill>
              <a:srgbClr val="FFFFFF"/>
            </a:solidFill>
            <a:miter lim="800000"/>
            <a:headEnd/>
            <a:tailEnd/>
          </a:ln>
        </p:spPr>
        <p:txBody>
          <a:bodyPr wrap="none" anchor="ctr"/>
          <a:lstStyle/>
          <a:p>
            <a:endParaRPr lang="en-US"/>
          </a:p>
        </p:txBody>
      </p:sp>
      <p:sp>
        <p:nvSpPr>
          <p:cNvPr id="21652" name="Rectangle 147"/>
          <p:cNvSpPr>
            <a:spLocks noChangeArrowheads="1"/>
          </p:cNvSpPr>
          <p:nvPr/>
        </p:nvSpPr>
        <p:spPr bwMode="auto">
          <a:xfrm>
            <a:off x="5005388" y="3065463"/>
            <a:ext cx="234950" cy="233362"/>
          </a:xfrm>
          <a:prstGeom prst="rect">
            <a:avLst/>
          </a:prstGeom>
          <a:solidFill>
            <a:srgbClr val="008000"/>
          </a:solidFill>
          <a:ln w="9525">
            <a:solidFill>
              <a:srgbClr val="FFFFFF"/>
            </a:solidFill>
            <a:miter lim="800000"/>
            <a:headEnd/>
            <a:tailEnd/>
          </a:ln>
        </p:spPr>
        <p:txBody>
          <a:bodyPr wrap="none" anchor="ctr"/>
          <a:lstStyle/>
          <a:p>
            <a:endParaRPr lang="en-US"/>
          </a:p>
        </p:txBody>
      </p:sp>
      <p:sp>
        <p:nvSpPr>
          <p:cNvPr id="21653" name="Rectangle 148"/>
          <p:cNvSpPr>
            <a:spLocks noChangeArrowheads="1"/>
          </p:cNvSpPr>
          <p:nvPr/>
        </p:nvSpPr>
        <p:spPr bwMode="auto">
          <a:xfrm>
            <a:off x="5240338" y="3065463"/>
            <a:ext cx="233362" cy="233362"/>
          </a:xfrm>
          <a:prstGeom prst="rect">
            <a:avLst/>
          </a:prstGeom>
          <a:solidFill>
            <a:srgbClr val="99CC00"/>
          </a:solidFill>
          <a:ln w="9525">
            <a:solidFill>
              <a:srgbClr val="FFFFFF"/>
            </a:solidFill>
            <a:miter lim="800000"/>
            <a:headEnd/>
            <a:tailEnd/>
          </a:ln>
        </p:spPr>
        <p:txBody>
          <a:bodyPr wrap="none" anchor="ctr"/>
          <a:lstStyle/>
          <a:p>
            <a:endParaRPr lang="en-US"/>
          </a:p>
        </p:txBody>
      </p:sp>
      <p:sp>
        <p:nvSpPr>
          <p:cNvPr id="21654" name="Rectangle 149"/>
          <p:cNvSpPr>
            <a:spLocks noChangeArrowheads="1"/>
          </p:cNvSpPr>
          <p:nvPr/>
        </p:nvSpPr>
        <p:spPr bwMode="auto">
          <a:xfrm>
            <a:off x="5473700" y="3065463"/>
            <a:ext cx="234950" cy="233362"/>
          </a:xfrm>
          <a:prstGeom prst="rect">
            <a:avLst/>
          </a:prstGeom>
          <a:solidFill>
            <a:srgbClr val="CCFFCC"/>
          </a:solidFill>
          <a:ln w="9525">
            <a:solidFill>
              <a:srgbClr val="FFFFFF"/>
            </a:solidFill>
            <a:miter lim="800000"/>
            <a:headEnd/>
            <a:tailEnd/>
          </a:ln>
        </p:spPr>
        <p:txBody>
          <a:bodyPr wrap="none" anchor="ctr"/>
          <a:lstStyle/>
          <a:p>
            <a:endParaRPr lang="en-US"/>
          </a:p>
        </p:txBody>
      </p:sp>
      <p:sp>
        <p:nvSpPr>
          <p:cNvPr id="21655" name="Rectangle 150"/>
          <p:cNvSpPr>
            <a:spLocks noChangeArrowheads="1"/>
          </p:cNvSpPr>
          <p:nvPr/>
        </p:nvSpPr>
        <p:spPr bwMode="auto">
          <a:xfrm>
            <a:off x="3367088" y="3303588"/>
            <a:ext cx="234950" cy="234950"/>
          </a:xfrm>
          <a:prstGeom prst="rect">
            <a:avLst/>
          </a:prstGeom>
          <a:solidFill>
            <a:srgbClr val="CCFFCC"/>
          </a:solidFill>
          <a:ln w="9525">
            <a:solidFill>
              <a:srgbClr val="FFFFFF"/>
            </a:solidFill>
            <a:miter lim="800000"/>
            <a:headEnd/>
            <a:tailEnd/>
          </a:ln>
        </p:spPr>
        <p:txBody>
          <a:bodyPr wrap="none" anchor="ctr"/>
          <a:lstStyle/>
          <a:p>
            <a:endParaRPr lang="en-US"/>
          </a:p>
        </p:txBody>
      </p:sp>
      <p:sp>
        <p:nvSpPr>
          <p:cNvPr id="21656" name="Rectangle 151"/>
          <p:cNvSpPr>
            <a:spLocks noChangeArrowheads="1"/>
          </p:cNvSpPr>
          <p:nvPr/>
        </p:nvSpPr>
        <p:spPr bwMode="auto">
          <a:xfrm>
            <a:off x="3597275" y="3298825"/>
            <a:ext cx="234950" cy="234950"/>
          </a:xfrm>
          <a:prstGeom prst="rect">
            <a:avLst/>
          </a:prstGeom>
          <a:solidFill>
            <a:srgbClr val="CCFFCC"/>
          </a:solidFill>
          <a:ln w="9525">
            <a:solidFill>
              <a:srgbClr val="FFFFFF"/>
            </a:solidFill>
            <a:miter lim="800000"/>
            <a:headEnd/>
            <a:tailEnd/>
          </a:ln>
        </p:spPr>
        <p:txBody>
          <a:bodyPr wrap="none" anchor="ctr"/>
          <a:lstStyle/>
          <a:p>
            <a:endParaRPr lang="en-US"/>
          </a:p>
        </p:txBody>
      </p:sp>
      <p:sp>
        <p:nvSpPr>
          <p:cNvPr id="21657" name="Rectangle 152"/>
          <p:cNvSpPr>
            <a:spLocks noChangeArrowheads="1"/>
          </p:cNvSpPr>
          <p:nvPr/>
        </p:nvSpPr>
        <p:spPr bwMode="auto">
          <a:xfrm>
            <a:off x="3832225" y="3298825"/>
            <a:ext cx="234950" cy="234950"/>
          </a:xfrm>
          <a:prstGeom prst="rect">
            <a:avLst/>
          </a:prstGeom>
          <a:solidFill>
            <a:srgbClr val="99CC00"/>
          </a:solidFill>
          <a:ln w="9525">
            <a:solidFill>
              <a:srgbClr val="FFFFFF"/>
            </a:solidFill>
            <a:miter lim="800000"/>
            <a:headEnd/>
            <a:tailEnd/>
          </a:ln>
        </p:spPr>
        <p:txBody>
          <a:bodyPr wrap="none" anchor="ctr"/>
          <a:lstStyle/>
          <a:p>
            <a:endParaRPr lang="en-US"/>
          </a:p>
        </p:txBody>
      </p:sp>
      <p:sp>
        <p:nvSpPr>
          <p:cNvPr id="21658" name="Rectangle 153"/>
          <p:cNvSpPr>
            <a:spLocks noChangeArrowheads="1"/>
          </p:cNvSpPr>
          <p:nvPr/>
        </p:nvSpPr>
        <p:spPr bwMode="auto">
          <a:xfrm>
            <a:off x="4067175" y="3298825"/>
            <a:ext cx="234950" cy="234950"/>
          </a:xfrm>
          <a:prstGeom prst="rect">
            <a:avLst/>
          </a:prstGeom>
          <a:solidFill>
            <a:srgbClr val="008000"/>
          </a:solidFill>
          <a:ln w="9525">
            <a:solidFill>
              <a:srgbClr val="FFFFFF"/>
            </a:solidFill>
            <a:miter lim="800000"/>
            <a:headEnd/>
            <a:tailEnd/>
          </a:ln>
        </p:spPr>
        <p:txBody>
          <a:bodyPr wrap="none" anchor="ctr"/>
          <a:lstStyle/>
          <a:p>
            <a:endParaRPr lang="en-US"/>
          </a:p>
        </p:txBody>
      </p:sp>
      <p:sp>
        <p:nvSpPr>
          <p:cNvPr id="21659" name="Rectangle 154"/>
          <p:cNvSpPr>
            <a:spLocks noChangeArrowheads="1"/>
          </p:cNvSpPr>
          <p:nvPr/>
        </p:nvSpPr>
        <p:spPr bwMode="auto">
          <a:xfrm>
            <a:off x="4302125" y="3298825"/>
            <a:ext cx="233363" cy="234950"/>
          </a:xfrm>
          <a:prstGeom prst="rect">
            <a:avLst/>
          </a:prstGeom>
          <a:solidFill>
            <a:srgbClr val="99CC00"/>
          </a:solidFill>
          <a:ln w="9525">
            <a:solidFill>
              <a:srgbClr val="FFFFFF"/>
            </a:solidFill>
            <a:miter lim="800000"/>
            <a:headEnd/>
            <a:tailEnd/>
          </a:ln>
        </p:spPr>
        <p:txBody>
          <a:bodyPr wrap="none" anchor="ctr"/>
          <a:lstStyle/>
          <a:p>
            <a:endParaRPr lang="en-US"/>
          </a:p>
        </p:txBody>
      </p:sp>
      <p:sp>
        <p:nvSpPr>
          <p:cNvPr id="21660" name="Rectangle 155"/>
          <p:cNvSpPr>
            <a:spLocks noChangeArrowheads="1"/>
          </p:cNvSpPr>
          <p:nvPr/>
        </p:nvSpPr>
        <p:spPr bwMode="auto">
          <a:xfrm>
            <a:off x="4535488" y="3298825"/>
            <a:ext cx="234950" cy="234950"/>
          </a:xfrm>
          <a:prstGeom prst="rect">
            <a:avLst/>
          </a:prstGeom>
          <a:solidFill>
            <a:srgbClr val="008000"/>
          </a:solidFill>
          <a:ln w="9525">
            <a:solidFill>
              <a:srgbClr val="FFFFFF"/>
            </a:solidFill>
            <a:miter lim="800000"/>
            <a:headEnd/>
            <a:tailEnd/>
          </a:ln>
        </p:spPr>
        <p:txBody>
          <a:bodyPr wrap="none" anchor="ctr"/>
          <a:lstStyle/>
          <a:p>
            <a:endParaRPr lang="en-US"/>
          </a:p>
        </p:txBody>
      </p:sp>
      <p:sp>
        <p:nvSpPr>
          <p:cNvPr id="21661" name="Rectangle 156"/>
          <p:cNvSpPr>
            <a:spLocks noChangeArrowheads="1"/>
          </p:cNvSpPr>
          <p:nvPr/>
        </p:nvSpPr>
        <p:spPr bwMode="auto">
          <a:xfrm>
            <a:off x="4770438" y="3298825"/>
            <a:ext cx="234950" cy="234950"/>
          </a:xfrm>
          <a:prstGeom prst="rect">
            <a:avLst/>
          </a:prstGeom>
          <a:solidFill>
            <a:srgbClr val="008000"/>
          </a:solidFill>
          <a:ln w="9525">
            <a:solidFill>
              <a:srgbClr val="FFFFFF"/>
            </a:solidFill>
            <a:miter lim="800000"/>
            <a:headEnd/>
            <a:tailEnd/>
          </a:ln>
        </p:spPr>
        <p:txBody>
          <a:bodyPr wrap="none" anchor="ctr"/>
          <a:lstStyle/>
          <a:p>
            <a:endParaRPr lang="en-US"/>
          </a:p>
        </p:txBody>
      </p:sp>
      <p:sp>
        <p:nvSpPr>
          <p:cNvPr id="21662" name="Rectangle 157"/>
          <p:cNvSpPr>
            <a:spLocks noChangeArrowheads="1"/>
          </p:cNvSpPr>
          <p:nvPr/>
        </p:nvSpPr>
        <p:spPr bwMode="auto">
          <a:xfrm>
            <a:off x="5005388" y="3298825"/>
            <a:ext cx="234950" cy="234950"/>
          </a:xfrm>
          <a:prstGeom prst="rect">
            <a:avLst/>
          </a:prstGeom>
          <a:solidFill>
            <a:srgbClr val="99CC00"/>
          </a:solidFill>
          <a:ln w="9525">
            <a:solidFill>
              <a:srgbClr val="FFFFFF"/>
            </a:solidFill>
            <a:miter lim="800000"/>
            <a:headEnd/>
            <a:tailEnd/>
          </a:ln>
        </p:spPr>
        <p:txBody>
          <a:bodyPr wrap="none" anchor="ctr"/>
          <a:lstStyle/>
          <a:p>
            <a:endParaRPr lang="en-US"/>
          </a:p>
        </p:txBody>
      </p:sp>
      <p:sp>
        <p:nvSpPr>
          <p:cNvPr id="21663" name="Rectangle 158"/>
          <p:cNvSpPr>
            <a:spLocks noChangeArrowheads="1"/>
          </p:cNvSpPr>
          <p:nvPr/>
        </p:nvSpPr>
        <p:spPr bwMode="auto">
          <a:xfrm>
            <a:off x="5240338" y="3298825"/>
            <a:ext cx="233362" cy="234950"/>
          </a:xfrm>
          <a:prstGeom prst="rect">
            <a:avLst/>
          </a:prstGeom>
          <a:solidFill>
            <a:srgbClr val="99CC00"/>
          </a:solidFill>
          <a:ln w="9525">
            <a:solidFill>
              <a:srgbClr val="FFFFFF"/>
            </a:solidFill>
            <a:miter lim="800000"/>
            <a:headEnd/>
            <a:tailEnd/>
          </a:ln>
        </p:spPr>
        <p:txBody>
          <a:bodyPr wrap="none" anchor="ctr"/>
          <a:lstStyle/>
          <a:p>
            <a:endParaRPr lang="en-US"/>
          </a:p>
        </p:txBody>
      </p:sp>
      <p:sp>
        <p:nvSpPr>
          <p:cNvPr id="21664" name="Rectangle 159"/>
          <p:cNvSpPr>
            <a:spLocks noChangeArrowheads="1"/>
          </p:cNvSpPr>
          <p:nvPr/>
        </p:nvSpPr>
        <p:spPr bwMode="auto">
          <a:xfrm>
            <a:off x="5473700" y="3298825"/>
            <a:ext cx="234950" cy="234950"/>
          </a:xfrm>
          <a:prstGeom prst="rect">
            <a:avLst/>
          </a:prstGeom>
          <a:solidFill>
            <a:srgbClr val="CCFFCC"/>
          </a:solidFill>
          <a:ln w="9525">
            <a:solidFill>
              <a:srgbClr val="FFFFFF"/>
            </a:solidFill>
            <a:miter lim="800000"/>
            <a:headEnd/>
            <a:tailEnd/>
          </a:ln>
        </p:spPr>
        <p:txBody>
          <a:bodyPr wrap="none" anchor="ctr"/>
          <a:lstStyle/>
          <a:p>
            <a:endParaRPr lang="en-US"/>
          </a:p>
        </p:txBody>
      </p:sp>
      <p:sp>
        <p:nvSpPr>
          <p:cNvPr id="21665" name="Rectangle 160"/>
          <p:cNvSpPr>
            <a:spLocks noChangeArrowheads="1"/>
          </p:cNvSpPr>
          <p:nvPr/>
        </p:nvSpPr>
        <p:spPr bwMode="auto">
          <a:xfrm>
            <a:off x="3367088" y="3538538"/>
            <a:ext cx="234950" cy="233362"/>
          </a:xfrm>
          <a:prstGeom prst="rect">
            <a:avLst/>
          </a:prstGeom>
          <a:solidFill>
            <a:srgbClr val="CCFFCC"/>
          </a:solidFill>
          <a:ln w="9525">
            <a:solidFill>
              <a:srgbClr val="FFFFFF"/>
            </a:solidFill>
            <a:miter lim="800000"/>
            <a:headEnd/>
            <a:tailEnd/>
          </a:ln>
        </p:spPr>
        <p:txBody>
          <a:bodyPr wrap="none" anchor="ctr"/>
          <a:lstStyle/>
          <a:p>
            <a:endParaRPr lang="en-US"/>
          </a:p>
        </p:txBody>
      </p:sp>
      <p:sp>
        <p:nvSpPr>
          <p:cNvPr id="21666" name="Rectangle 161"/>
          <p:cNvSpPr>
            <a:spLocks noChangeArrowheads="1"/>
          </p:cNvSpPr>
          <p:nvPr/>
        </p:nvSpPr>
        <p:spPr bwMode="auto">
          <a:xfrm>
            <a:off x="3597275" y="3533775"/>
            <a:ext cx="234950" cy="234950"/>
          </a:xfrm>
          <a:prstGeom prst="rect">
            <a:avLst/>
          </a:prstGeom>
          <a:solidFill>
            <a:srgbClr val="99CC00"/>
          </a:solidFill>
          <a:ln w="9525">
            <a:solidFill>
              <a:srgbClr val="FFFFFF"/>
            </a:solidFill>
            <a:miter lim="800000"/>
            <a:headEnd/>
            <a:tailEnd/>
          </a:ln>
        </p:spPr>
        <p:txBody>
          <a:bodyPr wrap="none" anchor="ctr"/>
          <a:lstStyle/>
          <a:p>
            <a:endParaRPr lang="en-US"/>
          </a:p>
        </p:txBody>
      </p:sp>
      <p:sp>
        <p:nvSpPr>
          <p:cNvPr id="21667" name="Rectangle 162"/>
          <p:cNvSpPr>
            <a:spLocks noChangeArrowheads="1"/>
          </p:cNvSpPr>
          <p:nvPr/>
        </p:nvSpPr>
        <p:spPr bwMode="auto">
          <a:xfrm>
            <a:off x="3832225" y="3533775"/>
            <a:ext cx="234950" cy="234950"/>
          </a:xfrm>
          <a:prstGeom prst="rect">
            <a:avLst/>
          </a:prstGeom>
          <a:solidFill>
            <a:srgbClr val="99CC00"/>
          </a:solidFill>
          <a:ln w="9525">
            <a:solidFill>
              <a:srgbClr val="FFFFFF"/>
            </a:solidFill>
            <a:miter lim="800000"/>
            <a:headEnd/>
            <a:tailEnd/>
          </a:ln>
        </p:spPr>
        <p:txBody>
          <a:bodyPr wrap="none" anchor="ctr"/>
          <a:lstStyle/>
          <a:p>
            <a:endParaRPr lang="en-US"/>
          </a:p>
        </p:txBody>
      </p:sp>
      <p:sp>
        <p:nvSpPr>
          <p:cNvPr id="21668" name="Rectangle 163"/>
          <p:cNvSpPr>
            <a:spLocks noChangeArrowheads="1"/>
          </p:cNvSpPr>
          <p:nvPr/>
        </p:nvSpPr>
        <p:spPr bwMode="auto">
          <a:xfrm>
            <a:off x="4067175" y="3533775"/>
            <a:ext cx="234950" cy="234950"/>
          </a:xfrm>
          <a:prstGeom prst="rect">
            <a:avLst/>
          </a:prstGeom>
          <a:solidFill>
            <a:srgbClr val="008000"/>
          </a:solidFill>
          <a:ln w="9525">
            <a:solidFill>
              <a:srgbClr val="FFFFFF"/>
            </a:solidFill>
            <a:miter lim="800000"/>
            <a:headEnd/>
            <a:tailEnd/>
          </a:ln>
        </p:spPr>
        <p:txBody>
          <a:bodyPr wrap="none" anchor="ctr"/>
          <a:lstStyle/>
          <a:p>
            <a:endParaRPr lang="en-US"/>
          </a:p>
        </p:txBody>
      </p:sp>
      <p:sp>
        <p:nvSpPr>
          <p:cNvPr id="21669" name="Rectangle 164"/>
          <p:cNvSpPr>
            <a:spLocks noChangeArrowheads="1"/>
          </p:cNvSpPr>
          <p:nvPr/>
        </p:nvSpPr>
        <p:spPr bwMode="auto">
          <a:xfrm>
            <a:off x="4302125" y="3533775"/>
            <a:ext cx="233363" cy="234950"/>
          </a:xfrm>
          <a:prstGeom prst="rect">
            <a:avLst/>
          </a:prstGeom>
          <a:solidFill>
            <a:srgbClr val="008000"/>
          </a:solidFill>
          <a:ln w="9525">
            <a:solidFill>
              <a:srgbClr val="FFFFFF"/>
            </a:solidFill>
            <a:miter lim="800000"/>
            <a:headEnd/>
            <a:tailEnd/>
          </a:ln>
        </p:spPr>
        <p:txBody>
          <a:bodyPr wrap="none" anchor="ctr"/>
          <a:lstStyle/>
          <a:p>
            <a:endParaRPr lang="en-US"/>
          </a:p>
        </p:txBody>
      </p:sp>
      <p:sp>
        <p:nvSpPr>
          <p:cNvPr id="21670" name="Rectangle 165"/>
          <p:cNvSpPr>
            <a:spLocks noChangeArrowheads="1"/>
          </p:cNvSpPr>
          <p:nvPr/>
        </p:nvSpPr>
        <p:spPr bwMode="auto">
          <a:xfrm>
            <a:off x="4535488" y="3533775"/>
            <a:ext cx="234950" cy="234950"/>
          </a:xfrm>
          <a:prstGeom prst="rect">
            <a:avLst/>
          </a:prstGeom>
          <a:solidFill>
            <a:srgbClr val="008000"/>
          </a:solidFill>
          <a:ln w="9525">
            <a:solidFill>
              <a:srgbClr val="FFFFFF"/>
            </a:solidFill>
            <a:miter lim="800000"/>
            <a:headEnd/>
            <a:tailEnd/>
          </a:ln>
        </p:spPr>
        <p:txBody>
          <a:bodyPr wrap="none" anchor="ctr"/>
          <a:lstStyle/>
          <a:p>
            <a:endParaRPr lang="en-US"/>
          </a:p>
        </p:txBody>
      </p:sp>
      <p:sp>
        <p:nvSpPr>
          <p:cNvPr id="21671" name="Rectangle 166"/>
          <p:cNvSpPr>
            <a:spLocks noChangeArrowheads="1"/>
          </p:cNvSpPr>
          <p:nvPr/>
        </p:nvSpPr>
        <p:spPr bwMode="auto">
          <a:xfrm>
            <a:off x="4770438" y="3533775"/>
            <a:ext cx="234950" cy="234950"/>
          </a:xfrm>
          <a:prstGeom prst="rect">
            <a:avLst/>
          </a:prstGeom>
          <a:solidFill>
            <a:srgbClr val="008000"/>
          </a:solidFill>
          <a:ln w="9525">
            <a:solidFill>
              <a:srgbClr val="FFFFFF"/>
            </a:solidFill>
            <a:miter lim="800000"/>
            <a:headEnd/>
            <a:tailEnd/>
          </a:ln>
        </p:spPr>
        <p:txBody>
          <a:bodyPr wrap="none" anchor="ctr"/>
          <a:lstStyle/>
          <a:p>
            <a:endParaRPr lang="en-US"/>
          </a:p>
        </p:txBody>
      </p:sp>
      <p:sp>
        <p:nvSpPr>
          <p:cNvPr id="21672" name="Rectangle 167"/>
          <p:cNvSpPr>
            <a:spLocks noChangeArrowheads="1"/>
          </p:cNvSpPr>
          <p:nvPr/>
        </p:nvSpPr>
        <p:spPr bwMode="auto">
          <a:xfrm>
            <a:off x="5005388" y="3533775"/>
            <a:ext cx="234950" cy="234950"/>
          </a:xfrm>
          <a:prstGeom prst="rect">
            <a:avLst/>
          </a:prstGeom>
          <a:solidFill>
            <a:srgbClr val="99CC00"/>
          </a:solidFill>
          <a:ln w="9525">
            <a:solidFill>
              <a:srgbClr val="FFFFFF"/>
            </a:solidFill>
            <a:miter lim="800000"/>
            <a:headEnd/>
            <a:tailEnd/>
          </a:ln>
        </p:spPr>
        <p:txBody>
          <a:bodyPr wrap="none" anchor="ctr"/>
          <a:lstStyle/>
          <a:p>
            <a:endParaRPr lang="en-US"/>
          </a:p>
        </p:txBody>
      </p:sp>
      <p:sp>
        <p:nvSpPr>
          <p:cNvPr id="21673" name="Rectangle 168"/>
          <p:cNvSpPr>
            <a:spLocks noChangeArrowheads="1"/>
          </p:cNvSpPr>
          <p:nvPr/>
        </p:nvSpPr>
        <p:spPr bwMode="auto">
          <a:xfrm>
            <a:off x="5240338" y="3533775"/>
            <a:ext cx="233362" cy="234950"/>
          </a:xfrm>
          <a:prstGeom prst="rect">
            <a:avLst/>
          </a:prstGeom>
          <a:solidFill>
            <a:srgbClr val="CCFFCC"/>
          </a:solidFill>
          <a:ln w="9525">
            <a:solidFill>
              <a:srgbClr val="FFFFFF"/>
            </a:solidFill>
            <a:miter lim="800000"/>
            <a:headEnd/>
            <a:tailEnd/>
          </a:ln>
        </p:spPr>
        <p:txBody>
          <a:bodyPr wrap="none" anchor="ctr"/>
          <a:lstStyle/>
          <a:p>
            <a:endParaRPr lang="en-US"/>
          </a:p>
        </p:txBody>
      </p:sp>
      <p:sp>
        <p:nvSpPr>
          <p:cNvPr id="21674" name="Rectangle 169"/>
          <p:cNvSpPr>
            <a:spLocks noChangeArrowheads="1"/>
          </p:cNvSpPr>
          <p:nvPr/>
        </p:nvSpPr>
        <p:spPr bwMode="auto">
          <a:xfrm>
            <a:off x="5473700" y="3533775"/>
            <a:ext cx="234950" cy="234950"/>
          </a:xfrm>
          <a:prstGeom prst="rect">
            <a:avLst/>
          </a:prstGeom>
          <a:solidFill>
            <a:srgbClr val="CCFFCC"/>
          </a:solidFill>
          <a:ln w="9525">
            <a:solidFill>
              <a:srgbClr val="FFFFFF"/>
            </a:solidFill>
            <a:miter lim="800000"/>
            <a:headEnd/>
            <a:tailEnd/>
          </a:ln>
        </p:spPr>
        <p:txBody>
          <a:bodyPr wrap="none" anchor="ctr"/>
          <a:lstStyle/>
          <a:p>
            <a:endParaRPr lang="en-US"/>
          </a:p>
        </p:txBody>
      </p:sp>
      <p:sp>
        <p:nvSpPr>
          <p:cNvPr id="21675" name="Rectangle 170"/>
          <p:cNvSpPr>
            <a:spLocks noChangeArrowheads="1"/>
          </p:cNvSpPr>
          <p:nvPr/>
        </p:nvSpPr>
        <p:spPr bwMode="auto">
          <a:xfrm>
            <a:off x="3367088" y="3771900"/>
            <a:ext cx="234950" cy="234950"/>
          </a:xfrm>
          <a:prstGeom prst="rect">
            <a:avLst/>
          </a:prstGeom>
          <a:solidFill>
            <a:srgbClr val="CCFFCC"/>
          </a:solidFill>
          <a:ln w="9525">
            <a:solidFill>
              <a:srgbClr val="FFFFFF"/>
            </a:solidFill>
            <a:miter lim="800000"/>
            <a:headEnd/>
            <a:tailEnd/>
          </a:ln>
        </p:spPr>
        <p:txBody>
          <a:bodyPr wrap="none" anchor="ctr"/>
          <a:lstStyle/>
          <a:p>
            <a:endParaRPr lang="en-US"/>
          </a:p>
        </p:txBody>
      </p:sp>
      <p:sp>
        <p:nvSpPr>
          <p:cNvPr id="21676" name="Rectangle 171"/>
          <p:cNvSpPr>
            <a:spLocks noChangeArrowheads="1"/>
          </p:cNvSpPr>
          <p:nvPr/>
        </p:nvSpPr>
        <p:spPr bwMode="auto">
          <a:xfrm>
            <a:off x="3597275" y="3768725"/>
            <a:ext cx="234950" cy="234950"/>
          </a:xfrm>
          <a:prstGeom prst="rect">
            <a:avLst/>
          </a:prstGeom>
          <a:solidFill>
            <a:srgbClr val="99CC00"/>
          </a:solidFill>
          <a:ln w="9525">
            <a:solidFill>
              <a:srgbClr val="FFFFFF"/>
            </a:solidFill>
            <a:miter lim="800000"/>
            <a:headEnd/>
            <a:tailEnd/>
          </a:ln>
        </p:spPr>
        <p:txBody>
          <a:bodyPr wrap="none" anchor="ctr"/>
          <a:lstStyle/>
          <a:p>
            <a:endParaRPr lang="en-US"/>
          </a:p>
        </p:txBody>
      </p:sp>
      <p:sp>
        <p:nvSpPr>
          <p:cNvPr id="21677" name="Rectangle 172"/>
          <p:cNvSpPr>
            <a:spLocks noChangeArrowheads="1"/>
          </p:cNvSpPr>
          <p:nvPr/>
        </p:nvSpPr>
        <p:spPr bwMode="auto">
          <a:xfrm>
            <a:off x="3832225" y="3768725"/>
            <a:ext cx="234950" cy="234950"/>
          </a:xfrm>
          <a:prstGeom prst="rect">
            <a:avLst/>
          </a:prstGeom>
          <a:solidFill>
            <a:srgbClr val="008000"/>
          </a:solidFill>
          <a:ln w="9525">
            <a:solidFill>
              <a:srgbClr val="FFFFFF"/>
            </a:solidFill>
            <a:miter lim="800000"/>
            <a:headEnd/>
            <a:tailEnd/>
          </a:ln>
        </p:spPr>
        <p:txBody>
          <a:bodyPr wrap="none" anchor="ctr"/>
          <a:lstStyle/>
          <a:p>
            <a:endParaRPr lang="en-US"/>
          </a:p>
        </p:txBody>
      </p:sp>
      <p:sp>
        <p:nvSpPr>
          <p:cNvPr id="21678" name="Rectangle 173"/>
          <p:cNvSpPr>
            <a:spLocks noChangeArrowheads="1"/>
          </p:cNvSpPr>
          <p:nvPr/>
        </p:nvSpPr>
        <p:spPr bwMode="auto">
          <a:xfrm>
            <a:off x="4067175" y="3768725"/>
            <a:ext cx="234950" cy="234950"/>
          </a:xfrm>
          <a:prstGeom prst="rect">
            <a:avLst/>
          </a:prstGeom>
          <a:solidFill>
            <a:srgbClr val="008000"/>
          </a:solidFill>
          <a:ln w="9525">
            <a:solidFill>
              <a:srgbClr val="FFFFFF"/>
            </a:solidFill>
            <a:miter lim="800000"/>
            <a:headEnd/>
            <a:tailEnd/>
          </a:ln>
        </p:spPr>
        <p:txBody>
          <a:bodyPr wrap="none" anchor="ctr"/>
          <a:lstStyle/>
          <a:p>
            <a:endParaRPr lang="en-US"/>
          </a:p>
        </p:txBody>
      </p:sp>
      <p:sp>
        <p:nvSpPr>
          <p:cNvPr id="21679" name="Rectangle 174"/>
          <p:cNvSpPr>
            <a:spLocks noChangeArrowheads="1"/>
          </p:cNvSpPr>
          <p:nvPr/>
        </p:nvSpPr>
        <p:spPr bwMode="auto">
          <a:xfrm>
            <a:off x="4302125" y="3768725"/>
            <a:ext cx="233363" cy="234950"/>
          </a:xfrm>
          <a:prstGeom prst="rect">
            <a:avLst/>
          </a:prstGeom>
          <a:solidFill>
            <a:srgbClr val="008000"/>
          </a:solidFill>
          <a:ln w="9525">
            <a:solidFill>
              <a:srgbClr val="FFFFFF"/>
            </a:solidFill>
            <a:miter lim="800000"/>
            <a:headEnd/>
            <a:tailEnd/>
          </a:ln>
        </p:spPr>
        <p:txBody>
          <a:bodyPr wrap="none" anchor="ctr"/>
          <a:lstStyle/>
          <a:p>
            <a:endParaRPr lang="en-US"/>
          </a:p>
        </p:txBody>
      </p:sp>
      <p:sp>
        <p:nvSpPr>
          <p:cNvPr id="21680" name="Rectangle 175"/>
          <p:cNvSpPr>
            <a:spLocks noChangeArrowheads="1"/>
          </p:cNvSpPr>
          <p:nvPr/>
        </p:nvSpPr>
        <p:spPr bwMode="auto">
          <a:xfrm>
            <a:off x="4535488" y="3768725"/>
            <a:ext cx="234950" cy="234950"/>
          </a:xfrm>
          <a:prstGeom prst="rect">
            <a:avLst/>
          </a:prstGeom>
          <a:solidFill>
            <a:srgbClr val="008000"/>
          </a:solidFill>
          <a:ln w="9525">
            <a:solidFill>
              <a:srgbClr val="FFFFFF"/>
            </a:solidFill>
            <a:miter lim="800000"/>
            <a:headEnd/>
            <a:tailEnd/>
          </a:ln>
        </p:spPr>
        <p:txBody>
          <a:bodyPr wrap="none" anchor="ctr"/>
          <a:lstStyle/>
          <a:p>
            <a:endParaRPr lang="en-US"/>
          </a:p>
        </p:txBody>
      </p:sp>
      <p:sp>
        <p:nvSpPr>
          <p:cNvPr id="21681" name="Rectangle 176"/>
          <p:cNvSpPr>
            <a:spLocks noChangeArrowheads="1"/>
          </p:cNvSpPr>
          <p:nvPr/>
        </p:nvSpPr>
        <p:spPr bwMode="auto">
          <a:xfrm>
            <a:off x="4770438" y="3768725"/>
            <a:ext cx="234950" cy="234950"/>
          </a:xfrm>
          <a:prstGeom prst="rect">
            <a:avLst/>
          </a:prstGeom>
          <a:solidFill>
            <a:srgbClr val="008000"/>
          </a:solidFill>
          <a:ln w="9525">
            <a:solidFill>
              <a:srgbClr val="FFFFFF"/>
            </a:solidFill>
            <a:miter lim="800000"/>
            <a:headEnd/>
            <a:tailEnd/>
          </a:ln>
        </p:spPr>
        <p:txBody>
          <a:bodyPr wrap="none" anchor="ctr"/>
          <a:lstStyle/>
          <a:p>
            <a:endParaRPr lang="en-US"/>
          </a:p>
        </p:txBody>
      </p:sp>
      <p:sp>
        <p:nvSpPr>
          <p:cNvPr id="21682" name="Rectangle 177"/>
          <p:cNvSpPr>
            <a:spLocks noChangeArrowheads="1"/>
          </p:cNvSpPr>
          <p:nvPr/>
        </p:nvSpPr>
        <p:spPr bwMode="auto">
          <a:xfrm>
            <a:off x="5005388" y="3768725"/>
            <a:ext cx="234950" cy="234950"/>
          </a:xfrm>
          <a:prstGeom prst="rect">
            <a:avLst/>
          </a:prstGeom>
          <a:solidFill>
            <a:srgbClr val="99CC00"/>
          </a:solidFill>
          <a:ln w="9525">
            <a:solidFill>
              <a:srgbClr val="FFFFFF"/>
            </a:solidFill>
            <a:miter lim="800000"/>
            <a:headEnd/>
            <a:tailEnd/>
          </a:ln>
        </p:spPr>
        <p:txBody>
          <a:bodyPr wrap="none" anchor="ctr"/>
          <a:lstStyle/>
          <a:p>
            <a:endParaRPr lang="en-US"/>
          </a:p>
        </p:txBody>
      </p:sp>
      <p:sp>
        <p:nvSpPr>
          <p:cNvPr id="21683" name="Rectangle 178"/>
          <p:cNvSpPr>
            <a:spLocks noChangeArrowheads="1"/>
          </p:cNvSpPr>
          <p:nvPr/>
        </p:nvSpPr>
        <p:spPr bwMode="auto">
          <a:xfrm>
            <a:off x="5240338" y="3768725"/>
            <a:ext cx="233362" cy="234950"/>
          </a:xfrm>
          <a:prstGeom prst="rect">
            <a:avLst/>
          </a:prstGeom>
          <a:solidFill>
            <a:srgbClr val="CCFFCC"/>
          </a:solidFill>
          <a:ln w="9525">
            <a:solidFill>
              <a:srgbClr val="FFFFFF"/>
            </a:solidFill>
            <a:miter lim="800000"/>
            <a:headEnd/>
            <a:tailEnd/>
          </a:ln>
        </p:spPr>
        <p:txBody>
          <a:bodyPr wrap="none" anchor="ctr"/>
          <a:lstStyle/>
          <a:p>
            <a:endParaRPr lang="en-US"/>
          </a:p>
        </p:txBody>
      </p:sp>
      <p:sp>
        <p:nvSpPr>
          <p:cNvPr id="21684" name="Rectangle 179"/>
          <p:cNvSpPr>
            <a:spLocks noChangeArrowheads="1"/>
          </p:cNvSpPr>
          <p:nvPr/>
        </p:nvSpPr>
        <p:spPr bwMode="auto">
          <a:xfrm>
            <a:off x="5473700" y="3768725"/>
            <a:ext cx="234950" cy="234950"/>
          </a:xfrm>
          <a:prstGeom prst="rect">
            <a:avLst/>
          </a:prstGeom>
          <a:solidFill>
            <a:srgbClr val="CCFFCC"/>
          </a:solidFill>
          <a:ln w="9525">
            <a:solidFill>
              <a:srgbClr val="FFFFFF"/>
            </a:solidFill>
            <a:miter lim="800000"/>
            <a:headEnd/>
            <a:tailEnd/>
          </a:ln>
        </p:spPr>
        <p:txBody>
          <a:bodyPr wrap="none" anchor="ctr"/>
          <a:lstStyle/>
          <a:p>
            <a:endParaRPr lang="en-US"/>
          </a:p>
        </p:txBody>
      </p:sp>
      <p:sp>
        <p:nvSpPr>
          <p:cNvPr id="21685" name="Rectangle 180"/>
          <p:cNvSpPr>
            <a:spLocks noChangeArrowheads="1"/>
          </p:cNvSpPr>
          <p:nvPr/>
        </p:nvSpPr>
        <p:spPr bwMode="auto">
          <a:xfrm>
            <a:off x="3367088" y="4006850"/>
            <a:ext cx="234950" cy="234950"/>
          </a:xfrm>
          <a:prstGeom prst="rect">
            <a:avLst/>
          </a:prstGeom>
          <a:solidFill>
            <a:srgbClr val="CCFFCC"/>
          </a:solidFill>
          <a:ln w="9525">
            <a:solidFill>
              <a:srgbClr val="FFFFFF"/>
            </a:solidFill>
            <a:miter lim="800000"/>
            <a:headEnd/>
            <a:tailEnd/>
          </a:ln>
        </p:spPr>
        <p:txBody>
          <a:bodyPr wrap="none" anchor="ctr"/>
          <a:lstStyle/>
          <a:p>
            <a:endParaRPr lang="en-US"/>
          </a:p>
        </p:txBody>
      </p:sp>
      <p:sp>
        <p:nvSpPr>
          <p:cNvPr id="21686" name="Rectangle 181"/>
          <p:cNvSpPr>
            <a:spLocks noChangeArrowheads="1"/>
          </p:cNvSpPr>
          <p:nvPr/>
        </p:nvSpPr>
        <p:spPr bwMode="auto">
          <a:xfrm>
            <a:off x="3597275" y="4003675"/>
            <a:ext cx="234950" cy="234950"/>
          </a:xfrm>
          <a:prstGeom prst="rect">
            <a:avLst/>
          </a:prstGeom>
          <a:solidFill>
            <a:srgbClr val="99CC00"/>
          </a:solidFill>
          <a:ln w="9525">
            <a:solidFill>
              <a:srgbClr val="FFFFFF"/>
            </a:solidFill>
            <a:miter lim="800000"/>
            <a:headEnd/>
            <a:tailEnd/>
          </a:ln>
        </p:spPr>
        <p:txBody>
          <a:bodyPr wrap="none" anchor="ctr"/>
          <a:lstStyle/>
          <a:p>
            <a:endParaRPr lang="en-US"/>
          </a:p>
        </p:txBody>
      </p:sp>
      <p:sp>
        <p:nvSpPr>
          <p:cNvPr id="21687" name="Rectangle 182"/>
          <p:cNvSpPr>
            <a:spLocks noChangeArrowheads="1"/>
          </p:cNvSpPr>
          <p:nvPr/>
        </p:nvSpPr>
        <p:spPr bwMode="auto">
          <a:xfrm>
            <a:off x="3832225" y="4003675"/>
            <a:ext cx="234950" cy="234950"/>
          </a:xfrm>
          <a:prstGeom prst="rect">
            <a:avLst/>
          </a:prstGeom>
          <a:solidFill>
            <a:srgbClr val="008000"/>
          </a:solidFill>
          <a:ln w="9525">
            <a:solidFill>
              <a:srgbClr val="FFFFFF"/>
            </a:solidFill>
            <a:miter lim="800000"/>
            <a:headEnd/>
            <a:tailEnd/>
          </a:ln>
        </p:spPr>
        <p:txBody>
          <a:bodyPr wrap="none" anchor="ctr"/>
          <a:lstStyle/>
          <a:p>
            <a:endParaRPr lang="en-US"/>
          </a:p>
        </p:txBody>
      </p:sp>
      <p:sp>
        <p:nvSpPr>
          <p:cNvPr id="21688" name="Rectangle 183"/>
          <p:cNvSpPr>
            <a:spLocks noChangeArrowheads="1"/>
          </p:cNvSpPr>
          <p:nvPr/>
        </p:nvSpPr>
        <p:spPr bwMode="auto">
          <a:xfrm>
            <a:off x="4067175" y="4003675"/>
            <a:ext cx="234950" cy="234950"/>
          </a:xfrm>
          <a:prstGeom prst="rect">
            <a:avLst/>
          </a:prstGeom>
          <a:solidFill>
            <a:srgbClr val="008000"/>
          </a:solidFill>
          <a:ln w="9525">
            <a:solidFill>
              <a:srgbClr val="FFFFFF"/>
            </a:solidFill>
            <a:miter lim="800000"/>
            <a:headEnd/>
            <a:tailEnd/>
          </a:ln>
        </p:spPr>
        <p:txBody>
          <a:bodyPr wrap="none" anchor="ctr"/>
          <a:lstStyle/>
          <a:p>
            <a:endParaRPr lang="en-US"/>
          </a:p>
        </p:txBody>
      </p:sp>
      <p:sp>
        <p:nvSpPr>
          <p:cNvPr id="21689" name="Rectangle 184"/>
          <p:cNvSpPr>
            <a:spLocks noChangeArrowheads="1"/>
          </p:cNvSpPr>
          <p:nvPr/>
        </p:nvSpPr>
        <p:spPr bwMode="auto">
          <a:xfrm>
            <a:off x="4302125" y="4003675"/>
            <a:ext cx="233363" cy="234950"/>
          </a:xfrm>
          <a:prstGeom prst="rect">
            <a:avLst/>
          </a:prstGeom>
          <a:solidFill>
            <a:srgbClr val="99CC00"/>
          </a:solidFill>
          <a:ln w="9525">
            <a:solidFill>
              <a:srgbClr val="FFFFFF"/>
            </a:solidFill>
            <a:miter lim="800000"/>
            <a:headEnd/>
            <a:tailEnd/>
          </a:ln>
        </p:spPr>
        <p:txBody>
          <a:bodyPr wrap="none" anchor="ctr"/>
          <a:lstStyle/>
          <a:p>
            <a:endParaRPr lang="en-US"/>
          </a:p>
        </p:txBody>
      </p:sp>
      <p:sp>
        <p:nvSpPr>
          <p:cNvPr id="21690" name="Rectangle 185"/>
          <p:cNvSpPr>
            <a:spLocks noChangeArrowheads="1"/>
          </p:cNvSpPr>
          <p:nvPr/>
        </p:nvSpPr>
        <p:spPr bwMode="auto">
          <a:xfrm>
            <a:off x="4535488" y="4003675"/>
            <a:ext cx="234950" cy="234950"/>
          </a:xfrm>
          <a:prstGeom prst="rect">
            <a:avLst/>
          </a:prstGeom>
          <a:solidFill>
            <a:srgbClr val="99CC00"/>
          </a:solidFill>
          <a:ln w="9525">
            <a:solidFill>
              <a:srgbClr val="FFFFFF"/>
            </a:solidFill>
            <a:miter lim="800000"/>
            <a:headEnd/>
            <a:tailEnd/>
          </a:ln>
        </p:spPr>
        <p:txBody>
          <a:bodyPr wrap="none" anchor="ctr"/>
          <a:lstStyle/>
          <a:p>
            <a:endParaRPr lang="en-US"/>
          </a:p>
        </p:txBody>
      </p:sp>
      <p:sp>
        <p:nvSpPr>
          <p:cNvPr id="21691" name="Rectangle 186"/>
          <p:cNvSpPr>
            <a:spLocks noChangeArrowheads="1"/>
          </p:cNvSpPr>
          <p:nvPr/>
        </p:nvSpPr>
        <p:spPr bwMode="auto">
          <a:xfrm>
            <a:off x="4770438" y="4003675"/>
            <a:ext cx="234950" cy="234950"/>
          </a:xfrm>
          <a:prstGeom prst="rect">
            <a:avLst/>
          </a:prstGeom>
          <a:solidFill>
            <a:srgbClr val="99CC00"/>
          </a:solidFill>
          <a:ln w="9525">
            <a:solidFill>
              <a:srgbClr val="FFFFFF"/>
            </a:solidFill>
            <a:miter lim="800000"/>
            <a:headEnd/>
            <a:tailEnd/>
          </a:ln>
        </p:spPr>
        <p:txBody>
          <a:bodyPr wrap="none" anchor="ctr"/>
          <a:lstStyle/>
          <a:p>
            <a:endParaRPr lang="en-US"/>
          </a:p>
        </p:txBody>
      </p:sp>
      <p:sp>
        <p:nvSpPr>
          <p:cNvPr id="21692" name="Rectangle 187"/>
          <p:cNvSpPr>
            <a:spLocks noChangeArrowheads="1"/>
          </p:cNvSpPr>
          <p:nvPr/>
        </p:nvSpPr>
        <p:spPr bwMode="auto">
          <a:xfrm>
            <a:off x="5005388" y="4003675"/>
            <a:ext cx="234950" cy="234950"/>
          </a:xfrm>
          <a:prstGeom prst="rect">
            <a:avLst/>
          </a:prstGeom>
          <a:solidFill>
            <a:srgbClr val="008000"/>
          </a:solidFill>
          <a:ln w="9525">
            <a:solidFill>
              <a:srgbClr val="FFFFFF"/>
            </a:solidFill>
            <a:miter lim="800000"/>
            <a:headEnd/>
            <a:tailEnd/>
          </a:ln>
        </p:spPr>
        <p:txBody>
          <a:bodyPr wrap="none" anchor="ctr"/>
          <a:lstStyle/>
          <a:p>
            <a:endParaRPr lang="en-US"/>
          </a:p>
        </p:txBody>
      </p:sp>
      <p:sp>
        <p:nvSpPr>
          <p:cNvPr id="21693" name="Rectangle 188"/>
          <p:cNvSpPr>
            <a:spLocks noChangeArrowheads="1"/>
          </p:cNvSpPr>
          <p:nvPr/>
        </p:nvSpPr>
        <p:spPr bwMode="auto">
          <a:xfrm>
            <a:off x="5240338" y="4003675"/>
            <a:ext cx="233362" cy="234950"/>
          </a:xfrm>
          <a:prstGeom prst="rect">
            <a:avLst/>
          </a:prstGeom>
          <a:solidFill>
            <a:srgbClr val="99CC00"/>
          </a:solidFill>
          <a:ln w="9525">
            <a:solidFill>
              <a:srgbClr val="FFFFFF"/>
            </a:solidFill>
            <a:miter lim="800000"/>
            <a:headEnd/>
            <a:tailEnd/>
          </a:ln>
        </p:spPr>
        <p:txBody>
          <a:bodyPr wrap="none" anchor="ctr"/>
          <a:lstStyle/>
          <a:p>
            <a:endParaRPr lang="en-US"/>
          </a:p>
        </p:txBody>
      </p:sp>
      <p:sp>
        <p:nvSpPr>
          <p:cNvPr id="21694" name="Rectangle 189"/>
          <p:cNvSpPr>
            <a:spLocks noChangeArrowheads="1"/>
          </p:cNvSpPr>
          <p:nvPr/>
        </p:nvSpPr>
        <p:spPr bwMode="auto">
          <a:xfrm>
            <a:off x="5473700" y="4003675"/>
            <a:ext cx="234950" cy="234950"/>
          </a:xfrm>
          <a:prstGeom prst="rect">
            <a:avLst/>
          </a:prstGeom>
          <a:solidFill>
            <a:srgbClr val="CCFFCC"/>
          </a:solidFill>
          <a:ln w="9525">
            <a:solidFill>
              <a:srgbClr val="FFFFFF"/>
            </a:solidFill>
            <a:miter lim="800000"/>
            <a:headEnd/>
            <a:tailEnd/>
          </a:ln>
        </p:spPr>
        <p:txBody>
          <a:bodyPr wrap="none" anchor="ctr"/>
          <a:lstStyle/>
          <a:p>
            <a:endParaRPr lang="en-US"/>
          </a:p>
        </p:txBody>
      </p:sp>
      <p:sp>
        <p:nvSpPr>
          <p:cNvPr id="21695" name="Rectangle 190"/>
          <p:cNvSpPr>
            <a:spLocks noChangeArrowheads="1"/>
          </p:cNvSpPr>
          <p:nvPr/>
        </p:nvSpPr>
        <p:spPr bwMode="auto">
          <a:xfrm>
            <a:off x="3367088" y="4241800"/>
            <a:ext cx="234950" cy="234950"/>
          </a:xfrm>
          <a:prstGeom prst="rect">
            <a:avLst/>
          </a:prstGeom>
          <a:solidFill>
            <a:srgbClr val="CCFFCC"/>
          </a:solidFill>
          <a:ln w="9525">
            <a:solidFill>
              <a:srgbClr val="FFFFFF"/>
            </a:solidFill>
            <a:miter lim="800000"/>
            <a:headEnd/>
            <a:tailEnd/>
          </a:ln>
        </p:spPr>
        <p:txBody>
          <a:bodyPr wrap="none" anchor="ctr"/>
          <a:lstStyle/>
          <a:p>
            <a:endParaRPr lang="en-US"/>
          </a:p>
        </p:txBody>
      </p:sp>
      <p:sp>
        <p:nvSpPr>
          <p:cNvPr id="21696" name="Rectangle 191"/>
          <p:cNvSpPr>
            <a:spLocks noChangeArrowheads="1"/>
          </p:cNvSpPr>
          <p:nvPr/>
        </p:nvSpPr>
        <p:spPr bwMode="auto">
          <a:xfrm>
            <a:off x="3597275" y="4238625"/>
            <a:ext cx="234950" cy="233363"/>
          </a:xfrm>
          <a:prstGeom prst="rect">
            <a:avLst/>
          </a:prstGeom>
          <a:solidFill>
            <a:srgbClr val="CCFFCC"/>
          </a:solidFill>
          <a:ln w="9525">
            <a:solidFill>
              <a:srgbClr val="FFFFFF"/>
            </a:solidFill>
            <a:miter lim="800000"/>
            <a:headEnd/>
            <a:tailEnd/>
          </a:ln>
        </p:spPr>
        <p:txBody>
          <a:bodyPr wrap="none" anchor="ctr"/>
          <a:lstStyle/>
          <a:p>
            <a:endParaRPr lang="en-US"/>
          </a:p>
        </p:txBody>
      </p:sp>
      <p:sp>
        <p:nvSpPr>
          <p:cNvPr id="21697" name="Rectangle 192"/>
          <p:cNvSpPr>
            <a:spLocks noChangeArrowheads="1"/>
          </p:cNvSpPr>
          <p:nvPr/>
        </p:nvSpPr>
        <p:spPr bwMode="auto">
          <a:xfrm>
            <a:off x="3832225" y="4238625"/>
            <a:ext cx="234950" cy="233363"/>
          </a:xfrm>
          <a:prstGeom prst="rect">
            <a:avLst/>
          </a:prstGeom>
          <a:solidFill>
            <a:srgbClr val="99CC00"/>
          </a:solidFill>
          <a:ln w="9525">
            <a:solidFill>
              <a:srgbClr val="FFFFFF"/>
            </a:solidFill>
            <a:miter lim="800000"/>
            <a:headEnd/>
            <a:tailEnd/>
          </a:ln>
        </p:spPr>
        <p:txBody>
          <a:bodyPr wrap="none" anchor="ctr"/>
          <a:lstStyle/>
          <a:p>
            <a:endParaRPr lang="en-US"/>
          </a:p>
        </p:txBody>
      </p:sp>
      <p:sp>
        <p:nvSpPr>
          <p:cNvPr id="21698" name="Rectangle 193"/>
          <p:cNvSpPr>
            <a:spLocks noChangeArrowheads="1"/>
          </p:cNvSpPr>
          <p:nvPr/>
        </p:nvSpPr>
        <p:spPr bwMode="auto">
          <a:xfrm>
            <a:off x="4067175" y="4238625"/>
            <a:ext cx="234950" cy="233363"/>
          </a:xfrm>
          <a:prstGeom prst="rect">
            <a:avLst/>
          </a:prstGeom>
          <a:solidFill>
            <a:srgbClr val="99CC00"/>
          </a:solidFill>
          <a:ln w="9525">
            <a:solidFill>
              <a:srgbClr val="FFFFFF"/>
            </a:solidFill>
            <a:miter lim="800000"/>
            <a:headEnd/>
            <a:tailEnd/>
          </a:ln>
        </p:spPr>
        <p:txBody>
          <a:bodyPr wrap="none" anchor="ctr"/>
          <a:lstStyle/>
          <a:p>
            <a:endParaRPr lang="en-US"/>
          </a:p>
        </p:txBody>
      </p:sp>
      <p:sp>
        <p:nvSpPr>
          <p:cNvPr id="21699" name="Rectangle 194"/>
          <p:cNvSpPr>
            <a:spLocks noChangeArrowheads="1"/>
          </p:cNvSpPr>
          <p:nvPr/>
        </p:nvSpPr>
        <p:spPr bwMode="auto">
          <a:xfrm>
            <a:off x="4302125" y="4238625"/>
            <a:ext cx="233363" cy="233363"/>
          </a:xfrm>
          <a:prstGeom prst="rect">
            <a:avLst/>
          </a:prstGeom>
          <a:solidFill>
            <a:srgbClr val="99CC00"/>
          </a:solidFill>
          <a:ln w="9525">
            <a:solidFill>
              <a:srgbClr val="FFFFFF"/>
            </a:solidFill>
            <a:miter lim="800000"/>
            <a:headEnd/>
            <a:tailEnd/>
          </a:ln>
        </p:spPr>
        <p:txBody>
          <a:bodyPr wrap="none" anchor="ctr"/>
          <a:lstStyle/>
          <a:p>
            <a:endParaRPr lang="en-US"/>
          </a:p>
        </p:txBody>
      </p:sp>
      <p:sp>
        <p:nvSpPr>
          <p:cNvPr id="21700" name="Rectangle 195"/>
          <p:cNvSpPr>
            <a:spLocks noChangeArrowheads="1"/>
          </p:cNvSpPr>
          <p:nvPr/>
        </p:nvSpPr>
        <p:spPr bwMode="auto">
          <a:xfrm>
            <a:off x="4535488" y="4238625"/>
            <a:ext cx="234950" cy="233363"/>
          </a:xfrm>
          <a:prstGeom prst="rect">
            <a:avLst/>
          </a:prstGeom>
          <a:solidFill>
            <a:srgbClr val="99CC00"/>
          </a:solidFill>
          <a:ln w="9525">
            <a:solidFill>
              <a:srgbClr val="FFFFFF"/>
            </a:solidFill>
            <a:miter lim="800000"/>
            <a:headEnd/>
            <a:tailEnd/>
          </a:ln>
        </p:spPr>
        <p:txBody>
          <a:bodyPr wrap="none" anchor="ctr"/>
          <a:lstStyle/>
          <a:p>
            <a:endParaRPr lang="en-US"/>
          </a:p>
        </p:txBody>
      </p:sp>
      <p:sp>
        <p:nvSpPr>
          <p:cNvPr id="21701" name="Rectangle 196"/>
          <p:cNvSpPr>
            <a:spLocks noChangeArrowheads="1"/>
          </p:cNvSpPr>
          <p:nvPr/>
        </p:nvSpPr>
        <p:spPr bwMode="auto">
          <a:xfrm>
            <a:off x="4770438" y="4238625"/>
            <a:ext cx="234950" cy="233363"/>
          </a:xfrm>
          <a:prstGeom prst="rect">
            <a:avLst/>
          </a:prstGeom>
          <a:solidFill>
            <a:srgbClr val="99CC00"/>
          </a:solidFill>
          <a:ln w="9525">
            <a:solidFill>
              <a:srgbClr val="FFFFFF"/>
            </a:solidFill>
            <a:miter lim="800000"/>
            <a:headEnd/>
            <a:tailEnd/>
          </a:ln>
        </p:spPr>
        <p:txBody>
          <a:bodyPr wrap="none" anchor="ctr"/>
          <a:lstStyle/>
          <a:p>
            <a:endParaRPr lang="en-US"/>
          </a:p>
        </p:txBody>
      </p:sp>
      <p:sp>
        <p:nvSpPr>
          <p:cNvPr id="21702" name="Rectangle 197"/>
          <p:cNvSpPr>
            <a:spLocks noChangeArrowheads="1"/>
          </p:cNvSpPr>
          <p:nvPr/>
        </p:nvSpPr>
        <p:spPr bwMode="auto">
          <a:xfrm>
            <a:off x="5005388" y="4238625"/>
            <a:ext cx="234950" cy="233363"/>
          </a:xfrm>
          <a:prstGeom prst="rect">
            <a:avLst/>
          </a:prstGeom>
          <a:solidFill>
            <a:srgbClr val="008000"/>
          </a:solidFill>
          <a:ln w="9525">
            <a:solidFill>
              <a:srgbClr val="FFFFFF"/>
            </a:solidFill>
            <a:miter lim="800000"/>
            <a:headEnd/>
            <a:tailEnd/>
          </a:ln>
        </p:spPr>
        <p:txBody>
          <a:bodyPr wrap="none" anchor="ctr"/>
          <a:lstStyle/>
          <a:p>
            <a:endParaRPr lang="en-US"/>
          </a:p>
        </p:txBody>
      </p:sp>
      <p:sp>
        <p:nvSpPr>
          <p:cNvPr id="21703" name="Rectangle 198"/>
          <p:cNvSpPr>
            <a:spLocks noChangeArrowheads="1"/>
          </p:cNvSpPr>
          <p:nvPr/>
        </p:nvSpPr>
        <p:spPr bwMode="auto">
          <a:xfrm>
            <a:off x="5240338" y="4238625"/>
            <a:ext cx="233362" cy="233363"/>
          </a:xfrm>
          <a:prstGeom prst="rect">
            <a:avLst/>
          </a:prstGeom>
          <a:solidFill>
            <a:srgbClr val="008000"/>
          </a:solidFill>
          <a:ln w="9525">
            <a:solidFill>
              <a:srgbClr val="FFFFFF"/>
            </a:solidFill>
            <a:miter lim="800000"/>
            <a:headEnd/>
            <a:tailEnd/>
          </a:ln>
        </p:spPr>
        <p:txBody>
          <a:bodyPr wrap="none" anchor="ctr"/>
          <a:lstStyle/>
          <a:p>
            <a:endParaRPr lang="en-US"/>
          </a:p>
        </p:txBody>
      </p:sp>
      <p:sp>
        <p:nvSpPr>
          <p:cNvPr id="21704" name="Rectangle 199"/>
          <p:cNvSpPr>
            <a:spLocks noChangeArrowheads="1"/>
          </p:cNvSpPr>
          <p:nvPr/>
        </p:nvSpPr>
        <p:spPr bwMode="auto">
          <a:xfrm>
            <a:off x="5473700" y="4238625"/>
            <a:ext cx="234950" cy="233363"/>
          </a:xfrm>
          <a:prstGeom prst="rect">
            <a:avLst/>
          </a:prstGeom>
          <a:solidFill>
            <a:srgbClr val="99CC00"/>
          </a:solidFill>
          <a:ln w="9525">
            <a:solidFill>
              <a:srgbClr val="FFFFFF"/>
            </a:solidFill>
            <a:miter lim="800000"/>
            <a:headEnd/>
            <a:tailEnd/>
          </a:ln>
        </p:spPr>
        <p:txBody>
          <a:bodyPr wrap="none" anchor="ctr"/>
          <a:lstStyle/>
          <a:p>
            <a:endParaRPr lang="en-US"/>
          </a:p>
        </p:txBody>
      </p:sp>
      <p:sp>
        <p:nvSpPr>
          <p:cNvPr id="21705" name="Rectangle 200"/>
          <p:cNvSpPr>
            <a:spLocks noChangeArrowheads="1"/>
          </p:cNvSpPr>
          <p:nvPr/>
        </p:nvSpPr>
        <p:spPr bwMode="auto">
          <a:xfrm>
            <a:off x="3367088" y="4476750"/>
            <a:ext cx="234950" cy="234950"/>
          </a:xfrm>
          <a:prstGeom prst="rect">
            <a:avLst/>
          </a:prstGeom>
          <a:solidFill>
            <a:srgbClr val="CCFFCC"/>
          </a:solidFill>
          <a:ln w="9525">
            <a:solidFill>
              <a:srgbClr val="FFFFFF"/>
            </a:solidFill>
            <a:miter lim="800000"/>
            <a:headEnd/>
            <a:tailEnd/>
          </a:ln>
        </p:spPr>
        <p:txBody>
          <a:bodyPr wrap="none" anchor="ctr"/>
          <a:lstStyle/>
          <a:p>
            <a:endParaRPr lang="en-US"/>
          </a:p>
        </p:txBody>
      </p:sp>
      <p:sp>
        <p:nvSpPr>
          <p:cNvPr id="21706" name="Rectangle 201"/>
          <p:cNvSpPr>
            <a:spLocks noChangeArrowheads="1"/>
          </p:cNvSpPr>
          <p:nvPr/>
        </p:nvSpPr>
        <p:spPr bwMode="auto">
          <a:xfrm>
            <a:off x="3597275" y="4471988"/>
            <a:ext cx="234950" cy="234950"/>
          </a:xfrm>
          <a:prstGeom prst="rect">
            <a:avLst/>
          </a:prstGeom>
          <a:solidFill>
            <a:srgbClr val="CCFFCC"/>
          </a:solidFill>
          <a:ln w="9525">
            <a:solidFill>
              <a:srgbClr val="FFFFFF"/>
            </a:solidFill>
            <a:miter lim="800000"/>
            <a:headEnd/>
            <a:tailEnd/>
          </a:ln>
        </p:spPr>
        <p:txBody>
          <a:bodyPr wrap="none" anchor="ctr"/>
          <a:lstStyle/>
          <a:p>
            <a:endParaRPr lang="en-US"/>
          </a:p>
        </p:txBody>
      </p:sp>
      <p:sp>
        <p:nvSpPr>
          <p:cNvPr id="21707" name="Rectangle 202"/>
          <p:cNvSpPr>
            <a:spLocks noChangeArrowheads="1"/>
          </p:cNvSpPr>
          <p:nvPr/>
        </p:nvSpPr>
        <p:spPr bwMode="auto">
          <a:xfrm>
            <a:off x="3832225" y="4471988"/>
            <a:ext cx="234950" cy="234950"/>
          </a:xfrm>
          <a:prstGeom prst="rect">
            <a:avLst/>
          </a:prstGeom>
          <a:solidFill>
            <a:srgbClr val="CCFFCC"/>
          </a:solidFill>
          <a:ln w="9525">
            <a:solidFill>
              <a:srgbClr val="FFFFFF"/>
            </a:solidFill>
            <a:miter lim="800000"/>
            <a:headEnd/>
            <a:tailEnd/>
          </a:ln>
        </p:spPr>
        <p:txBody>
          <a:bodyPr wrap="none" anchor="ctr"/>
          <a:lstStyle/>
          <a:p>
            <a:endParaRPr lang="en-US"/>
          </a:p>
        </p:txBody>
      </p:sp>
      <p:sp>
        <p:nvSpPr>
          <p:cNvPr id="21708" name="Rectangle 203"/>
          <p:cNvSpPr>
            <a:spLocks noChangeArrowheads="1"/>
          </p:cNvSpPr>
          <p:nvPr/>
        </p:nvSpPr>
        <p:spPr bwMode="auto">
          <a:xfrm>
            <a:off x="4067175" y="4471988"/>
            <a:ext cx="234950" cy="234950"/>
          </a:xfrm>
          <a:prstGeom prst="rect">
            <a:avLst/>
          </a:prstGeom>
          <a:solidFill>
            <a:srgbClr val="CCFFCC"/>
          </a:solidFill>
          <a:ln w="9525">
            <a:solidFill>
              <a:srgbClr val="FFFFFF"/>
            </a:solidFill>
            <a:miter lim="800000"/>
            <a:headEnd/>
            <a:tailEnd/>
          </a:ln>
        </p:spPr>
        <p:txBody>
          <a:bodyPr wrap="none" anchor="ctr"/>
          <a:lstStyle/>
          <a:p>
            <a:endParaRPr lang="en-US"/>
          </a:p>
        </p:txBody>
      </p:sp>
      <p:sp>
        <p:nvSpPr>
          <p:cNvPr id="21709" name="Rectangle 204"/>
          <p:cNvSpPr>
            <a:spLocks noChangeArrowheads="1"/>
          </p:cNvSpPr>
          <p:nvPr/>
        </p:nvSpPr>
        <p:spPr bwMode="auto">
          <a:xfrm>
            <a:off x="4302125" y="4471988"/>
            <a:ext cx="233363" cy="234950"/>
          </a:xfrm>
          <a:prstGeom prst="rect">
            <a:avLst/>
          </a:prstGeom>
          <a:solidFill>
            <a:srgbClr val="CCFFCC"/>
          </a:solidFill>
          <a:ln w="9525">
            <a:solidFill>
              <a:srgbClr val="FFFFFF"/>
            </a:solidFill>
            <a:miter lim="800000"/>
            <a:headEnd/>
            <a:tailEnd/>
          </a:ln>
        </p:spPr>
        <p:txBody>
          <a:bodyPr wrap="none" anchor="ctr"/>
          <a:lstStyle/>
          <a:p>
            <a:endParaRPr lang="en-US"/>
          </a:p>
        </p:txBody>
      </p:sp>
      <p:sp>
        <p:nvSpPr>
          <p:cNvPr id="21710" name="Rectangle 205"/>
          <p:cNvSpPr>
            <a:spLocks noChangeArrowheads="1"/>
          </p:cNvSpPr>
          <p:nvPr/>
        </p:nvSpPr>
        <p:spPr bwMode="auto">
          <a:xfrm>
            <a:off x="4535488" y="4471988"/>
            <a:ext cx="234950" cy="234950"/>
          </a:xfrm>
          <a:prstGeom prst="rect">
            <a:avLst/>
          </a:prstGeom>
          <a:solidFill>
            <a:srgbClr val="CCFFCC"/>
          </a:solidFill>
          <a:ln w="9525">
            <a:solidFill>
              <a:srgbClr val="FFFFFF"/>
            </a:solidFill>
            <a:miter lim="800000"/>
            <a:headEnd/>
            <a:tailEnd/>
          </a:ln>
        </p:spPr>
        <p:txBody>
          <a:bodyPr wrap="none" anchor="ctr"/>
          <a:lstStyle/>
          <a:p>
            <a:endParaRPr lang="en-US"/>
          </a:p>
        </p:txBody>
      </p:sp>
      <p:sp>
        <p:nvSpPr>
          <p:cNvPr id="21711" name="Rectangle 206"/>
          <p:cNvSpPr>
            <a:spLocks noChangeArrowheads="1"/>
          </p:cNvSpPr>
          <p:nvPr/>
        </p:nvSpPr>
        <p:spPr bwMode="auto">
          <a:xfrm>
            <a:off x="4770438" y="4471988"/>
            <a:ext cx="234950" cy="234950"/>
          </a:xfrm>
          <a:prstGeom prst="rect">
            <a:avLst/>
          </a:prstGeom>
          <a:solidFill>
            <a:srgbClr val="99CC00"/>
          </a:solidFill>
          <a:ln w="9525">
            <a:solidFill>
              <a:srgbClr val="FFFFFF"/>
            </a:solidFill>
            <a:miter lim="800000"/>
            <a:headEnd/>
            <a:tailEnd/>
          </a:ln>
        </p:spPr>
        <p:txBody>
          <a:bodyPr wrap="none" anchor="ctr"/>
          <a:lstStyle/>
          <a:p>
            <a:endParaRPr lang="en-US"/>
          </a:p>
        </p:txBody>
      </p:sp>
      <p:sp>
        <p:nvSpPr>
          <p:cNvPr id="21712" name="Rectangle 207"/>
          <p:cNvSpPr>
            <a:spLocks noChangeArrowheads="1"/>
          </p:cNvSpPr>
          <p:nvPr/>
        </p:nvSpPr>
        <p:spPr bwMode="auto">
          <a:xfrm>
            <a:off x="5005388" y="4471988"/>
            <a:ext cx="234950" cy="234950"/>
          </a:xfrm>
          <a:prstGeom prst="rect">
            <a:avLst/>
          </a:prstGeom>
          <a:solidFill>
            <a:srgbClr val="99CC00"/>
          </a:solidFill>
          <a:ln w="9525">
            <a:solidFill>
              <a:srgbClr val="FFFFFF"/>
            </a:solidFill>
            <a:miter lim="800000"/>
            <a:headEnd/>
            <a:tailEnd/>
          </a:ln>
        </p:spPr>
        <p:txBody>
          <a:bodyPr wrap="none" anchor="ctr"/>
          <a:lstStyle/>
          <a:p>
            <a:endParaRPr lang="en-US"/>
          </a:p>
        </p:txBody>
      </p:sp>
      <p:sp>
        <p:nvSpPr>
          <p:cNvPr id="21713" name="Rectangle 208"/>
          <p:cNvSpPr>
            <a:spLocks noChangeArrowheads="1"/>
          </p:cNvSpPr>
          <p:nvPr/>
        </p:nvSpPr>
        <p:spPr bwMode="auto">
          <a:xfrm>
            <a:off x="5240338" y="4471988"/>
            <a:ext cx="233362" cy="234950"/>
          </a:xfrm>
          <a:prstGeom prst="rect">
            <a:avLst/>
          </a:prstGeom>
          <a:solidFill>
            <a:srgbClr val="99CC00"/>
          </a:solidFill>
          <a:ln w="9525">
            <a:solidFill>
              <a:srgbClr val="FFFFFF"/>
            </a:solidFill>
            <a:miter lim="800000"/>
            <a:headEnd/>
            <a:tailEnd/>
          </a:ln>
        </p:spPr>
        <p:txBody>
          <a:bodyPr wrap="none" anchor="ctr"/>
          <a:lstStyle/>
          <a:p>
            <a:endParaRPr lang="en-US"/>
          </a:p>
        </p:txBody>
      </p:sp>
      <p:sp>
        <p:nvSpPr>
          <p:cNvPr id="21714" name="Rectangle 209"/>
          <p:cNvSpPr>
            <a:spLocks noChangeArrowheads="1"/>
          </p:cNvSpPr>
          <p:nvPr/>
        </p:nvSpPr>
        <p:spPr bwMode="auto">
          <a:xfrm>
            <a:off x="5473700" y="4471988"/>
            <a:ext cx="234950" cy="234950"/>
          </a:xfrm>
          <a:prstGeom prst="rect">
            <a:avLst/>
          </a:prstGeom>
          <a:solidFill>
            <a:srgbClr val="99CC00"/>
          </a:solidFill>
          <a:ln w="9525">
            <a:solidFill>
              <a:srgbClr val="FFFFFF"/>
            </a:solidFill>
            <a:miter lim="800000"/>
            <a:headEnd/>
            <a:tailEnd/>
          </a:ln>
        </p:spPr>
        <p:txBody>
          <a:bodyPr wrap="none" anchor="ctr"/>
          <a:lstStyle/>
          <a:p>
            <a:endParaRPr lang="en-US"/>
          </a:p>
        </p:txBody>
      </p:sp>
      <p:sp>
        <p:nvSpPr>
          <p:cNvPr id="21715" name="Text Box 210"/>
          <p:cNvSpPr txBox="1">
            <a:spLocks noChangeArrowheads="1"/>
          </p:cNvSpPr>
          <p:nvPr/>
        </p:nvSpPr>
        <p:spPr bwMode="auto">
          <a:xfrm>
            <a:off x="4062413" y="2066925"/>
            <a:ext cx="896937" cy="276225"/>
          </a:xfrm>
          <a:prstGeom prst="rect">
            <a:avLst/>
          </a:prstGeom>
          <a:noFill/>
          <a:ln w="9525">
            <a:noFill/>
            <a:miter lim="800000"/>
            <a:headEnd/>
            <a:tailEnd/>
          </a:ln>
        </p:spPr>
        <p:txBody>
          <a:bodyPr wrap="none" lIns="0" tIns="0" rIns="0" bIns="0">
            <a:spAutoFit/>
          </a:bodyPr>
          <a:lstStyle/>
          <a:p>
            <a:r>
              <a:rPr lang="en-US" sz="1800" b="1">
                <a:latin typeface="Arial Narrow" pitchFamily="34" charset="0"/>
              </a:rPr>
              <a:t>Efficiency</a:t>
            </a:r>
          </a:p>
        </p:txBody>
      </p:sp>
      <p:sp>
        <p:nvSpPr>
          <p:cNvPr id="21716" name="Rectangle 211"/>
          <p:cNvSpPr>
            <a:spLocks noChangeArrowheads="1"/>
          </p:cNvSpPr>
          <p:nvPr/>
        </p:nvSpPr>
        <p:spPr bwMode="auto">
          <a:xfrm>
            <a:off x="4959350" y="4873625"/>
            <a:ext cx="234950" cy="234950"/>
          </a:xfrm>
          <a:prstGeom prst="rect">
            <a:avLst/>
          </a:prstGeom>
          <a:solidFill>
            <a:srgbClr val="008000"/>
          </a:solidFill>
          <a:ln w="9525">
            <a:solidFill>
              <a:srgbClr val="FFFFFF"/>
            </a:solidFill>
            <a:miter lim="800000"/>
            <a:headEnd/>
            <a:tailEnd/>
          </a:ln>
        </p:spPr>
        <p:txBody>
          <a:bodyPr wrap="none" anchor="ctr"/>
          <a:lstStyle/>
          <a:p>
            <a:endParaRPr lang="en-US"/>
          </a:p>
        </p:txBody>
      </p:sp>
      <p:sp>
        <p:nvSpPr>
          <p:cNvPr id="21717" name="Rectangle 212"/>
          <p:cNvSpPr>
            <a:spLocks noChangeArrowheads="1"/>
          </p:cNvSpPr>
          <p:nvPr/>
        </p:nvSpPr>
        <p:spPr bwMode="auto">
          <a:xfrm>
            <a:off x="4451350" y="4873625"/>
            <a:ext cx="234950" cy="234950"/>
          </a:xfrm>
          <a:prstGeom prst="rect">
            <a:avLst/>
          </a:prstGeom>
          <a:solidFill>
            <a:srgbClr val="99CC00"/>
          </a:solidFill>
          <a:ln w="9525">
            <a:solidFill>
              <a:srgbClr val="FFFFFF"/>
            </a:solidFill>
            <a:miter lim="800000"/>
            <a:headEnd/>
            <a:tailEnd/>
          </a:ln>
        </p:spPr>
        <p:txBody>
          <a:bodyPr wrap="none" anchor="ctr"/>
          <a:lstStyle/>
          <a:p>
            <a:endParaRPr lang="en-US"/>
          </a:p>
        </p:txBody>
      </p:sp>
      <p:sp>
        <p:nvSpPr>
          <p:cNvPr id="21718" name="Rectangle 213"/>
          <p:cNvSpPr>
            <a:spLocks noChangeArrowheads="1"/>
          </p:cNvSpPr>
          <p:nvPr/>
        </p:nvSpPr>
        <p:spPr bwMode="auto">
          <a:xfrm>
            <a:off x="3940175" y="4873625"/>
            <a:ext cx="234950" cy="234950"/>
          </a:xfrm>
          <a:prstGeom prst="rect">
            <a:avLst/>
          </a:prstGeom>
          <a:solidFill>
            <a:srgbClr val="CCFFCC"/>
          </a:solidFill>
          <a:ln w="9525">
            <a:solidFill>
              <a:srgbClr val="FFFFFF"/>
            </a:solidFill>
            <a:miter lim="800000"/>
            <a:headEnd/>
            <a:tailEnd/>
          </a:ln>
        </p:spPr>
        <p:txBody>
          <a:bodyPr wrap="none" anchor="ctr"/>
          <a:lstStyle/>
          <a:p>
            <a:endParaRPr lang="en-US"/>
          </a:p>
        </p:txBody>
      </p:sp>
      <p:sp>
        <p:nvSpPr>
          <p:cNvPr id="21719" name="Text Box 214"/>
          <p:cNvSpPr txBox="1">
            <a:spLocks noChangeArrowheads="1"/>
          </p:cNvSpPr>
          <p:nvPr/>
        </p:nvSpPr>
        <p:spPr bwMode="auto">
          <a:xfrm>
            <a:off x="3867150" y="5056188"/>
            <a:ext cx="374650" cy="274637"/>
          </a:xfrm>
          <a:prstGeom prst="rect">
            <a:avLst/>
          </a:prstGeom>
          <a:noFill/>
          <a:ln w="9525">
            <a:noFill/>
            <a:miter lim="800000"/>
            <a:headEnd/>
            <a:tailEnd/>
          </a:ln>
        </p:spPr>
        <p:txBody>
          <a:bodyPr wrap="none" lIns="0" tIns="0" rIns="0" bIns="0">
            <a:spAutoFit/>
          </a:bodyPr>
          <a:lstStyle/>
          <a:p>
            <a:r>
              <a:rPr lang="en-US" sz="1800" b="1">
                <a:latin typeface="Arial Narrow" pitchFamily="34" charset="0"/>
              </a:rPr>
              <a:t>Low</a:t>
            </a:r>
          </a:p>
        </p:txBody>
      </p:sp>
      <p:sp>
        <p:nvSpPr>
          <p:cNvPr id="21720" name="Text Box 215"/>
          <p:cNvSpPr txBox="1">
            <a:spLocks noChangeArrowheads="1"/>
          </p:cNvSpPr>
          <p:nvPr/>
        </p:nvSpPr>
        <p:spPr bwMode="auto">
          <a:xfrm>
            <a:off x="4908550" y="5060950"/>
            <a:ext cx="415925" cy="274638"/>
          </a:xfrm>
          <a:prstGeom prst="rect">
            <a:avLst/>
          </a:prstGeom>
          <a:noFill/>
          <a:ln w="9525">
            <a:noFill/>
            <a:miter lim="800000"/>
            <a:headEnd/>
            <a:tailEnd/>
          </a:ln>
        </p:spPr>
        <p:txBody>
          <a:bodyPr wrap="none" lIns="0" tIns="0" rIns="0" bIns="0">
            <a:spAutoFit/>
          </a:bodyPr>
          <a:lstStyle/>
          <a:p>
            <a:r>
              <a:rPr lang="en-US" sz="1800" b="1">
                <a:latin typeface="Arial Narrow" pitchFamily="34" charset="0"/>
              </a:rPr>
              <a:t>High</a:t>
            </a:r>
          </a:p>
        </p:txBody>
      </p:sp>
      <p:sp>
        <p:nvSpPr>
          <p:cNvPr id="21721" name="Freeform 216"/>
          <p:cNvSpPr>
            <a:spLocks/>
          </p:cNvSpPr>
          <p:nvPr/>
        </p:nvSpPr>
        <p:spPr bwMode="auto">
          <a:xfrm>
            <a:off x="3476625" y="2484438"/>
            <a:ext cx="2122488" cy="2112962"/>
          </a:xfrm>
          <a:custGeom>
            <a:avLst/>
            <a:gdLst>
              <a:gd name="T0" fmla="*/ 0 w 1122"/>
              <a:gd name="T1" fmla="*/ 2147483647 h 1117"/>
              <a:gd name="T2" fmla="*/ 2147483647 w 1122"/>
              <a:gd name="T3" fmla="*/ 2147483647 h 1117"/>
              <a:gd name="T4" fmla="*/ 2147483647 w 1122"/>
              <a:gd name="T5" fmla="*/ 2147483647 h 1117"/>
              <a:gd name="T6" fmla="*/ 2147483647 w 1122"/>
              <a:gd name="T7" fmla="*/ 2147483647 h 1117"/>
              <a:gd name="T8" fmla="*/ 2147483647 w 1122"/>
              <a:gd name="T9" fmla="*/ 2147483647 h 1117"/>
              <a:gd name="T10" fmla="*/ 2147483647 w 1122"/>
              <a:gd name="T11" fmla="*/ 0 h 1117"/>
              <a:gd name="T12" fmla="*/ 0 60000 65536"/>
              <a:gd name="T13" fmla="*/ 0 60000 65536"/>
              <a:gd name="T14" fmla="*/ 0 60000 65536"/>
              <a:gd name="T15" fmla="*/ 0 60000 65536"/>
              <a:gd name="T16" fmla="*/ 0 60000 65536"/>
              <a:gd name="T17" fmla="*/ 0 60000 65536"/>
              <a:gd name="T18" fmla="*/ 0 w 1122"/>
              <a:gd name="T19" fmla="*/ 0 h 1117"/>
              <a:gd name="T20" fmla="*/ 1122 w 1122"/>
              <a:gd name="T21" fmla="*/ 1117 h 1117"/>
            </a:gdLst>
            <a:ahLst/>
            <a:cxnLst>
              <a:cxn ang="T12">
                <a:pos x="T0" y="T1"/>
              </a:cxn>
              <a:cxn ang="T13">
                <a:pos x="T2" y="T3"/>
              </a:cxn>
              <a:cxn ang="T14">
                <a:pos x="T4" y="T5"/>
              </a:cxn>
              <a:cxn ang="T15">
                <a:pos x="T6" y="T7"/>
              </a:cxn>
              <a:cxn ang="T16">
                <a:pos x="T8" y="T9"/>
              </a:cxn>
              <a:cxn ang="T17">
                <a:pos x="T10" y="T11"/>
              </a:cxn>
            </a:cxnLst>
            <a:rect l="T18" t="T19" r="T20" b="T21"/>
            <a:pathLst>
              <a:path w="1122" h="1117">
                <a:moveTo>
                  <a:pt x="0" y="1117"/>
                </a:moveTo>
                <a:lnTo>
                  <a:pt x="364" y="735"/>
                </a:lnTo>
                <a:lnTo>
                  <a:pt x="623" y="735"/>
                </a:lnTo>
                <a:lnTo>
                  <a:pt x="740" y="612"/>
                </a:lnTo>
                <a:lnTo>
                  <a:pt x="740" y="371"/>
                </a:lnTo>
                <a:lnTo>
                  <a:pt x="1122" y="0"/>
                </a:lnTo>
              </a:path>
            </a:pathLst>
          </a:custGeom>
          <a:noFill/>
          <a:ln w="38100">
            <a:solidFill>
              <a:srgbClr val="0000FF"/>
            </a:solidFill>
            <a:round/>
            <a:headEnd/>
            <a:tailEnd/>
          </a:ln>
        </p:spPr>
        <p:txBody>
          <a:bodyPr/>
          <a:lstStyle/>
          <a:p>
            <a:endParaRPr lang="en-US"/>
          </a:p>
        </p:txBody>
      </p:sp>
      <p:sp>
        <p:nvSpPr>
          <p:cNvPr id="21722" name="Rectangle 217" descr="Wide upward diagonal"/>
          <p:cNvSpPr>
            <a:spLocks noChangeArrowheads="1"/>
          </p:cNvSpPr>
          <p:nvPr/>
        </p:nvSpPr>
        <p:spPr bwMode="auto">
          <a:xfrm>
            <a:off x="6111875" y="2365375"/>
            <a:ext cx="234950" cy="233363"/>
          </a:xfrm>
          <a:prstGeom prst="rect">
            <a:avLst/>
          </a:prstGeom>
          <a:pattFill prst="wdUpDiag">
            <a:fgClr>
              <a:srgbClr val="FF9900"/>
            </a:fgClr>
            <a:bgClr>
              <a:srgbClr val="CCFFCC"/>
            </a:bgClr>
          </a:pattFill>
          <a:ln w="9525">
            <a:solidFill>
              <a:srgbClr val="FFFFFF"/>
            </a:solidFill>
            <a:miter lim="800000"/>
            <a:headEnd/>
            <a:tailEnd/>
          </a:ln>
        </p:spPr>
        <p:txBody>
          <a:bodyPr wrap="none" anchor="ctr"/>
          <a:lstStyle/>
          <a:p>
            <a:endParaRPr lang="en-US"/>
          </a:p>
        </p:txBody>
      </p:sp>
      <p:sp>
        <p:nvSpPr>
          <p:cNvPr id="21723" name="Rectangle 218" descr="Wide upward diagonal"/>
          <p:cNvSpPr>
            <a:spLocks noChangeArrowheads="1"/>
          </p:cNvSpPr>
          <p:nvPr/>
        </p:nvSpPr>
        <p:spPr bwMode="auto">
          <a:xfrm>
            <a:off x="6342063" y="2360613"/>
            <a:ext cx="234950" cy="234950"/>
          </a:xfrm>
          <a:prstGeom prst="rect">
            <a:avLst/>
          </a:prstGeom>
          <a:pattFill prst="wdUpDiag">
            <a:fgClr>
              <a:srgbClr val="FF9900"/>
            </a:fgClr>
            <a:bgClr>
              <a:srgbClr val="CCFFCC"/>
            </a:bgClr>
          </a:pattFill>
          <a:ln w="9525">
            <a:solidFill>
              <a:srgbClr val="FFFFFF"/>
            </a:solidFill>
            <a:miter lim="800000"/>
            <a:headEnd/>
            <a:tailEnd/>
          </a:ln>
        </p:spPr>
        <p:txBody>
          <a:bodyPr wrap="none" anchor="ctr"/>
          <a:lstStyle/>
          <a:p>
            <a:endParaRPr lang="en-US"/>
          </a:p>
        </p:txBody>
      </p:sp>
      <p:sp>
        <p:nvSpPr>
          <p:cNvPr id="21724" name="Rectangle 219" descr="Wide upward diagonal"/>
          <p:cNvSpPr>
            <a:spLocks noChangeArrowheads="1"/>
          </p:cNvSpPr>
          <p:nvPr/>
        </p:nvSpPr>
        <p:spPr bwMode="auto">
          <a:xfrm>
            <a:off x="6577013" y="2360613"/>
            <a:ext cx="234950" cy="234950"/>
          </a:xfrm>
          <a:prstGeom prst="rect">
            <a:avLst/>
          </a:prstGeom>
          <a:pattFill prst="wdUpDiag">
            <a:fgClr>
              <a:srgbClr val="FF0000"/>
            </a:fgClr>
            <a:bgClr>
              <a:srgbClr val="99CC00"/>
            </a:bgClr>
          </a:pattFill>
          <a:ln w="9525">
            <a:solidFill>
              <a:srgbClr val="FFFFFF"/>
            </a:solidFill>
            <a:miter lim="800000"/>
            <a:headEnd/>
            <a:tailEnd/>
          </a:ln>
        </p:spPr>
        <p:txBody>
          <a:bodyPr wrap="none" anchor="ctr"/>
          <a:lstStyle/>
          <a:p>
            <a:endParaRPr lang="en-US"/>
          </a:p>
        </p:txBody>
      </p:sp>
      <p:sp>
        <p:nvSpPr>
          <p:cNvPr id="21725" name="Rectangle 220" descr="Wide upward diagonal"/>
          <p:cNvSpPr>
            <a:spLocks noChangeArrowheads="1"/>
          </p:cNvSpPr>
          <p:nvPr/>
        </p:nvSpPr>
        <p:spPr bwMode="auto">
          <a:xfrm>
            <a:off x="6811963" y="2360613"/>
            <a:ext cx="234950" cy="234950"/>
          </a:xfrm>
          <a:prstGeom prst="rect">
            <a:avLst/>
          </a:prstGeom>
          <a:pattFill prst="wdUpDiag">
            <a:fgClr>
              <a:srgbClr val="FF0000"/>
            </a:fgClr>
            <a:bgClr>
              <a:srgbClr val="99CC00"/>
            </a:bgClr>
          </a:pattFill>
          <a:ln w="9525">
            <a:solidFill>
              <a:srgbClr val="FFFFFF"/>
            </a:solidFill>
            <a:miter lim="800000"/>
            <a:headEnd/>
            <a:tailEnd/>
          </a:ln>
        </p:spPr>
        <p:txBody>
          <a:bodyPr wrap="none" anchor="ctr"/>
          <a:lstStyle/>
          <a:p>
            <a:endParaRPr lang="en-US"/>
          </a:p>
        </p:txBody>
      </p:sp>
      <p:sp>
        <p:nvSpPr>
          <p:cNvPr id="21726" name="Rectangle 221" descr="Wide upward diagonal"/>
          <p:cNvSpPr>
            <a:spLocks noChangeArrowheads="1"/>
          </p:cNvSpPr>
          <p:nvPr/>
        </p:nvSpPr>
        <p:spPr bwMode="auto">
          <a:xfrm>
            <a:off x="7046913" y="2360613"/>
            <a:ext cx="233362" cy="234950"/>
          </a:xfrm>
          <a:prstGeom prst="rect">
            <a:avLst/>
          </a:prstGeom>
          <a:pattFill prst="wdUpDiag">
            <a:fgClr>
              <a:srgbClr val="FF0000"/>
            </a:fgClr>
            <a:bgClr>
              <a:srgbClr val="99CC00"/>
            </a:bgClr>
          </a:pattFill>
          <a:ln w="9525">
            <a:solidFill>
              <a:srgbClr val="FFFFFF"/>
            </a:solidFill>
            <a:miter lim="800000"/>
            <a:headEnd/>
            <a:tailEnd/>
          </a:ln>
        </p:spPr>
        <p:txBody>
          <a:bodyPr wrap="none" anchor="ctr"/>
          <a:lstStyle/>
          <a:p>
            <a:endParaRPr lang="en-US"/>
          </a:p>
        </p:txBody>
      </p:sp>
      <p:sp>
        <p:nvSpPr>
          <p:cNvPr id="21727" name="Rectangle 222" descr="Wide upward diagonal"/>
          <p:cNvSpPr>
            <a:spLocks noChangeArrowheads="1"/>
          </p:cNvSpPr>
          <p:nvPr/>
        </p:nvSpPr>
        <p:spPr bwMode="auto">
          <a:xfrm>
            <a:off x="7280275" y="2360613"/>
            <a:ext cx="234950" cy="234950"/>
          </a:xfrm>
          <a:prstGeom prst="rect">
            <a:avLst/>
          </a:prstGeom>
          <a:pattFill prst="wdUpDiag">
            <a:fgClr>
              <a:srgbClr val="FF9900"/>
            </a:fgClr>
            <a:bgClr>
              <a:srgbClr val="99CC00"/>
            </a:bgClr>
          </a:pattFill>
          <a:ln w="9525">
            <a:solidFill>
              <a:srgbClr val="FFFFFF"/>
            </a:solidFill>
            <a:miter lim="800000"/>
            <a:headEnd/>
            <a:tailEnd/>
          </a:ln>
        </p:spPr>
        <p:txBody>
          <a:bodyPr wrap="none" anchor="ctr"/>
          <a:lstStyle/>
          <a:p>
            <a:endParaRPr lang="en-US"/>
          </a:p>
        </p:txBody>
      </p:sp>
      <p:sp>
        <p:nvSpPr>
          <p:cNvPr id="21728" name="Rectangle 223" descr="Wide upward diagonal"/>
          <p:cNvSpPr>
            <a:spLocks noChangeArrowheads="1"/>
          </p:cNvSpPr>
          <p:nvPr/>
        </p:nvSpPr>
        <p:spPr bwMode="auto">
          <a:xfrm>
            <a:off x="7515225" y="2360613"/>
            <a:ext cx="234950" cy="234950"/>
          </a:xfrm>
          <a:prstGeom prst="rect">
            <a:avLst/>
          </a:prstGeom>
          <a:pattFill prst="wdUpDiag">
            <a:fgClr>
              <a:srgbClr val="FF9900"/>
            </a:fgClr>
            <a:bgClr>
              <a:srgbClr val="99CC00"/>
            </a:bgClr>
          </a:pattFill>
          <a:ln w="9525">
            <a:solidFill>
              <a:srgbClr val="FFFFFF"/>
            </a:solidFill>
            <a:miter lim="800000"/>
            <a:headEnd/>
            <a:tailEnd/>
          </a:ln>
        </p:spPr>
        <p:txBody>
          <a:bodyPr wrap="none" anchor="ctr"/>
          <a:lstStyle/>
          <a:p>
            <a:endParaRPr lang="en-US"/>
          </a:p>
        </p:txBody>
      </p:sp>
      <p:sp>
        <p:nvSpPr>
          <p:cNvPr id="21729" name="Rectangle 224" descr="Wide upward diagonal"/>
          <p:cNvSpPr>
            <a:spLocks noChangeArrowheads="1"/>
          </p:cNvSpPr>
          <p:nvPr/>
        </p:nvSpPr>
        <p:spPr bwMode="auto">
          <a:xfrm>
            <a:off x="7750175" y="2360613"/>
            <a:ext cx="234950" cy="234950"/>
          </a:xfrm>
          <a:prstGeom prst="rect">
            <a:avLst/>
          </a:prstGeom>
          <a:pattFill prst="wdUpDiag">
            <a:fgClr>
              <a:srgbClr val="FFCC00"/>
            </a:fgClr>
            <a:bgClr>
              <a:srgbClr val="CCFFCC"/>
            </a:bgClr>
          </a:pattFill>
          <a:ln w="9525">
            <a:solidFill>
              <a:srgbClr val="FFFFFF"/>
            </a:solidFill>
            <a:miter lim="800000"/>
            <a:headEnd/>
            <a:tailEnd/>
          </a:ln>
        </p:spPr>
        <p:txBody>
          <a:bodyPr wrap="none" anchor="ctr"/>
          <a:lstStyle/>
          <a:p>
            <a:endParaRPr lang="en-US"/>
          </a:p>
        </p:txBody>
      </p:sp>
      <p:sp>
        <p:nvSpPr>
          <p:cNvPr id="21730" name="Rectangle 225" descr="Wide upward diagonal"/>
          <p:cNvSpPr>
            <a:spLocks noChangeArrowheads="1"/>
          </p:cNvSpPr>
          <p:nvPr/>
        </p:nvSpPr>
        <p:spPr bwMode="auto">
          <a:xfrm>
            <a:off x="7985125" y="2360613"/>
            <a:ext cx="233363" cy="234950"/>
          </a:xfrm>
          <a:prstGeom prst="rect">
            <a:avLst/>
          </a:prstGeom>
          <a:pattFill prst="wdUpDiag">
            <a:fgClr>
              <a:srgbClr val="FFCC00"/>
            </a:fgClr>
            <a:bgClr>
              <a:srgbClr val="CCFFCC"/>
            </a:bgClr>
          </a:pattFill>
          <a:ln w="9525">
            <a:solidFill>
              <a:srgbClr val="FFFFFF"/>
            </a:solidFill>
            <a:miter lim="800000"/>
            <a:headEnd/>
            <a:tailEnd/>
          </a:ln>
        </p:spPr>
        <p:txBody>
          <a:bodyPr wrap="none" anchor="ctr"/>
          <a:lstStyle/>
          <a:p>
            <a:endParaRPr lang="en-US"/>
          </a:p>
        </p:txBody>
      </p:sp>
      <p:sp>
        <p:nvSpPr>
          <p:cNvPr id="21731" name="Rectangle 226" descr="Wide upward diagonal"/>
          <p:cNvSpPr>
            <a:spLocks noChangeArrowheads="1"/>
          </p:cNvSpPr>
          <p:nvPr/>
        </p:nvSpPr>
        <p:spPr bwMode="auto">
          <a:xfrm>
            <a:off x="8218488" y="2360613"/>
            <a:ext cx="234950" cy="234950"/>
          </a:xfrm>
          <a:prstGeom prst="rect">
            <a:avLst/>
          </a:prstGeom>
          <a:pattFill prst="wdUpDiag">
            <a:fgClr>
              <a:srgbClr val="FFCC00"/>
            </a:fgClr>
            <a:bgClr>
              <a:srgbClr val="CCFFCC"/>
            </a:bgClr>
          </a:pattFill>
          <a:ln w="9525">
            <a:solidFill>
              <a:srgbClr val="FFFFFF"/>
            </a:solidFill>
            <a:miter lim="800000"/>
            <a:headEnd/>
            <a:tailEnd/>
          </a:ln>
        </p:spPr>
        <p:txBody>
          <a:bodyPr wrap="none" anchor="ctr"/>
          <a:lstStyle/>
          <a:p>
            <a:endParaRPr lang="en-US"/>
          </a:p>
        </p:txBody>
      </p:sp>
      <p:sp>
        <p:nvSpPr>
          <p:cNvPr id="21732" name="Rectangle 227" descr="Wide upward diagonal"/>
          <p:cNvSpPr>
            <a:spLocks noChangeArrowheads="1"/>
          </p:cNvSpPr>
          <p:nvPr/>
        </p:nvSpPr>
        <p:spPr bwMode="auto">
          <a:xfrm>
            <a:off x="6111875" y="2598738"/>
            <a:ext cx="234950" cy="234950"/>
          </a:xfrm>
          <a:prstGeom prst="rect">
            <a:avLst/>
          </a:prstGeom>
          <a:pattFill prst="wdUpDiag">
            <a:fgClr>
              <a:srgbClr val="FF9900"/>
            </a:fgClr>
            <a:bgClr>
              <a:srgbClr val="CCFFCC"/>
            </a:bgClr>
          </a:pattFill>
          <a:ln w="9525">
            <a:solidFill>
              <a:srgbClr val="FFFFFF"/>
            </a:solidFill>
            <a:miter lim="800000"/>
            <a:headEnd/>
            <a:tailEnd/>
          </a:ln>
        </p:spPr>
        <p:txBody>
          <a:bodyPr wrap="none" anchor="ctr"/>
          <a:lstStyle/>
          <a:p>
            <a:endParaRPr lang="en-US"/>
          </a:p>
        </p:txBody>
      </p:sp>
      <p:sp>
        <p:nvSpPr>
          <p:cNvPr id="21733" name="Rectangle 228" descr="Wide upward diagonal"/>
          <p:cNvSpPr>
            <a:spLocks noChangeArrowheads="1"/>
          </p:cNvSpPr>
          <p:nvPr/>
        </p:nvSpPr>
        <p:spPr bwMode="auto">
          <a:xfrm>
            <a:off x="6342063" y="2595563"/>
            <a:ext cx="234950" cy="234950"/>
          </a:xfrm>
          <a:prstGeom prst="rect">
            <a:avLst/>
          </a:prstGeom>
          <a:pattFill prst="wdUpDiag">
            <a:fgClr>
              <a:srgbClr val="FF9900"/>
            </a:fgClr>
            <a:bgClr>
              <a:srgbClr val="CCFFCC"/>
            </a:bgClr>
          </a:pattFill>
          <a:ln w="9525">
            <a:solidFill>
              <a:srgbClr val="FFFFFF"/>
            </a:solidFill>
            <a:miter lim="800000"/>
            <a:headEnd/>
            <a:tailEnd/>
          </a:ln>
        </p:spPr>
        <p:txBody>
          <a:bodyPr wrap="none" anchor="ctr"/>
          <a:lstStyle/>
          <a:p>
            <a:endParaRPr lang="en-US"/>
          </a:p>
        </p:txBody>
      </p:sp>
      <p:sp>
        <p:nvSpPr>
          <p:cNvPr id="21734" name="Rectangle 229" descr="Wide upward diagonal"/>
          <p:cNvSpPr>
            <a:spLocks noChangeArrowheads="1"/>
          </p:cNvSpPr>
          <p:nvPr/>
        </p:nvSpPr>
        <p:spPr bwMode="auto">
          <a:xfrm>
            <a:off x="6577013" y="2595563"/>
            <a:ext cx="234950" cy="234950"/>
          </a:xfrm>
          <a:prstGeom prst="rect">
            <a:avLst/>
          </a:prstGeom>
          <a:pattFill prst="wdUpDiag">
            <a:fgClr>
              <a:srgbClr val="FF9900"/>
            </a:fgClr>
            <a:bgClr>
              <a:srgbClr val="99CC00"/>
            </a:bgClr>
          </a:pattFill>
          <a:ln w="9525">
            <a:solidFill>
              <a:srgbClr val="FFFFFF"/>
            </a:solidFill>
            <a:miter lim="800000"/>
            <a:headEnd/>
            <a:tailEnd/>
          </a:ln>
        </p:spPr>
        <p:txBody>
          <a:bodyPr wrap="none" anchor="ctr"/>
          <a:lstStyle/>
          <a:p>
            <a:endParaRPr lang="en-US"/>
          </a:p>
        </p:txBody>
      </p:sp>
      <p:sp>
        <p:nvSpPr>
          <p:cNvPr id="21735" name="Rectangle 230" descr="Wide upward diagonal"/>
          <p:cNvSpPr>
            <a:spLocks noChangeArrowheads="1"/>
          </p:cNvSpPr>
          <p:nvPr/>
        </p:nvSpPr>
        <p:spPr bwMode="auto">
          <a:xfrm>
            <a:off x="6811963" y="2595563"/>
            <a:ext cx="234950" cy="234950"/>
          </a:xfrm>
          <a:prstGeom prst="rect">
            <a:avLst/>
          </a:prstGeom>
          <a:pattFill prst="wdUpDiag">
            <a:fgClr>
              <a:srgbClr val="FF0000"/>
            </a:fgClr>
            <a:bgClr>
              <a:srgbClr val="99CC00"/>
            </a:bgClr>
          </a:pattFill>
          <a:ln w="9525">
            <a:solidFill>
              <a:srgbClr val="FFFFFF"/>
            </a:solidFill>
            <a:miter lim="800000"/>
            <a:headEnd/>
            <a:tailEnd/>
          </a:ln>
        </p:spPr>
        <p:txBody>
          <a:bodyPr wrap="none" anchor="ctr"/>
          <a:lstStyle/>
          <a:p>
            <a:endParaRPr lang="en-US"/>
          </a:p>
        </p:txBody>
      </p:sp>
      <p:sp>
        <p:nvSpPr>
          <p:cNvPr id="21736" name="Rectangle 231" descr="Wide upward diagonal"/>
          <p:cNvSpPr>
            <a:spLocks noChangeArrowheads="1"/>
          </p:cNvSpPr>
          <p:nvPr/>
        </p:nvSpPr>
        <p:spPr bwMode="auto">
          <a:xfrm>
            <a:off x="7046913" y="2595563"/>
            <a:ext cx="233362" cy="234950"/>
          </a:xfrm>
          <a:prstGeom prst="rect">
            <a:avLst/>
          </a:prstGeom>
          <a:pattFill prst="wdUpDiag">
            <a:fgClr>
              <a:srgbClr val="FF0000"/>
            </a:fgClr>
            <a:bgClr>
              <a:srgbClr val="99CC00"/>
            </a:bgClr>
          </a:pattFill>
          <a:ln w="9525">
            <a:solidFill>
              <a:srgbClr val="FFFFFF"/>
            </a:solidFill>
            <a:miter lim="800000"/>
            <a:headEnd/>
            <a:tailEnd/>
          </a:ln>
        </p:spPr>
        <p:txBody>
          <a:bodyPr wrap="none" anchor="ctr"/>
          <a:lstStyle/>
          <a:p>
            <a:endParaRPr lang="en-US"/>
          </a:p>
        </p:txBody>
      </p:sp>
      <p:sp>
        <p:nvSpPr>
          <p:cNvPr id="21737" name="Rectangle 232" descr="Wide upward diagonal"/>
          <p:cNvSpPr>
            <a:spLocks noChangeArrowheads="1"/>
          </p:cNvSpPr>
          <p:nvPr/>
        </p:nvSpPr>
        <p:spPr bwMode="auto">
          <a:xfrm>
            <a:off x="7280275" y="2595563"/>
            <a:ext cx="234950" cy="234950"/>
          </a:xfrm>
          <a:prstGeom prst="rect">
            <a:avLst/>
          </a:prstGeom>
          <a:pattFill prst="wdUpDiag">
            <a:fgClr>
              <a:srgbClr val="FF9900"/>
            </a:fgClr>
            <a:bgClr>
              <a:srgbClr val="99CC00"/>
            </a:bgClr>
          </a:pattFill>
          <a:ln w="9525">
            <a:solidFill>
              <a:srgbClr val="FFFFFF"/>
            </a:solidFill>
            <a:miter lim="800000"/>
            <a:headEnd/>
            <a:tailEnd/>
          </a:ln>
        </p:spPr>
        <p:txBody>
          <a:bodyPr wrap="none" anchor="ctr"/>
          <a:lstStyle/>
          <a:p>
            <a:endParaRPr lang="en-US"/>
          </a:p>
        </p:txBody>
      </p:sp>
      <p:sp>
        <p:nvSpPr>
          <p:cNvPr id="21738" name="Rectangle 233" descr="Wide upward diagonal"/>
          <p:cNvSpPr>
            <a:spLocks noChangeArrowheads="1"/>
          </p:cNvSpPr>
          <p:nvPr/>
        </p:nvSpPr>
        <p:spPr bwMode="auto">
          <a:xfrm>
            <a:off x="7515225" y="2595563"/>
            <a:ext cx="234950" cy="234950"/>
          </a:xfrm>
          <a:prstGeom prst="rect">
            <a:avLst/>
          </a:prstGeom>
          <a:pattFill prst="wdUpDiag">
            <a:fgClr>
              <a:srgbClr val="FFCC00"/>
            </a:fgClr>
            <a:bgClr>
              <a:srgbClr val="99CC00"/>
            </a:bgClr>
          </a:pattFill>
          <a:ln w="9525">
            <a:solidFill>
              <a:srgbClr val="FFFFFF"/>
            </a:solidFill>
            <a:miter lim="800000"/>
            <a:headEnd/>
            <a:tailEnd/>
          </a:ln>
        </p:spPr>
        <p:txBody>
          <a:bodyPr wrap="none" anchor="ctr"/>
          <a:lstStyle/>
          <a:p>
            <a:endParaRPr lang="en-US"/>
          </a:p>
        </p:txBody>
      </p:sp>
      <p:sp>
        <p:nvSpPr>
          <p:cNvPr id="21739" name="Rectangle 234" descr="Wide upward diagonal"/>
          <p:cNvSpPr>
            <a:spLocks noChangeArrowheads="1"/>
          </p:cNvSpPr>
          <p:nvPr/>
        </p:nvSpPr>
        <p:spPr bwMode="auto">
          <a:xfrm>
            <a:off x="7750175" y="2595563"/>
            <a:ext cx="234950" cy="234950"/>
          </a:xfrm>
          <a:prstGeom prst="rect">
            <a:avLst/>
          </a:prstGeom>
          <a:pattFill prst="wdUpDiag">
            <a:fgClr>
              <a:srgbClr val="FFCC00"/>
            </a:fgClr>
            <a:bgClr>
              <a:srgbClr val="99CC00"/>
            </a:bgClr>
          </a:pattFill>
          <a:ln w="9525">
            <a:solidFill>
              <a:srgbClr val="FFFFFF"/>
            </a:solidFill>
            <a:miter lim="800000"/>
            <a:headEnd/>
            <a:tailEnd/>
          </a:ln>
        </p:spPr>
        <p:txBody>
          <a:bodyPr wrap="none" anchor="ctr"/>
          <a:lstStyle/>
          <a:p>
            <a:endParaRPr lang="en-US"/>
          </a:p>
        </p:txBody>
      </p:sp>
      <p:sp>
        <p:nvSpPr>
          <p:cNvPr id="21740" name="Rectangle 235" descr="Wide upward diagonal"/>
          <p:cNvSpPr>
            <a:spLocks noChangeArrowheads="1"/>
          </p:cNvSpPr>
          <p:nvPr/>
        </p:nvSpPr>
        <p:spPr bwMode="auto">
          <a:xfrm>
            <a:off x="7985125" y="2595563"/>
            <a:ext cx="233363" cy="234950"/>
          </a:xfrm>
          <a:prstGeom prst="rect">
            <a:avLst/>
          </a:prstGeom>
          <a:pattFill prst="wdUpDiag">
            <a:fgClr>
              <a:srgbClr val="FFCC00"/>
            </a:fgClr>
            <a:bgClr>
              <a:srgbClr val="99CC00"/>
            </a:bgClr>
          </a:pattFill>
          <a:ln w="9525">
            <a:solidFill>
              <a:srgbClr val="FFFFFF"/>
            </a:solidFill>
            <a:miter lim="800000"/>
            <a:headEnd/>
            <a:tailEnd/>
          </a:ln>
        </p:spPr>
        <p:txBody>
          <a:bodyPr wrap="none" anchor="ctr"/>
          <a:lstStyle/>
          <a:p>
            <a:endParaRPr lang="en-US"/>
          </a:p>
        </p:txBody>
      </p:sp>
      <p:sp>
        <p:nvSpPr>
          <p:cNvPr id="21741" name="Rectangle 236" descr="Wide upward diagonal"/>
          <p:cNvSpPr>
            <a:spLocks noChangeArrowheads="1"/>
          </p:cNvSpPr>
          <p:nvPr/>
        </p:nvSpPr>
        <p:spPr bwMode="auto">
          <a:xfrm>
            <a:off x="8218488" y="2595563"/>
            <a:ext cx="234950" cy="234950"/>
          </a:xfrm>
          <a:prstGeom prst="rect">
            <a:avLst/>
          </a:prstGeom>
          <a:pattFill prst="wdUpDiag">
            <a:fgClr>
              <a:srgbClr val="FFCC00"/>
            </a:fgClr>
            <a:bgClr>
              <a:srgbClr val="CCFFCC"/>
            </a:bgClr>
          </a:pattFill>
          <a:ln w="9525">
            <a:solidFill>
              <a:srgbClr val="FFFFFF"/>
            </a:solidFill>
            <a:miter lim="800000"/>
            <a:headEnd/>
            <a:tailEnd/>
          </a:ln>
        </p:spPr>
        <p:txBody>
          <a:bodyPr wrap="none" anchor="ctr"/>
          <a:lstStyle/>
          <a:p>
            <a:endParaRPr lang="en-US"/>
          </a:p>
        </p:txBody>
      </p:sp>
      <p:sp>
        <p:nvSpPr>
          <p:cNvPr id="21742" name="Rectangle 237" descr="Wide upward diagonal"/>
          <p:cNvSpPr>
            <a:spLocks noChangeArrowheads="1"/>
          </p:cNvSpPr>
          <p:nvPr/>
        </p:nvSpPr>
        <p:spPr bwMode="auto">
          <a:xfrm>
            <a:off x="6111875" y="2833688"/>
            <a:ext cx="234950" cy="234950"/>
          </a:xfrm>
          <a:prstGeom prst="rect">
            <a:avLst/>
          </a:prstGeom>
          <a:pattFill prst="wdUpDiag">
            <a:fgClr>
              <a:srgbClr val="FF9900"/>
            </a:fgClr>
            <a:bgClr>
              <a:srgbClr val="CCFFCC"/>
            </a:bgClr>
          </a:pattFill>
          <a:ln w="9525">
            <a:solidFill>
              <a:srgbClr val="FFFFFF"/>
            </a:solidFill>
            <a:miter lim="800000"/>
            <a:headEnd/>
            <a:tailEnd/>
          </a:ln>
        </p:spPr>
        <p:txBody>
          <a:bodyPr wrap="none" anchor="ctr"/>
          <a:lstStyle/>
          <a:p>
            <a:endParaRPr lang="en-US"/>
          </a:p>
        </p:txBody>
      </p:sp>
      <p:sp>
        <p:nvSpPr>
          <p:cNvPr id="21743" name="Rectangle 238" descr="Wide upward diagonal"/>
          <p:cNvSpPr>
            <a:spLocks noChangeArrowheads="1"/>
          </p:cNvSpPr>
          <p:nvPr/>
        </p:nvSpPr>
        <p:spPr bwMode="auto">
          <a:xfrm>
            <a:off x="6342063" y="2830513"/>
            <a:ext cx="234950" cy="234950"/>
          </a:xfrm>
          <a:prstGeom prst="rect">
            <a:avLst/>
          </a:prstGeom>
          <a:pattFill prst="wdUpDiag">
            <a:fgClr>
              <a:srgbClr val="FFCC00"/>
            </a:fgClr>
            <a:bgClr>
              <a:srgbClr val="99CC00"/>
            </a:bgClr>
          </a:pattFill>
          <a:ln w="9525">
            <a:solidFill>
              <a:srgbClr val="FFFFFF"/>
            </a:solidFill>
            <a:miter lim="800000"/>
            <a:headEnd/>
            <a:tailEnd/>
          </a:ln>
        </p:spPr>
        <p:txBody>
          <a:bodyPr wrap="none" anchor="ctr"/>
          <a:lstStyle/>
          <a:p>
            <a:endParaRPr lang="en-US"/>
          </a:p>
        </p:txBody>
      </p:sp>
      <p:sp>
        <p:nvSpPr>
          <p:cNvPr id="21744" name="Rectangle 239" descr="Wide upward diagonal"/>
          <p:cNvSpPr>
            <a:spLocks noChangeArrowheads="1"/>
          </p:cNvSpPr>
          <p:nvPr/>
        </p:nvSpPr>
        <p:spPr bwMode="auto">
          <a:xfrm>
            <a:off x="6577013" y="2830513"/>
            <a:ext cx="234950" cy="234950"/>
          </a:xfrm>
          <a:prstGeom prst="rect">
            <a:avLst/>
          </a:prstGeom>
          <a:pattFill prst="wdUpDiag">
            <a:fgClr>
              <a:srgbClr val="FF9900"/>
            </a:fgClr>
            <a:bgClr>
              <a:srgbClr val="99CC00"/>
            </a:bgClr>
          </a:pattFill>
          <a:ln w="9525">
            <a:solidFill>
              <a:srgbClr val="FFFFFF"/>
            </a:solidFill>
            <a:miter lim="800000"/>
            <a:headEnd/>
            <a:tailEnd/>
          </a:ln>
        </p:spPr>
        <p:txBody>
          <a:bodyPr wrap="none" anchor="ctr"/>
          <a:lstStyle/>
          <a:p>
            <a:endParaRPr lang="en-US"/>
          </a:p>
        </p:txBody>
      </p:sp>
      <p:sp>
        <p:nvSpPr>
          <p:cNvPr id="21745" name="Rectangle 240" descr="Wide upward diagonal"/>
          <p:cNvSpPr>
            <a:spLocks noChangeArrowheads="1"/>
          </p:cNvSpPr>
          <p:nvPr/>
        </p:nvSpPr>
        <p:spPr bwMode="auto">
          <a:xfrm>
            <a:off x="6811963" y="2830513"/>
            <a:ext cx="234950" cy="234950"/>
          </a:xfrm>
          <a:prstGeom prst="rect">
            <a:avLst/>
          </a:prstGeom>
          <a:pattFill prst="wdUpDiag">
            <a:fgClr>
              <a:srgbClr val="FF9900"/>
            </a:fgClr>
            <a:bgClr>
              <a:srgbClr val="99CC00"/>
            </a:bgClr>
          </a:pattFill>
          <a:ln w="9525">
            <a:solidFill>
              <a:srgbClr val="FFFFFF"/>
            </a:solidFill>
            <a:miter lim="800000"/>
            <a:headEnd/>
            <a:tailEnd/>
          </a:ln>
        </p:spPr>
        <p:txBody>
          <a:bodyPr wrap="none" anchor="ctr"/>
          <a:lstStyle/>
          <a:p>
            <a:endParaRPr lang="en-US"/>
          </a:p>
        </p:txBody>
      </p:sp>
      <p:sp>
        <p:nvSpPr>
          <p:cNvPr id="21746" name="Rectangle 241" descr="Wide upward diagonal"/>
          <p:cNvSpPr>
            <a:spLocks noChangeArrowheads="1"/>
          </p:cNvSpPr>
          <p:nvPr/>
        </p:nvSpPr>
        <p:spPr bwMode="auto">
          <a:xfrm>
            <a:off x="7046913" y="2830513"/>
            <a:ext cx="233362" cy="234950"/>
          </a:xfrm>
          <a:prstGeom prst="rect">
            <a:avLst/>
          </a:prstGeom>
          <a:pattFill prst="wdUpDiag">
            <a:fgClr>
              <a:srgbClr val="FF9900"/>
            </a:fgClr>
            <a:bgClr>
              <a:srgbClr val="99CC00"/>
            </a:bgClr>
          </a:pattFill>
          <a:ln w="9525">
            <a:solidFill>
              <a:srgbClr val="FFFFFF"/>
            </a:solidFill>
            <a:miter lim="800000"/>
            <a:headEnd/>
            <a:tailEnd/>
          </a:ln>
        </p:spPr>
        <p:txBody>
          <a:bodyPr wrap="none" anchor="ctr"/>
          <a:lstStyle/>
          <a:p>
            <a:endParaRPr lang="en-US"/>
          </a:p>
        </p:txBody>
      </p:sp>
      <p:sp>
        <p:nvSpPr>
          <p:cNvPr id="21747" name="Rectangle 242" descr="Wide upward diagonal"/>
          <p:cNvSpPr>
            <a:spLocks noChangeArrowheads="1"/>
          </p:cNvSpPr>
          <p:nvPr/>
        </p:nvSpPr>
        <p:spPr bwMode="auto">
          <a:xfrm>
            <a:off x="7280275" y="2830513"/>
            <a:ext cx="234950" cy="234950"/>
          </a:xfrm>
          <a:prstGeom prst="rect">
            <a:avLst/>
          </a:prstGeom>
          <a:pattFill prst="wdUpDiag">
            <a:fgClr>
              <a:srgbClr val="FF0000"/>
            </a:fgClr>
            <a:bgClr>
              <a:srgbClr val="008000"/>
            </a:bgClr>
          </a:pattFill>
          <a:ln w="9525">
            <a:solidFill>
              <a:srgbClr val="FFFFFF"/>
            </a:solidFill>
            <a:miter lim="800000"/>
            <a:headEnd/>
            <a:tailEnd/>
          </a:ln>
        </p:spPr>
        <p:txBody>
          <a:bodyPr wrap="none" anchor="ctr"/>
          <a:lstStyle/>
          <a:p>
            <a:endParaRPr lang="en-US"/>
          </a:p>
        </p:txBody>
      </p:sp>
      <p:sp>
        <p:nvSpPr>
          <p:cNvPr id="21748" name="Rectangle 243" descr="Wide upward diagonal"/>
          <p:cNvSpPr>
            <a:spLocks noChangeArrowheads="1"/>
          </p:cNvSpPr>
          <p:nvPr/>
        </p:nvSpPr>
        <p:spPr bwMode="auto">
          <a:xfrm>
            <a:off x="7515225" y="2830513"/>
            <a:ext cx="234950" cy="234950"/>
          </a:xfrm>
          <a:prstGeom prst="rect">
            <a:avLst/>
          </a:prstGeom>
          <a:pattFill prst="wdUpDiag">
            <a:fgClr>
              <a:srgbClr val="FFCC00"/>
            </a:fgClr>
            <a:bgClr>
              <a:srgbClr val="99CC00"/>
            </a:bgClr>
          </a:pattFill>
          <a:ln w="9525">
            <a:solidFill>
              <a:srgbClr val="FFFFFF"/>
            </a:solidFill>
            <a:miter lim="800000"/>
            <a:headEnd/>
            <a:tailEnd/>
          </a:ln>
        </p:spPr>
        <p:txBody>
          <a:bodyPr wrap="none" anchor="ctr"/>
          <a:lstStyle/>
          <a:p>
            <a:endParaRPr lang="en-US"/>
          </a:p>
        </p:txBody>
      </p:sp>
      <p:sp>
        <p:nvSpPr>
          <p:cNvPr id="21749" name="Rectangle 244" descr="Wide upward diagonal"/>
          <p:cNvSpPr>
            <a:spLocks noChangeArrowheads="1"/>
          </p:cNvSpPr>
          <p:nvPr/>
        </p:nvSpPr>
        <p:spPr bwMode="auto">
          <a:xfrm>
            <a:off x="7750175" y="2830513"/>
            <a:ext cx="234950" cy="234950"/>
          </a:xfrm>
          <a:prstGeom prst="rect">
            <a:avLst/>
          </a:prstGeom>
          <a:pattFill prst="wdUpDiag">
            <a:fgClr>
              <a:srgbClr val="FFCC00"/>
            </a:fgClr>
            <a:bgClr>
              <a:srgbClr val="008000"/>
            </a:bgClr>
          </a:pattFill>
          <a:ln w="9525">
            <a:solidFill>
              <a:srgbClr val="FFFFFF"/>
            </a:solidFill>
            <a:miter lim="800000"/>
            <a:headEnd/>
            <a:tailEnd/>
          </a:ln>
        </p:spPr>
        <p:txBody>
          <a:bodyPr wrap="none" anchor="ctr"/>
          <a:lstStyle/>
          <a:p>
            <a:endParaRPr lang="en-US"/>
          </a:p>
        </p:txBody>
      </p:sp>
      <p:sp>
        <p:nvSpPr>
          <p:cNvPr id="21750" name="Rectangle 245" descr="Wide upward diagonal"/>
          <p:cNvSpPr>
            <a:spLocks noChangeArrowheads="1"/>
          </p:cNvSpPr>
          <p:nvPr/>
        </p:nvSpPr>
        <p:spPr bwMode="auto">
          <a:xfrm>
            <a:off x="7985125" y="2830513"/>
            <a:ext cx="233363" cy="234950"/>
          </a:xfrm>
          <a:prstGeom prst="rect">
            <a:avLst/>
          </a:prstGeom>
          <a:pattFill prst="wdUpDiag">
            <a:fgClr>
              <a:srgbClr val="FFCC00"/>
            </a:fgClr>
            <a:bgClr>
              <a:srgbClr val="99CC00"/>
            </a:bgClr>
          </a:pattFill>
          <a:ln w="9525">
            <a:solidFill>
              <a:srgbClr val="FFFFFF"/>
            </a:solidFill>
            <a:miter lim="800000"/>
            <a:headEnd/>
            <a:tailEnd/>
          </a:ln>
        </p:spPr>
        <p:txBody>
          <a:bodyPr wrap="none" anchor="ctr"/>
          <a:lstStyle/>
          <a:p>
            <a:endParaRPr lang="en-US"/>
          </a:p>
        </p:txBody>
      </p:sp>
      <p:sp>
        <p:nvSpPr>
          <p:cNvPr id="21751" name="Rectangle 246" descr="Wide upward diagonal"/>
          <p:cNvSpPr>
            <a:spLocks noChangeArrowheads="1"/>
          </p:cNvSpPr>
          <p:nvPr/>
        </p:nvSpPr>
        <p:spPr bwMode="auto">
          <a:xfrm>
            <a:off x="8218488" y="2830513"/>
            <a:ext cx="234950" cy="234950"/>
          </a:xfrm>
          <a:prstGeom prst="rect">
            <a:avLst/>
          </a:prstGeom>
          <a:pattFill prst="wdUpDiag">
            <a:fgClr>
              <a:srgbClr val="FFCC00"/>
            </a:fgClr>
            <a:bgClr>
              <a:srgbClr val="CCFFCC"/>
            </a:bgClr>
          </a:pattFill>
          <a:ln w="9525">
            <a:solidFill>
              <a:srgbClr val="FFFFFF"/>
            </a:solidFill>
            <a:miter lim="800000"/>
            <a:headEnd/>
            <a:tailEnd/>
          </a:ln>
        </p:spPr>
        <p:txBody>
          <a:bodyPr wrap="none" anchor="ctr"/>
          <a:lstStyle/>
          <a:p>
            <a:endParaRPr lang="en-US"/>
          </a:p>
        </p:txBody>
      </p:sp>
      <p:sp>
        <p:nvSpPr>
          <p:cNvPr id="21752" name="Rectangle 247" descr="Wide upward diagonal"/>
          <p:cNvSpPr>
            <a:spLocks noChangeArrowheads="1"/>
          </p:cNvSpPr>
          <p:nvPr/>
        </p:nvSpPr>
        <p:spPr bwMode="auto">
          <a:xfrm>
            <a:off x="6111875" y="3068638"/>
            <a:ext cx="234950" cy="234950"/>
          </a:xfrm>
          <a:prstGeom prst="rect">
            <a:avLst/>
          </a:prstGeom>
          <a:pattFill prst="wdUpDiag">
            <a:fgClr>
              <a:srgbClr val="FFCC00"/>
            </a:fgClr>
            <a:bgClr>
              <a:srgbClr val="CCFFCC"/>
            </a:bgClr>
          </a:pattFill>
          <a:ln w="9525">
            <a:solidFill>
              <a:srgbClr val="FFFFFF"/>
            </a:solidFill>
            <a:miter lim="800000"/>
            <a:headEnd/>
            <a:tailEnd/>
          </a:ln>
        </p:spPr>
        <p:txBody>
          <a:bodyPr wrap="none" anchor="ctr"/>
          <a:lstStyle/>
          <a:p>
            <a:endParaRPr lang="en-US"/>
          </a:p>
        </p:txBody>
      </p:sp>
      <p:sp>
        <p:nvSpPr>
          <p:cNvPr id="21753" name="Rectangle 248" descr="Wide upward diagonal"/>
          <p:cNvSpPr>
            <a:spLocks noChangeArrowheads="1"/>
          </p:cNvSpPr>
          <p:nvPr/>
        </p:nvSpPr>
        <p:spPr bwMode="auto">
          <a:xfrm>
            <a:off x="6342063" y="3065463"/>
            <a:ext cx="234950" cy="233362"/>
          </a:xfrm>
          <a:prstGeom prst="rect">
            <a:avLst/>
          </a:prstGeom>
          <a:pattFill prst="wdUpDiag">
            <a:fgClr>
              <a:srgbClr val="FFCC00"/>
            </a:fgClr>
            <a:bgClr>
              <a:srgbClr val="CCFFCC"/>
            </a:bgClr>
          </a:pattFill>
          <a:ln w="9525">
            <a:solidFill>
              <a:srgbClr val="FFFFFF"/>
            </a:solidFill>
            <a:miter lim="800000"/>
            <a:headEnd/>
            <a:tailEnd/>
          </a:ln>
        </p:spPr>
        <p:txBody>
          <a:bodyPr wrap="none" anchor="ctr"/>
          <a:lstStyle/>
          <a:p>
            <a:endParaRPr lang="en-US"/>
          </a:p>
        </p:txBody>
      </p:sp>
      <p:sp>
        <p:nvSpPr>
          <p:cNvPr id="21754" name="Rectangle 249" descr="Wide upward diagonal"/>
          <p:cNvSpPr>
            <a:spLocks noChangeArrowheads="1"/>
          </p:cNvSpPr>
          <p:nvPr/>
        </p:nvSpPr>
        <p:spPr bwMode="auto">
          <a:xfrm>
            <a:off x="6577013" y="3065463"/>
            <a:ext cx="234950" cy="233362"/>
          </a:xfrm>
          <a:prstGeom prst="rect">
            <a:avLst/>
          </a:prstGeom>
          <a:pattFill prst="wdUpDiag">
            <a:fgClr>
              <a:srgbClr val="FFCC00"/>
            </a:fgClr>
            <a:bgClr>
              <a:srgbClr val="99CC00"/>
            </a:bgClr>
          </a:pattFill>
          <a:ln w="9525">
            <a:solidFill>
              <a:srgbClr val="FFFFFF"/>
            </a:solidFill>
            <a:miter lim="800000"/>
            <a:headEnd/>
            <a:tailEnd/>
          </a:ln>
        </p:spPr>
        <p:txBody>
          <a:bodyPr wrap="none" anchor="ctr"/>
          <a:lstStyle/>
          <a:p>
            <a:endParaRPr lang="en-US"/>
          </a:p>
        </p:txBody>
      </p:sp>
      <p:sp>
        <p:nvSpPr>
          <p:cNvPr id="21755" name="Rectangle 250" descr="Wide upward diagonal"/>
          <p:cNvSpPr>
            <a:spLocks noChangeArrowheads="1"/>
          </p:cNvSpPr>
          <p:nvPr/>
        </p:nvSpPr>
        <p:spPr bwMode="auto">
          <a:xfrm>
            <a:off x="6811963" y="3065463"/>
            <a:ext cx="234950" cy="233362"/>
          </a:xfrm>
          <a:prstGeom prst="rect">
            <a:avLst/>
          </a:prstGeom>
          <a:pattFill prst="wdUpDiag">
            <a:fgClr>
              <a:srgbClr val="FFCC00"/>
            </a:fgClr>
            <a:bgClr>
              <a:srgbClr val="99CC00"/>
            </a:bgClr>
          </a:pattFill>
          <a:ln w="9525">
            <a:solidFill>
              <a:srgbClr val="FFFFFF"/>
            </a:solidFill>
            <a:miter lim="800000"/>
            <a:headEnd/>
            <a:tailEnd/>
          </a:ln>
        </p:spPr>
        <p:txBody>
          <a:bodyPr wrap="none" anchor="ctr"/>
          <a:lstStyle/>
          <a:p>
            <a:endParaRPr lang="en-US"/>
          </a:p>
        </p:txBody>
      </p:sp>
      <p:sp>
        <p:nvSpPr>
          <p:cNvPr id="21756" name="Rectangle 251" descr="Wide upward diagonal"/>
          <p:cNvSpPr>
            <a:spLocks noChangeArrowheads="1"/>
          </p:cNvSpPr>
          <p:nvPr/>
        </p:nvSpPr>
        <p:spPr bwMode="auto">
          <a:xfrm>
            <a:off x="7046913" y="3065463"/>
            <a:ext cx="233362" cy="233362"/>
          </a:xfrm>
          <a:prstGeom prst="rect">
            <a:avLst/>
          </a:prstGeom>
          <a:pattFill prst="wdUpDiag">
            <a:fgClr>
              <a:srgbClr val="FFCC00"/>
            </a:fgClr>
            <a:bgClr>
              <a:srgbClr val="99CC00"/>
            </a:bgClr>
          </a:pattFill>
          <a:ln w="9525">
            <a:solidFill>
              <a:srgbClr val="FFFFFF"/>
            </a:solidFill>
            <a:miter lim="800000"/>
            <a:headEnd/>
            <a:tailEnd/>
          </a:ln>
        </p:spPr>
        <p:txBody>
          <a:bodyPr wrap="none" anchor="ctr"/>
          <a:lstStyle/>
          <a:p>
            <a:endParaRPr lang="en-US"/>
          </a:p>
        </p:txBody>
      </p:sp>
      <p:sp>
        <p:nvSpPr>
          <p:cNvPr id="21757" name="Rectangle 252" descr="Wide upward diagonal"/>
          <p:cNvSpPr>
            <a:spLocks noChangeArrowheads="1"/>
          </p:cNvSpPr>
          <p:nvPr/>
        </p:nvSpPr>
        <p:spPr bwMode="auto">
          <a:xfrm>
            <a:off x="7280275" y="3065463"/>
            <a:ext cx="234950" cy="233362"/>
          </a:xfrm>
          <a:prstGeom prst="rect">
            <a:avLst/>
          </a:prstGeom>
          <a:pattFill prst="wdUpDiag">
            <a:fgClr>
              <a:srgbClr val="FFCC00"/>
            </a:fgClr>
            <a:bgClr>
              <a:srgbClr val="008000"/>
            </a:bgClr>
          </a:pattFill>
          <a:ln w="9525">
            <a:solidFill>
              <a:srgbClr val="FFFFFF"/>
            </a:solidFill>
            <a:miter lim="800000"/>
            <a:headEnd/>
            <a:tailEnd/>
          </a:ln>
        </p:spPr>
        <p:txBody>
          <a:bodyPr wrap="none" anchor="ctr"/>
          <a:lstStyle/>
          <a:p>
            <a:endParaRPr lang="en-US"/>
          </a:p>
        </p:txBody>
      </p:sp>
      <p:sp>
        <p:nvSpPr>
          <p:cNvPr id="21758" name="Rectangle 253" descr="Wide upward diagonal"/>
          <p:cNvSpPr>
            <a:spLocks noChangeArrowheads="1"/>
          </p:cNvSpPr>
          <p:nvPr/>
        </p:nvSpPr>
        <p:spPr bwMode="auto">
          <a:xfrm>
            <a:off x="7515225" y="3065463"/>
            <a:ext cx="234950" cy="233362"/>
          </a:xfrm>
          <a:prstGeom prst="rect">
            <a:avLst/>
          </a:prstGeom>
          <a:pattFill prst="wdUpDiag">
            <a:fgClr>
              <a:srgbClr val="FFCC00"/>
            </a:fgClr>
            <a:bgClr>
              <a:srgbClr val="008000"/>
            </a:bgClr>
          </a:pattFill>
          <a:ln w="9525">
            <a:solidFill>
              <a:srgbClr val="FFFFFF"/>
            </a:solidFill>
            <a:miter lim="800000"/>
            <a:headEnd/>
            <a:tailEnd/>
          </a:ln>
        </p:spPr>
        <p:txBody>
          <a:bodyPr wrap="none" anchor="ctr"/>
          <a:lstStyle/>
          <a:p>
            <a:endParaRPr lang="en-US"/>
          </a:p>
        </p:txBody>
      </p:sp>
      <p:sp>
        <p:nvSpPr>
          <p:cNvPr id="21759" name="Rectangle 254" descr="Wide upward diagonal"/>
          <p:cNvSpPr>
            <a:spLocks noChangeArrowheads="1"/>
          </p:cNvSpPr>
          <p:nvPr/>
        </p:nvSpPr>
        <p:spPr bwMode="auto">
          <a:xfrm>
            <a:off x="7750175" y="3065463"/>
            <a:ext cx="234950" cy="233362"/>
          </a:xfrm>
          <a:prstGeom prst="rect">
            <a:avLst/>
          </a:prstGeom>
          <a:pattFill prst="wdUpDiag">
            <a:fgClr>
              <a:srgbClr val="FFCC00"/>
            </a:fgClr>
            <a:bgClr>
              <a:srgbClr val="008000"/>
            </a:bgClr>
          </a:pattFill>
          <a:ln w="9525">
            <a:solidFill>
              <a:srgbClr val="FFFFFF"/>
            </a:solidFill>
            <a:miter lim="800000"/>
            <a:headEnd/>
            <a:tailEnd/>
          </a:ln>
        </p:spPr>
        <p:txBody>
          <a:bodyPr wrap="none" anchor="ctr"/>
          <a:lstStyle/>
          <a:p>
            <a:endParaRPr lang="en-US"/>
          </a:p>
        </p:txBody>
      </p:sp>
      <p:sp>
        <p:nvSpPr>
          <p:cNvPr id="21760" name="Rectangle 255" descr="Wide upward diagonal"/>
          <p:cNvSpPr>
            <a:spLocks noChangeArrowheads="1"/>
          </p:cNvSpPr>
          <p:nvPr/>
        </p:nvSpPr>
        <p:spPr bwMode="auto">
          <a:xfrm>
            <a:off x="7985125" y="3065463"/>
            <a:ext cx="233363" cy="233362"/>
          </a:xfrm>
          <a:prstGeom prst="rect">
            <a:avLst/>
          </a:prstGeom>
          <a:pattFill prst="wdUpDiag">
            <a:fgClr>
              <a:srgbClr val="FFCC00"/>
            </a:fgClr>
            <a:bgClr>
              <a:srgbClr val="99CC00"/>
            </a:bgClr>
          </a:pattFill>
          <a:ln w="9525">
            <a:solidFill>
              <a:srgbClr val="FFFFFF"/>
            </a:solidFill>
            <a:miter lim="800000"/>
            <a:headEnd/>
            <a:tailEnd/>
          </a:ln>
        </p:spPr>
        <p:txBody>
          <a:bodyPr wrap="none" anchor="ctr"/>
          <a:lstStyle/>
          <a:p>
            <a:endParaRPr lang="en-US"/>
          </a:p>
        </p:txBody>
      </p:sp>
      <p:sp>
        <p:nvSpPr>
          <p:cNvPr id="21761" name="Rectangle 256" descr="Wide upward diagonal"/>
          <p:cNvSpPr>
            <a:spLocks noChangeArrowheads="1"/>
          </p:cNvSpPr>
          <p:nvPr/>
        </p:nvSpPr>
        <p:spPr bwMode="auto">
          <a:xfrm>
            <a:off x="8218488" y="3065463"/>
            <a:ext cx="234950" cy="233362"/>
          </a:xfrm>
          <a:prstGeom prst="rect">
            <a:avLst/>
          </a:prstGeom>
          <a:pattFill prst="wdUpDiag">
            <a:fgClr>
              <a:srgbClr val="FF9900"/>
            </a:fgClr>
            <a:bgClr>
              <a:srgbClr val="CCFFCC"/>
            </a:bgClr>
          </a:pattFill>
          <a:ln w="9525">
            <a:solidFill>
              <a:srgbClr val="FFFFFF"/>
            </a:solidFill>
            <a:miter lim="800000"/>
            <a:headEnd/>
            <a:tailEnd/>
          </a:ln>
        </p:spPr>
        <p:txBody>
          <a:bodyPr wrap="none" anchor="ctr"/>
          <a:lstStyle/>
          <a:p>
            <a:endParaRPr lang="en-US"/>
          </a:p>
        </p:txBody>
      </p:sp>
      <p:sp>
        <p:nvSpPr>
          <p:cNvPr id="21762" name="Rectangle 257" descr="Wide upward diagonal"/>
          <p:cNvSpPr>
            <a:spLocks noChangeArrowheads="1"/>
          </p:cNvSpPr>
          <p:nvPr/>
        </p:nvSpPr>
        <p:spPr bwMode="auto">
          <a:xfrm>
            <a:off x="6111875" y="3303588"/>
            <a:ext cx="234950" cy="234950"/>
          </a:xfrm>
          <a:prstGeom prst="rect">
            <a:avLst/>
          </a:prstGeom>
          <a:pattFill prst="wdUpDiag">
            <a:fgClr>
              <a:srgbClr val="FFCC00"/>
            </a:fgClr>
            <a:bgClr>
              <a:srgbClr val="CCFFCC"/>
            </a:bgClr>
          </a:pattFill>
          <a:ln w="9525">
            <a:solidFill>
              <a:srgbClr val="FFFFFF"/>
            </a:solidFill>
            <a:miter lim="800000"/>
            <a:headEnd/>
            <a:tailEnd/>
          </a:ln>
        </p:spPr>
        <p:txBody>
          <a:bodyPr wrap="none" anchor="ctr"/>
          <a:lstStyle/>
          <a:p>
            <a:endParaRPr lang="en-US"/>
          </a:p>
        </p:txBody>
      </p:sp>
      <p:sp>
        <p:nvSpPr>
          <p:cNvPr id="21763" name="Rectangle 258" descr="Wide upward diagonal"/>
          <p:cNvSpPr>
            <a:spLocks noChangeArrowheads="1"/>
          </p:cNvSpPr>
          <p:nvPr/>
        </p:nvSpPr>
        <p:spPr bwMode="auto">
          <a:xfrm>
            <a:off x="6342063" y="3298825"/>
            <a:ext cx="234950" cy="234950"/>
          </a:xfrm>
          <a:prstGeom prst="rect">
            <a:avLst/>
          </a:prstGeom>
          <a:pattFill prst="wdUpDiag">
            <a:fgClr>
              <a:srgbClr val="FFCC00"/>
            </a:fgClr>
            <a:bgClr>
              <a:srgbClr val="CCFFCC"/>
            </a:bgClr>
          </a:pattFill>
          <a:ln w="9525">
            <a:solidFill>
              <a:srgbClr val="FFFFFF"/>
            </a:solidFill>
            <a:miter lim="800000"/>
            <a:headEnd/>
            <a:tailEnd/>
          </a:ln>
        </p:spPr>
        <p:txBody>
          <a:bodyPr wrap="none" anchor="ctr"/>
          <a:lstStyle/>
          <a:p>
            <a:endParaRPr lang="en-US"/>
          </a:p>
        </p:txBody>
      </p:sp>
      <p:sp>
        <p:nvSpPr>
          <p:cNvPr id="21764" name="Rectangle 259" descr="Wide upward diagonal"/>
          <p:cNvSpPr>
            <a:spLocks noChangeArrowheads="1"/>
          </p:cNvSpPr>
          <p:nvPr/>
        </p:nvSpPr>
        <p:spPr bwMode="auto">
          <a:xfrm>
            <a:off x="6577013" y="3298825"/>
            <a:ext cx="234950" cy="234950"/>
          </a:xfrm>
          <a:prstGeom prst="rect">
            <a:avLst/>
          </a:prstGeom>
          <a:pattFill prst="wdUpDiag">
            <a:fgClr>
              <a:srgbClr val="FF9900"/>
            </a:fgClr>
            <a:bgClr>
              <a:srgbClr val="99CC00"/>
            </a:bgClr>
          </a:pattFill>
          <a:ln w="9525">
            <a:solidFill>
              <a:srgbClr val="FFFFFF"/>
            </a:solidFill>
            <a:miter lim="800000"/>
            <a:headEnd/>
            <a:tailEnd/>
          </a:ln>
        </p:spPr>
        <p:txBody>
          <a:bodyPr wrap="none" anchor="ctr"/>
          <a:lstStyle/>
          <a:p>
            <a:endParaRPr lang="en-US"/>
          </a:p>
        </p:txBody>
      </p:sp>
      <p:sp>
        <p:nvSpPr>
          <p:cNvPr id="21765" name="Rectangle 260" descr="Wide upward diagonal"/>
          <p:cNvSpPr>
            <a:spLocks noChangeArrowheads="1"/>
          </p:cNvSpPr>
          <p:nvPr/>
        </p:nvSpPr>
        <p:spPr bwMode="auto">
          <a:xfrm>
            <a:off x="6811963" y="3298825"/>
            <a:ext cx="234950" cy="234950"/>
          </a:xfrm>
          <a:prstGeom prst="rect">
            <a:avLst/>
          </a:prstGeom>
          <a:pattFill prst="wdUpDiag">
            <a:fgClr>
              <a:srgbClr val="FF9900"/>
            </a:fgClr>
            <a:bgClr>
              <a:srgbClr val="008000"/>
            </a:bgClr>
          </a:pattFill>
          <a:ln w="9525">
            <a:solidFill>
              <a:srgbClr val="FFFFFF"/>
            </a:solidFill>
            <a:miter lim="800000"/>
            <a:headEnd/>
            <a:tailEnd/>
          </a:ln>
        </p:spPr>
        <p:txBody>
          <a:bodyPr wrap="none" anchor="ctr"/>
          <a:lstStyle/>
          <a:p>
            <a:endParaRPr lang="en-US"/>
          </a:p>
        </p:txBody>
      </p:sp>
      <p:sp>
        <p:nvSpPr>
          <p:cNvPr id="21766" name="Rectangle 261" descr="Wide upward diagonal"/>
          <p:cNvSpPr>
            <a:spLocks noChangeArrowheads="1"/>
          </p:cNvSpPr>
          <p:nvPr/>
        </p:nvSpPr>
        <p:spPr bwMode="auto">
          <a:xfrm>
            <a:off x="7046913" y="3298825"/>
            <a:ext cx="233362" cy="234950"/>
          </a:xfrm>
          <a:prstGeom prst="rect">
            <a:avLst/>
          </a:prstGeom>
          <a:pattFill prst="wdUpDiag">
            <a:fgClr>
              <a:srgbClr val="FF9900"/>
            </a:fgClr>
            <a:bgClr>
              <a:srgbClr val="99CC00"/>
            </a:bgClr>
          </a:pattFill>
          <a:ln w="9525">
            <a:solidFill>
              <a:srgbClr val="FFFFFF"/>
            </a:solidFill>
            <a:miter lim="800000"/>
            <a:headEnd/>
            <a:tailEnd/>
          </a:ln>
        </p:spPr>
        <p:txBody>
          <a:bodyPr wrap="none" anchor="ctr"/>
          <a:lstStyle/>
          <a:p>
            <a:endParaRPr lang="en-US"/>
          </a:p>
        </p:txBody>
      </p:sp>
      <p:sp>
        <p:nvSpPr>
          <p:cNvPr id="21767" name="Rectangle 262" descr="Wide upward diagonal"/>
          <p:cNvSpPr>
            <a:spLocks noChangeArrowheads="1"/>
          </p:cNvSpPr>
          <p:nvPr/>
        </p:nvSpPr>
        <p:spPr bwMode="auto">
          <a:xfrm>
            <a:off x="7280275" y="3298825"/>
            <a:ext cx="234950" cy="234950"/>
          </a:xfrm>
          <a:prstGeom prst="rect">
            <a:avLst/>
          </a:prstGeom>
          <a:pattFill prst="wdUpDiag">
            <a:fgClr>
              <a:srgbClr val="FF9900"/>
            </a:fgClr>
            <a:bgClr>
              <a:srgbClr val="008000"/>
            </a:bgClr>
          </a:pattFill>
          <a:ln w="9525">
            <a:solidFill>
              <a:srgbClr val="FFFFFF"/>
            </a:solidFill>
            <a:miter lim="800000"/>
            <a:headEnd/>
            <a:tailEnd/>
          </a:ln>
        </p:spPr>
        <p:txBody>
          <a:bodyPr wrap="none" anchor="ctr"/>
          <a:lstStyle/>
          <a:p>
            <a:endParaRPr lang="en-US"/>
          </a:p>
        </p:txBody>
      </p:sp>
      <p:sp>
        <p:nvSpPr>
          <p:cNvPr id="21768" name="Rectangle 263" descr="Wide upward diagonal"/>
          <p:cNvSpPr>
            <a:spLocks noChangeArrowheads="1"/>
          </p:cNvSpPr>
          <p:nvPr/>
        </p:nvSpPr>
        <p:spPr bwMode="auto">
          <a:xfrm>
            <a:off x="7515225" y="3298825"/>
            <a:ext cx="234950" cy="234950"/>
          </a:xfrm>
          <a:prstGeom prst="rect">
            <a:avLst/>
          </a:prstGeom>
          <a:pattFill prst="wdUpDiag">
            <a:fgClr>
              <a:srgbClr val="FFCC00"/>
            </a:fgClr>
            <a:bgClr>
              <a:srgbClr val="008000"/>
            </a:bgClr>
          </a:pattFill>
          <a:ln w="9525">
            <a:solidFill>
              <a:srgbClr val="FFFFFF"/>
            </a:solidFill>
            <a:miter lim="800000"/>
            <a:headEnd/>
            <a:tailEnd/>
          </a:ln>
        </p:spPr>
        <p:txBody>
          <a:bodyPr wrap="none" anchor="ctr"/>
          <a:lstStyle/>
          <a:p>
            <a:endParaRPr lang="en-US"/>
          </a:p>
        </p:txBody>
      </p:sp>
      <p:sp>
        <p:nvSpPr>
          <p:cNvPr id="21769" name="Rectangle 264" descr="Wide upward diagonal"/>
          <p:cNvSpPr>
            <a:spLocks noChangeArrowheads="1"/>
          </p:cNvSpPr>
          <p:nvPr/>
        </p:nvSpPr>
        <p:spPr bwMode="auto">
          <a:xfrm>
            <a:off x="7750175" y="3298825"/>
            <a:ext cx="234950" cy="234950"/>
          </a:xfrm>
          <a:prstGeom prst="rect">
            <a:avLst/>
          </a:prstGeom>
          <a:pattFill prst="wdUpDiag">
            <a:fgClr>
              <a:srgbClr val="FFCC00"/>
            </a:fgClr>
            <a:bgClr>
              <a:srgbClr val="99CC00"/>
            </a:bgClr>
          </a:pattFill>
          <a:ln w="9525">
            <a:solidFill>
              <a:srgbClr val="FFFFFF"/>
            </a:solidFill>
            <a:miter lim="800000"/>
            <a:headEnd/>
            <a:tailEnd/>
          </a:ln>
        </p:spPr>
        <p:txBody>
          <a:bodyPr wrap="none" anchor="ctr"/>
          <a:lstStyle/>
          <a:p>
            <a:endParaRPr lang="en-US"/>
          </a:p>
        </p:txBody>
      </p:sp>
      <p:sp>
        <p:nvSpPr>
          <p:cNvPr id="21770" name="Rectangle 265" descr="Wide upward diagonal"/>
          <p:cNvSpPr>
            <a:spLocks noChangeArrowheads="1"/>
          </p:cNvSpPr>
          <p:nvPr/>
        </p:nvSpPr>
        <p:spPr bwMode="auto">
          <a:xfrm>
            <a:off x="7985125" y="3298825"/>
            <a:ext cx="233363" cy="234950"/>
          </a:xfrm>
          <a:prstGeom prst="rect">
            <a:avLst/>
          </a:prstGeom>
          <a:pattFill prst="wdUpDiag">
            <a:fgClr>
              <a:srgbClr val="FFCC00"/>
            </a:fgClr>
            <a:bgClr>
              <a:srgbClr val="99CC00"/>
            </a:bgClr>
          </a:pattFill>
          <a:ln w="9525">
            <a:solidFill>
              <a:srgbClr val="FFFFFF"/>
            </a:solidFill>
            <a:miter lim="800000"/>
            <a:headEnd/>
            <a:tailEnd/>
          </a:ln>
        </p:spPr>
        <p:txBody>
          <a:bodyPr wrap="none" anchor="ctr"/>
          <a:lstStyle/>
          <a:p>
            <a:endParaRPr lang="en-US"/>
          </a:p>
        </p:txBody>
      </p:sp>
      <p:sp>
        <p:nvSpPr>
          <p:cNvPr id="21771" name="Rectangle 266" descr="Wide upward diagonal"/>
          <p:cNvSpPr>
            <a:spLocks noChangeArrowheads="1"/>
          </p:cNvSpPr>
          <p:nvPr/>
        </p:nvSpPr>
        <p:spPr bwMode="auto">
          <a:xfrm>
            <a:off x="8218488" y="3298825"/>
            <a:ext cx="234950" cy="234950"/>
          </a:xfrm>
          <a:prstGeom prst="rect">
            <a:avLst/>
          </a:prstGeom>
          <a:pattFill prst="wdUpDiag">
            <a:fgClr>
              <a:srgbClr val="FF9900"/>
            </a:fgClr>
            <a:bgClr>
              <a:srgbClr val="CCFFCC"/>
            </a:bgClr>
          </a:pattFill>
          <a:ln w="9525">
            <a:solidFill>
              <a:srgbClr val="FFFFFF"/>
            </a:solidFill>
            <a:miter lim="800000"/>
            <a:headEnd/>
            <a:tailEnd/>
          </a:ln>
        </p:spPr>
        <p:txBody>
          <a:bodyPr wrap="none" anchor="ctr"/>
          <a:lstStyle/>
          <a:p>
            <a:endParaRPr lang="en-US"/>
          </a:p>
        </p:txBody>
      </p:sp>
      <p:sp>
        <p:nvSpPr>
          <p:cNvPr id="21772" name="Rectangle 267" descr="Wide upward diagonal"/>
          <p:cNvSpPr>
            <a:spLocks noChangeArrowheads="1"/>
          </p:cNvSpPr>
          <p:nvPr/>
        </p:nvSpPr>
        <p:spPr bwMode="auto">
          <a:xfrm>
            <a:off x="6111875" y="3538538"/>
            <a:ext cx="234950" cy="233362"/>
          </a:xfrm>
          <a:prstGeom prst="rect">
            <a:avLst/>
          </a:prstGeom>
          <a:pattFill prst="wdUpDiag">
            <a:fgClr>
              <a:srgbClr val="FFCC00"/>
            </a:fgClr>
            <a:bgClr>
              <a:srgbClr val="CCFFCC"/>
            </a:bgClr>
          </a:pattFill>
          <a:ln w="9525">
            <a:solidFill>
              <a:srgbClr val="FFFFFF"/>
            </a:solidFill>
            <a:miter lim="800000"/>
            <a:headEnd/>
            <a:tailEnd/>
          </a:ln>
        </p:spPr>
        <p:txBody>
          <a:bodyPr wrap="none" anchor="ctr"/>
          <a:lstStyle/>
          <a:p>
            <a:endParaRPr lang="en-US"/>
          </a:p>
        </p:txBody>
      </p:sp>
      <p:sp>
        <p:nvSpPr>
          <p:cNvPr id="21773" name="Rectangle 268" descr="Wide upward diagonal"/>
          <p:cNvSpPr>
            <a:spLocks noChangeArrowheads="1"/>
          </p:cNvSpPr>
          <p:nvPr/>
        </p:nvSpPr>
        <p:spPr bwMode="auto">
          <a:xfrm>
            <a:off x="6342063" y="3533775"/>
            <a:ext cx="234950" cy="234950"/>
          </a:xfrm>
          <a:prstGeom prst="rect">
            <a:avLst/>
          </a:prstGeom>
          <a:pattFill prst="wdUpDiag">
            <a:fgClr>
              <a:srgbClr val="FFCC00"/>
            </a:fgClr>
            <a:bgClr>
              <a:srgbClr val="99CC00"/>
            </a:bgClr>
          </a:pattFill>
          <a:ln w="9525">
            <a:solidFill>
              <a:srgbClr val="FFFFFF"/>
            </a:solidFill>
            <a:miter lim="800000"/>
            <a:headEnd/>
            <a:tailEnd/>
          </a:ln>
        </p:spPr>
        <p:txBody>
          <a:bodyPr wrap="none" anchor="ctr"/>
          <a:lstStyle/>
          <a:p>
            <a:endParaRPr lang="en-US"/>
          </a:p>
        </p:txBody>
      </p:sp>
      <p:sp>
        <p:nvSpPr>
          <p:cNvPr id="21774" name="Rectangle 269" descr="Wide upward diagonal"/>
          <p:cNvSpPr>
            <a:spLocks noChangeArrowheads="1"/>
          </p:cNvSpPr>
          <p:nvPr/>
        </p:nvSpPr>
        <p:spPr bwMode="auto">
          <a:xfrm>
            <a:off x="6577013" y="3533775"/>
            <a:ext cx="234950" cy="234950"/>
          </a:xfrm>
          <a:prstGeom prst="rect">
            <a:avLst/>
          </a:prstGeom>
          <a:pattFill prst="wdUpDiag">
            <a:fgClr>
              <a:srgbClr val="FF9900"/>
            </a:fgClr>
            <a:bgClr>
              <a:srgbClr val="99CC00"/>
            </a:bgClr>
          </a:pattFill>
          <a:ln w="9525">
            <a:solidFill>
              <a:srgbClr val="FFFFFF"/>
            </a:solidFill>
            <a:miter lim="800000"/>
            <a:headEnd/>
            <a:tailEnd/>
          </a:ln>
        </p:spPr>
        <p:txBody>
          <a:bodyPr wrap="none" anchor="ctr"/>
          <a:lstStyle/>
          <a:p>
            <a:endParaRPr lang="en-US"/>
          </a:p>
        </p:txBody>
      </p:sp>
      <p:sp>
        <p:nvSpPr>
          <p:cNvPr id="21775" name="Rectangle 270" descr="Wide upward diagonal"/>
          <p:cNvSpPr>
            <a:spLocks noChangeArrowheads="1"/>
          </p:cNvSpPr>
          <p:nvPr/>
        </p:nvSpPr>
        <p:spPr bwMode="auto">
          <a:xfrm>
            <a:off x="6811963" y="3533775"/>
            <a:ext cx="234950" cy="234950"/>
          </a:xfrm>
          <a:prstGeom prst="rect">
            <a:avLst/>
          </a:prstGeom>
          <a:pattFill prst="wdUpDiag">
            <a:fgClr>
              <a:srgbClr val="FF0000"/>
            </a:fgClr>
            <a:bgClr>
              <a:srgbClr val="008000"/>
            </a:bgClr>
          </a:pattFill>
          <a:ln w="9525">
            <a:solidFill>
              <a:srgbClr val="FFFFFF"/>
            </a:solidFill>
            <a:miter lim="800000"/>
            <a:headEnd/>
            <a:tailEnd/>
          </a:ln>
        </p:spPr>
        <p:txBody>
          <a:bodyPr wrap="none" anchor="ctr"/>
          <a:lstStyle/>
          <a:p>
            <a:endParaRPr lang="en-US"/>
          </a:p>
        </p:txBody>
      </p:sp>
      <p:sp>
        <p:nvSpPr>
          <p:cNvPr id="21776" name="Rectangle 271" descr="Wide upward diagonal"/>
          <p:cNvSpPr>
            <a:spLocks noChangeArrowheads="1"/>
          </p:cNvSpPr>
          <p:nvPr/>
        </p:nvSpPr>
        <p:spPr bwMode="auto">
          <a:xfrm>
            <a:off x="7046913" y="3533775"/>
            <a:ext cx="233362" cy="234950"/>
          </a:xfrm>
          <a:prstGeom prst="rect">
            <a:avLst/>
          </a:prstGeom>
          <a:pattFill prst="wdUpDiag">
            <a:fgClr>
              <a:srgbClr val="FF0000"/>
            </a:fgClr>
            <a:bgClr>
              <a:srgbClr val="008000"/>
            </a:bgClr>
          </a:pattFill>
          <a:ln w="9525">
            <a:solidFill>
              <a:srgbClr val="FFFFFF"/>
            </a:solidFill>
            <a:miter lim="800000"/>
            <a:headEnd/>
            <a:tailEnd/>
          </a:ln>
        </p:spPr>
        <p:txBody>
          <a:bodyPr wrap="none" anchor="ctr"/>
          <a:lstStyle/>
          <a:p>
            <a:endParaRPr lang="en-US"/>
          </a:p>
        </p:txBody>
      </p:sp>
      <p:sp>
        <p:nvSpPr>
          <p:cNvPr id="21777" name="Rectangle 272" descr="Wide upward diagonal"/>
          <p:cNvSpPr>
            <a:spLocks noChangeArrowheads="1"/>
          </p:cNvSpPr>
          <p:nvPr/>
        </p:nvSpPr>
        <p:spPr bwMode="auto">
          <a:xfrm>
            <a:off x="7280275" y="3533775"/>
            <a:ext cx="234950" cy="234950"/>
          </a:xfrm>
          <a:prstGeom prst="rect">
            <a:avLst/>
          </a:prstGeom>
          <a:pattFill prst="wdUpDiag">
            <a:fgClr>
              <a:srgbClr val="FF9900"/>
            </a:fgClr>
            <a:bgClr>
              <a:srgbClr val="008000"/>
            </a:bgClr>
          </a:pattFill>
          <a:ln w="9525">
            <a:solidFill>
              <a:srgbClr val="FFFFFF"/>
            </a:solidFill>
            <a:miter lim="800000"/>
            <a:headEnd/>
            <a:tailEnd/>
          </a:ln>
        </p:spPr>
        <p:txBody>
          <a:bodyPr wrap="none" anchor="ctr"/>
          <a:lstStyle/>
          <a:p>
            <a:endParaRPr lang="en-US"/>
          </a:p>
        </p:txBody>
      </p:sp>
      <p:sp>
        <p:nvSpPr>
          <p:cNvPr id="21778" name="Rectangle 273" descr="Wide upward diagonal"/>
          <p:cNvSpPr>
            <a:spLocks noChangeArrowheads="1"/>
          </p:cNvSpPr>
          <p:nvPr/>
        </p:nvSpPr>
        <p:spPr bwMode="auto">
          <a:xfrm>
            <a:off x="7515225" y="3533775"/>
            <a:ext cx="234950" cy="234950"/>
          </a:xfrm>
          <a:prstGeom prst="rect">
            <a:avLst/>
          </a:prstGeom>
          <a:pattFill prst="wdUpDiag">
            <a:fgClr>
              <a:srgbClr val="FFCC00"/>
            </a:fgClr>
            <a:bgClr>
              <a:srgbClr val="008000"/>
            </a:bgClr>
          </a:pattFill>
          <a:ln w="9525">
            <a:solidFill>
              <a:srgbClr val="FFFFFF"/>
            </a:solidFill>
            <a:miter lim="800000"/>
            <a:headEnd/>
            <a:tailEnd/>
          </a:ln>
        </p:spPr>
        <p:txBody>
          <a:bodyPr wrap="none" anchor="ctr"/>
          <a:lstStyle/>
          <a:p>
            <a:endParaRPr lang="en-US"/>
          </a:p>
        </p:txBody>
      </p:sp>
      <p:sp>
        <p:nvSpPr>
          <p:cNvPr id="21779" name="Rectangle 274" descr="Wide upward diagonal"/>
          <p:cNvSpPr>
            <a:spLocks noChangeArrowheads="1"/>
          </p:cNvSpPr>
          <p:nvPr/>
        </p:nvSpPr>
        <p:spPr bwMode="auto">
          <a:xfrm>
            <a:off x="7750175" y="3533775"/>
            <a:ext cx="234950" cy="234950"/>
          </a:xfrm>
          <a:prstGeom prst="rect">
            <a:avLst/>
          </a:prstGeom>
          <a:pattFill prst="wdUpDiag">
            <a:fgClr>
              <a:srgbClr val="FFCC00"/>
            </a:fgClr>
            <a:bgClr>
              <a:srgbClr val="99CC00"/>
            </a:bgClr>
          </a:pattFill>
          <a:ln w="9525">
            <a:solidFill>
              <a:srgbClr val="FFFFFF"/>
            </a:solidFill>
            <a:miter lim="800000"/>
            <a:headEnd/>
            <a:tailEnd/>
          </a:ln>
        </p:spPr>
        <p:txBody>
          <a:bodyPr wrap="none" anchor="ctr"/>
          <a:lstStyle/>
          <a:p>
            <a:endParaRPr lang="en-US"/>
          </a:p>
        </p:txBody>
      </p:sp>
      <p:sp>
        <p:nvSpPr>
          <p:cNvPr id="21780" name="Rectangle 275" descr="Wide upward diagonal"/>
          <p:cNvSpPr>
            <a:spLocks noChangeArrowheads="1"/>
          </p:cNvSpPr>
          <p:nvPr/>
        </p:nvSpPr>
        <p:spPr bwMode="auto">
          <a:xfrm>
            <a:off x="7985125" y="3533775"/>
            <a:ext cx="233363" cy="234950"/>
          </a:xfrm>
          <a:prstGeom prst="rect">
            <a:avLst/>
          </a:prstGeom>
          <a:pattFill prst="wdUpDiag">
            <a:fgClr>
              <a:srgbClr val="FF9900"/>
            </a:fgClr>
            <a:bgClr>
              <a:srgbClr val="CCFFCC"/>
            </a:bgClr>
          </a:pattFill>
          <a:ln w="9525">
            <a:solidFill>
              <a:srgbClr val="FFFFFF"/>
            </a:solidFill>
            <a:miter lim="800000"/>
            <a:headEnd/>
            <a:tailEnd/>
          </a:ln>
        </p:spPr>
        <p:txBody>
          <a:bodyPr wrap="none" anchor="ctr"/>
          <a:lstStyle/>
          <a:p>
            <a:endParaRPr lang="en-US"/>
          </a:p>
        </p:txBody>
      </p:sp>
      <p:sp>
        <p:nvSpPr>
          <p:cNvPr id="21781" name="Rectangle 276" descr="Wide upward diagonal"/>
          <p:cNvSpPr>
            <a:spLocks noChangeArrowheads="1"/>
          </p:cNvSpPr>
          <p:nvPr/>
        </p:nvSpPr>
        <p:spPr bwMode="auto">
          <a:xfrm>
            <a:off x="8218488" y="3533775"/>
            <a:ext cx="234950" cy="234950"/>
          </a:xfrm>
          <a:prstGeom prst="rect">
            <a:avLst/>
          </a:prstGeom>
          <a:pattFill prst="wdUpDiag">
            <a:fgClr>
              <a:srgbClr val="FF9900"/>
            </a:fgClr>
            <a:bgClr>
              <a:srgbClr val="CCFFCC"/>
            </a:bgClr>
          </a:pattFill>
          <a:ln w="9525">
            <a:solidFill>
              <a:srgbClr val="FFFFFF"/>
            </a:solidFill>
            <a:miter lim="800000"/>
            <a:headEnd/>
            <a:tailEnd/>
          </a:ln>
        </p:spPr>
        <p:txBody>
          <a:bodyPr wrap="none" anchor="ctr"/>
          <a:lstStyle/>
          <a:p>
            <a:endParaRPr lang="en-US"/>
          </a:p>
        </p:txBody>
      </p:sp>
      <p:sp>
        <p:nvSpPr>
          <p:cNvPr id="21782" name="Rectangle 277" descr="Wide upward diagonal"/>
          <p:cNvSpPr>
            <a:spLocks noChangeArrowheads="1"/>
          </p:cNvSpPr>
          <p:nvPr/>
        </p:nvSpPr>
        <p:spPr bwMode="auto">
          <a:xfrm>
            <a:off x="6111875" y="3771900"/>
            <a:ext cx="234950" cy="234950"/>
          </a:xfrm>
          <a:prstGeom prst="rect">
            <a:avLst/>
          </a:prstGeom>
          <a:pattFill prst="wdUpDiag">
            <a:fgClr>
              <a:srgbClr val="FFCC00"/>
            </a:fgClr>
            <a:bgClr>
              <a:srgbClr val="CCFFCC"/>
            </a:bgClr>
          </a:pattFill>
          <a:ln w="9525">
            <a:solidFill>
              <a:srgbClr val="FFFFFF"/>
            </a:solidFill>
            <a:miter lim="800000"/>
            <a:headEnd/>
            <a:tailEnd/>
          </a:ln>
        </p:spPr>
        <p:txBody>
          <a:bodyPr wrap="none" anchor="ctr"/>
          <a:lstStyle/>
          <a:p>
            <a:endParaRPr lang="en-US"/>
          </a:p>
        </p:txBody>
      </p:sp>
      <p:sp>
        <p:nvSpPr>
          <p:cNvPr id="21783" name="Rectangle 278" descr="Wide upward diagonal"/>
          <p:cNvSpPr>
            <a:spLocks noChangeArrowheads="1"/>
          </p:cNvSpPr>
          <p:nvPr/>
        </p:nvSpPr>
        <p:spPr bwMode="auto">
          <a:xfrm>
            <a:off x="6342063" y="3768725"/>
            <a:ext cx="234950" cy="234950"/>
          </a:xfrm>
          <a:prstGeom prst="rect">
            <a:avLst/>
          </a:prstGeom>
          <a:pattFill prst="wdUpDiag">
            <a:fgClr>
              <a:srgbClr val="FFCC00"/>
            </a:fgClr>
            <a:bgClr>
              <a:srgbClr val="99CC00"/>
            </a:bgClr>
          </a:pattFill>
          <a:ln w="9525">
            <a:solidFill>
              <a:srgbClr val="FFFFFF"/>
            </a:solidFill>
            <a:miter lim="800000"/>
            <a:headEnd/>
            <a:tailEnd/>
          </a:ln>
        </p:spPr>
        <p:txBody>
          <a:bodyPr wrap="none" anchor="ctr"/>
          <a:lstStyle/>
          <a:p>
            <a:endParaRPr lang="en-US"/>
          </a:p>
        </p:txBody>
      </p:sp>
      <p:sp>
        <p:nvSpPr>
          <p:cNvPr id="21784" name="Rectangle 279" descr="Wide upward diagonal"/>
          <p:cNvSpPr>
            <a:spLocks noChangeArrowheads="1"/>
          </p:cNvSpPr>
          <p:nvPr/>
        </p:nvSpPr>
        <p:spPr bwMode="auto">
          <a:xfrm>
            <a:off x="6577013" y="3768725"/>
            <a:ext cx="234950" cy="234950"/>
          </a:xfrm>
          <a:prstGeom prst="rect">
            <a:avLst/>
          </a:prstGeom>
          <a:pattFill prst="wdUpDiag">
            <a:fgClr>
              <a:srgbClr val="FFCC00"/>
            </a:fgClr>
            <a:bgClr>
              <a:srgbClr val="008000"/>
            </a:bgClr>
          </a:pattFill>
          <a:ln w="9525">
            <a:solidFill>
              <a:srgbClr val="FFFFFF"/>
            </a:solidFill>
            <a:miter lim="800000"/>
            <a:headEnd/>
            <a:tailEnd/>
          </a:ln>
        </p:spPr>
        <p:txBody>
          <a:bodyPr wrap="none" anchor="ctr"/>
          <a:lstStyle/>
          <a:p>
            <a:endParaRPr lang="en-US"/>
          </a:p>
        </p:txBody>
      </p:sp>
      <p:sp>
        <p:nvSpPr>
          <p:cNvPr id="21785" name="Rectangle 280" descr="Wide upward diagonal"/>
          <p:cNvSpPr>
            <a:spLocks noChangeArrowheads="1"/>
          </p:cNvSpPr>
          <p:nvPr/>
        </p:nvSpPr>
        <p:spPr bwMode="auto">
          <a:xfrm>
            <a:off x="6811963" y="3768725"/>
            <a:ext cx="234950" cy="234950"/>
          </a:xfrm>
          <a:prstGeom prst="rect">
            <a:avLst/>
          </a:prstGeom>
          <a:pattFill prst="wdUpDiag">
            <a:fgClr>
              <a:srgbClr val="FF9900"/>
            </a:fgClr>
            <a:bgClr>
              <a:srgbClr val="008000"/>
            </a:bgClr>
          </a:pattFill>
          <a:ln w="9525">
            <a:solidFill>
              <a:srgbClr val="FFFFFF"/>
            </a:solidFill>
            <a:miter lim="800000"/>
            <a:headEnd/>
            <a:tailEnd/>
          </a:ln>
        </p:spPr>
        <p:txBody>
          <a:bodyPr wrap="none" anchor="ctr"/>
          <a:lstStyle/>
          <a:p>
            <a:endParaRPr lang="en-US"/>
          </a:p>
        </p:txBody>
      </p:sp>
      <p:sp>
        <p:nvSpPr>
          <p:cNvPr id="21786" name="Rectangle 281" descr="Wide upward diagonal"/>
          <p:cNvSpPr>
            <a:spLocks noChangeArrowheads="1"/>
          </p:cNvSpPr>
          <p:nvPr/>
        </p:nvSpPr>
        <p:spPr bwMode="auto">
          <a:xfrm>
            <a:off x="7046913" y="3768725"/>
            <a:ext cx="233362" cy="234950"/>
          </a:xfrm>
          <a:prstGeom prst="rect">
            <a:avLst/>
          </a:prstGeom>
          <a:pattFill prst="wdUpDiag">
            <a:fgClr>
              <a:srgbClr val="FF0000"/>
            </a:fgClr>
            <a:bgClr>
              <a:srgbClr val="008000"/>
            </a:bgClr>
          </a:pattFill>
          <a:ln w="9525">
            <a:solidFill>
              <a:srgbClr val="FFFFFF"/>
            </a:solidFill>
            <a:miter lim="800000"/>
            <a:headEnd/>
            <a:tailEnd/>
          </a:ln>
        </p:spPr>
        <p:txBody>
          <a:bodyPr wrap="none" anchor="ctr"/>
          <a:lstStyle/>
          <a:p>
            <a:endParaRPr lang="en-US"/>
          </a:p>
        </p:txBody>
      </p:sp>
      <p:sp>
        <p:nvSpPr>
          <p:cNvPr id="21787" name="Rectangle 282" descr="Wide upward diagonal"/>
          <p:cNvSpPr>
            <a:spLocks noChangeArrowheads="1"/>
          </p:cNvSpPr>
          <p:nvPr/>
        </p:nvSpPr>
        <p:spPr bwMode="auto">
          <a:xfrm>
            <a:off x="7280275" y="3768725"/>
            <a:ext cx="234950" cy="234950"/>
          </a:xfrm>
          <a:prstGeom prst="rect">
            <a:avLst/>
          </a:prstGeom>
          <a:pattFill prst="wdUpDiag">
            <a:fgClr>
              <a:srgbClr val="FF0000"/>
            </a:fgClr>
            <a:bgClr>
              <a:srgbClr val="008000"/>
            </a:bgClr>
          </a:pattFill>
          <a:ln w="9525">
            <a:solidFill>
              <a:srgbClr val="FFFFFF"/>
            </a:solidFill>
            <a:miter lim="800000"/>
            <a:headEnd/>
            <a:tailEnd/>
          </a:ln>
        </p:spPr>
        <p:txBody>
          <a:bodyPr wrap="none" anchor="ctr"/>
          <a:lstStyle/>
          <a:p>
            <a:endParaRPr lang="en-US"/>
          </a:p>
        </p:txBody>
      </p:sp>
      <p:sp>
        <p:nvSpPr>
          <p:cNvPr id="21788" name="Rectangle 283" descr="Wide upward diagonal"/>
          <p:cNvSpPr>
            <a:spLocks noChangeArrowheads="1"/>
          </p:cNvSpPr>
          <p:nvPr/>
        </p:nvSpPr>
        <p:spPr bwMode="auto">
          <a:xfrm>
            <a:off x="7515225" y="3768725"/>
            <a:ext cx="234950" cy="234950"/>
          </a:xfrm>
          <a:prstGeom prst="rect">
            <a:avLst/>
          </a:prstGeom>
          <a:pattFill prst="wdUpDiag">
            <a:fgClr>
              <a:srgbClr val="FF9900"/>
            </a:fgClr>
            <a:bgClr>
              <a:srgbClr val="008000"/>
            </a:bgClr>
          </a:pattFill>
          <a:ln w="9525">
            <a:solidFill>
              <a:srgbClr val="FFFFFF"/>
            </a:solidFill>
            <a:miter lim="800000"/>
            <a:headEnd/>
            <a:tailEnd/>
          </a:ln>
        </p:spPr>
        <p:txBody>
          <a:bodyPr wrap="none" anchor="ctr"/>
          <a:lstStyle/>
          <a:p>
            <a:endParaRPr lang="en-US"/>
          </a:p>
        </p:txBody>
      </p:sp>
      <p:sp>
        <p:nvSpPr>
          <p:cNvPr id="21789" name="Rectangle 284" descr="Wide upward diagonal"/>
          <p:cNvSpPr>
            <a:spLocks noChangeArrowheads="1"/>
          </p:cNvSpPr>
          <p:nvPr/>
        </p:nvSpPr>
        <p:spPr bwMode="auto">
          <a:xfrm>
            <a:off x="7750175" y="3768725"/>
            <a:ext cx="234950" cy="234950"/>
          </a:xfrm>
          <a:prstGeom prst="rect">
            <a:avLst/>
          </a:prstGeom>
          <a:pattFill prst="wdUpDiag">
            <a:fgClr>
              <a:srgbClr val="FFCC00"/>
            </a:fgClr>
            <a:bgClr>
              <a:srgbClr val="99CC00"/>
            </a:bgClr>
          </a:pattFill>
          <a:ln w="9525">
            <a:solidFill>
              <a:srgbClr val="FFFFFF"/>
            </a:solidFill>
            <a:miter lim="800000"/>
            <a:headEnd/>
            <a:tailEnd/>
          </a:ln>
        </p:spPr>
        <p:txBody>
          <a:bodyPr wrap="none" anchor="ctr"/>
          <a:lstStyle/>
          <a:p>
            <a:endParaRPr lang="en-US"/>
          </a:p>
        </p:txBody>
      </p:sp>
      <p:sp>
        <p:nvSpPr>
          <p:cNvPr id="21790" name="Rectangle 285" descr="Wide upward diagonal"/>
          <p:cNvSpPr>
            <a:spLocks noChangeArrowheads="1"/>
          </p:cNvSpPr>
          <p:nvPr/>
        </p:nvSpPr>
        <p:spPr bwMode="auto">
          <a:xfrm>
            <a:off x="7985125" y="3768725"/>
            <a:ext cx="233363" cy="234950"/>
          </a:xfrm>
          <a:prstGeom prst="rect">
            <a:avLst/>
          </a:prstGeom>
          <a:pattFill prst="wdUpDiag">
            <a:fgClr>
              <a:srgbClr val="FF9900"/>
            </a:fgClr>
            <a:bgClr>
              <a:srgbClr val="CCFFCC"/>
            </a:bgClr>
          </a:pattFill>
          <a:ln w="9525">
            <a:solidFill>
              <a:srgbClr val="FFFFFF"/>
            </a:solidFill>
            <a:miter lim="800000"/>
            <a:headEnd/>
            <a:tailEnd/>
          </a:ln>
        </p:spPr>
        <p:txBody>
          <a:bodyPr wrap="none" anchor="ctr"/>
          <a:lstStyle/>
          <a:p>
            <a:endParaRPr lang="en-US"/>
          </a:p>
        </p:txBody>
      </p:sp>
      <p:sp>
        <p:nvSpPr>
          <p:cNvPr id="21791" name="Rectangle 286" descr="Wide upward diagonal"/>
          <p:cNvSpPr>
            <a:spLocks noChangeArrowheads="1"/>
          </p:cNvSpPr>
          <p:nvPr/>
        </p:nvSpPr>
        <p:spPr bwMode="auto">
          <a:xfrm>
            <a:off x="8218488" y="3768725"/>
            <a:ext cx="234950" cy="234950"/>
          </a:xfrm>
          <a:prstGeom prst="rect">
            <a:avLst/>
          </a:prstGeom>
          <a:pattFill prst="wdUpDiag">
            <a:fgClr>
              <a:srgbClr val="FF0000"/>
            </a:fgClr>
            <a:bgClr>
              <a:srgbClr val="CCFFCC"/>
            </a:bgClr>
          </a:pattFill>
          <a:ln w="9525">
            <a:solidFill>
              <a:srgbClr val="FFFFFF"/>
            </a:solidFill>
            <a:miter lim="800000"/>
            <a:headEnd/>
            <a:tailEnd/>
          </a:ln>
        </p:spPr>
        <p:txBody>
          <a:bodyPr wrap="none" anchor="ctr"/>
          <a:lstStyle/>
          <a:p>
            <a:endParaRPr lang="en-US"/>
          </a:p>
        </p:txBody>
      </p:sp>
      <p:sp>
        <p:nvSpPr>
          <p:cNvPr id="21792" name="Rectangle 287" descr="Wide upward diagonal"/>
          <p:cNvSpPr>
            <a:spLocks noChangeArrowheads="1"/>
          </p:cNvSpPr>
          <p:nvPr/>
        </p:nvSpPr>
        <p:spPr bwMode="auto">
          <a:xfrm>
            <a:off x="6111875" y="4006850"/>
            <a:ext cx="234950" cy="234950"/>
          </a:xfrm>
          <a:prstGeom prst="rect">
            <a:avLst/>
          </a:prstGeom>
          <a:pattFill prst="wdUpDiag">
            <a:fgClr>
              <a:srgbClr val="FFCC00"/>
            </a:fgClr>
            <a:bgClr>
              <a:srgbClr val="CCFFCC"/>
            </a:bgClr>
          </a:pattFill>
          <a:ln w="9525">
            <a:solidFill>
              <a:srgbClr val="FFFFFF"/>
            </a:solidFill>
            <a:miter lim="800000"/>
            <a:headEnd/>
            <a:tailEnd/>
          </a:ln>
        </p:spPr>
        <p:txBody>
          <a:bodyPr wrap="none" anchor="ctr"/>
          <a:lstStyle/>
          <a:p>
            <a:endParaRPr lang="en-US"/>
          </a:p>
        </p:txBody>
      </p:sp>
      <p:sp>
        <p:nvSpPr>
          <p:cNvPr id="21793" name="Rectangle 288" descr="Wide upward diagonal"/>
          <p:cNvSpPr>
            <a:spLocks noChangeArrowheads="1"/>
          </p:cNvSpPr>
          <p:nvPr/>
        </p:nvSpPr>
        <p:spPr bwMode="auto">
          <a:xfrm>
            <a:off x="6342063" y="4003675"/>
            <a:ext cx="234950" cy="234950"/>
          </a:xfrm>
          <a:prstGeom prst="rect">
            <a:avLst/>
          </a:prstGeom>
          <a:pattFill prst="wdUpDiag">
            <a:fgClr>
              <a:srgbClr val="FFCC00"/>
            </a:fgClr>
            <a:bgClr>
              <a:srgbClr val="99CC00"/>
            </a:bgClr>
          </a:pattFill>
          <a:ln w="9525">
            <a:solidFill>
              <a:srgbClr val="FFFFFF"/>
            </a:solidFill>
            <a:miter lim="800000"/>
            <a:headEnd/>
            <a:tailEnd/>
          </a:ln>
        </p:spPr>
        <p:txBody>
          <a:bodyPr wrap="none" anchor="ctr"/>
          <a:lstStyle/>
          <a:p>
            <a:endParaRPr lang="en-US"/>
          </a:p>
        </p:txBody>
      </p:sp>
      <p:sp>
        <p:nvSpPr>
          <p:cNvPr id="21794" name="Rectangle 289" descr="Wide upward diagonal"/>
          <p:cNvSpPr>
            <a:spLocks noChangeArrowheads="1"/>
          </p:cNvSpPr>
          <p:nvPr/>
        </p:nvSpPr>
        <p:spPr bwMode="auto">
          <a:xfrm>
            <a:off x="6577013" y="4003675"/>
            <a:ext cx="234950" cy="234950"/>
          </a:xfrm>
          <a:prstGeom prst="rect">
            <a:avLst/>
          </a:prstGeom>
          <a:pattFill prst="wdUpDiag">
            <a:fgClr>
              <a:srgbClr val="FFCC00"/>
            </a:fgClr>
            <a:bgClr>
              <a:srgbClr val="008000"/>
            </a:bgClr>
          </a:pattFill>
          <a:ln w="9525">
            <a:solidFill>
              <a:srgbClr val="FFFFFF"/>
            </a:solidFill>
            <a:miter lim="800000"/>
            <a:headEnd/>
            <a:tailEnd/>
          </a:ln>
        </p:spPr>
        <p:txBody>
          <a:bodyPr wrap="none" anchor="ctr"/>
          <a:lstStyle/>
          <a:p>
            <a:endParaRPr lang="en-US"/>
          </a:p>
        </p:txBody>
      </p:sp>
      <p:sp>
        <p:nvSpPr>
          <p:cNvPr id="21795" name="Rectangle 290" descr="Wide upward diagonal"/>
          <p:cNvSpPr>
            <a:spLocks noChangeArrowheads="1"/>
          </p:cNvSpPr>
          <p:nvPr/>
        </p:nvSpPr>
        <p:spPr bwMode="auto">
          <a:xfrm>
            <a:off x="6811963" y="4003675"/>
            <a:ext cx="234950" cy="234950"/>
          </a:xfrm>
          <a:prstGeom prst="rect">
            <a:avLst/>
          </a:prstGeom>
          <a:pattFill prst="wdUpDiag">
            <a:fgClr>
              <a:srgbClr val="FFCC00"/>
            </a:fgClr>
            <a:bgClr>
              <a:srgbClr val="008000"/>
            </a:bgClr>
          </a:pattFill>
          <a:ln w="9525">
            <a:solidFill>
              <a:srgbClr val="FFFFFF"/>
            </a:solidFill>
            <a:miter lim="800000"/>
            <a:headEnd/>
            <a:tailEnd/>
          </a:ln>
        </p:spPr>
        <p:txBody>
          <a:bodyPr wrap="none" anchor="ctr"/>
          <a:lstStyle/>
          <a:p>
            <a:endParaRPr lang="en-US"/>
          </a:p>
        </p:txBody>
      </p:sp>
      <p:sp>
        <p:nvSpPr>
          <p:cNvPr id="21796" name="Rectangle 291" descr="Wide upward diagonal"/>
          <p:cNvSpPr>
            <a:spLocks noChangeArrowheads="1"/>
          </p:cNvSpPr>
          <p:nvPr/>
        </p:nvSpPr>
        <p:spPr bwMode="auto">
          <a:xfrm>
            <a:off x="7046913" y="4003675"/>
            <a:ext cx="233362" cy="234950"/>
          </a:xfrm>
          <a:prstGeom prst="rect">
            <a:avLst/>
          </a:prstGeom>
          <a:pattFill prst="wdUpDiag">
            <a:fgClr>
              <a:srgbClr val="FF9900"/>
            </a:fgClr>
            <a:bgClr>
              <a:srgbClr val="99CC00"/>
            </a:bgClr>
          </a:pattFill>
          <a:ln w="9525">
            <a:solidFill>
              <a:srgbClr val="FFFFFF"/>
            </a:solidFill>
            <a:miter lim="800000"/>
            <a:headEnd/>
            <a:tailEnd/>
          </a:ln>
        </p:spPr>
        <p:txBody>
          <a:bodyPr wrap="none" anchor="ctr"/>
          <a:lstStyle/>
          <a:p>
            <a:endParaRPr lang="en-US"/>
          </a:p>
        </p:txBody>
      </p:sp>
      <p:sp>
        <p:nvSpPr>
          <p:cNvPr id="21797" name="Rectangle 292" descr="Wide upward diagonal"/>
          <p:cNvSpPr>
            <a:spLocks noChangeArrowheads="1"/>
          </p:cNvSpPr>
          <p:nvPr/>
        </p:nvSpPr>
        <p:spPr bwMode="auto">
          <a:xfrm>
            <a:off x="7280275" y="4003675"/>
            <a:ext cx="234950" cy="234950"/>
          </a:xfrm>
          <a:prstGeom prst="rect">
            <a:avLst/>
          </a:prstGeom>
          <a:pattFill prst="wdUpDiag">
            <a:fgClr>
              <a:srgbClr val="FF0000"/>
            </a:fgClr>
            <a:bgClr>
              <a:srgbClr val="99CC00"/>
            </a:bgClr>
          </a:pattFill>
          <a:ln w="9525">
            <a:solidFill>
              <a:srgbClr val="FFFFFF"/>
            </a:solidFill>
            <a:miter lim="800000"/>
            <a:headEnd/>
            <a:tailEnd/>
          </a:ln>
        </p:spPr>
        <p:txBody>
          <a:bodyPr wrap="none" anchor="ctr"/>
          <a:lstStyle/>
          <a:p>
            <a:endParaRPr lang="en-US"/>
          </a:p>
        </p:txBody>
      </p:sp>
      <p:sp>
        <p:nvSpPr>
          <p:cNvPr id="21798" name="Rectangle 293" descr="Wide upward diagonal"/>
          <p:cNvSpPr>
            <a:spLocks noChangeArrowheads="1"/>
          </p:cNvSpPr>
          <p:nvPr/>
        </p:nvSpPr>
        <p:spPr bwMode="auto">
          <a:xfrm>
            <a:off x="7515225" y="4003675"/>
            <a:ext cx="234950" cy="234950"/>
          </a:xfrm>
          <a:prstGeom prst="rect">
            <a:avLst/>
          </a:prstGeom>
          <a:pattFill prst="wdUpDiag">
            <a:fgClr>
              <a:srgbClr val="FF9900"/>
            </a:fgClr>
            <a:bgClr>
              <a:srgbClr val="99CC00"/>
            </a:bgClr>
          </a:pattFill>
          <a:ln w="9525">
            <a:solidFill>
              <a:srgbClr val="FFFFFF"/>
            </a:solidFill>
            <a:miter lim="800000"/>
            <a:headEnd/>
            <a:tailEnd/>
          </a:ln>
        </p:spPr>
        <p:txBody>
          <a:bodyPr wrap="none" anchor="ctr"/>
          <a:lstStyle/>
          <a:p>
            <a:endParaRPr lang="en-US"/>
          </a:p>
        </p:txBody>
      </p:sp>
      <p:sp>
        <p:nvSpPr>
          <p:cNvPr id="21799" name="Rectangle 294" descr="Wide upward diagonal"/>
          <p:cNvSpPr>
            <a:spLocks noChangeArrowheads="1"/>
          </p:cNvSpPr>
          <p:nvPr/>
        </p:nvSpPr>
        <p:spPr bwMode="auto">
          <a:xfrm>
            <a:off x="7750175" y="4003675"/>
            <a:ext cx="234950" cy="234950"/>
          </a:xfrm>
          <a:prstGeom prst="rect">
            <a:avLst/>
          </a:prstGeom>
          <a:pattFill prst="wdUpDiag">
            <a:fgClr>
              <a:srgbClr val="FF9900"/>
            </a:fgClr>
            <a:bgClr>
              <a:srgbClr val="008000"/>
            </a:bgClr>
          </a:pattFill>
          <a:ln w="9525">
            <a:solidFill>
              <a:srgbClr val="FFFFFF"/>
            </a:solidFill>
            <a:miter lim="800000"/>
            <a:headEnd/>
            <a:tailEnd/>
          </a:ln>
        </p:spPr>
        <p:txBody>
          <a:bodyPr wrap="none" anchor="ctr"/>
          <a:lstStyle/>
          <a:p>
            <a:endParaRPr lang="en-US"/>
          </a:p>
        </p:txBody>
      </p:sp>
      <p:sp>
        <p:nvSpPr>
          <p:cNvPr id="21800" name="Rectangle 295" descr="Wide upward diagonal"/>
          <p:cNvSpPr>
            <a:spLocks noChangeArrowheads="1"/>
          </p:cNvSpPr>
          <p:nvPr/>
        </p:nvSpPr>
        <p:spPr bwMode="auto">
          <a:xfrm>
            <a:off x="7985125" y="4003675"/>
            <a:ext cx="233363" cy="234950"/>
          </a:xfrm>
          <a:prstGeom prst="rect">
            <a:avLst/>
          </a:prstGeom>
          <a:pattFill prst="wdUpDiag">
            <a:fgClr>
              <a:srgbClr val="FF0000"/>
            </a:fgClr>
            <a:bgClr>
              <a:srgbClr val="99CC00"/>
            </a:bgClr>
          </a:pattFill>
          <a:ln w="9525">
            <a:solidFill>
              <a:srgbClr val="FFFFFF"/>
            </a:solidFill>
            <a:miter lim="800000"/>
            <a:headEnd/>
            <a:tailEnd/>
          </a:ln>
        </p:spPr>
        <p:txBody>
          <a:bodyPr wrap="none" anchor="ctr"/>
          <a:lstStyle/>
          <a:p>
            <a:endParaRPr lang="en-US"/>
          </a:p>
        </p:txBody>
      </p:sp>
      <p:sp>
        <p:nvSpPr>
          <p:cNvPr id="21801" name="Rectangle 296" descr="Wide upward diagonal"/>
          <p:cNvSpPr>
            <a:spLocks noChangeArrowheads="1"/>
          </p:cNvSpPr>
          <p:nvPr/>
        </p:nvSpPr>
        <p:spPr bwMode="auto">
          <a:xfrm>
            <a:off x="8218488" y="4003675"/>
            <a:ext cx="234950" cy="234950"/>
          </a:xfrm>
          <a:prstGeom prst="rect">
            <a:avLst/>
          </a:prstGeom>
          <a:pattFill prst="wdUpDiag">
            <a:fgClr>
              <a:srgbClr val="FF0000"/>
            </a:fgClr>
            <a:bgClr>
              <a:srgbClr val="CCFFCC"/>
            </a:bgClr>
          </a:pattFill>
          <a:ln w="9525">
            <a:solidFill>
              <a:srgbClr val="FFFFFF"/>
            </a:solidFill>
            <a:miter lim="800000"/>
            <a:headEnd/>
            <a:tailEnd/>
          </a:ln>
        </p:spPr>
        <p:txBody>
          <a:bodyPr wrap="none" anchor="ctr"/>
          <a:lstStyle/>
          <a:p>
            <a:endParaRPr lang="en-US"/>
          </a:p>
        </p:txBody>
      </p:sp>
      <p:sp>
        <p:nvSpPr>
          <p:cNvPr id="21802" name="Rectangle 297" descr="Wide upward diagonal"/>
          <p:cNvSpPr>
            <a:spLocks noChangeArrowheads="1"/>
          </p:cNvSpPr>
          <p:nvPr/>
        </p:nvSpPr>
        <p:spPr bwMode="auto">
          <a:xfrm>
            <a:off x="6111875" y="4241800"/>
            <a:ext cx="234950" cy="234950"/>
          </a:xfrm>
          <a:prstGeom prst="rect">
            <a:avLst/>
          </a:prstGeom>
          <a:pattFill prst="wdUpDiag">
            <a:fgClr>
              <a:srgbClr val="FFCC00"/>
            </a:fgClr>
            <a:bgClr>
              <a:srgbClr val="CCFFCC"/>
            </a:bgClr>
          </a:pattFill>
          <a:ln w="9525">
            <a:solidFill>
              <a:srgbClr val="FFFFFF"/>
            </a:solidFill>
            <a:miter lim="800000"/>
            <a:headEnd/>
            <a:tailEnd/>
          </a:ln>
        </p:spPr>
        <p:txBody>
          <a:bodyPr wrap="none" anchor="ctr"/>
          <a:lstStyle/>
          <a:p>
            <a:endParaRPr lang="en-US"/>
          </a:p>
        </p:txBody>
      </p:sp>
      <p:sp>
        <p:nvSpPr>
          <p:cNvPr id="21803" name="Rectangle 298" descr="Wide upward diagonal"/>
          <p:cNvSpPr>
            <a:spLocks noChangeArrowheads="1"/>
          </p:cNvSpPr>
          <p:nvPr/>
        </p:nvSpPr>
        <p:spPr bwMode="auto">
          <a:xfrm>
            <a:off x="6342063" y="4238625"/>
            <a:ext cx="234950" cy="233363"/>
          </a:xfrm>
          <a:prstGeom prst="rect">
            <a:avLst/>
          </a:prstGeom>
          <a:pattFill prst="wdUpDiag">
            <a:fgClr>
              <a:srgbClr val="FFCC00"/>
            </a:fgClr>
            <a:bgClr>
              <a:srgbClr val="CCFFCC"/>
            </a:bgClr>
          </a:pattFill>
          <a:ln w="9525">
            <a:solidFill>
              <a:srgbClr val="FFFFFF"/>
            </a:solidFill>
            <a:miter lim="800000"/>
            <a:headEnd/>
            <a:tailEnd/>
          </a:ln>
        </p:spPr>
        <p:txBody>
          <a:bodyPr wrap="none" anchor="ctr"/>
          <a:lstStyle/>
          <a:p>
            <a:endParaRPr lang="en-US"/>
          </a:p>
        </p:txBody>
      </p:sp>
      <p:sp>
        <p:nvSpPr>
          <p:cNvPr id="21804" name="Rectangle 299" descr="Wide upward diagonal"/>
          <p:cNvSpPr>
            <a:spLocks noChangeArrowheads="1"/>
          </p:cNvSpPr>
          <p:nvPr/>
        </p:nvSpPr>
        <p:spPr bwMode="auto">
          <a:xfrm>
            <a:off x="6577013" y="4238625"/>
            <a:ext cx="234950" cy="233363"/>
          </a:xfrm>
          <a:prstGeom prst="rect">
            <a:avLst/>
          </a:prstGeom>
          <a:pattFill prst="wdUpDiag">
            <a:fgClr>
              <a:srgbClr val="FFCC00"/>
            </a:fgClr>
            <a:bgClr>
              <a:srgbClr val="99CC00"/>
            </a:bgClr>
          </a:pattFill>
          <a:ln w="9525">
            <a:solidFill>
              <a:srgbClr val="FFFFFF"/>
            </a:solidFill>
            <a:miter lim="800000"/>
            <a:headEnd/>
            <a:tailEnd/>
          </a:ln>
        </p:spPr>
        <p:txBody>
          <a:bodyPr wrap="none" anchor="ctr"/>
          <a:lstStyle/>
          <a:p>
            <a:endParaRPr lang="en-US"/>
          </a:p>
        </p:txBody>
      </p:sp>
      <p:sp>
        <p:nvSpPr>
          <p:cNvPr id="21805" name="Rectangle 300" descr="Wide upward diagonal"/>
          <p:cNvSpPr>
            <a:spLocks noChangeArrowheads="1"/>
          </p:cNvSpPr>
          <p:nvPr/>
        </p:nvSpPr>
        <p:spPr bwMode="auto">
          <a:xfrm>
            <a:off x="6811963" y="4238625"/>
            <a:ext cx="234950" cy="233363"/>
          </a:xfrm>
          <a:prstGeom prst="rect">
            <a:avLst/>
          </a:prstGeom>
          <a:pattFill prst="wdUpDiag">
            <a:fgClr>
              <a:srgbClr val="FFCC00"/>
            </a:fgClr>
            <a:bgClr>
              <a:srgbClr val="99CC00"/>
            </a:bgClr>
          </a:pattFill>
          <a:ln w="9525">
            <a:solidFill>
              <a:srgbClr val="FFFFFF"/>
            </a:solidFill>
            <a:miter lim="800000"/>
            <a:headEnd/>
            <a:tailEnd/>
          </a:ln>
        </p:spPr>
        <p:txBody>
          <a:bodyPr wrap="none" anchor="ctr"/>
          <a:lstStyle/>
          <a:p>
            <a:endParaRPr lang="en-US"/>
          </a:p>
        </p:txBody>
      </p:sp>
      <p:sp>
        <p:nvSpPr>
          <p:cNvPr id="21806" name="Rectangle 301" descr="Wide upward diagonal"/>
          <p:cNvSpPr>
            <a:spLocks noChangeArrowheads="1"/>
          </p:cNvSpPr>
          <p:nvPr/>
        </p:nvSpPr>
        <p:spPr bwMode="auto">
          <a:xfrm>
            <a:off x="7046913" y="4238625"/>
            <a:ext cx="233362" cy="233363"/>
          </a:xfrm>
          <a:prstGeom prst="rect">
            <a:avLst/>
          </a:prstGeom>
          <a:pattFill prst="wdUpDiag">
            <a:fgClr>
              <a:srgbClr val="FF9900"/>
            </a:fgClr>
            <a:bgClr>
              <a:srgbClr val="99CC00"/>
            </a:bgClr>
          </a:pattFill>
          <a:ln w="9525">
            <a:solidFill>
              <a:srgbClr val="FFFFFF"/>
            </a:solidFill>
            <a:miter lim="800000"/>
            <a:headEnd/>
            <a:tailEnd/>
          </a:ln>
        </p:spPr>
        <p:txBody>
          <a:bodyPr wrap="none" anchor="ctr"/>
          <a:lstStyle/>
          <a:p>
            <a:endParaRPr lang="en-US"/>
          </a:p>
        </p:txBody>
      </p:sp>
      <p:sp>
        <p:nvSpPr>
          <p:cNvPr id="21807" name="Rectangle 302" descr="Wide upward diagonal"/>
          <p:cNvSpPr>
            <a:spLocks noChangeArrowheads="1"/>
          </p:cNvSpPr>
          <p:nvPr/>
        </p:nvSpPr>
        <p:spPr bwMode="auto">
          <a:xfrm>
            <a:off x="7280275" y="4238625"/>
            <a:ext cx="234950" cy="233363"/>
          </a:xfrm>
          <a:prstGeom prst="rect">
            <a:avLst/>
          </a:prstGeom>
          <a:pattFill prst="wdUpDiag">
            <a:fgClr>
              <a:srgbClr val="FF0000"/>
            </a:fgClr>
            <a:bgClr>
              <a:srgbClr val="99CC00"/>
            </a:bgClr>
          </a:pattFill>
          <a:ln w="9525">
            <a:solidFill>
              <a:srgbClr val="FFFFFF"/>
            </a:solidFill>
            <a:miter lim="800000"/>
            <a:headEnd/>
            <a:tailEnd/>
          </a:ln>
        </p:spPr>
        <p:txBody>
          <a:bodyPr wrap="none" anchor="ctr"/>
          <a:lstStyle/>
          <a:p>
            <a:endParaRPr lang="en-US"/>
          </a:p>
        </p:txBody>
      </p:sp>
      <p:sp>
        <p:nvSpPr>
          <p:cNvPr id="21808" name="Rectangle 303" descr="Wide upward diagonal"/>
          <p:cNvSpPr>
            <a:spLocks noChangeArrowheads="1"/>
          </p:cNvSpPr>
          <p:nvPr/>
        </p:nvSpPr>
        <p:spPr bwMode="auto">
          <a:xfrm>
            <a:off x="7515225" y="4238625"/>
            <a:ext cx="234950" cy="233363"/>
          </a:xfrm>
          <a:prstGeom prst="rect">
            <a:avLst/>
          </a:prstGeom>
          <a:pattFill prst="wdUpDiag">
            <a:fgClr>
              <a:srgbClr val="FF0000"/>
            </a:fgClr>
            <a:bgClr>
              <a:srgbClr val="99CC00"/>
            </a:bgClr>
          </a:pattFill>
          <a:ln w="9525">
            <a:solidFill>
              <a:srgbClr val="FFFFFF"/>
            </a:solidFill>
            <a:miter lim="800000"/>
            <a:headEnd/>
            <a:tailEnd/>
          </a:ln>
        </p:spPr>
        <p:txBody>
          <a:bodyPr wrap="none" anchor="ctr"/>
          <a:lstStyle/>
          <a:p>
            <a:endParaRPr lang="en-US"/>
          </a:p>
        </p:txBody>
      </p:sp>
      <p:sp>
        <p:nvSpPr>
          <p:cNvPr id="21809" name="Rectangle 304" descr="Wide upward diagonal"/>
          <p:cNvSpPr>
            <a:spLocks noChangeArrowheads="1"/>
          </p:cNvSpPr>
          <p:nvPr/>
        </p:nvSpPr>
        <p:spPr bwMode="auto">
          <a:xfrm>
            <a:off x="7750175" y="4238625"/>
            <a:ext cx="234950" cy="233363"/>
          </a:xfrm>
          <a:prstGeom prst="rect">
            <a:avLst/>
          </a:prstGeom>
          <a:pattFill prst="wdUpDiag">
            <a:fgClr>
              <a:srgbClr val="FF9900"/>
            </a:fgClr>
            <a:bgClr>
              <a:srgbClr val="008000"/>
            </a:bgClr>
          </a:pattFill>
          <a:ln w="9525">
            <a:solidFill>
              <a:srgbClr val="FFFFFF"/>
            </a:solidFill>
            <a:miter lim="800000"/>
            <a:headEnd/>
            <a:tailEnd/>
          </a:ln>
        </p:spPr>
        <p:txBody>
          <a:bodyPr wrap="none" anchor="ctr"/>
          <a:lstStyle/>
          <a:p>
            <a:endParaRPr lang="en-US"/>
          </a:p>
        </p:txBody>
      </p:sp>
      <p:sp>
        <p:nvSpPr>
          <p:cNvPr id="21810" name="Rectangle 305" descr="Wide upward diagonal"/>
          <p:cNvSpPr>
            <a:spLocks noChangeArrowheads="1"/>
          </p:cNvSpPr>
          <p:nvPr/>
        </p:nvSpPr>
        <p:spPr bwMode="auto">
          <a:xfrm>
            <a:off x="7985125" y="4238625"/>
            <a:ext cx="233363" cy="233363"/>
          </a:xfrm>
          <a:prstGeom prst="rect">
            <a:avLst/>
          </a:prstGeom>
          <a:pattFill prst="wdUpDiag">
            <a:fgClr>
              <a:srgbClr val="FF9900"/>
            </a:fgClr>
            <a:bgClr>
              <a:srgbClr val="008000"/>
            </a:bgClr>
          </a:pattFill>
          <a:ln w="9525">
            <a:solidFill>
              <a:srgbClr val="FFFFFF"/>
            </a:solidFill>
            <a:miter lim="800000"/>
            <a:headEnd/>
            <a:tailEnd/>
          </a:ln>
        </p:spPr>
        <p:txBody>
          <a:bodyPr wrap="none" anchor="ctr"/>
          <a:lstStyle/>
          <a:p>
            <a:endParaRPr lang="en-US"/>
          </a:p>
        </p:txBody>
      </p:sp>
      <p:sp>
        <p:nvSpPr>
          <p:cNvPr id="21811" name="Rectangle 306" descr="Wide upward diagonal"/>
          <p:cNvSpPr>
            <a:spLocks noChangeArrowheads="1"/>
          </p:cNvSpPr>
          <p:nvPr/>
        </p:nvSpPr>
        <p:spPr bwMode="auto">
          <a:xfrm>
            <a:off x="8218488" y="4238625"/>
            <a:ext cx="234950" cy="233363"/>
          </a:xfrm>
          <a:prstGeom prst="rect">
            <a:avLst/>
          </a:prstGeom>
          <a:pattFill prst="wdUpDiag">
            <a:fgClr>
              <a:srgbClr val="FF0000"/>
            </a:fgClr>
            <a:bgClr>
              <a:srgbClr val="99CC00"/>
            </a:bgClr>
          </a:pattFill>
          <a:ln w="9525">
            <a:solidFill>
              <a:srgbClr val="FFFFFF"/>
            </a:solidFill>
            <a:miter lim="800000"/>
            <a:headEnd/>
            <a:tailEnd/>
          </a:ln>
        </p:spPr>
        <p:txBody>
          <a:bodyPr wrap="none" anchor="ctr"/>
          <a:lstStyle/>
          <a:p>
            <a:endParaRPr lang="en-US"/>
          </a:p>
        </p:txBody>
      </p:sp>
      <p:sp>
        <p:nvSpPr>
          <p:cNvPr id="21812" name="Rectangle 307" descr="Wide upward diagonal"/>
          <p:cNvSpPr>
            <a:spLocks noChangeArrowheads="1"/>
          </p:cNvSpPr>
          <p:nvPr/>
        </p:nvSpPr>
        <p:spPr bwMode="auto">
          <a:xfrm>
            <a:off x="6111875" y="4476750"/>
            <a:ext cx="234950" cy="234950"/>
          </a:xfrm>
          <a:prstGeom prst="rect">
            <a:avLst/>
          </a:prstGeom>
          <a:pattFill prst="wdUpDiag">
            <a:fgClr>
              <a:srgbClr val="FFCC00"/>
            </a:fgClr>
            <a:bgClr>
              <a:srgbClr val="CCFFCC"/>
            </a:bgClr>
          </a:pattFill>
          <a:ln w="9525">
            <a:solidFill>
              <a:srgbClr val="FFFFFF"/>
            </a:solidFill>
            <a:miter lim="800000"/>
            <a:headEnd/>
            <a:tailEnd/>
          </a:ln>
        </p:spPr>
        <p:txBody>
          <a:bodyPr wrap="none" anchor="ctr"/>
          <a:lstStyle/>
          <a:p>
            <a:endParaRPr lang="en-US"/>
          </a:p>
        </p:txBody>
      </p:sp>
      <p:sp>
        <p:nvSpPr>
          <p:cNvPr id="21813" name="Rectangle 308" descr="Wide upward diagonal"/>
          <p:cNvSpPr>
            <a:spLocks noChangeArrowheads="1"/>
          </p:cNvSpPr>
          <p:nvPr/>
        </p:nvSpPr>
        <p:spPr bwMode="auto">
          <a:xfrm>
            <a:off x="6342063" y="4471988"/>
            <a:ext cx="234950" cy="234950"/>
          </a:xfrm>
          <a:prstGeom prst="rect">
            <a:avLst/>
          </a:prstGeom>
          <a:pattFill prst="wdUpDiag">
            <a:fgClr>
              <a:srgbClr val="FFCC00"/>
            </a:fgClr>
            <a:bgClr>
              <a:srgbClr val="CCFFCC"/>
            </a:bgClr>
          </a:pattFill>
          <a:ln w="9525">
            <a:solidFill>
              <a:srgbClr val="FFFFFF"/>
            </a:solidFill>
            <a:miter lim="800000"/>
            <a:headEnd/>
            <a:tailEnd/>
          </a:ln>
        </p:spPr>
        <p:txBody>
          <a:bodyPr wrap="none" anchor="ctr"/>
          <a:lstStyle/>
          <a:p>
            <a:endParaRPr lang="en-US"/>
          </a:p>
        </p:txBody>
      </p:sp>
      <p:sp>
        <p:nvSpPr>
          <p:cNvPr id="21814" name="Rectangle 309" descr="Wide upward diagonal"/>
          <p:cNvSpPr>
            <a:spLocks noChangeArrowheads="1"/>
          </p:cNvSpPr>
          <p:nvPr/>
        </p:nvSpPr>
        <p:spPr bwMode="auto">
          <a:xfrm>
            <a:off x="6577013" y="4471988"/>
            <a:ext cx="234950" cy="234950"/>
          </a:xfrm>
          <a:prstGeom prst="rect">
            <a:avLst/>
          </a:prstGeom>
          <a:pattFill prst="wdUpDiag">
            <a:fgClr>
              <a:srgbClr val="FFCC00"/>
            </a:fgClr>
            <a:bgClr>
              <a:srgbClr val="CCFFCC"/>
            </a:bgClr>
          </a:pattFill>
          <a:ln w="9525">
            <a:solidFill>
              <a:srgbClr val="FFFFFF"/>
            </a:solidFill>
            <a:miter lim="800000"/>
            <a:headEnd/>
            <a:tailEnd/>
          </a:ln>
        </p:spPr>
        <p:txBody>
          <a:bodyPr wrap="none" anchor="ctr"/>
          <a:lstStyle/>
          <a:p>
            <a:endParaRPr lang="en-US"/>
          </a:p>
        </p:txBody>
      </p:sp>
      <p:sp>
        <p:nvSpPr>
          <p:cNvPr id="21815" name="Rectangle 310" descr="Wide upward diagonal"/>
          <p:cNvSpPr>
            <a:spLocks noChangeArrowheads="1"/>
          </p:cNvSpPr>
          <p:nvPr/>
        </p:nvSpPr>
        <p:spPr bwMode="auto">
          <a:xfrm>
            <a:off x="6811963" y="4471988"/>
            <a:ext cx="234950" cy="234950"/>
          </a:xfrm>
          <a:prstGeom prst="rect">
            <a:avLst/>
          </a:prstGeom>
          <a:pattFill prst="wdUpDiag">
            <a:fgClr>
              <a:srgbClr val="FF9900"/>
            </a:fgClr>
            <a:bgClr>
              <a:srgbClr val="CCFFCC"/>
            </a:bgClr>
          </a:pattFill>
          <a:ln w="9525">
            <a:solidFill>
              <a:srgbClr val="FFFFFF"/>
            </a:solidFill>
            <a:miter lim="800000"/>
            <a:headEnd/>
            <a:tailEnd/>
          </a:ln>
        </p:spPr>
        <p:txBody>
          <a:bodyPr wrap="none" anchor="ctr"/>
          <a:lstStyle/>
          <a:p>
            <a:endParaRPr lang="en-US"/>
          </a:p>
        </p:txBody>
      </p:sp>
      <p:sp>
        <p:nvSpPr>
          <p:cNvPr id="21816" name="Rectangle 311" descr="Wide upward diagonal"/>
          <p:cNvSpPr>
            <a:spLocks noChangeArrowheads="1"/>
          </p:cNvSpPr>
          <p:nvPr/>
        </p:nvSpPr>
        <p:spPr bwMode="auto">
          <a:xfrm>
            <a:off x="7046913" y="4471988"/>
            <a:ext cx="233362" cy="234950"/>
          </a:xfrm>
          <a:prstGeom prst="rect">
            <a:avLst/>
          </a:prstGeom>
          <a:pattFill prst="wdUpDiag">
            <a:fgClr>
              <a:srgbClr val="FF0000"/>
            </a:fgClr>
            <a:bgClr>
              <a:srgbClr val="CCFFCC"/>
            </a:bgClr>
          </a:pattFill>
          <a:ln w="9525">
            <a:solidFill>
              <a:srgbClr val="FFFFFF"/>
            </a:solidFill>
            <a:miter lim="800000"/>
            <a:headEnd/>
            <a:tailEnd/>
          </a:ln>
        </p:spPr>
        <p:txBody>
          <a:bodyPr wrap="none" anchor="ctr"/>
          <a:lstStyle/>
          <a:p>
            <a:endParaRPr lang="en-US"/>
          </a:p>
        </p:txBody>
      </p:sp>
      <p:sp>
        <p:nvSpPr>
          <p:cNvPr id="21817" name="Rectangle 312" descr="Wide upward diagonal"/>
          <p:cNvSpPr>
            <a:spLocks noChangeArrowheads="1"/>
          </p:cNvSpPr>
          <p:nvPr/>
        </p:nvSpPr>
        <p:spPr bwMode="auto">
          <a:xfrm>
            <a:off x="7280275" y="4471988"/>
            <a:ext cx="234950" cy="234950"/>
          </a:xfrm>
          <a:prstGeom prst="rect">
            <a:avLst/>
          </a:prstGeom>
          <a:pattFill prst="wdUpDiag">
            <a:fgClr>
              <a:srgbClr val="FF0000"/>
            </a:fgClr>
            <a:bgClr>
              <a:srgbClr val="CCFFCC"/>
            </a:bgClr>
          </a:pattFill>
          <a:ln w="9525">
            <a:solidFill>
              <a:srgbClr val="FFFFFF"/>
            </a:solidFill>
            <a:miter lim="800000"/>
            <a:headEnd/>
            <a:tailEnd/>
          </a:ln>
        </p:spPr>
        <p:txBody>
          <a:bodyPr wrap="none" anchor="ctr"/>
          <a:lstStyle/>
          <a:p>
            <a:endParaRPr lang="en-US"/>
          </a:p>
        </p:txBody>
      </p:sp>
      <p:sp>
        <p:nvSpPr>
          <p:cNvPr id="21818" name="Rectangle 313" descr="Wide upward diagonal"/>
          <p:cNvSpPr>
            <a:spLocks noChangeArrowheads="1"/>
          </p:cNvSpPr>
          <p:nvPr/>
        </p:nvSpPr>
        <p:spPr bwMode="auto">
          <a:xfrm>
            <a:off x="7515225" y="4471988"/>
            <a:ext cx="234950" cy="234950"/>
          </a:xfrm>
          <a:prstGeom prst="rect">
            <a:avLst/>
          </a:prstGeom>
          <a:pattFill prst="wdUpDiag">
            <a:fgClr>
              <a:srgbClr val="FF0000"/>
            </a:fgClr>
            <a:bgClr>
              <a:srgbClr val="99CC00"/>
            </a:bgClr>
          </a:pattFill>
          <a:ln w="9525">
            <a:solidFill>
              <a:srgbClr val="FFFFFF"/>
            </a:solidFill>
            <a:miter lim="800000"/>
            <a:headEnd/>
            <a:tailEnd/>
          </a:ln>
        </p:spPr>
        <p:txBody>
          <a:bodyPr wrap="none" anchor="ctr"/>
          <a:lstStyle/>
          <a:p>
            <a:endParaRPr lang="en-US"/>
          </a:p>
        </p:txBody>
      </p:sp>
      <p:sp>
        <p:nvSpPr>
          <p:cNvPr id="21819" name="Rectangle 314" descr="Wide upward diagonal"/>
          <p:cNvSpPr>
            <a:spLocks noChangeArrowheads="1"/>
          </p:cNvSpPr>
          <p:nvPr/>
        </p:nvSpPr>
        <p:spPr bwMode="auto">
          <a:xfrm>
            <a:off x="7750175" y="4471988"/>
            <a:ext cx="234950" cy="234950"/>
          </a:xfrm>
          <a:prstGeom prst="rect">
            <a:avLst/>
          </a:prstGeom>
          <a:pattFill prst="wdUpDiag">
            <a:fgClr>
              <a:srgbClr val="FF0000"/>
            </a:fgClr>
            <a:bgClr>
              <a:srgbClr val="99CC00"/>
            </a:bgClr>
          </a:pattFill>
          <a:ln w="9525">
            <a:solidFill>
              <a:srgbClr val="FFFFFF"/>
            </a:solidFill>
            <a:miter lim="800000"/>
            <a:headEnd/>
            <a:tailEnd/>
          </a:ln>
        </p:spPr>
        <p:txBody>
          <a:bodyPr wrap="none" anchor="ctr"/>
          <a:lstStyle/>
          <a:p>
            <a:endParaRPr lang="en-US"/>
          </a:p>
        </p:txBody>
      </p:sp>
      <p:sp>
        <p:nvSpPr>
          <p:cNvPr id="21820" name="Rectangle 315" descr="Wide upward diagonal"/>
          <p:cNvSpPr>
            <a:spLocks noChangeArrowheads="1"/>
          </p:cNvSpPr>
          <p:nvPr/>
        </p:nvSpPr>
        <p:spPr bwMode="auto">
          <a:xfrm>
            <a:off x="7985125" y="4471988"/>
            <a:ext cx="233363" cy="234950"/>
          </a:xfrm>
          <a:prstGeom prst="rect">
            <a:avLst/>
          </a:prstGeom>
          <a:pattFill prst="wdUpDiag">
            <a:fgClr>
              <a:srgbClr val="FF0000"/>
            </a:fgClr>
            <a:bgClr>
              <a:srgbClr val="99CC00"/>
            </a:bgClr>
          </a:pattFill>
          <a:ln w="9525">
            <a:solidFill>
              <a:srgbClr val="FFFFFF"/>
            </a:solidFill>
            <a:miter lim="800000"/>
            <a:headEnd/>
            <a:tailEnd/>
          </a:ln>
        </p:spPr>
        <p:txBody>
          <a:bodyPr wrap="none" anchor="ctr"/>
          <a:lstStyle/>
          <a:p>
            <a:endParaRPr lang="en-US"/>
          </a:p>
        </p:txBody>
      </p:sp>
      <p:sp>
        <p:nvSpPr>
          <p:cNvPr id="21821" name="Rectangle 316" descr="Wide upward diagonal"/>
          <p:cNvSpPr>
            <a:spLocks noChangeArrowheads="1"/>
          </p:cNvSpPr>
          <p:nvPr/>
        </p:nvSpPr>
        <p:spPr bwMode="auto">
          <a:xfrm>
            <a:off x="8218488" y="4471988"/>
            <a:ext cx="234950" cy="234950"/>
          </a:xfrm>
          <a:prstGeom prst="rect">
            <a:avLst/>
          </a:prstGeom>
          <a:pattFill prst="wdUpDiag">
            <a:fgClr>
              <a:srgbClr val="FF0000"/>
            </a:fgClr>
            <a:bgClr>
              <a:srgbClr val="99CC00"/>
            </a:bgClr>
          </a:pattFill>
          <a:ln w="9525">
            <a:solidFill>
              <a:srgbClr val="FFFFFF"/>
            </a:solidFill>
            <a:miter lim="800000"/>
            <a:headEnd/>
            <a:tailEnd/>
          </a:ln>
        </p:spPr>
        <p:txBody>
          <a:bodyPr wrap="none" anchor="ctr"/>
          <a:lstStyle/>
          <a:p>
            <a:endParaRPr lang="en-US"/>
          </a:p>
        </p:txBody>
      </p:sp>
      <p:sp>
        <p:nvSpPr>
          <p:cNvPr id="21822" name="Text Box 317"/>
          <p:cNvSpPr txBox="1">
            <a:spLocks noChangeArrowheads="1"/>
          </p:cNvSpPr>
          <p:nvPr/>
        </p:nvSpPr>
        <p:spPr bwMode="auto">
          <a:xfrm>
            <a:off x="6635750" y="2066925"/>
            <a:ext cx="1157288" cy="276225"/>
          </a:xfrm>
          <a:prstGeom prst="rect">
            <a:avLst/>
          </a:prstGeom>
          <a:noFill/>
          <a:ln w="9525">
            <a:noFill/>
            <a:miter lim="800000"/>
            <a:headEnd/>
            <a:tailEnd/>
          </a:ln>
        </p:spPr>
        <p:txBody>
          <a:bodyPr wrap="none" lIns="0" tIns="0" rIns="0" bIns="0">
            <a:spAutoFit/>
          </a:bodyPr>
          <a:lstStyle/>
          <a:p>
            <a:r>
              <a:rPr lang="en-US" sz="1800" b="1">
                <a:latin typeface="Arial Narrow" pitchFamily="34" charset="0"/>
              </a:rPr>
              <a:t>Compromise</a:t>
            </a:r>
          </a:p>
        </p:txBody>
      </p:sp>
      <p:sp>
        <p:nvSpPr>
          <p:cNvPr id="21823" name="Freeform 318"/>
          <p:cNvSpPr>
            <a:spLocks/>
          </p:cNvSpPr>
          <p:nvPr/>
        </p:nvSpPr>
        <p:spPr bwMode="auto">
          <a:xfrm>
            <a:off x="6232525" y="2451100"/>
            <a:ext cx="2124075" cy="2146300"/>
          </a:xfrm>
          <a:custGeom>
            <a:avLst/>
            <a:gdLst>
              <a:gd name="T0" fmla="*/ 0 w 1123"/>
              <a:gd name="T1" fmla="*/ 2147483647 h 1134"/>
              <a:gd name="T2" fmla="*/ 2147483647 w 1123"/>
              <a:gd name="T3" fmla="*/ 2147483647 h 1134"/>
              <a:gd name="T4" fmla="*/ 2147483647 w 1123"/>
              <a:gd name="T5" fmla="*/ 2147483647 h 1134"/>
              <a:gd name="T6" fmla="*/ 2147483647 w 1123"/>
              <a:gd name="T7" fmla="*/ 2147483647 h 1134"/>
              <a:gd name="T8" fmla="*/ 2147483647 w 1123"/>
              <a:gd name="T9" fmla="*/ 2147483647 h 1134"/>
              <a:gd name="T10" fmla="*/ 2147483647 w 1123"/>
              <a:gd name="T11" fmla="*/ 2147483647 h 1134"/>
              <a:gd name="T12" fmla="*/ 2147483647 w 1123"/>
              <a:gd name="T13" fmla="*/ 0 h 1134"/>
              <a:gd name="T14" fmla="*/ 0 60000 65536"/>
              <a:gd name="T15" fmla="*/ 0 60000 65536"/>
              <a:gd name="T16" fmla="*/ 0 60000 65536"/>
              <a:gd name="T17" fmla="*/ 0 60000 65536"/>
              <a:gd name="T18" fmla="*/ 0 60000 65536"/>
              <a:gd name="T19" fmla="*/ 0 60000 65536"/>
              <a:gd name="T20" fmla="*/ 0 60000 65536"/>
              <a:gd name="T21" fmla="*/ 0 w 1123"/>
              <a:gd name="T22" fmla="*/ 0 h 1134"/>
              <a:gd name="T23" fmla="*/ 1123 w 1123"/>
              <a:gd name="T24" fmla="*/ 1134 h 1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3" h="1134">
                <a:moveTo>
                  <a:pt x="0" y="1134"/>
                </a:moveTo>
                <a:lnTo>
                  <a:pt x="124" y="999"/>
                </a:lnTo>
                <a:lnTo>
                  <a:pt x="253" y="875"/>
                </a:lnTo>
                <a:lnTo>
                  <a:pt x="247" y="629"/>
                </a:lnTo>
                <a:lnTo>
                  <a:pt x="371" y="505"/>
                </a:lnTo>
                <a:lnTo>
                  <a:pt x="612" y="505"/>
                </a:lnTo>
                <a:lnTo>
                  <a:pt x="1123" y="0"/>
                </a:lnTo>
              </a:path>
            </a:pathLst>
          </a:custGeom>
          <a:noFill/>
          <a:ln w="38100">
            <a:solidFill>
              <a:srgbClr val="0000FF"/>
            </a:solidFill>
            <a:round/>
            <a:headEnd/>
            <a:tailEnd/>
          </a:ln>
        </p:spPr>
        <p:txBody>
          <a:bodyPr/>
          <a:lstStyle/>
          <a:p>
            <a:endParaRPr lang="en-US"/>
          </a:p>
        </p:txBody>
      </p:sp>
    </p:spTree>
    <p:extLst>
      <p:ext uri="{BB962C8B-B14F-4D97-AF65-F5344CB8AC3E}">
        <p14:creationId xmlns:p14="http://schemas.microsoft.com/office/powerpoint/2010/main" val="29944850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it-IT" altLang="it-IT" sz="2000" smtClean="0"/>
              <a:t>L’effetto di rifrazione come conseguenza della diversificazione dei costi di trasporto per unità di distanza</a:t>
            </a:r>
            <a:br>
              <a:rPr lang="it-IT" altLang="it-IT" sz="2000" smtClean="0"/>
            </a:br>
            <a:r>
              <a:rPr lang="it-IT" altLang="it-IT" sz="2000" smtClean="0"/>
              <a:t/>
            </a:r>
            <a:br>
              <a:rPr lang="it-IT" altLang="it-IT" sz="2000" smtClean="0"/>
            </a:br>
            <a:endParaRPr lang="it-IT" altLang="it-IT" sz="2000" smtClean="0"/>
          </a:p>
        </p:txBody>
      </p:sp>
      <p:sp>
        <p:nvSpPr>
          <p:cNvPr id="62467" name="Line 3"/>
          <p:cNvSpPr>
            <a:spLocks noChangeShapeType="1"/>
          </p:cNvSpPr>
          <p:nvPr/>
        </p:nvSpPr>
        <p:spPr bwMode="auto">
          <a:xfrm>
            <a:off x="1187450" y="1174750"/>
            <a:ext cx="640873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68" name="Line 4"/>
          <p:cNvSpPr>
            <a:spLocks noChangeShapeType="1"/>
          </p:cNvSpPr>
          <p:nvPr/>
        </p:nvSpPr>
        <p:spPr bwMode="auto">
          <a:xfrm>
            <a:off x="1187450" y="3335338"/>
            <a:ext cx="640873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nvGrpSpPr>
          <p:cNvPr id="62469" name="Group 5"/>
          <p:cNvGrpSpPr>
            <a:grpSpLocks/>
          </p:cNvGrpSpPr>
          <p:nvPr/>
        </p:nvGrpSpPr>
        <p:grpSpPr bwMode="auto">
          <a:xfrm>
            <a:off x="1390650" y="1508125"/>
            <a:ext cx="5773738" cy="434975"/>
            <a:chOff x="1066" y="1979"/>
            <a:chExt cx="3637" cy="274"/>
          </a:xfrm>
        </p:grpSpPr>
        <p:grpSp>
          <p:nvGrpSpPr>
            <p:cNvPr id="62556" name="Group 6"/>
            <p:cNvGrpSpPr>
              <a:grpSpLocks/>
            </p:cNvGrpSpPr>
            <p:nvPr/>
          </p:nvGrpSpPr>
          <p:grpSpPr bwMode="auto">
            <a:xfrm>
              <a:off x="1066" y="1979"/>
              <a:ext cx="1814" cy="274"/>
              <a:chOff x="1066" y="1979"/>
              <a:chExt cx="1814" cy="274"/>
            </a:xfrm>
          </p:grpSpPr>
          <p:grpSp>
            <p:nvGrpSpPr>
              <p:cNvPr id="62572" name="Group 7"/>
              <p:cNvGrpSpPr>
                <a:grpSpLocks/>
              </p:cNvGrpSpPr>
              <p:nvPr/>
            </p:nvGrpSpPr>
            <p:grpSpPr bwMode="auto">
              <a:xfrm>
                <a:off x="1066" y="1979"/>
                <a:ext cx="906" cy="274"/>
                <a:chOff x="1066" y="1979"/>
                <a:chExt cx="906" cy="274"/>
              </a:xfrm>
            </p:grpSpPr>
            <p:grpSp>
              <p:nvGrpSpPr>
                <p:cNvPr id="62580" name="Group 8"/>
                <p:cNvGrpSpPr>
                  <a:grpSpLocks/>
                </p:cNvGrpSpPr>
                <p:nvPr/>
              </p:nvGrpSpPr>
              <p:grpSpPr bwMode="auto">
                <a:xfrm>
                  <a:off x="1066" y="1979"/>
                  <a:ext cx="444" cy="274"/>
                  <a:chOff x="1066" y="1979"/>
                  <a:chExt cx="444" cy="274"/>
                </a:xfrm>
              </p:grpSpPr>
              <p:sp>
                <p:nvSpPr>
                  <p:cNvPr id="62584" name="Arc 9"/>
                  <p:cNvSpPr>
                    <a:spLocks/>
                  </p:cNvSpPr>
                  <p:nvPr/>
                </p:nvSpPr>
                <p:spPr bwMode="auto">
                  <a:xfrm rot="5400000">
                    <a:off x="1040" y="2005"/>
                    <a:ext cx="274" cy="222"/>
                  </a:xfrm>
                  <a:custGeom>
                    <a:avLst/>
                    <a:gdLst>
                      <a:gd name="T0" fmla="*/ 99 w 21600"/>
                      <a:gd name="T1" fmla="*/ 0 h 20131"/>
                      <a:gd name="T2" fmla="*/ 274 w 21600"/>
                      <a:gd name="T3" fmla="*/ 222 h 20131"/>
                      <a:gd name="T4" fmla="*/ 0 w 21600"/>
                      <a:gd name="T5" fmla="*/ 222 h 20131"/>
                      <a:gd name="T6" fmla="*/ 0 60000 65536"/>
                      <a:gd name="T7" fmla="*/ 0 60000 65536"/>
                      <a:gd name="T8" fmla="*/ 0 60000 65536"/>
                    </a:gdLst>
                    <a:ahLst/>
                    <a:cxnLst>
                      <a:cxn ang="T6">
                        <a:pos x="T0" y="T1"/>
                      </a:cxn>
                      <a:cxn ang="T7">
                        <a:pos x="T2" y="T3"/>
                      </a:cxn>
                      <a:cxn ang="T8">
                        <a:pos x="T4" y="T5"/>
                      </a:cxn>
                    </a:cxnLst>
                    <a:rect l="0" t="0" r="r" b="b"/>
                    <a:pathLst>
                      <a:path w="21600" h="20131" fill="none" extrusionOk="0">
                        <a:moveTo>
                          <a:pt x="7829" y="-1"/>
                        </a:moveTo>
                        <a:cubicBezTo>
                          <a:pt x="16131" y="3228"/>
                          <a:pt x="21600" y="11222"/>
                          <a:pt x="21600" y="20131"/>
                        </a:cubicBezTo>
                      </a:path>
                      <a:path w="21600" h="20131" stroke="0" extrusionOk="0">
                        <a:moveTo>
                          <a:pt x="7829" y="-1"/>
                        </a:moveTo>
                        <a:cubicBezTo>
                          <a:pt x="16131" y="3228"/>
                          <a:pt x="21600" y="11222"/>
                          <a:pt x="21600" y="20131"/>
                        </a:cubicBezTo>
                        <a:lnTo>
                          <a:pt x="0" y="20131"/>
                        </a:lnTo>
                        <a:lnTo>
                          <a:pt x="7829" y="-1"/>
                        </a:lnTo>
                        <a:close/>
                      </a:path>
                    </a:pathLst>
                  </a:custGeom>
                  <a:noFill/>
                  <a:ln w="19050">
                    <a:solidFill>
                      <a:schemeClr val="bg2"/>
                    </a:solidFill>
                    <a:round/>
                    <a:headEnd/>
                    <a:tailEnd/>
                  </a:ln>
                  <a:effectLst/>
                  <a:extLst>
                    <a:ext uri="{909E8E84-426E-40DD-AFC4-6F175D3DCCD1}">
                      <a14:hiddenFill xmlns:a14="http://schemas.microsoft.com/office/drawing/2010/main">
                        <a:solidFill>
                          <a:schemeClr val="tx1">
                            <a:alpha val="4901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585" name="Arc 10"/>
                  <p:cNvSpPr>
                    <a:spLocks/>
                  </p:cNvSpPr>
                  <p:nvPr/>
                </p:nvSpPr>
                <p:spPr bwMode="auto">
                  <a:xfrm rot="16200000" flipH="1">
                    <a:off x="1260" y="2002"/>
                    <a:ext cx="274" cy="227"/>
                  </a:xfrm>
                  <a:custGeom>
                    <a:avLst/>
                    <a:gdLst>
                      <a:gd name="T0" fmla="*/ 99 w 21600"/>
                      <a:gd name="T1" fmla="*/ 0 h 20131"/>
                      <a:gd name="T2" fmla="*/ 274 w 21600"/>
                      <a:gd name="T3" fmla="*/ 227 h 20131"/>
                      <a:gd name="T4" fmla="*/ 0 w 21600"/>
                      <a:gd name="T5" fmla="*/ 227 h 20131"/>
                      <a:gd name="T6" fmla="*/ 0 60000 65536"/>
                      <a:gd name="T7" fmla="*/ 0 60000 65536"/>
                      <a:gd name="T8" fmla="*/ 0 60000 65536"/>
                    </a:gdLst>
                    <a:ahLst/>
                    <a:cxnLst>
                      <a:cxn ang="T6">
                        <a:pos x="T0" y="T1"/>
                      </a:cxn>
                      <a:cxn ang="T7">
                        <a:pos x="T2" y="T3"/>
                      </a:cxn>
                      <a:cxn ang="T8">
                        <a:pos x="T4" y="T5"/>
                      </a:cxn>
                    </a:cxnLst>
                    <a:rect l="0" t="0" r="r" b="b"/>
                    <a:pathLst>
                      <a:path w="21600" h="20131" fill="none" extrusionOk="0">
                        <a:moveTo>
                          <a:pt x="7829" y="-1"/>
                        </a:moveTo>
                        <a:cubicBezTo>
                          <a:pt x="16131" y="3228"/>
                          <a:pt x="21600" y="11222"/>
                          <a:pt x="21600" y="20131"/>
                        </a:cubicBezTo>
                      </a:path>
                      <a:path w="21600" h="20131" stroke="0" extrusionOk="0">
                        <a:moveTo>
                          <a:pt x="7829" y="-1"/>
                        </a:moveTo>
                        <a:cubicBezTo>
                          <a:pt x="16131" y="3228"/>
                          <a:pt x="21600" y="11222"/>
                          <a:pt x="21600" y="20131"/>
                        </a:cubicBezTo>
                        <a:lnTo>
                          <a:pt x="0" y="20131"/>
                        </a:lnTo>
                        <a:lnTo>
                          <a:pt x="7829" y="-1"/>
                        </a:lnTo>
                        <a:close/>
                      </a:path>
                    </a:pathLst>
                  </a:custGeom>
                  <a:noFill/>
                  <a:ln w="19050">
                    <a:solidFill>
                      <a:schemeClr val="bg2"/>
                    </a:solidFill>
                    <a:round/>
                    <a:headEnd/>
                    <a:tailEnd/>
                  </a:ln>
                  <a:effectLst/>
                  <a:extLst>
                    <a:ext uri="{909E8E84-426E-40DD-AFC4-6F175D3DCCD1}">
                      <a14:hiddenFill xmlns:a14="http://schemas.microsoft.com/office/drawing/2010/main">
                        <a:solidFill>
                          <a:schemeClr val="tx1">
                            <a:alpha val="4901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62581" name="Group 11"/>
                <p:cNvGrpSpPr>
                  <a:grpSpLocks/>
                </p:cNvGrpSpPr>
                <p:nvPr/>
              </p:nvGrpSpPr>
              <p:grpSpPr bwMode="auto">
                <a:xfrm>
                  <a:off x="1528" y="1979"/>
                  <a:ext cx="444" cy="274"/>
                  <a:chOff x="1066" y="1979"/>
                  <a:chExt cx="444" cy="274"/>
                </a:xfrm>
              </p:grpSpPr>
              <p:sp>
                <p:nvSpPr>
                  <p:cNvPr id="62582" name="Arc 12"/>
                  <p:cNvSpPr>
                    <a:spLocks/>
                  </p:cNvSpPr>
                  <p:nvPr/>
                </p:nvSpPr>
                <p:spPr bwMode="auto">
                  <a:xfrm rot="5400000">
                    <a:off x="1040" y="2005"/>
                    <a:ext cx="274" cy="222"/>
                  </a:xfrm>
                  <a:custGeom>
                    <a:avLst/>
                    <a:gdLst>
                      <a:gd name="T0" fmla="*/ 99 w 21600"/>
                      <a:gd name="T1" fmla="*/ 0 h 20131"/>
                      <a:gd name="T2" fmla="*/ 274 w 21600"/>
                      <a:gd name="T3" fmla="*/ 222 h 20131"/>
                      <a:gd name="T4" fmla="*/ 0 w 21600"/>
                      <a:gd name="T5" fmla="*/ 222 h 20131"/>
                      <a:gd name="T6" fmla="*/ 0 60000 65536"/>
                      <a:gd name="T7" fmla="*/ 0 60000 65536"/>
                      <a:gd name="T8" fmla="*/ 0 60000 65536"/>
                    </a:gdLst>
                    <a:ahLst/>
                    <a:cxnLst>
                      <a:cxn ang="T6">
                        <a:pos x="T0" y="T1"/>
                      </a:cxn>
                      <a:cxn ang="T7">
                        <a:pos x="T2" y="T3"/>
                      </a:cxn>
                      <a:cxn ang="T8">
                        <a:pos x="T4" y="T5"/>
                      </a:cxn>
                    </a:cxnLst>
                    <a:rect l="0" t="0" r="r" b="b"/>
                    <a:pathLst>
                      <a:path w="21600" h="20131" fill="none" extrusionOk="0">
                        <a:moveTo>
                          <a:pt x="7829" y="-1"/>
                        </a:moveTo>
                        <a:cubicBezTo>
                          <a:pt x="16131" y="3228"/>
                          <a:pt x="21600" y="11222"/>
                          <a:pt x="21600" y="20131"/>
                        </a:cubicBezTo>
                      </a:path>
                      <a:path w="21600" h="20131" stroke="0" extrusionOk="0">
                        <a:moveTo>
                          <a:pt x="7829" y="-1"/>
                        </a:moveTo>
                        <a:cubicBezTo>
                          <a:pt x="16131" y="3228"/>
                          <a:pt x="21600" y="11222"/>
                          <a:pt x="21600" y="20131"/>
                        </a:cubicBezTo>
                        <a:lnTo>
                          <a:pt x="0" y="20131"/>
                        </a:lnTo>
                        <a:lnTo>
                          <a:pt x="7829" y="-1"/>
                        </a:lnTo>
                        <a:close/>
                      </a:path>
                    </a:pathLst>
                  </a:custGeom>
                  <a:noFill/>
                  <a:ln w="19050">
                    <a:solidFill>
                      <a:schemeClr val="bg2"/>
                    </a:solidFill>
                    <a:round/>
                    <a:headEnd/>
                    <a:tailEnd/>
                  </a:ln>
                  <a:effectLst/>
                  <a:extLst>
                    <a:ext uri="{909E8E84-426E-40DD-AFC4-6F175D3DCCD1}">
                      <a14:hiddenFill xmlns:a14="http://schemas.microsoft.com/office/drawing/2010/main">
                        <a:solidFill>
                          <a:schemeClr val="tx1">
                            <a:alpha val="4901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583" name="Arc 13"/>
                  <p:cNvSpPr>
                    <a:spLocks/>
                  </p:cNvSpPr>
                  <p:nvPr/>
                </p:nvSpPr>
                <p:spPr bwMode="auto">
                  <a:xfrm rot="16200000" flipH="1">
                    <a:off x="1260" y="2002"/>
                    <a:ext cx="274" cy="227"/>
                  </a:xfrm>
                  <a:custGeom>
                    <a:avLst/>
                    <a:gdLst>
                      <a:gd name="T0" fmla="*/ 99 w 21600"/>
                      <a:gd name="T1" fmla="*/ 0 h 20131"/>
                      <a:gd name="T2" fmla="*/ 274 w 21600"/>
                      <a:gd name="T3" fmla="*/ 227 h 20131"/>
                      <a:gd name="T4" fmla="*/ 0 w 21600"/>
                      <a:gd name="T5" fmla="*/ 227 h 20131"/>
                      <a:gd name="T6" fmla="*/ 0 60000 65536"/>
                      <a:gd name="T7" fmla="*/ 0 60000 65536"/>
                      <a:gd name="T8" fmla="*/ 0 60000 65536"/>
                    </a:gdLst>
                    <a:ahLst/>
                    <a:cxnLst>
                      <a:cxn ang="T6">
                        <a:pos x="T0" y="T1"/>
                      </a:cxn>
                      <a:cxn ang="T7">
                        <a:pos x="T2" y="T3"/>
                      </a:cxn>
                      <a:cxn ang="T8">
                        <a:pos x="T4" y="T5"/>
                      </a:cxn>
                    </a:cxnLst>
                    <a:rect l="0" t="0" r="r" b="b"/>
                    <a:pathLst>
                      <a:path w="21600" h="20131" fill="none" extrusionOk="0">
                        <a:moveTo>
                          <a:pt x="7829" y="-1"/>
                        </a:moveTo>
                        <a:cubicBezTo>
                          <a:pt x="16131" y="3228"/>
                          <a:pt x="21600" y="11222"/>
                          <a:pt x="21600" y="20131"/>
                        </a:cubicBezTo>
                      </a:path>
                      <a:path w="21600" h="20131" stroke="0" extrusionOk="0">
                        <a:moveTo>
                          <a:pt x="7829" y="-1"/>
                        </a:moveTo>
                        <a:cubicBezTo>
                          <a:pt x="16131" y="3228"/>
                          <a:pt x="21600" y="11222"/>
                          <a:pt x="21600" y="20131"/>
                        </a:cubicBezTo>
                        <a:lnTo>
                          <a:pt x="0" y="20131"/>
                        </a:lnTo>
                        <a:lnTo>
                          <a:pt x="7829" y="-1"/>
                        </a:lnTo>
                        <a:close/>
                      </a:path>
                    </a:pathLst>
                  </a:custGeom>
                  <a:noFill/>
                  <a:ln w="19050">
                    <a:solidFill>
                      <a:schemeClr val="bg2"/>
                    </a:solidFill>
                    <a:round/>
                    <a:headEnd/>
                    <a:tailEnd/>
                  </a:ln>
                  <a:effectLst/>
                  <a:extLst>
                    <a:ext uri="{909E8E84-426E-40DD-AFC4-6F175D3DCCD1}">
                      <a14:hiddenFill xmlns:a14="http://schemas.microsoft.com/office/drawing/2010/main">
                        <a:solidFill>
                          <a:schemeClr val="tx1">
                            <a:alpha val="4901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grpSp>
            <p:nvGrpSpPr>
              <p:cNvPr id="62573" name="Group 14"/>
              <p:cNvGrpSpPr>
                <a:grpSpLocks/>
              </p:cNvGrpSpPr>
              <p:nvPr/>
            </p:nvGrpSpPr>
            <p:grpSpPr bwMode="auto">
              <a:xfrm>
                <a:off x="1974" y="1979"/>
                <a:ext cx="906" cy="274"/>
                <a:chOff x="1066" y="1979"/>
                <a:chExt cx="906" cy="274"/>
              </a:xfrm>
            </p:grpSpPr>
            <p:grpSp>
              <p:nvGrpSpPr>
                <p:cNvPr id="62574" name="Group 15"/>
                <p:cNvGrpSpPr>
                  <a:grpSpLocks/>
                </p:cNvGrpSpPr>
                <p:nvPr/>
              </p:nvGrpSpPr>
              <p:grpSpPr bwMode="auto">
                <a:xfrm>
                  <a:off x="1066" y="1979"/>
                  <a:ext cx="444" cy="274"/>
                  <a:chOff x="1066" y="1979"/>
                  <a:chExt cx="444" cy="274"/>
                </a:xfrm>
              </p:grpSpPr>
              <p:sp>
                <p:nvSpPr>
                  <p:cNvPr id="62578" name="Arc 16"/>
                  <p:cNvSpPr>
                    <a:spLocks/>
                  </p:cNvSpPr>
                  <p:nvPr/>
                </p:nvSpPr>
                <p:spPr bwMode="auto">
                  <a:xfrm rot="5400000">
                    <a:off x="1040" y="2005"/>
                    <a:ext cx="274" cy="222"/>
                  </a:xfrm>
                  <a:custGeom>
                    <a:avLst/>
                    <a:gdLst>
                      <a:gd name="T0" fmla="*/ 99 w 21600"/>
                      <a:gd name="T1" fmla="*/ 0 h 20131"/>
                      <a:gd name="T2" fmla="*/ 274 w 21600"/>
                      <a:gd name="T3" fmla="*/ 222 h 20131"/>
                      <a:gd name="T4" fmla="*/ 0 w 21600"/>
                      <a:gd name="T5" fmla="*/ 222 h 20131"/>
                      <a:gd name="T6" fmla="*/ 0 60000 65536"/>
                      <a:gd name="T7" fmla="*/ 0 60000 65536"/>
                      <a:gd name="T8" fmla="*/ 0 60000 65536"/>
                    </a:gdLst>
                    <a:ahLst/>
                    <a:cxnLst>
                      <a:cxn ang="T6">
                        <a:pos x="T0" y="T1"/>
                      </a:cxn>
                      <a:cxn ang="T7">
                        <a:pos x="T2" y="T3"/>
                      </a:cxn>
                      <a:cxn ang="T8">
                        <a:pos x="T4" y="T5"/>
                      </a:cxn>
                    </a:cxnLst>
                    <a:rect l="0" t="0" r="r" b="b"/>
                    <a:pathLst>
                      <a:path w="21600" h="20131" fill="none" extrusionOk="0">
                        <a:moveTo>
                          <a:pt x="7829" y="-1"/>
                        </a:moveTo>
                        <a:cubicBezTo>
                          <a:pt x="16131" y="3228"/>
                          <a:pt x="21600" y="11222"/>
                          <a:pt x="21600" y="20131"/>
                        </a:cubicBezTo>
                      </a:path>
                      <a:path w="21600" h="20131" stroke="0" extrusionOk="0">
                        <a:moveTo>
                          <a:pt x="7829" y="-1"/>
                        </a:moveTo>
                        <a:cubicBezTo>
                          <a:pt x="16131" y="3228"/>
                          <a:pt x="21600" y="11222"/>
                          <a:pt x="21600" y="20131"/>
                        </a:cubicBezTo>
                        <a:lnTo>
                          <a:pt x="0" y="20131"/>
                        </a:lnTo>
                        <a:lnTo>
                          <a:pt x="7829" y="-1"/>
                        </a:lnTo>
                        <a:close/>
                      </a:path>
                    </a:pathLst>
                  </a:custGeom>
                  <a:noFill/>
                  <a:ln w="19050">
                    <a:solidFill>
                      <a:schemeClr val="bg2"/>
                    </a:solidFill>
                    <a:round/>
                    <a:headEnd/>
                    <a:tailEnd/>
                  </a:ln>
                  <a:effectLst/>
                  <a:extLst>
                    <a:ext uri="{909E8E84-426E-40DD-AFC4-6F175D3DCCD1}">
                      <a14:hiddenFill xmlns:a14="http://schemas.microsoft.com/office/drawing/2010/main">
                        <a:solidFill>
                          <a:schemeClr val="tx1">
                            <a:alpha val="4901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579" name="Arc 17"/>
                  <p:cNvSpPr>
                    <a:spLocks/>
                  </p:cNvSpPr>
                  <p:nvPr/>
                </p:nvSpPr>
                <p:spPr bwMode="auto">
                  <a:xfrm rot="16200000" flipH="1">
                    <a:off x="1260" y="2002"/>
                    <a:ext cx="274" cy="227"/>
                  </a:xfrm>
                  <a:custGeom>
                    <a:avLst/>
                    <a:gdLst>
                      <a:gd name="T0" fmla="*/ 99 w 21600"/>
                      <a:gd name="T1" fmla="*/ 0 h 20131"/>
                      <a:gd name="T2" fmla="*/ 274 w 21600"/>
                      <a:gd name="T3" fmla="*/ 227 h 20131"/>
                      <a:gd name="T4" fmla="*/ 0 w 21600"/>
                      <a:gd name="T5" fmla="*/ 227 h 20131"/>
                      <a:gd name="T6" fmla="*/ 0 60000 65536"/>
                      <a:gd name="T7" fmla="*/ 0 60000 65536"/>
                      <a:gd name="T8" fmla="*/ 0 60000 65536"/>
                    </a:gdLst>
                    <a:ahLst/>
                    <a:cxnLst>
                      <a:cxn ang="T6">
                        <a:pos x="T0" y="T1"/>
                      </a:cxn>
                      <a:cxn ang="T7">
                        <a:pos x="T2" y="T3"/>
                      </a:cxn>
                      <a:cxn ang="T8">
                        <a:pos x="T4" y="T5"/>
                      </a:cxn>
                    </a:cxnLst>
                    <a:rect l="0" t="0" r="r" b="b"/>
                    <a:pathLst>
                      <a:path w="21600" h="20131" fill="none" extrusionOk="0">
                        <a:moveTo>
                          <a:pt x="7829" y="-1"/>
                        </a:moveTo>
                        <a:cubicBezTo>
                          <a:pt x="16131" y="3228"/>
                          <a:pt x="21600" y="11222"/>
                          <a:pt x="21600" y="20131"/>
                        </a:cubicBezTo>
                      </a:path>
                      <a:path w="21600" h="20131" stroke="0" extrusionOk="0">
                        <a:moveTo>
                          <a:pt x="7829" y="-1"/>
                        </a:moveTo>
                        <a:cubicBezTo>
                          <a:pt x="16131" y="3228"/>
                          <a:pt x="21600" y="11222"/>
                          <a:pt x="21600" y="20131"/>
                        </a:cubicBezTo>
                        <a:lnTo>
                          <a:pt x="0" y="20131"/>
                        </a:lnTo>
                        <a:lnTo>
                          <a:pt x="7829" y="-1"/>
                        </a:lnTo>
                        <a:close/>
                      </a:path>
                    </a:pathLst>
                  </a:custGeom>
                  <a:noFill/>
                  <a:ln w="19050">
                    <a:solidFill>
                      <a:schemeClr val="bg2"/>
                    </a:solidFill>
                    <a:round/>
                    <a:headEnd/>
                    <a:tailEnd/>
                  </a:ln>
                  <a:effectLst/>
                  <a:extLst>
                    <a:ext uri="{909E8E84-426E-40DD-AFC4-6F175D3DCCD1}">
                      <a14:hiddenFill xmlns:a14="http://schemas.microsoft.com/office/drawing/2010/main">
                        <a:solidFill>
                          <a:schemeClr val="tx1">
                            <a:alpha val="4901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62575" name="Group 18"/>
                <p:cNvGrpSpPr>
                  <a:grpSpLocks/>
                </p:cNvGrpSpPr>
                <p:nvPr/>
              </p:nvGrpSpPr>
              <p:grpSpPr bwMode="auto">
                <a:xfrm>
                  <a:off x="1528" y="1979"/>
                  <a:ext cx="444" cy="274"/>
                  <a:chOff x="1066" y="1979"/>
                  <a:chExt cx="444" cy="274"/>
                </a:xfrm>
              </p:grpSpPr>
              <p:sp>
                <p:nvSpPr>
                  <p:cNvPr id="62576" name="Arc 19"/>
                  <p:cNvSpPr>
                    <a:spLocks/>
                  </p:cNvSpPr>
                  <p:nvPr/>
                </p:nvSpPr>
                <p:spPr bwMode="auto">
                  <a:xfrm rot="5400000">
                    <a:off x="1040" y="2005"/>
                    <a:ext cx="274" cy="222"/>
                  </a:xfrm>
                  <a:custGeom>
                    <a:avLst/>
                    <a:gdLst>
                      <a:gd name="T0" fmla="*/ 99 w 21600"/>
                      <a:gd name="T1" fmla="*/ 0 h 20131"/>
                      <a:gd name="T2" fmla="*/ 274 w 21600"/>
                      <a:gd name="T3" fmla="*/ 222 h 20131"/>
                      <a:gd name="T4" fmla="*/ 0 w 21600"/>
                      <a:gd name="T5" fmla="*/ 222 h 20131"/>
                      <a:gd name="T6" fmla="*/ 0 60000 65536"/>
                      <a:gd name="T7" fmla="*/ 0 60000 65536"/>
                      <a:gd name="T8" fmla="*/ 0 60000 65536"/>
                    </a:gdLst>
                    <a:ahLst/>
                    <a:cxnLst>
                      <a:cxn ang="T6">
                        <a:pos x="T0" y="T1"/>
                      </a:cxn>
                      <a:cxn ang="T7">
                        <a:pos x="T2" y="T3"/>
                      </a:cxn>
                      <a:cxn ang="T8">
                        <a:pos x="T4" y="T5"/>
                      </a:cxn>
                    </a:cxnLst>
                    <a:rect l="0" t="0" r="r" b="b"/>
                    <a:pathLst>
                      <a:path w="21600" h="20131" fill="none" extrusionOk="0">
                        <a:moveTo>
                          <a:pt x="7829" y="-1"/>
                        </a:moveTo>
                        <a:cubicBezTo>
                          <a:pt x="16131" y="3228"/>
                          <a:pt x="21600" y="11222"/>
                          <a:pt x="21600" y="20131"/>
                        </a:cubicBezTo>
                      </a:path>
                      <a:path w="21600" h="20131" stroke="0" extrusionOk="0">
                        <a:moveTo>
                          <a:pt x="7829" y="-1"/>
                        </a:moveTo>
                        <a:cubicBezTo>
                          <a:pt x="16131" y="3228"/>
                          <a:pt x="21600" y="11222"/>
                          <a:pt x="21600" y="20131"/>
                        </a:cubicBezTo>
                        <a:lnTo>
                          <a:pt x="0" y="20131"/>
                        </a:lnTo>
                        <a:lnTo>
                          <a:pt x="7829" y="-1"/>
                        </a:lnTo>
                        <a:close/>
                      </a:path>
                    </a:pathLst>
                  </a:custGeom>
                  <a:noFill/>
                  <a:ln w="19050">
                    <a:solidFill>
                      <a:schemeClr val="bg2"/>
                    </a:solidFill>
                    <a:round/>
                    <a:headEnd/>
                    <a:tailEnd/>
                  </a:ln>
                  <a:effectLst/>
                  <a:extLst>
                    <a:ext uri="{909E8E84-426E-40DD-AFC4-6F175D3DCCD1}">
                      <a14:hiddenFill xmlns:a14="http://schemas.microsoft.com/office/drawing/2010/main">
                        <a:solidFill>
                          <a:schemeClr val="tx1">
                            <a:alpha val="4901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577" name="Arc 20"/>
                  <p:cNvSpPr>
                    <a:spLocks/>
                  </p:cNvSpPr>
                  <p:nvPr/>
                </p:nvSpPr>
                <p:spPr bwMode="auto">
                  <a:xfrm rot="16200000" flipH="1">
                    <a:off x="1260" y="2002"/>
                    <a:ext cx="274" cy="227"/>
                  </a:xfrm>
                  <a:custGeom>
                    <a:avLst/>
                    <a:gdLst>
                      <a:gd name="T0" fmla="*/ 99 w 21600"/>
                      <a:gd name="T1" fmla="*/ 0 h 20131"/>
                      <a:gd name="T2" fmla="*/ 274 w 21600"/>
                      <a:gd name="T3" fmla="*/ 227 h 20131"/>
                      <a:gd name="T4" fmla="*/ 0 w 21600"/>
                      <a:gd name="T5" fmla="*/ 227 h 20131"/>
                      <a:gd name="T6" fmla="*/ 0 60000 65536"/>
                      <a:gd name="T7" fmla="*/ 0 60000 65536"/>
                      <a:gd name="T8" fmla="*/ 0 60000 65536"/>
                    </a:gdLst>
                    <a:ahLst/>
                    <a:cxnLst>
                      <a:cxn ang="T6">
                        <a:pos x="T0" y="T1"/>
                      </a:cxn>
                      <a:cxn ang="T7">
                        <a:pos x="T2" y="T3"/>
                      </a:cxn>
                      <a:cxn ang="T8">
                        <a:pos x="T4" y="T5"/>
                      </a:cxn>
                    </a:cxnLst>
                    <a:rect l="0" t="0" r="r" b="b"/>
                    <a:pathLst>
                      <a:path w="21600" h="20131" fill="none" extrusionOk="0">
                        <a:moveTo>
                          <a:pt x="7829" y="-1"/>
                        </a:moveTo>
                        <a:cubicBezTo>
                          <a:pt x="16131" y="3228"/>
                          <a:pt x="21600" y="11222"/>
                          <a:pt x="21600" y="20131"/>
                        </a:cubicBezTo>
                      </a:path>
                      <a:path w="21600" h="20131" stroke="0" extrusionOk="0">
                        <a:moveTo>
                          <a:pt x="7829" y="-1"/>
                        </a:moveTo>
                        <a:cubicBezTo>
                          <a:pt x="16131" y="3228"/>
                          <a:pt x="21600" y="11222"/>
                          <a:pt x="21600" y="20131"/>
                        </a:cubicBezTo>
                        <a:lnTo>
                          <a:pt x="0" y="20131"/>
                        </a:lnTo>
                        <a:lnTo>
                          <a:pt x="7829" y="-1"/>
                        </a:lnTo>
                        <a:close/>
                      </a:path>
                    </a:pathLst>
                  </a:custGeom>
                  <a:noFill/>
                  <a:ln w="19050">
                    <a:solidFill>
                      <a:schemeClr val="bg2"/>
                    </a:solidFill>
                    <a:round/>
                    <a:headEnd/>
                    <a:tailEnd/>
                  </a:ln>
                  <a:effectLst/>
                  <a:extLst>
                    <a:ext uri="{909E8E84-426E-40DD-AFC4-6F175D3DCCD1}">
                      <a14:hiddenFill xmlns:a14="http://schemas.microsoft.com/office/drawing/2010/main">
                        <a:solidFill>
                          <a:schemeClr val="tx1">
                            <a:alpha val="4901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grpSp>
        <p:grpSp>
          <p:nvGrpSpPr>
            <p:cNvPr id="62557" name="Group 21"/>
            <p:cNvGrpSpPr>
              <a:grpSpLocks/>
            </p:cNvGrpSpPr>
            <p:nvPr/>
          </p:nvGrpSpPr>
          <p:grpSpPr bwMode="auto">
            <a:xfrm>
              <a:off x="2889" y="1979"/>
              <a:ext cx="1814" cy="274"/>
              <a:chOff x="1066" y="1979"/>
              <a:chExt cx="1814" cy="274"/>
            </a:xfrm>
          </p:grpSpPr>
          <p:grpSp>
            <p:nvGrpSpPr>
              <p:cNvPr id="62558" name="Group 22"/>
              <p:cNvGrpSpPr>
                <a:grpSpLocks/>
              </p:cNvGrpSpPr>
              <p:nvPr/>
            </p:nvGrpSpPr>
            <p:grpSpPr bwMode="auto">
              <a:xfrm>
                <a:off x="1066" y="1979"/>
                <a:ext cx="906" cy="274"/>
                <a:chOff x="1066" y="1979"/>
                <a:chExt cx="906" cy="274"/>
              </a:xfrm>
            </p:grpSpPr>
            <p:grpSp>
              <p:nvGrpSpPr>
                <p:cNvPr id="62566" name="Group 23"/>
                <p:cNvGrpSpPr>
                  <a:grpSpLocks/>
                </p:cNvGrpSpPr>
                <p:nvPr/>
              </p:nvGrpSpPr>
              <p:grpSpPr bwMode="auto">
                <a:xfrm>
                  <a:off x="1066" y="1979"/>
                  <a:ext cx="444" cy="274"/>
                  <a:chOff x="1066" y="1979"/>
                  <a:chExt cx="444" cy="274"/>
                </a:xfrm>
              </p:grpSpPr>
              <p:sp>
                <p:nvSpPr>
                  <p:cNvPr id="62570" name="Arc 24"/>
                  <p:cNvSpPr>
                    <a:spLocks/>
                  </p:cNvSpPr>
                  <p:nvPr/>
                </p:nvSpPr>
                <p:spPr bwMode="auto">
                  <a:xfrm rot="5400000">
                    <a:off x="1040" y="2005"/>
                    <a:ext cx="274" cy="222"/>
                  </a:xfrm>
                  <a:custGeom>
                    <a:avLst/>
                    <a:gdLst>
                      <a:gd name="T0" fmla="*/ 99 w 21600"/>
                      <a:gd name="T1" fmla="*/ 0 h 20131"/>
                      <a:gd name="T2" fmla="*/ 274 w 21600"/>
                      <a:gd name="T3" fmla="*/ 222 h 20131"/>
                      <a:gd name="T4" fmla="*/ 0 w 21600"/>
                      <a:gd name="T5" fmla="*/ 222 h 20131"/>
                      <a:gd name="T6" fmla="*/ 0 60000 65536"/>
                      <a:gd name="T7" fmla="*/ 0 60000 65536"/>
                      <a:gd name="T8" fmla="*/ 0 60000 65536"/>
                    </a:gdLst>
                    <a:ahLst/>
                    <a:cxnLst>
                      <a:cxn ang="T6">
                        <a:pos x="T0" y="T1"/>
                      </a:cxn>
                      <a:cxn ang="T7">
                        <a:pos x="T2" y="T3"/>
                      </a:cxn>
                      <a:cxn ang="T8">
                        <a:pos x="T4" y="T5"/>
                      </a:cxn>
                    </a:cxnLst>
                    <a:rect l="0" t="0" r="r" b="b"/>
                    <a:pathLst>
                      <a:path w="21600" h="20131" fill="none" extrusionOk="0">
                        <a:moveTo>
                          <a:pt x="7829" y="-1"/>
                        </a:moveTo>
                        <a:cubicBezTo>
                          <a:pt x="16131" y="3228"/>
                          <a:pt x="21600" y="11222"/>
                          <a:pt x="21600" y="20131"/>
                        </a:cubicBezTo>
                      </a:path>
                      <a:path w="21600" h="20131" stroke="0" extrusionOk="0">
                        <a:moveTo>
                          <a:pt x="7829" y="-1"/>
                        </a:moveTo>
                        <a:cubicBezTo>
                          <a:pt x="16131" y="3228"/>
                          <a:pt x="21600" y="11222"/>
                          <a:pt x="21600" y="20131"/>
                        </a:cubicBezTo>
                        <a:lnTo>
                          <a:pt x="0" y="20131"/>
                        </a:lnTo>
                        <a:lnTo>
                          <a:pt x="7829" y="-1"/>
                        </a:lnTo>
                        <a:close/>
                      </a:path>
                    </a:pathLst>
                  </a:custGeom>
                  <a:noFill/>
                  <a:ln w="19050">
                    <a:solidFill>
                      <a:schemeClr val="bg2"/>
                    </a:solidFill>
                    <a:round/>
                    <a:headEnd/>
                    <a:tailEnd/>
                  </a:ln>
                  <a:effectLst/>
                  <a:extLst>
                    <a:ext uri="{909E8E84-426E-40DD-AFC4-6F175D3DCCD1}">
                      <a14:hiddenFill xmlns:a14="http://schemas.microsoft.com/office/drawing/2010/main">
                        <a:solidFill>
                          <a:schemeClr val="tx1">
                            <a:alpha val="4901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571" name="Arc 25"/>
                  <p:cNvSpPr>
                    <a:spLocks/>
                  </p:cNvSpPr>
                  <p:nvPr/>
                </p:nvSpPr>
                <p:spPr bwMode="auto">
                  <a:xfrm rot="16200000" flipH="1">
                    <a:off x="1260" y="2002"/>
                    <a:ext cx="274" cy="227"/>
                  </a:xfrm>
                  <a:custGeom>
                    <a:avLst/>
                    <a:gdLst>
                      <a:gd name="T0" fmla="*/ 99 w 21600"/>
                      <a:gd name="T1" fmla="*/ 0 h 20131"/>
                      <a:gd name="T2" fmla="*/ 274 w 21600"/>
                      <a:gd name="T3" fmla="*/ 227 h 20131"/>
                      <a:gd name="T4" fmla="*/ 0 w 21600"/>
                      <a:gd name="T5" fmla="*/ 227 h 20131"/>
                      <a:gd name="T6" fmla="*/ 0 60000 65536"/>
                      <a:gd name="T7" fmla="*/ 0 60000 65536"/>
                      <a:gd name="T8" fmla="*/ 0 60000 65536"/>
                    </a:gdLst>
                    <a:ahLst/>
                    <a:cxnLst>
                      <a:cxn ang="T6">
                        <a:pos x="T0" y="T1"/>
                      </a:cxn>
                      <a:cxn ang="T7">
                        <a:pos x="T2" y="T3"/>
                      </a:cxn>
                      <a:cxn ang="T8">
                        <a:pos x="T4" y="T5"/>
                      </a:cxn>
                    </a:cxnLst>
                    <a:rect l="0" t="0" r="r" b="b"/>
                    <a:pathLst>
                      <a:path w="21600" h="20131" fill="none" extrusionOk="0">
                        <a:moveTo>
                          <a:pt x="7829" y="-1"/>
                        </a:moveTo>
                        <a:cubicBezTo>
                          <a:pt x="16131" y="3228"/>
                          <a:pt x="21600" y="11222"/>
                          <a:pt x="21600" y="20131"/>
                        </a:cubicBezTo>
                      </a:path>
                      <a:path w="21600" h="20131" stroke="0" extrusionOk="0">
                        <a:moveTo>
                          <a:pt x="7829" y="-1"/>
                        </a:moveTo>
                        <a:cubicBezTo>
                          <a:pt x="16131" y="3228"/>
                          <a:pt x="21600" y="11222"/>
                          <a:pt x="21600" y="20131"/>
                        </a:cubicBezTo>
                        <a:lnTo>
                          <a:pt x="0" y="20131"/>
                        </a:lnTo>
                        <a:lnTo>
                          <a:pt x="7829" y="-1"/>
                        </a:lnTo>
                        <a:close/>
                      </a:path>
                    </a:pathLst>
                  </a:custGeom>
                  <a:noFill/>
                  <a:ln w="19050">
                    <a:solidFill>
                      <a:schemeClr val="bg2"/>
                    </a:solidFill>
                    <a:round/>
                    <a:headEnd/>
                    <a:tailEnd/>
                  </a:ln>
                  <a:effectLst/>
                  <a:extLst>
                    <a:ext uri="{909E8E84-426E-40DD-AFC4-6F175D3DCCD1}">
                      <a14:hiddenFill xmlns:a14="http://schemas.microsoft.com/office/drawing/2010/main">
                        <a:solidFill>
                          <a:schemeClr val="tx1">
                            <a:alpha val="4901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62567" name="Group 26"/>
                <p:cNvGrpSpPr>
                  <a:grpSpLocks/>
                </p:cNvGrpSpPr>
                <p:nvPr/>
              </p:nvGrpSpPr>
              <p:grpSpPr bwMode="auto">
                <a:xfrm>
                  <a:off x="1528" y="1979"/>
                  <a:ext cx="444" cy="274"/>
                  <a:chOff x="1066" y="1979"/>
                  <a:chExt cx="444" cy="274"/>
                </a:xfrm>
              </p:grpSpPr>
              <p:sp>
                <p:nvSpPr>
                  <p:cNvPr id="62568" name="Arc 27"/>
                  <p:cNvSpPr>
                    <a:spLocks/>
                  </p:cNvSpPr>
                  <p:nvPr/>
                </p:nvSpPr>
                <p:spPr bwMode="auto">
                  <a:xfrm rot="5400000">
                    <a:off x="1040" y="2005"/>
                    <a:ext cx="274" cy="222"/>
                  </a:xfrm>
                  <a:custGeom>
                    <a:avLst/>
                    <a:gdLst>
                      <a:gd name="T0" fmla="*/ 99 w 21600"/>
                      <a:gd name="T1" fmla="*/ 0 h 20131"/>
                      <a:gd name="T2" fmla="*/ 274 w 21600"/>
                      <a:gd name="T3" fmla="*/ 222 h 20131"/>
                      <a:gd name="T4" fmla="*/ 0 w 21600"/>
                      <a:gd name="T5" fmla="*/ 222 h 20131"/>
                      <a:gd name="T6" fmla="*/ 0 60000 65536"/>
                      <a:gd name="T7" fmla="*/ 0 60000 65536"/>
                      <a:gd name="T8" fmla="*/ 0 60000 65536"/>
                    </a:gdLst>
                    <a:ahLst/>
                    <a:cxnLst>
                      <a:cxn ang="T6">
                        <a:pos x="T0" y="T1"/>
                      </a:cxn>
                      <a:cxn ang="T7">
                        <a:pos x="T2" y="T3"/>
                      </a:cxn>
                      <a:cxn ang="T8">
                        <a:pos x="T4" y="T5"/>
                      </a:cxn>
                    </a:cxnLst>
                    <a:rect l="0" t="0" r="r" b="b"/>
                    <a:pathLst>
                      <a:path w="21600" h="20131" fill="none" extrusionOk="0">
                        <a:moveTo>
                          <a:pt x="7829" y="-1"/>
                        </a:moveTo>
                        <a:cubicBezTo>
                          <a:pt x="16131" y="3228"/>
                          <a:pt x="21600" y="11222"/>
                          <a:pt x="21600" y="20131"/>
                        </a:cubicBezTo>
                      </a:path>
                      <a:path w="21600" h="20131" stroke="0" extrusionOk="0">
                        <a:moveTo>
                          <a:pt x="7829" y="-1"/>
                        </a:moveTo>
                        <a:cubicBezTo>
                          <a:pt x="16131" y="3228"/>
                          <a:pt x="21600" y="11222"/>
                          <a:pt x="21600" y="20131"/>
                        </a:cubicBezTo>
                        <a:lnTo>
                          <a:pt x="0" y="20131"/>
                        </a:lnTo>
                        <a:lnTo>
                          <a:pt x="7829" y="-1"/>
                        </a:lnTo>
                        <a:close/>
                      </a:path>
                    </a:pathLst>
                  </a:custGeom>
                  <a:noFill/>
                  <a:ln w="19050">
                    <a:solidFill>
                      <a:schemeClr val="bg2"/>
                    </a:solidFill>
                    <a:round/>
                    <a:headEnd/>
                    <a:tailEnd/>
                  </a:ln>
                  <a:effectLst/>
                  <a:extLst>
                    <a:ext uri="{909E8E84-426E-40DD-AFC4-6F175D3DCCD1}">
                      <a14:hiddenFill xmlns:a14="http://schemas.microsoft.com/office/drawing/2010/main">
                        <a:solidFill>
                          <a:schemeClr val="tx1">
                            <a:alpha val="4901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569" name="Arc 28"/>
                  <p:cNvSpPr>
                    <a:spLocks/>
                  </p:cNvSpPr>
                  <p:nvPr/>
                </p:nvSpPr>
                <p:spPr bwMode="auto">
                  <a:xfrm rot="16200000" flipH="1">
                    <a:off x="1260" y="2002"/>
                    <a:ext cx="274" cy="227"/>
                  </a:xfrm>
                  <a:custGeom>
                    <a:avLst/>
                    <a:gdLst>
                      <a:gd name="T0" fmla="*/ 99 w 21600"/>
                      <a:gd name="T1" fmla="*/ 0 h 20131"/>
                      <a:gd name="T2" fmla="*/ 274 w 21600"/>
                      <a:gd name="T3" fmla="*/ 227 h 20131"/>
                      <a:gd name="T4" fmla="*/ 0 w 21600"/>
                      <a:gd name="T5" fmla="*/ 227 h 20131"/>
                      <a:gd name="T6" fmla="*/ 0 60000 65536"/>
                      <a:gd name="T7" fmla="*/ 0 60000 65536"/>
                      <a:gd name="T8" fmla="*/ 0 60000 65536"/>
                    </a:gdLst>
                    <a:ahLst/>
                    <a:cxnLst>
                      <a:cxn ang="T6">
                        <a:pos x="T0" y="T1"/>
                      </a:cxn>
                      <a:cxn ang="T7">
                        <a:pos x="T2" y="T3"/>
                      </a:cxn>
                      <a:cxn ang="T8">
                        <a:pos x="T4" y="T5"/>
                      </a:cxn>
                    </a:cxnLst>
                    <a:rect l="0" t="0" r="r" b="b"/>
                    <a:pathLst>
                      <a:path w="21600" h="20131" fill="none" extrusionOk="0">
                        <a:moveTo>
                          <a:pt x="7829" y="-1"/>
                        </a:moveTo>
                        <a:cubicBezTo>
                          <a:pt x="16131" y="3228"/>
                          <a:pt x="21600" y="11222"/>
                          <a:pt x="21600" y="20131"/>
                        </a:cubicBezTo>
                      </a:path>
                      <a:path w="21600" h="20131" stroke="0" extrusionOk="0">
                        <a:moveTo>
                          <a:pt x="7829" y="-1"/>
                        </a:moveTo>
                        <a:cubicBezTo>
                          <a:pt x="16131" y="3228"/>
                          <a:pt x="21600" y="11222"/>
                          <a:pt x="21600" y="20131"/>
                        </a:cubicBezTo>
                        <a:lnTo>
                          <a:pt x="0" y="20131"/>
                        </a:lnTo>
                        <a:lnTo>
                          <a:pt x="7829" y="-1"/>
                        </a:lnTo>
                        <a:close/>
                      </a:path>
                    </a:pathLst>
                  </a:custGeom>
                  <a:noFill/>
                  <a:ln w="19050">
                    <a:solidFill>
                      <a:schemeClr val="bg2"/>
                    </a:solidFill>
                    <a:round/>
                    <a:headEnd/>
                    <a:tailEnd/>
                  </a:ln>
                  <a:effectLst/>
                  <a:extLst>
                    <a:ext uri="{909E8E84-426E-40DD-AFC4-6F175D3DCCD1}">
                      <a14:hiddenFill xmlns:a14="http://schemas.microsoft.com/office/drawing/2010/main">
                        <a:solidFill>
                          <a:schemeClr val="tx1">
                            <a:alpha val="4901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grpSp>
            <p:nvGrpSpPr>
              <p:cNvPr id="62559" name="Group 29"/>
              <p:cNvGrpSpPr>
                <a:grpSpLocks/>
              </p:cNvGrpSpPr>
              <p:nvPr/>
            </p:nvGrpSpPr>
            <p:grpSpPr bwMode="auto">
              <a:xfrm>
                <a:off x="1974" y="1979"/>
                <a:ext cx="906" cy="274"/>
                <a:chOff x="1066" y="1979"/>
                <a:chExt cx="906" cy="274"/>
              </a:xfrm>
            </p:grpSpPr>
            <p:grpSp>
              <p:nvGrpSpPr>
                <p:cNvPr id="62560" name="Group 30"/>
                <p:cNvGrpSpPr>
                  <a:grpSpLocks/>
                </p:cNvGrpSpPr>
                <p:nvPr/>
              </p:nvGrpSpPr>
              <p:grpSpPr bwMode="auto">
                <a:xfrm>
                  <a:off x="1066" y="1979"/>
                  <a:ext cx="444" cy="274"/>
                  <a:chOff x="1066" y="1979"/>
                  <a:chExt cx="444" cy="274"/>
                </a:xfrm>
              </p:grpSpPr>
              <p:sp>
                <p:nvSpPr>
                  <p:cNvPr id="62564" name="Arc 31"/>
                  <p:cNvSpPr>
                    <a:spLocks/>
                  </p:cNvSpPr>
                  <p:nvPr/>
                </p:nvSpPr>
                <p:spPr bwMode="auto">
                  <a:xfrm rot="5400000">
                    <a:off x="1040" y="2005"/>
                    <a:ext cx="274" cy="222"/>
                  </a:xfrm>
                  <a:custGeom>
                    <a:avLst/>
                    <a:gdLst>
                      <a:gd name="T0" fmla="*/ 99 w 21600"/>
                      <a:gd name="T1" fmla="*/ 0 h 20131"/>
                      <a:gd name="T2" fmla="*/ 274 w 21600"/>
                      <a:gd name="T3" fmla="*/ 222 h 20131"/>
                      <a:gd name="T4" fmla="*/ 0 w 21600"/>
                      <a:gd name="T5" fmla="*/ 222 h 20131"/>
                      <a:gd name="T6" fmla="*/ 0 60000 65536"/>
                      <a:gd name="T7" fmla="*/ 0 60000 65536"/>
                      <a:gd name="T8" fmla="*/ 0 60000 65536"/>
                    </a:gdLst>
                    <a:ahLst/>
                    <a:cxnLst>
                      <a:cxn ang="T6">
                        <a:pos x="T0" y="T1"/>
                      </a:cxn>
                      <a:cxn ang="T7">
                        <a:pos x="T2" y="T3"/>
                      </a:cxn>
                      <a:cxn ang="T8">
                        <a:pos x="T4" y="T5"/>
                      </a:cxn>
                    </a:cxnLst>
                    <a:rect l="0" t="0" r="r" b="b"/>
                    <a:pathLst>
                      <a:path w="21600" h="20131" fill="none" extrusionOk="0">
                        <a:moveTo>
                          <a:pt x="7829" y="-1"/>
                        </a:moveTo>
                        <a:cubicBezTo>
                          <a:pt x="16131" y="3228"/>
                          <a:pt x="21600" y="11222"/>
                          <a:pt x="21600" y="20131"/>
                        </a:cubicBezTo>
                      </a:path>
                      <a:path w="21600" h="20131" stroke="0" extrusionOk="0">
                        <a:moveTo>
                          <a:pt x="7829" y="-1"/>
                        </a:moveTo>
                        <a:cubicBezTo>
                          <a:pt x="16131" y="3228"/>
                          <a:pt x="21600" y="11222"/>
                          <a:pt x="21600" y="20131"/>
                        </a:cubicBezTo>
                        <a:lnTo>
                          <a:pt x="0" y="20131"/>
                        </a:lnTo>
                        <a:lnTo>
                          <a:pt x="7829" y="-1"/>
                        </a:lnTo>
                        <a:close/>
                      </a:path>
                    </a:pathLst>
                  </a:custGeom>
                  <a:noFill/>
                  <a:ln w="19050">
                    <a:solidFill>
                      <a:schemeClr val="bg2"/>
                    </a:solidFill>
                    <a:round/>
                    <a:headEnd/>
                    <a:tailEnd/>
                  </a:ln>
                  <a:effectLst/>
                  <a:extLst>
                    <a:ext uri="{909E8E84-426E-40DD-AFC4-6F175D3DCCD1}">
                      <a14:hiddenFill xmlns:a14="http://schemas.microsoft.com/office/drawing/2010/main">
                        <a:solidFill>
                          <a:schemeClr val="tx1">
                            <a:alpha val="4901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565" name="Arc 32"/>
                  <p:cNvSpPr>
                    <a:spLocks/>
                  </p:cNvSpPr>
                  <p:nvPr/>
                </p:nvSpPr>
                <p:spPr bwMode="auto">
                  <a:xfrm rot="16200000" flipH="1">
                    <a:off x="1260" y="2002"/>
                    <a:ext cx="274" cy="227"/>
                  </a:xfrm>
                  <a:custGeom>
                    <a:avLst/>
                    <a:gdLst>
                      <a:gd name="T0" fmla="*/ 99 w 21600"/>
                      <a:gd name="T1" fmla="*/ 0 h 20131"/>
                      <a:gd name="T2" fmla="*/ 274 w 21600"/>
                      <a:gd name="T3" fmla="*/ 227 h 20131"/>
                      <a:gd name="T4" fmla="*/ 0 w 21600"/>
                      <a:gd name="T5" fmla="*/ 227 h 20131"/>
                      <a:gd name="T6" fmla="*/ 0 60000 65536"/>
                      <a:gd name="T7" fmla="*/ 0 60000 65536"/>
                      <a:gd name="T8" fmla="*/ 0 60000 65536"/>
                    </a:gdLst>
                    <a:ahLst/>
                    <a:cxnLst>
                      <a:cxn ang="T6">
                        <a:pos x="T0" y="T1"/>
                      </a:cxn>
                      <a:cxn ang="T7">
                        <a:pos x="T2" y="T3"/>
                      </a:cxn>
                      <a:cxn ang="T8">
                        <a:pos x="T4" y="T5"/>
                      </a:cxn>
                    </a:cxnLst>
                    <a:rect l="0" t="0" r="r" b="b"/>
                    <a:pathLst>
                      <a:path w="21600" h="20131" fill="none" extrusionOk="0">
                        <a:moveTo>
                          <a:pt x="7829" y="-1"/>
                        </a:moveTo>
                        <a:cubicBezTo>
                          <a:pt x="16131" y="3228"/>
                          <a:pt x="21600" y="11222"/>
                          <a:pt x="21600" y="20131"/>
                        </a:cubicBezTo>
                      </a:path>
                      <a:path w="21600" h="20131" stroke="0" extrusionOk="0">
                        <a:moveTo>
                          <a:pt x="7829" y="-1"/>
                        </a:moveTo>
                        <a:cubicBezTo>
                          <a:pt x="16131" y="3228"/>
                          <a:pt x="21600" y="11222"/>
                          <a:pt x="21600" y="20131"/>
                        </a:cubicBezTo>
                        <a:lnTo>
                          <a:pt x="0" y="20131"/>
                        </a:lnTo>
                        <a:lnTo>
                          <a:pt x="7829" y="-1"/>
                        </a:lnTo>
                        <a:close/>
                      </a:path>
                    </a:pathLst>
                  </a:custGeom>
                  <a:noFill/>
                  <a:ln w="19050">
                    <a:solidFill>
                      <a:schemeClr val="bg2"/>
                    </a:solidFill>
                    <a:round/>
                    <a:headEnd/>
                    <a:tailEnd/>
                  </a:ln>
                  <a:effectLst/>
                  <a:extLst>
                    <a:ext uri="{909E8E84-426E-40DD-AFC4-6F175D3DCCD1}">
                      <a14:hiddenFill xmlns:a14="http://schemas.microsoft.com/office/drawing/2010/main">
                        <a:solidFill>
                          <a:schemeClr val="tx1">
                            <a:alpha val="4901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62561" name="Group 33"/>
                <p:cNvGrpSpPr>
                  <a:grpSpLocks/>
                </p:cNvGrpSpPr>
                <p:nvPr/>
              </p:nvGrpSpPr>
              <p:grpSpPr bwMode="auto">
                <a:xfrm>
                  <a:off x="1528" y="1979"/>
                  <a:ext cx="444" cy="274"/>
                  <a:chOff x="1066" y="1979"/>
                  <a:chExt cx="444" cy="274"/>
                </a:xfrm>
              </p:grpSpPr>
              <p:sp>
                <p:nvSpPr>
                  <p:cNvPr id="62562" name="Arc 34"/>
                  <p:cNvSpPr>
                    <a:spLocks/>
                  </p:cNvSpPr>
                  <p:nvPr/>
                </p:nvSpPr>
                <p:spPr bwMode="auto">
                  <a:xfrm rot="5400000">
                    <a:off x="1040" y="2005"/>
                    <a:ext cx="274" cy="222"/>
                  </a:xfrm>
                  <a:custGeom>
                    <a:avLst/>
                    <a:gdLst>
                      <a:gd name="T0" fmla="*/ 99 w 21600"/>
                      <a:gd name="T1" fmla="*/ 0 h 20131"/>
                      <a:gd name="T2" fmla="*/ 274 w 21600"/>
                      <a:gd name="T3" fmla="*/ 222 h 20131"/>
                      <a:gd name="T4" fmla="*/ 0 w 21600"/>
                      <a:gd name="T5" fmla="*/ 222 h 20131"/>
                      <a:gd name="T6" fmla="*/ 0 60000 65536"/>
                      <a:gd name="T7" fmla="*/ 0 60000 65536"/>
                      <a:gd name="T8" fmla="*/ 0 60000 65536"/>
                    </a:gdLst>
                    <a:ahLst/>
                    <a:cxnLst>
                      <a:cxn ang="T6">
                        <a:pos x="T0" y="T1"/>
                      </a:cxn>
                      <a:cxn ang="T7">
                        <a:pos x="T2" y="T3"/>
                      </a:cxn>
                      <a:cxn ang="T8">
                        <a:pos x="T4" y="T5"/>
                      </a:cxn>
                    </a:cxnLst>
                    <a:rect l="0" t="0" r="r" b="b"/>
                    <a:pathLst>
                      <a:path w="21600" h="20131" fill="none" extrusionOk="0">
                        <a:moveTo>
                          <a:pt x="7829" y="-1"/>
                        </a:moveTo>
                        <a:cubicBezTo>
                          <a:pt x="16131" y="3228"/>
                          <a:pt x="21600" y="11222"/>
                          <a:pt x="21600" y="20131"/>
                        </a:cubicBezTo>
                      </a:path>
                      <a:path w="21600" h="20131" stroke="0" extrusionOk="0">
                        <a:moveTo>
                          <a:pt x="7829" y="-1"/>
                        </a:moveTo>
                        <a:cubicBezTo>
                          <a:pt x="16131" y="3228"/>
                          <a:pt x="21600" y="11222"/>
                          <a:pt x="21600" y="20131"/>
                        </a:cubicBezTo>
                        <a:lnTo>
                          <a:pt x="0" y="20131"/>
                        </a:lnTo>
                        <a:lnTo>
                          <a:pt x="7829" y="-1"/>
                        </a:lnTo>
                        <a:close/>
                      </a:path>
                    </a:pathLst>
                  </a:custGeom>
                  <a:noFill/>
                  <a:ln w="19050">
                    <a:solidFill>
                      <a:schemeClr val="bg2"/>
                    </a:solidFill>
                    <a:round/>
                    <a:headEnd/>
                    <a:tailEnd/>
                  </a:ln>
                  <a:effectLst/>
                  <a:extLst>
                    <a:ext uri="{909E8E84-426E-40DD-AFC4-6F175D3DCCD1}">
                      <a14:hiddenFill xmlns:a14="http://schemas.microsoft.com/office/drawing/2010/main">
                        <a:solidFill>
                          <a:schemeClr val="tx1">
                            <a:alpha val="4901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563" name="Arc 35"/>
                  <p:cNvSpPr>
                    <a:spLocks/>
                  </p:cNvSpPr>
                  <p:nvPr/>
                </p:nvSpPr>
                <p:spPr bwMode="auto">
                  <a:xfrm rot="16200000" flipH="1">
                    <a:off x="1260" y="2002"/>
                    <a:ext cx="274" cy="227"/>
                  </a:xfrm>
                  <a:custGeom>
                    <a:avLst/>
                    <a:gdLst>
                      <a:gd name="T0" fmla="*/ 99 w 21600"/>
                      <a:gd name="T1" fmla="*/ 0 h 20131"/>
                      <a:gd name="T2" fmla="*/ 274 w 21600"/>
                      <a:gd name="T3" fmla="*/ 227 h 20131"/>
                      <a:gd name="T4" fmla="*/ 0 w 21600"/>
                      <a:gd name="T5" fmla="*/ 227 h 20131"/>
                      <a:gd name="T6" fmla="*/ 0 60000 65536"/>
                      <a:gd name="T7" fmla="*/ 0 60000 65536"/>
                      <a:gd name="T8" fmla="*/ 0 60000 65536"/>
                    </a:gdLst>
                    <a:ahLst/>
                    <a:cxnLst>
                      <a:cxn ang="T6">
                        <a:pos x="T0" y="T1"/>
                      </a:cxn>
                      <a:cxn ang="T7">
                        <a:pos x="T2" y="T3"/>
                      </a:cxn>
                      <a:cxn ang="T8">
                        <a:pos x="T4" y="T5"/>
                      </a:cxn>
                    </a:cxnLst>
                    <a:rect l="0" t="0" r="r" b="b"/>
                    <a:pathLst>
                      <a:path w="21600" h="20131" fill="none" extrusionOk="0">
                        <a:moveTo>
                          <a:pt x="7829" y="-1"/>
                        </a:moveTo>
                        <a:cubicBezTo>
                          <a:pt x="16131" y="3228"/>
                          <a:pt x="21600" y="11222"/>
                          <a:pt x="21600" y="20131"/>
                        </a:cubicBezTo>
                      </a:path>
                      <a:path w="21600" h="20131" stroke="0" extrusionOk="0">
                        <a:moveTo>
                          <a:pt x="7829" y="-1"/>
                        </a:moveTo>
                        <a:cubicBezTo>
                          <a:pt x="16131" y="3228"/>
                          <a:pt x="21600" y="11222"/>
                          <a:pt x="21600" y="20131"/>
                        </a:cubicBezTo>
                        <a:lnTo>
                          <a:pt x="0" y="20131"/>
                        </a:lnTo>
                        <a:lnTo>
                          <a:pt x="7829" y="-1"/>
                        </a:lnTo>
                        <a:close/>
                      </a:path>
                    </a:pathLst>
                  </a:custGeom>
                  <a:noFill/>
                  <a:ln w="19050">
                    <a:solidFill>
                      <a:schemeClr val="bg2"/>
                    </a:solidFill>
                    <a:round/>
                    <a:headEnd/>
                    <a:tailEnd/>
                  </a:ln>
                  <a:effectLst/>
                  <a:extLst>
                    <a:ext uri="{909E8E84-426E-40DD-AFC4-6F175D3DCCD1}">
                      <a14:hiddenFill xmlns:a14="http://schemas.microsoft.com/office/drawing/2010/main">
                        <a:solidFill>
                          <a:schemeClr val="tx1">
                            <a:alpha val="4901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grpSp>
      </p:grpSp>
      <p:grpSp>
        <p:nvGrpSpPr>
          <p:cNvPr id="62470" name="Group 36"/>
          <p:cNvGrpSpPr>
            <a:grpSpLocks/>
          </p:cNvGrpSpPr>
          <p:nvPr/>
        </p:nvGrpSpPr>
        <p:grpSpPr bwMode="auto">
          <a:xfrm>
            <a:off x="1849438" y="1965325"/>
            <a:ext cx="5773737" cy="434975"/>
            <a:chOff x="1066" y="1979"/>
            <a:chExt cx="3637" cy="274"/>
          </a:xfrm>
        </p:grpSpPr>
        <p:grpSp>
          <p:nvGrpSpPr>
            <p:cNvPr id="62526" name="Group 37"/>
            <p:cNvGrpSpPr>
              <a:grpSpLocks/>
            </p:cNvGrpSpPr>
            <p:nvPr/>
          </p:nvGrpSpPr>
          <p:grpSpPr bwMode="auto">
            <a:xfrm>
              <a:off x="1066" y="1979"/>
              <a:ext cx="1814" cy="274"/>
              <a:chOff x="1066" y="1979"/>
              <a:chExt cx="1814" cy="274"/>
            </a:xfrm>
          </p:grpSpPr>
          <p:grpSp>
            <p:nvGrpSpPr>
              <p:cNvPr id="62542" name="Group 38"/>
              <p:cNvGrpSpPr>
                <a:grpSpLocks/>
              </p:cNvGrpSpPr>
              <p:nvPr/>
            </p:nvGrpSpPr>
            <p:grpSpPr bwMode="auto">
              <a:xfrm>
                <a:off x="1066" y="1979"/>
                <a:ext cx="906" cy="274"/>
                <a:chOff x="1066" y="1979"/>
                <a:chExt cx="906" cy="274"/>
              </a:xfrm>
            </p:grpSpPr>
            <p:grpSp>
              <p:nvGrpSpPr>
                <p:cNvPr id="62550" name="Group 39"/>
                <p:cNvGrpSpPr>
                  <a:grpSpLocks/>
                </p:cNvGrpSpPr>
                <p:nvPr/>
              </p:nvGrpSpPr>
              <p:grpSpPr bwMode="auto">
                <a:xfrm>
                  <a:off x="1066" y="1979"/>
                  <a:ext cx="444" cy="274"/>
                  <a:chOff x="1066" y="1979"/>
                  <a:chExt cx="444" cy="274"/>
                </a:xfrm>
              </p:grpSpPr>
              <p:sp>
                <p:nvSpPr>
                  <p:cNvPr id="62554" name="Arc 40"/>
                  <p:cNvSpPr>
                    <a:spLocks/>
                  </p:cNvSpPr>
                  <p:nvPr/>
                </p:nvSpPr>
                <p:spPr bwMode="auto">
                  <a:xfrm rot="5400000">
                    <a:off x="1040" y="2005"/>
                    <a:ext cx="274" cy="222"/>
                  </a:xfrm>
                  <a:custGeom>
                    <a:avLst/>
                    <a:gdLst>
                      <a:gd name="T0" fmla="*/ 99 w 21600"/>
                      <a:gd name="T1" fmla="*/ 0 h 20131"/>
                      <a:gd name="T2" fmla="*/ 274 w 21600"/>
                      <a:gd name="T3" fmla="*/ 222 h 20131"/>
                      <a:gd name="T4" fmla="*/ 0 w 21600"/>
                      <a:gd name="T5" fmla="*/ 222 h 20131"/>
                      <a:gd name="T6" fmla="*/ 0 60000 65536"/>
                      <a:gd name="T7" fmla="*/ 0 60000 65536"/>
                      <a:gd name="T8" fmla="*/ 0 60000 65536"/>
                    </a:gdLst>
                    <a:ahLst/>
                    <a:cxnLst>
                      <a:cxn ang="T6">
                        <a:pos x="T0" y="T1"/>
                      </a:cxn>
                      <a:cxn ang="T7">
                        <a:pos x="T2" y="T3"/>
                      </a:cxn>
                      <a:cxn ang="T8">
                        <a:pos x="T4" y="T5"/>
                      </a:cxn>
                    </a:cxnLst>
                    <a:rect l="0" t="0" r="r" b="b"/>
                    <a:pathLst>
                      <a:path w="21600" h="20131" fill="none" extrusionOk="0">
                        <a:moveTo>
                          <a:pt x="7829" y="-1"/>
                        </a:moveTo>
                        <a:cubicBezTo>
                          <a:pt x="16131" y="3228"/>
                          <a:pt x="21600" y="11222"/>
                          <a:pt x="21600" y="20131"/>
                        </a:cubicBezTo>
                      </a:path>
                      <a:path w="21600" h="20131" stroke="0" extrusionOk="0">
                        <a:moveTo>
                          <a:pt x="7829" y="-1"/>
                        </a:moveTo>
                        <a:cubicBezTo>
                          <a:pt x="16131" y="3228"/>
                          <a:pt x="21600" y="11222"/>
                          <a:pt x="21600" y="20131"/>
                        </a:cubicBezTo>
                        <a:lnTo>
                          <a:pt x="0" y="20131"/>
                        </a:lnTo>
                        <a:lnTo>
                          <a:pt x="7829" y="-1"/>
                        </a:lnTo>
                        <a:close/>
                      </a:path>
                    </a:pathLst>
                  </a:custGeom>
                  <a:noFill/>
                  <a:ln w="19050">
                    <a:solidFill>
                      <a:schemeClr val="bg2"/>
                    </a:solidFill>
                    <a:round/>
                    <a:headEnd/>
                    <a:tailEnd/>
                  </a:ln>
                  <a:effectLst/>
                  <a:extLst>
                    <a:ext uri="{909E8E84-426E-40DD-AFC4-6F175D3DCCD1}">
                      <a14:hiddenFill xmlns:a14="http://schemas.microsoft.com/office/drawing/2010/main">
                        <a:solidFill>
                          <a:schemeClr val="tx1">
                            <a:alpha val="4901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555" name="Arc 41"/>
                  <p:cNvSpPr>
                    <a:spLocks/>
                  </p:cNvSpPr>
                  <p:nvPr/>
                </p:nvSpPr>
                <p:spPr bwMode="auto">
                  <a:xfrm rot="16200000" flipH="1">
                    <a:off x="1260" y="2002"/>
                    <a:ext cx="274" cy="227"/>
                  </a:xfrm>
                  <a:custGeom>
                    <a:avLst/>
                    <a:gdLst>
                      <a:gd name="T0" fmla="*/ 99 w 21600"/>
                      <a:gd name="T1" fmla="*/ 0 h 20131"/>
                      <a:gd name="T2" fmla="*/ 274 w 21600"/>
                      <a:gd name="T3" fmla="*/ 227 h 20131"/>
                      <a:gd name="T4" fmla="*/ 0 w 21600"/>
                      <a:gd name="T5" fmla="*/ 227 h 20131"/>
                      <a:gd name="T6" fmla="*/ 0 60000 65536"/>
                      <a:gd name="T7" fmla="*/ 0 60000 65536"/>
                      <a:gd name="T8" fmla="*/ 0 60000 65536"/>
                    </a:gdLst>
                    <a:ahLst/>
                    <a:cxnLst>
                      <a:cxn ang="T6">
                        <a:pos x="T0" y="T1"/>
                      </a:cxn>
                      <a:cxn ang="T7">
                        <a:pos x="T2" y="T3"/>
                      </a:cxn>
                      <a:cxn ang="T8">
                        <a:pos x="T4" y="T5"/>
                      </a:cxn>
                    </a:cxnLst>
                    <a:rect l="0" t="0" r="r" b="b"/>
                    <a:pathLst>
                      <a:path w="21600" h="20131" fill="none" extrusionOk="0">
                        <a:moveTo>
                          <a:pt x="7829" y="-1"/>
                        </a:moveTo>
                        <a:cubicBezTo>
                          <a:pt x="16131" y="3228"/>
                          <a:pt x="21600" y="11222"/>
                          <a:pt x="21600" y="20131"/>
                        </a:cubicBezTo>
                      </a:path>
                      <a:path w="21600" h="20131" stroke="0" extrusionOk="0">
                        <a:moveTo>
                          <a:pt x="7829" y="-1"/>
                        </a:moveTo>
                        <a:cubicBezTo>
                          <a:pt x="16131" y="3228"/>
                          <a:pt x="21600" y="11222"/>
                          <a:pt x="21600" y="20131"/>
                        </a:cubicBezTo>
                        <a:lnTo>
                          <a:pt x="0" y="20131"/>
                        </a:lnTo>
                        <a:lnTo>
                          <a:pt x="7829" y="-1"/>
                        </a:lnTo>
                        <a:close/>
                      </a:path>
                    </a:pathLst>
                  </a:custGeom>
                  <a:noFill/>
                  <a:ln w="19050">
                    <a:solidFill>
                      <a:schemeClr val="bg2"/>
                    </a:solidFill>
                    <a:round/>
                    <a:headEnd/>
                    <a:tailEnd/>
                  </a:ln>
                  <a:effectLst/>
                  <a:extLst>
                    <a:ext uri="{909E8E84-426E-40DD-AFC4-6F175D3DCCD1}">
                      <a14:hiddenFill xmlns:a14="http://schemas.microsoft.com/office/drawing/2010/main">
                        <a:solidFill>
                          <a:schemeClr val="tx1">
                            <a:alpha val="4901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62551" name="Group 42"/>
                <p:cNvGrpSpPr>
                  <a:grpSpLocks/>
                </p:cNvGrpSpPr>
                <p:nvPr/>
              </p:nvGrpSpPr>
              <p:grpSpPr bwMode="auto">
                <a:xfrm>
                  <a:off x="1528" y="1979"/>
                  <a:ext cx="444" cy="274"/>
                  <a:chOff x="1066" y="1979"/>
                  <a:chExt cx="444" cy="274"/>
                </a:xfrm>
              </p:grpSpPr>
              <p:sp>
                <p:nvSpPr>
                  <p:cNvPr id="62552" name="Arc 43"/>
                  <p:cNvSpPr>
                    <a:spLocks/>
                  </p:cNvSpPr>
                  <p:nvPr/>
                </p:nvSpPr>
                <p:spPr bwMode="auto">
                  <a:xfrm rot="5400000">
                    <a:off x="1040" y="2005"/>
                    <a:ext cx="274" cy="222"/>
                  </a:xfrm>
                  <a:custGeom>
                    <a:avLst/>
                    <a:gdLst>
                      <a:gd name="T0" fmla="*/ 99 w 21600"/>
                      <a:gd name="T1" fmla="*/ 0 h 20131"/>
                      <a:gd name="T2" fmla="*/ 274 w 21600"/>
                      <a:gd name="T3" fmla="*/ 222 h 20131"/>
                      <a:gd name="T4" fmla="*/ 0 w 21600"/>
                      <a:gd name="T5" fmla="*/ 222 h 20131"/>
                      <a:gd name="T6" fmla="*/ 0 60000 65536"/>
                      <a:gd name="T7" fmla="*/ 0 60000 65536"/>
                      <a:gd name="T8" fmla="*/ 0 60000 65536"/>
                    </a:gdLst>
                    <a:ahLst/>
                    <a:cxnLst>
                      <a:cxn ang="T6">
                        <a:pos x="T0" y="T1"/>
                      </a:cxn>
                      <a:cxn ang="T7">
                        <a:pos x="T2" y="T3"/>
                      </a:cxn>
                      <a:cxn ang="T8">
                        <a:pos x="T4" y="T5"/>
                      </a:cxn>
                    </a:cxnLst>
                    <a:rect l="0" t="0" r="r" b="b"/>
                    <a:pathLst>
                      <a:path w="21600" h="20131" fill="none" extrusionOk="0">
                        <a:moveTo>
                          <a:pt x="7829" y="-1"/>
                        </a:moveTo>
                        <a:cubicBezTo>
                          <a:pt x="16131" y="3228"/>
                          <a:pt x="21600" y="11222"/>
                          <a:pt x="21600" y="20131"/>
                        </a:cubicBezTo>
                      </a:path>
                      <a:path w="21600" h="20131" stroke="0" extrusionOk="0">
                        <a:moveTo>
                          <a:pt x="7829" y="-1"/>
                        </a:moveTo>
                        <a:cubicBezTo>
                          <a:pt x="16131" y="3228"/>
                          <a:pt x="21600" y="11222"/>
                          <a:pt x="21600" y="20131"/>
                        </a:cubicBezTo>
                        <a:lnTo>
                          <a:pt x="0" y="20131"/>
                        </a:lnTo>
                        <a:lnTo>
                          <a:pt x="7829" y="-1"/>
                        </a:lnTo>
                        <a:close/>
                      </a:path>
                    </a:pathLst>
                  </a:custGeom>
                  <a:noFill/>
                  <a:ln w="19050">
                    <a:solidFill>
                      <a:schemeClr val="bg2"/>
                    </a:solidFill>
                    <a:round/>
                    <a:headEnd/>
                    <a:tailEnd/>
                  </a:ln>
                  <a:effectLst/>
                  <a:extLst>
                    <a:ext uri="{909E8E84-426E-40DD-AFC4-6F175D3DCCD1}">
                      <a14:hiddenFill xmlns:a14="http://schemas.microsoft.com/office/drawing/2010/main">
                        <a:solidFill>
                          <a:schemeClr val="tx1">
                            <a:alpha val="4901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553" name="Arc 44"/>
                  <p:cNvSpPr>
                    <a:spLocks/>
                  </p:cNvSpPr>
                  <p:nvPr/>
                </p:nvSpPr>
                <p:spPr bwMode="auto">
                  <a:xfrm rot="16200000" flipH="1">
                    <a:off x="1260" y="2002"/>
                    <a:ext cx="274" cy="227"/>
                  </a:xfrm>
                  <a:custGeom>
                    <a:avLst/>
                    <a:gdLst>
                      <a:gd name="T0" fmla="*/ 99 w 21600"/>
                      <a:gd name="T1" fmla="*/ 0 h 20131"/>
                      <a:gd name="T2" fmla="*/ 274 w 21600"/>
                      <a:gd name="T3" fmla="*/ 227 h 20131"/>
                      <a:gd name="T4" fmla="*/ 0 w 21600"/>
                      <a:gd name="T5" fmla="*/ 227 h 20131"/>
                      <a:gd name="T6" fmla="*/ 0 60000 65536"/>
                      <a:gd name="T7" fmla="*/ 0 60000 65536"/>
                      <a:gd name="T8" fmla="*/ 0 60000 65536"/>
                    </a:gdLst>
                    <a:ahLst/>
                    <a:cxnLst>
                      <a:cxn ang="T6">
                        <a:pos x="T0" y="T1"/>
                      </a:cxn>
                      <a:cxn ang="T7">
                        <a:pos x="T2" y="T3"/>
                      </a:cxn>
                      <a:cxn ang="T8">
                        <a:pos x="T4" y="T5"/>
                      </a:cxn>
                    </a:cxnLst>
                    <a:rect l="0" t="0" r="r" b="b"/>
                    <a:pathLst>
                      <a:path w="21600" h="20131" fill="none" extrusionOk="0">
                        <a:moveTo>
                          <a:pt x="7829" y="-1"/>
                        </a:moveTo>
                        <a:cubicBezTo>
                          <a:pt x="16131" y="3228"/>
                          <a:pt x="21600" y="11222"/>
                          <a:pt x="21600" y="20131"/>
                        </a:cubicBezTo>
                      </a:path>
                      <a:path w="21600" h="20131" stroke="0" extrusionOk="0">
                        <a:moveTo>
                          <a:pt x="7829" y="-1"/>
                        </a:moveTo>
                        <a:cubicBezTo>
                          <a:pt x="16131" y="3228"/>
                          <a:pt x="21600" y="11222"/>
                          <a:pt x="21600" y="20131"/>
                        </a:cubicBezTo>
                        <a:lnTo>
                          <a:pt x="0" y="20131"/>
                        </a:lnTo>
                        <a:lnTo>
                          <a:pt x="7829" y="-1"/>
                        </a:lnTo>
                        <a:close/>
                      </a:path>
                    </a:pathLst>
                  </a:custGeom>
                  <a:noFill/>
                  <a:ln w="19050">
                    <a:solidFill>
                      <a:schemeClr val="bg2"/>
                    </a:solidFill>
                    <a:round/>
                    <a:headEnd/>
                    <a:tailEnd/>
                  </a:ln>
                  <a:effectLst/>
                  <a:extLst>
                    <a:ext uri="{909E8E84-426E-40DD-AFC4-6F175D3DCCD1}">
                      <a14:hiddenFill xmlns:a14="http://schemas.microsoft.com/office/drawing/2010/main">
                        <a:solidFill>
                          <a:schemeClr val="tx1">
                            <a:alpha val="4901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grpSp>
            <p:nvGrpSpPr>
              <p:cNvPr id="62543" name="Group 45"/>
              <p:cNvGrpSpPr>
                <a:grpSpLocks/>
              </p:cNvGrpSpPr>
              <p:nvPr/>
            </p:nvGrpSpPr>
            <p:grpSpPr bwMode="auto">
              <a:xfrm>
                <a:off x="1974" y="1979"/>
                <a:ext cx="906" cy="274"/>
                <a:chOff x="1066" y="1979"/>
                <a:chExt cx="906" cy="274"/>
              </a:xfrm>
            </p:grpSpPr>
            <p:grpSp>
              <p:nvGrpSpPr>
                <p:cNvPr id="62544" name="Group 46"/>
                <p:cNvGrpSpPr>
                  <a:grpSpLocks/>
                </p:cNvGrpSpPr>
                <p:nvPr/>
              </p:nvGrpSpPr>
              <p:grpSpPr bwMode="auto">
                <a:xfrm>
                  <a:off x="1066" y="1979"/>
                  <a:ext cx="444" cy="274"/>
                  <a:chOff x="1066" y="1979"/>
                  <a:chExt cx="444" cy="274"/>
                </a:xfrm>
              </p:grpSpPr>
              <p:sp>
                <p:nvSpPr>
                  <p:cNvPr id="62548" name="Arc 47"/>
                  <p:cNvSpPr>
                    <a:spLocks/>
                  </p:cNvSpPr>
                  <p:nvPr/>
                </p:nvSpPr>
                <p:spPr bwMode="auto">
                  <a:xfrm rot="5400000">
                    <a:off x="1040" y="2005"/>
                    <a:ext cx="274" cy="222"/>
                  </a:xfrm>
                  <a:custGeom>
                    <a:avLst/>
                    <a:gdLst>
                      <a:gd name="T0" fmla="*/ 99 w 21600"/>
                      <a:gd name="T1" fmla="*/ 0 h 20131"/>
                      <a:gd name="T2" fmla="*/ 274 w 21600"/>
                      <a:gd name="T3" fmla="*/ 222 h 20131"/>
                      <a:gd name="T4" fmla="*/ 0 w 21600"/>
                      <a:gd name="T5" fmla="*/ 222 h 20131"/>
                      <a:gd name="T6" fmla="*/ 0 60000 65536"/>
                      <a:gd name="T7" fmla="*/ 0 60000 65536"/>
                      <a:gd name="T8" fmla="*/ 0 60000 65536"/>
                    </a:gdLst>
                    <a:ahLst/>
                    <a:cxnLst>
                      <a:cxn ang="T6">
                        <a:pos x="T0" y="T1"/>
                      </a:cxn>
                      <a:cxn ang="T7">
                        <a:pos x="T2" y="T3"/>
                      </a:cxn>
                      <a:cxn ang="T8">
                        <a:pos x="T4" y="T5"/>
                      </a:cxn>
                    </a:cxnLst>
                    <a:rect l="0" t="0" r="r" b="b"/>
                    <a:pathLst>
                      <a:path w="21600" h="20131" fill="none" extrusionOk="0">
                        <a:moveTo>
                          <a:pt x="7829" y="-1"/>
                        </a:moveTo>
                        <a:cubicBezTo>
                          <a:pt x="16131" y="3228"/>
                          <a:pt x="21600" y="11222"/>
                          <a:pt x="21600" y="20131"/>
                        </a:cubicBezTo>
                      </a:path>
                      <a:path w="21600" h="20131" stroke="0" extrusionOk="0">
                        <a:moveTo>
                          <a:pt x="7829" y="-1"/>
                        </a:moveTo>
                        <a:cubicBezTo>
                          <a:pt x="16131" y="3228"/>
                          <a:pt x="21600" y="11222"/>
                          <a:pt x="21600" y="20131"/>
                        </a:cubicBezTo>
                        <a:lnTo>
                          <a:pt x="0" y="20131"/>
                        </a:lnTo>
                        <a:lnTo>
                          <a:pt x="7829" y="-1"/>
                        </a:lnTo>
                        <a:close/>
                      </a:path>
                    </a:pathLst>
                  </a:custGeom>
                  <a:noFill/>
                  <a:ln w="19050">
                    <a:solidFill>
                      <a:schemeClr val="bg2"/>
                    </a:solidFill>
                    <a:round/>
                    <a:headEnd/>
                    <a:tailEnd/>
                  </a:ln>
                  <a:effectLst/>
                  <a:extLst>
                    <a:ext uri="{909E8E84-426E-40DD-AFC4-6F175D3DCCD1}">
                      <a14:hiddenFill xmlns:a14="http://schemas.microsoft.com/office/drawing/2010/main">
                        <a:solidFill>
                          <a:schemeClr val="tx1">
                            <a:alpha val="4901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549" name="Arc 48"/>
                  <p:cNvSpPr>
                    <a:spLocks/>
                  </p:cNvSpPr>
                  <p:nvPr/>
                </p:nvSpPr>
                <p:spPr bwMode="auto">
                  <a:xfrm rot="16200000" flipH="1">
                    <a:off x="1260" y="2002"/>
                    <a:ext cx="274" cy="227"/>
                  </a:xfrm>
                  <a:custGeom>
                    <a:avLst/>
                    <a:gdLst>
                      <a:gd name="T0" fmla="*/ 99 w 21600"/>
                      <a:gd name="T1" fmla="*/ 0 h 20131"/>
                      <a:gd name="T2" fmla="*/ 274 w 21600"/>
                      <a:gd name="T3" fmla="*/ 227 h 20131"/>
                      <a:gd name="T4" fmla="*/ 0 w 21600"/>
                      <a:gd name="T5" fmla="*/ 227 h 20131"/>
                      <a:gd name="T6" fmla="*/ 0 60000 65536"/>
                      <a:gd name="T7" fmla="*/ 0 60000 65536"/>
                      <a:gd name="T8" fmla="*/ 0 60000 65536"/>
                    </a:gdLst>
                    <a:ahLst/>
                    <a:cxnLst>
                      <a:cxn ang="T6">
                        <a:pos x="T0" y="T1"/>
                      </a:cxn>
                      <a:cxn ang="T7">
                        <a:pos x="T2" y="T3"/>
                      </a:cxn>
                      <a:cxn ang="T8">
                        <a:pos x="T4" y="T5"/>
                      </a:cxn>
                    </a:cxnLst>
                    <a:rect l="0" t="0" r="r" b="b"/>
                    <a:pathLst>
                      <a:path w="21600" h="20131" fill="none" extrusionOk="0">
                        <a:moveTo>
                          <a:pt x="7829" y="-1"/>
                        </a:moveTo>
                        <a:cubicBezTo>
                          <a:pt x="16131" y="3228"/>
                          <a:pt x="21600" y="11222"/>
                          <a:pt x="21600" y="20131"/>
                        </a:cubicBezTo>
                      </a:path>
                      <a:path w="21600" h="20131" stroke="0" extrusionOk="0">
                        <a:moveTo>
                          <a:pt x="7829" y="-1"/>
                        </a:moveTo>
                        <a:cubicBezTo>
                          <a:pt x="16131" y="3228"/>
                          <a:pt x="21600" y="11222"/>
                          <a:pt x="21600" y="20131"/>
                        </a:cubicBezTo>
                        <a:lnTo>
                          <a:pt x="0" y="20131"/>
                        </a:lnTo>
                        <a:lnTo>
                          <a:pt x="7829" y="-1"/>
                        </a:lnTo>
                        <a:close/>
                      </a:path>
                    </a:pathLst>
                  </a:custGeom>
                  <a:noFill/>
                  <a:ln w="19050">
                    <a:solidFill>
                      <a:schemeClr val="bg2"/>
                    </a:solidFill>
                    <a:round/>
                    <a:headEnd/>
                    <a:tailEnd/>
                  </a:ln>
                  <a:effectLst/>
                  <a:extLst>
                    <a:ext uri="{909E8E84-426E-40DD-AFC4-6F175D3DCCD1}">
                      <a14:hiddenFill xmlns:a14="http://schemas.microsoft.com/office/drawing/2010/main">
                        <a:solidFill>
                          <a:schemeClr val="tx1">
                            <a:alpha val="4901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62545" name="Group 49"/>
                <p:cNvGrpSpPr>
                  <a:grpSpLocks/>
                </p:cNvGrpSpPr>
                <p:nvPr/>
              </p:nvGrpSpPr>
              <p:grpSpPr bwMode="auto">
                <a:xfrm>
                  <a:off x="1528" y="1979"/>
                  <a:ext cx="444" cy="274"/>
                  <a:chOff x="1066" y="1979"/>
                  <a:chExt cx="444" cy="274"/>
                </a:xfrm>
              </p:grpSpPr>
              <p:sp>
                <p:nvSpPr>
                  <p:cNvPr id="62546" name="Arc 50"/>
                  <p:cNvSpPr>
                    <a:spLocks/>
                  </p:cNvSpPr>
                  <p:nvPr/>
                </p:nvSpPr>
                <p:spPr bwMode="auto">
                  <a:xfrm rot="5400000">
                    <a:off x="1040" y="2005"/>
                    <a:ext cx="274" cy="222"/>
                  </a:xfrm>
                  <a:custGeom>
                    <a:avLst/>
                    <a:gdLst>
                      <a:gd name="T0" fmla="*/ 99 w 21600"/>
                      <a:gd name="T1" fmla="*/ 0 h 20131"/>
                      <a:gd name="T2" fmla="*/ 274 w 21600"/>
                      <a:gd name="T3" fmla="*/ 222 h 20131"/>
                      <a:gd name="T4" fmla="*/ 0 w 21600"/>
                      <a:gd name="T5" fmla="*/ 222 h 20131"/>
                      <a:gd name="T6" fmla="*/ 0 60000 65536"/>
                      <a:gd name="T7" fmla="*/ 0 60000 65536"/>
                      <a:gd name="T8" fmla="*/ 0 60000 65536"/>
                    </a:gdLst>
                    <a:ahLst/>
                    <a:cxnLst>
                      <a:cxn ang="T6">
                        <a:pos x="T0" y="T1"/>
                      </a:cxn>
                      <a:cxn ang="T7">
                        <a:pos x="T2" y="T3"/>
                      </a:cxn>
                      <a:cxn ang="T8">
                        <a:pos x="T4" y="T5"/>
                      </a:cxn>
                    </a:cxnLst>
                    <a:rect l="0" t="0" r="r" b="b"/>
                    <a:pathLst>
                      <a:path w="21600" h="20131" fill="none" extrusionOk="0">
                        <a:moveTo>
                          <a:pt x="7829" y="-1"/>
                        </a:moveTo>
                        <a:cubicBezTo>
                          <a:pt x="16131" y="3228"/>
                          <a:pt x="21600" y="11222"/>
                          <a:pt x="21600" y="20131"/>
                        </a:cubicBezTo>
                      </a:path>
                      <a:path w="21600" h="20131" stroke="0" extrusionOk="0">
                        <a:moveTo>
                          <a:pt x="7829" y="-1"/>
                        </a:moveTo>
                        <a:cubicBezTo>
                          <a:pt x="16131" y="3228"/>
                          <a:pt x="21600" y="11222"/>
                          <a:pt x="21600" y="20131"/>
                        </a:cubicBezTo>
                        <a:lnTo>
                          <a:pt x="0" y="20131"/>
                        </a:lnTo>
                        <a:lnTo>
                          <a:pt x="7829" y="-1"/>
                        </a:lnTo>
                        <a:close/>
                      </a:path>
                    </a:pathLst>
                  </a:custGeom>
                  <a:noFill/>
                  <a:ln w="19050">
                    <a:solidFill>
                      <a:schemeClr val="bg2"/>
                    </a:solidFill>
                    <a:round/>
                    <a:headEnd/>
                    <a:tailEnd/>
                  </a:ln>
                  <a:effectLst/>
                  <a:extLst>
                    <a:ext uri="{909E8E84-426E-40DD-AFC4-6F175D3DCCD1}">
                      <a14:hiddenFill xmlns:a14="http://schemas.microsoft.com/office/drawing/2010/main">
                        <a:solidFill>
                          <a:schemeClr val="tx1">
                            <a:alpha val="4901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547" name="Arc 51"/>
                  <p:cNvSpPr>
                    <a:spLocks/>
                  </p:cNvSpPr>
                  <p:nvPr/>
                </p:nvSpPr>
                <p:spPr bwMode="auto">
                  <a:xfrm rot="16200000" flipH="1">
                    <a:off x="1260" y="2002"/>
                    <a:ext cx="274" cy="227"/>
                  </a:xfrm>
                  <a:custGeom>
                    <a:avLst/>
                    <a:gdLst>
                      <a:gd name="T0" fmla="*/ 99 w 21600"/>
                      <a:gd name="T1" fmla="*/ 0 h 20131"/>
                      <a:gd name="T2" fmla="*/ 274 w 21600"/>
                      <a:gd name="T3" fmla="*/ 227 h 20131"/>
                      <a:gd name="T4" fmla="*/ 0 w 21600"/>
                      <a:gd name="T5" fmla="*/ 227 h 20131"/>
                      <a:gd name="T6" fmla="*/ 0 60000 65536"/>
                      <a:gd name="T7" fmla="*/ 0 60000 65536"/>
                      <a:gd name="T8" fmla="*/ 0 60000 65536"/>
                    </a:gdLst>
                    <a:ahLst/>
                    <a:cxnLst>
                      <a:cxn ang="T6">
                        <a:pos x="T0" y="T1"/>
                      </a:cxn>
                      <a:cxn ang="T7">
                        <a:pos x="T2" y="T3"/>
                      </a:cxn>
                      <a:cxn ang="T8">
                        <a:pos x="T4" y="T5"/>
                      </a:cxn>
                    </a:cxnLst>
                    <a:rect l="0" t="0" r="r" b="b"/>
                    <a:pathLst>
                      <a:path w="21600" h="20131" fill="none" extrusionOk="0">
                        <a:moveTo>
                          <a:pt x="7829" y="-1"/>
                        </a:moveTo>
                        <a:cubicBezTo>
                          <a:pt x="16131" y="3228"/>
                          <a:pt x="21600" y="11222"/>
                          <a:pt x="21600" y="20131"/>
                        </a:cubicBezTo>
                      </a:path>
                      <a:path w="21600" h="20131" stroke="0" extrusionOk="0">
                        <a:moveTo>
                          <a:pt x="7829" y="-1"/>
                        </a:moveTo>
                        <a:cubicBezTo>
                          <a:pt x="16131" y="3228"/>
                          <a:pt x="21600" y="11222"/>
                          <a:pt x="21600" y="20131"/>
                        </a:cubicBezTo>
                        <a:lnTo>
                          <a:pt x="0" y="20131"/>
                        </a:lnTo>
                        <a:lnTo>
                          <a:pt x="7829" y="-1"/>
                        </a:lnTo>
                        <a:close/>
                      </a:path>
                    </a:pathLst>
                  </a:custGeom>
                  <a:noFill/>
                  <a:ln w="19050">
                    <a:solidFill>
                      <a:schemeClr val="bg2"/>
                    </a:solidFill>
                    <a:round/>
                    <a:headEnd/>
                    <a:tailEnd/>
                  </a:ln>
                  <a:effectLst/>
                  <a:extLst>
                    <a:ext uri="{909E8E84-426E-40DD-AFC4-6F175D3DCCD1}">
                      <a14:hiddenFill xmlns:a14="http://schemas.microsoft.com/office/drawing/2010/main">
                        <a:solidFill>
                          <a:schemeClr val="tx1">
                            <a:alpha val="4901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grpSp>
        <p:grpSp>
          <p:nvGrpSpPr>
            <p:cNvPr id="62527" name="Group 52"/>
            <p:cNvGrpSpPr>
              <a:grpSpLocks/>
            </p:cNvGrpSpPr>
            <p:nvPr/>
          </p:nvGrpSpPr>
          <p:grpSpPr bwMode="auto">
            <a:xfrm>
              <a:off x="2889" y="1979"/>
              <a:ext cx="1814" cy="274"/>
              <a:chOff x="1066" y="1979"/>
              <a:chExt cx="1814" cy="274"/>
            </a:xfrm>
          </p:grpSpPr>
          <p:grpSp>
            <p:nvGrpSpPr>
              <p:cNvPr id="62528" name="Group 53"/>
              <p:cNvGrpSpPr>
                <a:grpSpLocks/>
              </p:cNvGrpSpPr>
              <p:nvPr/>
            </p:nvGrpSpPr>
            <p:grpSpPr bwMode="auto">
              <a:xfrm>
                <a:off x="1066" y="1979"/>
                <a:ext cx="906" cy="274"/>
                <a:chOff x="1066" y="1979"/>
                <a:chExt cx="906" cy="274"/>
              </a:xfrm>
            </p:grpSpPr>
            <p:grpSp>
              <p:nvGrpSpPr>
                <p:cNvPr id="62536" name="Group 54"/>
                <p:cNvGrpSpPr>
                  <a:grpSpLocks/>
                </p:cNvGrpSpPr>
                <p:nvPr/>
              </p:nvGrpSpPr>
              <p:grpSpPr bwMode="auto">
                <a:xfrm>
                  <a:off x="1066" y="1979"/>
                  <a:ext cx="444" cy="274"/>
                  <a:chOff x="1066" y="1979"/>
                  <a:chExt cx="444" cy="274"/>
                </a:xfrm>
              </p:grpSpPr>
              <p:sp>
                <p:nvSpPr>
                  <p:cNvPr id="62540" name="Arc 55"/>
                  <p:cNvSpPr>
                    <a:spLocks/>
                  </p:cNvSpPr>
                  <p:nvPr/>
                </p:nvSpPr>
                <p:spPr bwMode="auto">
                  <a:xfrm rot="5400000">
                    <a:off x="1040" y="2005"/>
                    <a:ext cx="274" cy="222"/>
                  </a:xfrm>
                  <a:custGeom>
                    <a:avLst/>
                    <a:gdLst>
                      <a:gd name="T0" fmla="*/ 99 w 21600"/>
                      <a:gd name="T1" fmla="*/ 0 h 20131"/>
                      <a:gd name="T2" fmla="*/ 274 w 21600"/>
                      <a:gd name="T3" fmla="*/ 222 h 20131"/>
                      <a:gd name="T4" fmla="*/ 0 w 21600"/>
                      <a:gd name="T5" fmla="*/ 222 h 20131"/>
                      <a:gd name="T6" fmla="*/ 0 60000 65536"/>
                      <a:gd name="T7" fmla="*/ 0 60000 65536"/>
                      <a:gd name="T8" fmla="*/ 0 60000 65536"/>
                    </a:gdLst>
                    <a:ahLst/>
                    <a:cxnLst>
                      <a:cxn ang="T6">
                        <a:pos x="T0" y="T1"/>
                      </a:cxn>
                      <a:cxn ang="T7">
                        <a:pos x="T2" y="T3"/>
                      </a:cxn>
                      <a:cxn ang="T8">
                        <a:pos x="T4" y="T5"/>
                      </a:cxn>
                    </a:cxnLst>
                    <a:rect l="0" t="0" r="r" b="b"/>
                    <a:pathLst>
                      <a:path w="21600" h="20131" fill="none" extrusionOk="0">
                        <a:moveTo>
                          <a:pt x="7829" y="-1"/>
                        </a:moveTo>
                        <a:cubicBezTo>
                          <a:pt x="16131" y="3228"/>
                          <a:pt x="21600" y="11222"/>
                          <a:pt x="21600" y="20131"/>
                        </a:cubicBezTo>
                      </a:path>
                      <a:path w="21600" h="20131" stroke="0" extrusionOk="0">
                        <a:moveTo>
                          <a:pt x="7829" y="-1"/>
                        </a:moveTo>
                        <a:cubicBezTo>
                          <a:pt x="16131" y="3228"/>
                          <a:pt x="21600" y="11222"/>
                          <a:pt x="21600" y="20131"/>
                        </a:cubicBezTo>
                        <a:lnTo>
                          <a:pt x="0" y="20131"/>
                        </a:lnTo>
                        <a:lnTo>
                          <a:pt x="7829" y="-1"/>
                        </a:lnTo>
                        <a:close/>
                      </a:path>
                    </a:pathLst>
                  </a:custGeom>
                  <a:noFill/>
                  <a:ln w="19050">
                    <a:solidFill>
                      <a:schemeClr val="bg2"/>
                    </a:solidFill>
                    <a:round/>
                    <a:headEnd/>
                    <a:tailEnd/>
                  </a:ln>
                  <a:effectLst/>
                  <a:extLst>
                    <a:ext uri="{909E8E84-426E-40DD-AFC4-6F175D3DCCD1}">
                      <a14:hiddenFill xmlns:a14="http://schemas.microsoft.com/office/drawing/2010/main">
                        <a:solidFill>
                          <a:schemeClr val="tx1">
                            <a:alpha val="4901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541" name="Arc 56"/>
                  <p:cNvSpPr>
                    <a:spLocks/>
                  </p:cNvSpPr>
                  <p:nvPr/>
                </p:nvSpPr>
                <p:spPr bwMode="auto">
                  <a:xfrm rot="16200000" flipH="1">
                    <a:off x="1260" y="2002"/>
                    <a:ext cx="274" cy="227"/>
                  </a:xfrm>
                  <a:custGeom>
                    <a:avLst/>
                    <a:gdLst>
                      <a:gd name="T0" fmla="*/ 99 w 21600"/>
                      <a:gd name="T1" fmla="*/ 0 h 20131"/>
                      <a:gd name="T2" fmla="*/ 274 w 21600"/>
                      <a:gd name="T3" fmla="*/ 227 h 20131"/>
                      <a:gd name="T4" fmla="*/ 0 w 21600"/>
                      <a:gd name="T5" fmla="*/ 227 h 20131"/>
                      <a:gd name="T6" fmla="*/ 0 60000 65536"/>
                      <a:gd name="T7" fmla="*/ 0 60000 65536"/>
                      <a:gd name="T8" fmla="*/ 0 60000 65536"/>
                    </a:gdLst>
                    <a:ahLst/>
                    <a:cxnLst>
                      <a:cxn ang="T6">
                        <a:pos x="T0" y="T1"/>
                      </a:cxn>
                      <a:cxn ang="T7">
                        <a:pos x="T2" y="T3"/>
                      </a:cxn>
                      <a:cxn ang="T8">
                        <a:pos x="T4" y="T5"/>
                      </a:cxn>
                    </a:cxnLst>
                    <a:rect l="0" t="0" r="r" b="b"/>
                    <a:pathLst>
                      <a:path w="21600" h="20131" fill="none" extrusionOk="0">
                        <a:moveTo>
                          <a:pt x="7829" y="-1"/>
                        </a:moveTo>
                        <a:cubicBezTo>
                          <a:pt x="16131" y="3228"/>
                          <a:pt x="21600" y="11222"/>
                          <a:pt x="21600" y="20131"/>
                        </a:cubicBezTo>
                      </a:path>
                      <a:path w="21600" h="20131" stroke="0" extrusionOk="0">
                        <a:moveTo>
                          <a:pt x="7829" y="-1"/>
                        </a:moveTo>
                        <a:cubicBezTo>
                          <a:pt x="16131" y="3228"/>
                          <a:pt x="21600" y="11222"/>
                          <a:pt x="21600" y="20131"/>
                        </a:cubicBezTo>
                        <a:lnTo>
                          <a:pt x="0" y="20131"/>
                        </a:lnTo>
                        <a:lnTo>
                          <a:pt x="7829" y="-1"/>
                        </a:lnTo>
                        <a:close/>
                      </a:path>
                    </a:pathLst>
                  </a:custGeom>
                  <a:noFill/>
                  <a:ln w="19050">
                    <a:solidFill>
                      <a:schemeClr val="bg2"/>
                    </a:solidFill>
                    <a:round/>
                    <a:headEnd/>
                    <a:tailEnd/>
                  </a:ln>
                  <a:effectLst/>
                  <a:extLst>
                    <a:ext uri="{909E8E84-426E-40DD-AFC4-6F175D3DCCD1}">
                      <a14:hiddenFill xmlns:a14="http://schemas.microsoft.com/office/drawing/2010/main">
                        <a:solidFill>
                          <a:schemeClr val="tx1">
                            <a:alpha val="4901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62537" name="Group 57"/>
                <p:cNvGrpSpPr>
                  <a:grpSpLocks/>
                </p:cNvGrpSpPr>
                <p:nvPr/>
              </p:nvGrpSpPr>
              <p:grpSpPr bwMode="auto">
                <a:xfrm>
                  <a:off x="1528" y="1979"/>
                  <a:ext cx="444" cy="274"/>
                  <a:chOff x="1066" y="1979"/>
                  <a:chExt cx="444" cy="274"/>
                </a:xfrm>
              </p:grpSpPr>
              <p:sp>
                <p:nvSpPr>
                  <p:cNvPr id="62538" name="Arc 58"/>
                  <p:cNvSpPr>
                    <a:spLocks/>
                  </p:cNvSpPr>
                  <p:nvPr/>
                </p:nvSpPr>
                <p:spPr bwMode="auto">
                  <a:xfrm rot="5400000">
                    <a:off x="1040" y="2005"/>
                    <a:ext cx="274" cy="222"/>
                  </a:xfrm>
                  <a:custGeom>
                    <a:avLst/>
                    <a:gdLst>
                      <a:gd name="T0" fmla="*/ 99 w 21600"/>
                      <a:gd name="T1" fmla="*/ 0 h 20131"/>
                      <a:gd name="T2" fmla="*/ 274 w 21600"/>
                      <a:gd name="T3" fmla="*/ 222 h 20131"/>
                      <a:gd name="T4" fmla="*/ 0 w 21600"/>
                      <a:gd name="T5" fmla="*/ 222 h 20131"/>
                      <a:gd name="T6" fmla="*/ 0 60000 65536"/>
                      <a:gd name="T7" fmla="*/ 0 60000 65536"/>
                      <a:gd name="T8" fmla="*/ 0 60000 65536"/>
                    </a:gdLst>
                    <a:ahLst/>
                    <a:cxnLst>
                      <a:cxn ang="T6">
                        <a:pos x="T0" y="T1"/>
                      </a:cxn>
                      <a:cxn ang="T7">
                        <a:pos x="T2" y="T3"/>
                      </a:cxn>
                      <a:cxn ang="T8">
                        <a:pos x="T4" y="T5"/>
                      </a:cxn>
                    </a:cxnLst>
                    <a:rect l="0" t="0" r="r" b="b"/>
                    <a:pathLst>
                      <a:path w="21600" h="20131" fill="none" extrusionOk="0">
                        <a:moveTo>
                          <a:pt x="7829" y="-1"/>
                        </a:moveTo>
                        <a:cubicBezTo>
                          <a:pt x="16131" y="3228"/>
                          <a:pt x="21600" y="11222"/>
                          <a:pt x="21600" y="20131"/>
                        </a:cubicBezTo>
                      </a:path>
                      <a:path w="21600" h="20131" stroke="0" extrusionOk="0">
                        <a:moveTo>
                          <a:pt x="7829" y="-1"/>
                        </a:moveTo>
                        <a:cubicBezTo>
                          <a:pt x="16131" y="3228"/>
                          <a:pt x="21600" y="11222"/>
                          <a:pt x="21600" y="20131"/>
                        </a:cubicBezTo>
                        <a:lnTo>
                          <a:pt x="0" y="20131"/>
                        </a:lnTo>
                        <a:lnTo>
                          <a:pt x="7829" y="-1"/>
                        </a:lnTo>
                        <a:close/>
                      </a:path>
                    </a:pathLst>
                  </a:custGeom>
                  <a:noFill/>
                  <a:ln w="19050">
                    <a:solidFill>
                      <a:schemeClr val="bg2"/>
                    </a:solidFill>
                    <a:round/>
                    <a:headEnd/>
                    <a:tailEnd/>
                  </a:ln>
                  <a:effectLst/>
                  <a:extLst>
                    <a:ext uri="{909E8E84-426E-40DD-AFC4-6F175D3DCCD1}">
                      <a14:hiddenFill xmlns:a14="http://schemas.microsoft.com/office/drawing/2010/main">
                        <a:solidFill>
                          <a:schemeClr val="tx1">
                            <a:alpha val="4901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539" name="Arc 59"/>
                  <p:cNvSpPr>
                    <a:spLocks/>
                  </p:cNvSpPr>
                  <p:nvPr/>
                </p:nvSpPr>
                <p:spPr bwMode="auto">
                  <a:xfrm rot="16200000" flipH="1">
                    <a:off x="1260" y="2002"/>
                    <a:ext cx="274" cy="227"/>
                  </a:xfrm>
                  <a:custGeom>
                    <a:avLst/>
                    <a:gdLst>
                      <a:gd name="T0" fmla="*/ 99 w 21600"/>
                      <a:gd name="T1" fmla="*/ 0 h 20131"/>
                      <a:gd name="T2" fmla="*/ 274 w 21600"/>
                      <a:gd name="T3" fmla="*/ 227 h 20131"/>
                      <a:gd name="T4" fmla="*/ 0 w 21600"/>
                      <a:gd name="T5" fmla="*/ 227 h 20131"/>
                      <a:gd name="T6" fmla="*/ 0 60000 65536"/>
                      <a:gd name="T7" fmla="*/ 0 60000 65536"/>
                      <a:gd name="T8" fmla="*/ 0 60000 65536"/>
                    </a:gdLst>
                    <a:ahLst/>
                    <a:cxnLst>
                      <a:cxn ang="T6">
                        <a:pos x="T0" y="T1"/>
                      </a:cxn>
                      <a:cxn ang="T7">
                        <a:pos x="T2" y="T3"/>
                      </a:cxn>
                      <a:cxn ang="T8">
                        <a:pos x="T4" y="T5"/>
                      </a:cxn>
                    </a:cxnLst>
                    <a:rect l="0" t="0" r="r" b="b"/>
                    <a:pathLst>
                      <a:path w="21600" h="20131" fill="none" extrusionOk="0">
                        <a:moveTo>
                          <a:pt x="7829" y="-1"/>
                        </a:moveTo>
                        <a:cubicBezTo>
                          <a:pt x="16131" y="3228"/>
                          <a:pt x="21600" y="11222"/>
                          <a:pt x="21600" y="20131"/>
                        </a:cubicBezTo>
                      </a:path>
                      <a:path w="21600" h="20131" stroke="0" extrusionOk="0">
                        <a:moveTo>
                          <a:pt x="7829" y="-1"/>
                        </a:moveTo>
                        <a:cubicBezTo>
                          <a:pt x="16131" y="3228"/>
                          <a:pt x="21600" y="11222"/>
                          <a:pt x="21600" y="20131"/>
                        </a:cubicBezTo>
                        <a:lnTo>
                          <a:pt x="0" y="20131"/>
                        </a:lnTo>
                        <a:lnTo>
                          <a:pt x="7829" y="-1"/>
                        </a:lnTo>
                        <a:close/>
                      </a:path>
                    </a:pathLst>
                  </a:custGeom>
                  <a:noFill/>
                  <a:ln w="19050">
                    <a:solidFill>
                      <a:schemeClr val="bg2"/>
                    </a:solidFill>
                    <a:round/>
                    <a:headEnd/>
                    <a:tailEnd/>
                  </a:ln>
                  <a:effectLst/>
                  <a:extLst>
                    <a:ext uri="{909E8E84-426E-40DD-AFC4-6F175D3DCCD1}">
                      <a14:hiddenFill xmlns:a14="http://schemas.microsoft.com/office/drawing/2010/main">
                        <a:solidFill>
                          <a:schemeClr val="tx1">
                            <a:alpha val="4901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grpSp>
            <p:nvGrpSpPr>
              <p:cNvPr id="62529" name="Group 60"/>
              <p:cNvGrpSpPr>
                <a:grpSpLocks/>
              </p:cNvGrpSpPr>
              <p:nvPr/>
            </p:nvGrpSpPr>
            <p:grpSpPr bwMode="auto">
              <a:xfrm>
                <a:off x="1974" y="1979"/>
                <a:ext cx="906" cy="274"/>
                <a:chOff x="1066" y="1979"/>
                <a:chExt cx="906" cy="274"/>
              </a:xfrm>
            </p:grpSpPr>
            <p:grpSp>
              <p:nvGrpSpPr>
                <p:cNvPr id="62530" name="Group 61"/>
                <p:cNvGrpSpPr>
                  <a:grpSpLocks/>
                </p:cNvGrpSpPr>
                <p:nvPr/>
              </p:nvGrpSpPr>
              <p:grpSpPr bwMode="auto">
                <a:xfrm>
                  <a:off x="1066" y="1979"/>
                  <a:ext cx="444" cy="274"/>
                  <a:chOff x="1066" y="1979"/>
                  <a:chExt cx="444" cy="274"/>
                </a:xfrm>
              </p:grpSpPr>
              <p:sp>
                <p:nvSpPr>
                  <p:cNvPr id="62534" name="Arc 62"/>
                  <p:cNvSpPr>
                    <a:spLocks/>
                  </p:cNvSpPr>
                  <p:nvPr/>
                </p:nvSpPr>
                <p:spPr bwMode="auto">
                  <a:xfrm rot="5400000">
                    <a:off x="1040" y="2005"/>
                    <a:ext cx="274" cy="222"/>
                  </a:xfrm>
                  <a:custGeom>
                    <a:avLst/>
                    <a:gdLst>
                      <a:gd name="T0" fmla="*/ 99 w 21600"/>
                      <a:gd name="T1" fmla="*/ 0 h 20131"/>
                      <a:gd name="T2" fmla="*/ 274 w 21600"/>
                      <a:gd name="T3" fmla="*/ 222 h 20131"/>
                      <a:gd name="T4" fmla="*/ 0 w 21600"/>
                      <a:gd name="T5" fmla="*/ 222 h 20131"/>
                      <a:gd name="T6" fmla="*/ 0 60000 65536"/>
                      <a:gd name="T7" fmla="*/ 0 60000 65536"/>
                      <a:gd name="T8" fmla="*/ 0 60000 65536"/>
                    </a:gdLst>
                    <a:ahLst/>
                    <a:cxnLst>
                      <a:cxn ang="T6">
                        <a:pos x="T0" y="T1"/>
                      </a:cxn>
                      <a:cxn ang="T7">
                        <a:pos x="T2" y="T3"/>
                      </a:cxn>
                      <a:cxn ang="T8">
                        <a:pos x="T4" y="T5"/>
                      </a:cxn>
                    </a:cxnLst>
                    <a:rect l="0" t="0" r="r" b="b"/>
                    <a:pathLst>
                      <a:path w="21600" h="20131" fill="none" extrusionOk="0">
                        <a:moveTo>
                          <a:pt x="7829" y="-1"/>
                        </a:moveTo>
                        <a:cubicBezTo>
                          <a:pt x="16131" y="3228"/>
                          <a:pt x="21600" y="11222"/>
                          <a:pt x="21600" y="20131"/>
                        </a:cubicBezTo>
                      </a:path>
                      <a:path w="21600" h="20131" stroke="0" extrusionOk="0">
                        <a:moveTo>
                          <a:pt x="7829" y="-1"/>
                        </a:moveTo>
                        <a:cubicBezTo>
                          <a:pt x="16131" y="3228"/>
                          <a:pt x="21600" y="11222"/>
                          <a:pt x="21600" y="20131"/>
                        </a:cubicBezTo>
                        <a:lnTo>
                          <a:pt x="0" y="20131"/>
                        </a:lnTo>
                        <a:lnTo>
                          <a:pt x="7829" y="-1"/>
                        </a:lnTo>
                        <a:close/>
                      </a:path>
                    </a:pathLst>
                  </a:custGeom>
                  <a:noFill/>
                  <a:ln w="19050">
                    <a:solidFill>
                      <a:schemeClr val="bg2"/>
                    </a:solidFill>
                    <a:round/>
                    <a:headEnd/>
                    <a:tailEnd/>
                  </a:ln>
                  <a:effectLst/>
                  <a:extLst>
                    <a:ext uri="{909E8E84-426E-40DD-AFC4-6F175D3DCCD1}">
                      <a14:hiddenFill xmlns:a14="http://schemas.microsoft.com/office/drawing/2010/main">
                        <a:solidFill>
                          <a:schemeClr val="tx1">
                            <a:alpha val="4901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535" name="Arc 63"/>
                  <p:cNvSpPr>
                    <a:spLocks/>
                  </p:cNvSpPr>
                  <p:nvPr/>
                </p:nvSpPr>
                <p:spPr bwMode="auto">
                  <a:xfrm rot="16200000" flipH="1">
                    <a:off x="1260" y="2002"/>
                    <a:ext cx="274" cy="227"/>
                  </a:xfrm>
                  <a:custGeom>
                    <a:avLst/>
                    <a:gdLst>
                      <a:gd name="T0" fmla="*/ 99 w 21600"/>
                      <a:gd name="T1" fmla="*/ 0 h 20131"/>
                      <a:gd name="T2" fmla="*/ 274 w 21600"/>
                      <a:gd name="T3" fmla="*/ 227 h 20131"/>
                      <a:gd name="T4" fmla="*/ 0 w 21600"/>
                      <a:gd name="T5" fmla="*/ 227 h 20131"/>
                      <a:gd name="T6" fmla="*/ 0 60000 65536"/>
                      <a:gd name="T7" fmla="*/ 0 60000 65536"/>
                      <a:gd name="T8" fmla="*/ 0 60000 65536"/>
                    </a:gdLst>
                    <a:ahLst/>
                    <a:cxnLst>
                      <a:cxn ang="T6">
                        <a:pos x="T0" y="T1"/>
                      </a:cxn>
                      <a:cxn ang="T7">
                        <a:pos x="T2" y="T3"/>
                      </a:cxn>
                      <a:cxn ang="T8">
                        <a:pos x="T4" y="T5"/>
                      </a:cxn>
                    </a:cxnLst>
                    <a:rect l="0" t="0" r="r" b="b"/>
                    <a:pathLst>
                      <a:path w="21600" h="20131" fill="none" extrusionOk="0">
                        <a:moveTo>
                          <a:pt x="7829" y="-1"/>
                        </a:moveTo>
                        <a:cubicBezTo>
                          <a:pt x="16131" y="3228"/>
                          <a:pt x="21600" y="11222"/>
                          <a:pt x="21600" y="20131"/>
                        </a:cubicBezTo>
                      </a:path>
                      <a:path w="21600" h="20131" stroke="0" extrusionOk="0">
                        <a:moveTo>
                          <a:pt x="7829" y="-1"/>
                        </a:moveTo>
                        <a:cubicBezTo>
                          <a:pt x="16131" y="3228"/>
                          <a:pt x="21600" y="11222"/>
                          <a:pt x="21600" y="20131"/>
                        </a:cubicBezTo>
                        <a:lnTo>
                          <a:pt x="0" y="20131"/>
                        </a:lnTo>
                        <a:lnTo>
                          <a:pt x="7829" y="-1"/>
                        </a:lnTo>
                        <a:close/>
                      </a:path>
                    </a:pathLst>
                  </a:custGeom>
                  <a:noFill/>
                  <a:ln w="19050">
                    <a:solidFill>
                      <a:schemeClr val="bg2"/>
                    </a:solidFill>
                    <a:round/>
                    <a:headEnd/>
                    <a:tailEnd/>
                  </a:ln>
                  <a:effectLst/>
                  <a:extLst>
                    <a:ext uri="{909E8E84-426E-40DD-AFC4-6F175D3DCCD1}">
                      <a14:hiddenFill xmlns:a14="http://schemas.microsoft.com/office/drawing/2010/main">
                        <a:solidFill>
                          <a:schemeClr val="tx1">
                            <a:alpha val="4901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62531" name="Group 64"/>
                <p:cNvGrpSpPr>
                  <a:grpSpLocks/>
                </p:cNvGrpSpPr>
                <p:nvPr/>
              </p:nvGrpSpPr>
              <p:grpSpPr bwMode="auto">
                <a:xfrm>
                  <a:off x="1528" y="1979"/>
                  <a:ext cx="444" cy="274"/>
                  <a:chOff x="1066" y="1979"/>
                  <a:chExt cx="444" cy="274"/>
                </a:xfrm>
              </p:grpSpPr>
              <p:sp>
                <p:nvSpPr>
                  <p:cNvPr id="62532" name="Arc 65"/>
                  <p:cNvSpPr>
                    <a:spLocks/>
                  </p:cNvSpPr>
                  <p:nvPr/>
                </p:nvSpPr>
                <p:spPr bwMode="auto">
                  <a:xfrm rot="5400000">
                    <a:off x="1040" y="2005"/>
                    <a:ext cx="274" cy="222"/>
                  </a:xfrm>
                  <a:custGeom>
                    <a:avLst/>
                    <a:gdLst>
                      <a:gd name="T0" fmla="*/ 99 w 21600"/>
                      <a:gd name="T1" fmla="*/ 0 h 20131"/>
                      <a:gd name="T2" fmla="*/ 274 w 21600"/>
                      <a:gd name="T3" fmla="*/ 222 h 20131"/>
                      <a:gd name="T4" fmla="*/ 0 w 21600"/>
                      <a:gd name="T5" fmla="*/ 222 h 20131"/>
                      <a:gd name="T6" fmla="*/ 0 60000 65536"/>
                      <a:gd name="T7" fmla="*/ 0 60000 65536"/>
                      <a:gd name="T8" fmla="*/ 0 60000 65536"/>
                    </a:gdLst>
                    <a:ahLst/>
                    <a:cxnLst>
                      <a:cxn ang="T6">
                        <a:pos x="T0" y="T1"/>
                      </a:cxn>
                      <a:cxn ang="T7">
                        <a:pos x="T2" y="T3"/>
                      </a:cxn>
                      <a:cxn ang="T8">
                        <a:pos x="T4" y="T5"/>
                      </a:cxn>
                    </a:cxnLst>
                    <a:rect l="0" t="0" r="r" b="b"/>
                    <a:pathLst>
                      <a:path w="21600" h="20131" fill="none" extrusionOk="0">
                        <a:moveTo>
                          <a:pt x="7829" y="-1"/>
                        </a:moveTo>
                        <a:cubicBezTo>
                          <a:pt x="16131" y="3228"/>
                          <a:pt x="21600" y="11222"/>
                          <a:pt x="21600" y="20131"/>
                        </a:cubicBezTo>
                      </a:path>
                      <a:path w="21600" h="20131" stroke="0" extrusionOk="0">
                        <a:moveTo>
                          <a:pt x="7829" y="-1"/>
                        </a:moveTo>
                        <a:cubicBezTo>
                          <a:pt x="16131" y="3228"/>
                          <a:pt x="21600" y="11222"/>
                          <a:pt x="21600" y="20131"/>
                        </a:cubicBezTo>
                        <a:lnTo>
                          <a:pt x="0" y="20131"/>
                        </a:lnTo>
                        <a:lnTo>
                          <a:pt x="7829" y="-1"/>
                        </a:lnTo>
                        <a:close/>
                      </a:path>
                    </a:pathLst>
                  </a:custGeom>
                  <a:noFill/>
                  <a:ln w="19050">
                    <a:solidFill>
                      <a:schemeClr val="bg2"/>
                    </a:solidFill>
                    <a:round/>
                    <a:headEnd/>
                    <a:tailEnd/>
                  </a:ln>
                  <a:effectLst/>
                  <a:extLst>
                    <a:ext uri="{909E8E84-426E-40DD-AFC4-6F175D3DCCD1}">
                      <a14:hiddenFill xmlns:a14="http://schemas.microsoft.com/office/drawing/2010/main">
                        <a:solidFill>
                          <a:schemeClr val="tx1">
                            <a:alpha val="4901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533" name="Arc 66"/>
                  <p:cNvSpPr>
                    <a:spLocks/>
                  </p:cNvSpPr>
                  <p:nvPr/>
                </p:nvSpPr>
                <p:spPr bwMode="auto">
                  <a:xfrm rot="16200000" flipH="1">
                    <a:off x="1260" y="2002"/>
                    <a:ext cx="274" cy="227"/>
                  </a:xfrm>
                  <a:custGeom>
                    <a:avLst/>
                    <a:gdLst>
                      <a:gd name="T0" fmla="*/ 99 w 21600"/>
                      <a:gd name="T1" fmla="*/ 0 h 20131"/>
                      <a:gd name="T2" fmla="*/ 274 w 21600"/>
                      <a:gd name="T3" fmla="*/ 227 h 20131"/>
                      <a:gd name="T4" fmla="*/ 0 w 21600"/>
                      <a:gd name="T5" fmla="*/ 227 h 20131"/>
                      <a:gd name="T6" fmla="*/ 0 60000 65536"/>
                      <a:gd name="T7" fmla="*/ 0 60000 65536"/>
                      <a:gd name="T8" fmla="*/ 0 60000 65536"/>
                    </a:gdLst>
                    <a:ahLst/>
                    <a:cxnLst>
                      <a:cxn ang="T6">
                        <a:pos x="T0" y="T1"/>
                      </a:cxn>
                      <a:cxn ang="T7">
                        <a:pos x="T2" y="T3"/>
                      </a:cxn>
                      <a:cxn ang="T8">
                        <a:pos x="T4" y="T5"/>
                      </a:cxn>
                    </a:cxnLst>
                    <a:rect l="0" t="0" r="r" b="b"/>
                    <a:pathLst>
                      <a:path w="21600" h="20131" fill="none" extrusionOk="0">
                        <a:moveTo>
                          <a:pt x="7829" y="-1"/>
                        </a:moveTo>
                        <a:cubicBezTo>
                          <a:pt x="16131" y="3228"/>
                          <a:pt x="21600" y="11222"/>
                          <a:pt x="21600" y="20131"/>
                        </a:cubicBezTo>
                      </a:path>
                      <a:path w="21600" h="20131" stroke="0" extrusionOk="0">
                        <a:moveTo>
                          <a:pt x="7829" y="-1"/>
                        </a:moveTo>
                        <a:cubicBezTo>
                          <a:pt x="16131" y="3228"/>
                          <a:pt x="21600" y="11222"/>
                          <a:pt x="21600" y="20131"/>
                        </a:cubicBezTo>
                        <a:lnTo>
                          <a:pt x="0" y="20131"/>
                        </a:lnTo>
                        <a:lnTo>
                          <a:pt x="7829" y="-1"/>
                        </a:lnTo>
                        <a:close/>
                      </a:path>
                    </a:pathLst>
                  </a:custGeom>
                  <a:noFill/>
                  <a:ln w="19050">
                    <a:solidFill>
                      <a:schemeClr val="bg2"/>
                    </a:solidFill>
                    <a:round/>
                    <a:headEnd/>
                    <a:tailEnd/>
                  </a:ln>
                  <a:effectLst/>
                  <a:extLst>
                    <a:ext uri="{909E8E84-426E-40DD-AFC4-6F175D3DCCD1}">
                      <a14:hiddenFill xmlns:a14="http://schemas.microsoft.com/office/drawing/2010/main">
                        <a:solidFill>
                          <a:schemeClr val="tx1">
                            <a:alpha val="4901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grpSp>
      </p:grpSp>
      <p:grpSp>
        <p:nvGrpSpPr>
          <p:cNvPr id="62471" name="Group 67"/>
          <p:cNvGrpSpPr>
            <a:grpSpLocks/>
          </p:cNvGrpSpPr>
          <p:nvPr/>
        </p:nvGrpSpPr>
        <p:grpSpPr bwMode="auto">
          <a:xfrm>
            <a:off x="1362075" y="2439988"/>
            <a:ext cx="5773738" cy="434975"/>
            <a:chOff x="1066" y="1979"/>
            <a:chExt cx="3637" cy="274"/>
          </a:xfrm>
        </p:grpSpPr>
        <p:grpSp>
          <p:nvGrpSpPr>
            <p:cNvPr id="62496" name="Group 68"/>
            <p:cNvGrpSpPr>
              <a:grpSpLocks/>
            </p:cNvGrpSpPr>
            <p:nvPr/>
          </p:nvGrpSpPr>
          <p:grpSpPr bwMode="auto">
            <a:xfrm>
              <a:off x="1066" y="1979"/>
              <a:ext cx="1814" cy="274"/>
              <a:chOff x="1066" y="1979"/>
              <a:chExt cx="1814" cy="274"/>
            </a:xfrm>
          </p:grpSpPr>
          <p:grpSp>
            <p:nvGrpSpPr>
              <p:cNvPr id="62512" name="Group 69"/>
              <p:cNvGrpSpPr>
                <a:grpSpLocks/>
              </p:cNvGrpSpPr>
              <p:nvPr/>
            </p:nvGrpSpPr>
            <p:grpSpPr bwMode="auto">
              <a:xfrm>
                <a:off x="1066" y="1979"/>
                <a:ext cx="906" cy="274"/>
                <a:chOff x="1066" y="1979"/>
                <a:chExt cx="906" cy="274"/>
              </a:xfrm>
            </p:grpSpPr>
            <p:grpSp>
              <p:nvGrpSpPr>
                <p:cNvPr id="62520" name="Group 70"/>
                <p:cNvGrpSpPr>
                  <a:grpSpLocks/>
                </p:cNvGrpSpPr>
                <p:nvPr/>
              </p:nvGrpSpPr>
              <p:grpSpPr bwMode="auto">
                <a:xfrm>
                  <a:off x="1066" y="1979"/>
                  <a:ext cx="444" cy="274"/>
                  <a:chOff x="1066" y="1979"/>
                  <a:chExt cx="444" cy="274"/>
                </a:xfrm>
              </p:grpSpPr>
              <p:sp>
                <p:nvSpPr>
                  <p:cNvPr id="62524" name="Arc 71"/>
                  <p:cNvSpPr>
                    <a:spLocks/>
                  </p:cNvSpPr>
                  <p:nvPr/>
                </p:nvSpPr>
                <p:spPr bwMode="auto">
                  <a:xfrm rot="5400000">
                    <a:off x="1040" y="2005"/>
                    <a:ext cx="274" cy="222"/>
                  </a:xfrm>
                  <a:custGeom>
                    <a:avLst/>
                    <a:gdLst>
                      <a:gd name="T0" fmla="*/ 99 w 21600"/>
                      <a:gd name="T1" fmla="*/ 0 h 20131"/>
                      <a:gd name="T2" fmla="*/ 274 w 21600"/>
                      <a:gd name="T3" fmla="*/ 222 h 20131"/>
                      <a:gd name="T4" fmla="*/ 0 w 21600"/>
                      <a:gd name="T5" fmla="*/ 222 h 20131"/>
                      <a:gd name="T6" fmla="*/ 0 60000 65536"/>
                      <a:gd name="T7" fmla="*/ 0 60000 65536"/>
                      <a:gd name="T8" fmla="*/ 0 60000 65536"/>
                    </a:gdLst>
                    <a:ahLst/>
                    <a:cxnLst>
                      <a:cxn ang="T6">
                        <a:pos x="T0" y="T1"/>
                      </a:cxn>
                      <a:cxn ang="T7">
                        <a:pos x="T2" y="T3"/>
                      </a:cxn>
                      <a:cxn ang="T8">
                        <a:pos x="T4" y="T5"/>
                      </a:cxn>
                    </a:cxnLst>
                    <a:rect l="0" t="0" r="r" b="b"/>
                    <a:pathLst>
                      <a:path w="21600" h="20131" fill="none" extrusionOk="0">
                        <a:moveTo>
                          <a:pt x="7829" y="-1"/>
                        </a:moveTo>
                        <a:cubicBezTo>
                          <a:pt x="16131" y="3228"/>
                          <a:pt x="21600" y="11222"/>
                          <a:pt x="21600" y="20131"/>
                        </a:cubicBezTo>
                      </a:path>
                      <a:path w="21600" h="20131" stroke="0" extrusionOk="0">
                        <a:moveTo>
                          <a:pt x="7829" y="-1"/>
                        </a:moveTo>
                        <a:cubicBezTo>
                          <a:pt x="16131" y="3228"/>
                          <a:pt x="21600" y="11222"/>
                          <a:pt x="21600" y="20131"/>
                        </a:cubicBezTo>
                        <a:lnTo>
                          <a:pt x="0" y="20131"/>
                        </a:lnTo>
                        <a:lnTo>
                          <a:pt x="7829" y="-1"/>
                        </a:lnTo>
                        <a:close/>
                      </a:path>
                    </a:pathLst>
                  </a:custGeom>
                  <a:noFill/>
                  <a:ln w="19050">
                    <a:solidFill>
                      <a:schemeClr val="bg2"/>
                    </a:solidFill>
                    <a:round/>
                    <a:headEnd/>
                    <a:tailEnd/>
                  </a:ln>
                  <a:effectLst/>
                  <a:extLst>
                    <a:ext uri="{909E8E84-426E-40DD-AFC4-6F175D3DCCD1}">
                      <a14:hiddenFill xmlns:a14="http://schemas.microsoft.com/office/drawing/2010/main">
                        <a:solidFill>
                          <a:schemeClr val="tx1">
                            <a:alpha val="4901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525" name="Arc 72"/>
                  <p:cNvSpPr>
                    <a:spLocks/>
                  </p:cNvSpPr>
                  <p:nvPr/>
                </p:nvSpPr>
                <p:spPr bwMode="auto">
                  <a:xfrm rot="16200000" flipH="1">
                    <a:off x="1260" y="2002"/>
                    <a:ext cx="274" cy="227"/>
                  </a:xfrm>
                  <a:custGeom>
                    <a:avLst/>
                    <a:gdLst>
                      <a:gd name="T0" fmla="*/ 99 w 21600"/>
                      <a:gd name="T1" fmla="*/ 0 h 20131"/>
                      <a:gd name="T2" fmla="*/ 274 w 21600"/>
                      <a:gd name="T3" fmla="*/ 227 h 20131"/>
                      <a:gd name="T4" fmla="*/ 0 w 21600"/>
                      <a:gd name="T5" fmla="*/ 227 h 20131"/>
                      <a:gd name="T6" fmla="*/ 0 60000 65536"/>
                      <a:gd name="T7" fmla="*/ 0 60000 65536"/>
                      <a:gd name="T8" fmla="*/ 0 60000 65536"/>
                    </a:gdLst>
                    <a:ahLst/>
                    <a:cxnLst>
                      <a:cxn ang="T6">
                        <a:pos x="T0" y="T1"/>
                      </a:cxn>
                      <a:cxn ang="T7">
                        <a:pos x="T2" y="T3"/>
                      </a:cxn>
                      <a:cxn ang="T8">
                        <a:pos x="T4" y="T5"/>
                      </a:cxn>
                    </a:cxnLst>
                    <a:rect l="0" t="0" r="r" b="b"/>
                    <a:pathLst>
                      <a:path w="21600" h="20131" fill="none" extrusionOk="0">
                        <a:moveTo>
                          <a:pt x="7829" y="-1"/>
                        </a:moveTo>
                        <a:cubicBezTo>
                          <a:pt x="16131" y="3228"/>
                          <a:pt x="21600" y="11222"/>
                          <a:pt x="21600" y="20131"/>
                        </a:cubicBezTo>
                      </a:path>
                      <a:path w="21600" h="20131" stroke="0" extrusionOk="0">
                        <a:moveTo>
                          <a:pt x="7829" y="-1"/>
                        </a:moveTo>
                        <a:cubicBezTo>
                          <a:pt x="16131" y="3228"/>
                          <a:pt x="21600" y="11222"/>
                          <a:pt x="21600" y="20131"/>
                        </a:cubicBezTo>
                        <a:lnTo>
                          <a:pt x="0" y="20131"/>
                        </a:lnTo>
                        <a:lnTo>
                          <a:pt x="7829" y="-1"/>
                        </a:lnTo>
                        <a:close/>
                      </a:path>
                    </a:pathLst>
                  </a:custGeom>
                  <a:noFill/>
                  <a:ln w="19050">
                    <a:solidFill>
                      <a:schemeClr val="bg2"/>
                    </a:solidFill>
                    <a:round/>
                    <a:headEnd/>
                    <a:tailEnd/>
                  </a:ln>
                  <a:effectLst/>
                  <a:extLst>
                    <a:ext uri="{909E8E84-426E-40DD-AFC4-6F175D3DCCD1}">
                      <a14:hiddenFill xmlns:a14="http://schemas.microsoft.com/office/drawing/2010/main">
                        <a:solidFill>
                          <a:schemeClr val="tx1">
                            <a:alpha val="4901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62521" name="Group 73"/>
                <p:cNvGrpSpPr>
                  <a:grpSpLocks/>
                </p:cNvGrpSpPr>
                <p:nvPr/>
              </p:nvGrpSpPr>
              <p:grpSpPr bwMode="auto">
                <a:xfrm>
                  <a:off x="1528" y="1979"/>
                  <a:ext cx="444" cy="274"/>
                  <a:chOff x="1066" y="1979"/>
                  <a:chExt cx="444" cy="274"/>
                </a:xfrm>
              </p:grpSpPr>
              <p:sp>
                <p:nvSpPr>
                  <p:cNvPr id="62522" name="Arc 74"/>
                  <p:cNvSpPr>
                    <a:spLocks/>
                  </p:cNvSpPr>
                  <p:nvPr/>
                </p:nvSpPr>
                <p:spPr bwMode="auto">
                  <a:xfrm rot="5400000">
                    <a:off x="1040" y="2005"/>
                    <a:ext cx="274" cy="222"/>
                  </a:xfrm>
                  <a:custGeom>
                    <a:avLst/>
                    <a:gdLst>
                      <a:gd name="T0" fmla="*/ 99 w 21600"/>
                      <a:gd name="T1" fmla="*/ 0 h 20131"/>
                      <a:gd name="T2" fmla="*/ 274 w 21600"/>
                      <a:gd name="T3" fmla="*/ 222 h 20131"/>
                      <a:gd name="T4" fmla="*/ 0 w 21600"/>
                      <a:gd name="T5" fmla="*/ 222 h 20131"/>
                      <a:gd name="T6" fmla="*/ 0 60000 65536"/>
                      <a:gd name="T7" fmla="*/ 0 60000 65536"/>
                      <a:gd name="T8" fmla="*/ 0 60000 65536"/>
                    </a:gdLst>
                    <a:ahLst/>
                    <a:cxnLst>
                      <a:cxn ang="T6">
                        <a:pos x="T0" y="T1"/>
                      </a:cxn>
                      <a:cxn ang="T7">
                        <a:pos x="T2" y="T3"/>
                      </a:cxn>
                      <a:cxn ang="T8">
                        <a:pos x="T4" y="T5"/>
                      </a:cxn>
                    </a:cxnLst>
                    <a:rect l="0" t="0" r="r" b="b"/>
                    <a:pathLst>
                      <a:path w="21600" h="20131" fill="none" extrusionOk="0">
                        <a:moveTo>
                          <a:pt x="7829" y="-1"/>
                        </a:moveTo>
                        <a:cubicBezTo>
                          <a:pt x="16131" y="3228"/>
                          <a:pt x="21600" y="11222"/>
                          <a:pt x="21600" y="20131"/>
                        </a:cubicBezTo>
                      </a:path>
                      <a:path w="21600" h="20131" stroke="0" extrusionOk="0">
                        <a:moveTo>
                          <a:pt x="7829" y="-1"/>
                        </a:moveTo>
                        <a:cubicBezTo>
                          <a:pt x="16131" y="3228"/>
                          <a:pt x="21600" y="11222"/>
                          <a:pt x="21600" y="20131"/>
                        </a:cubicBezTo>
                        <a:lnTo>
                          <a:pt x="0" y="20131"/>
                        </a:lnTo>
                        <a:lnTo>
                          <a:pt x="7829" y="-1"/>
                        </a:lnTo>
                        <a:close/>
                      </a:path>
                    </a:pathLst>
                  </a:custGeom>
                  <a:noFill/>
                  <a:ln w="19050">
                    <a:solidFill>
                      <a:schemeClr val="bg2"/>
                    </a:solidFill>
                    <a:round/>
                    <a:headEnd/>
                    <a:tailEnd/>
                  </a:ln>
                  <a:effectLst/>
                  <a:extLst>
                    <a:ext uri="{909E8E84-426E-40DD-AFC4-6F175D3DCCD1}">
                      <a14:hiddenFill xmlns:a14="http://schemas.microsoft.com/office/drawing/2010/main">
                        <a:solidFill>
                          <a:schemeClr val="tx1">
                            <a:alpha val="4901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523" name="Arc 75"/>
                  <p:cNvSpPr>
                    <a:spLocks/>
                  </p:cNvSpPr>
                  <p:nvPr/>
                </p:nvSpPr>
                <p:spPr bwMode="auto">
                  <a:xfrm rot="16200000" flipH="1">
                    <a:off x="1260" y="2002"/>
                    <a:ext cx="274" cy="227"/>
                  </a:xfrm>
                  <a:custGeom>
                    <a:avLst/>
                    <a:gdLst>
                      <a:gd name="T0" fmla="*/ 99 w 21600"/>
                      <a:gd name="T1" fmla="*/ 0 h 20131"/>
                      <a:gd name="T2" fmla="*/ 274 w 21600"/>
                      <a:gd name="T3" fmla="*/ 227 h 20131"/>
                      <a:gd name="T4" fmla="*/ 0 w 21600"/>
                      <a:gd name="T5" fmla="*/ 227 h 20131"/>
                      <a:gd name="T6" fmla="*/ 0 60000 65536"/>
                      <a:gd name="T7" fmla="*/ 0 60000 65536"/>
                      <a:gd name="T8" fmla="*/ 0 60000 65536"/>
                    </a:gdLst>
                    <a:ahLst/>
                    <a:cxnLst>
                      <a:cxn ang="T6">
                        <a:pos x="T0" y="T1"/>
                      </a:cxn>
                      <a:cxn ang="T7">
                        <a:pos x="T2" y="T3"/>
                      </a:cxn>
                      <a:cxn ang="T8">
                        <a:pos x="T4" y="T5"/>
                      </a:cxn>
                    </a:cxnLst>
                    <a:rect l="0" t="0" r="r" b="b"/>
                    <a:pathLst>
                      <a:path w="21600" h="20131" fill="none" extrusionOk="0">
                        <a:moveTo>
                          <a:pt x="7829" y="-1"/>
                        </a:moveTo>
                        <a:cubicBezTo>
                          <a:pt x="16131" y="3228"/>
                          <a:pt x="21600" y="11222"/>
                          <a:pt x="21600" y="20131"/>
                        </a:cubicBezTo>
                      </a:path>
                      <a:path w="21600" h="20131" stroke="0" extrusionOk="0">
                        <a:moveTo>
                          <a:pt x="7829" y="-1"/>
                        </a:moveTo>
                        <a:cubicBezTo>
                          <a:pt x="16131" y="3228"/>
                          <a:pt x="21600" y="11222"/>
                          <a:pt x="21600" y="20131"/>
                        </a:cubicBezTo>
                        <a:lnTo>
                          <a:pt x="0" y="20131"/>
                        </a:lnTo>
                        <a:lnTo>
                          <a:pt x="7829" y="-1"/>
                        </a:lnTo>
                        <a:close/>
                      </a:path>
                    </a:pathLst>
                  </a:custGeom>
                  <a:noFill/>
                  <a:ln w="19050">
                    <a:solidFill>
                      <a:schemeClr val="bg2"/>
                    </a:solidFill>
                    <a:round/>
                    <a:headEnd/>
                    <a:tailEnd/>
                  </a:ln>
                  <a:effectLst/>
                  <a:extLst>
                    <a:ext uri="{909E8E84-426E-40DD-AFC4-6F175D3DCCD1}">
                      <a14:hiddenFill xmlns:a14="http://schemas.microsoft.com/office/drawing/2010/main">
                        <a:solidFill>
                          <a:schemeClr val="tx1">
                            <a:alpha val="4901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grpSp>
            <p:nvGrpSpPr>
              <p:cNvPr id="62513" name="Group 76"/>
              <p:cNvGrpSpPr>
                <a:grpSpLocks/>
              </p:cNvGrpSpPr>
              <p:nvPr/>
            </p:nvGrpSpPr>
            <p:grpSpPr bwMode="auto">
              <a:xfrm>
                <a:off x="1974" y="1979"/>
                <a:ext cx="906" cy="274"/>
                <a:chOff x="1066" y="1979"/>
                <a:chExt cx="906" cy="274"/>
              </a:xfrm>
            </p:grpSpPr>
            <p:grpSp>
              <p:nvGrpSpPr>
                <p:cNvPr id="62514" name="Group 77"/>
                <p:cNvGrpSpPr>
                  <a:grpSpLocks/>
                </p:cNvGrpSpPr>
                <p:nvPr/>
              </p:nvGrpSpPr>
              <p:grpSpPr bwMode="auto">
                <a:xfrm>
                  <a:off x="1066" y="1979"/>
                  <a:ext cx="444" cy="274"/>
                  <a:chOff x="1066" y="1979"/>
                  <a:chExt cx="444" cy="274"/>
                </a:xfrm>
              </p:grpSpPr>
              <p:sp>
                <p:nvSpPr>
                  <p:cNvPr id="62518" name="Arc 78"/>
                  <p:cNvSpPr>
                    <a:spLocks/>
                  </p:cNvSpPr>
                  <p:nvPr/>
                </p:nvSpPr>
                <p:spPr bwMode="auto">
                  <a:xfrm rot="5400000">
                    <a:off x="1040" y="2005"/>
                    <a:ext cx="274" cy="222"/>
                  </a:xfrm>
                  <a:custGeom>
                    <a:avLst/>
                    <a:gdLst>
                      <a:gd name="T0" fmla="*/ 99 w 21600"/>
                      <a:gd name="T1" fmla="*/ 0 h 20131"/>
                      <a:gd name="T2" fmla="*/ 274 w 21600"/>
                      <a:gd name="T3" fmla="*/ 222 h 20131"/>
                      <a:gd name="T4" fmla="*/ 0 w 21600"/>
                      <a:gd name="T5" fmla="*/ 222 h 20131"/>
                      <a:gd name="T6" fmla="*/ 0 60000 65536"/>
                      <a:gd name="T7" fmla="*/ 0 60000 65536"/>
                      <a:gd name="T8" fmla="*/ 0 60000 65536"/>
                    </a:gdLst>
                    <a:ahLst/>
                    <a:cxnLst>
                      <a:cxn ang="T6">
                        <a:pos x="T0" y="T1"/>
                      </a:cxn>
                      <a:cxn ang="T7">
                        <a:pos x="T2" y="T3"/>
                      </a:cxn>
                      <a:cxn ang="T8">
                        <a:pos x="T4" y="T5"/>
                      </a:cxn>
                    </a:cxnLst>
                    <a:rect l="0" t="0" r="r" b="b"/>
                    <a:pathLst>
                      <a:path w="21600" h="20131" fill="none" extrusionOk="0">
                        <a:moveTo>
                          <a:pt x="7829" y="-1"/>
                        </a:moveTo>
                        <a:cubicBezTo>
                          <a:pt x="16131" y="3228"/>
                          <a:pt x="21600" y="11222"/>
                          <a:pt x="21600" y="20131"/>
                        </a:cubicBezTo>
                      </a:path>
                      <a:path w="21600" h="20131" stroke="0" extrusionOk="0">
                        <a:moveTo>
                          <a:pt x="7829" y="-1"/>
                        </a:moveTo>
                        <a:cubicBezTo>
                          <a:pt x="16131" y="3228"/>
                          <a:pt x="21600" y="11222"/>
                          <a:pt x="21600" y="20131"/>
                        </a:cubicBezTo>
                        <a:lnTo>
                          <a:pt x="0" y="20131"/>
                        </a:lnTo>
                        <a:lnTo>
                          <a:pt x="7829" y="-1"/>
                        </a:lnTo>
                        <a:close/>
                      </a:path>
                    </a:pathLst>
                  </a:custGeom>
                  <a:noFill/>
                  <a:ln w="19050">
                    <a:solidFill>
                      <a:schemeClr val="bg2"/>
                    </a:solidFill>
                    <a:round/>
                    <a:headEnd/>
                    <a:tailEnd/>
                  </a:ln>
                  <a:effectLst/>
                  <a:extLst>
                    <a:ext uri="{909E8E84-426E-40DD-AFC4-6F175D3DCCD1}">
                      <a14:hiddenFill xmlns:a14="http://schemas.microsoft.com/office/drawing/2010/main">
                        <a:solidFill>
                          <a:schemeClr val="tx1">
                            <a:alpha val="4901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519" name="Arc 79"/>
                  <p:cNvSpPr>
                    <a:spLocks/>
                  </p:cNvSpPr>
                  <p:nvPr/>
                </p:nvSpPr>
                <p:spPr bwMode="auto">
                  <a:xfrm rot="16200000" flipH="1">
                    <a:off x="1260" y="2002"/>
                    <a:ext cx="274" cy="227"/>
                  </a:xfrm>
                  <a:custGeom>
                    <a:avLst/>
                    <a:gdLst>
                      <a:gd name="T0" fmla="*/ 99 w 21600"/>
                      <a:gd name="T1" fmla="*/ 0 h 20131"/>
                      <a:gd name="T2" fmla="*/ 274 w 21600"/>
                      <a:gd name="T3" fmla="*/ 227 h 20131"/>
                      <a:gd name="T4" fmla="*/ 0 w 21600"/>
                      <a:gd name="T5" fmla="*/ 227 h 20131"/>
                      <a:gd name="T6" fmla="*/ 0 60000 65536"/>
                      <a:gd name="T7" fmla="*/ 0 60000 65536"/>
                      <a:gd name="T8" fmla="*/ 0 60000 65536"/>
                    </a:gdLst>
                    <a:ahLst/>
                    <a:cxnLst>
                      <a:cxn ang="T6">
                        <a:pos x="T0" y="T1"/>
                      </a:cxn>
                      <a:cxn ang="T7">
                        <a:pos x="T2" y="T3"/>
                      </a:cxn>
                      <a:cxn ang="T8">
                        <a:pos x="T4" y="T5"/>
                      </a:cxn>
                    </a:cxnLst>
                    <a:rect l="0" t="0" r="r" b="b"/>
                    <a:pathLst>
                      <a:path w="21600" h="20131" fill="none" extrusionOk="0">
                        <a:moveTo>
                          <a:pt x="7829" y="-1"/>
                        </a:moveTo>
                        <a:cubicBezTo>
                          <a:pt x="16131" y="3228"/>
                          <a:pt x="21600" y="11222"/>
                          <a:pt x="21600" y="20131"/>
                        </a:cubicBezTo>
                      </a:path>
                      <a:path w="21600" h="20131" stroke="0" extrusionOk="0">
                        <a:moveTo>
                          <a:pt x="7829" y="-1"/>
                        </a:moveTo>
                        <a:cubicBezTo>
                          <a:pt x="16131" y="3228"/>
                          <a:pt x="21600" y="11222"/>
                          <a:pt x="21600" y="20131"/>
                        </a:cubicBezTo>
                        <a:lnTo>
                          <a:pt x="0" y="20131"/>
                        </a:lnTo>
                        <a:lnTo>
                          <a:pt x="7829" y="-1"/>
                        </a:lnTo>
                        <a:close/>
                      </a:path>
                    </a:pathLst>
                  </a:custGeom>
                  <a:noFill/>
                  <a:ln w="19050">
                    <a:solidFill>
                      <a:schemeClr val="bg2"/>
                    </a:solidFill>
                    <a:round/>
                    <a:headEnd/>
                    <a:tailEnd/>
                  </a:ln>
                  <a:effectLst/>
                  <a:extLst>
                    <a:ext uri="{909E8E84-426E-40DD-AFC4-6F175D3DCCD1}">
                      <a14:hiddenFill xmlns:a14="http://schemas.microsoft.com/office/drawing/2010/main">
                        <a:solidFill>
                          <a:schemeClr val="tx1">
                            <a:alpha val="4901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62515" name="Group 80"/>
                <p:cNvGrpSpPr>
                  <a:grpSpLocks/>
                </p:cNvGrpSpPr>
                <p:nvPr/>
              </p:nvGrpSpPr>
              <p:grpSpPr bwMode="auto">
                <a:xfrm>
                  <a:off x="1528" y="1979"/>
                  <a:ext cx="444" cy="274"/>
                  <a:chOff x="1066" y="1979"/>
                  <a:chExt cx="444" cy="274"/>
                </a:xfrm>
              </p:grpSpPr>
              <p:sp>
                <p:nvSpPr>
                  <p:cNvPr id="62516" name="Arc 81"/>
                  <p:cNvSpPr>
                    <a:spLocks/>
                  </p:cNvSpPr>
                  <p:nvPr/>
                </p:nvSpPr>
                <p:spPr bwMode="auto">
                  <a:xfrm rot="5400000">
                    <a:off x="1040" y="2005"/>
                    <a:ext cx="274" cy="222"/>
                  </a:xfrm>
                  <a:custGeom>
                    <a:avLst/>
                    <a:gdLst>
                      <a:gd name="T0" fmla="*/ 99 w 21600"/>
                      <a:gd name="T1" fmla="*/ 0 h 20131"/>
                      <a:gd name="T2" fmla="*/ 274 w 21600"/>
                      <a:gd name="T3" fmla="*/ 222 h 20131"/>
                      <a:gd name="T4" fmla="*/ 0 w 21600"/>
                      <a:gd name="T5" fmla="*/ 222 h 20131"/>
                      <a:gd name="T6" fmla="*/ 0 60000 65536"/>
                      <a:gd name="T7" fmla="*/ 0 60000 65536"/>
                      <a:gd name="T8" fmla="*/ 0 60000 65536"/>
                    </a:gdLst>
                    <a:ahLst/>
                    <a:cxnLst>
                      <a:cxn ang="T6">
                        <a:pos x="T0" y="T1"/>
                      </a:cxn>
                      <a:cxn ang="T7">
                        <a:pos x="T2" y="T3"/>
                      </a:cxn>
                      <a:cxn ang="T8">
                        <a:pos x="T4" y="T5"/>
                      </a:cxn>
                    </a:cxnLst>
                    <a:rect l="0" t="0" r="r" b="b"/>
                    <a:pathLst>
                      <a:path w="21600" h="20131" fill="none" extrusionOk="0">
                        <a:moveTo>
                          <a:pt x="7829" y="-1"/>
                        </a:moveTo>
                        <a:cubicBezTo>
                          <a:pt x="16131" y="3228"/>
                          <a:pt x="21600" y="11222"/>
                          <a:pt x="21600" y="20131"/>
                        </a:cubicBezTo>
                      </a:path>
                      <a:path w="21600" h="20131" stroke="0" extrusionOk="0">
                        <a:moveTo>
                          <a:pt x="7829" y="-1"/>
                        </a:moveTo>
                        <a:cubicBezTo>
                          <a:pt x="16131" y="3228"/>
                          <a:pt x="21600" y="11222"/>
                          <a:pt x="21600" y="20131"/>
                        </a:cubicBezTo>
                        <a:lnTo>
                          <a:pt x="0" y="20131"/>
                        </a:lnTo>
                        <a:lnTo>
                          <a:pt x="7829" y="-1"/>
                        </a:lnTo>
                        <a:close/>
                      </a:path>
                    </a:pathLst>
                  </a:custGeom>
                  <a:noFill/>
                  <a:ln w="19050">
                    <a:solidFill>
                      <a:schemeClr val="bg2"/>
                    </a:solidFill>
                    <a:round/>
                    <a:headEnd/>
                    <a:tailEnd/>
                  </a:ln>
                  <a:effectLst/>
                  <a:extLst>
                    <a:ext uri="{909E8E84-426E-40DD-AFC4-6F175D3DCCD1}">
                      <a14:hiddenFill xmlns:a14="http://schemas.microsoft.com/office/drawing/2010/main">
                        <a:solidFill>
                          <a:schemeClr val="tx1">
                            <a:alpha val="4901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517" name="Arc 82"/>
                  <p:cNvSpPr>
                    <a:spLocks/>
                  </p:cNvSpPr>
                  <p:nvPr/>
                </p:nvSpPr>
                <p:spPr bwMode="auto">
                  <a:xfrm rot="16200000" flipH="1">
                    <a:off x="1260" y="2002"/>
                    <a:ext cx="274" cy="227"/>
                  </a:xfrm>
                  <a:custGeom>
                    <a:avLst/>
                    <a:gdLst>
                      <a:gd name="T0" fmla="*/ 99 w 21600"/>
                      <a:gd name="T1" fmla="*/ 0 h 20131"/>
                      <a:gd name="T2" fmla="*/ 274 w 21600"/>
                      <a:gd name="T3" fmla="*/ 227 h 20131"/>
                      <a:gd name="T4" fmla="*/ 0 w 21600"/>
                      <a:gd name="T5" fmla="*/ 227 h 20131"/>
                      <a:gd name="T6" fmla="*/ 0 60000 65536"/>
                      <a:gd name="T7" fmla="*/ 0 60000 65536"/>
                      <a:gd name="T8" fmla="*/ 0 60000 65536"/>
                    </a:gdLst>
                    <a:ahLst/>
                    <a:cxnLst>
                      <a:cxn ang="T6">
                        <a:pos x="T0" y="T1"/>
                      </a:cxn>
                      <a:cxn ang="T7">
                        <a:pos x="T2" y="T3"/>
                      </a:cxn>
                      <a:cxn ang="T8">
                        <a:pos x="T4" y="T5"/>
                      </a:cxn>
                    </a:cxnLst>
                    <a:rect l="0" t="0" r="r" b="b"/>
                    <a:pathLst>
                      <a:path w="21600" h="20131" fill="none" extrusionOk="0">
                        <a:moveTo>
                          <a:pt x="7829" y="-1"/>
                        </a:moveTo>
                        <a:cubicBezTo>
                          <a:pt x="16131" y="3228"/>
                          <a:pt x="21600" y="11222"/>
                          <a:pt x="21600" y="20131"/>
                        </a:cubicBezTo>
                      </a:path>
                      <a:path w="21600" h="20131" stroke="0" extrusionOk="0">
                        <a:moveTo>
                          <a:pt x="7829" y="-1"/>
                        </a:moveTo>
                        <a:cubicBezTo>
                          <a:pt x="16131" y="3228"/>
                          <a:pt x="21600" y="11222"/>
                          <a:pt x="21600" y="20131"/>
                        </a:cubicBezTo>
                        <a:lnTo>
                          <a:pt x="0" y="20131"/>
                        </a:lnTo>
                        <a:lnTo>
                          <a:pt x="7829" y="-1"/>
                        </a:lnTo>
                        <a:close/>
                      </a:path>
                    </a:pathLst>
                  </a:custGeom>
                  <a:noFill/>
                  <a:ln w="19050">
                    <a:solidFill>
                      <a:schemeClr val="bg2"/>
                    </a:solidFill>
                    <a:round/>
                    <a:headEnd/>
                    <a:tailEnd/>
                  </a:ln>
                  <a:effectLst/>
                  <a:extLst>
                    <a:ext uri="{909E8E84-426E-40DD-AFC4-6F175D3DCCD1}">
                      <a14:hiddenFill xmlns:a14="http://schemas.microsoft.com/office/drawing/2010/main">
                        <a:solidFill>
                          <a:schemeClr val="tx1">
                            <a:alpha val="4901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grpSp>
        <p:grpSp>
          <p:nvGrpSpPr>
            <p:cNvPr id="62497" name="Group 83"/>
            <p:cNvGrpSpPr>
              <a:grpSpLocks/>
            </p:cNvGrpSpPr>
            <p:nvPr/>
          </p:nvGrpSpPr>
          <p:grpSpPr bwMode="auto">
            <a:xfrm>
              <a:off x="2889" y="1979"/>
              <a:ext cx="1814" cy="274"/>
              <a:chOff x="1066" y="1979"/>
              <a:chExt cx="1814" cy="274"/>
            </a:xfrm>
          </p:grpSpPr>
          <p:grpSp>
            <p:nvGrpSpPr>
              <p:cNvPr id="62498" name="Group 84"/>
              <p:cNvGrpSpPr>
                <a:grpSpLocks/>
              </p:cNvGrpSpPr>
              <p:nvPr/>
            </p:nvGrpSpPr>
            <p:grpSpPr bwMode="auto">
              <a:xfrm>
                <a:off x="1066" y="1979"/>
                <a:ext cx="906" cy="274"/>
                <a:chOff x="1066" y="1979"/>
                <a:chExt cx="906" cy="274"/>
              </a:xfrm>
            </p:grpSpPr>
            <p:grpSp>
              <p:nvGrpSpPr>
                <p:cNvPr id="62506" name="Group 85"/>
                <p:cNvGrpSpPr>
                  <a:grpSpLocks/>
                </p:cNvGrpSpPr>
                <p:nvPr/>
              </p:nvGrpSpPr>
              <p:grpSpPr bwMode="auto">
                <a:xfrm>
                  <a:off x="1066" y="1979"/>
                  <a:ext cx="444" cy="274"/>
                  <a:chOff x="1066" y="1979"/>
                  <a:chExt cx="444" cy="274"/>
                </a:xfrm>
              </p:grpSpPr>
              <p:sp>
                <p:nvSpPr>
                  <p:cNvPr id="62510" name="Arc 86"/>
                  <p:cNvSpPr>
                    <a:spLocks/>
                  </p:cNvSpPr>
                  <p:nvPr/>
                </p:nvSpPr>
                <p:spPr bwMode="auto">
                  <a:xfrm rot="5400000">
                    <a:off x="1040" y="2005"/>
                    <a:ext cx="274" cy="222"/>
                  </a:xfrm>
                  <a:custGeom>
                    <a:avLst/>
                    <a:gdLst>
                      <a:gd name="T0" fmla="*/ 99 w 21600"/>
                      <a:gd name="T1" fmla="*/ 0 h 20131"/>
                      <a:gd name="T2" fmla="*/ 274 w 21600"/>
                      <a:gd name="T3" fmla="*/ 222 h 20131"/>
                      <a:gd name="T4" fmla="*/ 0 w 21600"/>
                      <a:gd name="T5" fmla="*/ 222 h 20131"/>
                      <a:gd name="T6" fmla="*/ 0 60000 65536"/>
                      <a:gd name="T7" fmla="*/ 0 60000 65536"/>
                      <a:gd name="T8" fmla="*/ 0 60000 65536"/>
                    </a:gdLst>
                    <a:ahLst/>
                    <a:cxnLst>
                      <a:cxn ang="T6">
                        <a:pos x="T0" y="T1"/>
                      </a:cxn>
                      <a:cxn ang="T7">
                        <a:pos x="T2" y="T3"/>
                      </a:cxn>
                      <a:cxn ang="T8">
                        <a:pos x="T4" y="T5"/>
                      </a:cxn>
                    </a:cxnLst>
                    <a:rect l="0" t="0" r="r" b="b"/>
                    <a:pathLst>
                      <a:path w="21600" h="20131" fill="none" extrusionOk="0">
                        <a:moveTo>
                          <a:pt x="7829" y="-1"/>
                        </a:moveTo>
                        <a:cubicBezTo>
                          <a:pt x="16131" y="3228"/>
                          <a:pt x="21600" y="11222"/>
                          <a:pt x="21600" y="20131"/>
                        </a:cubicBezTo>
                      </a:path>
                      <a:path w="21600" h="20131" stroke="0" extrusionOk="0">
                        <a:moveTo>
                          <a:pt x="7829" y="-1"/>
                        </a:moveTo>
                        <a:cubicBezTo>
                          <a:pt x="16131" y="3228"/>
                          <a:pt x="21600" y="11222"/>
                          <a:pt x="21600" y="20131"/>
                        </a:cubicBezTo>
                        <a:lnTo>
                          <a:pt x="0" y="20131"/>
                        </a:lnTo>
                        <a:lnTo>
                          <a:pt x="7829" y="-1"/>
                        </a:lnTo>
                        <a:close/>
                      </a:path>
                    </a:pathLst>
                  </a:custGeom>
                  <a:noFill/>
                  <a:ln w="19050">
                    <a:solidFill>
                      <a:schemeClr val="bg2"/>
                    </a:solidFill>
                    <a:round/>
                    <a:headEnd/>
                    <a:tailEnd/>
                  </a:ln>
                  <a:effectLst/>
                  <a:extLst>
                    <a:ext uri="{909E8E84-426E-40DD-AFC4-6F175D3DCCD1}">
                      <a14:hiddenFill xmlns:a14="http://schemas.microsoft.com/office/drawing/2010/main">
                        <a:solidFill>
                          <a:schemeClr val="tx1">
                            <a:alpha val="4901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511" name="Arc 87"/>
                  <p:cNvSpPr>
                    <a:spLocks/>
                  </p:cNvSpPr>
                  <p:nvPr/>
                </p:nvSpPr>
                <p:spPr bwMode="auto">
                  <a:xfrm rot="16200000" flipH="1">
                    <a:off x="1260" y="2002"/>
                    <a:ext cx="274" cy="227"/>
                  </a:xfrm>
                  <a:custGeom>
                    <a:avLst/>
                    <a:gdLst>
                      <a:gd name="T0" fmla="*/ 99 w 21600"/>
                      <a:gd name="T1" fmla="*/ 0 h 20131"/>
                      <a:gd name="T2" fmla="*/ 274 w 21600"/>
                      <a:gd name="T3" fmla="*/ 227 h 20131"/>
                      <a:gd name="T4" fmla="*/ 0 w 21600"/>
                      <a:gd name="T5" fmla="*/ 227 h 20131"/>
                      <a:gd name="T6" fmla="*/ 0 60000 65536"/>
                      <a:gd name="T7" fmla="*/ 0 60000 65536"/>
                      <a:gd name="T8" fmla="*/ 0 60000 65536"/>
                    </a:gdLst>
                    <a:ahLst/>
                    <a:cxnLst>
                      <a:cxn ang="T6">
                        <a:pos x="T0" y="T1"/>
                      </a:cxn>
                      <a:cxn ang="T7">
                        <a:pos x="T2" y="T3"/>
                      </a:cxn>
                      <a:cxn ang="T8">
                        <a:pos x="T4" y="T5"/>
                      </a:cxn>
                    </a:cxnLst>
                    <a:rect l="0" t="0" r="r" b="b"/>
                    <a:pathLst>
                      <a:path w="21600" h="20131" fill="none" extrusionOk="0">
                        <a:moveTo>
                          <a:pt x="7829" y="-1"/>
                        </a:moveTo>
                        <a:cubicBezTo>
                          <a:pt x="16131" y="3228"/>
                          <a:pt x="21600" y="11222"/>
                          <a:pt x="21600" y="20131"/>
                        </a:cubicBezTo>
                      </a:path>
                      <a:path w="21600" h="20131" stroke="0" extrusionOk="0">
                        <a:moveTo>
                          <a:pt x="7829" y="-1"/>
                        </a:moveTo>
                        <a:cubicBezTo>
                          <a:pt x="16131" y="3228"/>
                          <a:pt x="21600" y="11222"/>
                          <a:pt x="21600" y="20131"/>
                        </a:cubicBezTo>
                        <a:lnTo>
                          <a:pt x="0" y="20131"/>
                        </a:lnTo>
                        <a:lnTo>
                          <a:pt x="7829" y="-1"/>
                        </a:lnTo>
                        <a:close/>
                      </a:path>
                    </a:pathLst>
                  </a:custGeom>
                  <a:noFill/>
                  <a:ln w="19050">
                    <a:solidFill>
                      <a:schemeClr val="bg2"/>
                    </a:solidFill>
                    <a:round/>
                    <a:headEnd/>
                    <a:tailEnd/>
                  </a:ln>
                  <a:effectLst/>
                  <a:extLst>
                    <a:ext uri="{909E8E84-426E-40DD-AFC4-6F175D3DCCD1}">
                      <a14:hiddenFill xmlns:a14="http://schemas.microsoft.com/office/drawing/2010/main">
                        <a:solidFill>
                          <a:schemeClr val="tx1">
                            <a:alpha val="4901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62507" name="Group 88"/>
                <p:cNvGrpSpPr>
                  <a:grpSpLocks/>
                </p:cNvGrpSpPr>
                <p:nvPr/>
              </p:nvGrpSpPr>
              <p:grpSpPr bwMode="auto">
                <a:xfrm>
                  <a:off x="1528" y="1979"/>
                  <a:ext cx="444" cy="274"/>
                  <a:chOff x="1066" y="1979"/>
                  <a:chExt cx="444" cy="274"/>
                </a:xfrm>
              </p:grpSpPr>
              <p:sp>
                <p:nvSpPr>
                  <p:cNvPr id="62508" name="Arc 89"/>
                  <p:cNvSpPr>
                    <a:spLocks/>
                  </p:cNvSpPr>
                  <p:nvPr/>
                </p:nvSpPr>
                <p:spPr bwMode="auto">
                  <a:xfrm rot="5400000">
                    <a:off x="1040" y="2005"/>
                    <a:ext cx="274" cy="222"/>
                  </a:xfrm>
                  <a:custGeom>
                    <a:avLst/>
                    <a:gdLst>
                      <a:gd name="T0" fmla="*/ 99 w 21600"/>
                      <a:gd name="T1" fmla="*/ 0 h 20131"/>
                      <a:gd name="T2" fmla="*/ 274 w 21600"/>
                      <a:gd name="T3" fmla="*/ 222 h 20131"/>
                      <a:gd name="T4" fmla="*/ 0 w 21600"/>
                      <a:gd name="T5" fmla="*/ 222 h 20131"/>
                      <a:gd name="T6" fmla="*/ 0 60000 65536"/>
                      <a:gd name="T7" fmla="*/ 0 60000 65536"/>
                      <a:gd name="T8" fmla="*/ 0 60000 65536"/>
                    </a:gdLst>
                    <a:ahLst/>
                    <a:cxnLst>
                      <a:cxn ang="T6">
                        <a:pos x="T0" y="T1"/>
                      </a:cxn>
                      <a:cxn ang="T7">
                        <a:pos x="T2" y="T3"/>
                      </a:cxn>
                      <a:cxn ang="T8">
                        <a:pos x="T4" y="T5"/>
                      </a:cxn>
                    </a:cxnLst>
                    <a:rect l="0" t="0" r="r" b="b"/>
                    <a:pathLst>
                      <a:path w="21600" h="20131" fill="none" extrusionOk="0">
                        <a:moveTo>
                          <a:pt x="7829" y="-1"/>
                        </a:moveTo>
                        <a:cubicBezTo>
                          <a:pt x="16131" y="3228"/>
                          <a:pt x="21600" y="11222"/>
                          <a:pt x="21600" y="20131"/>
                        </a:cubicBezTo>
                      </a:path>
                      <a:path w="21600" h="20131" stroke="0" extrusionOk="0">
                        <a:moveTo>
                          <a:pt x="7829" y="-1"/>
                        </a:moveTo>
                        <a:cubicBezTo>
                          <a:pt x="16131" y="3228"/>
                          <a:pt x="21600" y="11222"/>
                          <a:pt x="21600" y="20131"/>
                        </a:cubicBezTo>
                        <a:lnTo>
                          <a:pt x="0" y="20131"/>
                        </a:lnTo>
                        <a:lnTo>
                          <a:pt x="7829" y="-1"/>
                        </a:lnTo>
                        <a:close/>
                      </a:path>
                    </a:pathLst>
                  </a:custGeom>
                  <a:noFill/>
                  <a:ln w="19050">
                    <a:solidFill>
                      <a:schemeClr val="bg2"/>
                    </a:solidFill>
                    <a:round/>
                    <a:headEnd/>
                    <a:tailEnd/>
                  </a:ln>
                  <a:effectLst/>
                  <a:extLst>
                    <a:ext uri="{909E8E84-426E-40DD-AFC4-6F175D3DCCD1}">
                      <a14:hiddenFill xmlns:a14="http://schemas.microsoft.com/office/drawing/2010/main">
                        <a:solidFill>
                          <a:schemeClr val="tx1">
                            <a:alpha val="4901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509" name="Arc 90"/>
                  <p:cNvSpPr>
                    <a:spLocks/>
                  </p:cNvSpPr>
                  <p:nvPr/>
                </p:nvSpPr>
                <p:spPr bwMode="auto">
                  <a:xfrm rot="16200000" flipH="1">
                    <a:off x="1260" y="2002"/>
                    <a:ext cx="274" cy="227"/>
                  </a:xfrm>
                  <a:custGeom>
                    <a:avLst/>
                    <a:gdLst>
                      <a:gd name="T0" fmla="*/ 99 w 21600"/>
                      <a:gd name="T1" fmla="*/ 0 h 20131"/>
                      <a:gd name="T2" fmla="*/ 274 w 21600"/>
                      <a:gd name="T3" fmla="*/ 227 h 20131"/>
                      <a:gd name="T4" fmla="*/ 0 w 21600"/>
                      <a:gd name="T5" fmla="*/ 227 h 20131"/>
                      <a:gd name="T6" fmla="*/ 0 60000 65536"/>
                      <a:gd name="T7" fmla="*/ 0 60000 65536"/>
                      <a:gd name="T8" fmla="*/ 0 60000 65536"/>
                    </a:gdLst>
                    <a:ahLst/>
                    <a:cxnLst>
                      <a:cxn ang="T6">
                        <a:pos x="T0" y="T1"/>
                      </a:cxn>
                      <a:cxn ang="T7">
                        <a:pos x="T2" y="T3"/>
                      </a:cxn>
                      <a:cxn ang="T8">
                        <a:pos x="T4" y="T5"/>
                      </a:cxn>
                    </a:cxnLst>
                    <a:rect l="0" t="0" r="r" b="b"/>
                    <a:pathLst>
                      <a:path w="21600" h="20131" fill="none" extrusionOk="0">
                        <a:moveTo>
                          <a:pt x="7829" y="-1"/>
                        </a:moveTo>
                        <a:cubicBezTo>
                          <a:pt x="16131" y="3228"/>
                          <a:pt x="21600" y="11222"/>
                          <a:pt x="21600" y="20131"/>
                        </a:cubicBezTo>
                      </a:path>
                      <a:path w="21600" h="20131" stroke="0" extrusionOk="0">
                        <a:moveTo>
                          <a:pt x="7829" y="-1"/>
                        </a:moveTo>
                        <a:cubicBezTo>
                          <a:pt x="16131" y="3228"/>
                          <a:pt x="21600" y="11222"/>
                          <a:pt x="21600" y="20131"/>
                        </a:cubicBezTo>
                        <a:lnTo>
                          <a:pt x="0" y="20131"/>
                        </a:lnTo>
                        <a:lnTo>
                          <a:pt x="7829" y="-1"/>
                        </a:lnTo>
                        <a:close/>
                      </a:path>
                    </a:pathLst>
                  </a:custGeom>
                  <a:noFill/>
                  <a:ln w="19050">
                    <a:solidFill>
                      <a:schemeClr val="bg2"/>
                    </a:solidFill>
                    <a:round/>
                    <a:headEnd/>
                    <a:tailEnd/>
                  </a:ln>
                  <a:effectLst/>
                  <a:extLst>
                    <a:ext uri="{909E8E84-426E-40DD-AFC4-6F175D3DCCD1}">
                      <a14:hiddenFill xmlns:a14="http://schemas.microsoft.com/office/drawing/2010/main">
                        <a:solidFill>
                          <a:schemeClr val="tx1">
                            <a:alpha val="4901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grpSp>
            <p:nvGrpSpPr>
              <p:cNvPr id="62499" name="Group 91"/>
              <p:cNvGrpSpPr>
                <a:grpSpLocks/>
              </p:cNvGrpSpPr>
              <p:nvPr/>
            </p:nvGrpSpPr>
            <p:grpSpPr bwMode="auto">
              <a:xfrm>
                <a:off x="1974" y="1979"/>
                <a:ext cx="906" cy="274"/>
                <a:chOff x="1066" y="1979"/>
                <a:chExt cx="906" cy="274"/>
              </a:xfrm>
            </p:grpSpPr>
            <p:grpSp>
              <p:nvGrpSpPr>
                <p:cNvPr id="62500" name="Group 92"/>
                <p:cNvGrpSpPr>
                  <a:grpSpLocks/>
                </p:cNvGrpSpPr>
                <p:nvPr/>
              </p:nvGrpSpPr>
              <p:grpSpPr bwMode="auto">
                <a:xfrm>
                  <a:off x="1066" y="1979"/>
                  <a:ext cx="444" cy="274"/>
                  <a:chOff x="1066" y="1979"/>
                  <a:chExt cx="444" cy="274"/>
                </a:xfrm>
              </p:grpSpPr>
              <p:sp>
                <p:nvSpPr>
                  <p:cNvPr id="62504" name="Arc 93"/>
                  <p:cNvSpPr>
                    <a:spLocks/>
                  </p:cNvSpPr>
                  <p:nvPr/>
                </p:nvSpPr>
                <p:spPr bwMode="auto">
                  <a:xfrm rot="5400000">
                    <a:off x="1040" y="2005"/>
                    <a:ext cx="274" cy="222"/>
                  </a:xfrm>
                  <a:custGeom>
                    <a:avLst/>
                    <a:gdLst>
                      <a:gd name="T0" fmla="*/ 99 w 21600"/>
                      <a:gd name="T1" fmla="*/ 0 h 20131"/>
                      <a:gd name="T2" fmla="*/ 274 w 21600"/>
                      <a:gd name="T3" fmla="*/ 222 h 20131"/>
                      <a:gd name="T4" fmla="*/ 0 w 21600"/>
                      <a:gd name="T5" fmla="*/ 222 h 20131"/>
                      <a:gd name="T6" fmla="*/ 0 60000 65536"/>
                      <a:gd name="T7" fmla="*/ 0 60000 65536"/>
                      <a:gd name="T8" fmla="*/ 0 60000 65536"/>
                    </a:gdLst>
                    <a:ahLst/>
                    <a:cxnLst>
                      <a:cxn ang="T6">
                        <a:pos x="T0" y="T1"/>
                      </a:cxn>
                      <a:cxn ang="T7">
                        <a:pos x="T2" y="T3"/>
                      </a:cxn>
                      <a:cxn ang="T8">
                        <a:pos x="T4" y="T5"/>
                      </a:cxn>
                    </a:cxnLst>
                    <a:rect l="0" t="0" r="r" b="b"/>
                    <a:pathLst>
                      <a:path w="21600" h="20131" fill="none" extrusionOk="0">
                        <a:moveTo>
                          <a:pt x="7829" y="-1"/>
                        </a:moveTo>
                        <a:cubicBezTo>
                          <a:pt x="16131" y="3228"/>
                          <a:pt x="21600" y="11222"/>
                          <a:pt x="21600" y="20131"/>
                        </a:cubicBezTo>
                      </a:path>
                      <a:path w="21600" h="20131" stroke="0" extrusionOk="0">
                        <a:moveTo>
                          <a:pt x="7829" y="-1"/>
                        </a:moveTo>
                        <a:cubicBezTo>
                          <a:pt x="16131" y="3228"/>
                          <a:pt x="21600" y="11222"/>
                          <a:pt x="21600" y="20131"/>
                        </a:cubicBezTo>
                        <a:lnTo>
                          <a:pt x="0" y="20131"/>
                        </a:lnTo>
                        <a:lnTo>
                          <a:pt x="7829" y="-1"/>
                        </a:lnTo>
                        <a:close/>
                      </a:path>
                    </a:pathLst>
                  </a:custGeom>
                  <a:noFill/>
                  <a:ln w="19050">
                    <a:solidFill>
                      <a:schemeClr val="bg2"/>
                    </a:solidFill>
                    <a:round/>
                    <a:headEnd/>
                    <a:tailEnd/>
                  </a:ln>
                  <a:effectLst/>
                  <a:extLst>
                    <a:ext uri="{909E8E84-426E-40DD-AFC4-6F175D3DCCD1}">
                      <a14:hiddenFill xmlns:a14="http://schemas.microsoft.com/office/drawing/2010/main">
                        <a:solidFill>
                          <a:schemeClr val="tx1">
                            <a:alpha val="4901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505" name="Arc 94"/>
                  <p:cNvSpPr>
                    <a:spLocks/>
                  </p:cNvSpPr>
                  <p:nvPr/>
                </p:nvSpPr>
                <p:spPr bwMode="auto">
                  <a:xfrm rot="16200000" flipH="1">
                    <a:off x="1260" y="2002"/>
                    <a:ext cx="274" cy="227"/>
                  </a:xfrm>
                  <a:custGeom>
                    <a:avLst/>
                    <a:gdLst>
                      <a:gd name="T0" fmla="*/ 99 w 21600"/>
                      <a:gd name="T1" fmla="*/ 0 h 20131"/>
                      <a:gd name="T2" fmla="*/ 274 w 21600"/>
                      <a:gd name="T3" fmla="*/ 227 h 20131"/>
                      <a:gd name="T4" fmla="*/ 0 w 21600"/>
                      <a:gd name="T5" fmla="*/ 227 h 20131"/>
                      <a:gd name="T6" fmla="*/ 0 60000 65536"/>
                      <a:gd name="T7" fmla="*/ 0 60000 65536"/>
                      <a:gd name="T8" fmla="*/ 0 60000 65536"/>
                    </a:gdLst>
                    <a:ahLst/>
                    <a:cxnLst>
                      <a:cxn ang="T6">
                        <a:pos x="T0" y="T1"/>
                      </a:cxn>
                      <a:cxn ang="T7">
                        <a:pos x="T2" y="T3"/>
                      </a:cxn>
                      <a:cxn ang="T8">
                        <a:pos x="T4" y="T5"/>
                      </a:cxn>
                    </a:cxnLst>
                    <a:rect l="0" t="0" r="r" b="b"/>
                    <a:pathLst>
                      <a:path w="21600" h="20131" fill="none" extrusionOk="0">
                        <a:moveTo>
                          <a:pt x="7829" y="-1"/>
                        </a:moveTo>
                        <a:cubicBezTo>
                          <a:pt x="16131" y="3228"/>
                          <a:pt x="21600" y="11222"/>
                          <a:pt x="21600" y="20131"/>
                        </a:cubicBezTo>
                      </a:path>
                      <a:path w="21600" h="20131" stroke="0" extrusionOk="0">
                        <a:moveTo>
                          <a:pt x="7829" y="-1"/>
                        </a:moveTo>
                        <a:cubicBezTo>
                          <a:pt x="16131" y="3228"/>
                          <a:pt x="21600" y="11222"/>
                          <a:pt x="21600" y="20131"/>
                        </a:cubicBezTo>
                        <a:lnTo>
                          <a:pt x="0" y="20131"/>
                        </a:lnTo>
                        <a:lnTo>
                          <a:pt x="7829" y="-1"/>
                        </a:lnTo>
                        <a:close/>
                      </a:path>
                    </a:pathLst>
                  </a:custGeom>
                  <a:noFill/>
                  <a:ln w="19050">
                    <a:solidFill>
                      <a:schemeClr val="bg2"/>
                    </a:solidFill>
                    <a:round/>
                    <a:headEnd/>
                    <a:tailEnd/>
                  </a:ln>
                  <a:effectLst/>
                  <a:extLst>
                    <a:ext uri="{909E8E84-426E-40DD-AFC4-6F175D3DCCD1}">
                      <a14:hiddenFill xmlns:a14="http://schemas.microsoft.com/office/drawing/2010/main">
                        <a:solidFill>
                          <a:schemeClr val="tx1">
                            <a:alpha val="4901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62501" name="Group 95"/>
                <p:cNvGrpSpPr>
                  <a:grpSpLocks/>
                </p:cNvGrpSpPr>
                <p:nvPr/>
              </p:nvGrpSpPr>
              <p:grpSpPr bwMode="auto">
                <a:xfrm>
                  <a:off x="1528" y="1979"/>
                  <a:ext cx="444" cy="274"/>
                  <a:chOff x="1066" y="1979"/>
                  <a:chExt cx="444" cy="274"/>
                </a:xfrm>
              </p:grpSpPr>
              <p:sp>
                <p:nvSpPr>
                  <p:cNvPr id="62502" name="Arc 96"/>
                  <p:cNvSpPr>
                    <a:spLocks/>
                  </p:cNvSpPr>
                  <p:nvPr/>
                </p:nvSpPr>
                <p:spPr bwMode="auto">
                  <a:xfrm rot="5400000">
                    <a:off x="1040" y="2005"/>
                    <a:ext cx="274" cy="222"/>
                  </a:xfrm>
                  <a:custGeom>
                    <a:avLst/>
                    <a:gdLst>
                      <a:gd name="T0" fmla="*/ 99 w 21600"/>
                      <a:gd name="T1" fmla="*/ 0 h 20131"/>
                      <a:gd name="T2" fmla="*/ 274 w 21600"/>
                      <a:gd name="T3" fmla="*/ 222 h 20131"/>
                      <a:gd name="T4" fmla="*/ 0 w 21600"/>
                      <a:gd name="T5" fmla="*/ 222 h 20131"/>
                      <a:gd name="T6" fmla="*/ 0 60000 65536"/>
                      <a:gd name="T7" fmla="*/ 0 60000 65536"/>
                      <a:gd name="T8" fmla="*/ 0 60000 65536"/>
                    </a:gdLst>
                    <a:ahLst/>
                    <a:cxnLst>
                      <a:cxn ang="T6">
                        <a:pos x="T0" y="T1"/>
                      </a:cxn>
                      <a:cxn ang="T7">
                        <a:pos x="T2" y="T3"/>
                      </a:cxn>
                      <a:cxn ang="T8">
                        <a:pos x="T4" y="T5"/>
                      </a:cxn>
                    </a:cxnLst>
                    <a:rect l="0" t="0" r="r" b="b"/>
                    <a:pathLst>
                      <a:path w="21600" h="20131" fill="none" extrusionOk="0">
                        <a:moveTo>
                          <a:pt x="7829" y="-1"/>
                        </a:moveTo>
                        <a:cubicBezTo>
                          <a:pt x="16131" y="3228"/>
                          <a:pt x="21600" y="11222"/>
                          <a:pt x="21600" y="20131"/>
                        </a:cubicBezTo>
                      </a:path>
                      <a:path w="21600" h="20131" stroke="0" extrusionOk="0">
                        <a:moveTo>
                          <a:pt x="7829" y="-1"/>
                        </a:moveTo>
                        <a:cubicBezTo>
                          <a:pt x="16131" y="3228"/>
                          <a:pt x="21600" y="11222"/>
                          <a:pt x="21600" y="20131"/>
                        </a:cubicBezTo>
                        <a:lnTo>
                          <a:pt x="0" y="20131"/>
                        </a:lnTo>
                        <a:lnTo>
                          <a:pt x="7829" y="-1"/>
                        </a:lnTo>
                        <a:close/>
                      </a:path>
                    </a:pathLst>
                  </a:custGeom>
                  <a:noFill/>
                  <a:ln w="19050">
                    <a:solidFill>
                      <a:schemeClr val="bg2"/>
                    </a:solidFill>
                    <a:round/>
                    <a:headEnd/>
                    <a:tailEnd/>
                  </a:ln>
                  <a:effectLst/>
                  <a:extLst>
                    <a:ext uri="{909E8E84-426E-40DD-AFC4-6F175D3DCCD1}">
                      <a14:hiddenFill xmlns:a14="http://schemas.microsoft.com/office/drawing/2010/main">
                        <a:solidFill>
                          <a:schemeClr val="tx1">
                            <a:alpha val="4901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503" name="Arc 97"/>
                  <p:cNvSpPr>
                    <a:spLocks/>
                  </p:cNvSpPr>
                  <p:nvPr/>
                </p:nvSpPr>
                <p:spPr bwMode="auto">
                  <a:xfrm rot="16200000" flipH="1">
                    <a:off x="1260" y="2002"/>
                    <a:ext cx="274" cy="227"/>
                  </a:xfrm>
                  <a:custGeom>
                    <a:avLst/>
                    <a:gdLst>
                      <a:gd name="T0" fmla="*/ 99 w 21600"/>
                      <a:gd name="T1" fmla="*/ 0 h 20131"/>
                      <a:gd name="T2" fmla="*/ 274 w 21600"/>
                      <a:gd name="T3" fmla="*/ 227 h 20131"/>
                      <a:gd name="T4" fmla="*/ 0 w 21600"/>
                      <a:gd name="T5" fmla="*/ 227 h 20131"/>
                      <a:gd name="T6" fmla="*/ 0 60000 65536"/>
                      <a:gd name="T7" fmla="*/ 0 60000 65536"/>
                      <a:gd name="T8" fmla="*/ 0 60000 65536"/>
                    </a:gdLst>
                    <a:ahLst/>
                    <a:cxnLst>
                      <a:cxn ang="T6">
                        <a:pos x="T0" y="T1"/>
                      </a:cxn>
                      <a:cxn ang="T7">
                        <a:pos x="T2" y="T3"/>
                      </a:cxn>
                      <a:cxn ang="T8">
                        <a:pos x="T4" y="T5"/>
                      </a:cxn>
                    </a:cxnLst>
                    <a:rect l="0" t="0" r="r" b="b"/>
                    <a:pathLst>
                      <a:path w="21600" h="20131" fill="none" extrusionOk="0">
                        <a:moveTo>
                          <a:pt x="7829" y="-1"/>
                        </a:moveTo>
                        <a:cubicBezTo>
                          <a:pt x="16131" y="3228"/>
                          <a:pt x="21600" y="11222"/>
                          <a:pt x="21600" y="20131"/>
                        </a:cubicBezTo>
                      </a:path>
                      <a:path w="21600" h="20131" stroke="0" extrusionOk="0">
                        <a:moveTo>
                          <a:pt x="7829" y="-1"/>
                        </a:moveTo>
                        <a:cubicBezTo>
                          <a:pt x="16131" y="3228"/>
                          <a:pt x="21600" y="11222"/>
                          <a:pt x="21600" y="20131"/>
                        </a:cubicBezTo>
                        <a:lnTo>
                          <a:pt x="0" y="20131"/>
                        </a:lnTo>
                        <a:lnTo>
                          <a:pt x="7829" y="-1"/>
                        </a:lnTo>
                        <a:close/>
                      </a:path>
                    </a:pathLst>
                  </a:custGeom>
                  <a:noFill/>
                  <a:ln w="19050">
                    <a:solidFill>
                      <a:schemeClr val="bg2"/>
                    </a:solidFill>
                    <a:round/>
                    <a:headEnd/>
                    <a:tailEnd/>
                  </a:ln>
                  <a:effectLst/>
                  <a:extLst>
                    <a:ext uri="{909E8E84-426E-40DD-AFC4-6F175D3DCCD1}">
                      <a14:hiddenFill xmlns:a14="http://schemas.microsoft.com/office/drawing/2010/main">
                        <a:solidFill>
                          <a:schemeClr val="tx1">
                            <a:alpha val="4901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grpSp>
      </p:grpSp>
      <p:sp>
        <p:nvSpPr>
          <p:cNvPr id="62472" name="Line 98"/>
          <p:cNvSpPr>
            <a:spLocks noChangeShapeType="1"/>
          </p:cNvSpPr>
          <p:nvPr/>
        </p:nvSpPr>
        <p:spPr bwMode="auto">
          <a:xfrm>
            <a:off x="2252663" y="1174750"/>
            <a:ext cx="3097212" cy="216058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73" name="Line 99"/>
          <p:cNvSpPr>
            <a:spLocks noChangeShapeType="1"/>
          </p:cNvSpPr>
          <p:nvPr/>
        </p:nvSpPr>
        <p:spPr bwMode="auto">
          <a:xfrm>
            <a:off x="5349875" y="3321050"/>
            <a:ext cx="719138" cy="191135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74" name="Line 100"/>
          <p:cNvSpPr>
            <a:spLocks noChangeShapeType="1"/>
          </p:cNvSpPr>
          <p:nvPr/>
        </p:nvSpPr>
        <p:spPr bwMode="auto">
          <a:xfrm>
            <a:off x="5364163" y="2139950"/>
            <a:ext cx="0" cy="2160588"/>
          </a:xfrm>
          <a:prstGeom prst="line">
            <a:avLst/>
          </a:prstGeom>
          <a:noFill/>
          <a:ln w="190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75" name="Line 101"/>
          <p:cNvSpPr>
            <a:spLocks noChangeShapeType="1"/>
          </p:cNvSpPr>
          <p:nvPr/>
        </p:nvSpPr>
        <p:spPr bwMode="auto">
          <a:xfrm flipV="1">
            <a:off x="6069013" y="3346450"/>
            <a:ext cx="0" cy="1871663"/>
          </a:xfrm>
          <a:prstGeom prst="line">
            <a:avLst/>
          </a:prstGeom>
          <a:noFill/>
          <a:ln w="19050">
            <a:solidFill>
              <a:srgbClr val="FF99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76" name="Line 102"/>
          <p:cNvSpPr>
            <a:spLocks noChangeShapeType="1"/>
          </p:cNvSpPr>
          <p:nvPr/>
        </p:nvSpPr>
        <p:spPr bwMode="auto">
          <a:xfrm flipH="1" flipV="1">
            <a:off x="2266950" y="1143000"/>
            <a:ext cx="3816350" cy="4103688"/>
          </a:xfrm>
          <a:prstGeom prst="line">
            <a:avLst/>
          </a:prstGeom>
          <a:noFill/>
          <a:ln w="19050">
            <a:solidFill>
              <a:srgbClr val="FF99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77" name="Line 103"/>
          <p:cNvSpPr>
            <a:spLocks noChangeShapeType="1"/>
          </p:cNvSpPr>
          <p:nvPr/>
        </p:nvSpPr>
        <p:spPr bwMode="auto">
          <a:xfrm>
            <a:off x="2266950" y="1143000"/>
            <a:ext cx="3802063" cy="2173288"/>
          </a:xfrm>
          <a:prstGeom prst="line">
            <a:avLst/>
          </a:prstGeom>
          <a:noFill/>
          <a:ln w="19050">
            <a:solidFill>
              <a:srgbClr val="FF99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62478" name="Oval 104"/>
          <p:cNvSpPr>
            <a:spLocks noChangeArrowheads="1"/>
          </p:cNvSpPr>
          <p:nvPr/>
        </p:nvSpPr>
        <p:spPr bwMode="auto">
          <a:xfrm>
            <a:off x="2224088" y="1120775"/>
            <a:ext cx="107950" cy="107950"/>
          </a:xfrm>
          <a:prstGeom prst="ellipse">
            <a:avLst/>
          </a:prstGeom>
          <a:solidFill>
            <a:srgbClr val="339966"/>
          </a:solidFill>
          <a:ln w="19050" algn="ctr">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endParaRPr lang="it-IT" altLang="it-IT"/>
          </a:p>
        </p:txBody>
      </p:sp>
      <p:sp>
        <p:nvSpPr>
          <p:cNvPr id="62479" name="Arc 105"/>
          <p:cNvSpPr>
            <a:spLocks/>
          </p:cNvSpPr>
          <p:nvPr/>
        </p:nvSpPr>
        <p:spPr bwMode="auto">
          <a:xfrm rot="-6127855">
            <a:off x="4826794" y="3226594"/>
            <a:ext cx="914400" cy="379412"/>
          </a:xfrm>
          <a:custGeom>
            <a:avLst/>
            <a:gdLst>
              <a:gd name="T0" fmla="*/ 831977 w 21600"/>
              <a:gd name="T1" fmla="*/ 0 h 8962"/>
              <a:gd name="T2" fmla="*/ 914400 w 21600"/>
              <a:gd name="T3" fmla="*/ 379412 h 8962"/>
              <a:gd name="T4" fmla="*/ 0 w 21600"/>
              <a:gd name="T5" fmla="*/ 379412 h 8962"/>
              <a:gd name="T6" fmla="*/ 0 60000 65536"/>
              <a:gd name="T7" fmla="*/ 0 60000 65536"/>
              <a:gd name="T8" fmla="*/ 0 60000 65536"/>
            </a:gdLst>
            <a:ahLst/>
            <a:cxnLst>
              <a:cxn ang="T6">
                <a:pos x="T0" y="T1"/>
              </a:cxn>
              <a:cxn ang="T7">
                <a:pos x="T2" y="T3"/>
              </a:cxn>
              <a:cxn ang="T8">
                <a:pos x="T4" y="T5"/>
              </a:cxn>
            </a:cxnLst>
            <a:rect l="0" t="0" r="r" b="b"/>
            <a:pathLst>
              <a:path w="21600" h="8962" fill="none" extrusionOk="0">
                <a:moveTo>
                  <a:pt x="19653" y="-1"/>
                </a:moveTo>
                <a:cubicBezTo>
                  <a:pt x="20936" y="2813"/>
                  <a:pt x="21600" y="5869"/>
                  <a:pt x="21600" y="8962"/>
                </a:cubicBezTo>
              </a:path>
              <a:path w="21600" h="8962" stroke="0" extrusionOk="0">
                <a:moveTo>
                  <a:pt x="19653" y="-1"/>
                </a:moveTo>
                <a:cubicBezTo>
                  <a:pt x="20936" y="2813"/>
                  <a:pt x="21600" y="5869"/>
                  <a:pt x="21600" y="8962"/>
                </a:cubicBezTo>
                <a:lnTo>
                  <a:pt x="0" y="8962"/>
                </a:lnTo>
                <a:lnTo>
                  <a:pt x="19653" y="-1"/>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480" name="Arc 106"/>
          <p:cNvSpPr>
            <a:spLocks/>
          </p:cNvSpPr>
          <p:nvPr/>
        </p:nvSpPr>
        <p:spPr bwMode="auto">
          <a:xfrm flipV="1">
            <a:off x="5354638" y="3738563"/>
            <a:ext cx="242887" cy="215900"/>
          </a:xfrm>
          <a:custGeom>
            <a:avLst/>
            <a:gdLst>
              <a:gd name="T0" fmla="*/ 0 w 9149"/>
              <a:gd name="T1" fmla="*/ 0 h 21600"/>
              <a:gd name="T2" fmla="*/ 242887 w 9149"/>
              <a:gd name="T3" fmla="*/ 20321 h 21600"/>
              <a:gd name="T4" fmla="*/ 0 w 9149"/>
              <a:gd name="T5" fmla="*/ 215900 h 21600"/>
              <a:gd name="T6" fmla="*/ 0 60000 65536"/>
              <a:gd name="T7" fmla="*/ 0 60000 65536"/>
              <a:gd name="T8" fmla="*/ 0 60000 65536"/>
            </a:gdLst>
            <a:ahLst/>
            <a:cxnLst>
              <a:cxn ang="T6">
                <a:pos x="T0" y="T1"/>
              </a:cxn>
              <a:cxn ang="T7">
                <a:pos x="T2" y="T3"/>
              </a:cxn>
              <a:cxn ang="T8">
                <a:pos x="T4" y="T5"/>
              </a:cxn>
            </a:cxnLst>
            <a:rect l="0" t="0" r="r" b="b"/>
            <a:pathLst>
              <a:path w="9149" h="21600" fill="none" extrusionOk="0">
                <a:moveTo>
                  <a:pt x="-1" y="0"/>
                </a:moveTo>
                <a:cubicBezTo>
                  <a:pt x="3161" y="0"/>
                  <a:pt x="6284" y="694"/>
                  <a:pt x="9148" y="2033"/>
                </a:cubicBezTo>
              </a:path>
              <a:path w="9149" h="21600" stroke="0" extrusionOk="0">
                <a:moveTo>
                  <a:pt x="-1" y="0"/>
                </a:moveTo>
                <a:cubicBezTo>
                  <a:pt x="3161" y="0"/>
                  <a:pt x="6284" y="694"/>
                  <a:pt x="9148" y="2033"/>
                </a:cubicBezTo>
                <a:lnTo>
                  <a:pt x="0" y="21600"/>
                </a:lnTo>
                <a:lnTo>
                  <a:pt x="-1" y="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2481" name="Text Box 107"/>
          <p:cNvSpPr txBox="1">
            <a:spLocks noChangeArrowheads="1"/>
          </p:cNvSpPr>
          <p:nvPr/>
        </p:nvSpPr>
        <p:spPr bwMode="auto">
          <a:xfrm>
            <a:off x="2124075" y="765175"/>
            <a:ext cx="215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it-IT" altLang="it-IT" sz="1400" b="1">
                <a:latin typeface="Tahoma" pitchFamily="34" charset="0"/>
              </a:rPr>
              <a:t>A</a:t>
            </a:r>
          </a:p>
        </p:txBody>
      </p:sp>
      <p:sp>
        <p:nvSpPr>
          <p:cNvPr id="62482" name="Text Box 108"/>
          <p:cNvSpPr txBox="1">
            <a:spLocks noChangeArrowheads="1"/>
          </p:cNvSpPr>
          <p:nvPr/>
        </p:nvSpPr>
        <p:spPr bwMode="auto">
          <a:xfrm>
            <a:off x="4260850" y="3043238"/>
            <a:ext cx="215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it-IT" altLang="it-IT" sz="1400" b="1">
                <a:latin typeface="Tahoma" pitchFamily="34" charset="0"/>
              </a:rPr>
              <a:t>C</a:t>
            </a:r>
          </a:p>
        </p:txBody>
      </p:sp>
      <p:sp>
        <p:nvSpPr>
          <p:cNvPr id="62483" name="Text Box 109"/>
          <p:cNvSpPr txBox="1">
            <a:spLocks noChangeArrowheads="1"/>
          </p:cNvSpPr>
          <p:nvPr/>
        </p:nvSpPr>
        <p:spPr bwMode="auto">
          <a:xfrm>
            <a:off x="5364163" y="3070225"/>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it-IT" altLang="it-IT" sz="1400" b="1">
                <a:latin typeface="Tahoma" pitchFamily="34" charset="0"/>
              </a:rPr>
              <a:t>C’</a:t>
            </a:r>
          </a:p>
        </p:txBody>
      </p:sp>
      <p:sp>
        <p:nvSpPr>
          <p:cNvPr id="62484" name="Text Box 110"/>
          <p:cNvSpPr txBox="1">
            <a:spLocks noChangeArrowheads="1"/>
          </p:cNvSpPr>
          <p:nvPr/>
        </p:nvSpPr>
        <p:spPr bwMode="auto">
          <a:xfrm>
            <a:off x="6035675" y="3070225"/>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it-IT" altLang="it-IT" sz="1400" b="1">
                <a:latin typeface="Tahoma" pitchFamily="34" charset="0"/>
              </a:rPr>
              <a:t>C’’</a:t>
            </a:r>
          </a:p>
        </p:txBody>
      </p:sp>
      <p:sp>
        <p:nvSpPr>
          <p:cNvPr id="62485" name="Text Box 111"/>
          <p:cNvSpPr txBox="1">
            <a:spLocks noChangeArrowheads="1"/>
          </p:cNvSpPr>
          <p:nvPr/>
        </p:nvSpPr>
        <p:spPr bwMode="auto">
          <a:xfrm>
            <a:off x="6156325" y="5102225"/>
            <a:ext cx="215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it-IT" altLang="it-IT" sz="1400" b="1">
                <a:latin typeface="Tahoma" pitchFamily="34" charset="0"/>
              </a:rPr>
              <a:t>B</a:t>
            </a:r>
          </a:p>
        </p:txBody>
      </p:sp>
      <p:sp>
        <p:nvSpPr>
          <p:cNvPr id="62486" name="Oval 112"/>
          <p:cNvSpPr>
            <a:spLocks noChangeArrowheads="1"/>
          </p:cNvSpPr>
          <p:nvPr/>
        </p:nvSpPr>
        <p:spPr bwMode="auto">
          <a:xfrm>
            <a:off x="6011863" y="5175250"/>
            <a:ext cx="107950" cy="107950"/>
          </a:xfrm>
          <a:prstGeom prst="ellipse">
            <a:avLst/>
          </a:prstGeom>
          <a:solidFill>
            <a:srgbClr val="339966"/>
          </a:solidFill>
          <a:ln w="19050" algn="ctr">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endParaRPr lang="it-IT" altLang="it-IT"/>
          </a:p>
        </p:txBody>
      </p:sp>
      <p:sp>
        <p:nvSpPr>
          <p:cNvPr id="62487" name="Text Box 113"/>
          <p:cNvSpPr txBox="1">
            <a:spLocks noChangeArrowheads="1"/>
          </p:cNvSpPr>
          <p:nvPr/>
        </p:nvSpPr>
        <p:spPr bwMode="auto">
          <a:xfrm>
            <a:off x="5364163" y="3951288"/>
            <a:ext cx="2873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it-IT" altLang="it-IT" sz="1400" b="1"/>
              <a:t>β</a:t>
            </a:r>
          </a:p>
        </p:txBody>
      </p:sp>
      <p:sp>
        <p:nvSpPr>
          <p:cNvPr id="62488" name="Text Box 114"/>
          <p:cNvSpPr txBox="1">
            <a:spLocks noChangeArrowheads="1"/>
          </p:cNvSpPr>
          <p:nvPr/>
        </p:nvSpPr>
        <p:spPr bwMode="auto">
          <a:xfrm>
            <a:off x="4973638" y="2743200"/>
            <a:ext cx="2143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it-IT" altLang="it-IT" sz="1400" b="1"/>
              <a:t>α</a:t>
            </a:r>
          </a:p>
        </p:txBody>
      </p:sp>
      <p:sp>
        <p:nvSpPr>
          <p:cNvPr id="62489" name="Text Box 115"/>
          <p:cNvSpPr txBox="1">
            <a:spLocks noChangeArrowheads="1"/>
          </p:cNvSpPr>
          <p:nvPr/>
        </p:nvSpPr>
        <p:spPr bwMode="auto">
          <a:xfrm>
            <a:off x="7726363" y="995363"/>
            <a:ext cx="949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it-IT" altLang="it-IT" sz="1400" b="1">
                <a:latin typeface="Tahoma" pitchFamily="34" charset="0"/>
              </a:rPr>
              <a:t>Costa</a:t>
            </a:r>
          </a:p>
        </p:txBody>
      </p:sp>
      <p:sp>
        <p:nvSpPr>
          <p:cNvPr id="62490" name="Text Box 116"/>
          <p:cNvSpPr txBox="1">
            <a:spLocks noChangeArrowheads="1"/>
          </p:cNvSpPr>
          <p:nvPr/>
        </p:nvSpPr>
        <p:spPr bwMode="auto">
          <a:xfrm>
            <a:off x="7740650" y="3170238"/>
            <a:ext cx="949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it-IT" altLang="it-IT" sz="1400" b="1">
                <a:latin typeface="Tahoma" pitchFamily="34" charset="0"/>
              </a:rPr>
              <a:t>Costa</a:t>
            </a:r>
          </a:p>
        </p:txBody>
      </p:sp>
      <p:sp>
        <p:nvSpPr>
          <p:cNvPr id="62491" name="Text Box 117"/>
          <p:cNvSpPr txBox="1">
            <a:spLocks noChangeArrowheads="1"/>
          </p:cNvSpPr>
          <p:nvPr/>
        </p:nvSpPr>
        <p:spPr bwMode="auto">
          <a:xfrm>
            <a:off x="7740650" y="2078038"/>
            <a:ext cx="949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it-IT" altLang="it-IT" sz="1400" b="1">
                <a:latin typeface="Tahoma" pitchFamily="34" charset="0"/>
              </a:rPr>
              <a:t>Mare</a:t>
            </a:r>
          </a:p>
        </p:txBody>
      </p:sp>
      <p:sp>
        <p:nvSpPr>
          <p:cNvPr id="62492" name="Text Box 118"/>
          <p:cNvSpPr txBox="1">
            <a:spLocks noChangeArrowheads="1"/>
          </p:cNvSpPr>
          <p:nvPr/>
        </p:nvSpPr>
        <p:spPr bwMode="auto">
          <a:xfrm>
            <a:off x="7596188" y="4525963"/>
            <a:ext cx="1152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it-IT" altLang="it-IT" sz="1400" b="1">
                <a:latin typeface="Tahoma" pitchFamily="34" charset="0"/>
              </a:rPr>
              <a:t>Retroterra</a:t>
            </a:r>
          </a:p>
        </p:txBody>
      </p:sp>
      <p:graphicFrame>
        <p:nvGraphicFramePr>
          <p:cNvPr id="62493" name="Object 119"/>
          <p:cNvGraphicFramePr>
            <a:graphicFrameLocks noGrp="1" noChangeAspect="1"/>
          </p:cNvGraphicFramePr>
          <p:nvPr>
            <p:ph idx="1"/>
          </p:nvPr>
        </p:nvGraphicFramePr>
        <p:xfrm>
          <a:off x="1835150" y="5932488"/>
          <a:ext cx="2305050" cy="449262"/>
        </p:xfrm>
        <a:graphic>
          <a:graphicData uri="http://schemas.openxmlformats.org/presentationml/2006/ole">
            <mc:AlternateContent xmlns:mc="http://schemas.openxmlformats.org/markup-compatibility/2006">
              <mc:Choice xmlns:v="urn:schemas-microsoft-com:vml" Requires="v">
                <p:oleObj spid="_x0000_s172065" name="Equation" r:id="rId3" imgW="914003" imgH="177723" progId="Equation.3">
                  <p:embed/>
                </p:oleObj>
              </mc:Choice>
              <mc:Fallback>
                <p:oleObj name="Equation" r:id="rId3" imgW="914003" imgH="17772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5932488"/>
                        <a:ext cx="2305050"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2494" name="Text Box 120"/>
          <p:cNvSpPr txBox="1">
            <a:spLocks noChangeArrowheads="1"/>
          </p:cNvSpPr>
          <p:nvPr/>
        </p:nvSpPr>
        <p:spPr bwMode="auto">
          <a:xfrm>
            <a:off x="34925" y="3527425"/>
            <a:ext cx="4824413"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it-IT" altLang="it-IT" sz="1600" b="1"/>
              <a:t>Obiettivo: minimizzare costi di trasporto da </a:t>
            </a:r>
            <a:br>
              <a:rPr lang="it-IT" altLang="it-IT" sz="1600" b="1"/>
            </a:br>
            <a:r>
              <a:rPr lang="it-IT" altLang="it-IT" sz="1600" b="1"/>
              <a:t>porto </a:t>
            </a:r>
            <a:r>
              <a:rPr lang="it-IT" altLang="it-IT" sz="1600" b="1" i="1"/>
              <a:t>A </a:t>
            </a:r>
            <a:r>
              <a:rPr lang="it-IT" altLang="it-IT" sz="1600" b="1"/>
              <a:t>a località </a:t>
            </a:r>
            <a:r>
              <a:rPr lang="it-IT" altLang="it-IT" sz="1600" b="1" i="1"/>
              <a:t>B </a:t>
            </a:r>
            <a:r>
              <a:rPr lang="it-IT" altLang="it-IT" sz="1600" b="1"/>
              <a:t>nell’entroterra</a:t>
            </a:r>
          </a:p>
          <a:p>
            <a:pPr algn="l">
              <a:spcBef>
                <a:spcPct val="50000"/>
              </a:spcBef>
              <a:buFont typeface="Monotype Sorts" pitchFamily="2" charset="2"/>
              <a:buNone/>
            </a:pPr>
            <a:r>
              <a:rPr lang="it-IT" altLang="it-IT" sz="1600"/>
              <a:t>Costo f</a:t>
            </a:r>
            <a:r>
              <a:rPr lang="it-IT" altLang="it-IT" sz="1600" baseline="-25000"/>
              <a:t>a </a:t>
            </a:r>
            <a:r>
              <a:rPr lang="it-IT" altLang="it-IT" sz="1600"/>
              <a:t>= (trasporto via mare) basso </a:t>
            </a:r>
            <a:br>
              <a:rPr lang="it-IT" altLang="it-IT" sz="1600"/>
            </a:br>
            <a:r>
              <a:rPr lang="it-IT" altLang="it-IT" sz="1600"/>
              <a:t>Costo f</a:t>
            </a:r>
            <a:r>
              <a:rPr lang="it-IT" altLang="it-IT" sz="1600" baseline="-25000"/>
              <a:t>b</a:t>
            </a:r>
            <a:r>
              <a:rPr lang="it-IT" altLang="it-IT" sz="1600"/>
              <a:t> = (trasporto via terra) alto</a:t>
            </a:r>
          </a:p>
          <a:p>
            <a:pPr algn="l">
              <a:spcBef>
                <a:spcPct val="50000"/>
              </a:spcBef>
              <a:buFont typeface="Monotype Sorts" pitchFamily="2" charset="2"/>
              <a:buNone/>
            </a:pPr>
            <a:r>
              <a:rPr lang="it-IT" altLang="it-IT" sz="1600"/>
              <a:t>Se:  costi omogenei; isotropia spaziale</a:t>
            </a:r>
            <a:br>
              <a:rPr lang="it-IT" altLang="it-IT" sz="1600"/>
            </a:br>
            <a:r>
              <a:rPr lang="it-IT" altLang="it-IT" sz="1600"/>
              <a:t>=&gt; </a:t>
            </a:r>
            <a:r>
              <a:rPr lang="it-IT" altLang="it-IT" sz="1600" b="1"/>
              <a:t>C = punto di transito</a:t>
            </a:r>
            <a:r>
              <a:rPr lang="it-IT" altLang="it-IT" sz="1600"/>
              <a:t/>
            </a:r>
            <a:br>
              <a:rPr lang="it-IT" altLang="it-IT" sz="1600"/>
            </a:br>
            <a:r>
              <a:rPr lang="it-IT" altLang="it-IT" sz="1600"/>
              <a:t>Se: distanza massima per modo di trasporto più economico =&gt; </a:t>
            </a:r>
            <a:r>
              <a:rPr lang="it-IT" altLang="it-IT" sz="1600" b="1"/>
              <a:t>C’’ = punto di transito</a:t>
            </a:r>
            <a:br>
              <a:rPr lang="it-IT" altLang="it-IT" sz="1600" b="1"/>
            </a:br>
            <a:r>
              <a:rPr lang="it-IT" altLang="it-IT" sz="1600" b="1"/>
              <a:t>Loesch: </a:t>
            </a:r>
            <a:r>
              <a:rPr lang="it-IT" altLang="it-IT" sz="1600"/>
              <a:t>legge di rifrazione ottica: via di minimo costo passa per </a:t>
            </a:r>
            <a:r>
              <a:rPr lang="it-IT" altLang="it-IT" sz="1600" b="1"/>
              <a:t>C’, </a:t>
            </a:r>
            <a:r>
              <a:rPr lang="it-IT" altLang="it-IT" sz="1600"/>
              <a:t>dove			 	</a:t>
            </a:r>
          </a:p>
        </p:txBody>
      </p:sp>
      <p:sp>
        <p:nvSpPr>
          <p:cNvPr id="62495" name="Oval 121"/>
          <p:cNvSpPr>
            <a:spLocks noChangeArrowheads="1"/>
          </p:cNvSpPr>
          <p:nvPr/>
        </p:nvSpPr>
        <p:spPr bwMode="auto">
          <a:xfrm>
            <a:off x="5327650" y="3260725"/>
            <a:ext cx="107950" cy="107950"/>
          </a:xfrm>
          <a:prstGeom prst="ellipse">
            <a:avLst/>
          </a:prstGeom>
          <a:solidFill>
            <a:srgbClr val="339966"/>
          </a:solidFill>
          <a:ln w="19050" algn="ctr">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endParaRPr lang="it-IT" altLang="it-IT"/>
          </a:p>
        </p:txBody>
      </p:sp>
    </p:spTree>
    <p:extLst>
      <p:ext uri="{BB962C8B-B14F-4D97-AF65-F5344CB8AC3E}">
        <p14:creationId xmlns:p14="http://schemas.microsoft.com/office/powerpoint/2010/main" val="2809899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4"/>
          <p:cNvSpPr>
            <a:spLocks noGrp="1" noChangeArrowheads="1"/>
          </p:cNvSpPr>
          <p:nvPr>
            <p:ph type="title"/>
          </p:nvPr>
        </p:nvSpPr>
        <p:spPr/>
        <p:txBody>
          <a:bodyPr/>
          <a:lstStyle/>
          <a:p>
            <a:pPr eaLnBrk="1" hangingPunct="1"/>
            <a:r>
              <a:rPr lang="en-US" smtClean="0"/>
              <a:t>Growth Factors in Transport Demand</a:t>
            </a:r>
          </a:p>
        </p:txBody>
      </p:sp>
      <p:sp>
        <p:nvSpPr>
          <p:cNvPr id="82948" name="AutoShape 13"/>
          <p:cNvSpPr>
            <a:spLocks noChangeArrowheads="1"/>
          </p:cNvSpPr>
          <p:nvPr/>
        </p:nvSpPr>
        <p:spPr bwMode="auto">
          <a:xfrm rot="5400000">
            <a:off x="5203031" y="3248819"/>
            <a:ext cx="827088" cy="3321050"/>
          </a:xfrm>
          <a:prstGeom prst="upArrow">
            <a:avLst>
              <a:gd name="adj1" fmla="val 34361"/>
              <a:gd name="adj2" fmla="val 91349"/>
            </a:avLst>
          </a:prstGeom>
          <a:solidFill>
            <a:srgbClr val="FFFF99"/>
          </a:solidFill>
          <a:ln w="38100">
            <a:solidFill>
              <a:srgbClr val="C0C0C0"/>
            </a:solidFill>
            <a:miter lim="800000"/>
            <a:headEnd/>
            <a:tailEnd/>
          </a:ln>
        </p:spPr>
        <p:txBody>
          <a:bodyPr wrap="none" anchor="ctr"/>
          <a:lstStyle/>
          <a:p>
            <a:endParaRPr lang="en-US"/>
          </a:p>
        </p:txBody>
      </p:sp>
      <p:sp>
        <p:nvSpPr>
          <p:cNvPr id="82949" name="AutoShape 12"/>
          <p:cNvSpPr>
            <a:spLocks noChangeArrowheads="1"/>
          </p:cNvSpPr>
          <p:nvPr/>
        </p:nvSpPr>
        <p:spPr bwMode="auto">
          <a:xfrm>
            <a:off x="2832100" y="1954213"/>
            <a:ext cx="827088" cy="2386012"/>
          </a:xfrm>
          <a:prstGeom prst="upArrow">
            <a:avLst>
              <a:gd name="adj1" fmla="val 33593"/>
              <a:gd name="adj2" fmla="val 80428"/>
            </a:avLst>
          </a:prstGeom>
          <a:solidFill>
            <a:srgbClr val="99CCFF"/>
          </a:solidFill>
          <a:ln w="38100">
            <a:solidFill>
              <a:srgbClr val="C0C0C0"/>
            </a:solidFill>
            <a:miter lim="800000"/>
            <a:headEnd/>
            <a:tailEnd/>
          </a:ln>
        </p:spPr>
        <p:txBody>
          <a:bodyPr wrap="none" anchor="ctr"/>
          <a:lstStyle/>
          <a:p>
            <a:endParaRPr lang="en-US"/>
          </a:p>
        </p:txBody>
      </p:sp>
      <p:sp>
        <p:nvSpPr>
          <p:cNvPr id="82950" name="Freeform 5"/>
          <p:cNvSpPr>
            <a:spLocks/>
          </p:cNvSpPr>
          <p:nvPr/>
        </p:nvSpPr>
        <p:spPr bwMode="auto">
          <a:xfrm>
            <a:off x="1774825" y="1774825"/>
            <a:ext cx="6084888" cy="3917950"/>
          </a:xfrm>
          <a:custGeom>
            <a:avLst/>
            <a:gdLst>
              <a:gd name="T0" fmla="*/ 0 w 3833"/>
              <a:gd name="T1" fmla="*/ 0 h 2468"/>
              <a:gd name="T2" fmla="*/ 0 w 3833"/>
              <a:gd name="T3" fmla="*/ 2147483647 h 2468"/>
              <a:gd name="T4" fmla="*/ 2147483647 w 3833"/>
              <a:gd name="T5" fmla="*/ 2147483647 h 2468"/>
              <a:gd name="T6" fmla="*/ 0 60000 65536"/>
              <a:gd name="T7" fmla="*/ 0 60000 65536"/>
              <a:gd name="T8" fmla="*/ 0 60000 65536"/>
              <a:gd name="T9" fmla="*/ 0 w 3833"/>
              <a:gd name="T10" fmla="*/ 0 h 2468"/>
              <a:gd name="T11" fmla="*/ 3833 w 3833"/>
              <a:gd name="T12" fmla="*/ 2468 h 2468"/>
            </a:gdLst>
            <a:ahLst/>
            <a:cxnLst>
              <a:cxn ang="T6">
                <a:pos x="T0" y="T1"/>
              </a:cxn>
              <a:cxn ang="T7">
                <a:pos x="T2" y="T3"/>
              </a:cxn>
              <a:cxn ang="T8">
                <a:pos x="T4" y="T5"/>
              </a:cxn>
            </a:cxnLst>
            <a:rect l="T9" t="T10" r="T11" b="T12"/>
            <a:pathLst>
              <a:path w="3833" h="2468">
                <a:moveTo>
                  <a:pt x="0" y="0"/>
                </a:moveTo>
                <a:lnTo>
                  <a:pt x="0" y="2468"/>
                </a:lnTo>
                <a:lnTo>
                  <a:pt x="3833" y="2468"/>
                </a:lnTo>
              </a:path>
            </a:pathLst>
          </a:custGeom>
          <a:noFill/>
          <a:ln w="38100">
            <a:solidFill>
              <a:srgbClr val="808080"/>
            </a:solidFill>
            <a:round/>
            <a:headEnd type="triangle" w="med" len="med"/>
            <a:tailEnd type="triangle" w="med" len="med"/>
          </a:ln>
        </p:spPr>
        <p:txBody>
          <a:bodyPr/>
          <a:lstStyle/>
          <a:p>
            <a:endParaRPr lang="en-US"/>
          </a:p>
        </p:txBody>
      </p:sp>
      <p:sp>
        <p:nvSpPr>
          <p:cNvPr id="82951" name="Text Box 6"/>
          <p:cNvSpPr txBox="1">
            <a:spLocks noChangeArrowheads="1"/>
          </p:cNvSpPr>
          <p:nvPr/>
        </p:nvSpPr>
        <p:spPr bwMode="auto">
          <a:xfrm rot="-5400000">
            <a:off x="80963" y="3560763"/>
            <a:ext cx="3024187" cy="274637"/>
          </a:xfrm>
          <a:prstGeom prst="rect">
            <a:avLst/>
          </a:prstGeom>
          <a:noFill/>
          <a:ln w="38100">
            <a:noFill/>
            <a:miter lim="800000"/>
            <a:headEnd/>
            <a:tailEnd/>
          </a:ln>
        </p:spPr>
        <p:txBody>
          <a:bodyPr wrap="none" lIns="0" tIns="0" rIns="0" bIns="0">
            <a:spAutoFit/>
          </a:bodyPr>
          <a:lstStyle/>
          <a:p>
            <a:r>
              <a:rPr lang="en-US" sz="1800" b="1">
                <a:latin typeface="Arial Narrow" pitchFamily="34" charset="0"/>
              </a:rPr>
              <a:t>Quantity of Passengers or Freight</a:t>
            </a:r>
          </a:p>
        </p:txBody>
      </p:sp>
      <p:sp>
        <p:nvSpPr>
          <p:cNvPr id="82952" name="Text Box 7"/>
          <p:cNvSpPr txBox="1">
            <a:spLocks noChangeArrowheads="1"/>
          </p:cNvSpPr>
          <p:nvPr/>
        </p:nvSpPr>
        <p:spPr bwMode="auto">
          <a:xfrm>
            <a:off x="4070350" y="5735638"/>
            <a:ext cx="1576388" cy="274637"/>
          </a:xfrm>
          <a:prstGeom prst="rect">
            <a:avLst/>
          </a:prstGeom>
          <a:noFill/>
          <a:ln w="38100">
            <a:noFill/>
            <a:miter lim="800000"/>
            <a:headEnd/>
            <a:tailEnd/>
          </a:ln>
        </p:spPr>
        <p:txBody>
          <a:bodyPr wrap="none" lIns="0" tIns="0" rIns="0" bIns="0">
            <a:spAutoFit/>
          </a:bodyPr>
          <a:lstStyle/>
          <a:p>
            <a:r>
              <a:rPr lang="en-US" sz="1800" b="1">
                <a:latin typeface="Arial Narrow" pitchFamily="34" charset="0"/>
              </a:rPr>
              <a:t>Average Distance</a:t>
            </a:r>
          </a:p>
        </p:txBody>
      </p:sp>
      <p:sp>
        <p:nvSpPr>
          <p:cNvPr id="82953" name="Line 8"/>
          <p:cNvSpPr>
            <a:spLocks noChangeShapeType="1"/>
          </p:cNvSpPr>
          <p:nvPr/>
        </p:nvSpPr>
        <p:spPr bwMode="auto">
          <a:xfrm flipV="1">
            <a:off x="1893888" y="1893888"/>
            <a:ext cx="5813425" cy="3679825"/>
          </a:xfrm>
          <a:prstGeom prst="line">
            <a:avLst/>
          </a:prstGeom>
          <a:noFill/>
          <a:ln w="50800">
            <a:solidFill>
              <a:srgbClr val="969696"/>
            </a:solidFill>
            <a:round/>
            <a:headEnd/>
            <a:tailEnd type="triangle" w="med" len="med"/>
          </a:ln>
        </p:spPr>
        <p:txBody>
          <a:bodyPr/>
          <a:lstStyle/>
          <a:p>
            <a:endParaRPr lang="en-US"/>
          </a:p>
        </p:txBody>
      </p:sp>
      <p:sp>
        <p:nvSpPr>
          <p:cNvPr id="82954" name="Oval 9"/>
          <p:cNvSpPr>
            <a:spLocks noChangeArrowheads="1"/>
          </p:cNvSpPr>
          <p:nvPr/>
        </p:nvSpPr>
        <p:spPr bwMode="auto">
          <a:xfrm>
            <a:off x="2092325" y="2722563"/>
            <a:ext cx="2297113" cy="1230312"/>
          </a:xfrm>
          <a:prstGeom prst="ellipse">
            <a:avLst/>
          </a:prstGeom>
          <a:solidFill>
            <a:srgbClr val="99CCFF"/>
          </a:solidFill>
          <a:ln w="25400">
            <a:solidFill>
              <a:srgbClr val="000080"/>
            </a:solidFill>
            <a:round/>
            <a:headEnd/>
            <a:tailEnd/>
          </a:ln>
        </p:spPr>
        <p:txBody>
          <a:bodyPr anchor="ctr"/>
          <a:lstStyle/>
          <a:p>
            <a:pPr algn="ctr"/>
            <a:r>
              <a:rPr lang="en-US" sz="1600" b="1">
                <a:latin typeface="Arial Narrow" pitchFamily="34" charset="0"/>
              </a:rPr>
              <a:t>Growth in production and consumption</a:t>
            </a:r>
          </a:p>
          <a:p>
            <a:pPr algn="ctr"/>
            <a:r>
              <a:rPr lang="en-US" sz="1600" b="1">
                <a:latin typeface="Arial Narrow" pitchFamily="34" charset="0"/>
              </a:rPr>
              <a:t>Income growth</a:t>
            </a:r>
          </a:p>
        </p:txBody>
      </p:sp>
      <p:sp>
        <p:nvSpPr>
          <p:cNvPr id="82955" name="Oval 10"/>
          <p:cNvSpPr>
            <a:spLocks noChangeArrowheads="1"/>
          </p:cNvSpPr>
          <p:nvPr/>
        </p:nvSpPr>
        <p:spPr bwMode="auto">
          <a:xfrm>
            <a:off x="4124325" y="4300538"/>
            <a:ext cx="2297113" cy="1230312"/>
          </a:xfrm>
          <a:prstGeom prst="ellipse">
            <a:avLst/>
          </a:prstGeom>
          <a:solidFill>
            <a:srgbClr val="FFFF99"/>
          </a:solidFill>
          <a:ln w="25400">
            <a:solidFill>
              <a:srgbClr val="FF9900"/>
            </a:solidFill>
            <a:round/>
            <a:headEnd/>
            <a:tailEnd/>
          </a:ln>
        </p:spPr>
        <p:txBody>
          <a:bodyPr wrap="none" anchor="ctr"/>
          <a:lstStyle/>
          <a:p>
            <a:pPr algn="ctr"/>
            <a:r>
              <a:rPr lang="en-US" sz="1600" b="1">
                <a:latin typeface="Arial Narrow" pitchFamily="34" charset="0"/>
              </a:rPr>
              <a:t>Industrial relocation</a:t>
            </a:r>
          </a:p>
          <a:p>
            <a:pPr algn="ctr"/>
            <a:r>
              <a:rPr lang="en-US" sz="1600" b="1">
                <a:latin typeface="Arial Narrow" pitchFamily="34" charset="0"/>
              </a:rPr>
              <a:t>Economic specialization</a:t>
            </a:r>
          </a:p>
          <a:p>
            <a:pPr algn="ctr"/>
            <a:r>
              <a:rPr lang="en-US" sz="1600" b="1">
                <a:latin typeface="Arial Narrow" pitchFamily="34" charset="0"/>
              </a:rPr>
              <a:t>Suburbanization</a:t>
            </a:r>
          </a:p>
        </p:txBody>
      </p:sp>
      <p:sp>
        <p:nvSpPr>
          <p:cNvPr id="82956" name="Text Box 14"/>
          <p:cNvSpPr txBox="1">
            <a:spLocks noChangeArrowheads="1"/>
          </p:cNvSpPr>
          <p:nvPr/>
        </p:nvSpPr>
        <p:spPr bwMode="auto">
          <a:xfrm rot="-1988820">
            <a:off x="4884738" y="2574925"/>
            <a:ext cx="2155825" cy="366713"/>
          </a:xfrm>
          <a:prstGeom prst="rect">
            <a:avLst/>
          </a:prstGeom>
          <a:noFill/>
          <a:ln w="38100">
            <a:noFill/>
            <a:miter lim="800000"/>
            <a:headEnd/>
            <a:tailEnd/>
          </a:ln>
        </p:spPr>
        <p:txBody>
          <a:bodyPr wrap="none">
            <a:spAutoFit/>
          </a:bodyPr>
          <a:lstStyle/>
          <a:p>
            <a:r>
              <a:rPr lang="en-US" sz="1800" b="1">
                <a:latin typeface="Arial Narrow" pitchFamily="34" charset="0"/>
              </a:rPr>
              <a:t>Passenger or ton-kms</a:t>
            </a:r>
          </a:p>
        </p:txBody>
      </p:sp>
      <p:sp>
        <p:nvSpPr>
          <p:cNvPr id="77837" name="Text Box 15"/>
          <p:cNvSpPr txBox="1">
            <a:spLocks noChangeArrowheads="1"/>
          </p:cNvSpPr>
          <p:nvPr/>
        </p:nvSpPr>
        <p:spPr bwMode="auto">
          <a:xfrm>
            <a:off x="6616700" y="4802188"/>
            <a:ext cx="258763" cy="244475"/>
          </a:xfrm>
          <a:prstGeom prst="rect">
            <a:avLst/>
          </a:prstGeom>
          <a:noFill/>
          <a:ln w="38100">
            <a:noFill/>
            <a:miter lim="800000"/>
            <a:headEnd/>
            <a:tailEnd/>
          </a:ln>
        </p:spPr>
        <p:txBody>
          <a:bodyPr wrap="none" lIns="0" tIns="0" rIns="0" bIns="0">
            <a:spAutoFit/>
          </a:bodyPr>
          <a:lstStyle/>
          <a:p>
            <a:pPr>
              <a:defRPr/>
            </a:pPr>
            <a:r>
              <a:rPr lang="en-US" sz="1600" b="1">
                <a:effectLst>
                  <a:outerShdw blurRad="38100" dist="38100" dir="2700000" algn="tl">
                    <a:srgbClr val="000000">
                      <a:alpha val="43137"/>
                    </a:srgbClr>
                  </a:outerShdw>
                </a:effectLst>
                <a:latin typeface="Arial Narrow" pitchFamily="34" charset="0"/>
              </a:rPr>
              <a:t>KM</a:t>
            </a:r>
          </a:p>
        </p:txBody>
      </p:sp>
      <p:sp>
        <p:nvSpPr>
          <p:cNvPr id="77838" name="Text Box 16"/>
          <p:cNvSpPr txBox="1">
            <a:spLocks noChangeArrowheads="1"/>
          </p:cNvSpPr>
          <p:nvPr/>
        </p:nvSpPr>
        <p:spPr bwMode="auto">
          <a:xfrm>
            <a:off x="2789238" y="2068513"/>
            <a:ext cx="941387" cy="492125"/>
          </a:xfrm>
          <a:prstGeom prst="rect">
            <a:avLst/>
          </a:prstGeom>
          <a:noFill/>
          <a:ln w="38100">
            <a:noFill/>
            <a:miter lim="800000"/>
            <a:headEnd/>
            <a:tailEnd/>
          </a:ln>
        </p:spPr>
        <p:txBody>
          <a:bodyPr wrap="none" lIns="0" tIns="0" rIns="0" bIns="0">
            <a:spAutoFit/>
          </a:bodyPr>
          <a:lstStyle/>
          <a:p>
            <a:pPr algn="ctr">
              <a:defRPr/>
            </a:pPr>
            <a:r>
              <a:rPr lang="en-US" sz="1600" b="1" dirty="0">
                <a:effectLst>
                  <a:outerShdw blurRad="38100" dist="38100" dir="2700000" algn="tl">
                    <a:srgbClr val="000000">
                      <a:alpha val="43137"/>
                    </a:srgbClr>
                  </a:outerShdw>
                </a:effectLst>
                <a:latin typeface="Arial Narrow" pitchFamily="34" charset="0"/>
              </a:rPr>
              <a:t>Passengers</a:t>
            </a:r>
          </a:p>
          <a:p>
            <a:pPr algn="ctr">
              <a:defRPr/>
            </a:pPr>
            <a:r>
              <a:rPr lang="en-US" sz="1600" b="1" dirty="0">
                <a:effectLst>
                  <a:outerShdw blurRad="38100" dist="38100" dir="2700000" algn="tl">
                    <a:srgbClr val="000000">
                      <a:alpha val="43137"/>
                    </a:srgbClr>
                  </a:outerShdw>
                </a:effectLst>
                <a:latin typeface="Arial Narrow" pitchFamily="34" charset="0"/>
              </a:rPr>
              <a:t>Freight</a:t>
            </a:r>
          </a:p>
        </p:txBody>
      </p:sp>
      <p:sp>
        <p:nvSpPr>
          <p:cNvPr id="15" name="Footer Placeholder 3"/>
          <p:cNvSpPr>
            <a:spLocks noGrp="1"/>
          </p:cNvSpPr>
          <p:nvPr>
            <p:ph type="ftr" sz="quarter" idx="10"/>
          </p:nvPr>
        </p:nvSpPr>
        <p:spPr>
          <a:xfrm>
            <a:off x="101600" y="6604000"/>
            <a:ext cx="8940800" cy="246063"/>
          </a:xfrm>
        </p:spPr>
        <p:txBody>
          <a:bodyPr/>
          <a:lstStyle/>
          <a:p>
            <a:pPr>
              <a:defRPr/>
            </a:pPr>
            <a:r>
              <a:rPr lang="en-US" dirty="0" smtClean="0"/>
              <a:t>Copyright © 1998-2010, Dr. Jean-Paul </a:t>
            </a:r>
            <a:r>
              <a:rPr lang="en-US" dirty="0" err="1" smtClean="0"/>
              <a:t>Rodrigue</a:t>
            </a:r>
            <a:r>
              <a:rPr lang="en-US" dirty="0" smtClean="0"/>
              <a:t>, Dept. of Global Economies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endParaRPr lang="en-US" dirty="0"/>
          </a:p>
        </p:txBody>
      </p:sp>
    </p:spTree>
    <p:extLst>
      <p:ext uri="{BB962C8B-B14F-4D97-AF65-F5344CB8AC3E}">
        <p14:creationId xmlns:p14="http://schemas.microsoft.com/office/powerpoint/2010/main" val="13744747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olo 1"/>
          <p:cNvSpPr>
            <a:spLocks noGrp="1"/>
          </p:cNvSpPr>
          <p:nvPr>
            <p:ph type="title" idx="4294967295"/>
          </p:nvPr>
        </p:nvSpPr>
        <p:spPr/>
        <p:txBody>
          <a:bodyPr/>
          <a:lstStyle/>
          <a:p>
            <a:r>
              <a:rPr lang="it-IT" altLang="it-IT" sz="3200" dirty="0" err="1" smtClean="0"/>
              <a:t>References</a:t>
            </a:r>
            <a:endParaRPr lang="it-IT" altLang="it-IT" sz="3200" dirty="0" smtClean="0"/>
          </a:p>
        </p:txBody>
      </p:sp>
      <p:sp>
        <p:nvSpPr>
          <p:cNvPr id="43011" name="Rectangle 5" descr="Rectangle: Click to edit Master text styles&#10;Second level&#10;Third level&#10;Fourth level&#10;Fifth level"/>
          <p:cNvSpPr>
            <a:spLocks noGrp="1" noChangeArrowheads="1"/>
          </p:cNvSpPr>
          <p:nvPr>
            <p:ph type="body" idx="4294967295"/>
          </p:nvPr>
        </p:nvSpPr>
        <p:spPr/>
        <p:txBody>
          <a:bodyPr>
            <a:normAutofit fontScale="77500" lnSpcReduction="20000"/>
          </a:bodyPr>
          <a:lstStyle/>
          <a:p>
            <a:pPr>
              <a:defRPr/>
            </a:pPr>
            <a:r>
              <a:rPr lang="it-IT" dirty="0" smtClean="0"/>
              <a:t>CAPINERI C., </a:t>
            </a:r>
            <a:r>
              <a:rPr lang="it-IT" i="1" dirty="0" smtClean="0"/>
              <a:t>Reti e Studi Geografici</a:t>
            </a:r>
            <a:r>
              <a:rPr lang="it-IT" dirty="0" smtClean="0"/>
              <a:t>, in TINACCI MOSSELLO M. - CAPINERI C. (a cura di), Geografia delle Comunicazioni - Reti e Strutture Territoriali, </a:t>
            </a:r>
            <a:r>
              <a:rPr lang="it-IT" dirty="0" err="1" smtClean="0"/>
              <a:t>Giappichelli</a:t>
            </a:r>
            <a:r>
              <a:rPr lang="it-IT" dirty="0" smtClean="0"/>
              <a:t> Editore, Torino, 1996, pp. 23-36.</a:t>
            </a:r>
          </a:p>
          <a:p>
            <a:pPr>
              <a:defRPr/>
            </a:pPr>
            <a:r>
              <a:rPr lang="it-IT" dirty="0" smtClean="0"/>
              <a:t>HAGGETT P., </a:t>
            </a:r>
            <a:r>
              <a:rPr lang="it-IT" i="1" dirty="0" smtClean="0"/>
              <a:t>Geografia</a:t>
            </a:r>
            <a:r>
              <a:rPr lang="it-IT" dirty="0" smtClean="0"/>
              <a:t>, Zanichelli, Bologna, 2001</a:t>
            </a:r>
          </a:p>
          <a:p>
            <a:pPr>
              <a:defRPr/>
            </a:pPr>
            <a:r>
              <a:rPr lang="it-IT" dirty="0" smtClean="0"/>
              <a:t>ROCCA G., </a:t>
            </a:r>
            <a:r>
              <a:rPr lang="it-IT" i="1" dirty="0" smtClean="0"/>
              <a:t>Geografia della comunicazione. Metodologie e problematiche dei processi di mobilità territoriale</a:t>
            </a:r>
            <a:r>
              <a:rPr lang="it-IT" dirty="0" smtClean="0"/>
              <a:t>, Bologna, </a:t>
            </a:r>
            <a:r>
              <a:rPr lang="it-IT" dirty="0" err="1" smtClean="0"/>
              <a:t>Pàtron</a:t>
            </a:r>
            <a:r>
              <a:rPr lang="it-IT" dirty="0" smtClean="0"/>
              <a:t>, 2002</a:t>
            </a:r>
          </a:p>
          <a:p>
            <a:pPr>
              <a:defRPr/>
            </a:pPr>
            <a:r>
              <a:rPr lang="it-IT" dirty="0" smtClean="0"/>
              <a:t>RODRIGUE J. P., COMTOIS C. and SLACK B., </a:t>
            </a:r>
            <a:r>
              <a:rPr lang="it-IT" i="1" dirty="0" smtClean="0"/>
              <a:t>The </a:t>
            </a:r>
            <a:r>
              <a:rPr lang="it-IT" i="1" dirty="0" err="1" smtClean="0"/>
              <a:t>Geography</a:t>
            </a:r>
            <a:r>
              <a:rPr lang="it-IT" i="1" dirty="0" smtClean="0"/>
              <a:t> </a:t>
            </a:r>
            <a:r>
              <a:rPr lang="it-IT" i="1" dirty="0" err="1" smtClean="0"/>
              <a:t>of</a:t>
            </a:r>
            <a:r>
              <a:rPr lang="it-IT" i="1" dirty="0" smtClean="0"/>
              <a:t> </a:t>
            </a:r>
            <a:r>
              <a:rPr lang="it-IT" i="1" dirty="0" err="1" smtClean="0"/>
              <a:t>Transport</a:t>
            </a:r>
            <a:r>
              <a:rPr lang="it-IT" i="1" dirty="0" smtClean="0"/>
              <a:t> </a:t>
            </a:r>
            <a:r>
              <a:rPr lang="it-IT" i="1" dirty="0" err="1" smtClean="0"/>
              <a:t>Systems</a:t>
            </a:r>
            <a:r>
              <a:rPr lang="it-IT" dirty="0" smtClean="0"/>
              <a:t>, 2nd </a:t>
            </a:r>
            <a:r>
              <a:rPr lang="it-IT" dirty="0" err="1" smtClean="0"/>
              <a:t>edition</a:t>
            </a:r>
            <a:r>
              <a:rPr lang="it-IT" dirty="0" smtClean="0"/>
              <a:t>, </a:t>
            </a:r>
            <a:r>
              <a:rPr lang="it-IT" dirty="0" err="1" smtClean="0"/>
              <a:t>Routledge</a:t>
            </a:r>
            <a:r>
              <a:rPr lang="it-IT" dirty="0" smtClean="0"/>
              <a:t>, New York, 2009. </a:t>
            </a:r>
          </a:p>
          <a:p>
            <a:pPr>
              <a:defRPr/>
            </a:pPr>
            <a:r>
              <a:rPr lang="en-US" b="1" dirty="0" smtClean="0">
                <a:effectLst>
                  <a:outerShdw blurRad="38100" dist="38100" dir="2700000" algn="tl">
                    <a:srgbClr val="C0C0C0"/>
                  </a:outerShdw>
                </a:effectLst>
              </a:rPr>
              <a:t>Web - http://people.hofstra.edu/geotrans</a:t>
            </a:r>
          </a:p>
          <a:p>
            <a:pPr>
              <a:defRPr/>
            </a:pPr>
            <a:endParaRPr lang="it-IT" dirty="0" smtClean="0"/>
          </a:p>
          <a:p>
            <a:pPr>
              <a:defRPr/>
            </a:pPr>
            <a:endParaRPr lang="it-IT" dirty="0" smtClean="0"/>
          </a:p>
        </p:txBody>
      </p:sp>
    </p:spTree>
    <p:extLst>
      <p:ext uri="{BB962C8B-B14F-4D97-AF65-F5344CB8AC3E}">
        <p14:creationId xmlns:p14="http://schemas.microsoft.com/office/powerpoint/2010/main" val="233193700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title"/>
          </p:nvPr>
        </p:nvSpPr>
        <p:spPr/>
        <p:txBody>
          <a:bodyPr/>
          <a:lstStyle/>
          <a:p>
            <a:r>
              <a:rPr lang="it-IT" altLang="it-IT" sz="2800" dirty="0" err="1" smtClean="0"/>
              <a:t>Growth</a:t>
            </a:r>
            <a:r>
              <a:rPr lang="it-IT" altLang="it-IT" sz="2800" dirty="0" smtClean="0"/>
              <a:t> of (</a:t>
            </a:r>
            <a:r>
              <a:rPr lang="it-IT" altLang="it-IT" sz="2800" dirty="0" err="1" smtClean="0"/>
              <a:t>passengers</a:t>
            </a:r>
            <a:r>
              <a:rPr lang="it-IT" altLang="it-IT" sz="2800" dirty="0" smtClean="0"/>
              <a:t> and </a:t>
            </a:r>
            <a:r>
              <a:rPr lang="it-IT" altLang="it-IT" sz="2800" dirty="0" err="1" smtClean="0"/>
              <a:t>goods</a:t>
            </a:r>
            <a:r>
              <a:rPr lang="it-IT" altLang="it-IT" sz="2800" dirty="0" smtClean="0"/>
              <a:t>) </a:t>
            </a:r>
            <a:r>
              <a:rPr lang="it-IT" altLang="it-IT" sz="2800" dirty="0" err="1" smtClean="0"/>
              <a:t>transport</a:t>
            </a:r>
            <a:r>
              <a:rPr lang="it-IT" altLang="it-IT" sz="2800" dirty="0" smtClean="0"/>
              <a:t> and GDP (EU 27) </a:t>
            </a:r>
          </a:p>
        </p:txBody>
      </p:sp>
      <p:graphicFrame>
        <p:nvGraphicFramePr>
          <p:cNvPr id="41987" name="Object 4"/>
          <p:cNvGraphicFramePr>
            <a:graphicFrameLocks noGrp="1" noChangeAspect="1"/>
          </p:cNvGraphicFramePr>
          <p:nvPr>
            <p:ph idx="1"/>
          </p:nvPr>
        </p:nvGraphicFramePr>
        <p:xfrm>
          <a:off x="2195513" y="1484313"/>
          <a:ext cx="4699000" cy="4114800"/>
        </p:xfrm>
        <a:graphic>
          <a:graphicData uri="http://schemas.openxmlformats.org/presentationml/2006/ole">
            <mc:AlternateContent xmlns:mc="http://schemas.openxmlformats.org/markup-compatibility/2006">
              <mc:Choice xmlns:v="urn:schemas-microsoft-com:vml" Requires="v">
                <p:oleObj spid="_x0000_s168994" name="Grafico" r:id="rId3" imgW="5667433" imgH="4962617" progId="Excel.Chart.8">
                  <p:embed/>
                </p:oleObj>
              </mc:Choice>
              <mc:Fallback>
                <p:oleObj name="Grafico" r:id="rId3" imgW="5667433" imgH="4962617"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1484313"/>
                        <a:ext cx="4699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rgbClr val="333333"/>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988" name="Rectangle 7"/>
          <p:cNvSpPr>
            <a:spLocks noChangeArrowheads="1"/>
          </p:cNvSpPr>
          <p:nvPr/>
        </p:nvSpPr>
        <p:spPr bwMode="auto">
          <a:xfrm>
            <a:off x="479425" y="5748506"/>
            <a:ext cx="818515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r>
              <a:rPr lang="it-IT" altLang="it-IT" sz="1200" dirty="0"/>
              <a:t>(1) </a:t>
            </a:r>
            <a:r>
              <a:rPr lang="it-IT" altLang="it-IT" sz="1200" dirty="0" err="1" smtClean="0"/>
              <a:t>cars</a:t>
            </a:r>
            <a:r>
              <a:rPr lang="it-IT" altLang="it-IT" sz="1200" dirty="0" smtClean="0"/>
              <a:t>, </a:t>
            </a:r>
            <a:r>
              <a:rPr lang="it-IT" altLang="it-IT" sz="1200" dirty="0" err="1" smtClean="0"/>
              <a:t>motor</a:t>
            </a:r>
            <a:r>
              <a:rPr lang="it-IT" altLang="it-IT" sz="1200" dirty="0" smtClean="0"/>
              <a:t> </a:t>
            </a:r>
            <a:r>
              <a:rPr lang="it-IT" altLang="it-IT" sz="1200" dirty="0" err="1" smtClean="0"/>
              <a:t>vehicles</a:t>
            </a:r>
            <a:r>
              <a:rPr lang="it-IT" altLang="it-IT" sz="1200" dirty="0" smtClean="0"/>
              <a:t>, </a:t>
            </a:r>
            <a:r>
              <a:rPr lang="it-IT" altLang="it-IT" sz="1200" dirty="0" err="1" smtClean="0"/>
              <a:t>two-wheelers</a:t>
            </a:r>
            <a:r>
              <a:rPr lang="it-IT" altLang="it-IT" sz="1200" dirty="0" smtClean="0"/>
              <a:t>, </a:t>
            </a:r>
            <a:r>
              <a:rPr lang="it-IT" altLang="it-IT" sz="1200" dirty="0" err="1" smtClean="0"/>
              <a:t>autbus</a:t>
            </a:r>
            <a:r>
              <a:rPr lang="it-IT" altLang="it-IT" sz="1200" dirty="0" smtClean="0"/>
              <a:t> and </a:t>
            </a:r>
            <a:r>
              <a:rPr lang="it-IT" altLang="it-IT" sz="1200" dirty="0" err="1" smtClean="0"/>
              <a:t>pullmans</a:t>
            </a:r>
            <a:r>
              <a:rPr lang="it-IT" altLang="it-IT" sz="1200" dirty="0" smtClean="0"/>
              <a:t>, </a:t>
            </a:r>
            <a:r>
              <a:rPr lang="it-IT" altLang="it-IT" sz="1200" dirty="0" err="1" smtClean="0"/>
              <a:t>trams</a:t>
            </a:r>
            <a:r>
              <a:rPr lang="it-IT" altLang="it-IT" sz="1200" dirty="0" smtClean="0"/>
              <a:t>, underground </a:t>
            </a:r>
            <a:r>
              <a:rPr lang="it-IT" altLang="it-IT" sz="1200" dirty="0" err="1" smtClean="0"/>
              <a:t>rail</a:t>
            </a:r>
            <a:r>
              <a:rPr lang="it-IT" altLang="it-IT" sz="1200" dirty="0" smtClean="0"/>
              <a:t> </a:t>
            </a:r>
            <a:r>
              <a:rPr lang="it-IT" altLang="it-IT" sz="1200" dirty="0" err="1" smtClean="0"/>
              <a:t>lines</a:t>
            </a:r>
            <a:r>
              <a:rPr lang="it-IT" altLang="it-IT" sz="1200" dirty="0" smtClean="0"/>
              <a:t>, </a:t>
            </a:r>
            <a:r>
              <a:rPr lang="it-IT" altLang="it-IT" sz="1200" dirty="0" err="1" smtClean="0"/>
              <a:t>railways</a:t>
            </a:r>
            <a:r>
              <a:rPr lang="it-IT" altLang="it-IT" sz="1200" dirty="0" smtClean="0"/>
              <a:t>, air </a:t>
            </a:r>
            <a:r>
              <a:rPr lang="it-IT" altLang="it-IT" sz="1200" dirty="0" err="1" smtClean="0"/>
              <a:t>transport</a:t>
            </a:r>
            <a:r>
              <a:rPr lang="it-IT" altLang="it-IT" sz="1200" dirty="0" smtClean="0"/>
              <a:t>, </a:t>
            </a:r>
            <a:r>
              <a:rPr lang="it-IT" altLang="it-IT" sz="1200" dirty="0" err="1" smtClean="0"/>
              <a:t>inland</a:t>
            </a:r>
            <a:r>
              <a:rPr lang="it-IT" altLang="it-IT" sz="1200" dirty="0" smtClean="0"/>
              <a:t> </a:t>
            </a:r>
            <a:r>
              <a:rPr lang="it-IT" altLang="it-IT" sz="1200" dirty="0" err="1" smtClean="0"/>
              <a:t>waterways</a:t>
            </a:r>
            <a:r>
              <a:rPr lang="it-IT" altLang="it-IT" sz="1200" dirty="0" smtClean="0"/>
              <a:t>, intra-EU </a:t>
            </a:r>
            <a:r>
              <a:rPr lang="it-IT" altLang="it-IT" sz="1200" dirty="0" err="1" smtClean="0"/>
              <a:t>maritime</a:t>
            </a:r>
            <a:r>
              <a:rPr lang="it-IT" altLang="it-IT" sz="1200" dirty="0" smtClean="0"/>
              <a:t> </a:t>
            </a:r>
            <a:r>
              <a:rPr lang="it-IT" altLang="it-IT" sz="1200" dirty="0" err="1" smtClean="0"/>
              <a:t>transportE</a:t>
            </a:r>
            <a:endParaRPr lang="it-IT" altLang="it-IT" sz="1200" dirty="0"/>
          </a:p>
          <a:p>
            <a:pPr algn="l"/>
            <a:r>
              <a:rPr lang="it-IT" altLang="it-IT" sz="1200" dirty="0"/>
              <a:t>(2) </a:t>
            </a:r>
            <a:r>
              <a:rPr lang="it-IT" altLang="it-IT" sz="1200" dirty="0" smtClean="0"/>
              <a:t>Road </a:t>
            </a:r>
            <a:r>
              <a:rPr lang="it-IT" altLang="it-IT" sz="1200" dirty="0" err="1" smtClean="0"/>
              <a:t>railways</a:t>
            </a:r>
            <a:r>
              <a:rPr lang="it-IT" altLang="it-IT" sz="1200" dirty="0" smtClean="0"/>
              <a:t> </a:t>
            </a:r>
            <a:r>
              <a:rPr lang="it-IT" altLang="it-IT" sz="1200" dirty="0" err="1" smtClean="0"/>
              <a:t>inland</a:t>
            </a:r>
            <a:r>
              <a:rPr lang="it-IT" altLang="it-IT" sz="1200" dirty="0" smtClean="0"/>
              <a:t> </a:t>
            </a:r>
            <a:r>
              <a:rPr lang="it-IT" altLang="it-IT" sz="1200" dirty="0" err="1" smtClean="0"/>
              <a:t>waterways</a:t>
            </a:r>
            <a:r>
              <a:rPr lang="it-IT" altLang="it-IT" sz="1200" dirty="0" smtClean="0"/>
              <a:t>, </a:t>
            </a:r>
            <a:r>
              <a:rPr lang="it-IT" altLang="it-IT" sz="1200" dirty="0" err="1" smtClean="0"/>
              <a:t>pipelines</a:t>
            </a:r>
            <a:r>
              <a:rPr lang="it-IT" altLang="it-IT" sz="1200" dirty="0" smtClean="0"/>
              <a:t>, air and </a:t>
            </a:r>
            <a:r>
              <a:rPr lang="it-IT" altLang="it-IT" sz="1200" dirty="0" err="1" smtClean="0"/>
              <a:t>mairitime</a:t>
            </a:r>
            <a:r>
              <a:rPr lang="it-IT" altLang="it-IT" sz="1200" dirty="0" smtClean="0"/>
              <a:t> </a:t>
            </a:r>
            <a:r>
              <a:rPr lang="it-IT" altLang="it-IT" sz="1200" dirty="0" err="1" smtClean="0"/>
              <a:t>transport</a:t>
            </a:r>
            <a:r>
              <a:rPr lang="it-IT" altLang="it-IT" sz="1200" dirty="0" smtClean="0"/>
              <a:t> (intra EU)</a:t>
            </a:r>
            <a:endParaRPr lang="it-IT" altLang="it-IT" sz="1200" dirty="0"/>
          </a:p>
          <a:p>
            <a:pPr algn="l"/>
            <a:r>
              <a:rPr lang="it-IT" altLang="it-IT" sz="1200" dirty="0"/>
              <a:t>GDP </a:t>
            </a:r>
            <a:r>
              <a:rPr lang="it-IT" altLang="it-IT" sz="1200" dirty="0" err="1" smtClean="0"/>
              <a:t>at</a:t>
            </a:r>
            <a:r>
              <a:rPr lang="it-IT" altLang="it-IT" sz="1200" dirty="0" smtClean="0"/>
              <a:t> </a:t>
            </a:r>
            <a:r>
              <a:rPr lang="it-IT" altLang="it-IT" sz="1200" dirty="0" err="1" smtClean="0"/>
              <a:t>constant</a:t>
            </a:r>
            <a:r>
              <a:rPr lang="it-IT" altLang="it-IT" sz="1200" dirty="0" smtClean="0"/>
              <a:t> </a:t>
            </a:r>
            <a:r>
              <a:rPr lang="it-IT" altLang="it-IT" sz="1200" dirty="0" err="1" smtClean="0"/>
              <a:t>prices</a:t>
            </a:r>
            <a:r>
              <a:rPr lang="it-IT" altLang="it-IT" sz="1200" dirty="0" smtClean="0"/>
              <a:t> and </a:t>
            </a:r>
            <a:r>
              <a:rPr lang="it-IT" altLang="it-IT" sz="1200" dirty="0" err="1" smtClean="0"/>
              <a:t>exchange</a:t>
            </a:r>
            <a:r>
              <a:rPr lang="it-IT" altLang="it-IT" sz="1200" dirty="0" smtClean="0"/>
              <a:t> </a:t>
            </a:r>
            <a:r>
              <a:rPr lang="it-IT" altLang="it-IT" sz="1200" dirty="0" err="1" smtClean="0"/>
              <a:t>rates</a:t>
            </a:r>
            <a:r>
              <a:rPr lang="it-IT" altLang="it-IT" sz="1200" dirty="0" smtClean="0"/>
              <a:t> 2000</a:t>
            </a:r>
            <a:r>
              <a:rPr lang="it-IT" altLang="it-IT" sz="1200" dirty="0"/>
              <a:t>; </a:t>
            </a:r>
          </a:p>
          <a:p>
            <a:pPr algn="l"/>
            <a:r>
              <a:rPr lang="fr-FR" altLang="it-IT" sz="1200" dirty="0"/>
              <a:t>(Fonte: </a:t>
            </a:r>
            <a:r>
              <a:rPr lang="fr-FR" altLang="it-IT" sz="1200" dirty="0" err="1"/>
              <a:t>European</a:t>
            </a:r>
            <a:r>
              <a:rPr lang="fr-FR" altLang="it-IT" sz="1200" dirty="0"/>
              <a:t> Commission, </a:t>
            </a:r>
            <a:r>
              <a:rPr lang="fr-FR" altLang="it-IT" sz="1200" i="1" dirty="0"/>
              <a:t>Transport in Figures, 2010</a:t>
            </a:r>
            <a:r>
              <a:rPr lang="fr-FR" altLang="it-IT" sz="1200" dirty="0"/>
              <a:t>)</a:t>
            </a:r>
          </a:p>
        </p:txBody>
      </p:sp>
    </p:spTree>
    <p:extLst>
      <p:ext uri="{BB962C8B-B14F-4D97-AF65-F5344CB8AC3E}">
        <p14:creationId xmlns:p14="http://schemas.microsoft.com/office/powerpoint/2010/main" val="23621090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olo 3"/>
          <p:cNvSpPr>
            <a:spLocks noGrp="1"/>
          </p:cNvSpPr>
          <p:nvPr>
            <p:ph type="title" idx="4294967295"/>
          </p:nvPr>
        </p:nvSpPr>
        <p:spPr/>
        <p:txBody>
          <a:bodyPr/>
          <a:lstStyle/>
          <a:p>
            <a:r>
              <a:rPr lang="it-IT" altLang="it-IT" sz="2400" dirty="0" err="1" smtClean="0"/>
              <a:t>Transport</a:t>
            </a:r>
            <a:r>
              <a:rPr lang="it-IT" altLang="it-IT" sz="2400" dirty="0" smtClean="0"/>
              <a:t> </a:t>
            </a:r>
            <a:r>
              <a:rPr lang="it-IT" altLang="it-IT" sz="2400" dirty="0" err="1" smtClean="0"/>
              <a:t>modal</a:t>
            </a:r>
            <a:r>
              <a:rPr lang="it-IT" altLang="it-IT" sz="2400" dirty="0" smtClean="0"/>
              <a:t> split (EU 27) 1995 – 2007</a:t>
            </a:r>
            <a:br>
              <a:rPr lang="it-IT" altLang="it-IT" sz="2400" dirty="0" smtClean="0"/>
            </a:br>
            <a:endParaRPr lang="it-IT" altLang="it-IT" sz="2400" dirty="0" smtClean="0"/>
          </a:p>
        </p:txBody>
      </p:sp>
      <p:sp>
        <p:nvSpPr>
          <p:cNvPr id="43011" name="Segnaposto contenuto 9" descr="Rectangle: Click to edit Master text styles&#10;Second level&#10;Third level&#10;Fourth level&#10;Fifth level"/>
          <p:cNvSpPr>
            <a:spLocks noGrp="1"/>
          </p:cNvSpPr>
          <p:nvPr>
            <p:ph sz="half" idx="4294967295"/>
          </p:nvPr>
        </p:nvSpPr>
        <p:spPr>
          <a:xfrm>
            <a:off x="357188" y="1428750"/>
            <a:ext cx="3810000" cy="4114800"/>
          </a:xfrm>
        </p:spPr>
        <p:txBody>
          <a:bodyPr/>
          <a:lstStyle/>
          <a:p>
            <a:pPr algn="ctr">
              <a:buFont typeface="Wingdings" pitchFamily="2" charset="2"/>
              <a:buNone/>
            </a:pPr>
            <a:r>
              <a:rPr lang="it-IT" altLang="it-IT" sz="2000" dirty="0" err="1" smtClean="0"/>
              <a:t>Passengers</a:t>
            </a:r>
            <a:r>
              <a:rPr lang="it-IT" altLang="it-IT" sz="2000" dirty="0" smtClean="0"/>
              <a:t> </a:t>
            </a:r>
            <a:r>
              <a:rPr lang="it-IT" altLang="it-IT" sz="2000" dirty="0" err="1" smtClean="0"/>
              <a:t>transport</a:t>
            </a:r>
            <a:endParaRPr lang="it-IT" altLang="it-IT" sz="2000" dirty="0" smtClean="0"/>
          </a:p>
        </p:txBody>
      </p:sp>
      <p:sp>
        <p:nvSpPr>
          <p:cNvPr id="43012" name="Segnaposto contenuto 10" descr="Rectangle: Click to edit Master text styles&#10;Second level&#10;Third level&#10;Fourth level&#10;Fifth level"/>
          <p:cNvSpPr>
            <a:spLocks noGrp="1"/>
          </p:cNvSpPr>
          <p:nvPr>
            <p:ph sz="half" idx="4294967295"/>
          </p:nvPr>
        </p:nvSpPr>
        <p:spPr>
          <a:xfrm>
            <a:off x="5000625" y="1428750"/>
            <a:ext cx="3810000" cy="4114800"/>
          </a:xfrm>
        </p:spPr>
        <p:txBody>
          <a:bodyPr/>
          <a:lstStyle/>
          <a:p>
            <a:pPr algn="ctr">
              <a:buFont typeface="Wingdings" pitchFamily="2" charset="2"/>
              <a:buNone/>
            </a:pPr>
            <a:r>
              <a:rPr lang="it-IT" altLang="it-IT" sz="2000" dirty="0" err="1" smtClean="0"/>
              <a:t>Goods</a:t>
            </a:r>
            <a:r>
              <a:rPr lang="it-IT" altLang="it-IT" sz="2000" dirty="0" smtClean="0"/>
              <a:t> </a:t>
            </a:r>
            <a:r>
              <a:rPr lang="it-IT" altLang="it-IT" sz="2000" dirty="0" err="1" smtClean="0"/>
              <a:t>transport</a:t>
            </a:r>
            <a:endParaRPr lang="it-IT" altLang="it-IT" sz="2000" dirty="0" smtClean="0"/>
          </a:p>
        </p:txBody>
      </p:sp>
      <p:graphicFrame>
        <p:nvGraphicFramePr>
          <p:cNvPr id="137548" name="Group 332"/>
          <p:cNvGraphicFramePr>
            <a:graphicFrameLocks noGrp="1"/>
          </p:cNvGraphicFramePr>
          <p:nvPr/>
        </p:nvGraphicFramePr>
        <p:xfrm>
          <a:off x="411163" y="6080125"/>
          <a:ext cx="8253412" cy="692150"/>
        </p:xfrm>
        <a:graphic>
          <a:graphicData uri="http://schemas.openxmlformats.org/drawingml/2006/table">
            <a:tbl>
              <a:tblPr/>
              <a:tblGrid>
                <a:gridCol w="8253412"/>
              </a:tblGrid>
              <a:tr h="436445">
                <a:tc>
                  <a:txBody>
                    <a:bodyPr/>
                    <a:lstStyle>
                      <a:lvl1pPr algn="l">
                        <a:buClr>
                          <a:schemeClr val="hlink"/>
                        </a:buClr>
                        <a:buSzPct val="110000"/>
                        <a:buFont typeface="Wingdings" pitchFamily="2" charset="2"/>
                        <a:defRPr sz="2800">
                          <a:solidFill>
                            <a:schemeClr val="tx1"/>
                          </a:solidFill>
                          <a:latin typeface="Tahoma" pitchFamily="34" charset="0"/>
                        </a:defRPr>
                      </a:lvl1pPr>
                      <a:lvl2pPr marL="742950" indent="-285750" algn="l">
                        <a:buClr>
                          <a:schemeClr val="tx1"/>
                        </a:buClr>
                        <a:buSzPct val="60000"/>
                        <a:buFont typeface="Wingdings" pitchFamily="2" charset="2"/>
                        <a:defRPr sz="2400">
                          <a:solidFill>
                            <a:schemeClr val="tx1"/>
                          </a:solidFill>
                          <a:latin typeface="Tahoma" pitchFamily="34" charset="0"/>
                        </a:defRPr>
                      </a:lvl2pPr>
                      <a:lvl3pPr marL="1143000" indent="-228600" algn="l">
                        <a:buClr>
                          <a:schemeClr val="hlink"/>
                        </a:buClr>
                        <a:buSzPct val="95000"/>
                        <a:buFont typeface="Wingdings" pitchFamily="2" charset="2"/>
                        <a:defRPr sz="2000">
                          <a:solidFill>
                            <a:schemeClr val="tx1"/>
                          </a:solidFill>
                          <a:latin typeface="Tahoma" pitchFamily="34" charset="0"/>
                        </a:defRPr>
                      </a:lvl3pPr>
                      <a:lvl4pPr marL="1600200" indent="-228600" algn="l">
                        <a:buClr>
                          <a:schemeClr val="tx1"/>
                        </a:buClr>
                        <a:buSzPct val="65000"/>
                        <a:buFont typeface="Wingdings" pitchFamily="2" charset="2"/>
                        <a:defRPr>
                          <a:solidFill>
                            <a:schemeClr val="tx1"/>
                          </a:solidFill>
                          <a:latin typeface="Tahoma" pitchFamily="34" charset="0"/>
                        </a:defRPr>
                      </a:lvl4pPr>
                      <a:lvl5pPr marL="2057400" indent="-228600" algn="l">
                        <a:buClr>
                          <a:schemeClr val="hlink"/>
                        </a:buClr>
                        <a:buSzPct val="60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it-IT" sz="1400" b="1" i="0" u="none" strike="noStrike" cap="none" normalizeH="0" baseline="0" smtClean="0">
                          <a:ln>
                            <a:noFill/>
                          </a:ln>
                          <a:solidFill>
                            <a:schemeClr val="tx1"/>
                          </a:solidFill>
                          <a:effectLst/>
                          <a:latin typeface="Arial" pitchFamily="34" charset="0"/>
                        </a:rPr>
                        <a:t>EUROPEAN UNION, Directorate-General for Energy and Transport - in co-operation with Eurostat,  ENERGY AND TRANSPORT IN FIGURES 2010</a:t>
                      </a:r>
                    </a:p>
                  </a:txBody>
                  <a:tcPr marL="9525" marR="9525" marT="9529" marB="0" anchor="ctr" horzOverflow="overflow">
                    <a:lnL>
                      <a:noFill/>
                    </a:lnL>
                    <a:lnR>
                      <a:noFill/>
                    </a:lnR>
                    <a:lnT>
                      <a:noFill/>
                    </a:lnT>
                    <a:lnB>
                      <a:noFill/>
                    </a:lnB>
                    <a:lnTlToBr>
                      <a:noFill/>
                    </a:lnTlToBr>
                    <a:lnBlToTr>
                      <a:noFill/>
                    </a:lnBlToTr>
                    <a:noFill/>
                  </a:tcPr>
                </a:tc>
              </a:tr>
              <a:tr h="255705">
                <a:tc>
                  <a:txBody>
                    <a:bodyPr/>
                    <a:lstStyle>
                      <a:lvl1pPr algn="l">
                        <a:buClr>
                          <a:schemeClr val="hlink"/>
                        </a:buClr>
                        <a:buSzPct val="110000"/>
                        <a:buFont typeface="Wingdings" pitchFamily="2" charset="2"/>
                        <a:defRPr sz="2800">
                          <a:solidFill>
                            <a:schemeClr val="tx1"/>
                          </a:solidFill>
                          <a:latin typeface="Tahoma" pitchFamily="34" charset="0"/>
                        </a:defRPr>
                      </a:lvl1pPr>
                      <a:lvl2pPr marL="742950" indent="-285750" algn="l">
                        <a:buClr>
                          <a:schemeClr val="tx1"/>
                        </a:buClr>
                        <a:buSzPct val="60000"/>
                        <a:buFont typeface="Wingdings" pitchFamily="2" charset="2"/>
                        <a:defRPr sz="2400">
                          <a:solidFill>
                            <a:schemeClr val="tx1"/>
                          </a:solidFill>
                          <a:latin typeface="Tahoma" pitchFamily="34" charset="0"/>
                        </a:defRPr>
                      </a:lvl2pPr>
                      <a:lvl3pPr marL="1143000" indent="-228600" algn="l">
                        <a:buClr>
                          <a:schemeClr val="hlink"/>
                        </a:buClr>
                        <a:buSzPct val="95000"/>
                        <a:buFont typeface="Wingdings" pitchFamily="2" charset="2"/>
                        <a:defRPr sz="2000">
                          <a:solidFill>
                            <a:schemeClr val="tx1"/>
                          </a:solidFill>
                          <a:latin typeface="Tahoma" pitchFamily="34" charset="0"/>
                        </a:defRPr>
                      </a:lvl3pPr>
                      <a:lvl4pPr marL="1600200" indent="-228600" algn="l">
                        <a:buClr>
                          <a:schemeClr val="tx1"/>
                        </a:buClr>
                        <a:buSzPct val="65000"/>
                        <a:buFont typeface="Wingdings" pitchFamily="2" charset="2"/>
                        <a:defRPr>
                          <a:solidFill>
                            <a:schemeClr val="tx1"/>
                          </a:solidFill>
                          <a:latin typeface="Tahoma" pitchFamily="34" charset="0"/>
                        </a:defRPr>
                      </a:lvl4pPr>
                      <a:lvl5pPr marL="2057400" indent="-228600" algn="l">
                        <a:buClr>
                          <a:schemeClr val="hlink"/>
                        </a:buClr>
                        <a:buSzPct val="60000"/>
                        <a:buFont typeface="Wingdings" pitchFamily="2" charset="2"/>
                        <a:defRPr>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it-IT" sz="1400" b="1" i="0" u="none" strike="noStrike" cap="none" normalizeH="0" baseline="0" smtClean="0">
                        <a:ln>
                          <a:noFill/>
                        </a:ln>
                        <a:solidFill>
                          <a:schemeClr val="tx1"/>
                        </a:solidFill>
                        <a:effectLst/>
                        <a:latin typeface="Arial" pitchFamily="34" charset="0"/>
                      </a:endParaRPr>
                    </a:p>
                  </a:txBody>
                  <a:tcPr marL="9525" marR="9525" marT="9529" marB="0" anchor="ctr" horzOverflow="overflow">
                    <a:lnL>
                      <a:noFill/>
                    </a:lnL>
                    <a:lnR>
                      <a:noFill/>
                    </a:lnR>
                    <a:lnT>
                      <a:noFill/>
                    </a:lnT>
                    <a:lnB>
                      <a:noFill/>
                    </a:lnB>
                    <a:lnTlToBr>
                      <a:noFill/>
                    </a:lnTlToBr>
                    <a:lnBlToTr>
                      <a:noFill/>
                    </a:lnBlToTr>
                    <a:noFill/>
                  </a:tcPr>
                </a:tc>
              </a:tr>
            </a:tbl>
          </a:graphicData>
        </a:graphic>
      </p:graphicFrame>
      <p:pic>
        <p:nvPicPr>
          <p:cNvPr id="43016" name="Grafico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738" y="1916113"/>
            <a:ext cx="4140200"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Picture 3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4413" y="1916113"/>
            <a:ext cx="4356100" cy="385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30491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p:txBody>
          <a:bodyPr/>
          <a:lstStyle/>
          <a:p>
            <a:pPr eaLnBrk="1" hangingPunct="1"/>
            <a:r>
              <a:rPr lang="en-US" smtClean="0"/>
              <a:t>Passengers Mobility Transition</a:t>
            </a:r>
          </a:p>
        </p:txBody>
      </p:sp>
      <p:sp>
        <p:nvSpPr>
          <p:cNvPr id="41988" name="Line 16"/>
          <p:cNvSpPr>
            <a:spLocks noChangeShapeType="1"/>
          </p:cNvSpPr>
          <p:nvPr/>
        </p:nvSpPr>
        <p:spPr bwMode="auto">
          <a:xfrm flipV="1">
            <a:off x="3114675" y="2092325"/>
            <a:ext cx="0" cy="3457575"/>
          </a:xfrm>
          <a:prstGeom prst="line">
            <a:avLst/>
          </a:prstGeom>
          <a:noFill/>
          <a:ln w="38100">
            <a:solidFill>
              <a:srgbClr val="808080"/>
            </a:solidFill>
            <a:prstDash val="dash"/>
            <a:round/>
            <a:headEnd/>
            <a:tailEnd/>
          </a:ln>
        </p:spPr>
        <p:txBody>
          <a:bodyPr/>
          <a:lstStyle/>
          <a:p>
            <a:endParaRPr lang="en-US"/>
          </a:p>
        </p:txBody>
      </p:sp>
      <p:sp>
        <p:nvSpPr>
          <p:cNvPr id="41989" name="AutoShape 15"/>
          <p:cNvSpPr>
            <a:spLocks noChangeArrowheads="1"/>
          </p:cNvSpPr>
          <p:nvPr/>
        </p:nvSpPr>
        <p:spPr bwMode="auto">
          <a:xfrm>
            <a:off x="1628775" y="5659438"/>
            <a:ext cx="6281738" cy="609600"/>
          </a:xfrm>
          <a:prstGeom prst="rightArrow">
            <a:avLst>
              <a:gd name="adj1" fmla="val 50000"/>
              <a:gd name="adj2" fmla="val 172937"/>
            </a:avLst>
          </a:prstGeom>
          <a:solidFill>
            <a:srgbClr val="EAEAEA"/>
          </a:solidFill>
          <a:ln w="19050">
            <a:solidFill>
              <a:srgbClr val="808080"/>
            </a:solidFill>
            <a:miter lim="800000"/>
            <a:headEnd/>
            <a:tailEnd/>
          </a:ln>
        </p:spPr>
        <p:txBody>
          <a:bodyPr wrap="none" anchor="ctr"/>
          <a:lstStyle/>
          <a:p>
            <a:endParaRPr lang="en-US"/>
          </a:p>
        </p:txBody>
      </p:sp>
      <p:sp>
        <p:nvSpPr>
          <p:cNvPr id="41990" name="Freeform 5"/>
          <p:cNvSpPr>
            <a:spLocks/>
          </p:cNvSpPr>
          <p:nvPr/>
        </p:nvSpPr>
        <p:spPr bwMode="auto">
          <a:xfrm>
            <a:off x="1357313" y="1698625"/>
            <a:ext cx="6899275" cy="3870325"/>
          </a:xfrm>
          <a:custGeom>
            <a:avLst/>
            <a:gdLst>
              <a:gd name="T0" fmla="*/ 0 w 4346"/>
              <a:gd name="T1" fmla="*/ 0 h 2304"/>
              <a:gd name="T2" fmla="*/ 0 w 4346"/>
              <a:gd name="T3" fmla="*/ 2147483647 h 2304"/>
              <a:gd name="T4" fmla="*/ 2147483647 w 4346"/>
              <a:gd name="T5" fmla="*/ 2147483647 h 2304"/>
              <a:gd name="T6" fmla="*/ 0 60000 65536"/>
              <a:gd name="T7" fmla="*/ 0 60000 65536"/>
              <a:gd name="T8" fmla="*/ 0 60000 65536"/>
              <a:gd name="T9" fmla="*/ 0 w 4346"/>
              <a:gd name="T10" fmla="*/ 0 h 2304"/>
              <a:gd name="T11" fmla="*/ 4346 w 4346"/>
              <a:gd name="T12" fmla="*/ 2304 h 2304"/>
            </a:gdLst>
            <a:ahLst/>
            <a:cxnLst>
              <a:cxn ang="T6">
                <a:pos x="T0" y="T1"/>
              </a:cxn>
              <a:cxn ang="T7">
                <a:pos x="T2" y="T3"/>
              </a:cxn>
              <a:cxn ang="T8">
                <a:pos x="T4" y="T5"/>
              </a:cxn>
            </a:cxnLst>
            <a:rect l="T9" t="T10" r="T11" b="T12"/>
            <a:pathLst>
              <a:path w="4346" h="2304">
                <a:moveTo>
                  <a:pt x="0" y="0"/>
                </a:moveTo>
                <a:lnTo>
                  <a:pt x="0" y="2304"/>
                </a:lnTo>
                <a:lnTo>
                  <a:pt x="4346" y="2304"/>
                </a:lnTo>
              </a:path>
            </a:pathLst>
          </a:custGeom>
          <a:noFill/>
          <a:ln w="38100">
            <a:solidFill>
              <a:schemeClr val="tx1"/>
            </a:solidFill>
            <a:round/>
            <a:headEnd type="triangle" w="med" len="med"/>
            <a:tailEnd type="triangle" w="med" len="med"/>
          </a:ln>
        </p:spPr>
        <p:txBody>
          <a:bodyPr/>
          <a:lstStyle/>
          <a:p>
            <a:endParaRPr lang="en-US"/>
          </a:p>
        </p:txBody>
      </p:sp>
      <p:sp>
        <p:nvSpPr>
          <p:cNvPr id="41991" name="Freeform 6"/>
          <p:cNvSpPr>
            <a:spLocks/>
          </p:cNvSpPr>
          <p:nvPr/>
        </p:nvSpPr>
        <p:spPr bwMode="auto">
          <a:xfrm>
            <a:off x="1439863" y="2368550"/>
            <a:ext cx="6510337" cy="2090738"/>
          </a:xfrm>
          <a:custGeom>
            <a:avLst/>
            <a:gdLst>
              <a:gd name="T0" fmla="*/ 0 w 4101"/>
              <a:gd name="T1" fmla="*/ 0 h 1317"/>
              <a:gd name="T2" fmla="*/ 2147483647 w 4101"/>
              <a:gd name="T3" fmla="*/ 2147483647 h 1317"/>
              <a:gd name="T4" fmla="*/ 2147483647 w 4101"/>
              <a:gd name="T5" fmla="*/ 2147483647 h 1317"/>
              <a:gd name="T6" fmla="*/ 2147483647 w 4101"/>
              <a:gd name="T7" fmla="*/ 2147483647 h 1317"/>
              <a:gd name="T8" fmla="*/ 2147483647 w 4101"/>
              <a:gd name="T9" fmla="*/ 2147483647 h 1317"/>
              <a:gd name="T10" fmla="*/ 0 60000 65536"/>
              <a:gd name="T11" fmla="*/ 0 60000 65536"/>
              <a:gd name="T12" fmla="*/ 0 60000 65536"/>
              <a:gd name="T13" fmla="*/ 0 60000 65536"/>
              <a:gd name="T14" fmla="*/ 0 60000 65536"/>
              <a:gd name="T15" fmla="*/ 0 w 4101"/>
              <a:gd name="T16" fmla="*/ 0 h 1317"/>
              <a:gd name="T17" fmla="*/ 4101 w 4101"/>
              <a:gd name="T18" fmla="*/ 1317 h 1317"/>
            </a:gdLst>
            <a:ahLst/>
            <a:cxnLst>
              <a:cxn ang="T10">
                <a:pos x="T0" y="T1"/>
              </a:cxn>
              <a:cxn ang="T11">
                <a:pos x="T2" y="T3"/>
              </a:cxn>
              <a:cxn ang="T12">
                <a:pos x="T4" y="T5"/>
              </a:cxn>
              <a:cxn ang="T13">
                <a:pos x="T6" y="T7"/>
              </a:cxn>
              <a:cxn ang="T14">
                <a:pos x="T8" y="T9"/>
              </a:cxn>
            </a:cxnLst>
            <a:rect l="T15" t="T16" r="T17" b="T18"/>
            <a:pathLst>
              <a:path w="4101" h="1317">
                <a:moveTo>
                  <a:pt x="0" y="0"/>
                </a:moveTo>
                <a:cubicBezTo>
                  <a:pt x="314" y="18"/>
                  <a:pt x="615" y="4"/>
                  <a:pt x="895" y="201"/>
                </a:cubicBezTo>
                <a:cubicBezTo>
                  <a:pt x="1175" y="398"/>
                  <a:pt x="1380" y="1047"/>
                  <a:pt x="1682" y="1182"/>
                </a:cubicBezTo>
                <a:cubicBezTo>
                  <a:pt x="1984" y="1317"/>
                  <a:pt x="2304" y="1124"/>
                  <a:pt x="2707" y="1012"/>
                </a:cubicBezTo>
                <a:cubicBezTo>
                  <a:pt x="3110" y="900"/>
                  <a:pt x="3811" y="614"/>
                  <a:pt x="4101" y="509"/>
                </a:cubicBezTo>
              </a:path>
            </a:pathLst>
          </a:custGeom>
          <a:noFill/>
          <a:ln w="50800">
            <a:solidFill>
              <a:srgbClr val="99CCFF"/>
            </a:solidFill>
            <a:round/>
            <a:headEnd/>
            <a:tailEnd/>
          </a:ln>
        </p:spPr>
        <p:txBody>
          <a:bodyPr/>
          <a:lstStyle/>
          <a:p>
            <a:endParaRPr lang="en-US"/>
          </a:p>
        </p:txBody>
      </p:sp>
      <p:sp>
        <p:nvSpPr>
          <p:cNvPr id="41992" name="Freeform 7"/>
          <p:cNvSpPr>
            <a:spLocks/>
          </p:cNvSpPr>
          <p:nvPr/>
        </p:nvSpPr>
        <p:spPr bwMode="auto">
          <a:xfrm>
            <a:off x="1454150" y="2563813"/>
            <a:ext cx="6526213" cy="2716212"/>
          </a:xfrm>
          <a:custGeom>
            <a:avLst/>
            <a:gdLst>
              <a:gd name="T0" fmla="*/ 0 w 4111"/>
              <a:gd name="T1" fmla="*/ 2147483647 h 1711"/>
              <a:gd name="T2" fmla="*/ 2147483647 w 4111"/>
              <a:gd name="T3" fmla="*/ 2147483647 h 1711"/>
              <a:gd name="T4" fmla="*/ 2147483647 w 4111"/>
              <a:gd name="T5" fmla="*/ 2147483647 h 1711"/>
              <a:gd name="T6" fmla="*/ 2147483647 w 4111"/>
              <a:gd name="T7" fmla="*/ 2147483647 h 1711"/>
              <a:gd name="T8" fmla="*/ 2147483647 w 4111"/>
              <a:gd name="T9" fmla="*/ 2147483647 h 1711"/>
              <a:gd name="T10" fmla="*/ 0 60000 65536"/>
              <a:gd name="T11" fmla="*/ 0 60000 65536"/>
              <a:gd name="T12" fmla="*/ 0 60000 65536"/>
              <a:gd name="T13" fmla="*/ 0 60000 65536"/>
              <a:gd name="T14" fmla="*/ 0 60000 65536"/>
              <a:gd name="T15" fmla="*/ 0 w 4111"/>
              <a:gd name="T16" fmla="*/ 0 h 1711"/>
              <a:gd name="T17" fmla="*/ 4111 w 4111"/>
              <a:gd name="T18" fmla="*/ 1711 h 1711"/>
            </a:gdLst>
            <a:ahLst/>
            <a:cxnLst>
              <a:cxn ang="T10">
                <a:pos x="T0" y="T1"/>
              </a:cxn>
              <a:cxn ang="T11">
                <a:pos x="T2" y="T3"/>
              </a:cxn>
              <a:cxn ang="T12">
                <a:pos x="T4" y="T5"/>
              </a:cxn>
              <a:cxn ang="T13">
                <a:pos x="T6" y="T7"/>
              </a:cxn>
              <a:cxn ang="T14">
                <a:pos x="T8" y="T9"/>
              </a:cxn>
            </a:cxnLst>
            <a:rect l="T15" t="T16" r="T17" b="T18"/>
            <a:pathLst>
              <a:path w="4111" h="1711">
                <a:moveTo>
                  <a:pt x="0" y="1693"/>
                </a:moveTo>
                <a:cubicBezTo>
                  <a:pt x="318" y="1702"/>
                  <a:pt x="637" y="1711"/>
                  <a:pt x="934" y="1448"/>
                </a:cubicBezTo>
                <a:cubicBezTo>
                  <a:pt x="1231" y="1185"/>
                  <a:pt x="1387" y="226"/>
                  <a:pt x="1781" y="113"/>
                </a:cubicBezTo>
                <a:cubicBezTo>
                  <a:pt x="2175" y="0"/>
                  <a:pt x="2911" y="599"/>
                  <a:pt x="3299" y="768"/>
                </a:cubicBezTo>
                <a:cubicBezTo>
                  <a:pt x="3687" y="937"/>
                  <a:pt x="3899" y="1031"/>
                  <a:pt x="4111" y="1125"/>
                </a:cubicBezTo>
              </a:path>
            </a:pathLst>
          </a:custGeom>
          <a:noFill/>
          <a:ln w="50800">
            <a:solidFill>
              <a:srgbClr val="0000FF"/>
            </a:solidFill>
            <a:round/>
            <a:headEnd/>
            <a:tailEnd/>
          </a:ln>
        </p:spPr>
        <p:txBody>
          <a:bodyPr/>
          <a:lstStyle/>
          <a:p>
            <a:endParaRPr lang="en-US"/>
          </a:p>
        </p:txBody>
      </p:sp>
      <p:sp>
        <p:nvSpPr>
          <p:cNvPr id="41993" name="Text Box 8"/>
          <p:cNvSpPr txBox="1">
            <a:spLocks noChangeArrowheads="1"/>
          </p:cNvSpPr>
          <p:nvPr/>
        </p:nvSpPr>
        <p:spPr bwMode="auto">
          <a:xfrm>
            <a:off x="3138488" y="5781675"/>
            <a:ext cx="2760662" cy="366713"/>
          </a:xfrm>
          <a:prstGeom prst="rect">
            <a:avLst/>
          </a:prstGeom>
          <a:noFill/>
          <a:ln w="9525">
            <a:noFill/>
            <a:miter lim="800000"/>
            <a:headEnd/>
            <a:tailEnd/>
          </a:ln>
        </p:spPr>
        <p:txBody>
          <a:bodyPr wrap="none">
            <a:spAutoFit/>
          </a:bodyPr>
          <a:lstStyle/>
          <a:p>
            <a:r>
              <a:rPr lang="en-US" sz="1800" b="1">
                <a:latin typeface="AvantGarde Bk BT" pitchFamily="34" charset="0"/>
              </a:rPr>
              <a:t>Economic Development</a:t>
            </a:r>
          </a:p>
        </p:txBody>
      </p:sp>
      <p:sp>
        <p:nvSpPr>
          <p:cNvPr id="41994" name="Text Box 9"/>
          <p:cNvSpPr txBox="1">
            <a:spLocks noChangeArrowheads="1"/>
          </p:cNvSpPr>
          <p:nvPr/>
        </p:nvSpPr>
        <p:spPr bwMode="auto">
          <a:xfrm>
            <a:off x="1628585" y="2341563"/>
            <a:ext cx="925894" cy="307777"/>
          </a:xfrm>
          <a:prstGeom prst="rect">
            <a:avLst/>
          </a:prstGeom>
          <a:solidFill>
            <a:srgbClr val="FFFFFF"/>
          </a:solidFill>
          <a:ln w="25400">
            <a:solidFill>
              <a:srgbClr val="99CCFF"/>
            </a:solidFill>
            <a:miter lim="800000"/>
            <a:headEnd/>
            <a:tailEnd/>
          </a:ln>
        </p:spPr>
        <p:txBody>
          <a:bodyPr wrap="none" lIns="45720" rIns="45720">
            <a:spAutoFit/>
          </a:bodyPr>
          <a:lstStyle/>
          <a:p>
            <a:pPr algn="ctr"/>
            <a:r>
              <a:rPr lang="en-US" sz="1400" b="1">
                <a:latin typeface="AvantGarde Bk BT" pitchFamily="34" charset="0"/>
              </a:rPr>
              <a:t>Individual</a:t>
            </a:r>
          </a:p>
        </p:txBody>
      </p:sp>
      <p:sp>
        <p:nvSpPr>
          <p:cNvPr id="41995" name="Text Box 10"/>
          <p:cNvSpPr txBox="1">
            <a:spLocks noChangeArrowheads="1"/>
          </p:cNvSpPr>
          <p:nvPr/>
        </p:nvSpPr>
        <p:spPr bwMode="auto">
          <a:xfrm>
            <a:off x="2704855" y="4360863"/>
            <a:ext cx="937115" cy="307777"/>
          </a:xfrm>
          <a:prstGeom prst="rect">
            <a:avLst/>
          </a:prstGeom>
          <a:solidFill>
            <a:srgbClr val="FFFFFF"/>
          </a:solidFill>
          <a:ln w="25400">
            <a:solidFill>
              <a:srgbClr val="0000FF"/>
            </a:solidFill>
            <a:miter lim="800000"/>
            <a:headEnd/>
            <a:tailEnd/>
          </a:ln>
        </p:spPr>
        <p:txBody>
          <a:bodyPr wrap="none" lIns="45720" rIns="45720">
            <a:spAutoFit/>
          </a:bodyPr>
          <a:lstStyle/>
          <a:p>
            <a:pPr algn="ctr"/>
            <a:r>
              <a:rPr lang="en-US" sz="1400" b="1">
                <a:latin typeface="AvantGarde Bk BT" pitchFamily="34" charset="0"/>
              </a:rPr>
              <a:t>Collective</a:t>
            </a:r>
          </a:p>
        </p:txBody>
      </p:sp>
      <p:sp>
        <p:nvSpPr>
          <p:cNvPr id="41996" name="Freeform 11"/>
          <p:cNvSpPr>
            <a:spLocks/>
          </p:cNvSpPr>
          <p:nvPr/>
        </p:nvSpPr>
        <p:spPr bwMode="auto">
          <a:xfrm>
            <a:off x="1454150" y="2951163"/>
            <a:ext cx="6540500" cy="2554287"/>
          </a:xfrm>
          <a:custGeom>
            <a:avLst/>
            <a:gdLst>
              <a:gd name="T0" fmla="*/ 0 w 4120"/>
              <a:gd name="T1" fmla="*/ 2147483647 h 1609"/>
              <a:gd name="T2" fmla="*/ 2147483647 w 4120"/>
              <a:gd name="T3" fmla="*/ 2147483647 h 1609"/>
              <a:gd name="T4" fmla="*/ 2147483647 w 4120"/>
              <a:gd name="T5" fmla="*/ 2147483647 h 1609"/>
              <a:gd name="T6" fmla="*/ 2147483647 w 4120"/>
              <a:gd name="T7" fmla="*/ 0 h 1609"/>
              <a:gd name="T8" fmla="*/ 0 60000 65536"/>
              <a:gd name="T9" fmla="*/ 0 60000 65536"/>
              <a:gd name="T10" fmla="*/ 0 60000 65536"/>
              <a:gd name="T11" fmla="*/ 0 60000 65536"/>
              <a:gd name="T12" fmla="*/ 0 w 4120"/>
              <a:gd name="T13" fmla="*/ 0 h 1609"/>
              <a:gd name="T14" fmla="*/ 4120 w 4120"/>
              <a:gd name="T15" fmla="*/ 1609 h 1609"/>
            </a:gdLst>
            <a:ahLst/>
            <a:cxnLst>
              <a:cxn ang="T8">
                <a:pos x="T0" y="T1"/>
              </a:cxn>
              <a:cxn ang="T9">
                <a:pos x="T2" y="T3"/>
              </a:cxn>
              <a:cxn ang="T10">
                <a:pos x="T4" y="T5"/>
              </a:cxn>
              <a:cxn ang="T11">
                <a:pos x="T6" y="T7"/>
              </a:cxn>
            </a:cxnLst>
            <a:rect l="T12" t="T13" r="T14" b="T15"/>
            <a:pathLst>
              <a:path w="4120" h="1609">
                <a:moveTo>
                  <a:pt x="0" y="1605"/>
                </a:moveTo>
                <a:cubicBezTo>
                  <a:pt x="228" y="1569"/>
                  <a:pt x="951" y="1609"/>
                  <a:pt x="1370" y="1391"/>
                </a:cubicBezTo>
                <a:cubicBezTo>
                  <a:pt x="1789" y="1173"/>
                  <a:pt x="2057" y="527"/>
                  <a:pt x="2515" y="295"/>
                </a:cubicBezTo>
                <a:cubicBezTo>
                  <a:pt x="2973" y="63"/>
                  <a:pt x="3786" y="61"/>
                  <a:pt x="4120" y="0"/>
                </a:cubicBezTo>
              </a:path>
            </a:pathLst>
          </a:custGeom>
          <a:noFill/>
          <a:ln w="50800">
            <a:solidFill>
              <a:srgbClr val="C0C0C0"/>
            </a:solidFill>
            <a:round/>
            <a:headEnd/>
            <a:tailEnd/>
          </a:ln>
        </p:spPr>
        <p:txBody>
          <a:bodyPr/>
          <a:lstStyle/>
          <a:p>
            <a:endParaRPr lang="en-US"/>
          </a:p>
        </p:txBody>
      </p:sp>
      <p:sp>
        <p:nvSpPr>
          <p:cNvPr id="41997" name="Text Box 12"/>
          <p:cNvSpPr txBox="1">
            <a:spLocks noChangeArrowheads="1"/>
          </p:cNvSpPr>
          <p:nvPr/>
        </p:nvSpPr>
        <p:spPr bwMode="auto">
          <a:xfrm>
            <a:off x="6229105" y="2889250"/>
            <a:ext cx="937116" cy="307777"/>
          </a:xfrm>
          <a:prstGeom prst="rect">
            <a:avLst/>
          </a:prstGeom>
          <a:solidFill>
            <a:srgbClr val="FFFFFF"/>
          </a:solidFill>
          <a:ln w="25400">
            <a:solidFill>
              <a:srgbClr val="C0C0C0"/>
            </a:solidFill>
            <a:miter lim="800000"/>
            <a:headEnd/>
            <a:tailEnd/>
          </a:ln>
        </p:spPr>
        <p:txBody>
          <a:bodyPr wrap="none" lIns="45720" rIns="45720">
            <a:spAutoFit/>
          </a:bodyPr>
          <a:lstStyle/>
          <a:p>
            <a:pPr algn="ctr"/>
            <a:r>
              <a:rPr lang="en-US" sz="1400" b="1">
                <a:latin typeface="AvantGarde Bk BT" pitchFamily="34" charset="0"/>
              </a:rPr>
              <a:t>Motorized</a:t>
            </a:r>
          </a:p>
        </p:txBody>
      </p:sp>
      <p:sp>
        <p:nvSpPr>
          <p:cNvPr id="41998" name="Freeform 13"/>
          <p:cNvSpPr>
            <a:spLocks/>
          </p:cNvSpPr>
          <p:nvPr/>
        </p:nvSpPr>
        <p:spPr bwMode="auto">
          <a:xfrm>
            <a:off x="1427163" y="2022475"/>
            <a:ext cx="6529387" cy="2936875"/>
          </a:xfrm>
          <a:custGeom>
            <a:avLst/>
            <a:gdLst>
              <a:gd name="T0" fmla="*/ 0 w 4163"/>
              <a:gd name="T1" fmla="*/ 0 h 1850"/>
              <a:gd name="T2" fmla="*/ 2147483647 w 4163"/>
              <a:gd name="T3" fmla="*/ 2147483647 h 1850"/>
              <a:gd name="T4" fmla="*/ 2147483647 w 4163"/>
              <a:gd name="T5" fmla="*/ 2147483647 h 1850"/>
              <a:gd name="T6" fmla="*/ 2147483647 w 4163"/>
              <a:gd name="T7" fmla="*/ 2147483647 h 1850"/>
              <a:gd name="T8" fmla="*/ 0 60000 65536"/>
              <a:gd name="T9" fmla="*/ 0 60000 65536"/>
              <a:gd name="T10" fmla="*/ 0 60000 65536"/>
              <a:gd name="T11" fmla="*/ 0 60000 65536"/>
              <a:gd name="T12" fmla="*/ 0 w 4163"/>
              <a:gd name="T13" fmla="*/ 0 h 1850"/>
              <a:gd name="T14" fmla="*/ 4163 w 4163"/>
              <a:gd name="T15" fmla="*/ 1850 h 1850"/>
            </a:gdLst>
            <a:ahLst/>
            <a:cxnLst>
              <a:cxn ang="T8">
                <a:pos x="T0" y="T1"/>
              </a:cxn>
              <a:cxn ang="T9">
                <a:pos x="T2" y="T3"/>
              </a:cxn>
              <a:cxn ang="T10">
                <a:pos x="T4" y="T5"/>
              </a:cxn>
              <a:cxn ang="T11">
                <a:pos x="T6" y="T7"/>
              </a:cxn>
            </a:cxnLst>
            <a:rect l="T12" t="T13" r="T14" b="T15"/>
            <a:pathLst>
              <a:path w="4163" h="1850">
                <a:moveTo>
                  <a:pt x="0" y="0"/>
                </a:moveTo>
                <a:cubicBezTo>
                  <a:pt x="154" y="36"/>
                  <a:pt x="580" y="4"/>
                  <a:pt x="925" y="218"/>
                </a:cubicBezTo>
                <a:cubicBezTo>
                  <a:pt x="1270" y="432"/>
                  <a:pt x="1528" y="1011"/>
                  <a:pt x="2068" y="1283"/>
                </a:cubicBezTo>
                <a:cubicBezTo>
                  <a:pt x="2608" y="1555"/>
                  <a:pt x="3383" y="1704"/>
                  <a:pt x="4163" y="1850"/>
                </a:cubicBezTo>
              </a:path>
            </a:pathLst>
          </a:custGeom>
          <a:noFill/>
          <a:ln w="50800">
            <a:solidFill>
              <a:srgbClr val="808080"/>
            </a:solidFill>
            <a:round/>
            <a:headEnd/>
            <a:tailEnd/>
          </a:ln>
        </p:spPr>
        <p:txBody>
          <a:bodyPr/>
          <a:lstStyle/>
          <a:p>
            <a:endParaRPr lang="en-US"/>
          </a:p>
        </p:txBody>
      </p:sp>
      <p:sp>
        <p:nvSpPr>
          <p:cNvPr id="41999" name="Text Box 14"/>
          <p:cNvSpPr txBox="1">
            <a:spLocks noChangeArrowheads="1"/>
          </p:cNvSpPr>
          <p:nvPr/>
        </p:nvSpPr>
        <p:spPr bwMode="auto">
          <a:xfrm>
            <a:off x="6199301" y="4567238"/>
            <a:ext cx="1355499" cy="307777"/>
          </a:xfrm>
          <a:prstGeom prst="rect">
            <a:avLst/>
          </a:prstGeom>
          <a:solidFill>
            <a:srgbClr val="FFFFFF"/>
          </a:solidFill>
          <a:ln w="25400">
            <a:solidFill>
              <a:srgbClr val="808080"/>
            </a:solidFill>
            <a:miter lim="800000"/>
            <a:headEnd/>
            <a:tailEnd/>
          </a:ln>
        </p:spPr>
        <p:txBody>
          <a:bodyPr wrap="none" lIns="45720" rIns="45720">
            <a:spAutoFit/>
          </a:bodyPr>
          <a:lstStyle/>
          <a:p>
            <a:pPr algn="ctr"/>
            <a:r>
              <a:rPr lang="en-US" sz="1400" b="1">
                <a:latin typeface="AvantGarde Bk BT" pitchFamily="34" charset="0"/>
              </a:rPr>
              <a:t>Non-motorized</a:t>
            </a:r>
          </a:p>
        </p:txBody>
      </p:sp>
      <p:sp>
        <p:nvSpPr>
          <p:cNvPr id="42000" name="Line 17"/>
          <p:cNvSpPr>
            <a:spLocks noChangeShapeType="1"/>
          </p:cNvSpPr>
          <p:nvPr/>
        </p:nvSpPr>
        <p:spPr bwMode="auto">
          <a:xfrm flipV="1">
            <a:off x="5545138" y="2098675"/>
            <a:ext cx="0" cy="3457575"/>
          </a:xfrm>
          <a:prstGeom prst="line">
            <a:avLst/>
          </a:prstGeom>
          <a:noFill/>
          <a:ln w="38100">
            <a:solidFill>
              <a:srgbClr val="808080"/>
            </a:solidFill>
            <a:prstDash val="dash"/>
            <a:round/>
            <a:headEnd/>
            <a:tailEnd/>
          </a:ln>
        </p:spPr>
        <p:txBody>
          <a:bodyPr/>
          <a:lstStyle/>
          <a:p>
            <a:endParaRPr lang="en-US"/>
          </a:p>
        </p:txBody>
      </p:sp>
      <p:sp>
        <p:nvSpPr>
          <p:cNvPr id="42001" name="Text Box 18"/>
          <p:cNvSpPr txBox="1">
            <a:spLocks noChangeArrowheads="1"/>
          </p:cNvSpPr>
          <p:nvPr/>
        </p:nvSpPr>
        <p:spPr bwMode="auto">
          <a:xfrm>
            <a:off x="1724025" y="1441450"/>
            <a:ext cx="1049338" cy="488950"/>
          </a:xfrm>
          <a:prstGeom prst="rect">
            <a:avLst/>
          </a:prstGeom>
          <a:noFill/>
          <a:ln w="25400">
            <a:noFill/>
            <a:miter lim="800000"/>
            <a:headEnd/>
            <a:tailEnd/>
          </a:ln>
        </p:spPr>
        <p:txBody>
          <a:bodyPr wrap="none" lIns="0" tIns="0" rIns="0" bIns="0">
            <a:spAutoFit/>
          </a:bodyPr>
          <a:lstStyle/>
          <a:p>
            <a:pPr algn="ctr"/>
            <a:r>
              <a:rPr lang="en-US" sz="1600" b="1">
                <a:latin typeface="Arial Rounded MT Bold" pitchFamily="34" charset="0"/>
              </a:rPr>
              <a:t>Industrial </a:t>
            </a:r>
            <a:br>
              <a:rPr lang="en-US" sz="1600" b="1">
                <a:latin typeface="Arial Rounded MT Bold" pitchFamily="34" charset="0"/>
              </a:rPr>
            </a:br>
            <a:r>
              <a:rPr lang="en-US" sz="1600" b="1">
                <a:latin typeface="Arial Rounded MT Bold" pitchFamily="34" charset="0"/>
              </a:rPr>
              <a:t>Revolution</a:t>
            </a:r>
          </a:p>
        </p:txBody>
      </p:sp>
      <p:sp>
        <p:nvSpPr>
          <p:cNvPr id="42002" name="Text Box 19"/>
          <p:cNvSpPr txBox="1">
            <a:spLocks noChangeArrowheads="1"/>
          </p:cNvSpPr>
          <p:nvPr/>
        </p:nvSpPr>
        <p:spPr bwMode="auto">
          <a:xfrm>
            <a:off x="3530600" y="1573213"/>
            <a:ext cx="1647825" cy="244475"/>
          </a:xfrm>
          <a:prstGeom prst="rect">
            <a:avLst/>
          </a:prstGeom>
          <a:noFill/>
          <a:ln w="25400">
            <a:noFill/>
            <a:miter lim="800000"/>
            <a:headEnd/>
            <a:tailEnd/>
          </a:ln>
        </p:spPr>
        <p:txBody>
          <a:bodyPr wrap="none" lIns="0" tIns="0" rIns="0" bIns="0">
            <a:spAutoFit/>
          </a:bodyPr>
          <a:lstStyle/>
          <a:p>
            <a:r>
              <a:rPr lang="en-US" sz="1600" b="1">
                <a:latin typeface="Arial Rounded MT Bold" pitchFamily="34" charset="0"/>
              </a:rPr>
              <a:t>Mass Production</a:t>
            </a:r>
          </a:p>
        </p:txBody>
      </p:sp>
      <p:sp>
        <p:nvSpPr>
          <p:cNvPr id="42003" name="Text Box 20"/>
          <p:cNvSpPr txBox="1">
            <a:spLocks noChangeArrowheads="1"/>
          </p:cNvSpPr>
          <p:nvPr/>
        </p:nvSpPr>
        <p:spPr bwMode="auto">
          <a:xfrm>
            <a:off x="6026150" y="1590675"/>
            <a:ext cx="1295400" cy="244475"/>
          </a:xfrm>
          <a:prstGeom prst="rect">
            <a:avLst/>
          </a:prstGeom>
          <a:noFill/>
          <a:ln w="25400">
            <a:noFill/>
            <a:miter lim="800000"/>
            <a:headEnd/>
            <a:tailEnd/>
          </a:ln>
        </p:spPr>
        <p:txBody>
          <a:bodyPr wrap="none" lIns="0" tIns="0" rIns="0" bIns="0">
            <a:spAutoFit/>
          </a:bodyPr>
          <a:lstStyle/>
          <a:p>
            <a:r>
              <a:rPr lang="en-US" sz="1600" b="1">
                <a:latin typeface="Arial Rounded MT Bold" pitchFamily="34" charset="0"/>
              </a:rPr>
              <a:t>Globalization</a:t>
            </a:r>
          </a:p>
        </p:txBody>
      </p:sp>
      <p:sp>
        <p:nvSpPr>
          <p:cNvPr id="21" name="Footer Placeholder 3"/>
          <p:cNvSpPr>
            <a:spLocks noGrp="1"/>
          </p:cNvSpPr>
          <p:nvPr>
            <p:ph type="ftr" sz="quarter" idx="10"/>
          </p:nvPr>
        </p:nvSpPr>
        <p:spPr>
          <a:xfrm>
            <a:off x="101600" y="6639321"/>
            <a:ext cx="8940800" cy="246063"/>
          </a:xfrm>
        </p:spPr>
        <p:txBody>
          <a:bodyPr/>
          <a:lstStyle/>
          <a:p>
            <a:pPr>
              <a:defRPr/>
            </a:pPr>
            <a:r>
              <a:rPr lang="en-US" sz="1100" dirty="0" smtClean="0"/>
              <a:t>Copyright © 1998-2010, Dr. Jean-Paul </a:t>
            </a:r>
            <a:r>
              <a:rPr lang="en-US" sz="1100" dirty="0" err="1" smtClean="0"/>
              <a:t>Rodrigue</a:t>
            </a:r>
            <a:r>
              <a:rPr lang="en-US" sz="1100" dirty="0" smtClean="0"/>
              <a:t>, Dept. of Global Economies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endParaRPr lang="en-US" sz="1100" dirty="0"/>
          </a:p>
        </p:txBody>
      </p:sp>
    </p:spTree>
    <p:extLst>
      <p:ext uri="{BB962C8B-B14F-4D97-AF65-F5344CB8AC3E}">
        <p14:creationId xmlns:p14="http://schemas.microsoft.com/office/powerpoint/2010/main" val="169160822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85"/>
          <p:cNvSpPr>
            <a:spLocks noGrp="1" noChangeArrowheads="1"/>
          </p:cNvSpPr>
          <p:nvPr>
            <p:ph type="title"/>
          </p:nvPr>
        </p:nvSpPr>
        <p:spPr/>
        <p:txBody>
          <a:bodyPr/>
          <a:lstStyle/>
          <a:p>
            <a:r>
              <a:rPr lang="it-IT" altLang="it-IT" sz="3200" dirty="0" err="1" smtClean="0"/>
              <a:t>Transport</a:t>
            </a:r>
            <a:r>
              <a:rPr lang="it-IT" altLang="it-IT" sz="3200" dirty="0" smtClean="0"/>
              <a:t> </a:t>
            </a:r>
            <a:r>
              <a:rPr lang="it-IT" altLang="it-IT" sz="3200" dirty="0" err="1" smtClean="0"/>
              <a:t>modes</a:t>
            </a:r>
            <a:r>
              <a:rPr lang="it-IT" altLang="it-IT" sz="3200" dirty="0" smtClean="0"/>
              <a:t> and network </a:t>
            </a:r>
            <a:r>
              <a:rPr lang="it-IT" altLang="it-IT" sz="3200" dirty="0" err="1" smtClean="0"/>
              <a:t>structures</a:t>
            </a:r>
            <a:r>
              <a:rPr lang="it-IT" altLang="it-IT" sz="3600" dirty="0" smtClean="0"/>
              <a:t/>
            </a:r>
            <a:br>
              <a:rPr lang="it-IT" altLang="it-IT" sz="3600" dirty="0" smtClean="0"/>
            </a:br>
            <a:endParaRPr lang="it-IT" altLang="it-IT" sz="3600" dirty="0" smtClean="0"/>
          </a:p>
        </p:txBody>
      </p:sp>
      <p:graphicFrame>
        <p:nvGraphicFramePr>
          <p:cNvPr id="144530" name="Group 146"/>
          <p:cNvGraphicFramePr>
            <a:graphicFrameLocks noGrp="1"/>
          </p:cNvGraphicFramePr>
          <p:nvPr>
            <p:ph idx="1"/>
            <p:extLst>
              <p:ext uri="{D42A27DB-BD31-4B8C-83A1-F6EECF244321}">
                <p14:modId xmlns:p14="http://schemas.microsoft.com/office/powerpoint/2010/main" val="3762571741"/>
              </p:ext>
            </p:extLst>
          </p:nvPr>
        </p:nvGraphicFramePr>
        <p:xfrm>
          <a:off x="250825" y="1268413"/>
          <a:ext cx="8893175" cy="5341937"/>
        </p:xfrm>
        <a:graphic>
          <a:graphicData uri="http://schemas.openxmlformats.org/drawingml/2006/table">
            <a:tbl>
              <a:tblPr/>
              <a:tblGrid>
                <a:gridCol w="1776413"/>
                <a:gridCol w="1781175"/>
                <a:gridCol w="1778000"/>
                <a:gridCol w="1781175"/>
                <a:gridCol w="1776412"/>
              </a:tblGrid>
              <a:tr h="525525">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Transport</a:t>
                      </a:r>
                      <a:r>
                        <a:rPr kumimoji="0" lang="it-IT" altLang="it-IT"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br>
                        <a:rPr kumimoji="0" lang="it-IT" altLang="it-IT"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it-IT" altLang="it-IT" sz="14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communication</a:t>
                      </a:r>
                      <a:endParaRPr kumimoji="0" lang="it-IT" altLang="it-IT"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Object of </a:t>
                      </a:r>
                      <a:r>
                        <a:rPr kumimoji="0" lang="it-IT" altLang="it-IT" sz="14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transport</a:t>
                      </a:r>
                      <a:endParaRPr kumimoji="0" lang="it-IT" altLang="it-IT"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Nodes</a:t>
                      </a:r>
                      <a:endParaRPr kumimoji="0" lang="it-IT" altLang="it-IT"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Arcs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Flows</a:t>
                      </a:r>
                      <a:endParaRPr kumimoji="0" lang="it-IT" altLang="it-IT"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1607">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Road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transport</a:t>
                      </a:r>
                      <a:endPar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Passengers</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goods</a:t>
                      </a:r>
                      <a:endPar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cities</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auto-</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port</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airports</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intersections</a:t>
                      </a:r>
                      <a:endPar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Road /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motorway</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segments</a:t>
                      </a:r>
                      <a:endPar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Vehicles</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passengers</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goods</a:t>
                      </a:r>
                      <a:endPar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1607">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Rail</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transport</a:t>
                      </a:r>
                      <a:endPar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Passengers</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goods</a:t>
                      </a:r>
                      <a:endPar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stations</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intersections</a:t>
                      </a:r>
                      <a:endPar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Railway</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lines</a:t>
                      </a:r>
                      <a:endPar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Trains</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passengers</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goods</a:t>
                      </a:r>
                      <a:endPar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1607">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Air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transport</a:t>
                      </a:r>
                      <a:endPar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Passengers</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goods</a:t>
                      </a:r>
                      <a:endPar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Airports</a:t>
                      </a:r>
                      <a:endPar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Air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routes</a:t>
                      </a:r>
                      <a:endPar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Airplanes</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passengers</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goods</a:t>
                      </a:r>
                      <a:endPar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1607">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Maritime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transport</a:t>
                      </a:r>
                      <a:endPar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Passengers</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goods</a:t>
                      </a:r>
                      <a:endPar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Ports</a:t>
                      </a:r>
                      <a:endPar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Maritime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roues</a:t>
                      </a:r>
                      <a:endPar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Ships</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passengers</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goods</a:t>
                      </a:r>
                      <a:endPar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8377">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Pipelines</a:t>
                      </a:r>
                      <a:endPar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Commodities</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raw</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materials</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energy</a:t>
                      </a:r>
                      <a:endPar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Interchange</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stations</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(production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sites</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transofmartion</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sites</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Pipelines</a:t>
                      </a:r>
                      <a:endPar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m3;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tonn</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of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raw</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materials</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commodities</a:t>
                      </a:r>
                      <a:endPar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1607">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Telecommunications</a:t>
                      </a:r>
                      <a:endPar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Data (information;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messagges</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Transmission</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points</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stations</a:t>
                      </a:r>
                      <a:endPar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Telephone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cables</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trans-</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oceanic</a:t>
                      </a: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it-IT" altLang="it-IT"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cables</a:t>
                      </a:r>
                      <a:endPar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110000"/>
                        <a:buFont typeface="Wingdings" pitchFamily="2" charset="2"/>
                        <a:defRPr sz="2800">
                          <a:solidFill>
                            <a:schemeClr val="tx1"/>
                          </a:solidFill>
                          <a:latin typeface="Tahoma" pitchFamily="34" charset="0"/>
                        </a:defRPr>
                      </a:lvl1pPr>
                      <a:lvl2pPr algn="l">
                        <a:buClr>
                          <a:schemeClr val="tx1"/>
                        </a:buClr>
                        <a:buSzPct val="60000"/>
                        <a:buFont typeface="Wingdings" pitchFamily="2" charset="2"/>
                        <a:defRPr sz="2400">
                          <a:solidFill>
                            <a:schemeClr val="tx1"/>
                          </a:solidFill>
                          <a:latin typeface="Tahoma" pitchFamily="34" charset="0"/>
                        </a:defRPr>
                      </a:lvl2pPr>
                      <a:lvl3pPr algn="l">
                        <a:buClr>
                          <a:schemeClr val="hlink"/>
                        </a:buClr>
                        <a:buSzPct val="95000"/>
                        <a:buFont typeface="Wingdings" pitchFamily="2" charset="2"/>
                        <a:defRPr sz="2000">
                          <a:solidFill>
                            <a:schemeClr val="tx1"/>
                          </a:solidFill>
                          <a:latin typeface="Tahoma" pitchFamily="34" charset="0"/>
                        </a:defRPr>
                      </a:lvl3pPr>
                      <a:lvl4pPr algn="l">
                        <a:buClr>
                          <a:schemeClr val="tx1"/>
                        </a:buClr>
                        <a:buSzPct val="65000"/>
                        <a:buFont typeface="Wingdings" pitchFamily="2" charset="2"/>
                        <a:defRPr>
                          <a:solidFill>
                            <a:schemeClr val="tx1"/>
                          </a:solidFill>
                          <a:latin typeface="Tahoma" pitchFamily="34" charset="0"/>
                        </a:defRPr>
                      </a:lvl4pPr>
                      <a:lvl5pPr algn="l">
                        <a:buClr>
                          <a:schemeClr val="hlink"/>
                        </a:buClr>
                        <a:buSzPct val="60000"/>
                        <a:buFont typeface="Wingdings" pitchFamily="2" charset="2"/>
                        <a:defRPr>
                          <a:solidFill>
                            <a:schemeClr val="tx1"/>
                          </a:solidFill>
                          <a:latin typeface="Tahoma" pitchFamily="34" charset="0"/>
                        </a:defRPr>
                      </a:lvl5pPr>
                      <a:lvl6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eaLnBrk="0" fontAlgn="base" hangingPunct="0">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altLang="it-IT"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Data / information</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09316839"/>
      </p:ext>
    </p:extLst>
  </p:cSld>
  <p:clrMapOvr>
    <a:masterClrMapping/>
  </p:clrMapOvr>
  <p:timing>
    <p:tnLst>
      <p:par>
        <p:cTn id="1" dur="indefinite" restart="never" nodeType="tmRoot"/>
      </p:par>
    </p:tnLst>
  </p:timing>
</p:sld>
</file>

<file path=ppt/theme/theme1.xml><?xml version="1.0" encoding="utf-8"?>
<a:theme xmlns:a="http://schemas.openxmlformats.org/drawingml/2006/main" name="AV2_1">
  <a:themeElements>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AV2_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V2_1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AV2_1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AV2_1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AV2_1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AV2_1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AV2_1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AV2_1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C:\Dati\Documenti\Lezioni\AV2_1.ppt</Template>
  <TotalTime>15275</TotalTime>
  <Words>3307</Words>
  <Application>Microsoft Office PowerPoint</Application>
  <PresentationFormat>Presentazione su schermo (4:3)</PresentationFormat>
  <Paragraphs>633</Paragraphs>
  <Slides>50</Slides>
  <Notes>24</Notes>
  <HiddenSlides>4</HiddenSlides>
  <MMClips>0</MMClips>
  <ScaleCrop>false</ScaleCrop>
  <HeadingPairs>
    <vt:vector size="6" baseType="variant">
      <vt:variant>
        <vt:lpstr>Tema</vt:lpstr>
      </vt:variant>
      <vt:variant>
        <vt:i4>1</vt:i4>
      </vt:variant>
      <vt:variant>
        <vt:lpstr>Server OLE incorporati</vt:lpstr>
      </vt:variant>
      <vt:variant>
        <vt:i4>3</vt:i4>
      </vt:variant>
      <vt:variant>
        <vt:lpstr>Titoli diapositive</vt:lpstr>
      </vt:variant>
      <vt:variant>
        <vt:i4>50</vt:i4>
      </vt:variant>
    </vt:vector>
  </HeadingPairs>
  <TitlesOfParts>
    <vt:vector size="54" baseType="lpstr">
      <vt:lpstr>AV2_1</vt:lpstr>
      <vt:lpstr>Grafico</vt:lpstr>
      <vt:lpstr>Chart</vt:lpstr>
      <vt:lpstr>Equation</vt:lpstr>
      <vt:lpstr>Economic Geography   4 – Transport and location</vt:lpstr>
      <vt:lpstr>Learning Objectives</vt:lpstr>
      <vt:lpstr>The Transport System </vt:lpstr>
      <vt:lpstr>The Transport System </vt:lpstr>
      <vt:lpstr>Growth Factors in Transport Demand</vt:lpstr>
      <vt:lpstr>Growth of (passengers and goods) transport and GDP (EU 27) </vt:lpstr>
      <vt:lpstr>Transport modal split (EU 27) 1995 – 2007 </vt:lpstr>
      <vt:lpstr>Passengers Mobility Transition</vt:lpstr>
      <vt:lpstr>Transport modes and network structures </vt:lpstr>
      <vt:lpstr>Relative advantages of different transport modes</vt:lpstr>
      <vt:lpstr>Presentazione standard di PowerPoint</vt:lpstr>
      <vt:lpstr>Performance Comparison for Selected Freight Modes  </vt:lpstr>
      <vt:lpstr>Evolution of Containerships </vt:lpstr>
      <vt:lpstr>Characteristics of Some Historical Containerships </vt:lpstr>
      <vt:lpstr>The increase in capacity of containeships</vt:lpstr>
      <vt:lpstr>Presentazione standard di PowerPoint</vt:lpstr>
      <vt:lpstr>Presentazione standard di PowerPoint</vt:lpstr>
      <vt:lpstr>Large containerships in the Adriatic Sea </vt:lpstr>
      <vt:lpstr>Marine traffic in Europe – 2 examples</vt:lpstr>
      <vt:lpstr>The containership gigantism </vt:lpstr>
      <vt:lpstr>Containers’ handling in  ports</vt:lpstr>
      <vt:lpstr>RO-RO ship </vt:lpstr>
      <vt:lpstr>RO-RO ships </vt:lpstr>
      <vt:lpstr>Presentazione standard di PowerPoint</vt:lpstr>
      <vt:lpstr>Scales of Spatial Organization for Transport </vt:lpstr>
      <vt:lpstr>Gateways and Hubs</vt:lpstr>
      <vt:lpstr>Presentazione standard di PowerPoint</vt:lpstr>
      <vt:lpstr>Modal  Gateways</vt:lpstr>
      <vt:lpstr>Functional Integration of Supply Chains</vt:lpstr>
      <vt:lpstr>Impacts of River / Sea Shipping</vt:lpstr>
      <vt:lpstr>The “Last Mile” in Freight Distribution</vt:lpstr>
      <vt:lpstr>The spatial structure of transport costs</vt:lpstr>
      <vt:lpstr>Different Friction of Distance Functions </vt:lpstr>
      <vt:lpstr>Different Components of Transport Time</vt:lpstr>
      <vt:lpstr>The spatial structure of transport costs</vt:lpstr>
      <vt:lpstr>Spatial structure of transport costs</vt:lpstr>
      <vt:lpstr>Modal Split  in EU, USA and Japan, 2005 (in % ton-km)</vt:lpstr>
      <vt:lpstr>(Modal Split) in China, 1980 - 2005 (% ton-km)</vt:lpstr>
      <vt:lpstr>EU vs World – infrastructures &amp; vehicles comparison   </vt:lpstr>
      <vt:lpstr>Ton-km Modal split in EU15 (1991 – 2008) </vt:lpstr>
      <vt:lpstr>Zonal Freight Rates</vt:lpstr>
      <vt:lpstr>La struttura spaziale dei costi di trasporto  </vt:lpstr>
      <vt:lpstr>La struttura spaziale dei costi di trasporto </vt:lpstr>
      <vt:lpstr>La struttura spaziale dei costi di trasporto </vt:lpstr>
      <vt:lpstr>The Traveling Salesperson Problem</vt:lpstr>
      <vt:lpstr>Effect of Topography on Route Selection</vt:lpstr>
      <vt:lpstr>Effect of Transport Costs on Route Selection</vt:lpstr>
      <vt:lpstr>Cost Minimization and Efficiency Maximization</vt:lpstr>
      <vt:lpstr>L’effetto di rifrazione come conseguenza della diversificazione dei costi di trasporto per unità di distanza  </vt:lpstr>
      <vt:lpstr>References</vt:lpstr>
    </vt:vector>
  </TitlesOfParts>
  <Company>DSGS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Geografia Economica II modulo</dc:title>
  <dc:creator>9373 - Giuseppe  Borruso</dc:creator>
  <cp:lastModifiedBy>9373</cp:lastModifiedBy>
  <cp:revision>470</cp:revision>
  <cp:lastPrinted>2001-12-11T18:28:57Z</cp:lastPrinted>
  <dcterms:created xsi:type="dcterms:W3CDTF">2000-04-10T11:43:56Z</dcterms:created>
  <dcterms:modified xsi:type="dcterms:W3CDTF">2015-11-20T11:49:21Z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giuseppeb@econ.univ.trieste.it</vt:lpwstr>
  </property>
  <property fmtid="{D5CDD505-2E9C-101B-9397-08002B2CF9AE}" pid="8" name="HomePage">
    <vt:lpwstr/>
  </property>
  <property fmtid="{D5CDD505-2E9C-101B-9397-08002B2CF9AE}" pid="9" name="Other">
    <vt:lpwstr>Seminari introduttivi ai GIS_x000d_
Incontri tenuti dal Dott. Giuseppe Borruso</vt:lpwstr>
  </property>
  <property fmtid="{D5CDD505-2E9C-101B-9397-08002B2CF9AE}" pid="10" name="DownloadOriginal">
    <vt:bool>false</vt:bool>
  </property>
  <property fmtid="{D5CDD505-2E9C-101B-9397-08002B2CF9AE}" pid="11" name="DownloadIEButton">
    <vt:bool>true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C:\Dati\Documenti\Varie</vt:lpwstr>
  </property>
</Properties>
</file>