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56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6104" y="109473"/>
            <a:ext cx="7571790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9419" y="1280120"/>
            <a:ext cx="8265160" cy="4447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5748" y="6489979"/>
            <a:ext cx="488950" cy="25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oodle.units.it/moodle/course/category.php?id=8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092" y="1691462"/>
            <a:ext cx="396747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" dirty="0">
                <a:solidFill>
                  <a:srgbClr val="001F5F"/>
                </a:solidFill>
              </a:rPr>
              <a:t>STORIA</a:t>
            </a:r>
            <a:r>
              <a:rPr sz="4400" spc="-90" dirty="0">
                <a:solidFill>
                  <a:srgbClr val="001F5F"/>
                </a:solidFill>
              </a:rPr>
              <a:t> </a:t>
            </a:r>
            <a:r>
              <a:rPr sz="4400" spc="-20" dirty="0">
                <a:solidFill>
                  <a:srgbClr val="001F5F"/>
                </a:solidFill>
              </a:rPr>
              <a:t>GLOBALE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585341" y="3437001"/>
            <a:ext cx="5975350" cy="2165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Guido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Abbattista</a:t>
            </a:r>
            <a:endParaRPr sz="3200" dirty="0">
              <a:latin typeface="Calibri"/>
              <a:cs typeface="Calibri"/>
            </a:endParaRPr>
          </a:p>
          <a:p>
            <a:pPr marL="12700" marR="5080" algn="ctr">
              <a:lnSpc>
                <a:spcPct val="120000"/>
              </a:lnSpc>
              <a:spcBef>
                <a:spcPts val="212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Laurea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Magistrale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Interateneo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Studi Storici dal Medioevo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all’età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contemporanea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Anno </a:t>
            </a:r>
            <a:r>
              <a:rPr sz="1400" spc="-10" dirty="0" err="1">
                <a:solidFill>
                  <a:srgbClr val="FFFFFF"/>
                </a:solidFill>
                <a:latin typeface="Calibri"/>
                <a:cs typeface="Calibri"/>
              </a:rPr>
              <a:t>accademico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it-IT" sz="140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-202</a:t>
            </a:r>
            <a:r>
              <a:rPr lang="it-IT" sz="1400" spc="-5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Moodle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enrolment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key: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GLOBHIST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610" y="383489"/>
            <a:ext cx="8224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Rapporti con </a:t>
            </a:r>
            <a:r>
              <a:rPr dirty="0"/>
              <a:t>le </a:t>
            </a:r>
            <a:r>
              <a:rPr spc="-25" dirty="0"/>
              <a:t>potenze </a:t>
            </a:r>
            <a:r>
              <a:rPr spc="-10" dirty="0"/>
              <a:t>marittime</a:t>
            </a:r>
            <a:r>
              <a:rPr spc="40" dirty="0"/>
              <a:t> </a:t>
            </a:r>
            <a:r>
              <a:rPr spc="-10" dirty="0"/>
              <a:t>europee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267840"/>
            <a:ext cx="7956550" cy="467296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Ambascerie</a:t>
            </a:r>
            <a:r>
              <a:rPr sz="2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portoghesi:</a:t>
            </a:r>
            <a:endParaRPr sz="2500">
              <a:latin typeface="Calibri"/>
              <a:cs typeface="Calibri"/>
            </a:endParaRPr>
          </a:p>
          <a:p>
            <a:pPr marL="996950" lvl="1" indent="-527685">
              <a:lnSpc>
                <a:spcPts val="2635"/>
              </a:lnSpc>
              <a:spcBef>
                <a:spcPts val="615"/>
              </a:spcBef>
              <a:buFont typeface="Wingdings"/>
              <a:buChar char=""/>
              <a:tabLst>
                <a:tab pos="996950" algn="l"/>
                <a:tab pos="997585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1667-70, 1678, 1727,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1753</a:t>
            </a:r>
            <a:endParaRPr sz="2200">
              <a:latin typeface="Calibri"/>
              <a:cs typeface="Calibri"/>
            </a:endParaRPr>
          </a:p>
          <a:p>
            <a:pPr marL="527685" indent="-457834">
              <a:lnSpc>
                <a:spcPts val="2995"/>
              </a:lnSpc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Ambascerie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olandesi:</a:t>
            </a:r>
            <a:endParaRPr sz="2500">
              <a:latin typeface="Calibri"/>
              <a:cs typeface="Calibri"/>
            </a:endParaRPr>
          </a:p>
          <a:p>
            <a:pPr marL="996950" lvl="1" indent="-527685">
              <a:lnSpc>
                <a:spcPts val="2635"/>
              </a:lnSpc>
              <a:spcBef>
                <a:spcPts val="615"/>
              </a:spcBef>
              <a:buFont typeface="Wingdings"/>
              <a:buChar char=""/>
              <a:tabLst>
                <a:tab pos="996950" algn="l"/>
                <a:tab pos="997585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1656, 1666.-68, 1685-87,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1795</a:t>
            </a:r>
            <a:endParaRPr sz="2200">
              <a:latin typeface="Calibri"/>
              <a:cs typeface="Calibri"/>
            </a:endParaRPr>
          </a:p>
          <a:p>
            <a:pPr marL="527685" marR="347980" indent="-457834">
              <a:lnSpc>
                <a:spcPts val="2400"/>
              </a:lnSpc>
              <a:spcBef>
                <a:spcPts val="57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Scarso successo,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accettazione,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non appartenenza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al 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sistema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 tributario</a:t>
            </a:r>
            <a:endParaRPr sz="2500">
              <a:latin typeface="Calibri"/>
              <a:cs typeface="Calibri"/>
            </a:endParaRPr>
          </a:p>
          <a:p>
            <a:pPr marL="527685" marR="92710" indent="-457834">
              <a:lnSpc>
                <a:spcPct val="80000"/>
              </a:lnSpc>
              <a:spcBef>
                <a:spcPts val="122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Pragmatismo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cinese,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mancanza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 un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interesse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strategico 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diretto,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delega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funzionari locali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piuttosto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che 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competenza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2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i="1" spc="-15" dirty="0">
                <a:solidFill>
                  <a:srgbClr val="FFFFFF"/>
                </a:solidFill>
                <a:latin typeface="Calibri"/>
                <a:cs typeface="Calibri"/>
              </a:rPr>
              <a:t>lifanyuan</a:t>
            </a:r>
            <a:endParaRPr sz="2500">
              <a:latin typeface="Calibri"/>
              <a:cs typeface="Calibri"/>
            </a:endParaRPr>
          </a:p>
          <a:p>
            <a:pPr marL="527685" indent="-457834">
              <a:lnSpc>
                <a:spcPts val="2700"/>
              </a:lnSpc>
              <a:spcBef>
                <a:spcPts val="6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Assenza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una regolamentazione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dettagliata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tipo</a:t>
            </a:r>
            <a:endParaRPr sz="2500">
              <a:latin typeface="Calibri"/>
              <a:cs typeface="Calibri"/>
            </a:endParaRPr>
          </a:p>
          <a:p>
            <a:pPr marL="527685">
              <a:lnSpc>
                <a:spcPts val="2700"/>
              </a:lnSpc>
            </a:pP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«trattato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Kjachta»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la Russia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zarista</a:t>
            </a:r>
            <a:endParaRPr sz="2500">
              <a:latin typeface="Calibri"/>
              <a:cs typeface="Calibri"/>
            </a:endParaRPr>
          </a:p>
          <a:p>
            <a:pPr marL="527685" indent="-457834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Ricorso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forme organizzative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regolamentari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prestabilite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10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6738" y="383489"/>
            <a:ext cx="3429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Sistema </a:t>
            </a:r>
            <a:r>
              <a:rPr dirty="0"/>
              <a:t>di</a:t>
            </a:r>
            <a:r>
              <a:rPr spc="-80" dirty="0"/>
              <a:t> </a:t>
            </a:r>
            <a:r>
              <a:rPr spc="-15" dirty="0"/>
              <a:t>Canton</a:t>
            </a:r>
          </a:p>
        </p:txBody>
      </p:sp>
      <p:sp>
        <p:nvSpPr>
          <p:cNvPr id="3" name="object 3"/>
          <p:cNvSpPr/>
          <p:nvPr/>
        </p:nvSpPr>
        <p:spPr>
          <a:xfrm>
            <a:off x="323088" y="1269491"/>
            <a:ext cx="8425180" cy="4895215"/>
          </a:xfrm>
          <a:custGeom>
            <a:avLst/>
            <a:gdLst/>
            <a:ahLst/>
            <a:cxnLst/>
            <a:rect l="l" t="t" r="r" b="b"/>
            <a:pathLst>
              <a:path w="8425180" h="4895215">
                <a:moveTo>
                  <a:pt x="0" y="4895088"/>
                </a:moveTo>
                <a:lnTo>
                  <a:pt x="8424672" y="4895088"/>
                </a:lnTo>
                <a:lnTo>
                  <a:pt x="8424672" y="0"/>
                </a:lnTo>
                <a:lnTo>
                  <a:pt x="0" y="0"/>
                </a:lnTo>
                <a:lnTo>
                  <a:pt x="0" y="48950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437" y="1213866"/>
            <a:ext cx="8162290" cy="485711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93980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Ruolo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delle Compagnie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sul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lato europeo, commercio privato  autorizzato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sul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lato</a:t>
            </a:r>
            <a:r>
              <a:rPr sz="2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cinese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1760: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‘sistema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Canton’:</a:t>
            </a:r>
            <a:endParaRPr sz="2500">
              <a:latin typeface="Calibri"/>
              <a:cs typeface="Calibri"/>
            </a:endParaRPr>
          </a:p>
          <a:p>
            <a:pPr marL="1085215" lvl="1" indent="-615950">
              <a:lnSpc>
                <a:spcPts val="2635"/>
              </a:lnSpc>
              <a:spcBef>
                <a:spcPts val="615"/>
              </a:spcBef>
              <a:buFont typeface="Wingdings"/>
              <a:buChar char=""/>
              <a:tabLst>
                <a:tab pos="1085215" algn="l"/>
                <a:tab pos="108585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Due organismi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monopolistici: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fino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al 1833 EIC e</a:t>
            </a:r>
            <a:r>
              <a:rPr sz="2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FFFFFF"/>
                </a:solidFill>
                <a:latin typeface="Calibri"/>
                <a:cs typeface="Calibri"/>
              </a:rPr>
              <a:t>hong</a:t>
            </a:r>
            <a:endParaRPr sz="2200">
              <a:latin typeface="Calibri"/>
              <a:cs typeface="Calibri"/>
            </a:endParaRPr>
          </a:p>
          <a:p>
            <a:pPr marL="527685" marR="963930" indent="-457200">
              <a:lnSpc>
                <a:spcPts val="2400"/>
              </a:lnSpc>
              <a:spcBef>
                <a:spcPts val="57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Dopo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il 1684: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riapertura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traffici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marittimi e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uffici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doganali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in 4 porti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 sudorientali</a:t>
            </a:r>
            <a:endParaRPr sz="2500">
              <a:latin typeface="Calibri"/>
              <a:cs typeface="Calibri"/>
            </a:endParaRPr>
          </a:p>
          <a:p>
            <a:pPr marL="527685" indent="-457834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1720-1760: sviluppo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europeo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Canton</a:t>
            </a:r>
            <a:endParaRPr sz="2500">
              <a:latin typeface="Calibri"/>
              <a:cs typeface="Calibri"/>
            </a:endParaRPr>
          </a:p>
          <a:p>
            <a:pPr marL="527685" marR="300990" indent="-457200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VOC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torna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1729;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EIC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esporta regolarmente tè da 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dal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1717;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dagli anni ‘20 si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inseriscono  rispettivamente francesi, danesi,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austriaci,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svedesi, 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prussiani</a:t>
            </a:r>
            <a:endParaRPr sz="2500">
              <a:latin typeface="Calibri"/>
              <a:cs typeface="Calibri"/>
            </a:endParaRPr>
          </a:p>
          <a:p>
            <a:pPr marL="527685" marR="5080" indent="-457200">
              <a:lnSpc>
                <a:spcPts val="2400"/>
              </a:lnSpc>
              <a:spcBef>
                <a:spcPts val="118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La EIC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acquista una posizione dominante dopo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l’espansione 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India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11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3783" y="1136903"/>
            <a:ext cx="3599688" cy="542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12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6419" y="801623"/>
            <a:ext cx="5663184" cy="5650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13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4214" y="275971"/>
            <a:ext cx="4199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Struttura </a:t>
            </a:r>
            <a:r>
              <a:rPr dirty="0"/>
              <a:t>degli</a:t>
            </a:r>
            <a:r>
              <a:rPr spc="-40" dirty="0"/>
              <a:t> </a:t>
            </a:r>
            <a:r>
              <a:rPr spc="-5" dirty="0"/>
              <a:t>scambi</a:t>
            </a:r>
          </a:p>
        </p:txBody>
      </p:sp>
      <p:sp>
        <p:nvSpPr>
          <p:cNvPr id="3" name="object 3"/>
          <p:cNvSpPr/>
          <p:nvPr/>
        </p:nvSpPr>
        <p:spPr>
          <a:xfrm>
            <a:off x="210311" y="1053083"/>
            <a:ext cx="8537575" cy="2592705"/>
          </a:xfrm>
          <a:custGeom>
            <a:avLst/>
            <a:gdLst/>
            <a:ahLst/>
            <a:cxnLst/>
            <a:rect l="l" t="t" r="r" b="b"/>
            <a:pathLst>
              <a:path w="8537575" h="2592704">
                <a:moveTo>
                  <a:pt x="0" y="2592324"/>
                </a:moveTo>
                <a:lnTo>
                  <a:pt x="8537448" y="2592324"/>
                </a:lnTo>
                <a:lnTo>
                  <a:pt x="8537448" y="0"/>
                </a:lnTo>
                <a:lnTo>
                  <a:pt x="0" y="0"/>
                </a:lnTo>
                <a:lnTo>
                  <a:pt x="0" y="259232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9052" y="1008379"/>
            <a:ext cx="8198484" cy="24276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4965" marR="5080" indent="-342900">
              <a:lnSpc>
                <a:spcPts val="211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Cina importatrice di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argento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rame,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pochi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beni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lusso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europei, di  merci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indiane e indonesiane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(tra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cui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i="1" spc="-15" dirty="0">
                <a:solidFill>
                  <a:srgbClr val="FFFFFF"/>
                </a:solidFill>
                <a:latin typeface="Calibri"/>
                <a:cs typeface="Calibri"/>
              </a:rPr>
              <a:t>stagno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Acquisti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europei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tele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cotone,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stoffe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seta,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seta</a:t>
            </a:r>
            <a:r>
              <a:rPr sz="22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greggia,</a:t>
            </a:r>
            <a:endParaRPr sz="2200">
              <a:latin typeface="Calibri"/>
              <a:cs typeface="Calibri"/>
            </a:endParaRPr>
          </a:p>
          <a:p>
            <a:pPr marL="354965">
              <a:lnSpc>
                <a:spcPts val="2375"/>
              </a:lnSpc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porcellana, lacche,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spezie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medicinali,</a:t>
            </a:r>
            <a:r>
              <a:rPr sz="2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tè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Consumo di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tè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in Olanda (1610) e in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Inghilterra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(1657): ascesa</a:t>
            </a:r>
            <a:r>
              <a:rPr sz="22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dagli</a:t>
            </a:r>
            <a:endParaRPr sz="2200">
              <a:latin typeface="Calibri"/>
              <a:cs typeface="Calibri"/>
            </a:endParaRPr>
          </a:p>
          <a:p>
            <a:pPr marL="354965">
              <a:lnSpc>
                <a:spcPts val="2375"/>
              </a:lnSpc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anni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1720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Solo 1/3 nel 1780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importato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dalla EIC: il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resto</a:t>
            </a:r>
            <a:r>
              <a:rPr sz="22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contrabbando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9636" y="3811270"/>
            <a:ext cx="6576695" cy="457200"/>
          </a:xfrm>
          <a:custGeom>
            <a:avLst/>
            <a:gdLst/>
            <a:ahLst/>
            <a:cxnLst/>
            <a:rect l="l" t="t" r="r" b="b"/>
            <a:pathLst>
              <a:path w="6576695" h="457200">
                <a:moveTo>
                  <a:pt x="0" y="457199"/>
                </a:moveTo>
                <a:lnTo>
                  <a:pt x="6576441" y="457199"/>
                </a:lnTo>
                <a:lnTo>
                  <a:pt x="6576441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53286" y="3804920"/>
          <a:ext cx="6595745" cy="2324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4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Britain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Anni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Quantità </a:t>
                      </a:r>
                      <a:r>
                        <a:rPr sz="180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media </a:t>
                      </a:r>
                      <a:r>
                        <a:rPr sz="1800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pro-capite</a:t>
                      </a:r>
                      <a:r>
                        <a:rPr sz="1800" spc="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(lb)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1726-1730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0,1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1768-1772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1792-1802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2009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6,04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14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594" y="383489"/>
            <a:ext cx="4211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Il </a:t>
            </a:r>
            <a:r>
              <a:rPr spc="-15" dirty="0"/>
              <a:t>contrabbando </a:t>
            </a:r>
            <a:r>
              <a:rPr dirty="0"/>
              <a:t>del</a:t>
            </a:r>
            <a:r>
              <a:rPr spc="-25" dirty="0"/>
              <a:t> tè</a:t>
            </a:r>
          </a:p>
        </p:txBody>
      </p:sp>
      <p:sp>
        <p:nvSpPr>
          <p:cNvPr id="3" name="object 3"/>
          <p:cNvSpPr/>
          <p:nvPr/>
        </p:nvSpPr>
        <p:spPr>
          <a:xfrm>
            <a:off x="2106167" y="1191767"/>
            <a:ext cx="4931663" cy="5239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15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9882" y="153365"/>
            <a:ext cx="39274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«Sistema </a:t>
            </a:r>
            <a:r>
              <a:rPr dirty="0"/>
              <a:t>di</a:t>
            </a:r>
            <a:r>
              <a:rPr spc="-15" dirty="0"/>
              <a:t> Canton»</a:t>
            </a:r>
          </a:p>
        </p:txBody>
      </p:sp>
      <p:sp>
        <p:nvSpPr>
          <p:cNvPr id="3" name="object 3"/>
          <p:cNvSpPr/>
          <p:nvPr/>
        </p:nvSpPr>
        <p:spPr>
          <a:xfrm>
            <a:off x="108204" y="836675"/>
            <a:ext cx="8712835" cy="5473065"/>
          </a:xfrm>
          <a:custGeom>
            <a:avLst/>
            <a:gdLst/>
            <a:ahLst/>
            <a:cxnLst/>
            <a:rect l="l" t="t" r="r" b="b"/>
            <a:pathLst>
              <a:path w="8712835" h="5473065">
                <a:moveTo>
                  <a:pt x="0" y="5472684"/>
                </a:moveTo>
                <a:lnTo>
                  <a:pt x="8712708" y="5472684"/>
                </a:lnTo>
                <a:lnTo>
                  <a:pt x="8712708" y="0"/>
                </a:lnTo>
                <a:lnTo>
                  <a:pt x="0" y="0"/>
                </a:lnTo>
                <a:lnTo>
                  <a:pt x="0" y="547268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6334" y="816609"/>
            <a:ext cx="8537575" cy="55435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Unico porto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consentito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fino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1842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Ammissione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commercio come manifestazione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benevolenza</a:t>
            </a:r>
            <a:r>
              <a:rPr sz="1800" b="1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imperiale</a:t>
            </a:r>
            <a:endParaRPr sz="1800">
              <a:latin typeface="Calibri"/>
              <a:cs typeface="Calibri"/>
            </a:endParaRPr>
          </a:p>
          <a:p>
            <a:pPr marL="354965" marR="57531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Mercanti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(non marinai)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ammessi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alle </a:t>
            </a: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13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«factories»,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un’area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fuori delle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mura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lungo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mura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città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per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un tempo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stabilito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(ottobre-maggio)</a:t>
            </a:r>
            <a:endParaRPr sz="18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acquisto di edifici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suolo,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accesso alle donne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straniere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anche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cinesi),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porto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d’armi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fuoco;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navi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guerra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entrare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nella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foce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dello Zhujiang,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ingresso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nell’entroterra,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imparare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 lingua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acquistare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libri,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obbligo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lasciare Canton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alla fine della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stagione,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una  giurisdizione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straniera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dirimere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le liti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tra</a:t>
            </a:r>
            <a:r>
              <a:rPr sz="18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stranieri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Obbligo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trattare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solo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gli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co-hong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sia per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gli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affari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sia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accedere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endParaRPr sz="18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funzionari; ruolo dei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linguisti: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interpreti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cinesi che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lavorano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con gli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hong</a:t>
            </a:r>
            <a:endParaRPr sz="1800">
              <a:latin typeface="Calibri"/>
              <a:cs typeface="Calibri"/>
            </a:endParaRPr>
          </a:p>
          <a:p>
            <a:pPr marL="354965" marR="27305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Rapporti fiduciari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tra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Compagnie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privati)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singoli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mercanti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famiglie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mercanti)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cinesi</a:t>
            </a:r>
            <a:endParaRPr sz="1800">
              <a:latin typeface="Calibri"/>
              <a:cs typeface="Calibri"/>
            </a:endParaRPr>
          </a:p>
          <a:p>
            <a:pPr marL="354965" marR="141605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Necessità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degli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mantenere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buoni rapporti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l’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hoppo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(doni,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favori, mazzette),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spesso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finanziati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questo scopo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dalle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stesse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Compagnie europee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(investimenti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nei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mercanti)</a:t>
            </a:r>
            <a:endParaRPr sz="1800">
              <a:latin typeface="Calibri"/>
              <a:cs typeface="Calibri"/>
            </a:endParaRPr>
          </a:p>
          <a:p>
            <a:pPr marL="354965" marR="322580" indent="-3429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Indebitamento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crescente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degli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 secondo ‘700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crescente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dipendenza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dalle  Compagnie,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cui anticipi servono anche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finanziare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produzione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zone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interne  operanti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l’esportazione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16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201" y="196977"/>
            <a:ext cx="8386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Struttura </a:t>
            </a:r>
            <a:r>
              <a:rPr spc="-20" dirty="0"/>
              <a:t>gerarchica </a:t>
            </a:r>
            <a:r>
              <a:rPr dirty="0"/>
              <a:t>del </a:t>
            </a:r>
            <a:r>
              <a:rPr spc="-15" dirty="0"/>
              <a:t>“Sistema </a:t>
            </a:r>
            <a:r>
              <a:rPr dirty="0"/>
              <a:t>di</a:t>
            </a:r>
            <a:r>
              <a:rPr spc="-10" dirty="0"/>
              <a:t> </a:t>
            </a:r>
            <a:r>
              <a:rPr spc="-15" dirty="0"/>
              <a:t>Canton”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908303"/>
            <a:ext cx="8821420" cy="3961129"/>
          </a:xfrm>
          <a:custGeom>
            <a:avLst/>
            <a:gdLst/>
            <a:ahLst/>
            <a:cxnLst/>
            <a:rect l="l" t="t" r="r" b="b"/>
            <a:pathLst>
              <a:path w="8821420" h="3961129">
                <a:moveTo>
                  <a:pt x="0" y="3960876"/>
                </a:moveTo>
                <a:lnTo>
                  <a:pt x="8820912" y="3960876"/>
                </a:lnTo>
                <a:lnTo>
                  <a:pt x="8820912" y="0"/>
                </a:lnTo>
                <a:lnTo>
                  <a:pt x="0" y="0"/>
                </a:lnTo>
                <a:lnTo>
                  <a:pt x="0" y="396087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02023" y="5109971"/>
            <a:ext cx="4972812" cy="1357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28588" y="5580888"/>
            <a:ext cx="1295400" cy="576580"/>
          </a:xfrm>
          <a:custGeom>
            <a:avLst/>
            <a:gdLst/>
            <a:ahLst/>
            <a:cxnLst/>
            <a:rect l="l" t="t" r="r" b="b"/>
            <a:pathLst>
              <a:path w="1295400" h="576579">
                <a:moveTo>
                  <a:pt x="0" y="288036"/>
                </a:moveTo>
                <a:lnTo>
                  <a:pt x="13157" y="229986"/>
                </a:lnTo>
                <a:lnTo>
                  <a:pt x="50893" y="175918"/>
                </a:lnTo>
                <a:lnTo>
                  <a:pt x="110605" y="126991"/>
                </a:lnTo>
                <a:lnTo>
                  <a:pt x="147888" y="104817"/>
                </a:lnTo>
                <a:lnTo>
                  <a:pt x="189690" y="84362"/>
                </a:lnTo>
                <a:lnTo>
                  <a:pt x="235684" y="65772"/>
                </a:lnTo>
                <a:lnTo>
                  <a:pt x="285545" y="49191"/>
                </a:lnTo>
                <a:lnTo>
                  <a:pt x="338948" y="34763"/>
                </a:lnTo>
                <a:lnTo>
                  <a:pt x="395567" y="22634"/>
                </a:lnTo>
                <a:lnTo>
                  <a:pt x="455077" y="12949"/>
                </a:lnTo>
                <a:lnTo>
                  <a:pt x="517153" y="5851"/>
                </a:lnTo>
                <a:lnTo>
                  <a:pt x="581469" y="1487"/>
                </a:lnTo>
                <a:lnTo>
                  <a:pt x="647700" y="0"/>
                </a:lnTo>
                <a:lnTo>
                  <a:pt x="713930" y="1487"/>
                </a:lnTo>
                <a:lnTo>
                  <a:pt x="778246" y="5851"/>
                </a:lnTo>
                <a:lnTo>
                  <a:pt x="840322" y="12949"/>
                </a:lnTo>
                <a:lnTo>
                  <a:pt x="899832" y="22634"/>
                </a:lnTo>
                <a:lnTo>
                  <a:pt x="956451" y="34763"/>
                </a:lnTo>
                <a:lnTo>
                  <a:pt x="1009854" y="49191"/>
                </a:lnTo>
                <a:lnTo>
                  <a:pt x="1059715" y="65772"/>
                </a:lnTo>
                <a:lnTo>
                  <a:pt x="1105709" y="84362"/>
                </a:lnTo>
                <a:lnTo>
                  <a:pt x="1147511" y="104817"/>
                </a:lnTo>
                <a:lnTo>
                  <a:pt x="1184794" y="126991"/>
                </a:lnTo>
                <a:lnTo>
                  <a:pt x="1217235" y="150739"/>
                </a:lnTo>
                <a:lnTo>
                  <a:pt x="1266284" y="202382"/>
                </a:lnTo>
                <a:lnTo>
                  <a:pt x="1292056" y="258585"/>
                </a:lnTo>
                <a:lnTo>
                  <a:pt x="1295400" y="288036"/>
                </a:lnTo>
                <a:lnTo>
                  <a:pt x="1292056" y="317486"/>
                </a:lnTo>
                <a:lnTo>
                  <a:pt x="1266284" y="373689"/>
                </a:lnTo>
                <a:lnTo>
                  <a:pt x="1217235" y="425332"/>
                </a:lnTo>
                <a:lnTo>
                  <a:pt x="1184794" y="449080"/>
                </a:lnTo>
                <a:lnTo>
                  <a:pt x="1147511" y="471254"/>
                </a:lnTo>
                <a:lnTo>
                  <a:pt x="1105709" y="491709"/>
                </a:lnTo>
                <a:lnTo>
                  <a:pt x="1059715" y="510299"/>
                </a:lnTo>
                <a:lnTo>
                  <a:pt x="1009854" y="526880"/>
                </a:lnTo>
                <a:lnTo>
                  <a:pt x="956451" y="541308"/>
                </a:lnTo>
                <a:lnTo>
                  <a:pt x="899832" y="553437"/>
                </a:lnTo>
                <a:lnTo>
                  <a:pt x="840322" y="563122"/>
                </a:lnTo>
                <a:lnTo>
                  <a:pt x="778246" y="570220"/>
                </a:lnTo>
                <a:lnTo>
                  <a:pt x="713930" y="574584"/>
                </a:lnTo>
                <a:lnTo>
                  <a:pt x="647700" y="576072"/>
                </a:lnTo>
                <a:lnTo>
                  <a:pt x="581469" y="574584"/>
                </a:lnTo>
                <a:lnTo>
                  <a:pt x="517153" y="570220"/>
                </a:lnTo>
                <a:lnTo>
                  <a:pt x="455077" y="563122"/>
                </a:lnTo>
                <a:lnTo>
                  <a:pt x="395567" y="553437"/>
                </a:lnTo>
                <a:lnTo>
                  <a:pt x="338948" y="541308"/>
                </a:lnTo>
                <a:lnTo>
                  <a:pt x="285545" y="526880"/>
                </a:lnTo>
                <a:lnTo>
                  <a:pt x="235684" y="510299"/>
                </a:lnTo>
                <a:lnTo>
                  <a:pt x="189690" y="491709"/>
                </a:lnTo>
                <a:lnTo>
                  <a:pt x="147888" y="471254"/>
                </a:lnTo>
                <a:lnTo>
                  <a:pt x="110605" y="449080"/>
                </a:lnTo>
                <a:lnTo>
                  <a:pt x="78164" y="425332"/>
                </a:lnTo>
                <a:lnTo>
                  <a:pt x="29115" y="373689"/>
                </a:lnTo>
                <a:lnTo>
                  <a:pt x="3343" y="317486"/>
                </a:lnTo>
                <a:lnTo>
                  <a:pt x="0" y="288036"/>
                </a:lnTo>
                <a:close/>
              </a:path>
            </a:pathLst>
          </a:custGeom>
          <a:ln w="4267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693834"/>
            <a:ext cx="8585835" cy="5280025"/>
          </a:xfrm>
          <a:prstGeom prst="rect">
            <a:avLst/>
          </a:prstGeom>
        </p:spPr>
        <p:txBody>
          <a:bodyPr vert="horz" wrap="square" lIns="0" tIns="23495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8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Fondato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principi di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subordinazione</a:t>
            </a:r>
            <a:r>
              <a:rPr sz="2800" b="1" spc="1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gerarchica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548640" marR="5080" lvl="1" indent="-448309">
              <a:lnSpc>
                <a:spcPct val="100000"/>
              </a:lnSpc>
              <a:spcBef>
                <a:spcPts val="1195"/>
              </a:spcBef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Subordinazione 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dei </a:t>
            </a:r>
            <a:r>
              <a:rPr sz="2200" b="1" spc="-15" dirty="0">
                <a:solidFill>
                  <a:srgbClr val="001F5F"/>
                </a:solidFill>
                <a:latin typeface="Calibri"/>
                <a:cs typeface="Calibri"/>
              </a:rPr>
              <a:t>commercianti </a:t>
            </a: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stranieri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ai monopolisti cinesi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dotati 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licenza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imperiale (la</a:t>
            </a:r>
            <a:r>
              <a:rPr sz="2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‘</a:t>
            </a:r>
            <a:r>
              <a:rPr sz="22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Cohong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’);</a:t>
            </a:r>
            <a:endParaRPr sz="2200">
              <a:latin typeface="Calibri"/>
              <a:cs typeface="Calibri"/>
            </a:endParaRPr>
          </a:p>
          <a:p>
            <a:pPr marL="548640" marR="207010" lvl="1" indent="-448309">
              <a:lnSpc>
                <a:spcPct val="100000"/>
              </a:lnSpc>
              <a:spcBef>
                <a:spcPts val="530"/>
              </a:spcBef>
              <a:buFont typeface="Wingdings"/>
              <a:buChar char=""/>
              <a:tabLst>
                <a:tab pos="548640" algn="l"/>
                <a:tab pos="549275" algn="l"/>
                <a:tab pos="736854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Subo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dina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ione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membr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200" b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Coh</a:t>
            </a:r>
            <a:r>
              <a:rPr sz="22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ng</a:t>
            </a:r>
            <a:r>
              <a:rPr sz="22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sovri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erialI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delle dogane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(gli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‘</a:t>
            </a:r>
            <a:r>
              <a:rPr sz="2200" b="1" spc="-35" dirty="0">
                <a:solidFill>
                  <a:srgbClr val="001F5F"/>
                </a:solidFill>
                <a:latin typeface="Calibri"/>
                <a:cs typeface="Calibri"/>
              </a:rPr>
              <a:t>Hoppo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’,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aventi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l’incarico da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parte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200" spc="-45" dirty="0">
                <a:solidFill>
                  <a:srgbClr val="FFFFFF"/>
                </a:solidFill>
                <a:latin typeface="Calibri"/>
                <a:cs typeface="Calibri"/>
              </a:rPr>
              <a:t>Tesoro 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imperial di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trasmettere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annualmente, per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importi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pre-stabiliti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, i 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proventi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dogane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Canton).</a:t>
            </a:r>
            <a:endParaRPr sz="2200">
              <a:latin typeface="Calibri"/>
              <a:cs typeface="Calibri"/>
            </a:endParaRPr>
          </a:p>
          <a:p>
            <a:pPr marL="548640" marR="52705" lvl="1" indent="-448309">
              <a:lnSpc>
                <a:spcPct val="100000"/>
              </a:lnSpc>
              <a:spcBef>
                <a:spcPts val="530"/>
              </a:spcBef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Subordinazione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funzionari delle dogane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imperiali al </a:t>
            </a:r>
            <a:r>
              <a:rPr sz="2200" b="1" spc="-20" dirty="0">
                <a:solidFill>
                  <a:srgbClr val="001F5F"/>
                </a:solidFill>
                <a:latin typeface="Calibri"/>
                <a:cs typeface="Calibri"/>
              </a:rPr>
              <a:t>governatore 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di  </a:t>
            </a:r>
            <a:r>
              <a:rPr sz="2200" b="1" spc="-15" dirty="0">
                <a:solidFill>
                  <a:srgbClr val="001F5F"/>
                </a:solidFill>
                <a:latin typeface="Calibri"/>
                <a:cs typeface="Calibri"/>
              </a:rPr>
              <a:t>Canton 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e al </a:t>
            </a: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vicerè </a:t>
            </a:r>
            <a:r>
              <a:rPr sz="2200" b="1" spc="-5" dirty="0">
                <a:solidFill>
                  <a:srgbClr val="001F5F"/>
                </a:solidFill>
                <a:latin typeface="Calibri"/>
                <a:cs typeface="Calibri"/>
              </a:rPr>
              <a:t>della </a:t>
            </a: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regione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 Guandong e del</a:t>
            </a:r>
            <a:r>
              <a:rPr sz="22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Guangxi</a:t>
            </a:r>
            <a:endParaRPr sz="2200">
              <a:latin typeface="Calibri"/>
              <a:cs typeface="Calibri"/>
            </a:endParaRPr>
          </a:p>
          <a:p>
            <a:pPr marL="548640" lvl="1" indent="-448309">
              <a:lnSpc>
                <a:spcPct val="100000"/>
              </a:lnSpc>
              <a:spcBef>
                <a:spcPts val="530"/>
              </a:spcBef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Subordinazione del vicerè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1F5F"/>
                </a:solidFill>
                <a:latin typeface="Calibri"/>
                <a:cs typeface="Calibri"/>
              </a:rPr>
              <a:t>all’imperatore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Calibri"/>
              <a:cs typeface="Calibri"/>
            </a:endParaRPr>
          </a:p>
          <a:p>
            <a:pPr marL="163830" marR="4774565" indent="-62865">
              <a:lnSpc>
                <a:spcPct val="100000"/>
              </a:lnSpc>
            </a:pP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Nella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visione cinese: </a:t>
            </a:r>
            <a:r>
              <a:rPr sz="2400" b="1" spc="-15" dirty="0">
                <a:solidFill>
                  <a:srgbClr val="FFC000"/>
                </a:solidFill>
                <a:latin typeface="Calibri"/>
                <a:cs typeface="Calibri"/>
              </a:rPr>
              <a:t>interessi 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commerciali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subordinati</a:t>
            </a:r>
            <a:r>
              <a:rPr sz="2400" b="1" spc="-8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alla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1953" y="6024473"/>
            <a:ext cx="185991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ragion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di</a:t>
            </a:r>
            <a:r>
              <a:rPr sz="2400" b="1" spc="-8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C000"/>
                </a:solidFill>
                <a:latin typeface="Calibri"/>
                <a:cs typeface="Calibri"/>
              </a:rPr>
              <a:t>Stato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394" y="311911"/>
            <a:ext cx="3601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Periodo</a:t>
            </a:r>
            <a:r>
              <a:rPr spc="-35" dirty="0"/>
              <a:t> </a:t>
            </a:r>
            <a:r>
              <a:rPr spc="-5" dirty="0"/>
              <a:t>1720-1760</a:t>
            </a:r>
          </a:p>
        </p:txBody>
      </p:sp>
      <p:sp>
        <p:nvSpPr>
          <p:cNvPr id="3" name="object 3"/>
          <p:cNvSpPr/>
          <p:nvPr/>
        </p:nvSpPr>
        <p:spPr>
          <a:xfrm>
            <a:off x="355091" y="966216"/>
            <a:ext cx="8754110" cy="5501640"/>
          </a:xfrm>
          <a:custGeom>
            <a:avLst/>
            <a:gdLst/>
            <a:ahLst/>
            <a:cxnLst/>
            <a:rect l="l" t="t" r="r" b="b"/>
            <a:pathLst>
              <a:path w="8754110" h="5501640">
                <a:moveTo>
                  <a:pt x="0" y="5501639"/>
                </a:moveTo>
                <a:lnTo>
                  <a:pt x="8753856" y="5501639"/>
                </a:lnTo>
                <a:lnTo>
                  <a:pt x="8753856" y="0"/>
                </a:lnTo>
                <a:lnTo>
                  <a:pt x="0" y="0"/>
                </a:lnTo>
                <a:lnTo>
                  <a:pt x="0" y="55016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3222" y="908455"/>
            <a:ext cx="8561070" cy="557403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Rapporti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poco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conflittuali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Divieto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accesso degli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stranieri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distretti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produttivi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intermediazione di</a:t>
            </a:r>
            <a:r>
              <a:rPr sz="18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grossi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mercanti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cinesi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(Canton,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disponibilità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capitali)</a:t>
            </a:r>
            <a:endParaRPr sz="1800">
              <a:latin typeface="Calibri"/>
              <a:cs typeface="Calibri"/>
            </a:endParaRPr>
          </a:p>
          <a:p>
            <a:pPr marL="355600" marR="48514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Costituzione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dopo il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1684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tredici 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hong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: imprese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detentrici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privilegi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statali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 cambio di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licenze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Dopo il 1720 si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riuniscono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un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cartello,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co-hong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sotto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controllo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8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sovrintendente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dogane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imperiali</a:t>
            </a:r>
            <a:r>
              <a:rPr sz="18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hoppo</a:t>
            </a:r>
            <a:endParaRPr sz="1800">
              <a:latin typeface="Calibri"/>
              <a:cs typeface="Calibri"/>
            </a:endParaRPr>
          </a:p>
          <a:p>
            <a:pPr marL="355600" marR="12827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hoppo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dipende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dall’imperatore,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è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tenuto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versare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nelle casse imperiali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some annuali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utili doganali: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estorce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somme agli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hong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, che si indebitano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prestatori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locali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 spesso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Compagnie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Le Compagnie sono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soggette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alle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estorsioni praticate</a:t>
            </a: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dall’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hoppo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i="1" dirty="0">
                <a:solidFill>
                  <a:srgbClr val="001F5F"/>
                </a:solidFill>
                <a:latin typeface="Calibri"/>
                <a:cs typeface="Calibri"/>
              </a:rPr>
              <a:t>Caso 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James Flint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1757: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tentativo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diretto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Ningbo,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reazione dei funzionari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locali, ordini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imperiali per la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formalizzazione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 ‘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sistema </a:t>
            </a:r>
            <a:r>
              <a:rPr sz="1800" b="1" i="1" dirty="0">
                <a:solidFill>
                  <a:srgbClr val="001F5F"/>
                </a:solidFill>
                <a:latin typeface="Calibri"/>
                <a:cs typeface="Calibri"/>
              </a:rPr>
              <a:t>di </a:t>
            </a:r>
            <a:r>
              <a:rPr sz="1800" b="1" i="1" spc="-10" dirty="0">
                <a:solidFill>
                  <a:srgbClr val="001F5F"/>
                </a:solidFill>
                <a:latin typeface="Calibri"/>
                <a:cs typeface="Calibri"/>
              </a:rPr>
              <a:t>Canton’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(«single-port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trade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system»)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Nuovo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tentativo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Flint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1759: viaggio 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Chusan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Tientsin per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protestare</a:t>
            </a: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contro</a:t>
            </a:r>
            <a:endParaRPr sz="1800">
              <a:latin typeface="Calibri"/>
              <a:cs typeface="Calibri"/>
            </a:endParaRPr>
          </a:p>
          <a:p>
            <a:pPr marL="355600" marR="70485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presunte estorsioni subite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Canton;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l’episodio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porta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alla decisione imperiale 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disporre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l’imprigionamento 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Flint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anni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Macao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la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punizione fino alla pena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capitale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 cinesi che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avevano aiutato Flint (fonti: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Auber,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170 sgg.,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Morse,</a:t>
            </a:r>
            <a:r>
              <a:rPr sz="18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67)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31148" y="6562445"/>
            <a:ext cx="4635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18 /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1025" y="6134811"/>
            <a:ext cx="6748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C000"/>
                </a:solidFill>
                <a:latin typeface="Calibri"/>
                <a:cs typeface="Calibri"/>
              </a:rPr>
              <a:t>Da Micheal Greenberg, </a:t>
            </a:r>
            <a:r>
              <a:rPr sz="1200" b="1" i="1" spc="-5" dirty="0">
                <a:solidFill>
                  <a:srgbClr val="FFC000"/>
                </a:solidFill>
                <a:latin typeface="Calibri"/>
                <a:cs typeface="Calibri"/>
              </a:rPr>
              <a:t>British </a:t>
            </a:r>
            <a:r>
              <a:rPr sz="1200" b="1" i="1" spc="-10" dirty="0">
                <a:solidFill>
                  <a:srgbClr val="FFC000"/>
                </a:solidFill>
                <a:latin typeface="Calibri"/>
                <a:cs typeface="Calibri"/>
              </a:rPr>
              <a:t>Trade </a:t>
            </a:r>
            <a:r>
              <a:rPr sz="1200" b="1" i="1" dirty="0">
                <a:solidFill>
                  <a:srgbClr val="FFC000"/>
                </a:solidFill>
                <a:latin typeface="Calibri"/>
                <a:cs typeface="Calibri"/>
              </a:rPr>
              <a:t>and the </a:t>
            </a:r>
            <a:r>
              <a:rPr sz="1200" b="1" i="1" spc="-5" dirty="0">
                <a:solidFill>
                  <a:srgbClr val="FFC000"/>
                </a:solidFill>
                <a:latin typeface="Calibri"/>
                <a:cs typeface="Calibri"/>
              </a:rPr>
              <a:t>Opening of </a:t>
            </a:r>
            <a:r>
              <a:rPr sz="1200" b="1" i="1" dirty="0">
                <a:solidFill>
                  <a:srgbClr val="FFC000"/>
                </a:solidFill>
                <a:latin typeface="Calibri"/>
                <a:cs typeface="Calibri"/>
              </a:rPr>
              <a:t>China 1800-1842</a:t>
            </a:r>
            <a:r>
              <a:rPr sz="1200" b="1" dirty="0">
                <a:solidFill>
                  <a:srgbClr val="FFC00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FFC000"/>
                </a:solidFill>
                <a:latin typeface="Calibri"/>
                <a:cs typeface="Calibri"/>
              </a:rPr>
              <a:t>(Cambridge: </a:t>
            </a:r>
            <a:r>
              <a:rPr sz="1200" b="1" spc="-40" dirty="0">
                <a:solidFill>
                  <a:srgbClr val="FFC000"/>
                </a:solidFill>
                <a:latin typeface="Calibri"/>
                <a:cs typeface="Calibri"/>
              </a:rPr>
              <a:t>CUP, </a:t>
            </a:r>
            <a:r>
              <a:rPr sz="1200" b="1" dirty="0">
                <a:solidFill>
                  <a:srgbClr val="FFC000"/>
                </a:solidFill>
                <a:latin typeface="Calibri"/>
                <a:cs typeface="Calibri"/>
              </a:rPr>
              <a:t>1969), p.</a:t>
            </a:r>
            <a:r>
              <a:rPr sz="1200" b="1" spc="2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C000"/>
                </a:solidFill>
                <a:latin typeface="Calibri"/>
                <a:cs typeface="Calibri"/>
              </a:rPr>
              <a:t>225.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2491" y="175260"/>
            <a:ext cx="4379976" cy="5925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19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2948" y="1615186"/>
            <a:ext cx="15995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Lezione</a:t>
            </a:r>
            <a:r>
              <a:rPr sz="3200" spc="-65" dirty="0"/>
              <a:t> </a:t>
            </a:r>
            <a:r>
              <a:rPr sz="3200" dirty="0"/>
              <a:t>8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95680" y="2590926"/>
            <a:ext cx="79736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C000"/>
                </a:solidFill>
                <a:latin typeface="Calibri"/>
                <a:cs typeface="Calibri"/>
              </a:rPr>
              <a:t>Le </a:t>
            </a:r>
            <a:r>
              <a:rPr sz="3200" b="1" spc="-10" dirty="0">
                <a:solidFill>
                  <a:srgbClr val="FFC000"/>
                </a:solidFill>
                <a:latin typeface="Calibri"/>
                <a:cs typeface="Calibri"/>
              </a:rPr>
              <a:t>relazioni </a:t>
            </a:r>
            <a:r>
              <a:rPr sz="3200" b="1" spc="-25" dirty="0">
                <a:solidFill>
                  <a:srgbClr val="FFC000"/>
                </a:solidFill>
                <a:latin typeface="Calibri"/>
                <a:cs typeface="Calibri"/>
              </a:rPr>
              <a:t>tra </a:t>
            </a:r>
            <a:r>
              <a:rPr sz="3200" b="1" spc="-10" dirty="0">
                <a:solidFill>
                  <a:srgbClr val="FFC000"/>
                </a:solidFill>
                <a:latin typeface="Calibri"/>
                <a:cs typeface="Calibri"/>
              </a:rPr>
              <a:t>Europa </a:t>
            </a:r>
            <a:r>
              <a:rPr sz="3200" b="1" dirty="0">
                <a:solidFill>
                  <a:srgbClr val="FFC000"/>
                </a:solidFill>
                <a:latin typeface="Calibri"/>
                <a:cs typeface="Calibri"/>
              </a:rPr>
              <a:t>e la </a:t>
            </a:r>
            <a:r>
              <a:rPr sz="3200" b="1" spc="-5" dirty="0">
                <a:solidFill>
                  <a:srgbClr val="FFC000"/>
                </a:solidFill>
                <a:latin typeface="Calibri"/>
                <a:cs typeface="Calibri"/>
              </a:rPr>
              <a:t>Cina </a:t>
            </a:r>
            <a:r>
              <a:rPr sz="3200" b="1" dirty="0">
                <a:solidFill>
                  <a:srgbClr val="FFC000"/>
                </a:solidFill>
                <a:latin typeface="Calibri"/>
                <a:cs typeface="Calibri"/>
              </a:rPr>
              <a:t>in </a:t>
            </a:r>
            <a:r>
              <a:rPr sz="3200" b="1" spc="-25" dirty="0">
                <a:solidFill>
                  <a:srgbClr val="FFC000"/>
                </a:solidFill>
                <a:latin typeface="Calibri"/>
                <a:cs typeface="Calibri"/>
              </a:rPr>
              <a:t>età</a:t>
            </a:r>
            <a:r>
              <a:rPr sz="3200" b="1" spc="-5" dirty="0">
                <a:solidFill>
                  <a:srgbClr val="FFC000"/>
                </a:solidFill>
                <a:latin typeface="Calibri"/>
                <a:cs typeface="Calibri"/>
              </a:rPr>
              <a:t> moderna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3717035"/>
            <a:ext cx="8229600" cy="2409825"/>
          </a:xfrm>
          <a:custGeom>
            <a:avLst/>
            <a:gdLst/>
            <a:ahLst/>
            <a:cxnLst/>
            <a:rect l="l" t="t" r="r" b="b"/>
            <a:pathLst>
              <a:path w="8229600" h="2409825">
                <a:moveTo>
                  <a:pt x="0" y="2409444"/>
                </a:moveTo>
                <a:lnTo>
                  <a:pt x="8229600" y="2409444"/>
                </a:lnTo>
                <a:lnTo>
                  <a:pt x="8229600" y="0"/>
                </a:lnTo>
                <a:lnTo>
                  <a:pt x="0" y="0"/>
                </a:lnTo>
                <a:lnTo>
                  <a:pt x="0" y="240944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64158" y="3727780"/>
            <a:ext cx="70180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rapporti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commerciali </a:t>
            </a:r>
            <a:r>
              <a:rPr sz="2800" spc="-25" dirty="0">
                <a:solidFill>
                  <a:srgbClr val="001F5F"/>
                </a:solidFill>
                <a:latin typeface="Calibri"/>
                <a:cs typeface="Calibri"/>
              </a:rPr>
              <a:t>tra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Cina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Qing e gli</a:t>
            </a:r>
            <a:r>
              <a:rPr sz="2800" spc="1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Calibri"/>
                <a:cs typeface="Calibri"/>
              </a:rPr>
              <a:t>Europei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2939" y="6451803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1170432"/>
            <a:ext cx="5687695" cy="5111750"/>
          </a:xfrm>
          <a:custGeom>
            <a:avLst/>
            <a:gdLst/>
            <a:ahLst/>
            <a:cxnLst/>
            <a:rect l="l" t="t" r="r" b="b"/>
            <a:pathLst>
              <a:path w="5687695" h="5111750">
                <a:moveTo>
                  <a:pt x="0" y="5111496"/>
                </a:moveTo>
                <a:lnTo>
                  <a:pt x="5687568" y="5111496"/>
                </a:lnTo>
                <a:lnTo>
                  <a:pt x="5687568" y="0"/>
                </a:lnTo>
                <a:lnTo>
                  <a:pt x="0" y="0"/>
                </a:lnTo>
                <a:lnTo>
                  <a:pt x="0" y="511149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68402"/>
            <a:ext cx="8101965" cy="640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2085" marR="5080" indent="-103378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C000"/>
                </a:solidFill>
                <a:latin typeface="Calibri"/>
                <a:cs typeface="Calibri"/>
              </a:rPr>
              <a:t>Tentativi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inglesi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pre-Macartney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di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ampliare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le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comunicazioni:  James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Flint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(1720?-?) Barton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&amp;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Bevan,</a:t>
            </a:r>
            <a:r>
              <a:rPr sz="2400" b="1" spc="1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C000"/>
                </a:solidFill>
                <a:latin typeface="Calibri"/>
                <a:cs typeface="Calibri"/>
              </a:rPr>
              <a:t>Wood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1736: James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Flint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arriva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Cina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Canton</a:t>
            </a:r>
            <a:endParaRPr sz="2400">
              <a:latin typeface="Calibri"/>
              <a:cs typeface="Calibri"/>
            </a:endParaRPr>
          </a:p>
          <a:p>
            <a:pPr marL="355600" marR="2737485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1741: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si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trova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con l’incarico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parte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East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India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Company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imparare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cinese godendo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un  finanziamento della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EIC</a:t>
            </a:r>
            <a:endParaRPr sz="2400">
              <a:latin typeface="Calibri"/>
              <a:cs typeface="Calibri"/>
            </a:endParaRPr>
          </a:p>
          <a:p>
            <a:pPr marL="355600" marR="3495675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1746: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opera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come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interprete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 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Supercargoes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EIC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1756: spedizioni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navali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Ningbo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Chusan</a:t>
            </a:r>
            <a:endParaRPr sz="2400">
              <a:latin typeface="Calibri"/>
              <a:cs typeface="Calibri"/>
            </a:endParaRPr>
          </a:p>
          <a:p>
            <a:pPr marL="355600" marR="2641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1757: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editti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governatori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delle 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province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interessate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(Kwang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Fukien)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proibizione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fuori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Canton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2179" y="1170432"/>
            <a:ext cx="2962655" cy="2401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2179" y="3758184"/>
            <a:ext cx="2962655" cy="2523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2738" y="2779395"/>
            <a:ext cx="3246755" cy="1528445"/>
          </a:xfrm>
          <a:custGeom>
            <a:avLst/>
            <a:gdLst/>
            <a:ahLst/>
            <a:cxnLst/>
            <a:rect l="l" t="t" r="r" b="b"/>
            <a:pathLst>
              <a:path w="3246754" h="1528445">
                <a:moveTo>
                  <a:pt x="3161614" y="26320"/>
                </a:moveTo>
                <a:lnTo>
                  <a:pt x="0" y="1501774"/>
                </a:lnTo>
                <a:lnTo>
                  <a:pt x="12191" y="1527936"/>
                </a:lnTo>
                <a:lnTo>
                  <a:pt x="3173809" y="52481"/>
                </a:lnTo>
                <a:lnTo>
                  <a:pt x="3161614" y="26320"/>
                </a:lnTo>
                <a:close/>
              </a:path>
              <a:path w="3246754" h="1528445">
                <a:moveTo>
                  <a:pt x="3232573" y="20192"/>
                </a:moveTo>
                <a:lnTo>
                  <a:pt x="3174745" y="20192"/>
                </a:lnTo>
                <a:lnTo>
                  <a:pt x="3186938" y="46354"/>
                </a:lnTo>
                <a:lnTo>
                  <a:pt x="3173809" y="52481"/>
                </a:lnTo>
                <a:lnTo>
                  <a:pt x="3186048" y="78739"/>
                </a:lnTo>
                <a:lnTo>
                  <a:pt x="3232573" y="20192"/>
                </a:lnTo>
                <a:close/>
              </a:path>
              <a:path w="3246754" h="1528445">
                <a:moveTo>
                  <a:pt x="3174745" y="20192"/>
                </a:moveTo>
                <a:lnTo>
                  <a:pt x="3161614" y="26320"/>
                </a:lnTo>
                <a:lnTo>
                  <a:pt x="3173809" y="52481"/>
                </a:lnTo>
                <a:lnTo>
                  <a:pt x="3186938" y="46354"/>
                </a:lnTo>
                <a:lnTo>
                  <a:pt x="3174745" y="20192"/>
                </a:lnTo>
                <a:close/>
              </a:path>
              <a:path w="3246754" h="1528445">
                <a:moveTo>
                  <a:pt x="3149345" y="0"/>
                </a:moveTo>
                <a:lnTo>
                  <a:pt x="3161614" y="26320"/>
                </a:lnTo>
                <a:lnTo>
                  <a:pt x="3174745" y="20192"/>
                </a:lnTo>
                <a:lnTo>
                  <a:pt x="3232573" y="20192"/>
                </a:lnTo>
                <a:lnTo>
                  <a:pt x="3246501" y="2666"/>
                </a:lnTo>
                <a:lnTo>
                  <a:pt x="314934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9503" y="4783835"/>
            <a:ext cx="6770370" cy="626745"/>
          </a:xfrm>
          <a:custGeom>
            <a:avLst/>
            <a:gdLst/>
            <a:ahLst/>
            <a:cxnLst/>
            <a:rect l="l" t="t" r="r" b="b"/>
            <a:pathLst>
              <a:path w="6770370" h="626745">
                <a:moveTo>
                  <a:pt x="6687185" y="539876"/>
                </a:moveTo>
                <a:lnTo>
                  <a:pt x="6684729" y="568750"/>
                </a:lnTo>
                <a:lnTo>
                  <a:pt x="6699123" y="569976"/>
                </a:lnTo>
                <a:lnTo>
                  <a:pt x="6696710" y="598804"/>
                </a:lnTo>
                <a:lnTo>
                  <a:pt x="6682173" y="598804"/>
                </a:lnTo>
                <a:lnTo>
                  <a:pt x="6679819" y="626491"/>
                </a:lnTo>
                <a:lnTo>
                  <a:pt x="6749278" y="598804"/>
                </a:lnTo>
                <a:lnTo>
                  <a:pt x="6696710" y="598804"/>
                </a:lnTo>
                <a:lnTo>
                  <a:pt x="6682277" y="597576"/>
                </a:lnTo>
                <a:lnTo>
                  <a:pt x="6752359" y="597576"/>
                </a:lnTo>
                <a:lnTo>
                  <a:pt x="6769989" y="590550"/>
                </a:lnTo>
                <a:lnTo>
                  <a:pt x="6687185" y="539876"/>
                </a:lnTo>
                <a:close/>
              </a:path>
              <a:path w="6770370" h="626745">
                <a:moveTo>
                  <a:pt x="6684729" y="568750"/>
                </a:moveTo>
                <a:lnTo>
                  <a:pt x="6682277" y="597576"/>
                </a:lnTo>
                <a:lnTo>
                  <a:pt x="6696710" y="598804"/>
                </a:lnTo>
                <a:lnTo>
                  <a:pt x="6699123" y="569976"/>
                </a:lnTo>
                <a:lnTo>
                  <a:pt x="6684729" y="568750"/>
                </a:lnTo>
                <a:close/>
              </a:path>
              <a:path w="6770370" h="626745">
                <a:moveTo>
                  <a:pt x="2540" y="0"/>
                </a:moveTo>
                <a:lnTo>
                  <a:pt x="0" y="28956"/>
                </a:lnTo>
                <a:lnTo>
                  <a:pt x="6682277" y="597576"/>
                </a:lnTo>
                <a:lnTo>
                  <a:pt x="6684729" y="568750"/>
                </a:lnTo>
                <a:lnTo>
                  <a:pt x="25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20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572" y="485597"/>
            <a:ext cx="35242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spc="-5" dirty="0">
                <a:latin typeface="Calibri"/>
                <a:cs typeface="Calibri"/>
              </a:rPr>
              <a:t>... segue dal</a:t>
            </a:r>
            <a:r>
              <a:rPr sz="2800" i="1" spc="-40" dirty="0">
                <a:latin typeface="Calibri"/>
                <a:cs typeface="Calibri"/>
              </a:rPr>
              <a:t> </a:t>
            </a:r>
            <a:r>
              <a:rPr sz="2800" i="1" spc="-15" dirty="0">
                <a:latin typeface="Calibri"/>
                <a:cs typeface="Calibri"/>
              </a:rPr>
              <a:t>precedente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67993"/>
            <a:ext cx="8114665" cy="4342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2375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La EIC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invia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Flint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Nigpo,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dove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Flint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presenta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memoriale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richiesta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trasmissione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Pechino</a:t>
            </a:r>
            <a:endParaRPr sz="2200">
              <a:latin typeface="Calibri"/>
              <a:cs typeface="Calibri"/>
            </a:endParaRPr>
          </a:p>
          <a:p>
            <a:pPr marL="355600" marR="538480" indent="-343535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rifiuto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autorità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cinesi, Flint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fa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vela verso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Tientsin,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dove 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consegna il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memoriale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 un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funzionario, che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lo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fa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giungere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110"/>
              </a:lnSpc>
            </a:pP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all’imperatore</a:t>
            </a:r>
            <a:endParaRPr sz="2200">
              <a:latin typeface="Calibri"/>
              <a:cs typeface="Calibri"/>
            </a:endParaRPr>
          </a:p>
          <a:p>
            <a:pPr marL="355600" marR="186690" indent="-343535">
              <a:lnSpc>
                <a:spcPct val="80000"/>
              </a:lnSpc>
              <a:spcBef>
                <a:spcPts val="12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Flint apprende che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l’imperatore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invierà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commissario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imperiale  a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indagare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sulle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rimostranze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EIC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ts val="238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Flint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viene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scortato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indietro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e poi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imprigionato</a:t>
            </a:r>
            <a:r>
              <a:rPr sz="2200" b="1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380"/>
              </a:lnSpc>
            </a:pP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violazione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degli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ordini</a:t>
            </a:r>
            <a:r>
              <a:rPr sz="22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imperiali</a:t>
            </a:r>
            <a:endParaRPr sz="2200">
              <a:latin typeface="Calibri"/>
              <a:cs typeface="Calibri"/>
            </a:endParaRPr>
          </a:p>
          <a:p>
            <a:pPr marL="355600" marR="5080" indent="-343535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1762: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Flint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viene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rilasciato, confinato temporaneamente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Macao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poi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reinviato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Inghilterra con proibizione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far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ritorno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Cina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ts val="2375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Ispezione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commissario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imperiale a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punizione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dell’Hoppo per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estorsioni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ai danni della</a:t>
            </a:r>
            <a:r>
              <a:rPr sz="22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EIC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21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5205" marR="5080" indent="-22625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Barton </a:t>
            </a:r>
            <a:r>
              <a:rPr dirty="0"/>
              <a:t>e </a:t>
            </a:r>
            <a:r>
              <a:rPr spc="-5" dirty="0"/>
              <a:t>Thomas </a:t>
            </a:r>
            <a:r>
              <a:rPr spc="-15" dirty="0"/>
              <a:t>Bevan, </a:t>
            </a:r>
            <a:r>
              <a:rPr spc="-30" dirty="0"/>
              <a:t>Wood, </a:t>
            </a:r>
            <a:r>
              <a:rPr spc="-50" dirty="0"/>
              <a:t>Travers,  </a:t>
            </a:r>
            <a:r>
              <a:rPr spc="-25" dirty="0"/>
              <a:t>Pattle </a:t>
            </a:r>
            <a:r>
              <a:rPr dirty="0"/>
              <a:t>e </a:t>
            </a:r>
            <a:r>
              <a:rPr spc="-10" dirty="0"/>
              <a:t>Roberts</a:t>
            </a:r>
          </a:p>
        </p:txBody>
      </p:sp>
      <p:sp>
        <p:nvSpPr>
          <p:cNvPr id="3" name="object 3"/>
          <p:cNvSpPr/>
          <p:nvPr/>
        </p:nvSpPr>
        <p:spPr>
          <a:xfrm>
            <a:off x="539495" y="1629155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493989"/>
            <a:ext cx="8108315" cy="44469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  <a:tab pos="1403350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1753:	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inviati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imparare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 lingua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1755: al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loro maestro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viene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ordinato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cessare</a:t>
            </a:r>
            <a:endParaRPr sz="3000">
              <a:latin typeface="Calibri"/>
              <a:cs typeface="Calibri"/>
            </a:endParaRPr>
          </a:p>
          <a:p>
            <a:pPr marL="354965" marR="294640" indent="-342900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1758: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memoriale di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protesta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governatore,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che 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risponde: «ai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Linguisti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è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consentito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comunicare»</a:t>
            </a:r>
            <a:endParaRPr sz="3000">
              <a:latin typeface="Calibri"/>
              <a:cs typeface="Calibri"/>
            </a:endParaRPr>
          </a:p>
          <a:p>
            <a:pPr marL="354965" marR="170180" indent="-342900">
              <a:lnSpc>
                <a:spcPts val="288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1759: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Francis </a:t>
            </a:r>
            <a:r>
              <a:rPr sz="3000" spc="-35" dirty="0">
                <a:solidFill>
                  <a:srgbClr val="FFFFFF"/>
                </a:solidFill>
                <a:latin typeface="Calibri"/>
                <a:cs typeface="Calibri"/>
              </a:rPr>
              <a:t>Wood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impegnato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studiare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cinese, 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1761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desiste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anche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motivi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salute</a:t>
            </a:r>
            <a:endParaRPr sz="3000">
              <a:latin typeface="Calibri"/>
              <a:cs typeface="Calibri"/>
            </a:endParaRPr>
          </a:p>
          <a:p>
            <a:pPr marL="354965" marR="5080" indent="-342900">
              <a:lnSpc>
                <a:spcPct val="80000"/>
              </a:lnSpc>
              <a:spcBef>
                <a:spcPts val="12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1793: 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Macao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John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Travers,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Thomas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Pattle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John 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Roberts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studiano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cinese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circostanze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non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ben 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note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coperti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dal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segreto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22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2350" y="240029"/>
            <a:ext cx="2019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1760-1780</a:t>
            </a:r>
          </a:p>
        </p:txBody>
      </p:sp>
      <p:sp>
        <p:nvSpPr>
          <p:cNvPr id="3" name="object 3"/>
          <p:cNvSpPr/>
          <p:nvPr/>
        </p:nvSpPr>
        <p:spPr>
          <a:xfrm>
            <a:off x="108204" y="836675"/>
            <a:ext cx="8639810" cy="5832475"/>
          </a:xfrm>
          <a:custGeom>
            <a:avLst/>
            <a:gdLst/>
            <a:ahLst/>
            <a:cxnLst/>
            <a:rect l="l" t="t" r="r" b="b"/>
            <a:pathLst>
              <a:path w="8639810" h="5832475">
                <a:moveTo>
                  <a:pt x="0" y="5832348"/>
                </a:moveTo>
                <a:lnTo>
                  <a:pt x="8639556" y="5832348"/>
                </a:lnTo>
                <a:lnTo>
                  <a:pt x="8639556" y="0"/>
                </a:lnTo>
                <a:lnTo>
                  <a:pt x="0" y="0"/>
                </a:lnTo>
                <a:lnTo>
                  <a:pt x="0" y="583234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6334" y="854710"/>
            <a:ext cx="8432165" cy="5543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42799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La EIC diviene la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principale compagnia di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commercio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mondiale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scapito della 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VOC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Sviluppi contemporanei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divergenti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 India e in Cina: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apertura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dell’India</a:t>
            </a:r>
            <a:r>
              <a:rPr sz="19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9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chiusura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Cina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Integrazione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di India 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Cina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 un medesimo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mercantil-coloniale basato</a:t>
            </a:r>
            <a:r>
              <a:rPr sz="19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sul</a:t>
            </a:r>
            <a:endParaRPr sz="19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900" b="1" i="1" spc="-10" dirty="0">
                <a:solidFill>
                  <a:srgbClr val="001F5F"/>
                </a:solidFill>
                <a:latin typeface="Calibri"/>
                <a:cs typeface="Calibri"/>
              </a:rPr>
              <a:t>country</a:t>
            </a:r>
            <a:r>
              <a:rPr sz="19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00" b="1" i="1" spc="-5" dirty="0">
                <a:solidFill>
                  <a:srgbClr val="001F5F"/>
                </a:solidFill>
                <a:latin typeface="Calibri"/>
                <a:cs typeface="Calibri"/>
              </a:rPr>
              <a:t>trade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merci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indiane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(oppio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cotone) finanziano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gli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acquisti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cinesi; i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profitti</a:t>
            </a:r>
            <a:r>
              <a:rPr sz="1900" b="1" spc="2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cinesi</a:t>
            </a:r>
            <a:endParaRPr sz="19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finanziano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governo</a:t>
            </a: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dell’India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Importanza centrale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900" b="1" spc="-15" dirty="0">
                <a:solidFill>
                  <a:srgbClr val="001F5F"/>
                </a:solidFill>
                <a:latin typeface="Calibri"/>
                <a:cs typeface="Calibri"/>
              </a:rPr>
              <a:t>tè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1760-1795: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80 %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delle esportazioni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EIC da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Canton;</a:t>
            </a:r>
            <a:r>
              <a:rPr sz="19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90%</a:t>
            </a:r>
            <a:endParaRPr sz="19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profitti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inglesi;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profitti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netti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30 %</a:t>
            </a:r>
            <a:r>
              <a:rPr sz="1900" b="1" spc="1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1775-1795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Nessun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ostacolo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reale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parte degli </a:t>
            </a:r>
            <a:r>
              <a:rPr sz="1900" i="1" spc="-10" dirty="0">
                <a:solidFill>
                  <a:srgbClr val="FFFFFF"/>
                </a:solidFill>
                <a:latin typeface="Calibri"/>
                <a:cs typeface="Calibri"/>
              </a:rPr>
              <a:t>hoppo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dovuto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alla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scarsa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liquidità</a:t>
            </a:r>
            <a:r>
              <a:rPr sz="19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degli</a:t>
            </a:r>
            <a:endParaRPr sz="19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900" i="1" spc="-10" dirty="0">
                <a:solidFill>
                  <a:srgbClr val="FFFFFF"/>
                </a:solidFill>
                <a:latin typeface="Calibri"/>
                <a:cs typeface="Calibri"/>
              </a:rPr>
              <a:t>hong</a:t>
            </a:r>
            <a:endParaRPr sz="1900">
              <a:latin typeface="Calibri"/>
              <a:cs typeface="Calibri"/>
            </a:endParaRPr>
          </a:p>
          <a:p>
            <a:pPr marL="354965" marR="527685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1784 </a:t>
            </a:r>
            <a:r>
              <a:rPr sz="1900" b="1" spc="-10" dirty="0">
                <a:solidFill>
                  <a:srgbClr val="C00000"/>
                </a:solidFill>
                <a:latin typeface="Calibri"/>
                <a:cs typeface="Calibri"/>
              </a:rPr>
              <a:t>“Commutation </a:t>
            </a:r>
            <a:r>
              <a:rPr sz="1900" b="1" spc="5" dirty="0">
                <a:solidFill>
                  <a:srgbClr val="C00000"/>
                </a:solidFill>
                <a:latin typeface="Calibri"/>
                <a:cs typeface="Calibri"/>
              </a:rPr>
              <a:t>Act”: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riduzione dei dazi d’importazione sul </a:t>
            </a:r>
            <a:r>
              <a:rPr sz="1900" b="1" spc="-15" dirty="0">
                <a:solidFill>
                  <a:srgbClr val="C00000"/>
                </a:solidFill>
                <a:latin typeface="Calibri"/>
                <a:cs typeface="Calibri"/>
              </a:rPr>
              <a:t>tè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al 12,5 %  (111% </a:t>
            </a:r>
            <a:r>
              <a:rPr sz="1900" b="1" spc="-15" dirty="0">
                <a:solidFill>
                  <a:srgbClr val="C00000"/>
                </a:solidFill>
                <a:latin typeface="Calibri"/>
                <a:cs typeface="Calibri"/>
              </a:rPr>
              <a:t>durante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la </a:t>
            </a:r>
            <a:r>
              <a:rPr sz="1900" b="1" spc="-15" dirty="0">
                <a:solidFill>
                  <a:srgbClr val="C00000"/>
                </a:solidFill>
                <a:latin typeface="Calibri"/>
                <a:cs typeface="Calibri"/>
              </a:rPr>
              <a:t>guerra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americana) per </a:t>
            </a:r>
            <a:r>
              <a:rPr sz="1900" b="1" spc="-15" dirty="0">
                <a:solidFill>
                  <a:srgbClr val="C00000"/>
                </a:solidFill>
                <a:latin typeface="Calibri"/>
                <a:cs typeface="Calibri"/>
              </a:rPr>
              <a:t>combattere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il </a:t>
            </a:r>
            <a:r>
              <a:rPr sz="1900" b="1" spc="-10" dirty="0">
                <a:solidFill>
                  <a:srgbClr val="C00000"/>
                </a:solidFill>
                <a:latin typeface="Calibri"/>
                <a:cs typeface="Calibri"/>
              </a:rPr>
              <a:t>contrabbando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e  </a:t>
            </a:r>
            <a:r>
              <a:rPr sz="1900" b="1" spc="-10" dirty="0">
                <a:solidFill>
                  <a:srgbClr val="C00000"/>
                </a:solidFill>
                <a:latin typeface="Calibri"/>
                <a:cs typeface="Calibri"/>
              </a:rPr>
              <a:t>aumentare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gli </a:t>
            </a:r>
            <a:r>
              <a:rPr sz="1900" b="1" spc="-10" dirty="0">
                <a:solidFill>
                  <a:srgbClr val="C00000"/>
                </a:solidFill>
                <a:latin typeface="Calibri"/>
                <a:cs typeface="Calibri"/>
              </a:rPr>
              <a:t>introiti </a:t>
            </a:r>
            <a:r>
              <a:rPr sz="1900" b="1" spc="-5" dirty="0">
                <a:solidFill>
                  <a:srgbClr val="C00000"/>
                </a:solidFill>
                <a:latin typeface="Calibri"/>
                <a:cs typeface="Calibri"/>
              </a:rPr>
              <a:t>fiscali da </a:t>
            </a:r>
            <a:r>
              <a:rPr sz="1900" b="1" spc="-10" dirty="0">
                <a:solidFill>
                  <a:srgbClr val="C00000"/>
                </a:solidFill>
                <a:latin typeface="Calibri"/>
                <a:cs typeface="Calibri"/>
              </a:rPr>
              <a:t>commercio</a:t>
            </a:r>
            <a:r>
              <a:rPr sz="1900" b="1" spc="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C00000"/>
                </a:solidFill>
                <a:latin typeface="Calibri"/>
                <a:cs typeface="Calibri"/>
              </a:rPr>
              <a:t>legale</a:t>
            </a:r>
            <a:endParaRPr sz="1900">
              <a:latin typeface="Calibri"/>
              <a:cs typeface="Calibri"/>
            </a:endParaRPr>
          </a:p>
          <a:p>
            <a:pPr marL="354965" marR="149225" indent="-3429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Conferma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monopolio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EIC: una sorta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“nazionalizzazione”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tè,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che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diventa 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bevanda nazionale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popolare;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Aumento entrate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fiscali: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33%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1900" b="1" spc="-15" dirty="0">
                <a:solidFill>
                  <a:srgbClr val="001F5F"/>
                </a:solidFill>
                <a:latin typeface="Calibri"/>
                <a:cs typeface="Calibri"/>
              </a:rPr>
              <a:t>entrate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britanniche derivano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dal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tè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a inizio</a:t>
            </a:r>
            <a:r>
              <a:rPr sz="19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‘800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3752" y="383489"/>
            <a:ext cx="54762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Tea </a:t>
            </a:r>
            <a:r>
              <a:rPr spc="-5" dirty="0"/>
              <a:t>consumption,</a:t>
            </a:r>
            <a:r>
              <a:rPr spc="65" dirty="0"/>
              <a:t> </a:t>
            </a:r>
            <a:r>
              <a:rPr spc="-5" dirty="0"/>
              <a:t>1690-1850</a:t>
            </a:r>
          </a:p>
        </p:txBody>
      </p:sp>
      <p:sp>
        <p:nvSpPr>
          <p:cNvPr id="3" name="object 3"/>
          <p:cNvSpPr/>
          <p:nvPr/>
        </p:nvSpPr>
        <p:spPr>
          <a:xfrm>
            <a:off x="138684" y="1341119"/>
            <a:ext cx="8836152" cy="4823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24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912" y="1369516"/>
            <a:ext cx="321373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7220" marR="5080" indent="-60515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Consumo </a:t>
            </a:r>
            <a:r>
              <a:rPr dirty="0"/>
              <a:t>di </a:t>
            </a:r>
            <a:r>
              <a:rPr spc="-25" dirty="0"/>
              <a:t>tè</a:t>
            </a:r>
            <a:r>
              <a:rPr spc="-90" dirty="0"/>
              <a:t> </a:t>
            </a:r>
            <a:r>
              <a:rPr dirty="0"/>
              <a:t>in  </a:t>
            </a:r>
            <a:r>
              <a:rPr spc="-15" dirty="0"/>
              <a:t>Inghilterra</a:t>
            </a:r>
          </a:p>
        </p:txBody>
      </p:sp>
      <p:sp>
        <p:nvSpPr>
          <p:cNvPr id="3" name="object 3"/>
          <p:cNvSpPr/>
          <p:nvPr/>
        </p:nvSpPr>
        <p:spPr>
          <a:xfrm>
            <a:off x="4283964" y="117347"/>
            <a:ext cx="4521708" cy="6387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398473"/>
            <a:ext cx="3945890" cy="34404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C000"/>
                </a:solidFill>
                <a:latin typeface="Calibri"/>
                <a:cs typeface="Calibri"/>
              </a:rPr>
              <a:t>Consumo </a:t>
            </a:r>
            <a:r>
              <a:rPr sz="2800" b="1" spc="-20" dirty="0">
                <a:solidFill>
                  <a:srgbClr val="FFC000"/>
                </a:solidFill>
                <a:latin typeface="Calibri"/>
                <a:cs typeface="Calibri"/>
              </a:rPr>
              <a:t>comparato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di</a:t>
            </a:r>
            <a:r>
              <a:rPr sz="2800" b="1" spc="3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C000"/>
                </a:solidFill>
                <a:latin typeface="Calibri"/>
                <a:cs typeface="Calibri"/>
              </a:rPr>
              <a:t>tè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solidFill>
                  <a:srgbClr val="FFC000"/>
                </a:solidFill>
                <a:latin typeface="Calibri"/>
                <a:cs typeface="Calibri"/>
              </a:rPr>
              <a:t>«congou» </a:t>
            </a:r>
            <a:r>
              <a:rPr sz="2800" b="1" spc="-15" dirty="0">
                <a:solidFill>
                  <a:srgbClr val="FFC000"/>
                </a:solidFill>
                <a:latin typeface="Calibri"/>
                <a:cs typeface="Calibri"/>
              </a:rPr>
              <a:t>(tè nero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del  Fujian, di </a:t>
            </a:r>
            <a:r>
              <a:rPr sz="2800" b="1" spc="-10" dirty="0">
                <a:solidFill>
                  <a:srgbClr val="FFC000"/>
                </a:solidFill>
                <a:latin typeface="Calibri"/>
                <a:cs typeface="Calibri"/>
              </a:rPr>
              <a:t>maggiore qualità 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e </a:t>
            </a:r>
            <a:r>
              <a:rPr sz="2800" b="1" spc="-20" dirty="0">
                <a:solidFill>
                  <a:srgbClr val="FFC000"/>
                </a:solidFill>
                <a:latin typeface="Calibri"/>
                <a:cs typeface="Calibri"/>
              </a:rPr>
              <a:t>prezzo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doppio) e di</a:t>
            </a:r>
            <a:r>
              <a:rPr sz="2800" b="1" spc="3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C000"/>
                </a:solidFill>
                <a:latin typeface="Calibri"/>
                <a:cs typeface="Calibri"/>
              </a:rPr>
              <a:t>tè</a:t>
            </a:r>
            <a:endParaRPr sz="2800">
              <a:latin typeface="Calibri"/>
              <a:cs typeface="Calibri"/>
            </a:endParaRPr>
          </a:p>
          <a:p>
            <a:pPr marL="12700" marR="25400">
              <a:lnSpc>
                <a:spcPct val="100000"/>
              </a:lnSpc>
            </a:pPr>
            <a:r>
              <a:rPr sz="2800" b="1" spc="-10" dirty="0">
                <a:solidFill>
                  <a:srgbClr val="FFC000"/>
                </a:solidFill>
                <a:latin typeface="Calibri"/>
                <a:cs typeface="Calibri"/>
              </a:rPr>
              <a:t>«bouy»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(o «bohea», più  </a:t>
            </a:r>
            <a:r>
              <a:rPr sz="2800" b="1" spc="-10" dirty="0">
                <a:solidFill>
                  <a:srgbClr val="FFC000"/>
                </a:solidFill>
                <a:latin typeface="Calibri"/>
                <a:cs typeface="Calibri"/>
              </a:rPr>
              <a:t>comune,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anche </a:t>
            </a:r>
            <a:r>
              <a:rPr sz="2800" b="1" spc="-15" dirty="0">
                <a:solidFill>
                  <a:srgbClr val="FFC000"/>
                </a:solidFill>
                <a:latin typeface="Calibri"/>
                <a:cs typeface="Calibri"/>
              </a:rPr>
              <a:t>questo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del  Fujian) in </a:t>
            </a:r>
            <a:r>
              <a:rPr sz="2800" b="1" spc="-15" dirty="0">
                <a:solidFill>
                  <a:srgbClr val="FFC000"/>
                </a:solidFill>
                <a:latin typeface="Calibri"/>
                <a:cs typeface="Calibri"/>
              </a:rPr>
              <a:t>Inghilterra </a:t>
            </a:r>
            <a:r>
              <a:rPr sz="2800" b="1" spc="-5" dirty="0">
                <a:solidFill>
                  <a:srgbClr val="FFC000"/>
                </a:solidFill>
                <a:latin typeface="Calibri"/>
                <a:cs typeface="Calibri"/>
              </a:rPr>
              <a:t>1740-  1830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28744" y="117347"/>
            <a:ext cx="4546092" cy="6443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26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1786" y="204978"/>
            <a:ext cx="5462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Esportazione </a:t>
            </a:r>
            <a:r>
              <a:rPr dirty="0"/>
              <a:t>di </a:t>
            </a:r>
            <a:r>
              <a:rPr spc="-25" dirty="0"/>
              <a:t>tè </a:t>
            </a:r>
            <a:r>
              <a:rPr dirty="0"/>
              <a:t>da</a:t>
            </a:r>
            <a:r>
              <a:rPr spc="-40" dirty="0"/>
              <a:t> </a:t>
            </a:r>
            <a:r>
              <a:rPr spc="-15" dirty="0"/>
              <a:t>Canton</a:t>
            </a:r>
          </a:p>
        </p:txBody>
      </p:sp>
      <p:sp>
        <p:nvSpPr>
          <p:cNvPr id="3" name="object 3"/>
          <p:cNvSpPr/>
          <p:nvPr/>
        </p:nvSpPr>
        <p:spPr>
          <a:xfrm>
            <a:off x="844296" y="836675"/>
            <a:ext cx="7327392" cy="5742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27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5383" y="270763"/>
            <a:ext cx="759523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Esportazioni di </a:t>
            </a:r>
            <a:r>
              <a:rPr sz="2800" spc="-25" dirty="0"/>
              <a:t>tè </a:t>
            </a:r>
            <a:r>
              <a:rPr sz="2800" spc="-5" dirty="0"/>
              <a:t>da </a:t>
            </a:r>
            <a:r>
              <a:rPr sz="2800" spc="-15" dirty="0"/>
              <a:t>Canton (dettaglio </a:t>
            </a:r>
            <a:r>
              <a:rPr sz="2800" spc="-5" dirty="0"/>
              <a:t>per</a:t>
            </a:r>
            <a:r>
              <a:rPr sz="2800" spc="155" dirty="0"/>
              <a:t> </a:t>
            </a:r>
            <a:r>
              <a:rPr sz="2800" spc="-5" dirty="0"/>
              <a:t>nazione)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002791" y="981455"/>
            <a:ext cx="7313676" cy="5577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28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8134" y="203961"/>
            <a:ext cx="2430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Prezzo </a:t>
            </a:r>
            <a:r>
              <a:rPr dirty="0"/>
              <a:t>del</a:t>
            </a:r>
            <a:r>
              <a:rPr spc="-85" dirty="0"/>
              <a:t> </a:t>
            </a:r>
            <a:r>
              <a:rPr spc="-25" dirty="0"/>
              <a:t>tè</a:t>
            </a:r>
          </a:p>
        </p:txBody>
      </p:sp>
      <p:sp>
        <p:nvSpPr>
          <p:cNvPr id="3" name="object 3"/>
          <p:cNvSpPr/>
          <p:nvPr/>
        </p:nvSpPr>
        <p:spPr>
          <a:xfrm>
            <a:off x="976883" y="867155"/>
            <a:ext cx="7770876" cy="5670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5" y="1053083"/>
            <a:ext cx="8177783" cy="5184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83472" y="6562445"/>
            <a:ext cx="411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3</a:t>
            </a:fld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/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1202" y="250952"/>
            <a:ext cx="5662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Pianta </a:t>
            </a:r>
            <a:r>
              <a:rPr dirty="0"/>
              <a:t>di </a:t>
            </a:r>
            <a:r>
              <a:rPr spc="-15" dirty="0"/>
              <a:t>Canton </a:t>
            </a:r>
            <a:r>
              <a:rPr dirty="0"/>
              <a:t>nel sec.</a:t>
            </a:r>
            <a:r>
              <a:rPr spc="-45" dirty="0"/>
              <a:t> </a:t>
            </a:r>
            <a:r>
              <a:rPr dirty="0"/>
              <a:t>XVIII</a:t>
            </a:r>
          </a:p>
        </p:txBody>
      </p:sp>
      <p:sp>
        <p:nvSpPr>
          <p:cNvPr id="3" name="object 3"/>
          <p:cNvSpPr/>
          <p:nvPr/>
        </p:nvSpPr>
        <p:spPr>
          <a:xfrm>
            <a:off x="655319" y="992124"/>
            <a:ext cx="7589520" cy="5460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37" y="1671573"/>
            <a:ext cx="216217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Le</a:t>
            </a:r>
            <a:endParaRPr sz="3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«</a:t>
            </a:r>
            <a:r>
              <a:rPr sz="3600" b="1" spc="-60" dirty="0">
                <a:solidFill>
                  <a:srgbClr val="FFC000"/>
                </a:solidFill>
                <a:latin typeface="Calibri"/>
                <a:cs typeface="Calibri"/>
              </a:rPr>
              <a:t>f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ac</a:t>
            </a:r>
            <a:r>
              <a:rPr sz="3600" b="1" spc="-35" dirty="0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orie</a:t>
            </a:r>
            <a:r>
              <a:rPr sz="3600" b="1" spc="-5" dirty="0">
                <a:solidFill>
                  <a:srgbClr val="FFC000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»  </a:t>
            </a:r>
            <a:r>
              <a:rPr sz="3600" b="1" spc="-10" dirty="0">
                <a:solidFill>
                  <a:srgbClr val="FFC000"/>
                </a:solidFill>
                <a:latin typeface="Calibri"/>
                <a:cs typeface="Calibri"/>
              </a:rPr>
              <a:t>europee </a:t>
            </a:r>
            <a:r>
              <a:rPr sz="3600" b="1" dirty="0">
                <a:solidFill>
                  <a:srgbClr val="FFC000"/>
                </a:solidFill>
                <a:latin typeface="Calibri"/>
                <a:cs typeface="Calibri"/>
              </a:rPr>
              <a:t>di  </a:t>
            </a:r>
            <a:r>
              <a:rPr sz="3600" b="1" spc="-15" dirty="0">
                <a:solidFill>
                  <a:srgbClr val="FFC000"/>
                </a:solidFill>
                <a:latin typeface="Calibri"/>
                <a:cs typeface="Calibri"/>
              </a:rPr>
              <a:t>Canton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50335" y="170687"/>
            <a:ext cx="5195316" cy="6312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31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2677" y="109220"/>
            <a:ext cx="1379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</a:t>
            </a:r>
            <a:r>
              <a:rPr spc="-40" dirty="0"/>
              <a:t>n</a:t>
            </a:r>
            <a:r>
              <a:rPr spc="-35" dirty="0"/>
              <a:t>t</a:t>
            </a:r>
            <a:r>
              <a:rPr dirty="0"/>
              <a:t>on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800100"/>
            <a:ext cx="3816350" cy="5473065"/>
          </a:xfrm>
          <a:custGeom>
            <a:avLst/>
            <a:gdLst/>
            <a:ahLst/>
            <a:cxnLst/>
            <a:rect l="l" t="t" r="r" b="b"/>
            <a:pathLst>
              <a:path w="3816350" h="5473065">
                <a:moveTo>
                  <a:pt x="0" y="5472684"/>
                </a:moveTo>
                <a:lnTo>
                  <a:pt x="3816096" y="5472684"/>
                </a:lnTo>
                <a:lnTo>
                  <a:pt x="3816096" y="0"/>
                </a:lnTo>
                <a:lnTo>
                  <a:pt x="0" y="0"/>
                </a:lnTo>
                <a:lnTo>
                  <a:pt x="0" y="547268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771525"/>
            <a:ext cx="3585210" cy="533971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266700" indent="-342900">
              <a:lnSpc>
                <a:spcPct val="9000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Giugno-settembre, 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monsone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sudovest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spinge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verso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Canton</a:t>
            </a:r>
            <a:endParaRPr sz="2700">
              <a:latin typeface="Calibri"/>
              <a:cs typeface="Calibri"/>
            </a:endParaRPr>
          </a:p>
          <a:p>
            <a:pPr marL="355600" marR="112395" indent="-342900">
              <a:lnSpc>
                <a:spcPts val="2920"/>
              </a:lnSpc>
              <a:spcBef>
                <a:spcPts val="1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Ottobre-gennaio:  permanenza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Canton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stagione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7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scambi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0000"/>
              </a:lnSpc>
              <a:spcBef>
                <a:spcPts val="11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Gennaio-marzo: 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monsone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nord-est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navigare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Canton 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l’India e</a:t>
            </a:r>
            <a:r>
              <a:rPr sz="2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l’Europa</a:t>
            </a:r>
            <a:endParaRPr sz="2700">
              <a:latin typeface="Calibri"/>
              <a:cs typeface="Calibri"/>
            </a:endParaRPr>
          </a:p>
          <a:p>
            <a:pPr marL="355600" marR="175260" indent="-342900">
              <a:lnSpc>
                <a:spcPct val="9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Controllo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imperiale 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dell’accesso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Canton:  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stretto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Bocca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Tigris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9520" y="954024"/>
            <a:ext cx="5256276" cy="5199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0011" y="260449"/>
            <a:ext cx="5886938" cy="615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33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8430" marR="5080" indent="-24022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Stabilizzazione </a:t>
            </a:r>
            <a:r>
              <a:rPr dirty="0"/>
              <a:t>del </a:t>
            </a:r>
            <a:r>
              <a:rPr spc="-10" dirty="0"/>
              <a:t>commercio </a:t>
            </a:r>
            <a:r>
              <a:rPr dirty="0"/>
              <a:t>EIC </a:t>
            </a:r>
            <a:r>
              <a:rPr spc="-30" dirty="0"/>
              <a:t>tra  </a:t>
            </a:r>
            <a:r>
              <a:rPr dirty="0"/>
              <a:t>India e</a:t>
            </a:r>
            <a:r>
              <a:rPr spc="-20" dirty="0"/>
              <a:t> </a:t>
            </a:r>
            <a:r>
              <a:rPr spc="-5" dirty="0"/>
              <a:t>Cina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364220" cy="4968240"/>
          </a:xfrm>
          <a:custGeom>
            <a:avLst/>
            <a:gdLst/>
            <a:ahLst/>
            <a:cxnLst/>
            <a:rect l="l" t="t" r="r" b="b"/>
            <a:pathLst>
              <a:path w="8364220" h="4968240">
                <a:moveTo>
                  <a:pt x="0" y="4968240"/>
                </a:moveTo>
                <a:lnTo>
                  <a:pt x="8363711" y="4968240"/>
                </a:lnTo>
                <a:lnTo>
                  <a:pt x="8363711" y="0"/>
                </a:lnTo>
                <a:lnTo>
                  <a:pt x="0" y="0"/>
                </a:lnTo>
                <a:lnTo>
                  <a:pt x="0" y="496824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452120" indent="-343535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452120" algn="l"/>
                <a:tab pos="452755" algn="l"/>
              </a:tabLst>
            </a:pP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Scarsità </a:t>
            </a:r>
            <a:r>
              <a:rPr spc="-5" dirty="0"/>
              <a:t>di </a:t>
            </a:r>
            <a:r>
              <a:rPr spc="-15" dirty="0"/>
              <a:t>profitti </a:t>
            </a:r>
            <a:r>
              <a:rPr spc="-5" dirty="0"/>
              <a:t>indiani della EIC da</a:t>
            </a:r>
            <a:r>
              <a:rPr spc="80" dirty="0"/>
              <a:t> </a:t>
            </a:r>
            <a:r>
              <a:rPr spc="-15" dirty="0"/>
              <a:t>reinvestire</a:t>
            </a:r>
          </a:p>
          <a:p>
            <a:pPr marL="452120" indent="-34353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452120" algn="l"/>
                <a:tab pos="452755" algn="l"/>
              </a:tabLst>
            </a:pP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Insufficienza </a:t>
            </a:r>
            <a:r>
              <a:rPr spc="-5" dirty="0"/>
              <a:t>della </a:t>
            </a:r>
            <a:r>
              <a:rPr spc="-10" dirty="0"/>
              <a:t>domanda </a:t>
            </a:r>
            <a:r>
              <a:rPr spc="-5" dirty="0"/>
              <a:t>cinese di </a:t>
            </a:r>
            <a:r>
              <a:rPr spc="-10" dirty="0"/>
              <a:t>merci</a:t>
            </a:r>
            <a:r>
              <a:rPr spc="60" dirty="0"/>
              <a:t> </a:t>
            </a:r>
            <a:r>
              <a:rPr spc="-5" dirty="0"/>
              <a:t>inglesi</a:t>
            </a:r>
          </a:p>
          <a:p>
            <a:pPr marL="452120" marR="250190" indent="-343535">
              <a:lnSpc>
                <a:spcPts val="2400"/>
              </a:lnSpc>
              <a:spcBef>
                <a:spcPts val="1180"/>
              </a:spcBef>
              <a:buFont typeface="Arial"/>
              <a:buChar char="•"/>
              <a:tabLst>
                <a:tab pos="452120" algn="l"/>
                <a:tab pos="452755" algn="l"/>
              </a:tabLst>
            </a:pPr>
            <a:r>
              <a:rPr b="1" spc="-10" dirty="0">
                <a:solidFill>
                  <a:srgbClr val="001F5F"/>
                </a:solidFill>
                <a:latin typeface="Calibri"/>
                <a:cs typeface="Calibri"/>
              </a:rPr>
              <a:t>Diminuzione </a:t>
            </a:r>
            <a:r>
              <a:rPr spc="-25" dirty="0"/>
              <a:t>dell’argento </a:t>
            </a:r>
            <a:r>
              <a:rPr spc="-5" dirty="0"/>
              <a:t>in arrivo </a:t>
            </a:r>
            <a:r>
              <a:rPr spc="-35" dirty="0"/>
              <a:t>dall’America </a:t>
            </a:r>
            <a:r>
              <a:rPr spc="-10" dirty="0"/>
              <a:t>spagnola </a:t>
            </a:r>
            <a:r>
              <a:rPr spc="-5" dirty="0"/>
              <a:t>e  </a:t>
            </a:r>
            <a:r>
              <a:rPr spc="-10" dirty="0"/>
              <a:t>calo continuo dell’uso </a:t>
            </a:r>
            <a:r>
              <a:rPr spc="-5" dirty="0"/>
              <a:t>di </a:t>
            </a:r>
            <a:r>
              <a:rPr spc="-15" dirty="0"/>
              <a:t>argento </a:t>
            </a:r>
            <a:r>
              <a:rPr spc="-5" dirty="0"/>
              <a:t>per </a:t>
            </a:r>
            <a:r>
              <a:rPr spc="-20" dirty="0"/>
              <a:t>pagare </a:t>
            </a:r>
            <a:r>
              <a:rPr spc="-5" dirty="0"/>
              <a:t>le </a:t>
            </a:r>
            <a:r>
              <a:rPr spc="-10" dirty="0"/>
              <a:t>merci</a:t>
            </a:r>
            <a:r>
              <a:rPr spc="114" dirty="0"/>
              <a:t> </a:t>
            </a:r>
            <a:r>
              <a:rPr spc="-5" dirty="0"/>
              <a:t>cinesi</a:t>
            </a:r>
          </a:p>
          <a:p>
            <a:pPr marL="452120" marR="5080" indent="-343535">
              <a:lnSpc>
                <a:spcPct val="80000"/>
              </a:lnSpc>
              <a:spcBef>
                <a:spcPts val="1220"/>
              </a:spcBef>
              <a:buFont typeface="Arial"/>
              <a:buChar char="•"/>
              <a:tabLst>
                <a:tab pos="452120" algn="l"/>
                <a:tab pos="452755" algn="l"/>
              </a:tabLst>
            </a:pPr>
            <a:r>
              <a:rPr b="1" spc="-25" dirty="0">
                <a:solidFill>
                  <a:srgbClr val="001F5F"/>
                </a:solidFill>
                <a:latin typeface="Calibri"/>
                <a:cs typeface="Calibri"/>
              </a:rPr>
              <a:t>Triangolo 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anglo-indo-cinese</a:t>
            </a:r>
            <a:r>
              <a:rPr spc="-5" dirty="0"/>
              <a:t>: dal 1785 </a:t>
            </a:r>
            <a:r>
              <a:rPr spc="-15" dirty="0"/>
              <a:t>cotone </a:t>
            </a:r>
            <a:r>
              <a:rPr spc="-25" dirty="0"/>
              <a:t>grezzo </a:t>
            </a:r>
            <a:r>
              <a:rPr spc="-5" dirty="0"/>
              <a:t>e </a:t>
            </a:r>
            <a:r>
              <a:rPr spc="-10" dirty="0"/>
              <a:t>oppio  </a:t>
            </a:r>
            <a:r>
              <a:rPr spc="-5" dirty="0"/>
              <a:t>indiani </a:t>
            </a:r>
            <a:r>
              <a:rPr spc="-35" dirty="0"/>
              <a:t>(Bombay, </a:t>
            </a:r>
            <a:r>
              <a:rPr spc="-10" dirty="0"/>
              <a:t>Bengala) </a:t>
            </a:r>
            <a:r>
              <a:rPr spc="-20" dirty="0"/>
              <a:t>verso </a:t>
            </a:r>
            <a:r>
              <a:rPr spc="-5" dirty="0"/>
              <a:t>la Cina, le cui </a:t>
            </a:r>
            <a:r>
              <a:rPr spc="-15" dirty="0"/>
              <a:t>lavorazioni </a:t>
            </a:r>
            <a:r>
              <a:rPr spc="-10" dirty="0"/>
              <a:t>di  </a:t>
            </a:r>
            <a:r>
              <a:rPr spc="-15" dirty="0"/>
              <a:t>cotone </a:t>
            </a:r>
            <a:r>
              <a:rPr spc="-5" dirty="0"/>
              <a:t>di </a:t>
            </a:r>
            <a:r>
              <a:rPr spc="-10" dirty="0"/>
              <a:t>qualità </a:t>
            </a:r>
            <a:r>
              <a:rPr spc="-5" dirty="0"/>
              <a:t>sono </a:t>
            </a:r>
            <a:r>
              <a:rPr spc="-10" dirty="0"/>
              <a:t>esportate </a:t>
            </a:r>
            <a:r>
              <a:rPr spc="-15" dirty="0"/>
              <a:t>verso </a:t>
            </a:r>
            <a:r>
              <a:rPr spc="-10" dirty="0"/>
              <a:t>Oriente </a:t>
            </a:r>
            <a:r>
              <a:rPr spc="-5" dirty="0"/>
              <a:t>(America) e  </a:t>
            </a:r>
            <a:r>
              <a:rPr spc="-15" dirty="0"/>
              <a:t>Occidente </a:t>
            </a:r>
            <a:r>
              <a:rPr spc="-10" dirty="0"/>
              <a:t>(Europa); </a:t>
            </a:r>
            <a:r>
              <a:rPr spc="-5" dirty="0"/>
              <a:t>i </a:t>
            </a:r>
            <a:r>
              <a:rPr spc="-15" dirty="0"/>
              <a:t>profitti </a:t>
            </a:r>
            <a:r>
              <a:rPr spc="-5" dirty="0"/>
              <a:t>inglesi </a:t>
            </a:r>
            <a:r>
              <a:rPr spc="-10" dirty="0"/>
              <a:t>sono </a:t>
            </a:r>
            <a:r>
              <a:rPr spc="-15" dirty="0"/>
              <a:t>reinvestiti </a:t>
            </a:r>
            <a:r>
              <a:rPr spc="-5" dirty="0"/>
              <a:t>nel </a:t>
            </a:r>
            <a:r>
              <a:rPr spc="-10" dirty="0"/>
              <a:t>tè, </a:t>
            </a:r>
            <a:r>
              <a:rPr spc="-5" dirty="0"/>
              <a:t>i  cui </a:t>
            </a:r>
            <a:r>
              <a:rPr spc="-15" dirty="0"/>
              <a:t>profitti pagano </a:t>
            </a:r>
            <a:r>
              <a:rPr spc="-5" dirty="0"/>
              <a:t>i </a:t>
            </a:r>
            <a:r>
              <a:rPr spc="-10" dirty="0"/>
              <a:t>debiti della </a:t>
            </a:r>
            <a:r>
              <a:rPr spc="-5" dirty="0"/>
              <a:t>EIC in </a:t>
            </a:r>
            <a:r>
              <a:rPr spc="-10" dirty="0"/>
              <a:t>Cina </a:t>
            </a:r>
            <a:r>
              <a:rPr spc="-5" dirty="0"/>
              <a:t>e le </a:t>
            </a:r>
            <a:r>
              <a:rPr spc="-10" dirty="0"/>
              <a:t>spese di  governo</a:t>
            </a:r>
            <a:r>
              <a:rPr spc="-25" dirty="0"/>
              <a:t> </a:t>
            </a:r>
            <a:r>
              <a:rPr spc="-5" dirty="0"/>
              <a:t>indiane</a:t>
            </a:r>
          </a:p>
          <a:p>
            <a:pPr marL="452120" marR="192405" indent="-343535">
              <a:lnSpc>
                <a:spcPts val="2400"/>
              </a:lnSpc>
              <a:spcBef>
                <a:spcPts val="1180"/>
              </a:spcBef>
              <a:buFont typeface="Arial"/>
              <a:buChar char="•"/>
              <a:tabLst>
                <a:tab pos="452120" algn="l"/>
                <a:tab pos="452755" algn="l"/>
              </a:tabLst>
            </a:pPr>
            <a:r>
              <a:rPr spc="-15" dirty="0"/>
              <a:t>Importanza fondamentale </a:t>
            </a:r>
            <a:r>
              <a:rPr spc="-5" dirty="0"/>
              <a:t>delle </a:t>
            </a:r>
            <a:r>
              <a:rPr b="1" spc="-15" dirty="0">
                <a:solidFill>
                  <a:srgbClr val="001F5F"/>
                </a:solidFill>
                <a:latin typeface="Calibri"/>
                <a:cs typeface="Calibri"/>
              </a:rPr>
              <a:t>materie 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prime </a:t>
            </a:r>
            <a:r>
              <a:rPr spc="-5" dirty="0"/>
              <a:t>e </a:t>
            </a:r>
            <a:r>
              <a:rPr b="1" spc="-20" dirty="0">
                <a:solidFill>
                  <a:srgbClr val="001F5F"/>
                </a:solidFill>
                <a:latin typeface="Calibri"/>
                <a:cs typeface="Calibri"/>
              </a:rPr>
              <a:t>dell’oppio  </a:t>
            </a:r>
            <a:r>
              <a:rPr b="1" spc="-5" dirty="0">
                <a:solidFill>
                  <a:srgbClr val="001F5F"/>
                </a:solidFill>
                <a:latin typeface="Calibri"/>
                <a:cs typeface="Calibri"/>
              </a:rPr>
              <a:t>indiani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5714" y="203961"/>
            <a:ext cx="3053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“Country</a:t>
            </a:r>
            <a:r>
              <a:rPr spc="-90" dirty="0"/>
              <a:t> </a:t>
            </a:r>
            <a:r>
              <a:rPr spc="-15" dirty="0"/>
              <a:t>trade”</a:t>
            </a:r>
          </a:p>
        </p:txBody>
      </p:sp>
      <p:sp>
        <p:nvSpPr>
          <p:cNvPr id="3" name="object 3"/>
          <p:cNvSpPr/>
          <p:nvPr/>
        </p:nvSpPr>
        <p:spPr>
          <a:xfrm>
            <a:off x="251459" y="1053083"/>
            <a:ext cx="8496300" cy="5111750"/>
          </a:xfrm>
          <a:custGeom>
            <a:avLst/>
            <a:gdLst/>
            <a:ahLst/>
            <a:cxnLst/>
            <a:rect l="l" t="t" r="r" b="b"/>
            <a:pathLst>
              <a:path w="8496300" h="5111750">
                <a:moveTo>
                  <a:pt x="0" y="5111496"/>
                </a:moveTo>
                <a:lnTo>
                  <a:pt x="8496300" y="5111496"/>
                </a:lnTo>
                <a:lnTo>
                  <a:pt x="8496300" y="0"/>
                </a:lnTo>
                <a:lnTo>
                  <a:pt x="0" y="0"/>
                </a:lnTo>
                <a:lnTo>
                  <a:pt x="0" y="511149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0200" y="920354"/>
            <a:ext cx="8298180" cy="506793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355600" indent="-343535" algn="just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6235" algn="l"/>
              </a:tabLst>
            </a:pP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Attività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ufficiali della</a:t>
            </a:r>
            <a:r>
              <a:rPr sz="2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EIC</a:t>
            </a:r>
            <a:endParaRPr sz="2700">
              <a:latin typeface="Calibri"/>
              <a:cs typeface="Calibri"/>
            </a:endParaRPr>
          </a:p>
          <a:p>
            <a:pPr marL="355600" marR="296545" indent="-343535" algn="just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6235" algn="l"/>
              </a:tabLst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Mercanti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europei (impiegati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EIC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autorizzati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ritirati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dal 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servizio) 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asiatici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attivi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fin dal primo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‘600,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prima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le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Filippine, dal 1740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Cina</a:t>
            </a:r>
            <a:endParaRPr sz="2700">
              <a:latin typeface="Calibri"/>
              <a:cs typeface="Calibri"/>
            </a:endParaRPr>
          </a:p>
          <a:p>
            <a:pPr marL="355600" marR="179705" indent="-343535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Dopo l’installazione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in India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sorge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agency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house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nuovo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modello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impresa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capitalistica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privata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che 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raccoglie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capitali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formazione asiatica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li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reinveste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nel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privato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servizi accessori</a:t>
            </a:r>
            <a:endParaRPr sz="2700">
              <a:latin typeface="Calibri"/>
              <a:cs typeface="Calibri"/>
            </a:endParaRPr>
          </a:p>
          <a:p>
            <a:pPr marL="355600" marR="139700" indent="-343535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sz="2700" i="1" spc="-5" dirty="0">
                <a:solidFill>
                  <a:srgbClr val="FFFFFF"/>
                </a:solidFill>
                <a:latin typeface="Calibri"/>
                <a:cs typeface="Calibri"/>
              </a:rPr>
              <a:t>agency houses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controllano tutto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privato  con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Cina;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la EIC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monopolizza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solo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l’esportazione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tè 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verso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l’Europa;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sorta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b="1" i="1" spc="-10" dirty="0">
                <a:solidFill>
                  <a:srgbClr val="001F5F"/>
                </a:solidFill>
                <a:latin typeface="Calibri"/>
                <a:cs typeface="Calibri"/>
              </a:rPr>
              <a:t>collaborazione</a:t>
            </a:r>
            <a:r>
              <a:rPr sz="2700" b="1" i="1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0" dirty="0">
                <a:solidFill>
                  <a:srgbClr val="001F5F"/>
                </a:solidFill>
                <a:latin typeface="Calibri"/>
                <a:cs typeface="Calibri"/>
              </a:rPr>
              <a:t>competitiva</a:t>
            </a:r>
            <a:endParaRPr sz="2700">
              <a:latin typeface="Calibri"/>
              <a:cs typeface="Calibri"/>
            </a:endParaRPr>
          </a:p>
          <a:p>
            <a:pPr marL="355600" marR="5080" indent="-343535">
              <a:lnSpc>
                <a:spcPts val="2590"/>
              </a:lnSpc>
              <a:spcBef>
                <a:spcPts val="11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Canton: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700" b="1" spc="-15" dirty="0">
                <a:solidFill>
                  <a:srgbClr val="001F5F"/>
                </a:solidFill>
                <a:latin typeface="Calibri"/>
                <a:cs typeface="Calibri"/>
              </a:rPr>
              <a:t>comitato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rappresentanza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degli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interessi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dei 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privati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pressione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crescente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sulla</a:t>
            </a:r>
            <a:r>
              <a:rPr sz="2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EIC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0077" y="417017"/>
            <a:ext cx="80054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Aspetti </a:t>
            </a:r>
            <a:r>
              <a:rPr sz="3200" dirty="0"/>
              <a:t>di </a:t>
            </a:r>
            <a:r>
              <a:rPr sz="3200" spc="-5" dirty="0"/>
              <a:t>funzionamento del </a:t>
            </a:r>
            <a:r>
              <a:rPr sz="3200" spc="-10" dirty="0"/>
              <a:t>sistema </a:t>
            </a:r>
            <a:r>
              <a:rPr sz="3200" dirty="0"/>
              <a:t>di</a:t>
            </a:r>
            <a:r>
              <a:rPr sz="3200" spc="-80" dirty="0"/>
              <a:t> </a:t>
            </a:r>
            <a:r>
              <a:rPr sz="3200" spc="-15" dirty="0"/>
              <a:t>Canton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23088" y="1341119"/>
            <a:ext cx="8353425" cy="5111750"/>
          </a:xfrm>
          <a:custGeom>
            <a:avLst/>
            <a:gdLst/>
            <a:ahLst/>
            <a:cxnLst/>
            <a:rect l="l" t="t" r="r" b="b"/>
            <a:pathLst>
              <a:path w="8353425" h="5111750">
                <a:moveTo>
                  <a:pt x="0" y="5111496"/>
                </a:moveTo>
                <a:lnTo>
                  <a:pt x="8353044" y="5111496"/>
                </a:lnTo>
                <a:lnTo>
                  <a:pt x="8353044" y="0"/>
                </a:lnTo>
                <a:lnTo>
                  <a:pt x="0" y="0"/>
                </a:lnTo>
                <a:lnTo>
                  <a:pt x="0" y="511149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437" y="1210860"/>
            <a:ext cx="8056245" cy="4732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2200" i="1" spc="-10" dirty="0">
                <a:solidFill>
                  <a:srgbClr val="FFFFFF"/>
                </a:solidFill>
                <a:latin typeface="Calibri"/>
                <a:cs typeface="Calibri"/>
              </a:rPr>
              <a:t>sampan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rimorchiano le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grandi navi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Bocca Tigris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Whampoa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Whampoa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stazione intermedia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tra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Macao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Canton: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navi</a:t>
            </a:r>
            <a:r>
              <a:rPr sz="22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vengono</a:t>
            </a:r>
            <a:endParaRPr sz="2200">
              <a:latin typeface="Calibri"/>
              <a:cs typeface="Calibri"/>
            </a:endParaRPr>
          </a:p>
          <a:p>
            <a:pPr marL="355600" marR="638810">
              <a:lnSpc>
                <a:spcPts val="2110"/>
              </a:lnSpc>
              <a:spcBef>
                <a:spcPts val="250"/>
              </a:spcBef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scaricate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le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merci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portate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dai </a:t>
            </a:r>
            <a:r>
              <a:rPr sz="2200" i="1" spc="-10" dirty="0">
                <a:solidFill>
                  <a:srgbClr val="FFFFFF"/>
                </a:solidFill>
                <a:latin typeface="Calibri"/>
                <a:cs typeface="Calibri"/>
              </a:rPr>
              <a:t>sampan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(15-16 miglia  all’interno)</a:t>
            </a:r>
            <a:endParaRPr sz="2200">
              <a:latin typeface="Calibri"/>
              <a:cs typeface="Calibri"/>
            </a:endParaRPr>
          </a:p>
          <a:p>
            <a:pPr marL="355600" marR="583565" indent="-342900">
              <a:lnSpc>
                <a:spcPct val="80000"/>
              </a:lnSpc>
              <a:spcBef>
                <a:spcPts val="12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20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navi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all’anno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nel 1760 e 300 nel 1840; ciascuna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100-150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uomini</a:t>
            </a:r>
            <a:endParaRPr sz="2200">
              <a:latin typeface="Calibri"/>
              <a:cs typeface="Calibri"/>
            </a:endParaRPr>
          </a:p>
          <a:p>
            <a:pPr marL="355600" marR="949960" indent="-342900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Chinese </a:t>
            </a:r>
            <a:r>
              <a:rPr sz="2200" i="1" spc="-10" dirty="0">
                <a:solidFill>
                  <a:srgbClr val="FFFFFF"/>
                </a:solidFill>
                <a:latin typeface="Calibri"/>
                <a:cs typeface="Calibri"/>
              </a:rPr>
              <a:t>compradores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(autorizzati) per l’intermediazione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il 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rifornimento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delle</a:t>
            </a:r>
            <a:r>
              <a:rPr sz="2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i="1" spc="-15" dirty="0">
                <a:solidFill>
                  <a:srgbClr val="FFFFFF"/>
                </a:solidFill>
                <a:latin typeface="Calibri"/>
                <a:cs typeface="Calibri"/>
              </a:rPr>
              <a:t>factories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2200" i="1" spc="-10" dirty="0">
                <a:solidFill>
                  <a:srgbClr val="FFFFFF"/>
                </a:solidFill>
                <a:latin typeface="Calibri"/>
                <a:cs typeface="Calibri"/>
              </a:rPr>
              <a:t>sampan peoples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fornitori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merci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servizi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(di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‘vario’</a:t>
            </a:r>
            <a:r>
              <a:rPr sz="2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genere)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Relativo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equilibrio funzionale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sistema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fine</a:t>
            </a:r>
            <a:r>
              <a:rPr sz="22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‘700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La EIC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accetta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lo </a:t>
            </a:r>
            <a:r>
              <a:rPr sz="2200" i="1" spc="-15" dirty="0">
                <a:solidFill>
                  <a:srgbClr val="FFFFFF"/>
                </a:solidFill>
                <a:latin typeface="Calibri"/>
                <a:cs typeface="Calibri"/>
              </a:rPr>
              <a:t>status </a:t>
            </a:r>
            <a:r>
              <a:rPr sz="2200" i="1" spc="-10" dirty="0">
                <a:solidFill>
                  <a:srgbClr val="FFFFFF"/>
                </a:solidFill>
                <a:latin typeface="Calibri"/>
                <a:cs typeface="Calibri"/>
              </a:rPr>
              <a:t>quo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cerca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non</a:t>
            </a:r>
            <a:r>
              <a:rPr sz="22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forzare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Interessi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imperiali 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privati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gli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stranieri</a:t>
            </a:r>
            <a:r>
              <a:rPr sz="22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(entrate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doganali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profitti</a:t>
            </a:r>
            <a:r>
              <a:rPr sz="2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privati)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36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6614" y="383489"/>
            <a:ext cx="38919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Missione</a:t>
            </a:r>
            <a:r>
              <a:rPr spc="-40" dirty="0"/>
              <a:t> </a:t>
            </a:r>
            <a:r>
              <a:rPr spc="-10" dirty="0"/>
              <a:t>Macartney</a:t>
            </a:r>
          </a:p>
        </p:txBody>
      </p:sp>
      <p:sp>
        <p:nvSpPr>
          <p:cNvPr id="3" name="object 3"/>
          <p:cNvSpPr/>
          <p:nvPr/>
        </p:nvSpPr>
        <p:spPr>
          <a:xfrm>
            <a:off x="323088" y="1269491"/>
            <a:ext cx="8425180" cy="5039995"/>
          </a:xfrm>
          <a:custGeom>
            <a:avLst/>
            <a:gdLst/>
            <a:ahLst/>
            <a:cxnLst/>
            <a:rect l="l" t="t" r="r" b="b"/>
            <a:pathLst>
              <a:path w="8425180" h="5039995">
                <a:moveTo>
                  <a:pt x="0" y="5039868"/>
                </a:moveTo>
                <a:lnTo>
                  <a:pt x="8424672" y="5039868"/>
                </a:lnTo>
                <a:lnTo>
                  <a:pt x="8424672" y="0"/>
                </a:lnTo>
                <a:lnTo>
                  <a:pt x="0" y="0"/>
                </a:lnTo>
                <a:lnTo>
                  <a:pt x="0" y="503986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437" y="1239773"/>
            <a:ext cx="8123555" cy="4751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170815" indent="-342900">
              <a:lnSpc>
                <a:spcPct val="9000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Nel 1787 si inizia a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parlare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una missione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diplomatica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ufficiale per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iniziativa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Henry </a:t>
            </a:r>
            <a:r>
              <a:rPr sz="2700" b="1" spc="-5" dirty="0">
                <a:solidFill>
                  <a:srgbClr val="001F5F"/>
                </a:solidFill>
                <a:latin typeface="Calibri"/>
                <a:cs typeface="Calibri"/>
              </a:rPr>
              <a:t>Dundas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segretario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Stato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Pitt,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sostenitore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interessi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commerciali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industriali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privati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promotore dell’ambasciata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Macartney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1793-1794: </a:t>
            </a:r>
            <a:r>
              <a:rPr sz="2700" b="1" spc="-5" dirty="0">
                <a:solidFill>
                  <a:srgbClr val="001F5F"/>
                </a:solidFill>
                <a:latin typeface="Calibri"/>
                <a:cs typeface="Calibri"/>
              </a:rPr>
              <a:t>missione</a:t>
            </a:r>
            <a:r>
              <a:rPr sz="27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01F5F"/>
                </a:solidFill>
                <a:latin typeface="Calibri"/>
                <a:cs typeface="Calibri"/>
              </a:rPr>
              <a:t>Macartney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Insuccesso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completo: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editto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lettera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Qianlong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ts val="2920"/>
              </a:lnSpc>
              <a:spcBef>
                <a:spcPts val="1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Scontro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visioni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del mondo: </a:t>
            </a:r>
            <a:r>
              <a:rPr sz="2700" b="1" spc="-10" dirty="0">
                <a:solidFill>
                  <a:srgbClr val="001F5F"/>
                </a:solidFill>
                <a:latin typeface="Calibri"/>
                <a:cs typeface="Calibri"/>
              </a:rPr>
              <a:t>autarchia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contro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divisione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internazionale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lavoro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700" b="1" spc="-10" dirty="0">
                <a:solidFill>
                  <a:srgbClr val="001F5F"/>
                </a:solidFill>
                <a:latin typeface="Calibri"/>
                <a:cs typeface="Calibri"/>
              </a:rPr>
              <a:t>globalizzazione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27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traffici</a:t>
            </a:r>
            <a:endParaRPr sz="2700">
              <a:latin typeface="Calibri"/>
              <a:cs typeface="Calibri"/>
            </a:endParaRPr>
          </a:p>
          <a:p>
            <a:pPr marL="355600" marR="1564005" indent="-342900">
              <a:lnSpc>
                <a:spcPts val="2920"/>
              </a:lnSpc>
              <a:spcBef>
                <a:spcPts val="11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b="1" spc="-15" dirty="0">
                <a:solidFill>
                  <a:srgbClr val="001F5F"/>
                </a:solidFill>
                <a:latin typeface="Calibri"/>
                <a:cs typeface="Calibri"/>
              </a:rPr>
              <a:t>Incertezza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tra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formale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chiusura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pragmatica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accettazione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37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0451" y="74752"/>
            <a:ext cx="55041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Importazioni </a:t>
            </a:r>
            <a:r>
              <a:rPr dirty="0"/>
              <a:t>di oppio in</a:t>
            </a:r>
            <a:r>
              <a:rPr spc="-60" dirty="0"/>
              <a:t> </a:t>
            </a:r>
            <a:r>
              <a:rPr spc="-5" dirty="0"/>
              <a:t>Cina</a:t>
            </a:r>
          </a:p>
        </p:txBody>
      </p:sp>
      <p:sp>
        <p:nvSpPr>
          <p:cNvPr id="3" name="object 3"/>
          <p:cNvSpPr/>
          <p:nvPr/>
        </p:nvSpPr>
        <p:spPr>
          <a:xfrm>
            <a:off x="827532" y="679704"/>
            <a:ext cx="7978140" cy="5864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38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3783" y="13515"/>
            <a:ext cx="4156021" cy="615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68882" y="6210706"/>
            <a:ext cx="6748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C000"/>
                </a:solidFill>
                <a:latin typeface="Calibri"/>
                <a:cs typeface="Calibri"/>
              </a:rPr>
              <a:t>Da Micheal Greenberg, </a:t>
            </a:r>
            <a:r>
              <a:rPr sz="1200" b="1" i="1" spc="-5" dirty="0">
                <a:solidFill>
                  <a:srgbClr val="FFC000"/>
                </a:solidFill>
                <a:latin typeface="Calibri"/>
                <a:cs typeface="Calibri"/>
              </a:rPr>
              <a:t>British </a:t>
            </a:r>
            <a:r>
              <a:rPr sz="1200" b="1" i="1" spc="-10" dirty="0">
                <a:solidFill>
                  <a:srgbClr val="FFC000"/>
                </a:solidFill>
                <a:latin typeface="Calibri"/>
                <a:cs typeface="Calibri"/>
              </a:rPr>
              <a:t>Trade </a:t>
            </a:r>
            <a:r>
              <a:rPr sz="1200" b="1" i="1" dirty="0">
                <a:solidFill>
                  <a:srgbClr val="FFC000"/>
                </a:solidFill>
                <a:latin typeface="Calibri"/>
                <a:cs typeface="Calibri"/>
              </a:rPr>
              <a:t>and the </a:t>
            </a:r>
            <a:r>
              <a:rPr sz="1200" b="1" i="1" spc="-5" dirty="0">
                <a:solidFill>
                  <a:srgbClr val="FFC000"/>
                </a:solidFill>
                <a:latin typeface="Calibri"/>
                <a:cs typeface="Calibri"/>
              </a:rPr>
              <a:t>Opening of China </a:t>
            </a:r>
            <a:r>
              <a:rPr sz="1200" b="1" i="1" dirty="0">
                <a:solidFill>
                  <a:srgbClr val="FFC000"/>
                </a:solidFill>
                <a:latin typeface="Calibri"/>
                <a:cs typeface="Calibri"/>
              </a:rPr>
              <a:t>1800-1842</a:t>
            </a:r>
            <a:r>
              <a:rPr sz="1200" b="1" dirty="0">
                <a:solidFill>
                  <a:srgbClr val="FFC00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FFC000"/>
                </a:solidFill>
                <a:latin typeface="Calibri"/>
                <a:cs typeface="Calibri"/>
              </a:rPr>
              <a:t>(Cambridge: </a:t>
            </a:r>
            <a:r>
              <a:rPr sz="1200" b="1" spc="-40" dirty="0">
                <a:solidFill>
                  <a:srgbClr val="FFC000"/>
                </a:solidFill>
                <a:latin typeface="Calibri"/>
                <a:cs typeface="Calibri"/>
              </a:rPr>
              <a:t>CUP, </a:t>
            </a:r>
            <a:r>
              <a:rPr sz="1200" b="1" dirty="0">
                <a:solidFill>
                  <a:srgbClr val="FFC000"/>
                </a:solidFill>
                <a:latin typeface="Calibri"/>
                <a:cs typeface="Calibri"/>
              </a:rPr>
              <a:t>1969), p. 221.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8834" y="229870"/>
            <a:ext cx="685863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1730" marR="5080" indent="-239966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Relazioni commerciali </a:t>
            </a:r>
            <a:r>
              <a:rPr spc="-30" dirty="0"/>
              <a:t>tra </a:t>
            </a:r>
            <a:r>
              <a:rPr spc="-10" dirty="0"/>
              <a:t>Seicento </a:t>
            </a:r>
            <a:r>
              <a:rPr dirty="0"/>
              <a:t>e  </a:t>
            </a:r>
            <a:r>
              <a:rPr spc="-20" dirty="0"/>
              <a:t>Settecento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12747"/>
            <a:ext cx="8290559" cy="4752340"/>
          </a:xfrm>
          <a:custGeom>
            <a:avLst/>
            <a:gdLst/>
            <a:ahLst/>
            <a:cxnLst/>
            <a:rect l="l" t="t" r="r" b="b"/>
            <a:pathLst>
              <a:path w="8290559" h="4752340">
                <a:moveTo>
                  <a:pt x="0" y="4751832"/>
                </a:moveTo>
                <a:lnTo>
                  <a:pt x="8290559" y="4751832"/>
                </a:lnTo>
                <a:lnTo>
                  <a:pt x="8290559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71726"/>
            <a:ext cx="8029575" cy="4617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ts val="365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1550-1567: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rigorosa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proibizione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3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traffici</a:t>
            </a:r>
            <a:endParaRPr sz="3200">
              <a:latin typeface="Calibri"/>
              <a:cs typeface="Calibri"/>
            </a:endParaRPr>
          </a:p>
          <a:p>
            <a:pPr marL="355600" marR="5080">
              <a:lnSpc>
                <a:spcPts val="3460"/>
              </a:lnSpc>
              <a:spcBef>
                <a:spcPts val="235"/>
              </a:spcBef>
            </a:pP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esteri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favore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dell’autarchia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(“sea </a:t>
            </a:r>
            <a:r>
              <a:rPr sz="3200" spc="-65" dirty="0">
                <a:solidFill>
                  <a:srgbClr val="FFFFFF"/>
                </a:solidFill>
                <a:latin typeface="Calibri"/>
                <a:cs typeface="Calibri"/>
              </a:rPr>
              <a:t>ban”, </a:t>
            </a:r>
            <a:r>
              <a:rPr sz="3200" i="1" spc="-5" dirty="0">
                <a:solidFill>
                  <a:srgbClr val="FFC000"/>
                </a:solidFill>
                <a:latin typeface="Calibri"/>
                <a:cs typeface="Calibri"/>
              </a:rPr>
              <a:t>haijin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) 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grande sviluppo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sz="3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pirateria</a:t>
            </a:r>
            <a:endParaRPr sz="3200">
              <a:latin typeface="Calibri"/>
              <a:cs typeface="Calibri"/>
            </a:endParaRPr>
          </a:p>
          <a:p>
            <a:pPr marL="355600" marR="33020" indent="-343535">
              <a:lnSpc>
                <a:spcPts val="3460"/>
              </a:lnSpc>
              <a:spcBef>
                <a:spcPts val="11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1567: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attenuazione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delle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restrizioni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rapporti  commerciali con 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</a:rPr>
              <a:t>l’estero,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ripresa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del 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commercio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marittimo,</a:t>
            </a:r>
            <a:r>
              <a:rPr sz="3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aumento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ts val="3204"/>
              </a:lnSpc>
            </a:pP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dell’emigrazione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nel sud-est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(Vietnam.</a:t>
            </a:r>
            <a:endParaRPr sz="3200">
              <a:latin typeface="Calibri"/>
              <a:cs typeface="Calibri"/>
            </a:endParaRPr>
          </a:p>
          <a:p>
            <a:pPr marL="355600" marR="62865">
              <a:lnSpc>
                <a:spcPts val="3460"/>
              </a:lnSpc>
              <a:spcBef>
                <a:spcPts val="240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Thailandia,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Giava),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intensificazione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delle 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relazioni commerciali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nel Fujian, Guangdong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isole del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Mar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Cinese meridionale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83472" y="6562445"/>
            <a:ext cx="411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</a:t>
            </a:fld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/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4841" y="323469"/>
            <a:ext cx="6353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 </a:t>
            </a:r>
            <a:r>
              <a:rPr spc="-15" dirty="0"/>
              <a:t>vendite </a:t>
            </a:r>
            <a:r>
              <a:rPr dirty="0"/>
              <a:t>inglesi di oppio in</a:t>
            </a:r>
            <a:r>
              <a:rPr spc="-55" dirty="0"/>
              <a:t> </a:t>
            </a:r>
            <a:r>
              <a:rPr dirty="0"/>
              <a:t>Cina</a:t>
            </a:r>
          </a:p>
        </p:txBody>
      </p:sp>
      <p:sp>
        <p:nvSpPr>
          <p:cNvPr id="3" name="object 3"/>
          <p:cNvSpPr/>
          <p:nvPr/>
        </p:nvSpPr>
        <p:spPr>
          <a:xfrm>
            <a:off x="899160" y="1004316"/>
            <a:ext cx="7129272" cy="5506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40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8722" y="221741"/>
            <a:ext cx="36855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Una </a:t>
            </a:r>
            <a:r>
              <a:rPr spc="-5" dirty="0"/>
              <a:t>fumeria</a:t>
            </a:r>
            <a:r>
              <a:rPr spc="-75" dirty="0"/>
              <a:t> </a:t>
            </a:r>
            <a:r>
              <a:rPr spc="-5" dirty="0"/>
              <a:t>cinese</a:t>
            </a:r>
          </a:p>
        </p:txBody>
      </p:sp>
      <p:sp>
        <p:nvSpPr>
          <p:cNvPr id="3" name="object 3"/>
          <p:cNvSpPr/>
          <p:nvPr/>
        </p:nvSpPr>
        <p:spPr>
          <a:xfrm>
            <a:off x="164592" y="908303"/>
            <a:ext cx="8368283" cy="5469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5567" y="1056132"/>
            <a:ext cx="6614159" cy="5396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2466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42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080" y="218024"/>
            <a:ext cx="8271509" cy="83756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pc="-25" dirty="0"/>
              <a:t>Pirateria </a:t>
            </a:r>
            <a:r>
              <a:rPr dirty="0"/>
              <a:t>sulla </a:t>
            </a:r>
            <a:r>
              <a:rPr spc="-20" dirty="0"/>
              <a:t>costa</a:t>
            </a:r>
            <a:r>
              <a:rPr spc="-10" dirty="0"/>
              <a:t> </a:t>
            </a:r>
            <a:r>
              <a:rPr spc="-5" dirty="0"/>
              <a:t>cinese</a:t>
            </a: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200" spc="-5" dirty="0"/>
              <a:t>(fonte: </a:t>
            </a:r>
            <a:r>
              <a:rPr sz="1200" b="0" dirty="0">
                <a:latin typeface="Calibri"/>
                <a:cs typeface="Calibri"/>
              </a:rPr>
              <a:t>James </a:t>
            </a:r>
            <a:r>
              <a:rPr sz="1200" b="0" spc="-5" dirty="0">
                <a:latin typeface="Calibri"/>
                <a:cs typeface="Calibri"/>
              </a:rPr>
              <a:t>Kai-sing Kung-Chicheng </a:t>
            </a:r>
            <a:r>
              <a:rPr sz="1200" b="0" dirty="0">
                <a:latin typeface="Calibri"/>
                <a:cs typeface="Calibri"/>
              </a:rPr>
              <a:t>Ma, </a:t>
            </a:r>
            <a:r>
              <a:rPr sz="1200" spc="-5" dirty="0"/>
              <a:t>Autarky and </a:t>
            </a:r>
            <a:r>
              <a:rPr sz="1200" dirty="0"/>
              <a:t>the </a:t>
            </a:r>
            <a:r>
              <a:rPr sz="1200" spc="-5" dirty="0"/>
              <a:t>Rise </a:t>
            </a:r>
            <a:r>
              <a:rPr sz="1200" dirty="0"/>
              <a:t>and </a:t>
            </a:r>
            <a:r>
              <a:rPr sz="1200" spc="-10" dirty="0"/>
              <a:t>Fall </a:t>
            </a:r>
            <a:r>
              <a:rPr sz="1200" dirty="0"/>
              <a:t>of </a:t>
            </a:r>
            <a:r>
              <a:rPr sz="1200" spc="-10" dirty="0"/>
              <a:t>Piracy </a:t>
            </a:r>
            <a:r>
              <a:rPr sz="1200" dirty="0"/>
              <a:t>in </a:t>
            </a:r>
            <a:r>
              <a:rPr sz="1200" spc="-5" dirty="0"/>
              <a:t>Ming China, </a:t>
            </a:r>
            <a:r>
              <a:rPr sz="1200" i="1" spc="-5" dirty="0">
                <a:latin typeface="Calibri"/>
                <a:cs typeface="Calibri"/>
              </a:rPr>
              <a:t>Journal of Economic History </a:t>
            </a:r>
            <a:r>
              <a:rPr sz="1200" dirty="0"/>
              <a:t>,</a:t>
            </a:r>
            <a:r>
              <a:rPr sz="1200" spc="180" dirty="0"/>
              <a:t> </a:t>
            </a:r>
            <a:r>
              <a:rPr sz="1200" dirty="0"/>
              <a:t>2013)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4068" y="1269491"/>
            <a:ext cx="8142732" cy="5055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83472" y="6562445"/>
            <a:ext cx="411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5</a:t>
            </a:fld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/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4495" marR="5080" indent="-15462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Inserimento </a:t>
            </a:r>
            <a:r>
              <a:rPr dirty="0"/>
              <a:t>della </a:t>
            </a:r>
            <a:r>
              <a:rPr spc="-30" dirty="0"/>
              <a:t>VOC </a:t>
            </a:r>
            <a:r>
              <a:rPr dirty="0"/>
              <a:t>a </a:t>
            </a:r>
            <a:r>
              <a:rPr spc="-10" dirty="0"/>
              <a:t>Formosa: </a:t>
            </a:r>
            <a:r>
              <a:rPr spc="-15" dirty="0"/>
              <a:t>Fort  Zeelandia</a:t>
            </a:r>
            <a:r>
              <a:rPr spc="35" dirty="0"/>
              <a:t> </a:t>
            </a:r>
            <a:r>
              <a:rPr spc="-5" dirty="0"/>
              <a:t>(1624-1662)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82852"/>
            <a:ext cx="8292083" cy="4613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83472" y="6562445"/>
            <a:ext cx="4114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6</a:t>
            </a:fld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/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6577" y="225933"/>
            <a:ext cx="34594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Olandesi </a:t>
            </a:r>
            <a:r>
              <a:rPr dirty="0"/>
              <a:t>a</a:t>
            </a:r>
            <a:r>
              <a:rPr spc="-80" dirty="0"/>
              <a:t> </a:t>
            </a:r>
            <a:r>
              <a:rPr spc="-50" dirty="0"/>
              <a:t>Taiwan</a:t>
            </a:r>
          </a:p>
        </p:txBody>
      </p:sp>
      <p:sp>
        <p:nvSpPr>
          <p:cNvPr id="3" name="object 3"/>
          <p:cNvSpPr/>
          <p:nvPr/>
        </p:nvSpPr>
        <p:spPr>
          <a:xfrm>
            <a:off x="205740" y="836675"/>
            <a:ext cx="8857615" cy="5415280"/>
          </a:xfrm>
          <a:custGeom>
            <a:avLst/>
            <a:gdLst/>
            <a:ahLst/>
            <a:cxnLst/>
            <a:rect l="l" t="t" r="r" b="b"/>
            <a:pathLst>
              <a:path w="8857615" h="5415280">
                <a:moveTo>
                  <a:pt x="0" y="5414772"/>
                </a:moveTo>
                <a:lnTo>
                  <a:pt x="8857488" y="5414772"/>
                </a:lnTo>
                <a:lnTo>
                  <a:pt x="8857488" y="0"/>
                </a:lnTo>
                <a:lnTo>
                  <a:pt x="0" y="0"/>
                </a:lnTo>
                <a:lnTo>
                  <a:pt x="0" y="541477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4784" y="777656"/>
            <a:ext cx="8614410" cy="55295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Tentativo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colonizzazione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territoriale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Immigrazione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cinese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Piantagioni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canna da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zucchero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Giacimenti di carbone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zolfo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Evangelizzazione</a:t>
            </a:r>
            <a:endParaRPr sz="1800">
              <a:latin typeface="Calibri"/>
              <a:cs typeface="Calibri"/>
            </a:endParaRPr>
          </a:p>
          <a:p>
            <a:pPr marL="355600" marR="3683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Appoggio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Zheng Zhilong,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potente mercante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fujianese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creatore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potentato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politico 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nell’area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costiere</a:t>
            </a:r>
            <a:r>
              <a:rPr sz="18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sud-orientale</a:t>
            </a:r>
            <a:endParaRPr sz="1800">
              <a:latin typeface="Calibri"/>
              <a:cs typeface="Calibri"/>
            </a:endParaRPr>
          </a:p>
          <a:p>
            <a:pPr marL="355600" marR="2413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Successione Ming-Qing: Zheng Chenggong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(Koxinga)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sostenitore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primi, Zheng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Zhilong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secondi</a:t>
            </a:r>
            <a:endParaRPr sz="1800">
              <a:latin typeface="Calibri"/>
              <a:cs typeface="Calibri"/>
            </a:endParaRPr>
          </a:p>
          <a:p>
            <a:pPr marL="355600" marR="46355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Assedio di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Koxinga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Zeelandia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capitolazione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olandese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nel 1662: gli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Zheng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fanno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Taiwan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proprio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quartier</a:t>
            </a:r>
            <a:r>
              <a:rPr sz="1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generale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1683: gli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Zheng si arrendono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Qing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relative</a:t>
            </a: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conseguenze:</a:t>
            </a:r>
            <a:endParaRPr sz="1800">
              <a:latin typeface="Calibri"/>
              <a:cs typeface="Calibri"/>
            </a:endParaRPr>
          </a:p>
          <a:p>
            <a:pPr marL="996950" marR="5080" lvl="1" indent="-515620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996950" algn="l"/>
                <a:tab pos="99758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Incapacità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europea di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competere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 rivali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asiatici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potenti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di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stabilire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insediamenti sulla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terraferma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 non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situazioni di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forte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frammentazione politica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(Indonesia)</a:t>
            </a:r>
            <a:endParaRPr sz="1800">
              <a:latin typeface="Calibri"/>
              <a:cs typeface="Calibri"/>
            </a:endParaRPr>
          </a:p>
          <a:p>
            <a:pPr marL="996950" marR="266700" lvl="1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996950" algn="l"/>
                <a:tab pos="99758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Ripresa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traffici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commerciali marittimi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sud-est,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Macao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perde importanza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  viene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fatto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inglobata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nell’amministrazione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cinese, ascesa di</a:t>
            </a: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Canton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7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1226" y="333578"/>
            <a:ext cx="3302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Declino </a:t>
            </a:r>
            <a:r>
              <a:rPr dirty="0"/>
              <a:t>di</a:t>
            </a:r>
            <a:r>
              <a:rPr spc="-55" dirty="0"/>
              <a:t> </a:t>
            </a:r>
            <a:r>
              <a:rPr spc="-10" dirty="0"/>
              <a:t>Macao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269491"/>
            <a:ext cx="8290559" cy="4895215"/>
          </a:xfrm>
          <a:custGeom>
            <a:avLst/>
            <a:gdLst/>
            <a:ahLst/>
            <a:cxnLst/>
            <a:rect l="l" t="t" r="r" b="b"/>
            <a:pathLst>
              <a:path w="8290559" h="4895215">
                <a:moveTo>
                  <a:pt x="0" y="4895088"/>
                </a:moveTo>
                <a:lnTo>
                  <a:pt x="8290559" y="4895088"/>
                </a:lnTo>
                <a:lnTo>
                  <a:pt x="8290559" y="0"/>
                </a:lnTo>
                <a:lnTo>
                  <a:pt x="0" y="0"/>
                </a:lnTo>
                <a:lnTo>
                  <a:pt x="0" y="48950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195578"/>
            <a:ext cx="7894955" cy="475107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marR="925830" indent="-343535">
              <a:lnSpc>
                <a:spcPct val="80000"/>
              </a:lnSpc>
              <a:spcBef>
                <a:spcPts val="8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Macao non più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centro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regionale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qualche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importanza</a:t>
            </a:r>
            <a:endParaRPr sz="3000">
              <a:latin typeface="Calibri"/>
              <a:cs typeface="Calibri"/>
            </a:endParaRPr>
          </a:p>
          <a:p>
            <a:pPr marL="355600" marR="370205" indent="-343535">
              <a:lnSpc>
                <a:spcPct val="8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Perde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indipendenza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diventa </a:t>
            </a:r>
            <a:r>
              <a:rPr sz="3000" i="1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000" i="1" spc="-20" dirty="0">
                <a:solidFill>
                  <a:srgbClr val="FFFFFF"/>
                </a:solidFill>
                <a:latin typeface="Calibri"/>
                <a:cs typeface="Calibri"/>
              </a:rPr>
              <a:t>facto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parte 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dell’amministrazione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cinese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(resta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colonia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solo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nominalmente)</a:t>
            </a:r>
            <a:endParaRPr sz="3000">
              <a:latin typeface="Calibri"/>
              <a:cs typeface="Calibri"/>
            </a:endParaRPr>
          </a:p>
          <a:p>
            <a:pPr marL="355600" marR="1394460" indent="-343535">
              <a:lnSpc>
                <a:spcPts val="2880"/>
              </a:lnSpc>
              <a:spcBef>
                <a:spcPts val="11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Nel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1887 viene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riconosciuta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sovranità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portoghese, cessata nel</a:t>
            </a:r>
            <a:r>
              <a:rPr sz="3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1999</a:t>
            </a:r>
            <a:endParaRPr sz="3000">
              <a:latin typeface="Calibri"/>
              <a:cs typeface="Calibri"/>
            </a:endParaRPr>
          </a:p>
          <a:p>
            <a:pPr marL="355600" marR="5080" indent="-343535" algn="just">
              <a:lnSpc>
                <a:spcPct val="80000"/>
              </a:lnSpc>
              <a:spcBef>
                <a:spcPts val="122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30" dirty="0">
                <a:solidFill>
                  <a:srgbClr val="FFFFFF"/>
                </a:solidFill>
                <a:latin typeface="Calibri"/>
                <a:cs typeface="Calibri"/>
              </a:rPr>
              <a:t>Perdurante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importanza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mercanti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portoghesi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lingua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portoghese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(a inizio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‘800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rimpiazzata 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dall’inglese)</a:t>
            </a:r>
            <a:endParaRPr sz="3000">
              <a:latin typeface="Calibri"/>
              <a:cs typeface="Calibri"/>
            </a:endParaRPr>
          </a:p>
          <a:p>
            <a:pPr marL="355600" indent="-343535" algn="just">
              <a:lnSpc>
                <a:spcPct val="100000"/>
              </a:lnSpc>
              <a:spcBef>
                <a:spcPts val="475"/>
              </a:spcBef>
              <a:buFont typeface="Arial"/>
              <a:buChar char="•"/>
              <a:tabLst>
                <a:tab pos="356235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Ascesa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Canton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grande </a:t>
            </a: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emporio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d’Oriente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8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751" y="1448815"/>
            <a:ext cx="379349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Tempi </a:t>
            </a:r>
            <a:r>
              <a:rPr dirty="0"/>
              <a:t>di  </a:t>
            </a:r>
            <a:r>
              <a:rPr spc="-15" dirty="0"/>
              <a:t>navigazione </a:t>
            </a:r>
            <a:r>
              <a:rPr dirty="0"/>
              <a:t>nel</a:t>
            </a:r>
            <a:r>
              <a:rPr spc="-40" dirty="0"/>
              <a:t> </a:t>
            </a:r>
            <a:r>
              <a:rPr dirty="0"/>
              <a:t>sec.</a:t>
            </a:r>
          </a:p>
          <a:p>
            <a:pPr marL="1270" algn="ctr">
              <a:lnSpc>
                <a:spcPct val="100000"/>
              </a:lnSpc>
            </a:pPr>
            <a:r>
              <a:rPr dirty="0"/>
              <a:t>XVIII</a:t>
            </a:r>
          </a:p>
        </p:txBody>
      </p:sp>
      <p:sp>
        <p:nvSpPr>
          <p:cNvPr id="3" name="object 3"/>
          <p:cNvSpPr/>
          <p:nvPr/>
        </p:nvSpPr>
        <p:spPr>
          <a:xfrm>
            <a:off x="4931664" y="47244"/>
            <a:ext cx="3889247" cy="6405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fld id="{81D60167-4931-47E6-BA6A-407CBD079E47}" type="slidenum">
              <a:rPr dirty="0"/>
              <a:t>9</a:t>
            </a:fld>
            <a:r>
              <a:rPr dirty="0"/>
              <a:t> /</a:t>
            </a:r>
            <a:r>
              <a:rPr spc="-85" dirty="0"/>
              <a:t> </a:t>
            </a:r>
            <a:r>
              <a:rPr dirty="0"/>
              <a:t>42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2365</Words>
  <Application>Microsoft Office PowerPoint</Application>
  <PresentationFormat>On-screen Show (4:3)</PresentationFormat>
  <Paragraphs>237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Office Theme</vt:lpstr>
      <vt:lpstr>STORIA GLOBALE</vt:lpstr>
      <vt:lpstr>Lezione 8</vt:lpstr>
      <vt:lpstr>PowerPoint Presentation</vt:lpstr>
      <vt:lpstr>Relazioni commerciali tra Seicento e  Settecento</vt:lpstr>
      <vt:lpstr>Pirateria sulla costa cinese (fonte: James Kai-sing Kung-Chicheng Ma, Autarky and the Rise and Fall of Piracy in Ming China, Journal of Economic History , 2013)</vt:lpstr>
      <vt:lpstr>Inserimento della VOC a Formosa: Fort  Zeelandia (1624-1662)</vt:lpstr>
      <vt:lpstr>Olandesi a Taiwan</vt:lpstr>
      <vt:lpstr>Declino di Macao</vt:lpstr>
      <vt:lpstr>Tempi di  navigazione nel sec. XVIII</vt:lpstr>
      <vt:lpstr>Rapporti con le potenze marittime europee</vt:lpstr>
      <vt:lpstr>Sistema di Canton</vt:lpstr>
      <vt:lpstr>PowerPoint Presentation</vt:lpstr>
      <vt:lpstr>PowerPoint Presentation</vt:lpstr>
      <vt:lpstr>Struttura degli scambi</vt:lpstr>
      <vt:lpstr>Il contrabbando del tè</vt:lpstr>
      <vt:lpstr>«Sistema di Canton»</vt:lpstr>
      <vt:lpstr>Struttura gerarchica del “Sistema di Canton”</vt:lpstr>
      <vt:lpstr>Periodo 1720-1760</vt:lpstr>
      <vt:lpstr>PowerPoint Presentation</vt:lpstr>
      <vt:lpstr>PowerPoint Presentation</vt:lpstr>
      <vt:lpstr>... segue dal precedente</vt:lpstr>
      <vt:lpstr>Barton e Thomas Bevan, Wood, Travers,  Pattle e Roberts</vt:lpstr>
      <vt:lpstr>1760-1780</vt:lpstr>
      <vt:lpstr>Tea consumption, 1690-1850</vt:lpstr>
      <vt:lpstr>Consumo di tè in  Inghilterra</vt:lpstr>
      <vt:lpstr>PowerPoint Presentation</vt:lpstr>
      <vt:lpstr>Esportazione di tè da Canton</vt:lpstr>
      <vt:lpstr>Esportazioni di tè da Canton (dettaglio per nazione)</vt:lpstr>
      <vt:lpstr>Prezzo del tè</vt:lpstr>
      <vt:lpstr>Pianta di Canton nel sec. XVIII</vt:lpstr>
      <vt:lpstr>PowerPoint Presentation</vt:lpstr>
      <vt:lpstr>Canton</vt:lpstr>
      <vt:lpstr>PowerPoint Presentation</vt:lpstr>
      <vt:lpstr>Stabilizzazione del commercio EIC tra  India e Cina</vt:lpstr>
      <vt:lpstr>“Country trade”</vt:lpstr>
      <vt:lpstr>Aspetti di funzionamento del sistema di Canton</vt:lpstr>
      <vt:lpstr>Missione Macartney</vt:lpstr>
      <vt:lpstr>Importazioni di oppio in Cina</vt:lpstr>
      <vt:lpstr>PowerPoint Presentation</vt:lpstr>
      <vt:lpstr>Le vendite inglesi di oppio in Cina</vt:lpstr>
      <vt:lpstr>Una fumeria cinese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ABBATTISTA GUIDO</cp:lastModifiedBy>
  <cp:revision>1</cp:revision>
  <dcterms:created xsi:type="dcterms:W3CDTF">2022-10-01T17:06:40Z</dcterms:created>
  <dcterms:modified xsi:type="dcterms:W3CDTF">2022-10-01T17:06:49Z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2022-10-01T00:00:00Z</vt:filetime>
  </property>
</Properties>
</file>