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038" y="1520697"/>
            <a:ext cx="7157923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243" y="109473"/>
            <a:ext cx="8503513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674" y="1426590"/>
            <a:ext cx="8248650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5748" y="6562445"/>
            <a:ext cx="4889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units.it/moodle/course/category.php?id=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092" y="1691462"/>
            <a:ext cx="39674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solidFill>
                  <a:srgbClr val="001F5F"/>
                </a:solidFill>
              </a:rPr>
              <a:t>STORIA</a:t>
            </a:r>
            <a:r>
              <a:rPr sz="4400" spc="-90" dirty="0">
                <a:solidFill>
                  <a:srgbClr val="001F5F"/>
                </a:solidFill>
              </a:rPr>
              <a:t> </a:t>
            </a:r>
            <a:r>
              <a:rPr sz="4400" spc="-20" dirty="0">
                <a:solidFill>
                  <a:srgbClr val="001F5F"/>
                </a:solidFill>
              </a:rPr>
              <a:t>GLOBALE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85341" y="3437001"/>
            <a:ext cx="5975350" cy="216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Guido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Abbattista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20000"/>
              </a:lnSpc>
              <a:spcBef>
                <a:spcPts val="212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Laurea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Magistrale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Interateneo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Studi Storici dal Medioevo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all’età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contemporanea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Anno </a:t>
            </a:r>
            <a:r>
              <a:rPr sz="1400" spc="-10" dirty="0" err="1">
                <a:solidFill>
                  <a:srgbClr val="FFFFFF"/>
                </a:solidFill>
                <a:latin typeface="Calibri"/>
                <a:cs typeface="Calibri"/>
              </a:rPr>
              <a:t>accademico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it-IT" sz="14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-202</a:t>
            </a:r>
            <a:r>
              <a:rPr lang="it-IT" sz="1400" spc="-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Moodle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enrolment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key: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GLOBHIST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733" y="117424"/>
            <a:ext cx="6670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</a:t>
            </a:r>
            <a:r>
              <a:rPr spc="-5" dirty="0"/>
              <a:t>Cina </a:t>
            </a:r>
            <a:r>
              <a:rPr dirty="0"/>
              <a:t>e il </a:t>
            </a:r>
            <a:r>
              <a:rPr spc="-5" dirty="0"/>
              <a:t>consesso</a:t>
            </a:r>
            <a:r>
              <a:rPr spc="-55" dirty="0"/>
              <a:t> </a:t>
            </a:r>
            <a:r>
              <a:rPr spc="-10" dirty="0"/>
              <a:t>internazionale</a:t>
            </a:r>
          </a:p>
        </p:txBody>
      </p:sp>
      <p:sp>
        <p:nvSpPr>
          <p:cNvPr id="3" name="object 3"/>
          <p:cNvSpPr/>
          <p:nvPr/>
        </p:nvSpPr>
        <p:spPr>
          <a:xfrm>
            <a:off x="108204" y="836675"/>
            <a:ext cx="8928100" cy="5615940"/>
          </a:xfrm>
          <a:custGeom>
            <a:avLst/>
            <a:gdLst/>
            <a:ahLst/>
            <a:cxnLst/>
            <a:rect l="l" t="t" r="r" b="b"/>
            <a:pathLst>
              <a:path w="8928100" h="5615940">
                <a:moveTo>
                  <a:pt x="0" y="5615940"/>
                </a:moveTo>
                <a:lnTo>
                  <a:pt x="8927592" y="5615940"/>
                </a:lnTo>
                <a:lnTo>
                  <a:pt x="8927592" y="0"/>
                </a:lnTo>
                <a:lnTo>
                  <a:pt x="0" y="0"/>
                </a:lnTo>
                <a:lnTo>
                  <a:pt x="0" y="561594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792225"/>
            <a:ext cx="4276725" cy="54946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32766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Ammissione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nell’ONU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nel 1971 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(ROC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dal 1945 al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1971)</a:t>
            </a:r>
            <a:endParaRPr sz="2200">
              <a:latin typeface="Calibri"/>
              <a:cs typeface="Calibri"/>
            </a:endParaRPr>
          </a:p>
          <a:p>
            <a:pPr marL="354965" marR="414020" indent="-342900">
              <a:lnSpc>
                <a:spcPts val="211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Membro permanente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Security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Council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United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Nations</a:t>
            </a:r>
            <a:endParaRPr sz="2200">
              <a:latin typeface="Calibri"/>
              <a:cs typeface="Calibri"/>
            </a:endParaRPr>
          </a:p>
          <a:p>
            <a:pPr marL="354965" marR="488315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Membro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Agriculture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UN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FAO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Membro varie organizzazioni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e  uffici del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sistema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Conference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Development;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Educational,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Scientific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Cultural  Organization;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Office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High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Commissioner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Refugees;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Industrial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Development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Organization;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Institute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Training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2200">
              <a:latin typeface="Calibri"/>
              <a:cs typeface="Calibri"/>
            </a:endParaRPr>
          </a:p>
          <a:p>
            <a:pPr marL="354965" marR="374015" indent="-342900">
              <a:lnSpc>
                <a:spcPts val="211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Membro altri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organismi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internazionali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: African  Development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Bank, Asian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Development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Bank, Asia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Pacific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60823" y="792225"/>
            <a:ext cx="4352290" cy="55708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>
              <a:lnSpc>
                <a:spcPct val="80000"/>
              </a:lnSpc>
              <a:spcBef>
                <a:spcPts val="620"/>
              </a:spcBef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Cooperation,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Association  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Southeast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Asian Nations, Non-  Aligned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Movement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(observer);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Prohibition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Chemical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Weapons; Permanent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Court 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Arbitration; Shanghai  Cooperation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Organization,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Universal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Postal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Union,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World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Customs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Organization;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World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Intellectual Property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Organization; 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Meteorological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Organization;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Tourism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Nuclear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Exporters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Health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WHO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WTO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dal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2001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Membro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IMF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dal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1945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Non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membro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OECD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526" y="417017"/>
            <a:ext cx="7986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Il </a:t>
            </a:r>
            <a:r>
              <a:rPr sz="3200" spc="-15" dirty="0"/>
              <a:t>voto </a:t>
            </a:r>
            <a:r>
              <a:rPr sz="3200" dirty="0"/>
              <a:t>UN </a:t>
            </a:r>
            <a:r>
              <a:rPr sz="3200" spc="-15" dirty="0"/>
              <a:t>sull’ammissione </a:t>
            </a:r>
            <a:r>
              <a:rPr sz="3200" dirty="0"/>
              <a:t>della </a:t>
            </a:r>
            <a:r>
              <a:rPr sz="3200" spc="-10" dirty="0"/>
              <a:t>PRC</a:t>
            </a:r>
            <a:r>
              <a:rPr sz="3200" spc="-75" dirty="0"/>
              <a:t> </a:t>
            </a:r>
            <a:r>
              <a:rPr sz="3200" spc="-5" dirty="0"/>
              <a:t>(76-35-17)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4864" y="1412747"/>
            <a:ext cx="9089135" cy="496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8907" y="189991"/>
            <a:ext cx="5828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Sviluppi </a:t>
            </a:r>
            <a:r>
              <a:rPr dirty="0"/>
              <a:t>in </a:t>
            </a:r>
            <a:r>
              <a:rPr spc="-5" dirty="0"/>
              <a:t>Cina </a:t>
            </a:r>
            <a:r>
              <a:rPr dirty="0"/>
              <a:t>dopo</a:t>
            </a:r>
            <a:r>
              <a:rPr spc="-30" dirty="0"/>
              <a:t> </a:t>
            </a:r>
            <a:r>
              <a:rPr spc="-5" dirty="0"/>
              <a:t>Qianlong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981455"/>
            <a:ext cx="8569960" cy="5471160"/>
          </a:xfrm>
          <a:custGeom>
            <a:avLst/>
            <a:gdLst/>
            <a:ahLst/>
            <a:cxnLst/>
            <a:rect l="l" t="t" r="r" b="b"/>
            <a:pathLst>
              <a:path w="8569960" h="5471160">
                <a:moveTo>
                  <a:pt x="0" y="5471160"/>
                </a:moveTo>
                <a:lnTo>
                  <a:pt x="8569452" y="5471160"/>
                </a:lnTo>
                <a:lnTo>
                  <a:pt x="8569452" y="0"/>
                </a:lnTo>
                <a:lnTo>
                  <a:pt x="0" y="0"/>
                </a:lnTo>
                <a:lnTo>
                  <a:pt x="0" y="547116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997458"/>
            <a:ext cx="8345170" cy="488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Imperatori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Jiaquing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1796-1820, e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Daoguang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, 1821-1850(figure più deboli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moralmente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meno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consistenti):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nuovo ciclo dinastico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?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Crescente  isolamento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chiusura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dopo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fase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espansione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consolidamento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sotto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Qianlong</a:t>
            </a:r>
            <a:endParaRPr sz="2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Gravi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problemi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finanziari già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alla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fine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regno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1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Qianlong</a:t>
            </a:r>
            <a:endParaRPr sz="2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Perdurante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espansione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demografica: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+ 56 %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nel periodo</a:t>
            </a:r>
            <a:r>
              <a:rPr sz="21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1779-1850</a:t>
            </a:r>
            <a:endParaRPr sz="21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Aumento considerevole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pressione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fiscale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21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corruzione</a:t>
            </a:r>
            <a:endParaRPr sz="2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burocratica</a:t>
            </a:r>
            <a:endParaRPr sz="2100">
              <a:latin typeface="Calibri"/>
              <a:cs typeface="Calibri"/>
            </a:endParaRPr>
          </a:p>
          <a:p>
            <a:pPr marL="355600" marR="252095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Disagi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rivolte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popolari: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Wang-Lu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(Shandong) nel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1774;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Loto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Bianco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(Sichuan, Hubei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Shaanxi)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1796-1805: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millenarismo,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protesta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fiscale, 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protesta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contro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estorsioni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1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funzionari</a:t>
            </a:r>
            <a:endParaRPr sz="2100">
              <a:latin typeface="Calibri"/>
              <a:cs typeface="Calibri"/>
            </a:endParaRPr>
          </a:p>
          <a:p>
            <a:pPr marL="355600" marR="34925" indent="-3435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Dal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1780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circa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crescente inefficienza amministrativa, graduale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venir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meno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grandi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servizi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pubblici,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decomposizione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burocratico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reclutamento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perdita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legittimità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2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dinastia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17" y="383489"/>
            <a:ext cx="35261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Cina </a:t>
            </a:r>
            <a:r>
              <a:rPr dirty="0"/>
              <a:t>inizio sec.</a:t>
            </a:r>
            <a:r>
              <a:rPr spc="-75" dirty="0"/>
              <a:t> </a:t>
            </a:r>
            <a:r>
              <a:rPr dirty="0"/>
              <a:t>XIX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49705"/>
            <a:ext cx="7990840" cy="449262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marR="300355" indent="-343535">
              <a:lnSpc>
                <a:spcPct val="8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Non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tanto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decadenza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irreversibile, quanto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discesa da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alti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livelli di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efficienza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 dinamismo sociale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economico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ts val="2590"/>
              </a:lnSpc>
              <a:spcBef>
                <a:spcPts val="11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paese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ancora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vitale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capace di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resistenza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corso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dell’800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Non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paese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stagnante,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se non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termini</a:t>
            </a:r>
            <a:r>
              <a:rPr sz="2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relativi</a:t>
            </a:r>
            <a:endParaRPr sz="2700">
              <a:latin typeface="Calibri"/>
              <a:cs typeface="Calibri"/>
            </a:endParaRPr>
          </a:p>
          <a:p>
            <a:pPr marL="355600" marR="294005" indent="-343535">
              <a:lnSpc>
                <a:spcPts val="2600"/>
              </a:lnSpc>
              <a:spcBef>
                <a:spcPts val="11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Antitesi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rispetto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all’Inghilterra,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che si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presenta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come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l’unico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rivale occidentale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della Cina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Qing a inizio</a:t>
            </a:r>
            <a:r>
              <a:rPr sz="2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‘800</a:t>
            </a:r>
            <a:endParaRPr sz="2700">
              <a:latin typeface="Calibri"/>
              <a:cs typeface="Calibri"/>
            </a:endParaRPr>
          </a:p>
          <a:p>
            <a:pPr marL="355600" marR="995044" indent="-343535">
              <a:lnSpc>
                <a:spcPct val="800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Inghilterra come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principale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potenza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marittima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commerciale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epoca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post-napoleonica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b="1" spc="-20" dirty="0">
                <a:solidFill>
                  <a:srgbClr val="001F5F"/>
                </a:solidFill>
                <a:latin typeface="Calibri"/>
                <a:cs typeface="Calibri"/>
              </a:rPr>
              <a:t>Bilateralità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1800-1850; </a:t>
            </a:r>
            <a:r>
              <a:rPr sz="2700" b="1" spc="-15" dirty="0">
                <a:solidFill>
                  <a:srgbClr val="001F5F"/>
                </a:solidFill>
                <a:latin typeface="Calibri"/>
                <a:cs typeface="Calibri"/>
              </a:rPr>
              <a:t>multilateralità</a:t>
            </a:r>
            <a:r>
              <a:rPr sz="27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1850-1900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794" y="383489"/>
            <a:ext cx="7508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Estensione </a:t>
            </a:r>
            <a:r>
              <a:rPr dirty="0"/>
              <a:t>della </a:t>
            </a:r>
            <a:r>
              <a:rPr spc="-20" dirty="0"/>
              <a:t>potenza navale</a:t>
            </a:r>
            <a:r>
              <a:rPr spc="45" dirty="0"/>
              <a:t> </a:t>
            </a:r>
            <a:r>
              <a:rPr dirty="0"/>
              <a:t>inglese</a:t>
            </a:r>
          </a:p>
        </p:txBody>
      </p:sp>
      <p:sp>
        <p:nvSpPr>
          <p:cNvPr id="3" name="object 3"/>
          <p:cNvSpPr/>
          <p:nvPr/>
        </p:nvSpPr>
        <p:spPr>
          <a:xfrm>
            <a:off x="108204" y="1124711"/>
            <a:ext cx="8578850" cy="5473065"/>
          </a:xfrm>
          <a:custGeom>
            <a:avLst/>
            <a:gdLst/>
            <a:ahLst/>
            <a:cxnLst/>
            <a:rect l="l" t="t" r="r" b="b"/>
            <a:pathLst>
              <a:path w="8578850" h="5473065">
                <a:moveTo>
                  <a:pt x="0" y="5472684"/>
                </a:moveTo>
                <a:lnTo>
                  <a:pt x="8578596" y="5472684"/>
                </a:lnTo>
                <a:lnTo>
                  <a:pt x="8578596" y="0"/>
                </a:lnTo>
                <a:lnTo>
                  <a:pt x="0" y="0"/>
                </a:lnTo>
                <a:lnTo>
                  <a:pt x="0" y="54726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943521"/>
            <a:ext cx="8356600" cy="521335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Il ruolo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Navy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995680" marR="732790" lvl="1" indent="-525780">
              <a:lnSpc>
                <a:spcPts val="3020"/>
              </a:lnSpc>
              <a:spcBef>
                <a:spcPts val="1335"/>
              </a:spcBef>
              <a:buFont typeface="Wingdings"/>
              <a:buChar char=""/>
              <a:tabLst>
                <a:tab pos="995044" algn="l"/>
                <a:tab pos="99568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Controllo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sul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divieto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tratta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lungo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coste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africane</a:t>
            </a:r>
            <a:endParaRPr sz="2800">
              <a:latin typeface="Calibri"/>
              <a:cs typeface="Calibri"/>
            </a:endParaRPr>
          </a:p>
          <a:p>
            <a:pPr marL="995680" marR="381000" lvl="1" indent="-525780">
              <a:lnSpc>
                <a:spcPct val="90000"/>
              </a:lnSpc>
              <a:spcBef>
                <a:spcPts val="635"/>
              </a:spcBef>
              <a:buFont typeface="Wingdings"/>
              <a:buChar char=""/>
              <a:tabLst>
                <a:tab pos="995044" algn="l"/>
                <a:tab pos="99568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 basi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potenziato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Aden (1839) e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Singapore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(isola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appartenente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Johore,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fondata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1819 da Sir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Stamford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Raffles,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sovranità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dal 1824,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indipendente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dal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1963)</a:t>
            </a:r>
            <a:endParaRPr sz="2800">
              <a:latin typeface="Calibri"/>
              <a:cs typeface="Calibri"/>
            </a:endParaRPr>
          </a:p>
          <a:p>
            <a:pPr marL="995680" marR="5080" lvl="1" indent="-525780">
              <a:lnSpc>
                <a:spcPts val="3020"/>
              </a:lnSpc>
              <a:spcBef>
                <a:spcPts val="720"/>
              </a:spcBef>
              <a:buFont typeface="Wingdings"/>
              <a:buChar char=""/>
              <a:tabLst>
                <a:tab pos="995044" algn="l"/>
                <a:tab pos="99568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“Diplomazia delle cannoniere”: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bombardamento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Beirut 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occupazione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 Acri nel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1840</a:t>
            </a:r>
            <a:r>
              <a:rPr sz="2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contro</a:t>
            </a:r>
            <a:endParaRPr sz="2800">
              <a:latin typeface="Calibri"/>
              <a:cs typeface="Calibri"/>
            </a:endParaRPr>
          </a:p>
          <a:p>
            <a:pPr marL="995680">
              <a:lnSpc>
                <a:spcPts val="2815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l’espansionismo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dell’Egitto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 Muhammad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Alì</a:t>
            </a:r>
            <a:endParaRPr sz="2800">
              <a:latin typeface="Calibri"/>
              <a:cs typeface="Calibri"/>
            </a:endParaRPr>
          </a:p>
          <a:p>
            <a:pPr marL="995680" marR="1090295">
              <a:lnSpc>
                <a:spcPts val="3020"/>
              </a:lnSpc>
              <a:spcBef>
                <a:spcPts val="220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(problema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stabilità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Vicono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Oriente  ottomano)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0"/>
            <a:ext cx="3456432" cy="3776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5423" y="0"/>
            <a:ext cx="3529583" cy="3787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7376" y="3837432"/>
            <a:ext cx="3816096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697" y="383489"/>
            <a:ext cx="4846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Altri </a:t>
            </a:r>
            <a:r>
              <a:rPr spc="-25" dirty="0"/>
              <a:t>fattori</a:t>
            </a:r>
            <a:r>
              <a:rPr spc="-75" dirty="0"/>
              <a:t> </a:t>
            </a:r>
            <a:r>
              <a:rPr spc="-10" dirty="0"/>
              <a:t>internazionali</a:t>
            </a:r>
          </a:p>
        </p:txBody>
      </p:sp>
      <p:sp>
        <p:nvSpPr>
          <p:cNvPr id="3" name="object 3"/>
          <p:cNvSpPr/>
          <p:nvPr/>
        </p:nvSpPr>
        <p:spPr>
          <a:xfrm>
            <a:off x="323088" y="1053083"/>
            <a:ext cx="8425180" cy="5111750"/>
          </a:xfrm>
          <a:custGeom>
            <a:avLst/>
            <a:gdLst/>
            <a:ahLst/>
            <a:cxnLst/>
            <a:rect l="l" t="t" r="r" b="b"/>
            <a:pathLst>
              <a:path w="8425180" h="5111750">
                <a:moveTo>
                  <a:pt x="0" y="5111496"/>
                </a:moveTo>
                <a:lnTo>
                  <a:pt x="8424672" y="5111496"/>
                </a:lnTo>
                <a:lnTo>
                  <a:pt x="8424672" y="0"/>
                </a:lnTo>
                <a:lnTo>
                  <a:pt x="0" y="0"/>
                </a:lnTo>
                <a:lnTo>
                  <a:pt x="0" y="511149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979423"/>
            <a:ext cx="8230234" cy="49644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13779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Consolidamento del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controllo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britannico dell’India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“Great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Game”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asiatico</a:t>
            </a:r>
            <a:endParaRPr sz="3000">
              <a:latin typeface="Calibri"/>
              <a:cs typeface="Calibri"/>
            </a:endParaRPr>
          </a:p>
          <a:p>
            <a:pPr marL="355600" marR="498475" indent="-342900">
              <a:lnSpc>
                <a:spcPts val="288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Pericolo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espansionista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russo in Asia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verso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Afghanistan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Persia;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debolezza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ottomana, della 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Persia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dell’Asia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centrale</a:t>
            </a:r>
            <a:endParaRPr sz="3000">
              <a:latin typeface="Calibri"/>
              <a:cs typeface="Calibri"/>
            </a:endParaRPr>
          </a:p>
          <a:p>
            <a:pPr marL="355600" marR="175895" indent="-342900">
              <a:lnSpc>
                <a:spcPct val="80000"/>
              </a:lnSpc>
              <a:spcBef>
                <a:spcPts val="12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Spinta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russa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verso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l’impero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ottomano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coalizione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anti-russa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pro-ottomana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1853-1856;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guerra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russo-turca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1877-78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Apprensioni britanniche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attacco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russo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all’impero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mancese 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volontà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consolidare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propria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posizione sia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Afghanistan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(3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guerre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anglo- 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afgane: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1839-42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3000" dirty="0">
                <a:solidFill>
                  <a:srgbClr val="FFC000"/>
                </a:solidFill>
                <a:latin typeface="Calibri"/>
                <a:cs typeface="Calibri"/>
              </a:rPr>
              <a:t>1878-80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, 1919)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sia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Cina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477012"/>
            <a:ext cx="8827008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169" y="240029"/>
            <a:ext cx="8057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 scenario della </a:t>
            </a:r>
            <a:r>
              <a:rPr spc="-20" dirty="0"/>
              <a:t>guerra </a:t>
            </a:r>
            <a:r>
              <a:rPr spc="-25" dirty="0"/>
              <a:t>d’Oriente</a:t>
            </a:r>
            <a:r>
              <a:rPr spc="-35" dirty="0"/>
              <a:t> </a:t>
            </a:r>
            <a:r>
              <a:rPr spc="-5" dirty="0"/>
              <a:t>1853-56</a:t>
            </a:r>
          </a:p>
        </p:txBody>
      </p:sp>
      <p:sp>
        <p:nvSpPr>
          <p:cNvPr id="3" name="object 3"/>
          <p:cNvSpPr/>
          <p:nvPr/>
        </p:nvSpPr>
        <p:spPr>
          <a:xfrm>
            <a:off x="179831" y="1124711"/>
            <a:ext cx="8839200" cy="540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0370" marR="5080" indent="-728980">
              <a:lnSpc>
                <a:spcPct val="100000"/>
              </a:lnSpc>
              <a:spcBef>
                <a:spcPts val="100"/>
              </a:spcBef>
            </a:pPr>
            <a:r>
              <a:rPr dirty="0"/>
              <a:t>Altri </a:t>
            </a:r>
            <a:r>
              <a:rPr spc="-25" dirty="0"/>
              <a:t>fattori </a:t>
            </a:r>
            <a:r>
              <a:rPr spc="-10" dirty="0"/>
              <a:t>condizionanti </a:t>
            </a:r>
            <a:r>
              <a:rPr spc="-45" dirty="0"/>
              <a:t>l’operato  </a:t>
            </a:r>
            <a:r>
              <a:rPr spc="-5" dirty="0"/>
              <a:t>britannico </a:t>
            </a:r>
            <a:r>
              <a:rPr dirty="0"/>
              <a:t>in Asia</a:t>
            </a:r>
            <a:r>
              <a:rPr spc="-20" dirty="0"/>
              <a:t> </a:t>
            </a:r>
            <a:r>
              <a:rPr spc="-10" dirty="0"/>
              <a:t>orientale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" y="1412747"/>
            <a:ext cx="8351520" cy="5039995"/>
          </a:xfrm>
          <a:custGeom>
            <a:avLst/>
            <a:gdLst/>
            <a:ahLst/>
            <a:cxnLst/>
            <a:rect l="l" t="t" r="r" b="b"/>
            <a:pathLst>
              <a:path w="8351520" h="5039995">
                <a:moveTo>
                  <a:pt x="0" y="5039868"/>
                </a:moveTo>
                <a:lnTo>
                  <a:pt x="8351520" y="5039868"/>
                </a:lnTo>
                <a:lnTo>
                  <a:pt x="8351520" y="0"/>
                </a:lnTo>
                <a:lnTo>
                  <a:pt x="0" y="0"/>
                </a:lnTo>
                <a:lnTo>
                  <a:pt x="0" y="50398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1352346"/>
            <a:ext cx="7945755" cy="49657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Dottrina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liberista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rimozione di vincoli</a:t>
            </a:r>
            <a:r>
              <a:rPr sz="2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extra-economici</a:t>
            </a:r>
            <a:endParaRPr sz="2100">
              <a:latin typeface="Calibri"/>
              <a:cs typeface="Calibri"/>
            </a:endParaRPr>
          </a:p>
          <a:p>
            <a:pPr marL="355600" marR="47942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Motivi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strategici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motivi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economici: Cina, Siam,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Malaysia, impero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ottomano,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America Latina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come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“informal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empires”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basati su  commercio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influenza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(la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“tesi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Robinson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libri"/>
                <a:cs typeface="Calibri"/>
              </a:rPr>
              <a:t>Gallagher”)</a:t>
            </a:r>
            <a:endParaRPr sz="21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Programma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Lord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Palmerston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(ministro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degli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Esteri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1830-41 e 1846-  51,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Interni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1852-55,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Primo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Ministro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1855-58 e 1859-65)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per il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conseguimento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condizioni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favorevoli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stabili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svolgimento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dei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traffici</a:t>
            </a:r>
            <a:endParaRPr sz="2100">
              <a:latin typeface="Calibri"/>
              <a:cs typeface="Calibri"/>
            </a:endParaRPr>
          </a:p>
          <a:p>
            <a:pPr marL="355600" marR="7175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Spinta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civilizzatrice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missionaria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riforme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diritto,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dell’istruzione,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dell’amministrazione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dell’esercito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sia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 India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(Macaulay)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sia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aree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influenza come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Siam, Cina, Giappone (dopo il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1853-54) 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impero  ottomano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Slancio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evangelizzatore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post-1813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 India 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iniziative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1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Cina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Conseguimento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dello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standard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 civiltà nella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comunità</a:t>
            </a:r>
            <a:r>
              <a:rPr sz="2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internazionale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Lezione</a:t>
            </a:r>
            <a:r>
              <a:rPr spc="10" dirty="0"/>
              <a:t> </a:t>
            </a:r>
            <a:r>
              <a:rPr spc="-5" dirty="0"/>
              <a:t>10</a:t>
            </a:r>
          </a:p>
          <a:p>
            <a:pPr marL="32384" marR="5080" algn="ctr">
              <a:lnSpc>
                <a:spcPct val="100000"/>
              </a:lnSpc>
            </a:pPr>
            <a:r>
              <a:rPr dirty="0"/>
              <a:t>Le </a:t>
            </a:r>
            <a:r>
              <a:rPr spc="-10" dirty="0"/>
              <a:t>relazioni </a:t>
            </a:r>
            <a:r>
              <a:rPr spc="-30" dirty="0"/>
              <a:t>tra </a:t>
            </a:r>
            <a:r>
              <a:rPr spc="-10" dirty="0"/>
              <a:t>Europa </a:t>
            </a:r>
            <a:r>
              <a:rPr dirty="0"/>
              <a:t>e la </a:t>
            </a:r>
            <a:r>
              <a:rPr spc="-5" dirty="0"/>
              <a:t>Cina </a:t>
            </a:r>
            <a:r>
              <a:rPr dirty="0"/>
              <a:t>in </a:t>
            </a:r>
            <a:r>
              <a:rPr spc="-25" dirty="0"/>
              <a:t>età  </a:t>
            </a:r>
            <a:r>
              <a:rPr spc="-5" dirty="0"/>
              <a:t>moderna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3717035"/>
            <a:ext cx="8229600" cy="2409825"/>
          </a:xfrm>
          <a:custGeom>
            <a:avLst/>
            <a:gdLst/>
            <a:ahLst/>
            <a:cxnLst/>
            <a:rect l="l" t="t" r="r" b="b"/>
            <a:pathLst>
              <a:path w="8229600" h="2409825">
                <a:moveTo>
                  <a:pt x="0" y="2409444"/>
                </a:moveTo>
                <a:lnTo>
                  <a:pt x="8229600" y="2409444"/>
                </a:lnTo>
                <a:lnTo>
                  <a:pt x="8229600" y="0"/>
                </a:lnTo>
                <a:lnTo>
                  <a:pt x="0" y="0"/>
                </a:lnTo>
                <a:lnTo>
                  <a:pt x="0" y="24094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5045" y="3727780"/>
            <a:ext cx="77635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Commercio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politica nella prima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metà</a:t>
            </a:r>
            <a:r>
              <a:rPr sz="28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dell'Ottocento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2939" y="6451803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273" y="383489"/>
            <a:ext cx="79159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Fattori </a:t>
            </a:r>
            <a:r>
              <a:rPr spc="-25" dirty="0"/>
              <a:t>convergenti </a:t>
            </a:r>
            <a:r>
              <a:rPr dirty="0"/>
              <a:t>di </a:t>
            </a:r>
            <a:r>
              <a:rPr spc="-10" dirty="0"/>
              <a:t>pressione </a:t>
            </a:r>
            <a:r>
              <a:rPr dirty="0"/>
              <a:t>sulla</a:t>
            </a:r>
            <a:r>
              <a:rPr spc="60" dirty="0"/>
              <a:t> </a:t>
            </a:r>
            <a:r>
              <a:rPr spc="-5" dirty="0"/>
              <a:t>Cina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20495"/>
            <a:ext cx="7857490" cy="3898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701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Espansione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economica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iniziativa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politica 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estera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britannica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Lobby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missionaria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Lobby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mercantile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industriale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liberista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(recessione nell’industria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cotoniera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negli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anni  ‘20)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Lobby dei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commercianti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oppio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0009" y="383489"/>
            <a:ext cx="1366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L’oppio</a:t>
            </a:r>
          </a:p>
        </p:txBody>
      </p:sp>
      <p:sp>
        <p:nvSpPr>
          <p:cNvPr id="3" name="object 3"/>
          <p:cNvSpPr/>
          <p:nvPr/>
        </p:nvSpPr>
        <p:spPr>
          <a:xfrm>
            <a:off x="6416040" y="1627632"/>
            <a:ext cx="2549652" cy="3218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1269491"/>
            <a:ext cx="2377440" cy="3576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783" y="2324100"/>
            <a:ext cx="3456432" cy="2522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8408" y="118871"/>
            <a:ext cx="3403091" cy="4245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20" y="179831"/>
            <a:ext cx="4255008" cy="4902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4475988"/>
            <a:ext cx="3803904" cy="1990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926" y="383489"/>
            <a:ext cx="1183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Oppio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1124711"/>
            <a:ext cx="8496300" cy="5039995"/>
          </a:xfrm>
          <a:custGeom>
            <a:avLst/>
            <a:gdLst/>
            <a:ahLst/>
            <a:cxnLst/>
            <a:rect l="l" t="t" r="r" b="b"/>
            <a:pathLst>
              <a:path w="8496300" h="5039995">
                <a:moveTo>
                  <a:pt x="0" y="5039868"/>
                </a:moveTo>
                <a:lnTo>
                  <a:pt x="8496300" y="5039868"/>
                </a:lnTo>
                <a:lnTo>
                  <a:pt x="8496300" y="0"/>
                </a:lnTo>
                <a:lnTo>
                  <a:pt x="0" y="0"/>
                </a:lnTo>
                <a:lnTo>
                  <a:pt x="0" y="50398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993926"/>
            <a:ext cx="8234045" cy="5001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Medicinale 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consumo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dall’antichità</a:t>
            </a:r>
            <a:endParaRPr sz="2200">
              <a:latin typeface="Calibri"/>
              <a:cs typeface="Calibri"/>
            </a:endParaRPr>
          </a:p>
          <a:p>
            <a:pPr marL="355600" marR="434975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Vendita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libera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Inghilterra fino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 1868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(oppio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turco), nonostante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movimenti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campagne anti-oppio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fin da inizio</a:t>
            </a:r>
            <a:r>
              <a:rPr sz="2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‘800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Divieto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importazione 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Cina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editti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 1729 e</a:t>
            </a:r>
            <a:r>
              <a:rPr sz="2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1799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375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Smercio americano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(1/3) di oppio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turco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Cina 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partire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dal 1805;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2/3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forniture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britanniche</a:t>
            </a:r>
            <a:endParaRPr sz="2200">
              <a:latin typeface="Calibri"/>
              <a:cs typeface="Calibri"/>
            </a:endParaRPr>
          </a:p>
          <a:p>
            <a:pPr marL="355600" marR="44450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EIC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coltiva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monopolisticamente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papavero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produce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oppio 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Bengala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dal 1773;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centro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della produzione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spedizione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è </a:t>
            </a:r>
            <a:r>
              <a:rPr sz="2200" b="1" spc="-25" dirty="0">
                <a:solidFill>
                  <a:srgbClr val="00FF00"/>
                </a:solidFill>
                <a:latin typeface="Calibri"/>
                <a:cs typeface="Calibri"/>
              </a:rPr>
              <a:t>Patna</a:t>
            </a:r>
            <a:r>
              <a:rPr sz="2200" b="1" spc="15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FF00"/>
                </a:solidFill>
                <a:latin typeface="Calibri"/>
                <a:cs typeface="Calibri"/>
              </a:rPr>
              <a:t>(Bihar)</a:t>
            </a:r>
            <a:endParaRPr sz="2200">
              <a:latin typeface="Calibri"/>
              <a:cs typeface="Calibri"/>
            </a:endParaRPr>
          </a:p>
          <a:p>
            <a:pPr marL="355600" marR="557530" indent="-343535">
              <a:lnSpc>
                <a:spcPct val="8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Export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oppio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bengalese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Cina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traders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fanno contrabbando con licenze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EIC 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prezzi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2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monopolio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375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Interessi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EIC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mantenere prezzi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monopolio;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interessi privati</a:t>
            </a:r>
            <a:r>
              <a:rPr sz="22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apertura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traffico</a:t>
            </a:r>
            <a:endParaRPr sz="2200">
              <a:latin typeface="Calibri"/>
              <a:cs typeface="Calibri"/>
            </a:endParaRPr>
          </a:p>
          <a:p>
            <a:pPr marL="355600" marR="316230" indent="-343535">
              <a:lnSpc>
                <a:spcPts val="211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Rapido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aumento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dell’importazione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britannica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oppio 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Cina dalla  fine degli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anni ’10: gli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“opium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clippers”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723" y="836748"/>
            <a:ext cx="8900268" cy="4824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018" y="383489"/>
            <a:ext cx="6971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Export </a:t>
            </a:r>
            <a:r>
              <a:rPr dirty="0"/>
              <a:t>di </a:t>
            </a:r>
            <a:r>
              <a:rPr spc="-5" dirty="0"/>
              <a:t>oppio </a:t>
            </a:r>
            <a:r>
              <a:rPr dirty="0"/>
              <a:t>indiano </a:t>
            </a:r>
            <a:r>
              <a:rPr spc="-20" dirty="0"/>
              <a:t>verso </a:t>
            </a:r>
            <a:r>
              <a:rPr dirty="0"/>
              <a:t>la</a:t>
            </a:r>
            <a:r>
              <a:rPr spc="-5" dirty="0"/>
              <a:t> Cina</a:t>
            </a:r>
          </a:p>
        </p:txBody>
      </p:sp>
      <p:sp>
        <p:nvSpPr>
          <p:cNvPr id="3" name="object 3"/>
          <p:cNvSpPr/>
          <p:nvPr/>
        </p:nvSpPr>
        <p:spPr>
          <a:xfrm>
            <a:off x="1115567" y="1412747"/>
            <a:ext cx="6696456" cy="50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72" y="117347"/>
            <a:ext cx="7991856" cy="6243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688" rIns="0" bIns="0" rtlCol="0">
            <a:spAutoFit/>
          </a:bodyPr>
          <a:lstStyle/>
          <a:p>
            <a:pPr marL="27940" marR="5080" indent="675005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alibri"/>
                <a:cs typeface="Calibri"/>
              </a:rPr>
              <a:t>The </a:t>
            </a:r>
            <a:r>
              <a:rPr sz="2800" i="1" spc="-10" dirty="0">
                <a:latin typeface="Calibri"/>
                <a:cs typeface="Calibri"/>
              </a:rPr>
              <a:t>Illustrated </a:t>
            </a:r>
            <a:r>
              <a:rPr sz="2800" i="1" spc="-5" dirty="0">
                <a:latin typeface="Calibri"/>
                <a:cs typeface="Calibri"/>
              </a:rPr>
              <a:t>London </a:t>
            </a:r>
            <a:r>
              <a:rPr sz="2800" i="1" spc="-15" dirty="0">
                <a:latin typeface="Calibri"/>
                <a:cs typeface="Calibri"/>
              </a:rPr>
              <a:t>News </a:t>
            </a:r>
            <a:r>
              <a:rPr sz="2800" spc="-10" dirty="0"/>
              <a:t>print </a:t>
            </a:r>
            <a:r>
              <a:rPr sz="2800" spc="-5" dirty="0"/>
              <a:t>of the </a:t>
            </a:r>
            <a:r>
              <a:rPr sz="2800" spc="-10" dirty="0"/>
              <a:t>clipper  </a:t>
            </a:r>
            <a:r>
              <a:rPr sz="2800" spc="-15" dirty="0"/>
              <a:t>steamship Ly-ee-moon, </a:t>
            </a:r>
            <a:r>
              <a:rPr sz="2800" spc="-5" dirty="0"/>
              <a:t>built </a:t>
            </a:r>
            <a:r>
              <a:rPr sz="2800" spc="-20" dirty="0"/>
              <a:t>for </a:t>
            </a:r>
            <a:r>
              <a:rPr sz="2800" spc="-5" dirty="0"/>
              <a:t>the opium </a:t>
            </a:r>
            <a:r>
              <a:rPr sz="2800" spc="-15" dirty="0"/>
              <a:t>trade, </a:t>
            </a:r>
            <a:r>
              <a:rPr sz="2800" spc="-5" dirty="0"/>
              <a:t>c.</a:t>
            </a:r>
            <a:r>
              <a:rPr sz="2800" spc="175" dirty="0"/>
              <a:t> </a:t>
            </a:r>
            <a:r>
              <a:rPr sz="2800" spc="-5" dirty="0"/>
              <a:t>1859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39" y="1872995"/>
            <a:ext cx="8977884" cy="381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452" y="333578"/>
            <a:ext cx="76250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Il </a:t>
            </a:r>
            <a:r>
              <a:rPr spc="-10" dirty="0"/>
              <a:t>commercio </a:t>
            </a:r>
            <a:r>
              <a:rPr spc="-5" dirty="0"/>
              <a:t>angloamericano</a:t>
            </a:r>
            <a:r>
              <a:rPr spc="10" dirty="0"/>
              <a:t> </a:t>
            </a:r>
            <a:r>
              <a:rPr spc="-30" dirty="0"/>
              <a:t>dell’oppio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280120"/>
            <a:ext cx="8098790" cy="47523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Privati commercianti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(il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tè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è monopolio EIC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fino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1833)</a:t>
            </a:r>
            <a:endParaRPr sz="2500">
              <a:latin typeface="Calibri"/>
              <a:cs typeface="Calibri"/>
            </a:endParaRPr>
          </a:p>
          <a:p>
            <a:pPr marL="355600" marR="427990" indent="-343535">
              <a:lnSpc>
                <a:spcPts val="240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Al di fuori del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Canton,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piazze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illegali 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senza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(apparentemente)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partecipazione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degli</a:t>
            </a:r>
            <a:r>
              <a:rPr sz="2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i="1" spc="-10" dirty="0">
                <a:solidFill>
                  <a:srgbClr val="FFFFFF"/>
                </a:solidFill>
                <a:latin typeface="Calibri"/>
                <a:cs typeface="Calibri"/>
              </a:rPr>
              <a:t>hong</a:t>
            </a:r>
            <a:endParaRPr sz="2500">
              <a:latin typeface="Calibri"/>
              <a:cs typeface="Calibri"/>
            </a:endParaRPr>
          </a:p>
          <a:p>
            <a:pPr marL="355600" marR="494665" indent="-343535">
              <a:lnSpc>
                <a:spcPts val="24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Definito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dagli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storici come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«il piu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duraturo,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sistematico,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crimine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internazionale dell'età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moderna»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(dopo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tratta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degli schiavi)</a:t>
            </a:r>
            <a:endParaRPr sz="2500">
              <a:latin typeface="Calibri"/>
              <a:cs typeface="Calibri"/>
            </a:endParaRPr>
          </a:p>
          <a:p>
            <a:pPr marL="355600" marR="226060" indent="-343535" algn="just">
              <a:lnSpc>
                <a:spcPct val="80000"/>
              </a:lnSpc>
              <a:spcBef>
                <a:spcPts val="1220"/>
              </a:spcBef>
              <a:buFont typeface="Arial"/>
              <a:buChar char="•"/>
              <a:tabLst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Giustificazioni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liberiste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(=soddisfa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domanda)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razziste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(=l’inferiore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‘razza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gialla’ non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può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esserne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danneggiata più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tanto)</a:t>
            </a:r>
            <a:endParaRPr sz="25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tuttavia: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assenza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contemporanee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stigmatizzazioni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sociali 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contrarietà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mediche (il laudano o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‘tintura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oppio’,, 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inventata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Paracelso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nel ‘500, è un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antidolorifico,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antispastico,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narcotico,</a:t>
            </a:r>
            <a:r>
              <a:rPr sz="2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antidepressivo)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470" y="383489"/>
            <a:ext cx="7356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L’oppio </a:t>
            </a:r>
            <a:r>
              <a:rPr dirty="0"/>
              <a:t>nel </a:t>
            </a:r>
            <a:r>
              <a:rPr spc="-5" dirty="0"/>
              <a:t>triangolo</a:t>
            </a:r>
            <a:r>
              <a:rPr spc="85" dirty="0"/>
              <a:t> </a:t>
            </a:r>
            <a:r>
              <a:rPr spc="-5" dirty="0"/>
              <a:t>anglo-indo-cinese</a:t>
            </a:r>
          </a:p>
        </p:txBody>
      </p:sp>
      <p:sp>
        <p:nvSpPr>
          <p:cNvPr id="3" name="object 3"/>
          <p:cNvSpPr/>
          <p:nvPr/>
        </p:nvSpPr>
        <p:spPr>
          <a:xfrm>
            <a:off x="249936" y="1519426"/>
            <a:ext cx="8425180" cy="5299075"/>
          </a:xfrm>
          <a:custGeom>
            <a:avLst/>
            <a:gdLst/>
            <a:ahLst/>
            <a:cxnLst/>
            <a:rect l="l" t="t" r="r" b="b"/>
            <a:pathLst>
              <a:path w="8425180" h="5299075">
                <a:moveTo>
                  <a:pt x="0" y="5298948"/>
                </a:moveTo>
                <a:lnTo>
                  <a:pt x="8424672" y="5298948"/>
                </a:lnTo>
                <a:lnTo>
                  <a:pt x="8424672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8675" y="1467992"/>
            <a:ext cx="8258809" cy="48056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222885" indent="-343535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Insieme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cotone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grezzo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indiano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serve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pareggio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della  bilancia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commerciale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inglese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Cina (= finanzia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gli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acquisti  di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tè)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12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Produzione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trasporto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prezzi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più bassi del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cotone,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vendita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prezzi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monopolio (la EIC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gestisce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produzione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le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licenze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privati; perde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controllo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sulle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zone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produzione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dopo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il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1821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rinuncia al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controllo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anche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Bengala)</a:t>
            </a:r>
            <a:endParaRPr sz="2400">
              <a:latin typeface="Calibri"/>
              <a:cs typeface="Calibri"/>
            </a:endParaRPr>
          </a:p>
          <a:p>
            <a:pPr marL="355600" marR="915035" indent="-343535">
              <a:lnSpc>
                <a:spcPts val="230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1819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crisi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mercato cotoniero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Canton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difficoltà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smercio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cotone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indiano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per un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decennio</a:t>
            </a:r>
            <a:endParaRPr sz="2400">
              <a:latin typeface="Calibri"/>
              <a:cs typeface="Calibri"/>
            </a:endParaRPr>
          </a:p>
          <a:p>
            <a:pPr marL="355600" marR="243204" indent="-343535">
              <a:lnSpc>
                <a:spcPct val="80000"/>
              </a:lnSpc>
              <a:spcBef>
                <a:spcPts val="12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1833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: abolizione del monopolio della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EIC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Cina (nel 1813  abolito quello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l’India)</a:t>
            </a:r>
            <a:endParaRPr sz="2400">
              <a:latin typeface="Calibri"/>
              <a:cs typeface="Calibri"/>
            </a:endParaRPr>
          </a:p>
          <a:p>
            <a:pPr marL="355600" marR="283845" indent="-343535">
              <a:lnSpc>
                <a:spcPts val="2300"/>
              </a:lnSpc>
              <a:spcBef>
                <a:spcPts val="11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libera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delle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agency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house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nascita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alcune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grandi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ditte  private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(Jardine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Matheson nel 1832)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loro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crescente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3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pressione per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l’apertura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mercato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cinese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081" rIns="0" bIns="0" rtlCol="0">
            <a:spAutoFit/>
          </a:bodyPr>
          <a:lstStyle/>
          <a:p>
            <a:pPr marL="618490" marR="5080" indent="-14795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The Thirteen </a:t>
            </a:r>
            <a:r>
              <a:rPr sz="2800" spc="-15" dirty="0"/>
              <a:t>Factories, Canton </a:t>
            </a:r>
            <a:r>
              <a:rPr sz="2800" spc="-5" dirty="0"/>
              <a:t>in 1780 showing the  </a:t>
            </a:r>
            <a:r>
              <a:rPr sz="2800" spc="-20" dirty="0"/>
              <a:t>different </a:t>
            </a:r>
            <a:r>
              <a:rPr sz="2800" spc="-5" dirty="0"/>
              <a:t>“factory” </a:t>
            </a:r>
            <a:r>
              <a:rPr sz="2800" spc="-15" dirty="0"/>
              <a:t>enclave </a:t>
            </a:r>
            <a:r>
              <a:rPr sz="2800" spc="-5" dirty="0"/>
              <a:t>of each </a:t>
            </a:r>
            <a:r>
              <a:rPr sz="2800" spc="-15" dirty="0"/>
              <a:t>trading</a:t>
            </a:r>
            <a:r>
              <a:rPr sz="2800" spc="160" dirty="0"/>
              <a:t> </a:t>
            </a:r>
            <a:r>
              <a:rPr sz="2800" spc="-10" dirty="0"/>
              <a:t>nation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99160" y="1546860"/>
            <a:ext cx="6870192" cy="486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795" y="184404"/>
            <a:ext cx="8065008" cy="6283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8408" y="2205227"/>
            <a:ext cx="1079500" cy="792480"/>
          </a:xfrm>
          <a:custGeom>
            <a:avLst/>
            <a:gdLst/>
            <a:ahLst/>
            <a:cxnLst/>
            <a:rect l="l" t="t" r="r" b="b"/>
            <a:pathLst>
              <a:path w="1079500" h="792480">
                <a:moveTo>
                  <a:pt x="0" y="396239"/>
                </a:moveTo>
                <a:lnTo>
                  <a:pt x="2785" y="355729"/>
                </a:lnTo>
                <a:lnTo>
                  <a:pt x="10961" y="316388"/>
                </a:lnTo>
                <a:lnTo>
                  <a:pt x="24255" y="278416"/>
                </a:lnTo>
                <a:lnTo>
                  <a:pt x="42398" y="242012"/>
                </a:lnTo>
                <a:lnTo>
                  <a:pt x="65116" y="207375"/>
                </a:lnTo>
                <a:lnTo>
                  <a:pt x="92140" y="174705"/>
                </a:lnTo>
                <a:lnTo>
                  <a:pt x="123198" y="144201"/>
                </a:lnTo>
                <a:lnTo>
                  <a:pt x="158019" y="116062"/>
                </a:lnTo>
                <a:lnTo>
                  <a:pt x="196332" y="90487"/>
                </a:lnTo>
                <a:lnTo>
                  <a:pt x="237864" y="67675"/>
                </a:lnTo>
                <a:lnTo>
                  <a:pt x="282346" y="47827"/>
                </a:lnTo>
                <a:lnTo>
                  <a:pt x="329505" y="31140"/>
                </a:lnTo>
                <a:lnTo>
                  <a:pt x="379071" y="17815"/>
                </a:lnTo>
                <a:lnTo>
                  <a:pt x="430772" y="8050"/>
                </a:lnTo>
                <a:lnTo>
                  <a:pt x="484337" y="2045"/>
                </a:lnTo>
                <a:lnTo>
                  <a:pt x="539495" y="0"/>
                </a:lnTo>
                <a:lnTo>
                  <a:pt x="594654" y="2045"/>
                </a:lnTo>
                <a:lnTo>
                  <a:pt x="648219" y="8050"/>
                </a:lnTo>
                <a:lnTo>
                  <a:pt x="699920" y="17815"/>
                </a:lnTo>
                <a:lnTo>
                  <a:pt x="749486" y="31140"/>
                </a:lnTo>
                <a:lnTo>
                  <a:pt x="796645" y="47827"/>
                </a:lnTo>
                <a:lnTo>
                  <a:pt x="841127" y="67675"/>
                </a:lnTo>
                <a:lnTo>
                  <a:pt x="882659" y="90487"/>
                </a:lnTo>
                <a:lnTo>
                  <a:pt x="920972" y="116062"/>
                </a:lnTo>
                <a:lnTo>
                  <a:pt x="955793" y="144201"/>
                </a:lnTo>
                <a:lnTo>
                  <a:pt x="986851" y="174705"/>
                </a:lnTo>
                <a:lnTo>
                  <a:pt x="1013875" y="207375"/>
                </a:lnTo>
                <a:lnTo>
                  <a:pt x="1036593" y="242012"/>
                </a:lnTo>
                <a:lnTo>
                  <a:pt x="1054736" y="278416"/>
                </a:lnTo>
                <a:lnTo>
                  <a:pt x="1068030" y="316388"/>
                </a:lnTo>
                <a:lnTo>
                  <a:pt x="1076206" y="355729"/>
                </a:lnTo>
                <a:lnTo>
                  <a:pt x="1078991" y="396239"/>
                </a:lnTo>
                <a:lnTo>
                  <a:pt x="1076206" y="436750"/>
                </a:lnTo>
                <a:lnTo>
                  <a:pt x="1068030" y="476091"/>
                </a:lnTo>
                <a:lnTo>
                  <a:pt x="1054736" y="514063"/>
                </a:lnTo>
                <a:lnTo>
                  <a:pt x="1036593" y="550467"/>
                </a:lnTo>
                <a:lnTo>
                  <a:pt x="1013875" y="585104"/>
                </a:lnTo>
                <a:lnTo>
                  <a:pt x="986851" y="617774"/>
                </a:lnTo>
                <a:lnTo>
                  <a:pt x="955793" y="648278"/>
                </a:lnTo>
                <a:lnTo>
                  <a:pt x="920972" y="676417"/>
                </a:lnTo>
                <a:lnTo>
                  <a:pt x="882659" y="701992"/>
                </a:lnTo>
                <a:lnTo>
                  <a:pt x="841127" y="724804"/>
                </a:lnTo>
                <a:lnTo>
                  <a:pt x="796645" y="744652"/>
                </a:lnTo>
                <a:lnTo>
                  <a:pt x="749486" y="761339"/>
                </a:lnTo>
                <a:lnTo>
                  <a:pt x="699920" y="774664"/>
                </a:lnTo>
                <a:lnTo>
                  <a:pt x="648219" y="784429"/>
                </a:lnTo>
                <a:lnTo>
                  <a:pt x="594654" y="790434"/>
                </a:lnTo>
                <a:lnTo>
                  <a:pt x="539495" y="792480"/>
                </a:lnTo>
                <a:lnTo>
                  <a:pt x="484337" y="790434"/>
                </a:lnTo>
                <a:lnTo>
                  <a:pt x="430772" y="784429"/>
                </a:lnTo>
                <a:lnTo>
                  <a:pt x="379071" y="774664"/>
                </a:lnTo>
                <a:lnTo>
                  <a:pt x="329505" y="761339"/>
                </a:lnTo>
                <a:lnTo>
                  <a:pt x="282346" y="744652"/>
                </a:lnTo>
                <a:lnTo>
                  <a:pt x="237864" y="724804"/>
                </a:lnTo>
                <a:lnTo>
                  <a:pt x="196332" y="701992"/>
                </a:lnTo>
                <a:lnTo>
                  <a:pt x="158019" y="676417"/>
                </a:lnTo>
                <a:lnTo>
                  <a:pt x="123198" y="648278"/>
                </a:lnTo>
                <a:lnTo>
                  <a:pt x="92140" y="617774"/>
                </a:lnTo>
                <a:lnTo>
                  <a:pt x="65116" y="585104"/>
                </a:lnTo>
                <a:lnTo>
                  <a:pt x="42398" y="550467"/>
                </a:lnTo>
                <a:lnTo>
                  <a:pt x="24255" y="514063"/>
                </a:lnTo>
                <a:lnTo>
                  <a:pt x="10961" y="476091"/>
                </a:lnTo>
                <a:lnTo>
                  <a:pt x="2785" y="436750"/>
                </a:lnTo>
                <a:lnTo>
                  <a:pt x="0" y="396239"/>
                </a:lnTo>
                <a:close/>
              </a:path>
            </a:pathLst>
          </a:custGeom>
          <a:ln w="426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205740"/>
            <a:ext cx="7272528" cy="624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339" y="274320"/>
            <a:ext cx="4639056" cy="612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137160"/>
            <a:ext cx="7170420" cy="6315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361" y="71627"/>
            <a:ext cx="8039989" cy="638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697" y="138429"/>
            <a:ext cx="4219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Ragioni sul </a:t>
            </a:r>
            <a:r>
              <a:rPr spc="-20" dirty="0"/>
              <a:t>lato</a:t>
            </a:r>
            <a:r>
              <a:rPr spc="-70" dirty="0"/>
              <a:t> </a:t>
            </a:r>
            <a:r>
              <a:rPr spc="-5" dirty="0"/>
              <a:t>cinese</a:t>
            </a:r>
          </a:p>
        </p:txBody>
      </p:sp>
      <p:sp>
        <p:nvSpPr>
          <p:cNvPr id="3" name="object 3"/>
          <p:cNvSpPr/>
          <p:nvPr/>
        </p:nvSpPr>
        <p:spPr>
          <a:xfrm>
            <a:off x="251459" y="995172"/>
            <a:ext cx="8723630" cy="5634355"/>
          </a:xfrm>
          <a:custGeom>
            <a:avLst/>
            <a:gdLst/>
            <a:ahLst/>
            <a:cxnLst/>
            <a:rect l="l" t="t" r="r" b="b"/>
            <a:pathLst>
              <a:path w="8723630" h="5634355">
                <a:moveTo>
                  <a:pt x="0" y="5634228"/>
                </a:moveTo>
                <a:lnTo>
                  <a:pt x="8723376" y="5634228"/>
                </a:lnTo>
                <a:lnTo>
                  <a:pt x="8723376" y="0"/>
                </a:lnTo>
                <a:lnTo>
                  <a:pt x="0" y="0"/>
                </a:lnTo>
                <a:lnTo>
                  <a:pt x="0" y="563422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946784"/>
            <a:ext cx="8492490" cy="547433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marR="414655" indent="-343535">
              <a:lnSpc>
                <a:spcPts val="2210"/>
              </a:lnSpc>
              <a:spcBef>
                <a:spcPts val="6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Co-interessamento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cinese al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 oppio (redistribuzione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all’interno, corruzione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mandarinale,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organizzazioni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del 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contrabbando)</a:t>
            </a:r>
            <a:endParaRPr sz="23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Ampio </a:t>
            </a:r>
            <a:r>
              <a:rPr sz="2300" b="1" spc="-5" dirty="0">
                <a:solidFill>
                  <a:srgbClr val="00FF00"/>
                </a:solidFill>
                <a:latin typeface="Calibri"/>
                <a:cs typeface="Calibri"/>
              </a:rPr>
              <a:t>consumo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tra lavoratori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manuali,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soldati,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anche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benestanti 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(oppio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indiano 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persiano)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membri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dell’amministrazione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centrale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locale (risp.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20 % e 30 %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negli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anni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‘30). </a:t>
            </a:r>
            <a:r>
              <a:rPr sz="2300" b="1" spc="-5" dirty="0">
                <a:solidFill>
                  <a:srgbClr val="00FF00"/>
                </a:solidFill>
                <a:latin typeface="Calibri"/>
                <a:cs typeface="Calibri"/>
              </a:rPr>
              <a:t>Daoguang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stesso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è 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consumatore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così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23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corte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Utilizzo sostitutivo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denaro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veri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propri scambi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3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natura</a:t>
            </a:r>
            <a:endParaRPr sz="2300">
              <a:latin typeface="Calibri"/>
              <a:cs typeface="Calibri"/>
            </a:endParaRPr>
          </a:p>
          <a:p>
            <a:pPr marL="355600" marR="650240" indent="-343535">
              <a:lnSpc>
                <a:spcPts val="221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Aumento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produzione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cinese nel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corso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dell’800 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crescenti  interessi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dei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coltivatori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Dal 1843 l’importazione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il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traffico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locale sono</a:t>
            </a:r>
            <a:r>
              <a:rPr sz="2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tollerati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Dal 1858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l’Inghilterra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cerca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ottenere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legalizzazione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1884 segna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picco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importazioni</a:t>
            </a:r>
            <a:endParaRPr sz="2300">
              <a:latin typeface="Calibri"/>
              <a:cs typeface="Calibri"/>
            </a:endParaRPr>
          </a:p>
          <a:p>
            <a:pPr marL="355600" indent="-343535">
              <a:lnSpc>
                <a:spcPts val="2485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Campagne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repressive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governo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Qing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dal 1906; dal 1917</a:t>
            </a:r>
            <a:r>
              <a:rPr sz="23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2300">
              <a:latin typeface="Calibri"/>
              <a:cs typeface="Calibri"/>
            </a:endParaRPr>
          </a:p>
          <a:p>
            <a:pPr marL="355600">
              <a:lnSpc>
                <a:spcPts val="2485"/>
              </a:lnSpc>
            </a:pP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importazioni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regrediscono</a:t>
            </a:r>
            <a:endParaRPr sz="2300">
              <a:latin typeface="Calibri"/>
              <a:cs typeface="Calibri"/>
            </a:endParaRPr>
          </a:p>
          <a:p>
            <a:pPr marL="355600" marR="1229360" indent="-34353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consumo non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scompaiono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mai del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tutto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fino 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all’avvento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300" spc="-5" dirty="0">
                <a:solidFill>
                  <a:srgbClr val="FFFFFF"/>
                </a:solidFill>
                <a:latin typeface="Calibri"/>
                <a:cs typeface="Calibri"/>
              </a:rPr>
              <a:t>governo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FFFFFF"/>
                </a:solidFill>
                <a:latin typeface="Calibri"/>
                <a:cs typeface="Calibri"/>
              </a:rPr>
              <a:t>comunista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6903" y="405384"/>
            <a:ext cx="7571740" cy="5745480"/>
          </a:xfrm>
          <a:custGeom>
            <a:avLst/>
            <a:gdLst/>
            <a:ahLst/>
            <a:cxnLst/>
            <a:rect l="l" t="t" r="r" b="b"/>
            <a:pathLst>
              <a:path w="7571740" h="5745480">
                <a:moveTo>
                  <a:pt x="0" y="5745480"/>
                </a:moveTo>
                <a:lnTo>
                  <a:pt x="7571232" y="5745480"/>
                </a:lnTo>
                <a:lnTo>
                  <a:pt x="7571232" y="0"/>
                </a:lnTo>
                <a:lnTo>
                  <a:pt x="0" y="0"/>
                </a:lnTo>
                <a:lnTo>
                  <a:pt x="0" y="574548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9210" y="413080"/>
            <a:ext cx="64350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OPIUM IMPORTS </a:t>
            </a:r>
            <a:r>
              <a:rPr sz="3000" b="1" spc="-4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CHINA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3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(1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chest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approximately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140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pounds)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9210" y="1632345"/>
            <a:ext cx="1798955" cy="42945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1773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1790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4800"/>
              </a:lnSpc>
              <a:spcBef>
                <a:spcPts val="360"/>
              </a:spcBef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1820s  1828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1839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1865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1884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6778" y="1632345"/>
            <a:ext cx="3235960" cy="42945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305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1,000</a:t>
            </a:r>
            <a:r>
              <a:rPr sz="3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chests</a:t>
            </a:r>
            <a:endParaRPr sz="30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120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4,000</a:t>
            </a:r>
            <a:r>
              <a:rPr sz="3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chests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10,000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chests</a:t>
            </a:r>
            <a:endParaRPr sz="30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120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18,000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chests</a:t>
            </a:r>
            <a:endParaRPr sz="30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120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40,000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chests</a:t>
            </a:r>
            <a:endParaRPr sz="30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1205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76,000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chests</a:t>
            </a:r>
            <a:endParaRPr sz="30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120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81,000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chests</a:t>
            </a:r>
            <a:r>
              <a:rPr sz="3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(peak)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641" y="383489"/>
            <a:ext cx="5744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Tentativi </a:t>
            </a:r>
            <a:r>
              <a:rPr spc="-5" dirty="0"/>
              <a:t>diplomatici:</a:t>
            </a:r>
            <a:r>
              <a:rPr spc="35" dirty="0"/>
              <a:t> </a:t>
            </a:r>
            <a:r>
              <a:rPr spc="-15" dirty="0"/>
              <a:t>Amherst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67993"/>
            <a:ext cx="7869555" cy="4495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1816-1817: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ambasciata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Amherst,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relazioni di G. </a:t>
            </a:r>
            <a:r>
              <a:rPr sz="2200" spc="-110" dirty="0">
                <a:solidFill>
                  <a:srgbClr val="FFFFFF"/>
                </a:solidFill>
                <a:latin typeface="Calibri"/>
                <a:cs typeface="Calibri"/>
              </a:rPr>
              <a:t>T.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Staunton,</a:t>
            </a:r>
            <a:r>
              <a:rPr sz="2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Henry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Ellis, John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Mc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Leod,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Clarke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Abel, Basil</a:t>
            </a:r>
            <a:r>
              <a:rPr sz="22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Hall</a:t>
            </a:r>
            <a:endParaRPr sz="2200">
              <a:latin typeface="Calibri"/>
              <a:cs typeface="Calibri"/>
            </a:endParaRPr>
          </a:p>
          <a:p>
            <a:pPr marL="355600" marR="63500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Richiesta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finanziata dalla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EIC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ottenere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fine delle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estorsioni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Vicerè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 Guangzhou ai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danni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mercanti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europei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Missiva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destinata all’Imperatore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Jiāqing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Amherst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via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Tianjin 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Pechino, agosto</a:t>
            </a:r>
            <a:r>
              <a:rPr sz="22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1816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375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Discussioni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preliminari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Tianjin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funzionari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imperiali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sugli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atti</a:t>
            </a:r>
            <a:r>
              <a:rPr sz="2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omaggio da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compiere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fronte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all’imperatore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(kow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tow)</a:t>
            </a:r>
            <a:endParaRPr sz="2200">
              <a:latin typeface="Calibri"/>
              <a:cs typeface="Calibri"/>
            </a:endParaRPr>
          </a:p>
          <a:p>
            <a:pPr marL="355600" marR="697865" indent="-343535">
              <a:lnSpc>
                <a:spcPct val="8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Amherst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procede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Pechino,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gli viene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ordinato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presentarsi  immediatamente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fronte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all’imperatore, rifiuta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viene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immediatamente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fatto</a:t>
            </a:r>
            <a:r>
              <a:rPr sz="2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ripartire</a:t>
            </a:r>
            <a:endParaRPr sz="2200">
              <a:latin typeface="Calibri"/>
              <a:cs typeface="Calibri"/>
            </a:endParaRPr>
          </a:p>
          <a:p>
            <a:pPr marL="355600" marR="437515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Attraversa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Cina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via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terra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utilizzando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grande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canale, arriva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Canton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reimbarca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 l’Inghilterra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gennaio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1817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189" y="153365"/>
            <a:ext cx="15925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Anni</a:t>
            </a:r>
            <a:r>
              <a:rPr spc="-80" dirty="0"/>
              <a:t> </a:t>
            </a:r>
            <a:r>
              <a:rPr dirty="0"/>
              <a:t>‘30</a:t>
            </a:r>
          </a:p>
        </p:txBody>
      </p:sp>
      <p:sp>
        <p:nvSpPr>
          <p:cNvPr id="3" name="object 3"/>
          <p:cNvSpPr/>
          <p:nvPr/>
        </p:nvSpPr>
        <p:spPr>
          <a:xfrm>
            <a:off x="179831" y="908303"/>
            <a:ext cx="8964295" cy="5401310"/>
          </a:xfrm>
          <a:custGeom>
            <a:avLst/>
            <a:gdLst/>
            <a:ahLst/>
            <a:cxnLst/>
            <a:rect l="l" t="t" r="r" b="b"/>
            <a:pathLst>
              <a:path w="8964295" h="5401310">
                <a:moveTo>
                  <a:pt x="0" y="5401056"/>
                </a:moveTo>
                <a:lnTo>
                  <a:pt x="8964168" y="5401056"/>
                </a:lnTo>
                <a:lnTo>
                  <a:pt x="8964168" y="0"/>
                </a:lnTo>
                <a:lnTo>
                  <a:pt x="0" y="0"/>
                </a:lnTo>
                <a:lnTo>
                  <a:pt x="0" y="540105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924890"/>
            <a:ext cx="8692515" cy="543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795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proibizioni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Qing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fanno spostare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mercanti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b="1" spc="-10" dirty="0">
                <a:solidFill>
                  <a:srgbClr val="00FF00"/>
                </a:solidFill>
                <a:latin typeface="Calibri"/>
                <a:cs typeface="Calibri"/>
              </a:rPr>
              <a:t>Lintin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fuori giurisdizione  dei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funzionari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cinesi: qui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arrivano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clippers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trasferiscono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l’oppio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sulle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giunche e 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imbarcazioni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remi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(‘fast crabs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‘scrambling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dragons’)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sbarcano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l’oppio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baie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nascoste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lungo la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costa</a:t>
            </a:r>
            <a:endParaRPr sz="2200">
              <a:latin typeface="Calibri"/>
              <a:cs typeface="Calibri"/>
            </a:endParaRPr>
          </a:p>
          <a:p>
            <a:pPr marL="355600" marR="506095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Ampia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partecipazione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cinese, corruzione dei mandarini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(estorsione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pagamenti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mercanti)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Coinvolgimento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degli stessi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missionari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(ricorso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ai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clippers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ricorso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mercanti come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banchieri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prestatori)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  <a:tab pos="473900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Dopo il 1834 la EIC si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ritira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Canton,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viene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abolito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«Select Committee»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 l’ufficio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presidenza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fungeva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rappresentante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mercanti  autorizzati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dalla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EIC;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mercanti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privati	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trattano direttamente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gli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hong</a:t>
            </a:r>
            <a:endParaRPr sz="2200">
              <a:latin typeface="Calibri"/>
              <a:cs typeface="Calibri"/>
            </a:endParaRPr>
          </a:p>
          <a:p>
            <a:pPr marL="355600" marR="16002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Nomina inglese 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 «Chief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Superintendent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Trade»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dipendente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dalla  Corona: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primo è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Lord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Napier,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assistito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Charles Elliott,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poi 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volta  capo-sovrintendente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relazioni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assumono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veste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politico-diplomatica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117347"/>
            <a:ext cx="6263640" cy="6348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0" y="164668"/>
            <a:ext cx="8782685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“Old Factories”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compound shown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just 200 metres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outside of the city walls [in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red]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with the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streets 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and alleys of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Chinese </a:t>
            </a:r>
            <a:r>
              <a:rPr sz="1600" b="1" spc="-15" dirty="0">
                <a:solidFill>
                  <a:srgbClr val="FFC000"/>
                </a:solidFill>
                <a:latin typeface="Calibri"/>
                <a:cs typeface="Calibri"/>
              </a:rPr>
              <a:t>traders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and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shops to the immediate left.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Shá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min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island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eventually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became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 new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location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for the “factories” </a:t>
            </a:r>
            <a:r>
              <a:rPr sz="1600" b="1" spc="-15" dirty="0">
                <a:solidFill>
                  <a:srgbClr val="FFC000"/>
                </a:solidFill>
                <a:latin typeface="Calibri"/>
                <a:cs typeface="Calibri"/>
              </a:rPr>
              <a:t>after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600" b="1" spc="-25" dirty="0">
                <a:solidFill>
                  <a:srgbClr val="FFC000"/>
                </a:solidFill>
                <a:latin typeface="Calibri"/>
                <a:cs typeface="Calibri"/>
              </a:rPr>
              <a:t>Treaty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Nanking in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1842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and is shown on this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map with the  original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plots.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area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above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island on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map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is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where </a:t>
            </a:r>
            <a:r>
              <a:rPr sz="1600" b="1" spc="-15" dirty="0">
                <a:solidFill>
                  <a:srgbClr val="FFC000"/>
                </a:solidFill>
                <a:latin typeface="Calibri"/>
                <a:cs typeface="Calibri"/>
              </a:rPr>
              <a:t>many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wealthier shop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merchants 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lived.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Immediately opposite the Old Factories site </a:t>
            </a:r>
            <a:r>
              <a:rPr sz="1600" b="1" dirty="0">
                <a:solidFill>
                  <a:srgbClr val="FFC000"/>
                </a:solidFill>
                <a:latin typeface="Calibri"/>
                <a:cs typeface="Calibri"/>
              </a:rPr>
              <a:t>on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Pearl River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is Honan –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home of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most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Hong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merchants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and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Imperial</a:t>
            </a:r>
            <a:r>
              <a:rPr sz="1600" b="1" spc="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officials.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311" y="1726692"/>
            <a:ext cx="7344156" cy="471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870" y="347548"/>
            <a:ext cx="7054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Evoluzione </a:t>
            </a:r>
            <a:r>
              <a:rPr dirty="0"/>
              <a:t>dei </a:t>
            </a:r>
            <a:r>
              <a:rPr spc="-15" dirty="0"/>
              <a:t>rapporti </a:t>
            </a:r>
            <a:r>
              <a:rPr dirty="0"/>
              <a:t>negli anni</a:t>
            </a:r>
            <a:r>
              <a:rPr spc="-15" dirty="0"/>
              <a:t> </a:t>
            </a:r>
            <a:r>
              <a:rPr dirty="0"/>
              <a:t>‘30</a:t>
            </a:r>
          </a:p>
        </p:txBody>
      </p:sp>
      <p:sp>
        <p:nvSpPr>
          <p:cNvPr id="3" name="object 3"/>
          <p:cNvSpPr/>
          <p:nvPr/>
        </p:nvSpPr>
        <p:spPr>
          <a:xfrm>
            <a:off x="179831" y="1053083"/>
            <a:ext cx="8795385" cy="5415280"/>
          </a:xfrm>
          <a:custGeom>
            <a:avLst/>
            <a:gdLst/>
            <a:ahLst/>
            <a:cxnLst/>
            <a:rect l="l" t="t" r="r" b="b"/>
            <a:pathLst>
              <a:path w="8795385" h="5415280">
                <a:moveTo>
                  <a:pt x="0" y="5414772"/>
                </a:moveTo>
                <a:lnTo>
                  <a:pt x="8795004" y="5414772"/>
                </a:lnTo>
                <a:lnTo>
                  <a:pt x="8795004" y="0"/>
                </a:lnTo>
                <a:lnTo>
                  <a:pt x="0" y="0"/>
                </a:lnTo>
                <a:lnTo>
                  <a:pt x="0" y="541477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1008379"/>
            <a:ext cx="8589645" cy="564321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194310" indent="-3429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Crisi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causata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Lord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Napier,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giunto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Macao,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luglio 1834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l’obiettivo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ampliare le opportunità commerciali («The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Napier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affair»):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995680" marR="304800" lvl="1" indent="-526415">
              <a:spcBef>
                <a:spcPts val="1740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Istruzioni di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Napier: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«to protect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foster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British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attempt to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get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expanded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Chinese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ports.”</a:t>
            </a:r>
            <a:endParaRPr sz="2000" dirty="0">
              <a:latin typeface="Calibri"/>
              <a:cs typeface="Calibri"/>
            </a:endParaRPr>
          </a:p>
          <a:p>
            <a:pPr marL="995680" marR="33020" lvl="1" indent="-526415">
              <a:spcBef>
                <a:spcPts val="475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Tentativo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fallito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incontrare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rappresentante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imperiale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Canton,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il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governatore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Lu;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Napier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diffondere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manifesto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critica delle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autorità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Canton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 cui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“perversity”stava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procurando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danno 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“thousands of</a:t>
            </a:r>
            <a:endParaRPr sz="2000" dirty="0">
              <a:latin typeface="Calibri"/>
              <a:cs typeface="Calibri"/>
            </a:endParaRPr>
          </a:p>
          <a:p>
            <a:pPr marL="995680"/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industrious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Chinese who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live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European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trade.“</a:t>
            </a:r>
            <a:endParaRPr sz="2000" dirty="0">
              <a:latin typeface="Calibri"/>
              <a:cs typeface="Calibri"/>
            </a:endParaRPr>
          </a:p>
          <a:p>
            <a:pPr marL="995680" marR="172085" lvl="1" indent="-526415">
              <a:spcBef>
                <a:spcPts val="465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Violazione dei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protocolli,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incomprensioni diplomatiche,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pubblicazione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 dichiarazioni sui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lati, blocco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cinese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commercio</a:t>
            </a:r>
            <a:endParaRPr sz="2000" dirty="0">
              <a:latin typeface="Calibri"/>
              <a:cs typeface="Calibri"/>
            </a:endParaRPr>
          </a:p>
          <a:p>
            <a:pPr marL="995680" marR="5080" lvl="1" indent="-526415">
              <a:spcBef>
                <a:spcPts val="480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Invio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fregate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Whampoa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violazione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editti delle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autorità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cinesi  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delle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risposte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Corona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britannica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(era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«not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force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violence  that His Majesty intended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establish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intercourse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between  his subjects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China,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conciliatory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measures.“),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limitati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cannoneggiamenti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perdite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entrambe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parti</a:t>
            </a:r>
            <a:endParaRPr sz="2000" dirty="0">
              <a:latin typeface="Calibri"/>
              <a:cs typeface="Calibri"/>
            </a:endParaRPr>
          </a:p>
          <a:p>
            <a:pPr marL="995680" lvl="1" indent="-526415">
              <a:spcBef>
                <a:spcPts val="20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Costretto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ritirarsi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Macao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dove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muore 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tifo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nell’ottobre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1834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088" y="194309"/>
            <a:ext cx="6196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Lord </a:t>
            </a:r>
            <a:r>
              <a:rPr spc="-5" dirty="0"/>
              <a:t>William </a:t>
            </a:r>
            <a:r>
              <a:rPr dirty="0"/>
              <a:t>Napier</a:t>
            </a:r>
            <a:r>
              <a:rPr spc="-30" dirty="0"/>
              <a:t> </a:t>
            </a:r>
            <a:r>
              <a:rPr spc="-5" dirty="0"/>
              <a:t>(1786-1834)</a:t>
            </a:r>
          </a:p>
        </p:txBody>
      </p:sp>
      <p:sp>
        <p:nvSpPr>
          <p:cNvPr id="3" name="object 3"/>
          <p:cNvSpPr/>
          <p:nvPr/>
        </p:nvSpPr>
        <p:spPr>
          <a:xfrm>
            <a:off x="185928" y="1033272"/>
            <a:ext cx="8509000" cy="5439410"/>
          </a:xfrm>
          <a:custGeom>
            <a:avLst/>
            <a:gdLst/>
            <a:ahLst/>
            <a:cxnLst/>
            <a:rect l="l" t="t" r="r" b="b"/>
            <a:pathLst>
              <a:path w="8509000" h="5439410">
                <a:moveTo>
                  <a:pt x="0" y="5439156"/>
                </a:moveTo>
                <a:lnTo>
                  <a:pt x="8508492" y="5439156"/>
                </a:lnTo>
                <a:lnTo>
                  <a:pt x="8508492" y="0"/>
                </a:lnTo>
                <a:lnTo>
                  <a:pt x="0" y="0"/>
                </a:lnTo>
                <a:lnTo>
                  <a:pt x="0" y="543915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928" y="914400"/>
            <a:ext cx="8805672" cy="587596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304165" indent="-343535">
              <a:lnSpc>
                <a:spcPts val="154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1834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è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nominato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dal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governo Chief Superintendent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50" spc="-30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 Canton,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arriva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Macao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nel  luglio</a:t>
            </a:r>
            <a:r>
              <a:rPr sz="18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1834</a:t>
            </a:r>
            <a:endParaRPr sz="1850" dirty="0">
              <a:latin typeface="Calibri"/>
              <a:cs typeface="Calibri"/>
            </a:endParaRPr>
          </a:p>
          <a:p>
            <a:pPr marL="355600" marR="242570" indent="-343535">
              <a:lnSpc>
                <a:spcPts val="1540"/>
              </a:lnSpc>
              <a:spcBef>
                <a:spcPts val="11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Napier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cerca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comunicare direttamente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autorità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cinesi e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presenta,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consegnandolo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alle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porte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città,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un memoriale al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governatore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Canton,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Lu, per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ottenere l’estensione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del  commercio britannico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ad </a:t>
            </a: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altri</a:t>
            </a:r>
            <a:r>
              <a:rPr sz="18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porti</a:t>
            </a:r>
            <a:endParaRPr sz="185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Aperta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violazione del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protocollo</a:t>
            </a:r>
            <a:r>
              <a:rPr sz="18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cinese</a:t>
            </a:r>
            <a:endParaRPr sz="185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governatore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Lu rifiuta di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ricevere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il memoriale e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ordina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l’interruzione del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commercio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5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Canton</a:t>
            </a:r>
            <a:endParaRPr sz="1850" dirty="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50" spc="-70" dirty="0">
                <a:solidFill>
                  <a:srgbClr val="FFFFFF"/>
                </a:solidFill>
                <a:latin typeface="Calibri"/>
                <a:cs typeface="Calibri"/>
              </a:rPr>
              <a:t>“A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lawless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foreign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slave, 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Napier,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has issued a notice [”] </a:t>
            </a:r>
            <a:r>
              <a:rPr sz="1850" spc="-40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know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such a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dog barbarian 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of an outside nation as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you,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the audacious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presumption to call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yourself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Superintendent 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(of </a:t>
            </a:r>
            <a:r>
              <a:rPr sz="1850" spc="-25" dirty="0">
                <a:solidFill>
                  <a:srgbClr val="FFFFFF"/>
                </a:solidFill>
                <a:latin typeface="Calibri"/>
                <a:cs typeface="Calibri"/>
              </a:rPr>
              <a:t>Trade).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Being an outside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savage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Superintendent,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and a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in an official situation, </a:t>
            </a:r>
            <a:r>
              <a:rPr sz="1850" spc="-20" dirty="0">
                <a:solidFill>
                  <a:srgbClr val="FFFFFF"/>
                </a:solidFill>
                <a:latin typeface="Calibri"/>
                <a:cs typeface="Calibri"/>
              </a:rPr>
              <a:t>you 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should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little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knowledge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propriety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50" spc="-35" dirty="0">
                <a:solidFill>
                  <a:srgbClr val="FFFFFF"/>
                </a:solidFill>
                <a:latin typeface="Calibri"/>
                <a:cs typeface="Calibri"/>
              </a:rPr>
              <a:t>law. </a:t>
            </a:r>
            <a:r>
              <a:rPr sz="1850" spc="-4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passed over ten thousand 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miles in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order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to seek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 livelihood;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you have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come to our Celestial Empire to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control  affairs;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how can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not obey well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regulations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Empire? </a:t>
            </a:r>
            <a:r>
              <a:rPr sz="1850" spc="-4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audaciously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presume to  break through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the barrier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passes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[i.e.,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entrance to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the city of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Canton; forbidden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foreigners]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. . .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According to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laws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of the nation , the </a:t>
            </a:r>
            <a:r>
              <a:rPr sz="1850" spc="-20" dirty="0">
                <a:solidFill>
                  <a:srgbClr val="FFFFFF"/>
                </a:solidFill>
                <a:latin typeface="Calibri"/>
                <a:cs typeface="Calibri"/>
              </a:rPr>
              <a:t>Royal Warrant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should be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respectfully requested to  behead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you;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openly expose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head to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the multitude, as a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terror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perverse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dispositions  “</a:t>
            </a:r>
            <a:endParaRPr sz="1850" dirty="0">
              <a:latin typeface="Calibri"/>
              <a:cs typeface="Calibri"/>
            </a:endParaRPr>
          </a:p>
          <a:p>
            <a:pPr marL="355600" marR="567055" indent="-343535">
              <a:lnSpc>
                <a:spcPts val="1540"/>
              </a:lnSpc>
              <a:spcBef>
                <a:spcPts val="11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Napier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invia due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fregatea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Whampoa,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scambi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colpi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di artiglieria nel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Bocca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Tigris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contro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le 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batterie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cinesi</a:t>
            </a:r>
            <a:endParaRPr sz="185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Napier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è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costretto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ritirarsi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a Macao in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settembre,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si ammala di 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tifo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50" spc="-15" dirty="0">
                <a:solidFill>
                  <a:srgbClr val="FFFFFF"/>
                </a:solidFill>
                <a:latin typeface="Calibri"/>
                <a:cs typeface="Calibri"/>
              </a:rPr>
              <a:t>muore</a:t>
            </a:r>
            <a:r>
              <a:rPr sz="18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Calibri"/>
                <a:cs typeface="Calibri"/>
              </a:rPr>
              <a:t>nell’ottobre1834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250" y="383489"/>
            <a:ext cx="78301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Il </a:t>
            </a:r>
            <a:r>
              <a:rPr spc="-20" dirty="0"/>
              <a:t>governatore </a:t>
            </a:r>
            <a:r>
              <a:rPr dirty="0"/>
              <a:t>Lu ai </a:t>
            </a:r>
            <a:r>
              <a:rPr spc="-15" dirty="0"/>
              <a:t>mercanti </a:t>
            </a:r>
            <a:r>
              <a:rPr dirty="0"/>
              <a:t>del</a:t>
            </a:r>
            <a:r>
              <a:rPr spc="-25" dirty="0"/>
              <a:t> </a:t>
            </a:r>
            <a:r>
              <a:rPr spc="-5" dirty="0"/>
              <a:t>Co-hong</a:t>
            </a:r>
          </a:p>
        </p:txBody>
      </p:sp>
      <p:sp>
        <p:nvSpPr>
          <p:cNvPr id="3" name="object 3"/>
          <p:cNvSpPr/>
          <p:nvPr/>
        </p:nvSpPr>
        <p:spPr>
          <a:xfrm>
            <a:off x="202692" y="981455"/>
            <a:ext cx="8772525" cy="5183505"/>
          </a:xfrm>
          <a:custGeom>
            <a:avLst/>
            <a:gdLst/>
            <a:ahLst/>
            <a:cxnLst/>
            <a:rect l="l" t="t" r="r" b="b"/>
            <a:pathLst>
              <a:path w="8772525" h="5183505">
                <a:moveTo>
                  <a:pt x="0" y="5183124"/>
                </a:moveTo>
                <a:lnTo>
                  <a:pt x="8772144" y="5183124"/>
                </a:lnTo>
                <a:lnTo>
                  <a:pt x="877214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2041" y="997457"/>
            <a:ext cx="858583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“On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occasion,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barbarian,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Lord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Napier,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has come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Canton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having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resided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Macao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wait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orders;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nor has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requested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received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permit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superintendent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customs,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has hastily come up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Canton: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infringement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established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laws!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custom-house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waiters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others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presumed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admit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him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enter,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sent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communication requiring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trial.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. . . As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object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coming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Canton,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commercial business.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. 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petty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affairs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commerce are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directed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merchants themselves;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officers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[i.e.,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officials]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nothing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hear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subject.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. . . If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affair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 newly commenced,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necessary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wait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respectful  memorial [i.e.,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request]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made,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clearly reporting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emperor,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his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mandate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received;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ministers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celestial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empire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[i.e., China]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permitted to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have intercourse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letters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outside barbarians [i.e.,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foreigners].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said barbarian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throws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private letters,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I, the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governor,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will not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receive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look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them. With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regard 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foreign factory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[i.e.,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complex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outside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city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foreigners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resided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traded]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. 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.it is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place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temporary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residence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foreigners.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. . ;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permitted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eat,  sleep,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buy 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sell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factories;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not allowed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go out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ramble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about.  “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480" y="383489"/>
            <a:ext cx="6019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Il </a:t>
            </a:r>
            <a:r>
              <a:rPr spc="-20" dirty="0"/>
              <a:t>governatore </a:t>
            </a:r>
            <a:r>
              <a:rPr dirty="0"/>
              <a:t>Lu</a:t>
            </a:r>
            <a:r>
              <a:rPr spc="-35" dirty="0"/>
              <a:t> </a:t>
            </a:r>
            <a:r>
              <a:rPr spc="-15" dirty="0"/>
              <a:t>all’imperatore</a:t>
            </a:r>
          </a:p>
        </p:txBody>
      </p:sp>
      <p:sp>
        <p:nvSpPr>
          <p:cNvPr id="3" name="object 3"/>
          <p:cNvSpPr/>
          <p:nvPr/>
        </p:nvSpPr>
        <p:spPr>
          <a:xfrm>
            <a:off x="179831" y="1098803"/>
            <a:ext cx="8856345" cy="5369560"/>
          </a:xfrm>
          <a:custGeom>
            <a:avLst/>
            <a:gdLst/>
            <a:ahLst/>
            <a:cxnLst/>
            <a:rect l="l" t="t" r="r" b="b"/>
            <a:pathLst>
              <a:path w="8856345" h="5369560">
                <a:moveTo>
                  <a:pt x="0" y="5369052"/>
                </a:moveTo>
                <a:lnTo>
                  <a:pt x="8855964" y="5369052"/>
                </a:lnTo>
                <a:lnTo>
                  <a:pt x="8855964" y="0"/>
                </a:lnTo>
                <a:lnTo>
                  <a:pt x="0" y="0"/>
                </a:lnTo>
                <a:lnTo>
                  <a:pt x="0" y="53690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1117853"/>
            <a:ext cx="8677910" cy="494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105"/>
              </a:spcBef>
            </a:pPr>
            <a:r>
              <a:rPr sz="1700" spc="15" dirty="0">
                <a:solidFill>
                  <a:srgbClr val="FFFFFF"/>
                </a:solidFill>
                <a:latin typeface="Calibri"/>
                <a:cs typeface="Calibri"/>
              </a:rPr>
              <a:t>“The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said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barbarian [Lord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Napier]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would not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receive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hong-merchants,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afterwards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repaired  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outside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city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present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letter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me,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majesty's minister Lu. 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face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envelope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style 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equality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used ; and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there were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absurdly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written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characters, 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Ta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Ying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kwoh (i.e.,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Great English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nation).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. . Whether the said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barbarian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or has not  official rank, there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no means of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thoroughly ascertaining.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But though he be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really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officer of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said nation, he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yet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cannot write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letters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equality with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frontier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officers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celestial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empire.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As the thing concerned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national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dignity,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was inexpedient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least to allow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 tendency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approach or advance, by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lightness of esteem might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7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occasioned.</a:t>
            </a:r>
            <a:endParaRPr sz="1700">
              <a:latin typeface="Calibri"/>
              <a:cs typeface="Calibri"/>
            </a:endParaRPr>
          </a:p>
          <a:p>
            <a:pPr marL="12700" marR="612775">
              <a:lnSpc>
                <a:spcPct val="100000"/>
              </a:lnSpc>
            </a:pP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Accordingly,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orders were given 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. .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colonel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command 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military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forces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this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department, to tell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him [Napier]a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uthoritatively,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that,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statutes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enactments of the  celestial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empire, there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never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intercourse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letters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with outside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barbarians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. .</a:t>
            </a:r>
            <a:r>
              <a:rPr sz="17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Now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it 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suddenly desired to appoint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officer,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superintendent,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which is not in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accordance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with  old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regulations.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Besides, if the said nation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formed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this decision, it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still should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stated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 a  petition, the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affairs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which, and the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way 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how,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superintendent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manage,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so that a memorial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might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presented, requesting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majesty's mandate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pleasure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what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should be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refused,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order that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obedience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might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 paid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it . . . But the said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barbarian, Lord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Napier,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ever having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made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plain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report,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suddenly came 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barbarian factories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outside the  city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reside, and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presumed to desire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intercourse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fro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by official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documents and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letters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with  the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officers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Flowery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Land [i.e., China], and this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was,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indeed,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far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out of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bounds</a:t>
            </a:r>
            <a:r>
              <a:rPr sz="17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6095644"/>
            <a:ext cx="67881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reason.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889" y="314020"/>
            <a:ext cx="4829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Due discorsi</a:t>
            </a:r>
            <a:r>
              <a:rPr spc="-55" dirty="0"/>
              <a:t> </a:t>
            </a:r>
            <a:r>
              <a:rPr spc="-15" dirty="0"/>
              <a:t>contrapposti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86027"/>
            <a:ext cx="8975090" cy="5872480"/>
          </a:xfrm>
          <a:custGeom>
            <a:avLst/>
            <a:gdLst/>
            <a:ahLst/>
            <a:cxnLst/>
            <a:rect l="l" t="t" r="r" b="b"/>
            <a:pathLst>
              <a:path w="8975090" h="5872480">
                <a:moveTo>
                  <a:pt x="8974836" y="5871968"/>
                </a:moveTo>
                <a:lnTo>
                  <a:pt x="8974836" y="0"/>
                </a:lnTo>
                <a:lnTo>
                  <a:pt x="0" y="0"/>
                </a:lnTo>
                <a:lnTo>
                  <a:pt x="0" y="5871968"/>
                </a:lnTo>
                <a:lnTo>
                  <a:pt x="8974836" y="58719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930351"/>
            <a:ext cx="8815070" cy="51320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10795" indent="-342900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Napier,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gli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ostacoli frapposti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dalle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autorità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cinesi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vanno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contro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gli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interessi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“thousands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industrious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Chinese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live by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European 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trade.”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autorità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cinesi: </a:t>
            </a:r>
            <a:r>
              <a:rPr sz="2500" spc="-105" dirty="0">
                <a:solidFill>
                  <a:srgbClr val="FFFFFF"/>
                </a:solidFill>
                <a:latin typeface="Calibri"/>
                <a:cs typeface="Calibri"/>
              </a:rPr>
              <a:t>“A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lawless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foreign slave,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Napier,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has issued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 notice. </a:t>
            </a:r>
            <a:r>
              <a:rPr sz="2500" spc="-5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know not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such a dog barbarian of an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outside  nation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you, can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audacious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presumption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call  yourself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Superintendent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(of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Trade).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Being an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outside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savage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Superintendent,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an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official situation,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should 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little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knowledge of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propriety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law. </a:t>
            </a:r>
            <a:r>
              <a:rPr sz="2500" spc="-7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passed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ten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thousand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miles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order 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seek a livelihood;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have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come to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Celestial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Empire to trade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affairs;--how  can you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not obey well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regulations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Empire? 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You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audaciously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presume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break through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barrier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passes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[i.e.,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entrance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city of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Canton; forbidden to foreigners]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. . . 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According 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laws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nation,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Royal Warrant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should be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respectfully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requested 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behead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you;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openly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expose</a:t>
            </a:r>
            <a:r>
              <a:rPr sz="25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6040094"/>
            <a:ext cx="76835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5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head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multitude, as a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terror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perverse dispositions</a:t>
            </a:r>
            <a:r>
              <a:rPr sz="25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0" marR="5080" indent="-261874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Lord </a:t>
            </a:r>
            <a:r>
              <a:rPr sz="3200" dirty="0"/>
              <a:t>Napier </a:t>
            </a:r>
            <a:r>
              <a:rPr sz="3200" spc="-20" dirty="0"/>
              <a:t>to </a:t>
            </a:r>
            <a:r>
              <a:rPr sz="3200" spc="-10" dirty="0"/>
              <a:t>Lord </a:t>
            </a:r>
            <a:r>
              <a:rPr sz="3200" spc="-15" dirty="0"/>
              <a:t>Palmerston at </a:t>
            </a:r>
            <a:r>
              <a:rPr sz="3200" dirty="0"/>
              <a:t>the </a:t>
            </a:r>
            <a:r>
              <a:rPr sz="3200" spc="-10" dirty="0"/>
              <a:t>Foreign  </a:t>
            </a:r>
            <a:r>
              <a:rPr sz="3200" spc="-5" dirty="0"/>
              <a:t>Office, </a:t>
            </a:r>
            <a:r>
              <a:rPr sz="3200" dirty="0"/>
              <a:t>London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4676" y="1053083"/>
            <a:ext cx="9069705" cy="5613400"/>
          </a:xfrm>
          <a:custGeom>
            <a:avLst/>
            <a:gdLst/>
            <a:ahLst/>
            <a:cxnLst/>
            <a:rect l="l" t="t" r="r" b="b"/>
            <a:pathLst>
              <a:path w="9069705" h="5613400">
                <a:moveTo>
                  <a:pt x="0" y="5612892"/>
                </a:moveTo>
                <a:lnTo>
                  <a:pt x="9069324" y="5612892"/>
                </a:lnTo>
                <a:lnTo>
                  <a:pt x="9069324" y="0"/>
                </a:lnTo>
                <a:lnTo>
                  <a:pt x="0" y="0"/>
                </a:lnTo>
                <a:lnTo>
                  <a:pt x="0" y="561289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806" y="1073276"/>
            <a:ext cx="8858250" cy="5467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8315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present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position is .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..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delicate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one, because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 put in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jeopardy,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on account of</a:t>
            </a:r>
            <a:r>
              <a:rPr sz="1700" spc="-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difference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existing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between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(governor)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myself.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 am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ordered by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majesty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[the king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 England] to "go to Canton,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there report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myself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letter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(governor)."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 use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best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endeavors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so;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but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(governor)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1700" b="1" spc="-5" dirty="0">
                <a:solidFill>
                  <a:srgbClr val="00FF00"/>
                </a:solidFill>
                <a:latin typeface="Calibri"/>
                <a:cs typeface="Calibri"/>
              </a:rPr>
              <a:t>presumptuous</a:t>
            </a:r>
            <a:r>
              <a:rPr sz="1700" b="1" spc="-114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00FF00"/>
                </a:solidFill>
                <a:latin typeface="Calibri"/>
                <a:cs typeface="Calibri"/>
              </a:rPr>
              <a:t>savage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. . .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even degraded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king's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commission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[i.e.,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orders given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him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government]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so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far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petition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hong-merchants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interview,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it 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quite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clear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tenor 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edicts  that it would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refused.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send an armed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force,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order me 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boat,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could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then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retreat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honor,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implicate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himself; but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are afraid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attempt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such a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measure. What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remains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but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stoppage 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trade, or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retirement?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[i.e.,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withdrawal].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If 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stopped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length 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time,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consequences 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merchants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are most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serious, as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unoffending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Chinese. But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(governor)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cares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commerce, or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comfort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happiness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 the people, as long as 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receives his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pay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plunder,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than if he did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not  live among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them. My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situation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different;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cannot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hazard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millions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property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length 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time  </a:t>
            </a:r>
            <a:r>
              <a:rPr sz="1700" b="1" dirty="0">
                <a:solidFill>
                  <a:srgbClr val="00FF00"/>
                </a:solidFill>
                <a:latin typeface="Calibri"/>
                <a:cs typeface="Calibri"/>
              </a:rPr>
              <a:t>on </a:t>
            </a:r>
            <a:r>
              <a:rPr sz="1700" b="1" spc="-5" dirty="0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sz="1700" b="1" spc="-10" dirty="0">
                <a:solidFill>
                  <a:srgbClr val="00FF00"/>
                </a:solidFill>
                <a:latin typeface="Calibri"/>
                <a:cs typeface="Calibri"/>
              </a:rPr>
              <a:t>mere score </a:t>
            </a:r>
            <a:r>
              <a:rPr sz="1700" b="1" dirty="0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sz="1700" b="1" spc="-10" dirty="0">
                <a:solidFill>
                  <a:srgbClr val="00FF00"/>
                </a:solidFill>
                <a:latin typeface="Calibri"/>
                <a:cs typeface="Calibri"/>
              </a:rPr>
              <a:t>etiquette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If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shall be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stopped,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which is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probable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enough in the  absence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frigate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[i.e., British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naval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protection],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it is possible I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be obliged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to retire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Macao  to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let it loose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again. Then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has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(governor) gained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point,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commission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[i.e., Napier's  mission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foster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trade, etc.]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degraded. 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Now,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lord.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argue,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that whether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commission retires  by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force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arms,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or by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injustice practised on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[foreign] merchants,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b="1" spc="-10" dirty="0">
                <a:solidFill>
                  <a:srgbClr val="00FF00"/>
                </a:solidFill>
                <a:latin typeface="Calibri"/>
                <a:cs typeface="Calibri"/>
              </a:rPr>
              <a:t>governor </a:t>
            </a:r>
            <a:r>
              <a:rPr sz="1700" b="1" dirty="0">
                <a:solidFill>
                  <a:srgbClr val="00FF00"/>
                </a:solidFill>
                <a:latin typeface="Calibri"/>
                <a:cs typeface="Calibri"/>
              </a:rPr>
              <a:t>has  </a:t>
            </a:r>
            <a:r>
              <a:rPr sz="1700" b="1" spc="-10" dirty="0">
                <a:solidFill>
                  <a:srgbClr val="00FF00"/>
                </a:solidFill>
                <a:latin typeface="Calibri"/>
                <a:cs typeface="Calibri"/>
              </a:rPr>
              <a:t>committed </a:t>
            </a:r>
            <a:r>
              <a:rPr sz="1700" b="1" spc="-5" dirty="0">
                <a:solidFill>
                  <a:srgbClr val="00FF00"/>
                </a:solidFill>
                <a:latin typeface="Calibri"/>
                <a:cs typeface="Calibri"/>
              </a:rPr>
              <a:t>an </a:t>
            </a:r>
            <a:r>
              <a:rPr sz="1700" b="1" spc="-15" dirty="0">
                <a:solidFill>
                  <a:srgbClr val="00FF00"/>
                </a:solidFill>
                <a:latin typeface="Calibri"/>
                <a:cs typeface="Calibri"/>
              </a:rPr>
              <a:t>outrage </a:t>
            </a:r>
            <a:r>
              <a:rPr sz="1700" b="1" spc="-5" dirty="0">
                <a:solidFill>
                  <a:srgbClr val="00FF00"/>
                </a:solidFill>
                <a:latin typeface="Calibri"/>
                <a:cs typeface="Calibri"/>
              </a:rPr>
              <a:t>on the </a:t>
            </a:r>
            <a:r>
              <a:rPr sz="1700" b="1" dirty="0">
                <a:solidFill>
                  <a:srgbClr val="00FF00"/>
                </a:solidFill>
                <a:latin typeface="Calibri"/>
                <a:cs typeface="Calibri"/>
              </a:rPr>
              <a:t>British </a:t>
            </a:r>
            <a:r>
              <a:rPr sz="1700" b="1" spc="-10" dirty="0">
                <a:solidFill>
                  <a:srgbClr val="00FF00"/>
                </a:solidFill>
                <a:latin typeface="Calibri"/>
                <a:cs typeface="Calibri"/>
              </a:rPr>
              <a:t>crown, </a:t>
            </a:r>
            <a:r>
              <a:rPr sz="1700" b="1" spc="-5" dirty="0">
                <a:solidFill>
                  <a:srgbClr val="00FF00"/>
                </a:solidFill>
                <a:latin typeface="Calibri"/>
                <a:cs typeface="Calibri"/>
              </a:rPr>
              <a:t>which </a:t>
            </a:r>
            <a:r>
              <a:rPr sz="1700" b="1" dirty="0">
                <a:solidFill>
                  <a:srgbClr val="00FF00"/>
                </a:solidFill>
                <a:latin typeface="Calibri"/>
                <a:cs typeface="Calibri"/>
              </a:rPr>
              <a:t>should be </a:t>
            </a:r>
            <a:r>
              <a:rPr sz="1700" b="1" spc="-5" dirty="0">
                <a:solidFill>
                  <a:srgbClr val="00FF00"/>
                </a:solidFill>
                <a:latin typeface="Calibri"/>
                <a:cs typeface="Calibri"/>
              </a:rPr>
              <a:t>equally chastised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. . . I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only once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implore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lordship to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force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them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acknowledge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authority and the king's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commission,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and if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can do that,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difficulty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in opening 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ports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same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r>
              <a:rPr sz="17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48" y="6562445"/>
            <a:ext cx="463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45 /</a:t>
            </a:r>
            <a:r>
              <a:rPr sz="1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9035" marR="5080" indent="-359156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Conseguenze </a:t>
            </a:r>
            <a:r>
              <a:rPr spc="-10" dirty="0"/>
              <a:t>economiche </a:t>
            </a:r>
            <a:r>
              <a:rPr dirty="0"/>
              <a:t>del </a:t>
            </a:r>
            <a:r>
              <a:rPr spc="-10" dirty="0"/>
              <a:t>commercio </a:t>
            </a:r>
            <a:r>
              <a:rPr dirty="0"/>
              <a:t>di  oppio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27988"/>
            <a:ext cx="8290559" cy="5024755"/>
          </a:xfrm>
          <a:custGeom>
            <a:avLst/>
            <a:gdLst/>
            <a:ahLst/>
            <a:cxnLst/>
            <a:rect l="l" t="t" r="r" b="b"/>
            <a:pathLst>
              <a:path w="8290559" h="5024755">
                <a:moveTo>
                  <a:pt x="0" y="5024628"/>
                </a:moveTo>
                <a:lnTo>
                  <a:pt x="8290559" y="5024628"/>
                </a:lnTo>
                <a:lnTo>
                  <a:pt x="8290559" y="0"/>
                </a:lnTo>
                <a:lnTo>
                  <a:pt x="0" y="0"/>
                </a:lnTo>
                <a:lnTo>
                  <a:pt x="0" y="502462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75917"/>
            <a:ext cx="7912734" cy="5250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3535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Apprensione per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conseguenze socio-sanitarie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consumo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 oppio</a:t>
            </a:r>
            <a:endParaRPr sz="2400">
              <a:latin typeface="Calibri"/>
              <a:cs typeface="Calibri"/>
            </a:endParaRPr>
          </a:p>
          <a:p>
            <a:pPr marL="355600" marR="220345" indent="-343535">
              <a:lnSpc>
                <a:spcPct val="80000"/>
              </a:lnSpc>
              <a:spcBef>
                <a:spcPts val="12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Crisi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dell’argento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preoccupazione per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effetti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deflattivi: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diminuzione dal 1827 della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quantità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argento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circolante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Cina, diminuzione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potere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d’acquisto,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crisi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dell’agricoltura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(pagamento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dell’imposta fondiaria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argento)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Aumento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disoccupazione</a:t>
            </a:r>
            <a:endParaRPr sz="2400">
              <a:latin typeface="Calibri"/>
              <a:cs typeface="Calibri"/>
            </a:endParaRPr>
          </a:p>
          <a:p>
            <a:pPr marL="355600" marR="265430" indent="-343535">
              <a:lnSpc>
                <a:spcPts val="2300"/>
              </a:lnSpc>
              <a:spcBef>
                <a:spcPts val="11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Ribaltamento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della situazione commerciale-finanziaria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pre-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1800</a:t>
            </a:r>
            <a:endParaRPr sz="2400">
              <a:latin typeface="Calibri"/>
              <a:cs typeface="Calibri"/>
            </a:endParaRPr>
          </a:p>
          <a:p>
            <a:pPr marL="355600" marR="504825" indent="-343535">
              <a:lnSpc>
                <a:spcPct val="80100"/>
              </a:lnSpc>
              <a:spcBef>
                <a:spcPts val="1220"/>
              </a:spcBef>
              <a:buFont typeface="Arial"/>
              <a:buChar char="•"/>
              <a:tabLst>
                <a:tab pos="355600" algn="l"/>
                <a:tab pos="356235" algn="l"/>
                <a:tab pos="4699635" algn="l"/>
              </a:tabLst>
            </a:pP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L’impero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Qing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trova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una posizione di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debolezza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dipendenza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dal</a:t>
            </a:r>
            <a:r>
              <a:rPr sz="2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mercato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mondiale	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già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prima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guerra 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dell’oppio</a:t>
            </a:r>
            <a:endParaRPr sz="2400">
              <a:latin typeface="Calibri"/>
              <a:cs typeface="Calibri"/>
            </a:endParaRPr>
          </a:p>
          <a:p>
            <a:pPr marL="355600" marR="92710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corte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sceglie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 linea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‘dura’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nel 1839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invia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commissario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Lin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Zexu,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alla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confisca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distruzione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dell’oppio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inglese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749" y="383489"/>
            <a:ext cx="6304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</a:t>
            </a:r>
            <a:r>
              <a:rPr spc="-20" dirty="0"/>
              <a:t>posta </a:t>
            </a:r>
            <a:r>
              <a:rPr dirty="0"/>
              <a:t>in </a:t>
            </a:r>
            <a:r>
              <a:rPr spc="-5" dirty="0"/>
              <a:t>gioco </a:t>
            </a:r>
            <a:r>
              <a:rPr dirty="0"/>
              <a:t>da </a:t>
            </a:r>
            <a:r>
              <a:rPr spc="-10" dirty="0"/>
              <a:t>parte</a:t>
            </a:r>
            <a:r>
              <a:rPr spc="-40" dirty="0"/>
              <a:t> </a:t>
            </a:r>
            <a:r>
              <a:rPr dirty="0"/>
              <a:t>inglese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435340" cy="5026660"/>
          </a:xfrm>
          <a:custGeom>
            <a:avLst/>
            <a:gdLst/>
            <a:ahLst/>
            <a:cxnLst/>
            <a:rect l="l" t="t" r="r" b="b"/>
            <a:pathLst>
              <a:path w="8435340" h="5026660">
                <a:moveTo>
                  <a:pt x="0" y="5026152"/>
                </a:moveTo>
                <a:lnTo>
                  <a:pt x="8435340" y="5026152"/>
                </a:lnTo>
                <a:lnTo>
                  <a:pt x="8435340" y="0"/>
                </a:lnTo>
                <a:lnTo>
                  <a:pt x="0" y="0"/>
                </a:lnTo>
                <a:lnTo>
                  <a:pt x="0" y="50261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pc="-5" dirty="0"/>
              <a:t>Non solo </a:t>
            </a:r>
            <a:r>
              <a:rPr spc="-10" dirty="0"/>
              <a:t>commercio</a:t>
            </a:r>
            <a:r>
              <a:rPr spc="-40" dirty="0"/>
              <a:t> </a:t>
            </a:r>
            <a:r>
              <a:rPr spc="-25" dirty="0"/>
              <a:t>dell’oppio</a:t>
            </a:r>
          </a:p>
          <a:p>
            <a:pPr marL="443865" marR="132715" indent="-343535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pc="-10" dirty="0"/>
              <a:t>Sistema </a:t>
            </a:r>
            <a:r>
              <a:rPr spc="-5" dirty="0"/>
              <a:t>finanziario </a:t>
            </a:r>
            <a:r>
              <a:rPr dirty="0"/>
              <a:t>che </a:t>
            </a:r>
            <a:r>
              <a:rPr spc="-15" dirty="0"/>
              <a:t>lega </a:t>
            </a:r>
            <a:r>
              <a:rPr dirty="0"/>
              <a:t>India e </a:t>
            </a:r>
            <a:r>
              <a:rPr spc="-5" dirty="0"/>
              <a:t>madrepatria </a:t>
            </a:r>
            <a:r>
              <a:rPr dirty="0"/>
              <a:t>al </a:t>
            </a:r>
            <a:r>
              <a:rPr spc="-10" dirty="0"/>
              <a:t>commercio  </a:t>
            </a:r>
            <a:r>
              <a:rPr spc="-5" dirty="0"/>
              <a:t>cinese</a:t>
            </a:r>
          </a:p>
          <a:p>
            <a:pPr marL="443865" indent="-343535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dirty="0"/>
              <a:t>Un’idea </a:t>
            </a:r>
            <a:r>
              <a:rPr spc="-5" dirty="0"/>
              <a:t>di</a:t>
            </a:r>
            <a:r>
              <a:rPr spc="-10" dirty="0"/>
              <a:t> commercio</a:t>
            </a:r>
          </a:p>
          <a:p>
            <a:pPr marL="443865" indent="-343535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dirty="0"/>
              <a:t>Un’idea </a:t>
            </a:r>
            <a:r>
              <a:rPr spc="-5" dirty="0"/>
              <a:t>di </a:t>
            </a:r>
            <a:r>
              <a:rPr spc="-10" dirty="0"/>
              <a:t>comunità internazionale </a:t>
            </a:r>
            <a:r>
              <a:rPr dirty="0"/>
              <a:t>e </a:t>
            </a:r>
            <a:r>
              <a:rPr spc="-5" dirty="0"/>
              <a:t>di</a:t>
            </a:r>
            <a:r>
              <a:rPr spc="-25" dirty="0"/>
              <a:t> </a:t>
            </a:r>
            <a:r>
              <a:rPr spc="-5" dirty="0"/>
              <a:t>civiltà</a:t>
            </a:r>
          </a:p>
          <a:p>
            <a:pPr marL="443865" indent="-343535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dirty="0"/>
              <a:t>Il </a:t>
            </a:r>
            <a:r>
              <a:rPr spc="-10" dirty="0"/>
              <a:t>prestigio</a:t>
            </a:r>
            <a:r>
              <a:rPr spc="-30" dirty="0"/>
              <a:t> </a:t>
            </a:r>
            <a:r>
              <a:rPr spc="-5" dirty="0"/>
              <a:t>nazionale</a:t>
            </a:r>
          </a:p>
          <a:p>
            <a:pPr marL="443865" indent="-343535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pc="-5" dirty="0"/>
              <a:t>Non un </a:t>
            </a:r>
            <a:r>
              <a:rPr spc="-20" dirty="0"/>
              <a:t>progetto </a:t>
            </a:r>
            <a:r>
              <a:rPr spc="-5" dirty="0"/>
              <a:t>di </a:t>
            </a:r>
            <a:r>
              <a:rPr spc="-15" dirty="0"/>
              <a:t>guerra premeditato, </a:t>
            </a:r>
            <a:r>
              <a:rPr dirty="0"/>
              <a:t>ma </a:t>
            </a:r>
            <a:r>
              <a:rPr spc="-15" dirty="0"/>
              <a:t>volontà </a:t>
            </a:r>
            <a:r>
              <a:rPr spc="-5" dirty="0"/>
              <a:t>di</a:t>
            </a:r>
            <a:r>
              <a:rPr spc="-15" dirty="0"/>
              <a:t> ottenere</a:t>
            </a:r>
          </a:p>
          <a:p>
            <a:pPr marL="44386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alcuni </a:t>
            </a:r>
            <a:r>
              <a:rPr spc="-10" dirty="0"/>
              <a:t>risultati</a:t>
            </a:r>
            <a:r>
              <a:rPr spc="-50" dirty="0"/>
              <a:t> </a:t>
            </a:r>
            <a:r>
              <a:rPr spc="-10" dirty="0"/>
              <a:t>limitati</a:t>
            </a:r>
          </a:p>
          <a:p>
            <a:pPr marL="443865" marR="641350" indent="-343535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dirty="0"/>
              <a:t>Anche le </a:t>
            </a:r>
            <a:r>
              <a:rPr spc="-10" dirty="0"/>
              <a:t>autorità </a:t>
            </a:r>
            <a:r>
              <a:rPr dirty="0"/>
              <a:t>cinesi </a:t>
            </a:r>
            <a:r>
              <a:rPr spc="-10" dirty="0"/>
              <a:t>sperano </a:t>
            </a:r>
            <a:r>
              <a:rPr dirty="0"/>
              <a:t>in </a:t>
            </a:r>
            <a:r>
              <a:rPr spc="-5" dirty="0"/>
              <a:t>un </a:t>
            </a:r>
            <a:r>
              <a:rPr spc="-15" dirty="0"/>
              <a:t>accomodamento, </a:t>
            </a:r>
            <a:r>
              <a:rPr dirty="0"/>
              <a:t>le  </a:t>
            </a:r>
            <a:r>
              <a:rPr spc="-15" dirty="0"/>
              <a:t>lettere </a:t>
            </a:r>
            <a:r>
              <a:rPr spc="-5" dirty="0"/>
              <a:t>di Lin </a:t>
            </a:r>
            <a:r>
              <a:rPr dirty="0"/>
              <a:t>alla </a:t>
            </a:r>
            <a:r>
              <a:rPr spc="-10" dirty="0"/>
              <a:t>regina </a:t>
            </a:r>
            <a:r>
              <a:rPr spc="-15" dirty="0"/>
              <a:t>Vittoria </a:t>
            </a:r>
            <a:r>
              <a:rPr spc="-5" dirty="0"/>
              <a:t>(1839) </a:t>
            </a:r>
            <a:r>
              <a:rPr dirty="0"/>
              <a:t>(mai </a:t>
            </a:r>
            <a:r>
              <a:rPr spc="-10" dirty="0"/>
              <a:t>giunte </a:t>
            </a:r>
            <a:r>
              <a:rPr dirty="0"/>
              <a:t>a  </a:t>
            </a:r>
            <a:r>
              <a:rPr spc="-5" dirty="0"/>
              <a:t>destinazione)</a:t>
            </a:r>
          </a:p>
          <a:p>
            <a:pPr marL="443865" marR="71755" indent="-343535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pc="-5" dirty="0"/>
              <a:t>Non </a:t>
            </a:r>
            <a:r>
              <a:rPr dirty="0"/>
              <a:t>è </a:t>
            </a:r>
            <a:r>
              <a:rPr spc="-15" dirty="0"/>
              <a:t>voluta </a:t>
            </a:r>
            <a:r>
              <a:rPr dirty="0"/>
              <a:t>la </a:t>
            </a:r>
            <a:r>
              <a:rPr spc="-10" dirty="0"/>
              <a:t>guerra </a:t>
            </a:r>
            <a:r>
              <a:rPr dirty="0"/>
              <a:t>che </a:t>
            </a:r>
            <a:r>
              <a:rPr spc="-10" dirty="0"/>
              <a:t>porta </a:t>
            </a:r>
            <a:r>
              <a:rPr dirty="0"/>
              <a:t>alla </a:t>
            </a:r>
            <a:r>
              <a:rPr spc="-10" dirty="0"/>
              <a:t>totale ristrutturazione </a:t>
            </a:r>
            <a:r>
              <a:rPr spc="-5" dirty="0"/>
              <a:t>dei  </a:t>
            </a:r>
            <a:r>
              <a:rPr spc="-10" dirty="0"/>
              <a:t>rapporti</a:t>
            </a:r>
            <a:r>
              <a:rPr spc="-20" dirty="0"/>
              <a:t> </a:t>
            </a:r>
            <a:r>
              <a:rPr spc="-10" dirty="0"/>
              <a:t>Europa-Oriente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373" y="383489"/>
            <a:ext cx="469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Prima </a:t>
            </a:r>
            <a:r>
              <a:rPr spc="-15" dirty="0"/>
              <a:t>guerra:</a:t>
            </a:r>
            <a:r>
              <a:rPr spc="-70" dirty="0"/>
              <a:t> </a:t>
            </a:r>
            <a:r>
              <a:rPr spc="-5" dirty="0"/>
              <a:t>1839-1842</a:t>
            </a:r>
          </a:p>
        </p:txBody>
      </p:sp>
      <p:sp>
        <p:nvSpPr>
          <p:cNvPr id="3" name="object 3"/>
          <p:cNvSpPr/>
          <p:nvPr/>
        </p:nvSpPr>
        <p:spPr>
          <a:xfrm>
            <a:off x="179831" y="1139952"/>
            <a:ext cx="8568055" cy="5024755"/>
          </a:xfrm>
          <a:custGeom>
            <a:avLst/>
            <a:gdLst/>
            <a:ahLst/>
            <a:cxnLst/>
            <a:rect l="l" t="t" r="r" b="b"/>
            <a:pathLst>
              <a:path w="8568055" h="5024755">
                <a:moveTo>
                  <a:pt x="0" y="5024628"/>
                </a:moveTo>
                <a:lnTo>
                  <a:pt x="8567928" y="5024628"/>
                </a:lnTo>
                <a:lnTo>
                  <a:pt x="8567928" y="0"/>
                </a:lnTo>
                <a:lnTo>
                  <a:pt x="0" y="0"/>
                </a:lnTo>
                <a:lnTo>
                  <a:pt x="0" y="502462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1094943"/>
            <a:ext cx="8352790" cy="476313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marR="287655" indent="-342900">
              <a:lnSpc>
                <a:spcPts val="211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Invio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una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flotta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inglese nel 1839 e una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forza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48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navi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12000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 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sepoys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Scozzesi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Irlandesi: la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cosiddetta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«diplomazia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delle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cannoniere»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guerra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diseguale: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«69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killed and 451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wounded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British</a:t>
            </a:r>
            <a:r>
              <a:rPr sz="22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side,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11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while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estimating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Chinese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casualties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incIuding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deaths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18,000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20,000”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Inasprimento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toni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misure anti-stranieri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Lin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Zexu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Incidente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Kowloon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(marinai inglesi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accusati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omicidio),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prime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ostitlità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contro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giunche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cinesi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Dichiarazione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guerra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(delle autorità britanniche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India)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gennaio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1840;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blocco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inglese 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Canton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spedizione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nei porti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costieri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nord 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(Amoy,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Chusan,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Ningbo,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Tientsin)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Consegna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delle richieste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funzionari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imperiali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319214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Reazione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Daoguang e	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licenziamento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Lin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(Agosto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1840)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6585" y="383489"/>
            <a:ext cx="1292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Segue: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22019"/>
            <a:ext cx="804799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860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Gli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Inglesi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ritornano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Canton: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ipotesi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accordo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respinte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da Daoguang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dalla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Corona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britannica</a:t>
            </a:r>
            <a:endParaRPr sz="3000" dirty="0">
              <a:latin typeface="Calibri"/>
              <a:cs typeface="Calibri"/>
            </a:endParaRPr>
          </a:p>
          <a:p>
            <a:pPr marL="355600" marR="49530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Riprendono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30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ostilità</a:t>
            </a:r>
            <a:r>
              <a:rPr sz="30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nel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febbraio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1841,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presa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 Whampoa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sbarco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Canton</a:t>
            </a:r>
            <a:endParaRPr sz="3000" dirty="0">
              <a:latin typeface="Calibri"/>
              <a:cs typeface="Calibri"/>
            </a:endParaRPr>
          </a:p>
          <a:p>
            <a:pPr marL="355600" marR="19685" indent="-343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Nuova iniziativa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verso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nord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sui porti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già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toccati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ora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occupati con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resistenza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scontri,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agosto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1841</a:t>
            </a:r>
            <a:endParaRPr sz="30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Ripresa delle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ostilità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nella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primavera-estate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1842 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nell’area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Shanghai fino alla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presa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Chinkiang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all’arrivo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Nanjing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(agosto</a:t>
            </a:r>
            <a:r>
              <a:rPr sz="3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1842)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4895" marR="5080" indent="-333057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Hong </a:t>
            </a:r>
            <a:r>
              <a:rPr sz="2800" spc="-15" dirty="0"/>
              <a:t>merchants </a:t>
            </a:r>
            <a:r>
              <a:rPr sz="2800" spc="-5" dirty="0"/>
              <a:t>being </a:t>
            </a:r>
            <a:r>
              <a:rPr sz="2800" spc="-15" dirty="0"/>
              <a:t>entertained </a:t>
            </a:r>
            <a:r>
              <a:rPr sz="2800" spc="-10" dirty="0"/>
              <a:t>by </a:t>
            </a:r>
            <a:r>
              <a:rPr sz="2800" spc="-5" dirty="0"/>
              <a:t>a </a:t>
            </a:r>
            <a:r>
              <a:rPr sz="2800" spc="-10" dirty="0"/>
              <a:t>Mandarin </a:t>
            </a:r>
            <a:r>
              <a:rPr sz="2800" spc="-5" dirty="0"/>
              <a:t>in  </a:t>
            </a:r>
            <a:r>
              <a:rPr sz="2800" spc="-15" dirty="0"/>
              <a:t>Canton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966216" y="1124711"/>
            <a:ext cx="6990588" cy="5062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2070" marR="5080" indent="-3561079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Resa </a:t>
            </a:r>
            <a:r>
              <a:rPr spc="-5" dirty="0"/>
              <a:t>cinese </a:t>
            </a:r>
            <a:r>
              <a:rPr dirty="0"/>
              <a:t>e </a:t>
            </a:r>
            <a:r>
              <a:rPr spc="-35" dirty="0"/>
              <a:t>trattato </a:t>
            </a:r>
            <a:r>
              <a:rPr dirty="0"/>
              <a:t>di Nanjing (29 </a:t>
            </a:r>
            <a:r>
              <a:rPr spc="-20" dirty="0"/>
              <a:t>agosto  </a:t>
            </a:r>
            <a:r>
              <a:rPr spc="-5" dirty="0"/>
              <a:t>1842)</a:t>
            </a:r>
          </a:p>
        </p:txBody>
      </p:sp>
      <p:sp>
        <p:nvSpPr>
          <p:cNvPr id="3" name="object 3"/>
          <p:cNvSpPr/>
          <p:nvPr/>
        </p:nvSpPr>
        <p:spPr>
          <a:xfrm>
            <a:off x="323088" y="1557527"/>
            <a:ext cx="8425180" cy="5039995"/>
          </a:xfrm>
          <a:custGeom>
            <a:avLst/>
            <a:gdLst/>
            <a:ahLst/>
            <a:cxnLst/>
            <a:rect l="l" t="t" r="r" b="b"/>
            <a:pathLst>
              <a:path w="8425180" h="5039995">
                <a:moveTo>
                  <a:pt x="0" y="5039868"/>
                </a:moveTo>
                <a:lnTo>
                  <a:pt x="8424672" y="5039868"/>
                </a:lnTo>
                <a:lnTo>
                  <a:pt x="8424672" y="0"/>
                </a:lnTo>
                <a:lnTo>
                  <a:pt x="0" y="0"/>
                </a:lnTo>
                <a:lnTo>
                  <a:pt x="0" y="50398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1520190"/>
            <a:ext cx="8129270" cy="48425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90170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Apertura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porti: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Canton, 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Amoy,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Foochow,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Ningpo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Shanghai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Indennità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milioni di dollari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d’argento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Abolizione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Co-hong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Introduzione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dazi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doganali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regolari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Cessione di Hong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Kong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all’Inghilterra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Stazionamento delle cannoniere nei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“treaty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 ports”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Esenzione degli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stranieri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dalla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giurisdizione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cinese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Clausola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“nazione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più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favorita”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50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172" y="405384"/>
            <a:ext cx="4105655" cy="5990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290576"/>
            <a:ext cx="1911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Post-1842</a:t>
            </a:r>
          </a:p>
        </p:txBody>
      </p:sp>
      <p:sp>
        <p:nvSpPr>
          <p:cNvPr id="3" name="object 3"/>
          <p:cNvSpPr/>
          <p:nvPr/>
        </p:nvSpPr>
        <p:spPr>
          <a:xfrm>
            <a:off x="323088" y="1196339"/>
            <a:ext cx="8498205" cy="5184775"/>
          </a:xfrm>
          <a:custGeom>
            <a:avLst/>
            <a:gdLst/>
            <a:ahLst/>
            <a:cxnLst/>
            <a:rect l="l" t="t" r="r" b="b"/>
            <a:pathLst>
              <a:path w="8498205" h="5184775">
                <a:moveTo>
                  <a:pt x="0" y="5184648"/>
                </a:moveTo>
                <a:lnTo>
                  <a:pt x="8497824" y="5184648"/>
                </a:lnTo>
                <a:lnTo>
                  <a:pt x="8497824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1155572"/>
            <a:ext cx="8054975" cy="50368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1244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1844: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trattati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Wanghia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(Usa)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 Whampoa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(Francia)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«Treaty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 system»</a:t>
            </a:r>
            <a:endParaRPr sz="3200">
              <a:latin typeface="Calibri"/>
              <a:cs typeface="Calibri"/>
            </a:endParaRPr>
          </a:p>
          <a:p>
            <a:pPr marL="355600" marR="969010" indent="-342900">
              <a:lnSpc>
                <a:spcPts val="3460"/>
              </a:lnSpc>
              <a:spcBef>
                <a:spcPts val="1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Cina: «this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introduced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century of  humiliation»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scarsa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applicazione di parti dei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trattati:</a:t>
            </a:r>
            <a:endParaRPr sz="3200">
              <a:latin typeface="Calibri"/>
              <a:cs typeface="Calibri"/>
            </a:endParaRPr>
          </a:p>
          <a:p>
            <a:pPr marL="995680" marR="412115" lvl="1" indent="-526415">
              <a:lnSpc>
                <a:spcPts val="3030"/>
              </a:lnSpc>
              <a:spcBef>
                <a:spcPts val="1325"/>
              </a:spcBef>
              <a:buFont typeface="Wingdings"/>
              <a:buChar char=""/>
              <a:tabLst>
                <a:tab pos="995044" algn="l"/>
                <a:tab pos="996315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Mancanza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 un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dazio doganale unitario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per le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merci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legali</a:t>
            </a:r>
            <a:endParaRPr sz="28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995044" algn="l"/>
                <a:tab pos="99631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Continua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contrabbando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dell’oppio</a:t>
            </a:r>
            <a:endParaRPr sz="28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995044" algn="l"/>
                <a:tab pos="99631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Rifiuto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accordare libertà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movimento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interno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383489"/>
            <a:ext cx="6142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</a:t>
            </a:r>
            <a:r>
              <a:rPr spc="-15" dirty="0"/>
              <a:t>rivolta </a:t>
            </a:r>
            <a:r>
              <a:rPr dirty="0"/>
              <a:t>dei </a:t>
            </a:r>
            <a:r>
              <a:rPr spc="-30" dirty="0"/>
              <a:t>Taiping,</a:t>
            </a:r>
            <a:r>
              <a:rPr spc="-20" dirty="0"/>
              <a:t> </a:t>
            </a:r>
            <a:r>
              <a:rPr spc="-5" dirty="0"/>
              <a:t>1850-1864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269619"/>
            <a:ext cx="8124825" cy="47510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più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vasto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movimento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massa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sec.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XIX</a:t>
            </a:r>
            <a:endParaRPr sz="30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milioni di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vittime</a:t>
            </a:r>
            <a:endParaRPr sz="3000">
              <a:latin typeface="Calibri"/>
              <a:cs typeface="Calibri"/>
            </a:endParaRPr>
          </a:p>
          <a:p>
            <a:pPr marL="355600" marR="1081405" indent="-343535" algn="just">
              <a:lnSpc>
                <a:spcPts val="3240"/>
              </a:lnSpc>
              <a:spcBef>
                <a:spcPts val="1245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Epicentro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nella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Cina meridionale (Guanxi)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motivazioni di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carattere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economico-sociale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causate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anche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dall’azione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occidentale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11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Non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rivolta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anticoloniale: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Hong Xiuquan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capo 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profetico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«celeste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regno della grande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pace»,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contaminazione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tra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dottrine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cristiane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confuciane, apertura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verso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l’esterno,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aspirazioni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rinnovamento,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tendenze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universalistiche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53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929" y="261061"/>
            <a:ext cx="4947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Seconda </a:t>
            </a:r>
            <a:r>
              <a:rPr spc="-20" dirty="0"/>
              <a:t>guerra</a:t>
            </a:r>
            <a:r>
              <a:rPr dirty="0"/>
              <a:t> </a:t>
            </a:r>
            <a:r>
              <a:rPr spc="-30" dirty="0"/>
              <a:t>dell’oppio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" y="1071372"/>
            <a:ext cx="8351520" cy="5328285"/>
          </a:xfrm>
          <a:custGeom>
            <a:avLst/>
            <a:gdLst/>
            <a:ahLst/>
            <a:cxnLst/>
            <a:rect l="l" t="t" r="r" b="b"/>
            <a:pathLst>
              <a:path w="8351520" h="5328285">
                <a:moveTo>
                  <a:pt x="0" y="5327904"/>
                </a:moveTo>
                <a:lnTo>
                  <a:pt x="8351520" y="5327904"/>
                </a:lnTo>
                <a:lnTo>
                  <a:pt x="8351520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941933"/>
            <a:ext cx="8173084" cy="51536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1856-1860: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cosiddetta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«seconda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guerra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dell’oppio»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Assalto 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Canton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presa di Tianjin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1857-1858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Corpo di spedizione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entra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Beijing, 1860: saccheggio e incendio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Palazzo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d’Estate</a:t>
            </a:r>
            <a:endParaRPr sz="2000">
              <a:latin typeface="Calibri"/>
              <a:cs typeface="Calibri"/>
            </a:endParaRPr>
          </a:p>
          <a:p>
            <a:pPr marL="355600" marR="147955" indent="-342900">
              <a:lnSpc>
                <a:spcPts val="192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Trattati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Tientsin,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1858-61 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convenzione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Beijing, 1860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(Francia,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Regno  Unito,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Russia,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Stati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Uniti,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Prussia):</a:t>
            </a:r>
            <a:endParaRPr sz="20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spcBef>
                <a:spcPts val="625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Rappresentanze diplomatiche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fisse</a:t>
            </a:r>
            <a:endParaRPr sz="18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Risarcimenti</a:t>
            </a:r>
            <a:endParaRPr sz="18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Altri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11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porti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aperti</a:t>
            </a:r>
            <a:endParaRPr sz="18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Libertà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navigazione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sullo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Yangtze</a:t>
            </a:r>
            <a:endParaRPr sz="18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Libertà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predicazione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missionari</a:t>
            </a:r>
            <a:endParaRPr sz="18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Libertà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 movimento all’interno del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territory</a:t>
            </a:r>
            <a:endParaRPr sz="1800">
              <a:latin typeface="Calibri"/>
              <a:cs typeface="Calibri"/>
            </a:endParaRPr>
          </a:p>
          <a:p>
            <a:pPr marL="995680" lvl="1" indent="-526415">
              <a:lnSpc>
                <a:spcPct val="100000"/>
              </a:lnSpc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Legalizzazione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commercio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dell’oppio</a:t>
            </a:r>
            <a:endParaRPr sz="1800">
              <a:latin typeface="Calibri"/>
              <a:cs typeface="Calibri"/>
            </a:endParaRPr>
          </a:p>
          <a:p>
            <a:pPr marL="995680" marR="495300" lvl="1" indent="-526415">
              <a:lnSpc>
                <a:spcPct val="80000"/>
              </a:lnSpc>
              <a:spcBef>
                <a:spcPts val="434"/>
              </a:spcBef>
              <a:buFont typeface="Wingdings"/>
              <a:buChar char=""/>
              <a:tabLst>
                <a:tab pos="995680" algn="l"/>
                <a:tab pos="996315" algn="l"/>
              </a:tabLst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Pagamento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indennità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milioni di </a:t>
            </a:r>
            <a:r>
              <a:rPr sz="1800" i="1" spc="-10" dirty="0">
                <a:solidFill>
                  <a:srgbClr val="FFFFFF"/>
                </a:solidFill>
                <a:latin typeface="Calibri"/>
                <a:cs typeface="Calibri"/>
              </a:rPr>
              <a:t>taels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(circa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38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grammi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argento)  all’Inghilterra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alla</a:t>
            </a:r>
            <a:r>
              <a:rPr sz="1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Francia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spcBef>
                <a:spcPts val="1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Obiettivo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stabilizzare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potere centrale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cinese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debole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politica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estera</a:t>
            </a:r>
            <a:r>
              <a:rPr sz="20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abbastanza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efficiente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politica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interna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54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502" y="447243"/>
            <a:ext cx="83146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Three </a:t>
            </a:r>
            <a:r>
              <a:rPr sz="1800" b="1" dirty="0">
                <a:solidFill>
                  <a:srgbClr val="FFC000"/>
                </a:solidFill>
                <a:latin typeface="Calibri"/>
                <a:cs typeface="Calibri"/>
              </a:rPr>
              <a:t>of the </a:t>
            </a: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most </a:t>
            </a: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powerful </a:t>
            </a:r>
            <a:r>
              <a:rPr sz="1800" b="1" dirty="0">
                <a:solidFill>
                  <a:srgbClr val="FFC000"/>
                </a:solidFill>
                <a:latin typeface="Calibri"/>
                <a:cs typeface="Calibri"/>
              </a:rPr>
              <a:t>Hong </a:t>
            </a: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merchants </a:t>
            </a:r>
            <a:r>
              <a:rPr sz="1800" b="1" spc="-15" dirty="0">
                <a:solidFill>
                  <a:srgbClr val="FFC000"/>
                </a:solidFill>
                <a:latin typeface="Calibri"/>
                <a:cs typeface="Calibri"/>
              </a:rPr>
              <a:t>circa </a:t>
            </a: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1830 [left </a:t>
            </a: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right]: </a:t>
            </a:r>
            <a:r>
              <a:rPr sz="1800" b="1" dirty="0">
                <a:solidFill>
                  <a:srgbClr val="FFC000"/>
                </a:solidFill>
                <a:latin typeface="Calibri"/>
                <a:cs typeface="Calibri"/>
              </a:rPr>
              <a:t>Houqua, the</a:t>
            </a:r>
            <a:r>
              <a:rPr sz="1800" b="1" spc="-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most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powerful </a:t>
            </a:r>
            <a:r>
              <a:rPr sz="1800" b="1" dirty="0">
                <a:solidFill>
                  <a:srgbClr val="FFC000"/>
                </a:solidFill>
                <a:latin typeface="Calibri"/>
                <a:cs typeface="Calibri"/>
              </a:rPr>
              <a:t>Hong </a:t>
            </a: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merchant, </a:t>
            </a:r>
            <a:r>
              <a:rPr sz="1800" b="1" dirty="0">
                <a:solidFill>
                  <a:srgbClr val="FFC000"/>
                </a:solidFill>
                <a:latin typeface="Calibri"/>
                <a:cs typeface="Calibri"/>
              </a:rPr>
              <a:t>Mouqua and Enqua, all of them </a:t>
            </a: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become </a:t>
            </a: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vastly</a:t>
            </a:r>
            <a:r>
              <a:rPr sz="1800" b="1" spc="-1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wealthy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155" y="1700783"/>
            <a:ext cx="8878824" cy="381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798" y="383489"/>
            <a:ext cx="6682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William </a:t>
            </a:r>
            <a:r>
              <a:rPr spc="-10" dirty="0"/>
              <a:t>Jardine </a:t>
            </a:r>
            <a:r>
              <a:rPr dirty="0"/>
              <a:t>&amp; </a:t>
            </a:r>
            <a:r>
              <a:rPr spc="-5" dirty="0"/>
              <a:t>James</a:t>
            </a:r>
            <a:r>
              <a:rPr spc="-45" dirty="0"/>
              <a:t> </a:t>
            </a:r>
            <a:r>
              <a:rPr spc="-5" dirty="0"/>
              <a:t>Matheson</a:t>
            </a:r>
          </a:p>
        </p:txBody>
      </p:sp>
      <p:sp>
        <p:nvSpPr>
          <p:cNvPr id="3" name="object 3"/>
          <p:cNvSpPr/>
          <p:nvPr/>
        </p:nvSpPr>
        <p:spPr>
          <a:xfrm>
            <a:off x="899160" y="1412747"/>
            <a:ext cx="7211568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8720" marR="5080" indent="-1569085">
              <a:lnSpc>
                <a:spcPct val="100000"/>
              </a:lnSpc>
              <a:spcBef>
                <a:spcPts val="100"/>
              </a:spcBef>
            </a:pPr>
            <a:r>
              <a:rPr dirty="0"/>
              <a:t>Linee </a:t>
            </a:r>
            <a:r>
              <a:rPr spc="-20" dirty="0"/>
              <a:t>generali </a:t>
            </a:r>
            <a:r>
              <a:rPr spc="-15" dirty="0"/>
              <a:t>d’interpretazione </a:t>
            </a:r>
            <a:r>
              <a:rPr dirty="0"/>
              <a:t>del  periodo</a:t>
            </a:r>
            <a:r>
              <a:rPr spc="-5" dirty="0"/>
              <a:t> 1800-1842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825365"/>
          </a:xfrm>
          <a:custGeom>
            <a:avLst/>
            <a:gdLst/>
            <a:ahLst/>
            <a:cxnLst/>
            <a:rect l="l" t="t" r="r" b="b"/>
            <a:pathLst>
              <a:path w="8290559" h="4825365">
                <a:moveTo>
                  <a:pt x="0" y="4824983"/>
                </a:moveTo>
                <a:lnTo>
                  <a:pt x="8290559" y="4824983"/>
                </a:lnTo>
                <a:lnTo>
                  <a:pt x="8290559" y="0"/>
                </a:lnTo>
                <a:lnTo>
                  <a:pt x="0" y="0"/>
                </a:lnTo>
                <a:lnTo>
                  <a:pt x="0" y="482498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83919"/>
            <a:ext cx="8060690" cy="4751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634365" indent="-343535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Guerra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dell’oppio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come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snodo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storico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transizione  dalla Cina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feudale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alla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Cina semi-coloniale</a:t>
            </a:r>
            <a:r>
              <a:rPr sz="27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Ingresso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della Cina nella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storia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moderna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  <a:p>
            <a:pPr marL="355600" marR="460375" indent="-343535">
              <a:lnSpc>
                <a:spcPts val="2920"/>
              </a:lnSpc>
              <a:spcBef>
                <a:spcPts val="12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Contatto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l’Occidente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come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inizio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processo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di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trasformazione?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ts val="2920"/>
              </a:lnSpc>
              <a:spcBef>
                <a:spcPts val="11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Quali sono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reali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caratteristiche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 le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reali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conseguenze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guerra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dell’oppio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2700">
              <a:latin typeface="Calibri"/>
              <a:cs typeface="Calibri"/>
            </a:endParaRPr>
          </a:p>
          <a:p>
            <a:pPr marL="355600" marR="460375" indent="-343535">
              <a:lnSpc>
                <a:spcPct val="90000"/>
              </a:lnSpc>
              <a:spcBef>
                <a:spcPts val="11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del 1842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 la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del 1895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(Guerra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sino-  giapponese,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sconfitta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cinese,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successo del</a:t>
            </a:r>
            <a:r>
              <a:rPr sz="27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Giappone  Meiji 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Corea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protettorato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giapponese):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diverse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percezioni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conseguenze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371" y="189991"/>
            <a:ext cx="602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Linee di </a:t>
            </a:r>
            <a:r>
              <a:rPr spc="-15" dirty="0"/>
              <a:t>interpretazione</a:t>
            </a:r>
            <a:r>
              <a:rPr spc="-50" dirty="0"/>
              <a:t> </a:t>
            </a:r>
            <a:r>
              <a:rPr dirty="0"/>
              <a:t>(segue)</a:t>
            </a:r>
          </a:p>
        </p:txBody>
      </p:sp>
      <p:sp>
        <p:nvSpPr>
          <p:cNvPr id="3" name="object 3"/>
          <p:cNvSpPr/>
          <p:nvPr/>
        </p:nvSpPr>
        <p:spPr>
          <a:xfrm>
            <a:off x="323088" y="1124711"/>
            <a:ext cx="8498205" cy="5256530"/>
          </a:xfrm>
          <a:custGeom>
            <a:avLst/>
            <a:gdLst/>
            <a:ahLst/>
            <a:cxnLst/>
            <a:rect l="l" t="t" r="r" b="b"/>
            <a:pathLst>
              <a:path w="8498205" h="5256530">
                <a:moveTo>
                  <a:pt x="0" y="5256276"/>
                </a:moveTo>
                <a:lnTo>
                  <a:pt x="8497824" y="5256276"/>
                </a:lnTo>
                <a:lnTo>
                  <a:pt x="8497824" y="0"/>
                </a:lnTo>
                <a:lnTo>
                  <a:pt x="0" y="0"/>
                </a:lnTo>
                <a:lnTo>
                  <a:pt x="0" y="525627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1137869"/>
            <a:ext cx="8311515" cy="516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Guerra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dell’oppio: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primo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conflitto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armato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Cina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potenza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europea</a:t>
            </a:r>
            <a:endParaRPr sz="2400">
              <a:latin typeface="Calibri"/>
              <a:cs typeface="Calibri"/>
            </a:endParaRPr>
          </a:p>
          <a:p>
            <a:pPr marL="355600" marR="11239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Imposizione di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rapporti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procedure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della diplomazia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europea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diritto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internazionale</a:t>
            </a:r>
            <a:endParaRPr sz="2400">
              <a:latin typeface="Calibri"/>
              <a:cs typeface="Calibri"/>
            </a:endParaRPr>
          </a:p>
          <a:p>
            <a:pPr marL="355600" marR="126492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Parziale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eliminazione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degli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ostacoli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prima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esistenti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alla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penetrazione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 capitalismo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occidentale</a:t>
            </a:r>
            <a:endParaRPr sz="2400">
              <a:latin typeface="Calibri"/>
              <a:cs typeface="Calibri"/>
            </a:endParaRPr>
          </a:p>
          <a:p>
            <a:pPr marL="355600" marR="57912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Nuove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modalità di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integrazione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della Cina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nell’economia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mondiale,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nuova fase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nelle relazioni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economia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cinese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economia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mondiale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Nuove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modalità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(obbligate)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rapporto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della Cina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l’esterno</a:t>
            </a:r>
            <a:endParaRPr sz="2400">
              <a:latin typeface="Calibri"/>
              <a:cs typeface="Calibri"/>
            </a:endParaRPr>
          </a:p>
          <a:p>
            <a:pPr marL="355600" marR="79375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Ingresso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Cina nella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“famiglia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delle nazioni”: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processo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secolare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durato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dall’inizio dell’800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1971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(ammissione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nell’ONU;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RoC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dal 1945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1971)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r>
              <a:rPr dirty="0"/>
              <a:t> /</a:t>
            </a:r>
            <a:r>
              <a:rPr spc="-85" dirty="0"/>
              <a:t> </a:t>
            </a:r>
            <a:r>
              <a:rPr dirty="0"/>
              <a:t>48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4557</Words>
  <Application>Microsoft Office PowerPoint</Application>
  <PresentationFormat>Presentazione su schermo (4:3)</PresentationFormat>
  <Paragraphs>310</Paragraphs>
  <Slides>54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8" baseType="lpstr">
      <vt:lpstr>Arial</vt:lpstr>
      <vt:lpstr>Calibri</vt:lpstr>
      <vt:lpstr>Wingdings</vt:lpstr>
      <vt:lpstr>Office Theme</vt:lpstr>
      <vt:lpstr>STORIA GLOBALE</vt:lpstr>
      <vt:lpstr>Lezione 10 Le relazioni tra Europa e la Cina in età  moderna</vt:lpstr>
      <vt:lpstr>The Thirteen Factories, Canton in 1780 showing the  different “factory” enclave of each trading nation</vt:lpstr>
      <vt:lpstr>Presentazione standard di PowerPoint</vt:lpstr>
      <vt:lpstr>Hong merchants being entertained by a Mandarin in  Canton</vt:lpstr>
      <vt:lpstr>Presentazione standard di PowerPoint</vt:lpstr>
      <vt:lpstr>William Jardine &amp; James Matheson</vt:lpstr>
      <vt:lpstr>Linee generali d’interpretazione del  periodo 1800-1842</vt:lpstr>
      <vt:lpstr>Linee di interpretazione (segue)</vt:lpstr>
      <vt:lpstr>La Cina e il consesso internazionale</vt:lpstr>
      <vt:lpstr>Il voto UN sull’ammissione della PRC (76-35-17)</vt:lpstr>
      <vt:lpstr>Sviluppi in Cina dopo Qianlong</vt:lpstr>
      <vt:lpstr>Cina inizio sec. XIX</vt:lpstr>
      <vt:lpstr>Estensione della potenza navale inglese</vt:lpstr>
      <vt:lpstr>Presentazione standard di PowerPoint</vt:lpstr>
      <vt:lpstr>Altri fattori internazionali</vt:lpstr>
      <vt:lpstr>Presentazione standard di PowerPoint</vt:lpstr>
      <vt:lpstr>Lo scenario della guerra d’Oriente 1853-56</vt:lpstr>
      <vt:lpstr>Altri fattori condizionanti l’operato  britannico in Asia orientale</vt:lpstr>
      <vt:lpstr>Fattori convergenti di pressione sulla Cina</vt:lpstr>
      <vt:lpstr>L’oppio</vt:lpstr>
      <vt:lpstr>Presentazione standard di PowerPoint</vt:lpstr>
      <vt:lpstr>Oppio</vt:lpstr>
      <vt:lpstr>Presentazione standard di PowerPoint</vt:lpstr>
      <vt:lpstr>Export di oppio indiano verso la Cina</vt:lpstr>
      <vt:lpstr>Presentazione standard di PowerPoint</vt:lpstr>
      <vt:lpstr>The Illustrated London News print of the clipper  steamship Ly-ee-moon, built for the opium trade, c. 1859</vt:lpstr>
      <vt:lpstr>Il commercio angloamericano dell’oppio</vt:lpstr>
      <vt:lpstr>L’oppio nel triangolo anglo-indo-cinese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Ragioni sul lato cinese</vt:lpstr>
      <vt:lpstr>Presentazione standard di PowerPoint</vt:lpstr>
      <vt:lpstr>Tentativi diplomatici: Amherst</vt:lpstr>
      <vt:lpstr>Anni ‘30</vt:lpstr>
      <vt:lpstr>Presentazione standard di PowerPoint</vt:lpstr>
      <vt:lpstr>Evoluzione dei rapporti negli anni ‘30</vt:lpstr>
      <vt:lpstr>Lord William Napier (1786-1834)</vt:lpstr>
      <vt:lpstr>Il governatore Lu ai mercanti del Co-hong</vt:lpstr>
      <vt:lpstr>Il governatore Lu all’imperatore</vt:lpstr>
      <vt:lpstr>Due discorsi contrapposti</vt:lpstr>
      <vt:lpstr>Lord Napier to Lord Palmerston at the Foreign  Office, London</vt:lpstr>
      <vt:lpstr>Conseguenze economiche del commercio di  oppio</vt:lpstr>
      <vt:lpstr>La posta in gioco da parte inglese</vt:lpstr>
      <vt:lpstr>Prima guerra: 1839-1842</vt:lpstr>
      <vt:lpstr>Segue:</vt:lpstr>
      <vt:lpstr>Resa cinese e trattato di Nanjing (29 agosto  1842)</vt:lpstr>
      <vt:lpstr>Presentazione standard di PowerPoint</vt:lpstr>
      <vt:lpstr>Post-1842</vt:lpstr>
      <vt:lpstr>La rivolta dei Taiping, 1850-1864</vt:lpstr>
      <vt:lpstr>Seconda guerra dell’oppio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An</cp:lastModifiedBy>
  <cp:revision>2</cp:revision>
  <dcterms:created xsi:type="dcterms:W3CDTF">2022-10-01T17:07:09Z</dcterms:created>
  <dcterms:modified xsi:type="dcterms:W3CDTF">2022-12-07T11:11:03Z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2022-10-01T00:00:00Z</vt:filetime>
  </property>
</Properties>
</file>