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24" r:id="rId2"/>
    <p:sldId id="306" r:id="rId3"/>
    <p:sldId id="310" r:id="rId4"/>
    <p:sldId id="258" r:id="rId5"/>
    <p:sldId id="259" r:id="rId6"/>
    <p:sldId id="260" r:id="rId7"/>
    <p:sldId id="261" r:id="rId8"/>
    <p:sldId id="312" r:id="rId9"/>
    <p:sldId id="313" r:id="rId10"/>
    <p:sldId id="262" r:id="rId11"/>
    <p:sldId id="314" r:id="rId12"/>
    <p:sldId id="318" r:id="rId13"/>
    <p:sldId id="325" r:id="rId14"/>
    <p:sldId id="326" r:id="rId15"/>
    <p:sldId id="263" r:id="rId16"/>
    <p:sldId id="327" r:id="rId17"/>
    <p:sldId id="328" r:id="rId18"/>
    <p:sldId id="264" r:id="rId19"/>
    <p:sldId id="315" r:id="rId20"/>
    <p:sldId id="266" r:id="rId21"/>
    <p:sldId id="267" r:id="rId22"/>
    <p:sldId id="269" r:id="rId23"/>
    <p:sldId id="289" r:id="rId24"/>
    <p:sldId id="290" r:id="rId25"/>
    <p:sldId id="291" r:id="rId26"/>
    <p:sldId id="293" r:id="rId27"/>
    <p:sldId id="294" r:id="rId28"/>
    <p:sldId id="297" r:id="rId29"/>
    <p:sldId id="295" r:id="rId30"/>
    <p:sldId id="296" r:id="rId31"/>
    <p:sldId id="298" r:id="rId32"/>
    <p:sldId id="288" r:id="rId33"/>
    <p:sldId id="300" r:id="rId34"/>
    <p:sldId id="301" r:id="rId35"/>
    <p:sldId id="319" r:id="rId36"/>
    <p:sldId id="320" r:id="rId37"/>
    <p:sldId id="307" r:id="rId38"/>
    <p:sldId id="322" r:id="rId39"/>
    <p:sldId id="304" r:id="rId40"/>
    <p:sldId id="321" r:id="rId41"/>
    <p:sldId id="303" r:id="rId42"/>
    <p:sldId id="302" r:id="rId43"/>
    <p:sldId id="316" r:id="rId44"/>
    <p:sldId id="305" r:id="rId45"/>
    <p:sldId id="317" r:id="rId46"/>
    <p:sldId id="309" r:id="rId47"/>
    <p:sldId id="323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7537B-4102-4AC0-92B1-82F5C9C625B0}" type="datetimeFigureOut">
              <a:rPr lang="it-IT" smtClean="0"/>
              <a:pPr/>
              <a:t>11/10/2018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5B640-E1FC-4D88-BDA9-44B936403F6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338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B2B-A4D6-43E3-9F67-F9BA63A9B08D}" type="datetime1">
              <a:rPr lang="it-IT" smtClean="0"/>
              <a:pPr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C2BD-CD99-4D83-BA21-6F629E7C9234}" type="datetime1">
              <a:rPr lang="it-IT" smtClean="0"/>
              <a:pPr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051B-956F-4CC3-83F9-0BE011C74B49}" type="datetime1">
              <a:rPr lang="it-IT" smtClean="0"/>
              <a:pPr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EB07-0C73-4403-9FB6-1997F0C500AB}" type="datetime1">
              <a:rPr lang="it-IT" smtClean="0"/>
              <a:pPr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99BC-88F9-4CB6-A843-ADBF1F48DCDA}" type="datetime1">
              <a:rPr lang="it-IT" smtClean="0"/>
              <a:pPr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4A2B-A0DA-4E06-B384-56FFC4B2B722}" type="datetime1">
              <a:rPr lang="it-IT" smtClean="0"/>
              <a:pPr/>
              <a:t>11/10/2018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2A70-5A99-456B-A2D7-AC2AE8951EE9}" type="datetime1">
              <a:rPr lang="it-IT" smtClean="0"/>
              <a:pPr/>
              <a:t>11/10/2018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725-4C26-40B6-A473-148C4007A69B}" type="datetime1">
              <a:rPr lang="it-IT" smtClean="0"/>
              <a:pPr/>
              <a:t>11/10/2018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D3CC-33DC-4095-A218-EAAB2295EE5F}" type="datetime1">
              <a:rPr lang="it-IT" smtClean="0"/>
              <a:pPr/>
              <a:t>11/10/2018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F1DA-1CA7-4270-941D-80666D321552}" type="datetime1">
              <a:rPr lang="it-IT" smtClean="0"/>
              <a:pPr/>
              <a:t>11/10/2018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3442-19D3-4723-8CFA-18CA61039AC1}" type="datetime1">
              <a:rPr lang="it-IT" smtClean="0"/>
              <a:pPr/>
              <a:t>11/10/2018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E926C-25DB-47F9-AF4F-0DF8672EE5E2}" type="datetime1">
              <a:rPr lang="it-IT" smtClean="0"/>
              <a:pPr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eendom.com/tests/access_page/index.htm?idRegTest=111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group.com/articles/website-reading/" TargetMode="External"/><Relationship Id="rId2" Type="http://schemas.openxmlformats.org/officeDocument/2006/relationships/hyperlink" Target="http://www.nngroup.com/a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rictremblay.blogspot.it/2013/11/6-to-7-minutes-of-instructional-video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playlists/182/talks_from_inspiring_teachers?utm_source=newsletter_weekly_2015-09-26&amp;utm_campaign=newsletter_weekly&amp;utm_medium=email&amp;utm_content=playlist_button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hyperlink" Target="http://www.nngroup.com/articles/author/jakob-nielse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group.com/articles/author/jakob-nielsen/" TargetMode="External"/><Relationship Id="rId2" Type="http://schemas.openxmlformats.org/officeDocument/2006/relationships/hyperlink" Target="http://www.nngroup.com/articles/author/hoa-lorang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ngroup.com/articles/usability-of-websites-for-teenagers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XV-yaFmQNk" TargetMode="External"/><Relationship Id="rId2" Type="http://schemas.openxmlformats.org/officeDocument/2006/relationships/hyperlink" Target="https://prezi.com/c2dn7lls4rsc/paperless-living/?rc=bl0eng0preziofthemont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dorigami.wikispaces.com/file/view/PRENSKY+-+DIGITAL+NATIVES+AND+IMMIGRANTS+1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origami.wikispaces.com/file/view/Jukes+-+Understanding+Digital+Kids.pdf" TargetMode="External"/><Relationship Id="rId2" Type="http://schemas.openxmlformats.org/officeDocument/2006/relationships/hyperlink" Target="http://en.wikipedia.org/wiki/Generation_C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AC5FF1-036A-4147-BC2A-BBBBC661468D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 smtClean="0"/>
          </a:p>
        </p:txBody>
      </p:sp>
      <p:sp>
        <p:nvSpPr>
          <p:cNvPr id="21508" name="CasellaDiTesto 1"/>
          <p:cNvSpPr txBox="1">
            <a:spLocks noChangeArrowheads="1"/>
          </p:cNvSpPr>
          <p:nvPr/>
        </p:nvSpPr>
        <p:spPr bwMode="auto">
          <a:xfrm>
            <a:off x="611188" y="476250"/>
            <a:ext cx="81454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dirty="0"/>
              <a:t>L2 </a:t>
            </a:r>
            <a:r>
              <a:rPr lang="it-IT" altLang="it-IT" sz="3600" dirty="0" smtClean="0"/>
              <a:t>– Lezione, libro</a:t>
            </a:r>
            <a:r>
              <a:rPr lang="it-IT" altLang="it-IT" sz="3600"/>
              <a:t>, </a:t>
            </a:r>
            <a:r>
              <a:rPr lang="it-IT" altLang="it-IT" sz="3600" smtClean="0"/>
              <a:t>come </a:t>
            </a:r>
            <a:r>
              <a:rPr lang="it-IT" altLang="it-IT" sz="3600" dirty="0"/>
              <a:t>si devono adattare alle </a:t>
            </a:r>
            <a:r>
              <a:rPr lang="it-IT" altLang="it-IT" sz="3600" dirty="0" smtClean="0"/>
              <a:t>nuove </a:t>
            </a:r>
            <a:r>
              <a:rPr lang="it-IT" altLang="it-IT" sz="3600" dirty="0"/>
              <a:t>generazioni?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  <p:sp>
        <p:nvSpPr>
          <p:cNvPr id="51202" name="AutoShape 2" descr="Image result for humour generation 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55054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083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Più intelligenti?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Patricia M. Greenfield JANUARY </a:t>
            </a:r>
            <a:r>
              <a:rPr lang="en-US" sz="2400" dirty="0" smtClean="0"/>
              <a:t>2009 Technology </a:t>
            </a:r>
            <a:r>
              <a:rPr lang="en-US" sz="2400" dirty="0"/>
              <a:t>and Informal Education</a:t>
            </a:r>
            <a:r>
              <a:rPr lang="en-US" sz="2400" dirty="0" smtClean="0"/>
              <a:t>: What </a:t>
            </a:r>
            <a:r>
              <a:rPr lang="en-US" sz="2400" dirty="0"/>
              <a:t>Is Taught, What Is Learned </a:t>
            </a:r>
            <a:r>
              <a:rPr lang="en-US" sz="2400" dirty="0" smtClean="0"/>
              <a:t>ww.sciencemag.org </a:t>
            </a:r>
            <a:r>
              <a:rPr lang="en-US" sz="2400" dirty="0"/>
              <a:t>SCIENCE VOL 323 2 </a:t>
            </a:r>
            <a:endParaRPr lang="it-IT" sz="2400" dirty="0"/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85" y="2902874"/>
            <a:ext cx="3816424" cy="339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220072" y="2708920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Flynn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effect</a:t>
            </a:r>
            <a:endParaRPr lang="it-IT" sz="2400" b="1" dirty="0" smtClean="0"/>
          </a:p>
          <a:p>
            <a:r>
              <a:rPr lang="it-IT" sz="2400" dirty="0" smtClean="0"/>
              <a:t>Crescita </a:t>
            </a:r>
            <a:r>
              <a:rPr lang="it-IT" sz="2400" dirty="0" smtClean="0"/>
              <a:t>performance intellettiva da 100 </a:t>
            </a:r>
            <a:r>
              <a:rPr lang="it-IT" sz="2400" dirty="0" smtClean="0"/>
              <a:t>anni.</a:t>
            </a:r>
            <a:endParaRPr lang="it-IT" sz="2400" dirty="0" smtClean="0"/>
          </a:p>
          <a:p>
            <a:r>
              <a:rPr lang="it-IT" sz="2400" dirty="0" smtClean="0"/>
              <a:t>Test non verbali, visivi ma non solo</a:t>
            </a:r>
          </a:p>
          <a:p>
            <a:r>
              <a:rPr lang="it-IT" sz="2400" dirty="0" smtClean="0"/>
              <a:t>Per alimentazione, educazione, ecc.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037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Come? Perché?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7655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932040" y="1988840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Matrici di </a:t>
            </a:r>
            <a:r>
              <a:rPr lang="it-IT" sz="2400" dirty="0" err="1" smtClean="0"/>
              <a:t>Raven</a:t>
            </a:r>
            <a:r>
              <a:rPr lang="it-IT" sz="2400" dirty="0" smtClean="0"/>
              <a:t> 1942 – 1992</a:t>
            </a:r>
          </a:p>
          <a:p>
            <a:endParaRPr lang="it-IT" sz="2400" dirty="0"/>
          </a:p>
          <a:p>
            <a:r>
              <a:rPr lang="it-IT" sz="2400" dirty="0" smtClean="0"/>
              <a:t>Sviluppo intelligenza visiva, spaziale</a:t>
            </a:r>
          </a:p>
        </p:txBody>
      </p:sp>
    </p:spTree>
    <p:extLst>
      <p:ext uri="{BB962C8B-B14F-4D97-AF65-F5344CB8AC3E}">
        <p14:creationId xmlns:p14="http://schemas.microsoft.com/office/powerpoint/2010/main" xmlns="" val="7916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www.queendom.com/tests/access_page/index.htm?idRegTest=1118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(test intelligenza </a:t>
            </a:r>
            <a:r>
              <a:rPr lang="it-IT" dirty="0" err="1" smtClean="0"/>
              <a:t>visio</a:t>
            </a:r>
            <a:r>
              <a:rPr lang="it-IT" smtClean="0"/>
              <a:t>-spaziale)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625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791" y="1600200"/>
            <a:ext cx="51204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20094"/>
            <a:ext cx="5334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Greenfield</a:t>
            </a:r>
            <a:r>
              <a:rPr lang="it-IT" dirty="0" smtClean="0"/>
              <a:t>, 2009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Ambienti informali, tecnologie, tv e videogame</a:t>
            </a:r>
          </a:p>
          <a:p>
            <a:r>
              <a:rPr lang="it-IT" dirty="0" smtClean="0"/>
              <a:t>Aumenta la capacità di dividere l’attenzione, di fare multitasking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MT: Effetti positivi e negativi</a:t>
            </a:r>
          </a:p>
          <a:p>
            <a:r>
              <a:rPr lang="it-IT" dirty="0" smtClean="0"/>
              <a:t>Dal testo </a:t>
            </a:r>
            <a:r>
              <a:rPr lang="it-IT" dirty="0" err="1" smtClean="0"/>
              <a:t>critical</a:t>
            </a:r>
            <a:r>
              <a:rPr lang="it-IT" dirty="0" smtClean="0"/>
              <a:t> </a:t>
            </a:r>
            <a:r>
              <a:rPr lang="it-IT" dirty="0" err="1" smtClean="0"/>
              <a:t>thinking</a:t>
            </a:r>
            <a:r>
              <a:rPr lang="it-IT" dirty="0" smtClean="0"/>
              <a:t>, riflessione…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292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80928" y="-1899592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finito?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60674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8760"/>
            <a:ext cx="82192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Più distratti?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845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Più tecnologici</a:t>
            </a:r>
            <a:r>
              <a:rPr lang="it-IT" dirty="0" smtClean="0"/>
              <a:t>?</a:t>
            </a:r>
            <a:br>
              <a:rPr lang="it-IT" dirty="0" smtClean="0"/>
            </a:br>
            <a:r>
              <a:rPr lang="it-IT" dirty="0" smtClean="0"/>
              <a:t>Dati ISTAT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24" y="2204864"/>
            <a:ext cx="8530526" cy="358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72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algn="ctr">
              <a:buNone/>
            </a:pPr>
            <a:r>
              <a:rPr lang="it-IT" dirty="0" smtClean="0"/>
              <a:t>Lezione e libro hanno un futuro?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A </a:t>
            </a:r>
            <a:r>
              <a:rPr lang="it-IT" dirty="0" smtClean="0"/>
              <a:t>chi ci rivolgiamo?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930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Digital divide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Anziani</a:t>
            </a:r>
          </a:p>
          <a:p>
            <a:r>
              <a:rPr lang="it-IT" dirty="0" smtClean="0"/>
              <a:t>Provenienza sociale</a:t>
            </a:r>
          </a:p>
          <a:p>
            <a:r>
              <a:rPr lang="it-IT" dirty="0" smtClean="0"/>
              <a:t>Provenienza geografica</a:t>
            </a:r>
            <a:endParaRPr lang="it-IT" dirty="0"/>
          </a:p>
        </p:txBody>
      </p:sp>
      <p:pic>
        <p:nvPicPr>
          <p:cNvPr id="5" name="Segnaposto contenuto 4" descr="https://encrypted-tbn1.gstatic.com/images?q=tbn:ANd9GcTJEFniAZc_yZ6zFqkaTDmlzpp0pIw2QiB1QiId1jZsnDrqFupQ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037085" cy="29125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124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usiamo?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988840"/>
            <a:ext cx="9720753" cy="420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37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vogliono i teen?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9519270" cy="535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54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1258" y="2329543"/>
            <a:ext cx="7772400" cy="3199076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MEDIA MENAGEMENT CENTER </a:t>
            </a:r>
            <a:br>
              <a:rPr lang="it-IT" sz="3600" dirty="0" smtClean="0"/>
            </a:br>
            <a:r>
              <a:rPr lang="it-IT" sz="3600" dirty="0" smtClean="0"/>
              <a:t>Università del </a:t>
            </a:r>
            <a:r>
              <a:rPr lang="it-IT" sz="3600" dirty="0" err="1" smtClean="0"/>
              <a:t>Northwestern</a:t>
            </a:r>
            <a:r>
              <a:rPr lang="it-IT" sz="3600" dirty="0" smtClean="0"/>
              <a:t>, Illinois</a:t>
            </a:r>
            <a:br>
              <a:rPr lang="it-IT" sz="3600" dirty="0" smtClean="0"/>
            </a:br>
            <a:r>
              <a:rPr lang="it-IT" sz="3600" dirty="0" smtClean="0"/>
              <a:t>2009</a:t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i="1" dirty="0" smtClean="0"/>
              <a:t>TEENS KNOW WHAT THEY WANT FROM ONLINE NEWS: DO YOU?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Dati da una ricerca con ragazzi dai 13 ai 18 anni.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Immagine 3" descr="FOT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7000" y="1665514"/>
            <a:ext cx="2597000" cy="179745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578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PROBLEMA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Gli adolescenti:</a:t>
            </a:r>
          </a:p>
          <a:p>
            <a:r>
              <a:rPr lang="it-IT" dirty="0" smtClean="0"/>
              <a:t>Usano molto i media;</a:t>
            </a:r>
          </a:p>
          <a:p>
            <a:r>
              <a:rPr lang="it-IT" dirty="0" smtClean="0"/>
              <a:t>Leggono meno le news</a:t>
            </a:r>
          </a:p>
          <a:p>
            <a:r>
              <a:rPr lang="it-IT" dirty="0" smtClean="0"/>
              <a:t>Non sviluppano in seguito interesse per le news.</a:t>
            </a:r>
          </a:p>
          <a:p>
            <a:r>
              <a:rPr lang="it-IT" dirty="0" smtClean="0"/>
              <a:t>Se usano molto i media hanno voti più bassi e più problemi di comportamento.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504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SOLUZIONI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Occorre aumentare il contatto con le news:</a:t>
            </a:r>
          </a:p>
          <a:p>
            <a:endParaRPr lang="it-IT" smtClean="0"/>
          </a:p>
          <a:p>
            <a:r>
              <a:rPr lang="it-IT" smtClean="0"/>
              <a:t>Usare cellulare, mp3, consolle per le news online;</a:t>
            </a:r>
          </a:p>
          <a:p>
            <a:endParaRPr lang="it-IT" smtClean="0"/>
          </a:p>
          <a:p>
            <a:r>
              <a:rPr lang="it-IT" smtClean="0"/>
              <a:t>Modificare le pagine online.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485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cap="all" dirty="0" smtClean="0"/>
              <a:t>I difetti: ipotesi</a:t>
            </a:r>
            <a:endParaRPr lang="it-IT" cap="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Due studi precedenti indicano i problemi:</a:t>
            </a:r>
          </a:p>
          <a:p>
            <a:endParaRPr lang="it-IT" dirty="0" smtClean="0"/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Internet presenta troppe notizie;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Sono interessati alle notizie solo vagamente;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Non è facile per loro capire le notizie;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Molte notizie li preoccupano;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Raramente cercano le news;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Apprezzano di venire attratti da una notizia.</a:t>
            </a:r>
          </a:p>
          <a:p>
            <a:pPr lvl="1"/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364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34222"/>
            <a:ext cx="3008313" cy="1000878"/>
          </a:xfrm>
        </p:spPr>
        <p:txBody>
          <a:bodyPr>
            <a:noAutofit/>
          </a:bodyPr>
          <a:lstStyle/>
          <a:p>
            <a:r>
              <a:rPr lang="it-IT" sz="2700" b="0" cap="all" dirty="0" smtClean="0"/>
              <a:t>Un esempio di</a:t>
            </a:r>
            <a:br>
              <a:rPr lang="it-IT" sz="2700" b="0" cap="all" dirty="0" smtClean="0"/>
            </a:br>
            <a:r>
              <a:rPr lang="it-IT" sz="2700" b="0" cap="all" dirty="0" smtClean="0"/>
              <a:t>Layout scorretto</a:t>
            </a:r>
            <a:endParaRPr lang="it-IT" sz="2700" b="0" cap="all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sz="2400" dirty="0" smtClean="0"/>
              <a:t>Esempio di sito di news online che fornisce testi troppo lunghi.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13413"/>
            <a:ext cx="4033655" cy="673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80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cap="all" dirty="0" smtClean="0"/>
              <a:t> </a:t>
            </a:r>
            <a:endParaRPr lang="it-IT" cap="all" dirty="0"/>
          </a:p>
        </p:txBody>
      </p:sp>
      <p:pic>
        <p:nvPicPr>
          <p:cNvPr id="4" name="Segnaposto contenuto 3" descr="ok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01041" r="-101041"/>
          <a:stretch>
            <a:fillRect/>
          </a:stretch>
        </p:blipFill>
        <p:spPr>
          <a:xfrm>
            <a:off x="1403648" y="806797"/>
            <a:ext cx="9741768" cy="5357597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362898" cy="561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72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SOGGETTI</a:t>
            </a:r>
          </a:p>
          <a:p>
            <a:pPr lvl="1"/>
            <a:r>
              <a:rPr lang="it-IT" dirty="0" smtClean="0"/>
              <a:t>96 ragazzi dai 13 ai 18 anni, 12 focus </a:t>
            </a:r>
            <a:r>
              <a:rPr lang="it-IT" dirty="0" err="1" smtClean="0"/>
              <a:t>group</a:t>
            </a:r>
            <a:r>
              <a:rPr lang="it-IT" dirty="0" smtClean="0"/>
              <a:t>, </a:t>
            </a:r>
            <a:r>
              <a:rPr lang="it-IT" dirty="0" err="1" smtClean="0"/>
              <a:t>6</a:t>
            </a:r>
            <a:r>
              <a:rPr lang="it-IT" dirty="0" smtClean="0"/>
              <a:t> città U.S.A.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MATERIALE</a:t>
            </a:r>
          </a:p>
          <a:p>
            <a:pPr lvl="1"/>
            <a:r>
              <a:rPr lang="it-IT" dirty="0" smtClean="0"/>
              <a:t>Creazione di un sito di notizie fittizio</a:t>
            </a:r>
          </a:p>
          <a:p>
            <a:pPr lvl="1"/>
            <a:r>
              <a:rPr lang="it-IT" dirty="0" smtClean="0"/>
              <a:t>Home </a:t>
            </a:r>
            <a:r>
              <a:rPr lang="it-IT" dirty="0" err="1" smtClean="0"/>
              <a:t>page</a:t>
            </a:r>
            <a:r>
              <a:rPr lang="it-IT" dirty="0" smtClean="0"/>
              <a:t> e pagine interne ad hoc:</a:t>
            </a:r>
          </a:p>
          <a:p>
            <a:pPr lvl="2"/>
            <a:r>
              <a:rPr lang="it-IT" dirty="0" smtClean="0"/>
              <a:t>Poche notizie, brevi, visive, gerarchizzate.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PROCEDURA</a:t>
            </a:r>
          </a:p>
          <a:p>
            <a:pPr lvl="1"/>
            <a:r>
              <a:rPr lang="it-IT" dirty="0" smtClean="0"/>
              <a:t>interviste e focus </a:t>
            </a:r>
            <a:r>
              <a:rPr lang="it-IT" dirty="0" err="1" smtClean="0"/>
              <a:t>group</a:t>
            </a:r>
            <a:r>
              <a:rPr lang="it-IT" dirty="0" smtClean="0"/>
              <a:t> per testare il sito migliore.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751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21744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t-IT" dirty="0"/>
              <a:t>Bambini</a:t>
            </a:r>
          </a:p>
          <a:p>
            <a:pPr lvl="0"/>
            <a:r>
              <a:rPr lang="it-IT" dirty="0"/>
              <a:t>Adolescenti</a:t>
            </a:r>
          </a:p>
          <a:p>
            <a:pPr lvl="0"/>
            <a:r>
              <a:rPr lang="it-IT" dirty="0"/>
              <a:t>Adulti</a:t>
            </a:r>
          </a:p>
          <a:p>
            <a:pPr lvl="0"/>
            <a:r>
              <a:rPr lang="it-IT" dirty="0"/>
              <a:t>Piccole classi </a:t>
            </a:r>
            <a:r>
              <a:rPr lang="it-IT" dirty="0" smtClean="0"/>
              <a:t> </a:t>
            </a:r>
            <a:endParaRPr lang="it-IT" dirty="0"/>
          </a:p>
          <a:p>
            <a:pPr lvl="0"/>
            <a:r>
              <a:rPr lang="it-IT" dirty="0"/>
              <a:t>Grandi classi </a:t>
            </a:r>
            <a:r>
              <a:rPr lang="it-IT" dirty="0" smtClean="0"/>
              <a:t> </a:t>
            </a:r>
            <a:endParaRPr lang="it-IT" dirty="0"/>
          </a:p>
          <a:p>
            <a:pPr lvl="0"/>
            <a:r>
              <a:rPr lang="it-IT" dirty="0"/>
              <a:t>Lettori del nostro blog, risorsa online, </a:t>
            </a:r>
            <a:r>
              <a:rPr lang="it-IT" dirty="0" err="1"/>
              <a:t>mooc</a:t>
            </a:r>
            <a:endParaRPr lang="it-IT" dirty="0"/>
          </a:p>
          <a:p>
            <a:pPr lvl="0"/>
            <a:r>
              <a:rPr lang="it-IT" dirty="0"/>
              <a:t>Clienti </a:t>
            </a:r>
            <a:r>
              <a:rPr lang="it-IT" dirty="0" err="1"/>
              <a:t>Englisher</a:t>
            </a:r>
            <a:r>
              <a:rPr lang="it-IT" dirty="0"/>
              <a:t> </a:t>
            </a:r>
            <a:r>
              <a:rPr lang="it-IT" dirty="0" smtClean="0"/>
              <a:t>della </a:t>
            </a:r>
            <a:r>
              <a:rPr lang="it-IT" dirty="0"/>
              <a:t>nostra azienda,</a:t>
            </a:r>
          </a:p>
          <a:p>
            <a:pPr lvl="0"/>
            <a:r>
              <a:rPr lang="it-IT" dirty="0"/>
              <a:t>Immigrati</a:t>
            </a:r>
            <a:r>
              <a:rPr lang="it-IT" dirty="0" smtClean="0"/>
              <a:t>? (anche </a:t>
            </a:r>
            <a:r>
              <a:rPr lang="it-IT" dirty="0" err="1" smtClean="0"/>
              <a:t>Itliano</a:t>
            </a:r>
            <a:r>
              <a:rPr lang="it-IT" dirty="0" smtClean="0"/>
              <a:t> L2)</a:t>
            </a:r>
            <a:endParaRPr lang="it-IT" dirty="0"/>
          </a:p>
          <a:p>
            <a:pPr lvl="0"/>
            <a:r>
              <a:rPr lang="it-IT" dirty="0"/>
              <a:t>Formazione continua</a:t>
            </a:r>
            <a:r>
              <a:rPr lang="it-IT" dirty="0" smtClean="0"/>
              <a:t>?</a:t>
            </a:r>
          </a:p>
          <a:p>
            <a:pPr lvl="0"/>
            <a:r>
              <a:rPr lang="it-IT" dirty="0" smtClean="0"/>
              <a:t>Chi </a:t>
            </a:r>
            <a:r>
              <a:rPr lang="it-IT" dirty="0"/>
              <a:t>altro?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064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RISULTATI: 10 LEZIONI CHIAVE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Don’</a:t>
            </a:r>
            <a:r>
              <a:rPr lang="it-IT" dirty="0" err="1" smtClean="0"/>
              <a:t>t</a:t>
            </a:r>
            <a:r>
              <a:rPr lang="it-IT" dirty="0" smtClean="0"/>
              <a:t> </a:t>
            </a:r>
            <a:r>
              <a:rPr lang="it-IT" dirty="0" err="1" smtClean="0"/>
              <a:t>overload</a:t>
            </a:r>
            <a:r>
              <a:rPr lang="it-IT" dirty="0" smtClean="0"/>
              <a:t>: poche storie/eventi, più spazio alle visualizzazioni;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Home </a:t>
            </a:r>
            <a:r>
              <a:rPr lang="it-IT" dirty="0" err="1" smtClean="0"/>
              <a:t>page</a:t>
            </a:r>
            <a:r>
              <a:rPr lang="it-IT" dirty="0" smtClean="0"/>
              <a:t> soddisfacenti;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Attirare l’attenzione;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Un riassunto di ogni notizia nell’home </a:t>
            </a:r>
            <a:r>
              <a:rPr lang="it-IT" dirty="0" err="1" smtClean="0"/>
              <a:t>page</a:t>
            </a:r>
            <a:r>
              <a:rPr lang="it-IT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Una foto per ogni riassunto;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Mostrare la gerarchia di importanza delle notizie;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Notizie brevi, senza link;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Fornire notizie di background;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Tagliare le informazioni in segmenti;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Eliminare gli elementi non pertinenti.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453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	Costruzione di </a:t>
            </a:r>
            <a:r>
              <a:rPr lang="it-IT" smtClean="0"/>
              <a:t>un nuovo </a:t>
            </a:r>
            <a:r>
              <a:rPr lang="it-IT" dirty="0" smtClean="0"/>
              <a:t>sito di notizie, caratteristiche: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Home </a:t>
            </a:r>
            <a:r>
              <a:rPr lang="it-IT" dirty="0" err="1" smtClean="0"/>
              <a:t>page</a:t>
            </a:r>
            <a:r>
              <a:rPr lang="it-IT" dirty="0" smtClean="0"/>
              <a:t> con </a:t>
            </a:r>
            <a:r>
              <a:rPr lang="it-IT" dirty="0" err="1" smtClean="0"/>
              <a:t>6</a:t>
            </a:r>
            <a:r>
              <a:rPr lang="it-IT" dirty="0" smtClean="0"/>
              <a:t> notizie;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Ogni notizia con foto e riassunto;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Chiara gerarchia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Eliminazione elementi non pertinenti;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Tagliata la lunghezza della pagina;</a:t>
            </a:r>
          </a:p>
          <a:p>
            <a:pPr lvl="1">
              <a:buFont typeface="Arial"/>
              <a:buChar char="•"/>
            </a:pPr>
            <a:r>
              <a:rPr lang="it-IT" dirty="0" err="1" smtClean="0"/>
              <a:t>Template</a:t>
            </a:r>
            <a:r>
              <a:rPr lang="it-IT" dirty="0" smtClean="0"/>
              <a:t> per spezzare testi lunghi;</a:t>
            </a:r>
          </a:p>
          <a:p>
            <a:pPr lvl="1">
              <a:buFont typeface="Arial"/>
              <a:buChar char="•"/>
            </a:pPr>
            <a:r>
              <a:rPr lang="it-IT" dirty="0" smtClean="0"/>
              <a:t>Etichetta per le notizie aggiuntive.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9083-5767-A34F-ADF8-F0C055C1B919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430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Solo i </a:t>
            </a:r>
            <a:r>
              <a:rPr lang="it-IT" dirty="0" err="1" smtClean="0"/>
              <a:t>teens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sz="2800" dirty="0" smtClean="0">
              <a:hlinkClick r:id="rId2"/>
            </a:endParaRPr>
          </a:p>
          <a:p>
            <a:pPr>
              <a:buNone/>
            </a:pPr>
            <a:r>
              <a:rPr lang="it-IT" sz="2800" dirty="0" smtClean="0">
                <a:hlinkClick r:id="rId3"/>
              </a:rPr>
              <a:t>h</a:t>
            </a:r>
            <a:r>
              <a:rPr lang="it-IT" sz="2800" dirty="0">
                <a:hlinkClick r:id="rId4"/>
              </a:rPr>
              <a:t>http://</a:t>
            </a:r>
            <a:r>
              <a:rPr lang="it-IT" sz="2800" dirty="0" smtClean="0">
                <a:hlinkClick r:id="rId4"/>
              </a:rPr>
              <a:t>erictremblay.blogspot.it/2013/11/6-to-7-minutes-of-instructional-video.html</a:t>
            </a:r>
            <a:endParaRPr lang="it-IT" sz="2800" dirty="0" smtClean="0"/>
          </a:p>
          <a:p>
            <a:pPr>
              <a:buNone/>
            </a:pPr>
            <a:endParaRPr lang="it-IT" sz="2800" dirty="0"/>
          </a:p>
          <a:p>
            <a:pPr>
              <a:buNone/>
            </a:pPr>
            <a:r>
              <a:rPr lang="it-IT" sz="2800" dirty="0" smtClean="0">
                <a:hlinkClick r:id="rId3"/>
              </a:rPr>
              <a:t>ttp</a:t>
            </a:r>
            <a:r>
              <a:rPr lang="it-IT" sz="2800" dirty="0">
                <a:hlinkClick r:id="rId3"/>
              </a:rPr>
              <a:t>://www.nngroup.com/articles/website-reading</a:t>
            </a:r>
            <a:r>
              <a:rPr lang="it-IT" sz="2800" dirty="0" smtClean="0">
                <a:hlinkClick r:id="rId3"/>
              </a:rPr>
              <a:t>/</a:t>
            </a:r>
            <a:endParaRPr lang="it-IT" sz="2800" dirty="0" smtClean="0"/>
          </a:p>
          <a:p>
            <a:pPr>
              <a:buNone/>
            </a:pPr>
            <a:endParaRPr lang="it-IT" sz="2800" dirty="0"/>
          </a:p>
          <a:p>
            <a:pPr>
              <a:buNone/>
            </a:pP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CF38-A8A7-854E-BD7C-A41BF901E254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181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65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34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563" y="-819472"/>
            <a:ext cx="623887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48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35</a:t>
            </a:fld>
            <a:endParaRPr lang="it-IT"/>
          </a:p>
        </p:txBody>
      </p:sp>
      <p:pic>
        <p:nvPicPr>
          <p:cNvPr id="60418" name="Picture 2" descr="C:\Users\Lenovo\Dropbox\Screenshot\Screenshot 2015-10-07 11.44.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1760"/>
            <a:ext cx="11229629" cy="631624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0" y="116632"/>
            <a:ext cx="74168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 smtClean="0">
                <a:hlinkClick r:id="rId3"/>
              </a:rPr>
              <a:t>http://www.ted.com/</a:t>
            </a:r>
            <a:r>
              <a:rPr lang="it-IT" sz="1050" dirty="0" err="1" smtClean="0">
                <a:hlinkClick r:id="rId3"/>
              </a:rPr>
              <a:t>playlists</a:t>
            </a:r>
            <a:r>
              <a:rPr lang="it-IT" sz="1050" dirty="0" smtClean="0">
                <a:hlinkClick r:id="rId3"/>
              </a:rPr>
              <a:t>/182/talks_from_inspiring_teachers?utm_source=newsletter_weekly_2015-09-26&amp;utm_campaign=newsletter_weekly&amp;utm_medium=email&amp;utm_content=playlist_button</a:t>
            </a:r>
            <a:endParaRPr lang="it-IT" sz="1050" dirty="0" smtClean="0"/>
          </a:p>
          <a:p>
            <a:endParaRPr lang="it-IT" sz="105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36</a:t>
            </a:fld>
            <a:endParaRPr lang="it-IT"/>
          </a:p>
        </p:txBody>
      </p:sp>
      <p:pic>
        <p:nvPicPr>
          <p:cNvPr id="61442" name="Picture 2" descr="C:\Users\Lenovo\Dropbox\Screenshot\Screenshot 2015-10-07 11.48.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387424"/>
            <a:ext cx="18286413" cy="1028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37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332656"/>
            <a:ext cx="11125202" cy="624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30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38</a:t>
            </a:fld>
            <a:endParaRPr lang="it-IT"/>
          </a:p>
        </p:txBody>
      </p:sp>
      <p:pic>
        <p:nvPicPr>
          <p:cNvPr id="63490" name="Picture 2" descr="Risultati immagini per eyetrac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4234691" cy="3672408"/>
          </a:xfrm>
          <a:prstGeom prst="rect">
            <a:avLst/>
          </a:prstGeom>
          <a:noFill/>
        </p:spPr>
      </p:pic>
      <p:pic>
        <p:nvPicPr>
          <p:cNvPr id="63492" name="Picture 4" descr="Risultati immagini per eyetrac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93096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/>
              <a:t>F-Shaped Pattern For Reading Web Content</a:t>
            </a:r>
            <a:br>
              <a:rPr lang="en-US" sz="2200" b="1" dirty="0"/>
            </a:br>
            <a:r>
              <a:rPr lang="en-US" sz="2200" dirty="0"/>
              <a:t>by </a:t>
            </a:r>
            <a:r>
              <a:rPr lang="en-US" sz="2200" b="1" cap="all" dirty="0">
                <a:hlinkClick r:id="rId2"/>
              </a:rPr>
              <a:t>JAKOB NIELSEN</a:t>
            </a:r>
            <a:r>
              <a:rPr lang="en-US" sz="2200" dirty="0"/>
              <a:t> on April 17, 2006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http://www.nngroup.com/articles/f-shaped-pattern-reading-web-content/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39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2979"/>
            <a:ext cx="8874579" cy="484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83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I prossimi </a:t>
            </a:r>
            <a:r>
              <a:rPr lang="it-IT" dirty="0" smtClean="0"/>
              <a:t>20 anni </a:t>
            </a:r>
            <a:r>
              <a:rPr lang="it-IT" dirty="0"/>
              <a:t>avremo </a:t>
            </a:r>
            <a:r>
              <a:rPr lang="it-IT" dirty="0" smtClean="0"/>
              <a:t> diversi tipi di  </a:t>
            </a:r>
            <a:r>
              <a:rPr lang="it-IT" dirty="0"/>
              <a:t>consumatori/utenti.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Baby </a:t>
            </a:r>
            <a:r>
              <a:rPr lang="it-IT" dirty="0" err="1"/>
              <a:t>boomers</a:t>
            </a:r>
            <a:endParaRPr lang="it-IT" dirty="0"/>
          </a:p>
          <a:p>
            <a:r>
              <a:rPr lang="en-US" dirty="0"/>
              <a:t>Gen. X </a:t>
            </a:r>
            <a:r>
              <a:rPr lang="en-US" dirty="0" smtClean="0"/>
              <a:t> Y (Digital </a:t>
            </a:r>
            <a:r>
              <a:rPr lang="en-US" dirty="0"/>
              <a:t>Immigrants)</a:t>
            </a:r>
            <a:endParaRPr lang="it-IT" dirty="0"/>
          </a:p>
          <a:p>
            <a:r>
              <a:rPr lang="en-US" dirty="0" smtClean="0"/>
              <a:t>Gen</a:t>
            </a:r>
            <a:r>
              <a:rPr lang="en-US" dirty="0"/>
              <a:t>. Z (Digital Natives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(alpha)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843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40</a:t>
            </a:fld>
            <a:endParaRPr lang="it-IT"/>
          </a:p>
        </p:txBody>
      </p:sp>
      <p:pic>
        <p:nvPicPr>
          <p:cNvPr id="62466" name="Picture 2" descr="C:\Users\Lenovo\Dropbox\Screenshot\Screenshot 2015-10-07 12.26.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41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73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Ben strutturato</a:t>
            </a:r>
          </a:p>
          <a:p>
            <a:r>
              <a:rPr lang="it-IT" dirty="0" smtClean="0"/>
              <a:t>Buon layout</a:t>
            </a:r>
          </a:p>
          <a:p>
            <a:r>
              <a:rPr lang="it-IT" dirty="0" smtClean="0"/>
              <a:t>Titoletti come </a:t>
            </a:r>
            <a:r>
              <a:rPr lang="it-IT" smtClean="0"/>
              <a:t>summary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42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9432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02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L’importanza di essere primi…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43</a:t>
            </a:fld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988840"/>
            <a:ext cx="8301250" cy="391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4489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Teenage Usability: Designing Teen-Targeted </a:t>
            </a:r>
            <a:r>
              <a:rPr lang="en-US" sz="2400" b="1" dirty="0" smtClean="0"/>
              <a:t>Websites </a:t>
            </a:r>
            <a:r>
              <a:rPr lang="en-US" sz="2400" dirty="0" smtClean="0"/>
              <a:t>by</a:t>
            </a:r>
            <a:r>
              <a:rPr lang="en-US" sz="2400" dirty="0"/>
              <a:t> </a:t>
            </a:r>
            <a:r>
              <a:rPr lang="en-US" sz="2400" b="1" cap="all" dirty="0">
                <a:hlinkClick r:id="rId2"/>
              </a:rPr>
              <a:t>HOA LORANGER</a:t>
            </a:r>
            <a:r>
              <a:rPr lang="en-US" sz="2400" dirty="0"/>
              <a:t> and </a:t>
            </a:r>
            <a:r>
              <a:rPr lang="en-US" sz="2400" b="1" cap="all" dirty="0">
                <a:hlinkClick r:id="rId3"/>
              </a:rPr>
              <a:t>JAKOB NIELSEN</a:t>
            </a:r>
            <a:r>
              <a:rPr lang="en-US" sz="2400" dirty="0"/>
              <a:t> on February 4, 2013</a:t>
            </a:r>
          </a:p>
          <a:p>
            <a:endParaRPr lang="it-IT" dirty="0" smtClean="0"/>
          </a:p>
          <a:p>
            <a:r>
              <a:rPr lang="it-IT" dirty="0" smtClean="0"/>
              <a:t>Conferma da Nielsen (per </a:t>
            </a:r>
            <a:r>
              <a:rPr lang="it-IT" dirty="0"/>
              <a:t>i teen poco testo, chiaro, grande…)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sz="2000" dirty="0" smtClean="0">
                <a:hlinkClick r:id="rId4"/>
              </a:rPr>
              <a:t>http</a:t>
            </a:r>
            <a:r>
              <a:rPr lang="it-IT" sz="2000" dirty="0">
                <a:hlinkClick r:id="rId4"/>
              </a:rPr>
              <a:t>://www.nngroup.com/</a:t>
            </a:r>
            <a:r>
              <a:rPr lang="it-IT" sz="2000" dirty="0" err="1">
                <a:hlinkClick r:id="rId4"/>
              </a:rPr>
              <a:t>articles</a:t>
            </a:r>
            <a:r>
              <a:rPr lang="it-IT" sz="2000" dirty="0">
                <a:hlinkClick r:id="rId4"/>
              </a:rPr>
              <a:t>/</a:t>
            </a:r>
            <a:r>
              <a:rPr lang="it-IT" sz="2000" dirty="0" err="1">
                <a:hlinkClick r:id="rId4"/>
              </a:rPr>
              <a:t>usability-of-websites-for-teenagers</a:t>
            </a:r>
            <a:r>
              <a:rPr lang="it-IT" sz="2000" dirty="0" smtClean="0">
                <a:hlinkClick r:id="rId4"/>
              </a:rPr>
              <a:t>/</a:t>
            </a:r>
            <a:endParaRPr lang="it-IT" sz="2000" dirty="0" smtClean="0"/>
          </a:p>
          <a:p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39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45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124620"/>
              </p:ext>
            </p:extLst>
          </p:nvPr>
        </p:nvGraphicFramePr>
        <p:xfrm>
          <a:off x="395536" y="692696"/>
          <a:ext cx="7580728" cy="5601543"/>
        </p:xfrm>
        <a:graphic>
          <a:graphicData uri="http://schemas.openxmlformats.org/presentationml/2006/ole">
            <p:oleObj spid="_x0000_s8204" name="Document" r:id="rId3" imgW="6196797" imgH="457797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565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Generazione X,Y (PAS)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46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4896544" cy="541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228184" y="2276872"/>
            <a:ext cx="2915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Generazione di mezzo, ama la lezione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9514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hlinkClick r:id="rId2"/>
              </a:rPr>
              <a:t>https://prezi.com/c2dn7lls4rsc/paperless-living/?rc=bl0eng0preziofthemonth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Senza carta?</a:t>
            </a:r>
          </a:p>
          <a:p>
            <a:endParaRPr lang="it-IT" dirty="0" smtClean="0"/>
          </a:p>
          <a:p>
            <a:r>
              <a:rPr lang="it-IT" dirty="0" smtClean="0">
                <a:hlinkClick r:id="rId3"/>
              </a:rPr>
              <a:t>https://www.youtube.com/watch?v=aXV-yaFmQNk</a:t>
            </a:r>
            <a:endParaRPr lang="it-IT" dirty="0" smtClean="0"/>
          </a:p>
          <a:p>
            <a:r>
              <a:rPr lang="it-IT" smtClean="0"/>
              <a:t>Non funziona?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47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Baby </a:t>
            </a:r>
            <a:r>
              <a:rPr lang="it-IT" dirty="0" err="1" smtClean="0"/>
              <a:t>boomers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Nati dopo </a:t>
            </a:r>
            <a:r>
              <a:rPr lang="it-IT" dirty="0"/>
              <a:t>la guerra, tra 1946 and 1964. </a:t>
            </a:r>
          </a:p>
          <a:p>
            <a:r>
              <a:rPr lang="it-IT" dirty="0"/>
              <a:t>A</a:t>
            </a:r>
            <a:r>
              <a:rPr lang="it-IT" dirty="0" smtClean="0"/>
              <a:t>mano </a:t>
            </a:r>
            <a:r>
              <a:rPr lang="it-IT" dirty="0"/>
              <a:t>i libri, </a:t>
            </a:r>
            <a:endParaRPr lang="it-IT" dirty="0" smtClean="0"/>
          </a:p>
          <a:p>
            <a:r>
              <a:rPr lang="it-IT" dirty="0" smtClean="0"/>
              <a:t>Studiano  </a:t>
            </a:r>
            <a:r>
              <a:rPr lang="it-IT" dirty="0"/>
              <a:t>da manuali e grammatiche, </a:t>
            </a:r>
            <a:endParaRPr lang="it-IT" dirty="0" smtClean="0"/>
          </a:p>
          <a:p>
            <a:r>
              <a:rPr lang="it-IT" dirty="0" smtClean="0"/>
              <a:t>riluttanti </a:t>
            </a:r>
            <a:r>
              <a:rPr lang="it-IT" dirty="0"/>
              <a:t>usare le nuove tecnologie e gli </a:t>
            </a:r>
            <a:r>
              <a:rPr lang="it-IT" dirty="0" err="1"/>
              <a:t>ebook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7" name="Segnaposto contenuto 6" descr="https://encrypted-tbn3.gstatic.com/images?q=tbn:ANd9GcTImOrRsUyEhQkWU_u32ujjP_G2aoQSbkHkB-ime8liY92VXwEdsJ8R-RhM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2276872"/>
            <a:ext cx="2987178" cy="24387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311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Gen. X, Y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 1965-1999 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/>
              <a:t>gruppo di transizione,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 </a:t>
            </a:r>
            <a:r>
              <a:rPr lang="it-IT" u="sng" dirty="0">
                <a:hlinkClick r:id="rId2" tooltip="Digital Immigrants"/>
              </a:rPr>
              <a:t>Digital </a:t>
            </a:r>
            <a:r>
              <a:rPr lang="it-IT" u="sng" dirty="0" err="1">
                <a:hlinkClick r:id="rId2" tooltip="Digital Immigrants"/>
              </a:rPr>
              <a:t>Immigrants</a:t>
            </a:r>
            <a:r>
              <a:rPr lang="it-IT" dirty="0"/>
              <a:t>, </a:t>
            </a:r>
          </a:p>
          <a:p>
            <a:r>
              <a:rPr lang="it-IT" dirty="0"/>
              <a:t>leggono libri, hanno i computer, </a:t>
            </a:r>
            <a:r>
              <a:rPr lang="it-IT" dirty="0" err="1"/>
              <a:t>blackberries</a:t>
            </a:r>
            <a:r>
              <a:rPr lang="it-IT" dirty="0"/>
              <a:t>, sono connessi.</a:t>
            </a:r>
          </a:p>
          <a:p>
            <a:r>
              <a:rPr lang="it-IT" dirty="0"/>
              <a:t>Usano le nuove tecnologie senza buttare le vecchie</a:t>
            </a:r>
          </a:p>
          <a:p>
            <a:endParaRPr lang="it-IT" dirty="0"/>
          </a:p>
        </p:txBody>
      </p:sp>
      <p:pic>
        <p:nvPicPr>
          <p:cNvPr id="7" name="Segnaposto contenuto 6" descr="http://content.arma.org/IMM/Libraries/IM_Cover_Images/Gen_X_Gen_Y_JanFeb2010_1.sflb.ashx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176464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34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err="1">
                <a:hlinkClick r:id="rId2" tooltip="Gen z"/>
              </a:rPr>
              <a:t>Gen</a:t>
            </a:r>
            <a:r>
              <a:rPr lang="it-IT" u="sng" dirty="0">
                <a:hlinkClick r:id="rId2" tooltip="Gen z"/>
              </a:rPr>
              <a:t>-Z</a:t>
            </a:r>
            <a:r>
              <a:rPr lang="it-IT" dirty="0"/>
              <a:t>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nati </a:t>
            </a:r>
            <a:r>
              <a:rPr lang="it-IT" dirty="0"/>
              <a:t>dopo il 2000 </a:t>
            </a:r>
            <a:r>
              <a:rPr lang="it-IT" dirty="0" smtClean="0"/>
              <a:t>(fino al…)</a:t>
            </a:r>
          </a:p>
          <a:p>
            <a:r>
              <a:rPr lang="it-IT" dirty="0" smtClean="0"/>
              <a:t>completamente </a:t>
            </a:r>
            <a:r>
              <a:rPr lang="it-IT" dirty="0"/>
              <a:t>connessi. </a:t>
            </a:r>
            <a:endParaRPr lang="it-IT" dirty="0" smtClean="0"/>
          </a:p>
          <a:p>
            <a:pPr marL="0" indent="0">
              <a:buNone/>
            </a:pPr>
            <a:r>
              <a:rPr lang="it-IT" u="sng" dirty="0" smtClean="0">
                <a:hlinkClick r:id="rId3" tooltip="Digital Natives"/>
              </a:rPr>
              <a:t>Digital </a:t>
            </a:r>
            <a:r>
              <a:rPr lang="it-IT" u="sng" dirty="0" err="1">
                <a:hlinkClick r:id="rId3" tooltip="Digital Natives"/>
              </a:rPr>
              <a:t>Natives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en-US" dirty="0" err="1" smtClean="0"/>
              <a:t>usano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 </a:t>
            </a:r>
            <a:r>
              <a:rPr lang="en-US" dirty="0"/>
              <a:t>cell per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it-IT" dirty="0"/>
          </a:p>
          <a:p>
            <a:r>
              <a:rPr lang="en-US" dirty="0"/>
              <a:t>This group will drive the market, not the other way around, and it’s this customer we need to get in front of (if we can.)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369568" cy="259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461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cap="all" dirty="0"/>
              <a:t>GEN ALPHA</a:t>
            </a:r>
          </a:p>
          <a:p>
            <a:r>
              <a:rPr lang="en-US" dirty="0" smtClean="0"/>
              <a:t>2010 </a:t>
            </a:r>
          </a:p>
          <a:p>
            <a:r>
              <a:rPr lang="en-US" dirty="0" err="1" smtClean="0"/>
              <a:t>Parola</a:t>
            </a:r>
            <a:r>
              <a:rPr lang="en-US" dirty="0" smtClean="0"/>
              <a:t> </a:t>
            </a:r>
            <a:r>
              <a:rPr lang="en-US" dirty="0" err="1" smtClean="0"/>
              <a:t>dell’anno</a:t>
            </a:r>
            <a:r>
              <a:rPr lang="en-US" dirty="0" smtClean="0"/>
              <a:t> è app</a:t>
            </a:r>
          </a:p>
          <a:p>
            <a:r>
              <a:rPr lang="en-US" dirty="0" err="1" smtClean="0"/>
              <a:t>Comincia</a:t>
            </a:r>
            <a:r>
              <a:rPr lang="en-US" dirty="0" smtClean="0"/>
              <a:t> </a:t>
            </a:r>
            <a:r>
              <a:rPr lang="en-US" dirty="0" err="1" smtClean="0"/>
              <a:t>l’epoca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gen alpha (</a:t>
            </a:r>
            <a:r>
              <a:rPr lang="en-US" dirty="0" smtClean="0"/>
              <a:t>Ne </a:t>
            </a:r>
            <a:r>
              <a:rPr lang="en-US" dirty="0" err="1" smtClean="0"/>
              <a:t>nascono</a:t>
            </a:r>
            <a:r>
              <a:rPr lang="en-US" dirty="0" smtClean="0"/>
              <a:t> 2,5 </a:t>
            </a:r>
            <a:r>
              <a:rPr lang="en-US" dirty="0" err="1" smtClean="0"/>
              <a:t>milioni</a:t>
            </a:r>
            <a:r>
              <a:rPr lang="en-US" dirty="0" smtClean="0"/>
              <a:t> </a:t>
            </a:r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settimana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Influenzati</a:t>
            </a:r>
            <a:r>
              <a:rPr lang="en-US" dirty="0" smtClean="0"/>
              <a:t> </a:t>
            </a:r>
            <a:r>
              <a:rPr lang="en-US" dirty="0" err="1" smtClean="0"/>
              <a:t>dal</a:t>
            </a:r>
            <a:r>
              <a:rPr lang="en-US" dirty="0" smtClean="0"/>
              <a:t> </a:t>
            </a:r>
            <a:r>
              <a:rPr lang="en-US" dirty="0" err="1" smtClean="0"/>
              <a:t>visivo</a:t>
            </a:r>
            <a:r>
              <a:rPr lang="en-US" dirty="0" smtClean="0"/>
              <a:t> e video, </a:t>
            </a:r>
            <a:r>
              <a:rPr lang="en-US" dirty="0" err="1" smtClean="0"/>
              <a:t>usano</a:t>
            </a:r>
            <a:r>
              <a:rPr lang="en-US" dirty="0" smtClean="0"/>
              <a:t>  </a:t>
            </a:r>
            <a:r>
              <a:rPr lang="en-US" dirty="0" smtClean="0"/>
              <a:t>YouTube e </a:t>
            </a:r>
            <a:r>
              <a:rPr lang="en-US" dirty="0" err="1" smtClean="0"/>
              <a:t>Instagram</a:t>
            </a:r>
            <a:endParaRPr lang="en-US" dirty="0" smtClean="0"/>
          </a:p>
          <a:p>
            <a:r>
              <a:rPr lang="en-US" dirty="0" err="1" smtClean="0"/>
              <a:t>Riprendi</a:t>
            </a:r>
            <a:r>
              <a:rPr lang="en-US" dirty="0" smtClean="0"/>
              <a:t> e </a:t>
            </a:r>
            <a:r>
              <a:rPr lang="en-US" dirty="0" err="1" smtClean="0"/>
              <a:t>condividi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6781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08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/>
              <a:t>TECHNOLOGY TIMELINE 1995 TO 2014</a:t>
            </a:r>
            <a:br>
              <a:rPr lang="en-US" b="1" cap="all" dirty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1997</a:t>
            </a:r>
            <a:r>
              <a:rPr lang="en-US" dirty="0"/>
              <a:t>: Google.com is registered as a domain</a:t>
            </a:r>
          </a:p>
          <a:p>
            <a:r>
              <a:rPr lang="en-US" dirty="0"/>
              <a:t>1998: Portable MP3 players enter the market</a:t>
            </a:r>
          </a:p>
          <a:p>
            <a:r>
              <a:rPr lang="en-US" dirty="0"/>
              <a:t>2000: USB flash drives become available, Nokia 3310 launched</a:t>
            </a:r>
          </a:p>
          <a:p>
            <a:r>
              <a:rPr lang="en-US" dirty="0"/>
              <a:t>2001: Wikipedia is launched</a:t>
            </a:r>
          </a:p>
          <a:p>
            <a:r>
              <a:rPr lang="en-US" dirty="0"/>
              <a:t>2003: </a:t>
            </a:r>
            <a:r>
              <a:rPr lang="en-US" dirty="0" err="1"/>
              <a:t>MySpace</a:t>
            </a:r>
            <a:r>
              <a:rPr lang="en-US" dirty="0"/>
              <a:t> is launched</a:t>
            </a:r>
          </a:p>
          <a:p>
            <a:r>
              <a:rPr lang="en-US" dirty="0"/>
              <a:t>2005: YouTube is launched</a:t>
            </a:r>
          </a:p>
          <a:p>
            <a:r>
              <a:rPr lang="en-US" dirty="0"/>
              <a:t>2006: Facebook opens to the public</a:t>
            </a:r>
          </a:p>
          <a:p>
            <a:r>
              <a:rPr lang="en-US" dirty="0"/>
              <a:t>2006: Twitter is launched</a:t>
            </a:r>
          </a:p>
          <a:p>
            <a:r>
              <a:rPr lang="en-US" dirty="0"/>
              <a:t>2007: Dropbox founded</a:t>
            </a:r>
          </a:p>
          <a:p>
            <a:r>
              <a:rPr lang="en-US" dirty="0"/>
              <a:t>2007: First iPhone released</a:t>
            </a:r>
          </a:p>
          <a:p>
            <a:r>
              <a:rPr lang="en-US" dirty="0"/>
              <a:t>2009: </a:t>
            </a:r>
            <a:r>
              <a:rPr lang="en-US" dirty="0" err="1"/>
              <a:t>Whatsapp</a:t>
            </a:r>
            <a:r>
              <a:rPr lang="en-US" dirty="0"/>
              <a:t> </a:t>
            </a:r>
            <a:r>
              <a:rPr lang="en-US" dirty="0" smtClean="0"/>
              <a:t>founded</a:t>
            </a:r>
          </a:p>
          <a:p>
            <a:endParaRPr lang="en-US" dirty="0"/>
          </a:p>
          <a:p>
            <a:r>
              <a:rPr lang="en-US" dirty="0"/>
              <a:t>2010: iPad is launched</a:t>
            </a:r>
          </a:p>
          <a:p>
            <a:r>
              <a:rPr lang="en-US" dirty="0"/>
              <a:t>2010: Instagram launched</a:t>
            </a:r>
          </a:p>
          <a:p>
            <a:r>
              <a:rPr lang="en-US" dirty="0"/>
              <a:t>2012: Facebook has 1 billion active users</a:t>
            </a:r>
          </a:p>
          <a:p>
            <a:r>
              <a:rPr lang="en-US" dirty="0"/>
              <a:t>2014: Google Glass launched</a:t>
            </a:r>
          </a:p>
          <a:p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41987" name="Picture 3" descr="Image result for social software timeline 2000 to 2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20888"/>
            <a:ext cx="6953250" cy="3905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0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808</Words>
  <Application>Microsoft Office PowerPoint</Application>
  <PresentationFormat>Presentazione su schermo (4:3)</PresentationFormat>
  <Paragraphs>219</Paragraphs>
  <Slides>47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9" baseType="lpstr">
      <vt:lpstr>Tema di Office</vt:lpstr>
      <vt:lpstr>Document</vt:lpstr>
      <vt:lpstr>Diapositiva 1</vt:lpstr>
      <vt:lpstr>Diapositiva 2</vt:lpstr>
      <vt:lpstr>Diapositiva 3</vt:lpstr>
      <vt:lpstr>I prossimi 20 anni avremo  diversi tipi di  consumatori/utenti. </vt:lpstr>
      <vt:lpstr>Baby boomers</vt:lpstr>
      <vt:lpstr>Gen. X, Y</vt:lpstr>
      <vt:lpstr>Gen-Z </vt:lpstr>
      <vt:lpstr>Diapositiva 8</vt:lpstr>
      <vt:lpstr>TECHNOLOGY TIMELINE 1995 TO 2014 </vt:lpstr>
      <vt:lpstr>Più intelligenti?</vt:lpstr>
      <vt:lpstr>Come? Perché?</vt:lpstr>
      <vt:lpstr>Diapositiva 12</vt:lpstr>
      <vt:lpstr>Diapositiva 13</vt:lpstr>
      <vt:lpstr>Diapositiva 14</vt:lpstr>
      <vt:lpstr>Greenfield, 2009</vt:lpstr>
      <vt:lpstr>Diapositiva 16</vt:lpstr>
      <vt:lpstr>Effetto finito?</vt:lpstr>
      <vt:lpstr>Più distratti?</vt:lpstr>
      <vt:lpstr>Più tecnologici? Dati ISTAT</vt:lpstr>
      <vt:lpstr>Digital divide</vt:lpstr>
      <vt:lpstr>Cosa usiamo?</vt:lpstr>
      <vt:lpstr>Cosa vogliono i teen?</vt:lpstr>
      <vt:lpstr>   MEDIA MENAGEMENT CENTER  Università del Northwestern, Illinois 2009  TEENS KNOW WHAT THEY WANT FROM ONLINE NEWS: DO YOU?  Dati da una ricerca con ragazzi dai 13 ai 18 anni.   </vt:lpstr>
      <vt:lpstr>PROBLEMA</vt:lpstr>
      <vt:lpstr>SOLUZIONI</vt:lpstr>
      <vt:lpstr>I difetti: ipotesi</vt:lpstr>
      <vt:lpstr>Un esempio di Layout scorretto</vt:lpstr>
      <vt:lpstr> </vt:lpstr>
      <vt:lpstr>METODO</vt:lpstr>
      <vt:lpstr>RISULTATI: 10 LEZIONI CHIAVE</vt:lpstr>
      <vt:lpstr>CONCLUSIONI</vt:lpstr>
      <vt:lpstr>Solo i teens?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F-Shaped Pattern For Reading Web Content by JAKOB NIELSEN on April 17, 2006 http://www.nngroup.com/articles/f-shaped-pattern-reading-web-content/</vt:lpstr>
      <vt:lpstr>Diapositiva 40</vt:lpstr>
      <vt:lpstr>Diapositiva 41</vt:lpstr>
      <vt:lpstr>Diapositiva 42</vt:lpstr>
      <vt:lpstr>L’importanza di essere primi…</vt:lpstr>
      <vt:lpstr>Diapositiva 44</vt:lpstr>
      <vt:lpstr>Diapositiva 45</vt:lpstr>
      <vt:lpstr>Generazione X,Y (PAS)</vt:lpstr>
      <vt:lpstr>Diapositiva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Gisella</dc:creator>
  <cp:lastModifiedBy>gisella</cp:lastModifiedBy>
  <cp:revision>85</cp:revision>
  <dcterms:created xsi:type="dcterms:W3CDTF">2013-09-22T10:31:02Z</dcterms:created>
  <dcterms:modified xsi:type="dcterms:W3CDTF">2018-10-11T11:56:45Z</dcterms:modified>
</cp:coreProperties>
</file>