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9" r:id="rId3"/>
    <p:sldId id="270" r:id="rId4"/>
    <p:sldId id="257" r:id="rId5"/>
    <p:sldId id="258" r:id="rId6"/>
    <p:sldId id="259" r:id="rId7"/>
    <p:sldId id="260" r:id="rId8"/>
    <p:sldId id="261" r:id="rId9"/>
    <p:sldId id="268" r:id="rId10"/>
    <p:sldId id="262" r:id="rId11"/>
    <p:sldId id="263" r:id="rId12"/>
    <p:sldId id="264" r:id="rId13"/>
    <p:sldId id="265" r:id="rId14"/>
    <p:sldId id="266" r:id="rId15"/>
    <p:sldId id="267" r:id="rId16"/>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58" d="100"/>
          <a:sy n="58" d="100"/>
        </p:scale>
        <p:origin x="-102" y="-3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smtClean="0"/>
              <a:t>Fare clic per modificare lo stile del titolo</a:t>
            </a:r>
            <a:endParaRPr lang="it-IT"/>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380DD78C-A668-4BF1-833A-DB6072B7E190}" type="datetimeFigureOut">
              <a:rPr lang="it-IT" smtClean="0"/>
              <a:t>21/01/2015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58B0056-E952-4F78-9A58-C2BC71034A2B}" type="slidenum">
              <a:rPr lang="it-IT" smtClean="0"/>
              <a:t>‹N›</a:t>
            </a:fld>
            <a:endParaRPr lang="it-IT"/>
          </a:p>
        </p:txBody>
      </p:sp>
    </p:spTree>
    <p:extLst>
      <p:ext uri="{BB962C8B-B14F-4D97-AF65-F5344CB8AC3E}">
        <p14:creationId xmlns:p14="http://schemas.microsoft.com/office/powerpoint/2010/main" val="30769964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380DD78C-A668-4BF1-833A-DB6072B7E190}" type="datetimeFigureOut">
              <a:rPr lang="it-IT" smtClean="0"/>
              <a:t>21/01/2015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58B0056-E952-4F78-9A58-C2BC71034A2B}" type="slidenum">
              <a:rPr lang="it-IT" smtClean="0"/>
              <a:t>‹N›</a:t>
            </a:fld>
            <a:endParaRPr lang="it-IT"/>
          </a:p>
        </p:txBody>
      </p:sp>
    </p:spTree>
    <p:extLst>
      <p:ext uri="{BB962C8B-B14F-4D97-AF65-F5344CB8AC3E}">
        <p14:creationId xmlns:p14="http://schemas.microsoft.com/office/powerpoint/2010/main" val="3670976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380DD78C-A668-4BF1-833A-DB6072B7E190}" type="datetimeFigureOut">
              <a:rPr lang="it-IT" smtClean="0"/>
              <a:t>21/01/2015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58B0056-E952-4F78-9A58-C2BC71034A2B}" type="slidenum">
              <a:rPr lang="it-IT" smtClean="0"/>
              <a:t>‹N›</a:t>
            </a:fld>
            <a:endParaRPr lang="it-IT"/>
          </a:p>
        </p:txBody>
      </p:sp>
    </p:spTree>
    <p:extLst>
      <p:ext uri="{BB962C8B-B14F-4D97-AF65-F5344CB8AC3E}">
        <p14:creationId xmlns:p14="http://schemas.microsoft.com/office/powerpoint/2010/main" val="40740519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380DD78C-A668-4BF1-833A-DB6072B7E190}" type="datetimeFigureOut">
              <a:rPr lang="it-IT" smtClean="0"/>
              <a:t>21/01/2015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58B0056-E952-4F78-9A58-C2BC71034A2B}" type="slidenum">
              <a:rPr lang="it-IT" smtClean="0"/>
              <a:t>‹N›</a:t>
            </a:fld>
            <a:endParaRPr lang="it-IT"/>
          </a:p>
        </p:txBody>
      </p:sp>
    </p:spTree>
    <p:extLst>
      <p:ext uri="{BB962C8B-B14F-4D97-AF65-F5344CB8AC3E}">
        <p14:creationId xmlns:p14="http://schemas.microsoft.com/office/powerpoint/2010/main" val="24462249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smtClean="0"/>
              <a:t>Fare clic per modificare lo stile del titolo</a:t>
            </a:r>
            <a:endParaRPr lang="it-IT"/>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380DD78C-A668-4BF1-833A-DB6072B7E190}" type="datetimeFigureOut">
              <a:rPr lang="it-IT" smtClean="0"/>
              <a:t>21/01/2015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58B0056-E952-4F78-9A58-C2BC71034A2B}" type="slidenum">
              <a:rPr lang="it-IT" smtClean="0"/>
              <a:t>‹N›</a:t>
            </a:fld>
            <a:endParaRPr lang="it-IT"/>
          </a:p>
        </p:txBody>
      </p:sp>
    </p:spTree>
    <p:extLst>
      <p:ext uri="{BB962C8B-B14F-4D97-AF65-F5344CB8AC3E}">
        <p14:creationId xmlns:p14="http://schemas.microsoft.com/office/powerpoint/2010/main" val="19675420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838200" y="1825625"/>
            <a:ext cx="51816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6172200" y="1825625"/>
            <a:ext cx="51816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380DD78C-A668-4BF1-833A-DB6072B7E190}" type="datetimeFigureOut">
              <a:rPr lang="it-IT" smtClean="0"/>
              <a:t>21/01/2015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58B0056-E952-4F78-9A58-C2BC71034A2B}" type="slidenum">
              <a:rPr lang="it-IT" smtClean="0"/>
              <a:t>‹N›</a:t>
            </a:fld>
            <a:endParaRPr lang="it-IT"/>
          </a:p>
        </p:txBody>
      </p:sp>
    </p:spTree>
    <p:extLst>
      <p:ext uri="{BB962C8B-B14F-4D97-AF65-F5344CB8AC3E}">
        <p14:creationId xmlns:p14="http://schemas.microsoft.com/office/powerpoint/2010/main" val="29064814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smtClean="0"/>
              <a:t>Fare clic per modificare lo stile del titolo</a:t>
            </a:r>
            <a:endParaRPr lang="it-IT"/>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380DD78C-A668-4BF1-833A-DB6072B7E190}" type="datetimeFigureOut">
              <a:rPr lang="it-IT" smtClean="0"/>
              <a:t>21/01/2015</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258B0056-E952-4F78-9A58-C2BC71034A2B}" type="slidenum">
              <a:rPr lang="it-IT" smtClean="0"/>
              <a:t>‹N›</a:t>
            </a:fld>
            <a:endParaRPr lang="it-IT"/>
          </a:p>
        </p:txBody>
      </p:sp>
    </p:spTree>
    <p:extLst>
      <p:ext uri="{BB962C8B-B14F-4D97-AF65-F5344CB8AC3E}">
        <p14:creationId xmlns:p14="http://schemas.microsoft.com/office/powerpoint/2010/main" val="8506910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380DD78C-A668-4BF1-833A-DB6072B7E190}" type="datetimeFigureOut">
              <a:rPr lang="it-IT" smtClean="0"/>
              <a:t>21/01/2015</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258B0056-E952-4F78-9A58-C2BC71034A2B}" type="slidenum">
              <a:rPr lang="it-IT" smtClean="0"/>
              <a:t>‹N›</a:t>
            </a:fld>
            <a:endParaRPr lang="it-IT"/>
          </a:p>
        </p:txBody>
      </p:sp>
    </p:spTree>
    <p:extLst>
      <p:ext uri="{BB962C8B-B14F-4D97-AF65-F5344CB8AC3E}">
        <p14:creationId xmlns:p14="http://schemas.microsoft.com/office/powerpoint/2010/main" val="1051319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380DD78C-A668-4BF1-833A-DB6072B7E190}" type="datetimeFigureOut">
              <a:rPr lang="it-IT" smtClean="0"/>
              <a:t>21/01/2015</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258B0056-E952-4F78-9A58-C2BC71034A2B}" type="slidenum">
              <a:rPr lang="it-IT" smtClean="0"/>
              <a:t>‹N›</a:t>
            </a:fld>
            <a:endParaRPr lang="it-IT"/>
          </a:p>
        </p:txBody>
      </p:sp>
    </p:spTree>
    <p:extLst>
      <p:ext uri="{BB962C8B-B14F-4D97-AF65-F5344CB8AC3E}">
        <p14:creationId xmlns:p14="http://schemas.microsoft.com/office/powerpoint/2010/main" val="3080245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380DD78C-A668-4BF1-833A-DB6072B7E190}" type="datetimeFigureOut">
              <a:rPr lang="it-IT" smtClean="0"/>
              <a:t>21/01/2015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58B0056-E952-4F78-9A58-C2BC71034A2B}" type="slidenum">
              <a:rPr lang="it-IT" smtClean="0"/>
              <a:t>‹N›</a:t>
            </a:fld>
            <a:endParaRPr lang="it-IT"/>
          </a:p>
        </p:txBody>
      </p:sp>
    </p:spTree>
    <p:extLst>
      <p:ext uri="{BB962C8B-B14F-4D97-AF65-F5344CB8AC3E}">
        <p14:creationId xmlns:p14="http://schemas.microsoft.com/office/powerpoint/2010/main" val="1927311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380DD78C-A668-4BF1-833A-DB6072B7E190}" type="datetimeFigureOut">
              <a:rPr lang="it-IT" smtClean="0"/>
              <a:t>21/01/2015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58B0056-E952-4F78-9A58-C2BC71034A2B}" type="slidenum">
              <a:rPr lang="it-IT" smtClean="0"/>
              <a:t>‹N›</a:t>
            </a:fld>
            <a:endParaRPr lang="it-IT"/>
          </a:p>
        </p:txBody>
      </p:sp>
    </p:spTree>
    <p:extLst>
      <p:ext uri="{BB962C8B-B14F-4D97-AF65-F5344CB8AC3E}">
        <p14:creationId xmlns:p14="http://schemas.microsoft.com/office/powerpoint/2010/main" val="205650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0DD78C-A668-4BF1-833A-DB6072B7E190}" type="datetimeFigureOut">
              <a:rPr lang="it-IT" smtClean="0"/>
              <a:t>21/01/2015</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8B0056-E952-4F78-9A58-C2BC71034A2B}" type="slidenum">
              <a:rPr lang="it-IT" smtClean="0"/>
              <a:t>‹N›</a:t>
            </a:fld>
            <a:endParaRPr lang="it-IT"/>
          </a:p>
        </p:txBody>
      </p:sp>
    </p:spTree>
    <p:extLst>
      <p:ext uri="{BB962C8B-B14F-4D97-AF65-F5344CB8AC3E}">
        <p14:creationId xmlns:p14="http://schemas.microsoft.com/office/powerpoint/2010/main" val="32562489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a:bodyPr>
          <a:lstStyle/>
          <a:p>
            <a:r>
              <a:rPr lang="it-IT" sz="3600" b="1" dirty="0" smtClean="0"/>
              <a:t>Big Data</a:t>
            </a:r>
            <a:endParaRPr lang="it-IT" sz="3600" b="1" dirty="0"/>
          </a:p>
        </p:txBody>
      </p:sp>
      <p:sp>
        <p:nvSpPr>
          <p:cNvPr id="3" name="Sottotitolo 2"/>
          <p:cNvSpPr>
            <a:spLocks noGrp="1"/>
          </p:cNvSpPr>
          <p:nvPr>
            <p:ph type="subTitle" idx="1"/>
          </p:nvPr>
        </p:nvSpPr>
        <p:spPr>
          <a:xfrm>
            <a:off x="1524000" y="4095814"/>
            <a:ext cx="9144000" cy="1655762"/>
          </a:xfrm>
        </p:spPr>
        <p:txBody>
          <a:bodyPr/>
          <a:lstStyle/>
          <a:p>
            <a:r>
              <a:rPr lang="it-IT" dirty="0" smtClean="0"/>
              <a:t>Victor Mayer-</a:t>
            </a:r>
            <a:r>
              <a:rPr lang="it-IT" dirty="0" err="1" smtClean="0"/>
              <a:t>Schonbergher</a:t>
            </a:r>
            <a:r>
              <a:rPr lang="it-IT" dirty="0" smtClean="0"/>
              <a:t>; Oxford University</a:t>
            </a:r>
          </a:p>
          <a:p>
            <a:r>
              <a:rPr lang="it-IT" dirty="0" smtClean="0"/>
              <a:t>Kenneth Cukier; The Economist</a:t>
            </a:r>
          </a:p>
          <a:p>
            <a:r>
              <a:rPr lang="it-IT" dirty="0" smtClean="0"/>
              <a:t>Garzanti 2013</a:t>
            </a:r>
            <a:endParaRPr lang="it-IT" dirty="0"/>
          </a:p>
        </p:txBody>
      </p:sp>
    </p:spTree>
    <p:extLst>
      <p:ext uri="{BB962C8B-B14F-4D97-AF65-F5344CB8AC3E}">
        <p14:creationId xmlns:p14="http://schemas.microsoft.com/office/powerpoint/2010/main" val="42020073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2400" dirty="0" smtClean="0"/>
              <a:t>Big Data</a:t>
            </a:r>
            <a:endParaRPr lang="it-IT" sz="2400" dirty="0"/>
          </a:p>
        </p:txBody>
      </p:sp>
      <p:sp>
        <p:nvSpPr>
          <p:cNvPr id="3" name="Segnaposto contenuto 2"/>
          <p:cNvSpPr>
            <a:spLocks noGrp="1"/>
          </p:cNvSpPr>
          <p:nvPr>
            <p:ph idx="1"/>
          </p:nvPr>
        </p:nvSpPr>
        <p:spPr>
          <a:xfrm>
            <a:off x="1002792" y="1825625"/>
            <a:ext cx="10515600" cy="4351338"/>
          </a:xfrm>
        </p:spPr>
        <p:txBody>
          <a:bodyPr>
            <a:normAutofit/>
          </a:bodyPr>
          <a:lstStyle/>
          <a:p>
            <a:pPr marL="0" indent="0">
              <a:buNone/>
            </a:pPr>
            <a:r>
              <a:rPr lang="it-IT" sz="2400" dirty="0" smtClean="0">
                <a:solidFill>
                  <a:schemeClr val="accent5">
                    <a:lumMod val="75000"/>
                  </a:schemeClr>
                </a:solidFill>
                <a:latin typeface="Arial" panose="020B0604020202020204" pitchFamily="34" charset="0"/>
                <a:cs typeface="Arial" panose="020B0604020202020204" pitchFamily="34" charset="0"/>
              </a:rPr>
              <a:t>Nei corsi educativi on line si possono raccogliere dati importanti</a:t>
            </a:r>
            <a:r>
              <a:rPr lang="it-IT" sz="2400" dirty="0" smtClean="0">
                <a:latin typeface="Arial" panose="020B0604020202020204" pitchFamily="34" charset="0"/>
                <a:cs typeface="Arial" panose="020B0604020202020204" pitchFamily="34" charset="0"/>
              </a:rPr>
              <a:t>.</a:t>
            </a:r>
          </a:p>
          <a:p>
            <a:pPr marL="0" indent="0">
              <a:buNone/>
            </a:pPr>
            <a:r>
              <a:rPr lang="it-IT" sz="2400" dirty="0" smtClean="0">
                <a:latin typeface="Arial" panose="020B0604020202020204" pitchFamily="34" charset="0"/>
                <a:cs typeface="Arial" panose="020B0604020202020204" pitchFamily="34" charset="0"/>
              </a:rPr>
              <a:t> Ad esempio se una grossa percentuale di studenti ha riguardato una parte di una lezione, è probabile che il docente in quella parte non sia stato chiaro.</a:t>
            </a:r>
          </a:p>
          <a:p>
            <a:pPr marL="0" indent="0">
              <a:buNone/>
            </a:pPr>
            <a:endParaRPr lang="it-IT" sz="2400" dirty="0" smtClean="0">
              <a:latin typeface="Arial" panose="020B0604020202020204" pitchFamily="34" charset="0"/>
              <a:cs typeface="Arial" panose="020B0604020202020204" pitchFamily="34" charset="0"/>
            </a:endParaRPr>
          </a:p>
          <a:p>
            <a:pPr marL="0" indent="0">
              <a:buNone/>
            </a:pPr>
            <a:r>
              <a:rPr lang="it-IT" sz="2400" dirty="0" smtClean="0">
                <a:solidFill>
                  <a:srgbClr val="FF0000"/>
                </a:solidFill>
                <a:latin typeface="Arial" panose="020B0604020202020204" pitchFamily="34" charset="0"/>
                <a:cs typeface="Arial" panose="020B0604020202020204" pitchFamily="34" charset="0"/>
              </a:rPr>
              <a:t>Negli ultimi anni è venuta alla ribalta una nuova figura professionale, il «Data Scientist», che unisce le competenze dello statistico, del programmatore, del designer infografico e del narratore.</a:t>
            </a:r>
          </a:p>
          <a:p>
            <a:pPr marL="0" indent="0">
              <a:buNone/>
            </a:pPr>
            <a:r>
              <a:rPr lang="it-IT" sz="2400" dirty="0" smtClean="0">
                <a:latin typeface="Arial" panose="020B0604020202020204" pitchFamily="34" charset="0"/>
                <a:cs typeface="Arial" panose="020B0604020202020204" pitchFamily="34" charset="0"/>
              </a:rPr>
              <a:t>Gli statistici, i data base manager e gli esperti di apprendimento automatico saranno richiestissimi.</a:t>
            </a:r>
            <a:endParaRPr lang="it-IT"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5439387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2400" dirty="0" smtClean="0"/>
              <a:t>Big Data</a:t>
            </a:r>
            <a:endParaRPr lang="it-IT" sz="2400" dirty="0"/>
          </a:p>
        </p:txBody>
      </p:sp>
      <p:sp>
        <p:nvSpPr>
          <p:cNvPr id="3" name="Segnaposto contenuto 2"/>
          <p:cNvSpPr>
            <a:spLocks noGrp="1"/>
          </p:cNvSpPr>
          <p:nvPr>
            <p:ph idx="1"/>
          </p:nvPr>
        </p:nvSpPr>
        <p:spPr/>
        <p:txBody>
          <a:bodyPr>
            <a:normAutofit/>
          </a:bodyPr>
          <a:lstStyle/>
          <a:p>
            <a:pPr marL="0" indent="0">
              <a:buNone/>
            </a:pPr>
            <a:r>
              <a:rPr lang="it-IT" sz="2400" dirty="0" smtClean="0">
                <a:latin typeface="Arial" panose="020B0604020202020204" pitchFamily="34" charset="0"/>
                <a:cs typeface="Arial" panose="020B0604020202020204" pitchFamily="34" charset="0"/>
              </a:rPr>
              <a:t>Sta emergendo una nuova generazione di </a:t>
            </a:r>
            <a:r>
              <a:rPr lang="it-IT" sz="2400" u="sng" dirty="0" smtClean="0">
                <a:latin typeface="Arial" panose="020B0604020202020204" pitchFamily="34" charset="0"/>
                <a:cs typeface="Arial" panose="020B0604020202020204" pitchFamily="34" charset="0"/>
              </a:rPr>
              <a:t>«angeli» </a:t>
            </a:r>
            <a:r>
              <a:rPr lang="it-IT" sz="2400" dirty="0" smtClean="0">
                <a:latin typeface="Arial" panose="020B0604020202020204" pitchFamily="34" charset="0"/>
                <a:cs typeface="Arial" panose="020B0604020202020204" pitchFamily="34" charset="0"/>
              </a:rPr>
              <a:t>ad esempio tra gli ex di Google, che insieme ad un gruppo ristretto di accademici sta finanziando le start up ad alta intensità di dati che </a:t>
            </a:r>
            <a:r>
              <a:rPr lang="it-IT" sz="2400" dirty="0">
                <a:latin typeface="Arial" panose="020B0604020202020204" pitchFamily="34" charset="0"/>
                <a:cs typeface="Arial" panose="020B0604020202020204" pitchFamily="34" charset="0"/>
              </a:rPr>
              <a:t>oggigiorno </a:t>
            </a:r>
            <a:r>
              <a:rPr lang="it-IT" sz="2400" dirty="0" smtClean="0">
                <a:latin typeface="Arial" panose="020B0604020202020204" pitchFamily="34" charset="0"/>
                <a:cs typeface="Arial" panose="020B0604020202020204" pitchFamily="34" charset="0"/>
              </a:rPr>
              <a:t>proliferano.</a:t>
            </a:r>
          </a:p>
          <a:p>
            <a:pPr marL="0" indent="0">
              <a:buNone/>
            </a:pPr>
            <a:endParaRPr lang="it-IT" sz="2400" dirty="0" smtClean="0">
              <a:solidFill>
                <a:srgbClr val="FF0000"/>
              </a:solidFill>
              <a:latin typeface="Arial" panose="020B0604020202020204" pitchFamily="34" charset="0"/>
              <a:cs typeface="Arial" panose="020B0604020202020204" pitchFamily="34" charset="0"/>
            </a:endParaRPr>
          </a:p>
          <a:p>
            <a:pPr marL="0" indent="0">
              <a:buNone/>
            </a:pPr>
            <a:r>
              <a:rPr lang="it-IT" sz="2400" dirty="0" smtClean="0">
                <a:solidFill>
                  <a:srgbClr val="FF0000"/>
                </a:solidFill>
                <a:latin typeface="Arial" panose="020B0604020202020204" pitchFamily="34" charset="0"/>
                <a:cs typeface="Arial" panose="020B0604020202020204" pitchFamily="34" charset="0"/>
              </a:rPr>
              <a:t>Stanno emergendo degli </a:t>
            </a:r>
            <a:r>
              <a:rPr lang="it-IT" sz="2400" u="sng" dirty="0" smtClean="0">
                <a:solidFill>
                  <a:srgbClr val="FF0000"/>
                </a:solidFill>
                <a:latin typeface="Arial" panose="020B0604020202020204" pitchFamily="34" charset="0"/>
                <a:cs typeface="Arial" panose="020B0604020202020204" pitchFamily="34" charset="0"/>
              </a:rPr>
              <a:t>«intermediari di dati» </a:t>
            </a:r>
            <a:r>
              <a:rPr lang="it-IT" sz="2400" dirty="0" smtClean="0">
                <a:solidFill>
                  <a:srgbClr val="FF0000"/>
                </a:solidFill>
                <a:latin typeface="Arial" panose="020B0604020202020204" pitchFamily="34" charset="0"/>
                <a:cs typeface="Arial" panose="020B0604020202020204" pitchFamily="34" charset="0"/>
              </a:rPr>
              <a:t>che saranno in grado di raccoglierli da più fonti, aggregarli e impiegarli per scopi innovativi: i detentori di dati consentiranno agli intermediari di assolvere questo ruolo perché il valore di alcuni dati si può estrarre solo tramite la loro intermediazione.</a:t>
            </a:r>
            <a:endParaRPr lang="it-IT" sz="2400"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116177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2400" dirty="0" smtClean="0"/>
              <a:t> Big Data</a:t>
            </a:r>
            <a:endParaRPr lang="it-IT" sz="2400" dirty="0"/>
          </a:p>
        </p:txBody>
      </p:sp>
      <p:sp>
        <p:nvSpPr>
          <p:cNvPr id="3" name="Segnaposto contenuto 2"/>
          <p:cNvSpPr>
            <a:spLocks noGrp="1"/>
          </p:cNvSpPr>
          <p:nvPr>
            <p:ph idx="1"/>
          </p:nvPr>
        </p:nvSpPr>
        <p:spPr/>
        <p:txBody>
          <a:bodyPr>
            <a:normAutofit/>
          </a:bodyPr>
          <a:lstStyle/>
          <a:p>
            <a:pPr marL="0" indent="0">
              <a:buNone/>
            </a:pPr>
            <a:r>
              <a:rPr lang="it-IT" sz="2400" dirty="0" smtClean="0">
                <a:latin typeface="Arial" panose="020B0604020202020204" pitchFamily="34" charset="0"/>
                <a:cs typeface="Arial" panose="020B0604020202020204" pitchFamily="34" charset="0"/>
              </a:rPr>
              <a:t>Qualche esempio di intermediari:</a:t>
            </a:r>
          </a:p>
          <a:p>
            <a:pPr>
              <a:buFontTx/>
              <a:buChar char="-"/>
            </a:pPr>
            <a:endParaRPr lang="it-IT" sz="2400" dirty="0" smtClean="0">
              <a:latin typeface="Arial" panose="020B0604020202020204" pitchFamily="34" charset="0"/>
              <a:cs typeface="Arial" panose="020B0604020202020204" pitchFamily="34" charset="0"/>
            </a:endParaRPr>
          </a:p>
          <a:p>
            <a:pPr>
              <a:buFontTx/>
              <a:buChar char="-"/>
            </a:pPr>
            <a:r>
              <a:rPr lang="it-IT" sz="2400" dirty="0" smtClean="0">
                <a:latin typeface="Arial" panose="020B0604020202020204" pitchFamily="34" charset="0"/>
                <a:cs typeface="Arial" panose="020B0604020202020204" pitchFamily="34" charset="0"/>
              </a:rPr>
              <a:t>Hitwise ha stretto accordi con vari provider per raccoglierne i dati sul Clickstream dei siti. I dati venivano concessi in licenza per una somma modesta mentre l’intermediario si accaparrava il grosso del valore. </a:t>
            </a:r>
          </a:p>
          <a:p>
            <a:pPr>
              <a:buFontTx/>
              <a:buChar char="-"/>
            </a:pPr>
            <a:r>
              <a:rPr lang="it-IT" sz="2400" dirty="0" smtClean="0">
                <a:latin typeface="Arial" panose="020B0604020202020204" pitchFamily="34" charset="0"/>
                <a:cs typeface="Arial" panose="020B0604020202020204" pitchFamily="34" charset="0"/>
              </a:rPr>
              <a:t>Quantcast misura il traffico in arrivo sui siti web per aiutarli a capire il profilo demografico dei loro visitatori. </a:t>
            </a:r>
          </a:p>
        </p:txBody>
      </p:sp>
    </p:spTree>
    <p:extLst>
      <p:ext uri="{BB962C8B-B14F-4D97-AF65-F5344CB8AC3E}">
        <p14:creationId xmlns:p14="http://schemas.microsoft.com/office/powerpoint/2010/main" val="19731461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2400" dirty="0" smtClean="0"/>
              <a:t>Big Data</a:t>
            </a:r>
            <a:endParaRPr lang="it-IT" sz="2400" dirty="0"/>
          </a:p>
        </p:txBody>
      </p:sp>
      <p:sp>
        <p:nvSpPr>
          <p:cNvPr id="3" name="Segnaposto contenuto 2"/>
          <p:cNvSpPr>
            <a:spLocks noGrp="1"/>
          </p:cNvSpPr>
          <p:nvPr>
            <p:ph idx="1"/>
          </p:nvPr>
        </p:nvSpPr>
        <p:spPr/>
        <p:txBody>
          <a:bodyPr>
            <a:normAutofit/>
          </a:bodyPr>
          <a:lstStyle/>
          <a:p>
            <a:r>
              <a:rPr lang="it-IT" sz="2400" dirty="0" smtClean="0">
                <a:latin typeface="Arial" panose="020B0604020202020204" pitchFamily="34" charset="0"/>
                <a:cs typeface="Arial" panose="020B0604020202020204" pitchFamily="34" charset="0"/>
              </a:rPr>
              <a:t>Il produttore di motori per aerei Roll Royce, dal centro operativo situato in Gran Bretagna, monitora in continuazione la performance di oltre 3700 motori aerei in funzione in tutto il mondo per rilevare eventuali problemi prima che si verifichino dei guasti. </a:t>
            </a:r>
          </a:p>
          <a:p>
            <a:r>
              <a:rPr lang="it-IT" sz="2400" dirty="0" smtClean="0">
                <a:latin typeface="Arial" panose="020B0604020202020204" pitchFamily="34" charset="0"/>
                <a:cs typeface="Arial" panose="020B0604020202020204" pitchFamily="34" charset="0"/>
              </a:rPr>
              <a:t>I servizi così forniti generano attualmente un 70% dei ricavi annuali della divisione motori per l’aviazione civile.</a:t>
            </a:r>
          </a:p>
          <a:p>
            <a:r>
              <a:rPr lang="it-IT" sz="2400" dirty="0">
                <a:solidFill>
                  <a:schemeClr val="accent4">
                    <a:lumMod val="50000"/>
                  </a:schemeClr>
                </a:solidFill>
                <a:latin typeface="Arial" panose="020B0604020202020204" pitchFamily="34" charset="0"/>
                <a:cs typeface="Arial" panose="020B0604020202020204" pitchFamily="34" charset="0"/>
              </a:rPr>
              <a:t>Oggi le automobili sono dotate di </a:t>
            </a:r>
            <a:r>
              <a:rPr lang="it-IT" sz="2400" dirty="0" smtClean="0">
                <a:solidFill>
                  <a:schemeClr val="accent4">
                    <a:lumMod val="50000"/>
                  </a:schemeClr>
                </a:solidFill>
                <a:latin typeface="Arial" panose="020B0604020202020204" pitchFamily="34" charset="0"/>
                <a:cs typeface="Arial" panose="020B0604020202020204" pitchFamily="34" charset="0"/>
              </a:rPr>
              <a:t>chip, sensori </a:t>
            </a:r>
            <a:r>
              <a:rPr lang="it-IT" sz="2400" dirty="0">
                <a:solidFill>
                  <a:schemeClr val="accent4">
                    <a:lumMod val="50000"/>
                  </a:schemeClr>
                </a:solidFill>
                <a:latin typeface="Arial" panose="020B0604020202020204" pitchFamily="34" charset="0"/>
                <a:cs typeface="Arial" panose="020B0604020202020204" pitchFamily="34" charset="0"/>
              </a:rPr>
              <a:t>e software che inviano dati ai computer della casa produttrice tutte le volte che vanno in officina per una riparazione.</a:t>
            </a:r>
          </a:p>
          <a:p>
            <a:endParaRPr lang="it-IT" sz="2400" dirty="0" smtClean="0">
              <a:latin typeface="Arial" panose="020B0604020202020204" pitchFamily="34" charset="0"/>
              <a:cs typeface="Arial" panose="020B0604020202020204" pitchFamily="34" charset="0"/>
            </a:endParaRPr>
          </a:p>
          <a:p>
            <a:pPr marL="0" indent="0">
              <a:buNone/>
            </a:pPr>
            <a:r>
              <a:rPr lang="it-IT" sz="2400" dirty="0" smtClean="0">
                <a:solidFill>
                  <a:schemeClr val="accent2">
                    <a:lumMod val="50000"/>
                  </a:schemeClr>
                </a:solidFill>
                <a:latin typeface="Arial" panose="020B0604020202020204" pitchFamily="34" charset="0"/>
                <a:cs typeface="Arial" panose="020B0604020202020204" pitchFamily="34" charset="0"/>
              </a:rPr>
              <a:t> </a:t>
            </a:r>
            <a:endParaRPr lang="it-IT" sz="2400" dirty="0">
              <a:solidFill>
                <a:schemeClr val="accent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958356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2400" dirty="0" smtClean="0"/>
              <a:t>Big Data</a:t>
            </a:r>
            <a:endParaRPr lang="it-IT" sz="2400" dirty="0"/>
          </a:p>
        </p:txBody>
      </p:sp>
      <p:sp>
        <p:nvSpPr>
          <p:cNvPr id="3" name="Segnaposto contenuto 2"/>
          <p:cNvSpPr>
            <a:spLocks noGrp="1"/>
          </p:cNvSpPr>
          <p:nvPr>
            <p:ph idx="1"/>
          </p:nvPr>
        </p:nvSpPr>
        <p:spPr/>
        <p:txBody>
          <a:bodyPr>
            <a:normAutofit/>
          </a:bodyPr>
          <a:lstStyle/>
          <a:p>
            <a:r>
              <a:rPr lang="it-IT" sz="2400" dirty="0" smtClean="0">
                <a:latin typeface="Arial" panose="020B0604020202020204" pitchFamily="34" charset="0"/>
                <a:cs typeface="Arial" panose="020B0604020202020204" pitchFamily="34" charset="0"/>
              </a:rPr>
              <a:t>Sono sempre più numerose le città degli Stati Uniti che impiegano la sorveglianza preventiva: si usa l’analisi dei Big Data per selezionare le strade, i gruppi e gli individui da tenere particolarmente sotto controllo perché un algoritmo ha identificato in essi una più alta propensione alla criminalità. </a:t>
            </a:r>
            <a:r>
              <a:rPr lang="it-IT" sz="2400" dirty="0" smtClean="0">
                <a:solidFill>
                  <a:srgbClr val="C00000"/>
                </a:solidFill>
                <a:latin typeface="Arial" panose="020B0604020202020204" pitchFamily="34" charset="0"/>
                <a:cs typeface="Arial" panose="020B0604020202020204" pitchFamily="34" charset="0"/>
              </a:rPr>
              <a:t>Un importante utilizzo dei Big Data: la prevenzione del crimine.</a:t>
            </a:r>
          </a:p>
          <a:p>
            <a:pPr marL="0" indent="0">
              <a:buNone/>
            </a:pPr>
            <a:endParaRPr lang="it-IT" sz="2400" dirty="0" smtClean="0">
              <a:solidFill>
                <a:schemeClr val="accent4">
                  <a:lumMod val="50000"/>
                </a:schemeClr>
              </a:solidFill>
              <a:latin typeface="Arial" panose="020B0604020202020204" pitchFamily="34" charset="0"/>
              <a:cs typeface="Arial" panose="020B0604020202020204" pitchFamily="34" charset="0"/>
            </a:endParaRPr>
          </a:p>
          <a:p>
            <a:r>
              <a:rPr lang="it-IT" sz="2400" dirty="0" smtClean="0">
                <a:solidFill>
                  <a:schemeClr val="accent4">
                    <a:lumMod val="50000"/>
                  </a:schemeClr>
                </a:solidFill>
                <a:latin typeface="Arial" panose="020B0604020202020204" pitchFamily="34" charset="0"/>
                <a:cs typeface="Arial" panose="020B0604020202020204" pitchFamily="34" charset="0"/>
              </a:rPr>
              <a:t>Facebook è un generatore di Big Data che consentono di costruire profili di persone singole, utilizzando programmi di Intelligenza Artificiale, fortemente articolati e quindi utilizzabili per la selezione del personale.</a:t>
            </a:r>
            <a:endParaRPr lang="it-IT" sz="2400" dirty="0">
              <a:solidFill>
                <a:schemeClr val="accent4">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8261182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2400" dirty="0" smtClean="0"/>
              <a:t>Big Data</a:t>
            </a:r>
            <a:endParaRPr lang="it-IT" sz="2400" dirty="0"/>
          </a:p>
        </p:txBody>
      </p:sp>
      <p:sp>
        <p:nvSpPr>
          <p:cNvPr id="3" name="Segnaposto contenuto 2"/>
          <p:cNvSpPr>
            <a:spLocks noGrp="1"/>
          </p:cNvSpPr>
          <p:nvPr>
            <p:ph idx="1"/>
          </p:nvPr>
        </p:nvSpPr>
        <p:spPr/>
        <p:txBody>
          <a:bodyPr>
            <a:normAutofit/>
          </a:bodyPr>
          <a:lstStyle/>
          <a:p>
            <a:endParaRPr lang="it-IT" sz="2400" dirty="0" smtClean="0">
              <a:latin typeface="Arial" panose="020B0604020202020204" pitchFamily="34" charset="0"/>
              <a:cs typeface="Arial" panose="020B0604020202020204" pitchFamily="34" charset="0"/>
            </a:endParaRPr>
          </a:p>
          <a:p>
            <a:endParaRPr lang="it-IT" sz="2400" dirty="0">
              <a:latin typeface="Arial" panose="020B0604020202020204" pitchFamily="34" charset="0"/>
              <a:cs typeface="Arial" panose="020B0604020202020204" pitchFamily="34" charset="0"/>
            </a:endParaRPr>
          </a:p>
          <a:p>
            <a:r>
              <a:rPr lang="it-IT" sz="2400" dirty="0" smtClean="0">
                <a:solidFill>
                  <a:schemeClr val="accent4">
                    <a:lumMod val="50000"/>
                  </a:schemeClr>
                </a:solidFill>
                <a:latin typeface="Arial" panose="020B0604020202020204" pitchFamily="34" charset="0"/>
                <a:cs typeface="Arial" panose="020B0604020202020204" pitchFamily="34" charset="0"/>
              </a:rPr>
              <a:t>I Big </a:t>
            </a:r>
            <a:r>
              <a:rPr lang="it-IT" sz="2400" dirty="0">
                <a:solidFill>
                  <a:schemeClr val="accent4">
                    <a:lumMod val="50000"/>
                  </a:schemeClr>
                </a:solidFill>
                <a:latin typeface="Arial" panose="020B0604020202020204" pitchFamily="34" charset="0"/>
                <a:cs typeface="Arial" panose="020B0604020202020204" pitchFamily="34" charset="0"/>
              </a:rPr>
              <a:t>D</a:t>
            </a:r>
            <a:r>
              <a:rPr lang="it-IT" sz="2400" dirty="0" smtClean="0">
                <a:solidFill>
                  <a:schemeClr val="accent4">
                    <a:lumMod val="50000"/>
                  </a:schemeClr>
                </a:solidFill>
                <a:latin typeface="Arial" panose="020B0604020202020204" pitchFamily="34" charset="0"/>
                <a:cs typeface="Arial" panose="020B0604020202020204" pitchFamily="34" charset="0"/>
              </a:rPr>
              <a:t>ata ci permettono di sperimentare più in fretta e di esplorare un maggior numero di opzioni. Questi vantaggi dovrebbero produrre più innovazione: ma la scintilla dell’invenzione sta in quello che i dati non dicono, almeno in modo diretto….. </a:t>
            </a:r>
            <a:endParaRPr lang="it-IT" sz="2400" dirty="0">
              <a:solidFill>
                <a:schemeClr val="accent4">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606424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2400" dirty="0"/>
              <a:t>Big Data</a:t>
            </a:r>
          </a:p>
        </p:txBody>
      </p:sp>
      <p:sp>
        <p:nvSpPr>
          <p:cNvPr id="3" name="Segnaposto contenuto 2"/>
          <p:cNvSpPr>
            <a:spLocks noGrp="1"/>
          </p:cNvSpPr>
          <p:nvPr>
            <p:ph idx="1"/>
          </p:nvPr>
        </p:nvSpPr>
        <p:spPr/>
        <p:txBody>
          <a:bodyPr>
            <a:normAutofit/>
          </a:bodyPr>
          <a:lstStyle/>
          <a:p>
            <a:r>
              <a:rPr lang="it-IT" dirty="0"/>
              <a:t>sono enormi le quantità di dati, diversi tra loro per struttura (</a:t>
            </a:r>
            <a:r>
              <a:rPr lang="it-IT" dirty="0">
                <a:solidFill>
                  <a:srgbClr val="FF0000"/>
                </a:solidFill>
              </a:rPr>
              <a:t>ad esempio immagini, testi, video, numeri</a:t>
            </a:r>
            <a:r>
              <a:rPr lang="it-IT" dirty="0"/>
              <a:t>), che vengono prodotti in qualsiasi campo attraverso l’utilizzo di dispositivi di vario genere come cellulari, </a:t>
            </a:r>
            <a:r>
              <a:rPr lang="it-IT" dirty="0" smtClean="0"/>
              <a:t>sensori, </a:t>
            </a:r>
            <a:r>
              <a:rPr lang="it-IT" dirty="0"/>
              <a:t>carte di credito, interazioni sul web, </a:t>
            </a:r>
            <a:r>
              <a:rPr lang="it-IT" dirty="0" smtClean="0"/>
              <a:t>….</a:t>
            </a:r>
          </a:p>
          <a:p>
            <a:endParaRPr lang="it-IT" dirty="0"/>
          </a:p>
          <a:p>
            <a:r>
              <a:rPr lang="it-IT" dirty="0">
                <a:solidFill>
                  <a:schemeClr val="accent4">
                    <a:lumMod val="50000"/>
                  </a:schemeClr>
                </a:solidFill>
              </a:rPr>
              <a:t>l’autorevole gruppo di ricerca statunitense Gartner aveva inserito i Big Data tra i dieci problemi più importanti per il 2012, considerandolo la sfida del decennio 2010-2020, mentre il World Economic Forum, in un recente Rapporto ha classificato i Big Data in una nuova categoria di risorse economiche, alla stregua di una </a:t>
            </a:r>
            <a:r>
              <a:rPr lang="it-IT" dirty="0">
                <a:solidFill>
                  <a:srgbClr val="FF0000"/>
                </a:solidFill>
              </a:rPr>
              <a:t>materia prima</a:t>
            </a:r>
            <a:r>
              <a:rPr lang="it-IT" dirty="0">
                <a:solidFill>
                  <a:schemeClr val="accent4">
                    <a:lumMod val="50000"/>
                  </a:schemeClr>
                </a:solidFill>
              </a:rPr>
              <a:t>.</a:t>
            </a:r>
          </a:p>
        </p:txBody>
      </p:sp>
    </p:spTree>
    <p:extLst>
      <p:ext uri="{BB962C8B-B14F-4D97-AF65-F5344CB8AC3E}">
        <p14:creationId xmlns:p14="http://schemas.microsoft.com/office/powerpoint/2010/main" val="5446937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2400" dirty="0"/>
              <a:t>Big Data</a:t>
            </a:r>
          </a:p>
        </p:txBody>
      </p:sp>
      <p:sp>
        <p:nvSpPr>
          <p:cNvPr id="3" name="Segnaposto contenuto 2"/>
          <p:cNvSpPr>
            <a:spLocks noGrp="1"/>
          </p:cNvSpPr>
          <p:nvPr>
            <p:ph idx="1"/>
          </p:nvPr>
        </p:nvSpPr>
        <p:spPr/>
        <p:txBody>
          <a:bodyPr/>
          <a:lstStyle/>
          <a:p>
            <a:r>
              <a:rPr lang="it-IT" dirty="0"/>
              <a:t>trasformare vasti oceani di dati disordinati in conoscenza è un compito estremamente difficile che necessita di un numero di professionisti qualificati in grado di affrontare la sfida, i </a:t>
            </a:r>
            <a:r>
              <a:rPr lang="it-IT" dirty="0">
                <a:solidFill>
                  <a:srgbClr val="FF0000"/>
                </a:solidFill>
              </a:rPr>
              <a:t>data </a:t>
            </a:r>
            <a:r>
              <a:rPr lang="it-IT" dirty="0" smtClean="0">
                <a:solidFill>
                  <a:srgbClr val="FF0000"/>
                </a:solidFill>
              </a:rPr>
              <a:t>scientist</a:t>
            </a:r>
            <a:r>
              <a:rPr lang="it-IT" dirty="0" smtClean="0"/>
              <a:t>, </a:t>
            </a:r>
          </a:p>
          <a:p>
            <a:r>
              <a:rPr lang="it-IT" dirty="0" smtClean="0">
                <a:solidFill>
                  <a:schemeClr val="accent4">
                    <a:lumMod val="50000"/>
                  </a:schemeClr>
                </a:solidFill>
              </a:rPr>
              <a:t>una </a:t>
            </a:r>
            <a:r>
              <a:rPr lang="it-IT" dirty="0">
                <a:solidFill>
                  <a:schemeClr val="accent4">
                    <a:lumMod val="50000"/>
                  </a:schemeClr>
                </a:solidFill>
              </a:rPr>
              <a:t>figura professionale emergente e preziosa che unisce “le competenze di informatico, statistico e narratore per estrarre le pepite d’oro nascoste sotto montagne di dati” il mestiere che The Economist ha definito “</a:t>
            </a:r>
            <a:r>
              <a:rPr lang="it-IT" dirty="0">
                <a:solidFill>
                  <a:srgbClr val="FF0000"/>
                </a:solidFill>
              </a:rPr>
              <a:t>the sexiest job of the 21st century</a:t>
            </a:r>
            <a:r>
              <a:rPr lang="it-IT" dirty="0">
                <a:solidFill>
                  <a:schemeClr val="accent4">
                    <a:lumMod val="50000"/>
                  </a:schemeClr>
                </a:solidFill>
              </a:rPr>
              <a:t>”.</a:t>
            </a:r>
          </a:p>
        </p:txBody>
      </p:sp>
    </p:spTree>
    <p:extLst>
      <p:ext uri="{BB962C8B-B14F-4D97-AF65-F5344CB8AC3E}">
        <p14:creationId xmlns:p14="http://schemas.microsoft.com/office/powerpoint/2010/main" val="7163572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2400" dirty="0" smtClean="0"/>
              <a:t>Big Data</a:t>
            </a:r>
            <a:endParaRPr lang="it-IT" sz="2400" dirty="0"/>
          </a:p>
        </p:txBody>
      </p:sp>
      <p:sp>
        <p:nvSpPr>
          <p:cNvPr id="3" name="Segnaposto contenuto 2"/>
          <p:cNvSpPr>
            <a:spLocks noGrp="1"/>
          </p:cNvSpPr>
          <p:nvPr>
            <p:ph idx="1"/>
          </p:nvPr>
        </p:nvSpPr>
        <p:spPr/>
        <p:txBody>
          <a:bodyPr>
            <a:normAutofit/>
          </a:bodyPr>
          <a:lstStyle/>
          <a:p>
            <a:pPr marL="0" indent="0">
              <a:buNone/>
            </a:pPr>
            <a:r>
              <a:rPr lang="it-IT" sz="2400" dirty="0" smtClean="0">
                <a:latin typeface="Arial" panose="020B0604020202020204" pitchFamily="34" charset="0"/>
                <a:cs typeface="Arial" panose="020B0604020202020204" pitchFamily="34" charset="0"/>
              </a:rPr>
              <a:t>Nella loro essenza i Big Data hanno a che fare con le previsioni. </a:t>
            </a:r>
          </a:p>
          <a:p>
            <a:pPr marL="0" indent="0">
              <a:buNone/>
            </a:pPr>
            <a:r>
              <a:rPr lang="it-IT" sz="2400" dirty="0" smtClean="0">
                <a:latin typeface="Arial" panose="020B0604020202020204" pitchFamily="34" charset="0"/>
                <a:cs typeface="Arial" panose="020B0604020202020204" pitchFamily="34" charset="0"/>
              </a:rPr>
              <a:t>Lo sfruttamento dei Big Data consiste nella applicazione della matematica a enormi quantità di dati per desumerne delle probabilità. </a:t>
            </a:r>
          </a:p>
          <a:p>
            <a:pPr marL="0" indent="0">
              <a:buNone/>
            </a:pPr>
            <a:endParaRPr lang="it-IT" sz="2400" dirty="0">
              <a:latin typeface="Arial" panose="020B0604020202020204" pitchFamily="34" charset="0"/>
              <a:cs typeface="Arial" panose="020B0604020202020204" pitchFamily="34" charset="0"/>
            </a:endParaRPr>
          </a:p>
          <a:p>
            <a:pPr marL="0" indent="0">
              <a:buNone/>
            </a:pPr>
            <a:r>
              <a:rPr lang="it-IT" sz="2400" dirty="0" smtClean="0">
                <a:solidFill>
                  <a:schemeClr val="accent2">
                    <a:lumMod val="50000"/>
                  </a:schemeClr>
                </a:solidFill>
                <a:latin typeface="Arial" panose="020B0604020202020204" pitchFamily="34" charset="0"/>
                <a:cs typeface="Arial" panose="020B0604020202020204" pitchFamily="34" charset="0"/>
              </a:rPr>
              <a:t>Spesso i Big Data sono caotici, variano nella qualità e sono distribuiti in una infinità di server sparsi in tutto il mondo. Ciò che perdiamo in accuratezza a livello micro lo recuperiamo in comprensione generale del fenomeno a livello macro. </a:t>
            </a:r>
          </a:p>
        </p:txBody>
      </p:sp>
    </p:spTree>
    <p:extLst>
      <p:ext uri="{BB962C8B-B14F-4D97-AF65-F5344CB8AC3E}">
        <p14:creationId xmlns:p14="http://schemas.microsoft.com/office/powerpoint/2010/main" val="33792949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2400" dirty="0" smtClean="0"/>
              <a:t>Big Data</a:t>
            </a:r>
            <a:endParaRPr lang="it-IT" sz="2400" dirty="0"/>
          </a:p>
        </p:txBody>
      </p:sp>
      <p:sp>
        <p:nvSpPr>
          <p:cNvPr id="3" name="Segnaposto contenuto 2"/>
          <p:cNvSpPr>
            <a:spLocks noGrp="1"/>
          </p:cNvSpPr>
          <p:nvPr>
            <p:ph idx="1"/>
          </p:nvPr>
        </p:nvSpPr>
        <p:spPr/>
        <p:txBody>
          <a:bodyPr>
            <a:normAutofit/>
          </a:bodyPr>
          <a:lstStyle/>
          <a:p>
            <a:pPr marL="0" indent="0">
              <a:buNone/>
            </a:pPr>
            <a:r>
              <a:rPr lang="it-IT" sz="2400" dirty="0" smtClean="0">
                <a:latin typeface="Arial" panose="020B0604020202020204" pitchFamily="34" charset="0"/>
                <a:cs typeface="Arial" panose="020B0604020202020204" pitchFamily="34" charset="0"/>
              </a:rPr>
              <a:t>Tre cambiamenti rilevanti: </a:t>
            </a:r>
          </a:p>
          <a:p>
            <a:pPr>
              <a:buFontTx/>
              <a:buChar char="-"/>
            </a:pPr>
            <a:r>
              <a:rPr lang="it-IT" sz="2400" dirty="0" smtClean="0">
                <a:latin typeface="Arial" panose="020B0604020202020204" pitchFamily="34" charset="0"/>
                <a:cs typeface="Arial" panose="020B0604020202020204" pitchFamily="34" charset="0"/>
              </a:rPr>
              <a:t>Possibilità di analizzare enormi quantitativi di dati anziché essere costretti a lavorare su campioni.</a:t>
            </a:r>
          </a:p>
          <a:p>
            <a:pPr>
              <a:buFontTx/>
              <a:buChar char="-"/>
            </a:pPr>
            <a:r>
              <a:rPr lang="it-IT" sz="2400" dirty="0" smtClean="0">
                <a:latin typeface="Arial" panose="020B0604020202020204" pitchFamily="34" charset="0"/>
                <a:cs typeface="Arial" panose="020B0604020202020204" pitchFamily="34" charset="0"/>
              </a:rPr>
              <a:t>Disponibilità ad accettare la confusione intrinseca dei dati reali anziché privilegiarne l’esattezza.</a:t>
            </a:r>
          </a:p>
          <a:p>
            <a:pPr>
              <a:buFontTx/>
              <a:buChar char="-"/>
            </a:pPr>
            <a:r>
              <a:rPr lang="it-IT" sz="2400" dirty="0" smtClean="0">
                <a:latin typeface="Arial" panose="020B0604020202020204" pitchFamily="34" charset="0"/>
                <a:cs typeface="Arial" panose="020B0604020202020204" pitchFamily="34" charset="0"/>
              </a:rPr>
              <a:t>Disponibilità a spostare il fuoco sulle </a:t>
            </a:r>
            <a:r>
              <a:rPr lang="it-IT" sz="2400" u="sng" dirty="0" smtClean="0">
                <a:latin typeface="Arial" panose="020B0604020202020204" pitchFamily="34" charset="0"/>
                <a:cs typeface="Arial" panose="020B0604020202020204" pitchFamily="34" charset="0"/>
              </a:rPr>
              <a:t>correlazioni </a:t>
            </a:r>
            <a:r>
              <a:rPr lang="it-IT" sz="2400" dirty="0" smtClean="0">
                <a:latin typeface="Arial" panose="020B0604020202020204" pitchFamily="34" charset="0"/>
                <a:cs typeface="Arial" panose="020B0604020202020204" pitchFamily="34" charset="0"/>
              </a:rPr>
              <a:t>anziché cercare di continuo le </a:t>
            </a:r>
            <a:r>
              <a:rPr lang="it-IT" sz="2400" i="1" dirty="0" smtClean="0">
                <a:latin typeface="Arial" panose="020B0604020202020204" pitchFamily="34" charset="0"/>
                <a:cs typeface="Arial" panose="020B0604020202020204" pitchFamily="34" charset="0"/>
              </a:rPr>
              <a:t>cause</a:t>
            </a:r>
            <a:r>
              <a:rPr lang="it-IT" sz="2400" dirty="0" smtClean="0">
                <a:latin typeface="Arial" panose="020B0604020202020204" pitchFamily="34" charset="0"/>
                <a:cs typeface="Arial" panose="020B0604020202020204" pitchFamily="34" charset="0"/>
              </a:rPr>
              <a:t> dei fenomeni sotto osservazione.</a:t>
            </a:r>
          </a:p>
          <a:p>
            <a:pPr>
              <a:buFontTx/>
              <a:buChar char="-"/>
            </a:pPr>
            <a:endParaRPr lang="it-IT" sz="2400" dirty="0">
              <a:latin typeface="Arial" panose="020B0604020202020204" pitchFamily="34" charset="0"/>
              <a:cs typeface="Arial" panose="020B0604020202020204" pitchFamily="34" charset="0"/>
            </a:endParaRPr>
          </a:p>
          <a:p>
            <a:pPr marL="0" indent="0">
              <a:buNone/>
            </a:pPr>
            <a:r>
              <a:rPr lang="it-IT" sz="2400" dirty="0" smtClean="0">
                <a:solidFill>
                  <a:schemeClr val="accent2">
                    <a:lumMod val="50000"/>
                  </a:schemeClr>
                </a:solidFill>
                <a:latin typeface="Arial" panose="020B0604020202020204" pitchFamily="34" charset="0"/>
                <a:cs typeface="Arial" panose="020B0604020202020204" pitchFamily="34" charset="0"/>
              </a:rPr>
              <a:t>Usare l’identità N=Tutti significa poter scavare in profondità all’interno dei dati. Con i campioni si perdono i dettagli, la specificità, la capacità di studiare da vicino alcuni sottogruppi.</a:t>
            </a:r>
            <a:endParaRPr lang="it-IT" sz="2400" dirty="0">
              <a:solidFill>
                <a:schemeClr val="accent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20628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2400" dirty="0" smtClean="0"/>
              <a:t>Big Data</a:t>
            </a:r>
            <a:endParaRPr lang="it-IT" sz="2400" dirty="0"/>
          </a:p>
        </p:txBody>
      </p:sp>
      <p:sp>
        <p:nvSpPr>
          <p:cNvPr id="3" name="Segnaposto contenuto 2"/>
          <p:cNvSpPr>
            <a:spLocks noGrp="1"/>
          </p:cNvSpPr>
          <p:nvPr>
            <p:ph idx="1"/>
          </p:nvPr>
        </p:nvSpPr>
        <p:spPr/>
        <p:txBody>
          <a:bodyPr>
            <a:normAutofit/>
          </a:bodyPr>
          <a:lstStyle/>
          <a:p>
            <a:pPr marL="0" indent="0">
              <a:buNone/>
            </a:pPr>
            <a:r>
              <a:rPr lang="it-IT" sz="2400" dirty="0" smtClean="0">
                <a:latin typeface="Arial" panose="020B0604020202020204" pitchFamily="34" charset="0"/>
                <a:cs typeface="Arial" panose="020B0604020202020204" pitchFamily="34" charset="0"/>
              </a:rPr>
              <a:t>Stando ad alcune stime solo il 5% di tutti i dati digitali sarebbe «strutturato», ossia organizzato in maniera da inserirsi agevolmente in un data base tradizionale. </a:t>
            </a:r>
          </a:p>
          <a:p>
            <a:pPr marL="0" indent="0">
              <a:buNone/>
            </a:pPr>
            <a:r>
              <a:rPr lang="it-IT" sz="2400" dirty="0" smtClean="0">
                <a:solidFill>
                  <a:schemeClr val="accent2">
                    <a:lumMod val="50000"/>
                  </a:schemeClr>
                </a:solidFill>
                <a:latin typeface="Arial" panose="020B0604020202020204" pitchFamily="34" charset="0"/>
                <a:cs typeface="Arial" panose="020B0604020202020204" pitchFamily="34" charset="0"/>
              </a:rPr>
              <a:t>Se non si accetta la confusione il restante 95% dei dati destrutturati come le pagine web e i video sfugge alla rilevazione.</a:t>
            </a:r>
          </a:p>
          <a:p>
            <a:pPr marL="0" indent="0">
              <a:buNone/>
            </a:pPr>
            <a:endParaRPr lang="it-IT" sz="2400" dirty="0">
              <a:solidFill>
                <a:schemeClr val="accent2">
                  <a:lumMod val="50000"/>
                </a:schemeClr>
              </a:solidFill>
              <a:latin typeface="Arial" panose="020B0604020202020204" pitchFamily="34" charset="0"/>
              <a:cs typeface="Arial" panose="020B0604020202020204" pitchFamily="34" charset="0"/>
            </a:endParaRPr>
          </a:p>
          <a:p>
            <a:pPr marL="0" indent="0">
              <a:buNone/>
            </a:pPr>
            <a:r>
              <a:rPr lang="it-IT" sz="2400" dirty="0" smtClean="0">
                <a:solidFill>
                  <a:srgbClr val="FF0000"/>
                </a:solidFill>
                <a:latin typeface="Arial" panose="020B0604020202020204" pitchFamily="34" charset="0"/>
                <a:cs typeface="Arial" panose="020B0604020202020204" pitchFamily="34" charset="0"/>
              </a:rPr>
              <a:t>Le correlazioni ci aiutano a capire il presente e a prevedere il futuro: se A avviene spesso in concomitanza di B, l’utilizzo di B come indicatore ci aiuta a prevedere quello che sta accadendo presumibilmente ad A e ci aiuta a prevedere che cosa potrebbe accadere in futuro ad A. </a:t>
            </a:r>
            <a:endParaRPr lang="it-IT" sz="2400"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242007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2400" dirty="0" smtClean="0">
                <a:cs typeface="Arial" panose="020B0604020202020204" pitchFamily="34" charset="0"/>
              </a:rPr>
              <a:t>Big Data</a:t>
            </a:r>
            <a:endParaRPr lang="it-IT" sz="2400" dirty="0">
              <a:cs typeface="Arial" panose="020B0604020202020204" pitchFamily="34" charset="0"/>
            </a:endParaRPr>
          </a:p>
        </p:txBody>
      </p:sp>
      <p:sp>
        <p:nvSpPr>
          <p:cNvPr id="3" name="Segnaposto contenuto 2"/>
          <p:cNvSpPr>
            <a:spLocks noGrp="1"/>
          </p:cNvSpPr>
          <p:nvPr>
            <p:ph idx="1"/>
          </p:nvPr>
        </p:nvSpPr>
        <p:spPr/>
        <p:txBody>
          <a:bodyPr>
            <a:normAutofit/>
          </a:bodyPr>
          <a:lstStyle/>
          <a:p>
            <a:pPr marL="0" indent="0">
              <a:buNone/>
            </a:pPr>
            <a:r>
              <a:rPr lang="it-IT" sz="2400" dirty="0" smtClean="0">
                <a:latin typeface="Arial" panose="020B0604020202020204" pitchFamily="34" charset="0"/>
                <a:cs typeface="Arial" panose="020B0604020202020204" pitchFamily="34" charset="0"/>
              </a:rPr>
              <a:t>Molte aziende analizzano i </a:t>
            </a:r>
            <a:r>
              <a:rPr lang="it-IT" sz="2400" dirty="0" err="1" smtClean="0">
                <a:latin typeface="Arial" panose="020B0604020202020204" pitchFamily="34" charset="0"/>
                <a:cs typeface="Arial" panose="020B0604020202020204" pitchFamily="34" charset="0"/>
              </a:rPr>
              <a:t>Tweet</a:t>
            </a:r>
            <a:r>
              <a:rPr lang="it-IT" sz="2400" dirty="0" smtClean="0">
                <a:latin typeface="Arial" panose="020B0604020202020204" pitchFamily="34" charset="0"/>
                <a:cs typeface="Arial" panose="020B0604020202020204" pitchFamily="34" charset="0"/>
              </a:rPr>
              <a:t> per ottenere un feedback da parte dei clienti o valutare l’impatto delle campagne di marketing. </a:t>
            </a:r>
          </a:p>
          <a:p>
            <a:pPr marL="0" indent="0">
              <a:buNone/>
            </a:pPr>
            <a:endParaRPr lang="it-IT" sz="2400" dirty="0">
              <a:latin typeface="Arial" panose="020B0604020202020204" pitchFamily="34" charset="0"/>
              <a:cs typeface="Arial" panose="020B0604020202020204" pitchFamily="34" charset="0"/>
            </a:endParaRPr>
          </a:p>
          <a:p>
            <a:pPr marL="0" indent="0">
              <a:buNone/>
            </a:pPr>
            <a:r>
              <a:rPr lang="it-IT" sz="2400" dirty="0" smtClean="0">
                <a:solidFill>
                  <a:srgbClr val="FF0000"/>
                </a:solidFill>
                <a:latin typeface="Arial" panose="020B0604020202020204" pitchFamily="34" charset="0"/>
                <a:cs typeface="Arial" panose="020B0604020202020204" pitchFamily="34" charset="0"/>
              </a:rPr>
              <a:t>Al pari di Google tutta una serie di Social Media come Facebook, Twitter, Linkedin e altri, siedono letteralmente su di una montagna di informazioni datizzate, che, una volta analizzate, faranno luce sulle dinamiche sociali a tutti i livelli.</a:t>
            </a:r>
          </a:p>
        </p:txBody>
      </p:sp>
    </p:spTree>
    <p:extLst>
      <p:ext uri="{BB962C8B-B14F-4D97-AF65-F5344CB8AC3E}">
        <p14:creationId xmlns:p14="http://schemas.microsoft.com/office/powerpoint/2010/main" val="20231634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2400" dirty="0">
                <a:cs typeface="Arial" panose="020B0604020202020204" pitchFamily="34" charset="0"/>
              </a:rPr>
              <a:t>Big Data</a:t>
            </a:r>
            <a:endParaRPr lang="it-IT" sz="2400" dirty="0"/>
          </a:p>
        </p:txBody>
      </p:sp>
      <p:sp>
        <p:nvSpPr>
          <p:cNvPr id="3" name="Segnaposto contenuto 2"/>
          <p:cNvSpPr>
            <a:spLocks noGrp="1"/>
          </p:cNvSpPr>
          <p:nvPr>
            <p:ph idx="1"/>
          </p:nvPr>
        </p:nvSpPr>
        <p:spPr/>
        <p:txBody>
          <a:bodyPr>
            <a:normAutofit/>
          </a:bodyPr>
          <a:lstStyle/>
          <a:p>
            <a:pPr marL="0" indent="0">
              <a:buNone/>
            </a:pPr>
            <a:r>
              <a:rPr lang="it-IT" sz="2400" dirty="0" smtClean="0">
                <a:solidFill>
                  <a:srgbClr val="FF0000"/>
                </a:solidFill>
                <a:latin typeface="Arial" panose="020B0604020202020204" pitchFamily="34" charset="0"/>
                <a:cs typeface="Arial" panose="020B0604020202020204" pitchFamily="34" charset="0"/>
              </a:rPr>
              <a:t>I dati si possono sfruttare molte volte per lo stesso scopo, ma anche e soprattutto per più scopi: il valore effettivo dei dati è molto superiore a quello ricavato dal suo primo utilizzo. </a:t>
            </a:r>
          </a:p>
          <a:p>
            <a:pPr marL="0" indent="0">
              <a:buNone/>
            </a:pPr>
            <a:endParaRPr lang="it-IT" sz="2400" dirty="0" smtClean="0">
              <a:latin typeface="Arial" panose="020B0604020202020204" pitchFamily="34" charset="0"/>
              <a:cs typeface="Arial" panose="020B0604020202020204" pitchFamily="34" charset="0"/>
            </a:endParaRPr>
          </a:p>
          <a:p>
            <a:pPr marL="0" indent="0">
              <a:buNone/>
            </a:pPr>
            <a:r>
              <a:rPr lang="it-IT" sz="2400" dirty="0" smtClean="0">
                <a:latin typeface="Arial" panose="020B0604020202020204" pitchFamily="34" charset="0"/>
                <a:cs typeface="Arial" panose="020B0604020202020204" pitchFamily="34" charset="0"/>
              </a:rPr>
              <a:t>Oggi gli utilizzatori di Internet hanno familiarità con i «mashup» che combinano due o più fonti di dati: mappe, ad esempio, sui prezzi degli immobili incrociate con mappe dei distretti suburbani delle città americane.</a:t>
            </a:r>
          </a:p>
          <a:p>
            <a:pPr marL="0" indent="0">
              <a:buNone/>
            </a:pPr>
            <a:endParaRPr lang="it-IT" sz="2400" dirty="0">
              <a:latin typeface="Arial" panose="020B0604020202020204" pitchFamily="34" charset="0"/>
              <a:cs typeface="Arial" panose="020B0604020202020204" pitchFamily="34" charset="0"/>
            </a:endParaRPr>
          </a:p>
          <a:p>
            <a:pPr marL="0" indent="0">
              <a:buNone/>
            </a:pPr>
            <a:r>
              <a:rPr lang="it-IT" sz="2400" dirty="0" smtClean="0">
                <a:solidFill>
                  <a:schemeClr val="accent4">
                    <a:lumMod val="50000"/>
                  </a:schemeClr>
                </a:solidFill>
                <a:latin typeface="Arial" panose="020B0604020202020204" pitchFamily="34" charset="0"/>
                <a:cs typeface="Arial" panose="020B0604020202020204" pitchFamily="34" charset="0"/>
              </a:rPr>
              <a:t> </a:t>
            </a:r>
            <a:endParaRPr lang="it-IT" sz="2400" dirty="0">
              <a:solidFill>
                <a:schemeClr val="accent4">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571945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2400" dirty="0">
                <a:cs typeface="Arial" panose="020B0604020202020204" pitchFamily="34" charset="0"/>
              </a:rPr>
              <a:t>Big Data</a:t>
            </a:r>
            <a:endParaRPr lang="it-IT" sz="2400" dirty="0"/>
          </a:p>
        </p:txBody>
      </p:sp>
      <p:sp>
        <p:nvSpPr>
          <p:cNvPr id="3" name="Segnaposto contenuto 2"/>
          <p:cNvSpPr>
            <a:spLocks noGrp="1"/>
          </p:cNvSpPr>
          <p:nvPr>
            <p:ph idx="1"/>
          </p:nvPr>
        </p:nvSpPr>
        <p:spPr/>
        <p:txBody>
          <a:bodyPr>
            <a:normAutofit/>
          </a:bodyPr>
          <a:lstStyle/>
          <a:p>
            <a:endParaRPr lang="it-IT" sz="2400" dirty="0" smtClean="0">
              <a:solidFill>
                <a:schemeClr val="accent4">
                  <a:lumMod val="50000"/>
                </a:schemeClr>
              </a:solidFill>
              <a:latin typeface="Arial" panose="020B0604020202020204" pitchFamily="34" charset="0"/>
              <a:cs typeface="Arial" panose="020B0604020202020204" pitchFamily="34" charset="0"/>
            </a:endParaRPr>
          </a:p>
          <a:p>
            <a:pPr marL="0" indent="0">
              <a:buNone/>
            </a:pPr>
            <a:r>
              <a:rPr lang="it-IT" sz="2400" dirty="0" smtClean="0">
                <a:solidFill>
                  <a:schemeClr val="accent5">
                    <a:lumMod val="50000"/>
                  </a:schemeClr>
                </a:solidFill>
                <a:latin typeface="Arial" panose="020B0604020202020204" pitchFamily="34" charset="0"/>
                <a:cs typeface="Arial" panose="020B0604020202020204" pitchFamily="34" charset="0"/>
              </a:rPr>
              <a:t>I big data possono essere un elemento di apprendimento per l’intelligenza artificiale: </a:t>
            </a:r>
          </a:p>
          <a:p>
            <a:pPr marL="0" indent="0">
              <a:buNone/>
            </a:pPr>
            <a:r>
              <a:rPr lang="it-IT" sz="2400" dirty="0" smtClean="0">
                <a:solidFill>
                  <a:schemeClr val="accent4">
                    <a:lumMod val="50000"/>
                  </a:schemeClr>
                </a:solidFill>
                <a:latin typeface="Arial" panose="020B0604020202020204" pitchFamily="34" charset="0"/>
                <a:cs typeface="Arial" panose="020B0604020202020204" pitchFamily="34" charset="0"/>
              </a:rPr>
              <a:t>Google </a:t>
            </a:r>
            <a:r>
              <a:rPr lang="it-IT" sz="2400" dirty="0">
                <a:solidFill>
                  <a:schemeClr val="accent4">
                    <a:lumMod val="50000"/>
                  </a:schemeClr>
                </a:solidFill>
                <a:latin typeface="Arial" panose="020B0604020202020204" pitchFamily="34" charset="0"/>
                <a:cs typeface="Arial" panose="020B0604020202020204" pitchFamily="34" charset="0"/>
              </a:rPr>
              <a:t>ha costruito il correttore ortografico a costo zero, riutilizzando gli errori di digitazione (confrontati con le parole che gli utenti intendevano effettivamente digitare) inseriti nel suo motore di ricerca tra i tre miliardi di queries che gestisce ogni giorno. Ha usato dati in suo possesso per sviluppare l’intelligenza del suo motore di ricerca.</a:t>
            </a:r>
          </a:p>
          <a:p>
            <a:endParaRPr lang="it-IT" sz="2400" dirty="0"/>
          </a:p>
        </p:txBody>
      </p:sp>
    </p:spTree>
    <p:extLst>
      <p:ext uri="{BB962C8B-B14F-4D97-AF65-F5344CB8AC3E}">
        <p14:creationId xmlns:p14="http://schemas.microsoft.com/office/powerpoint/2010/main" val="3395557811"/>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326</TotalTime>
  <Words>1182</Words>
  <Application>Microsoft Office PowerPoint</Application>
  <PresentationFormat>Personalizzato</PresentationFormat>
  <Paragraphs>71</Paragraphs>
  <Slides>15</Slides>
  <Notes>0</Notes>
  <HiddenSlides>0</HiddenSlides>
  <MMClips>0</MMClips>
  <ScaleCrop>false</ScaleCrop>
  <HeadingPairs>
    <vt:vector size="4" baseType="variant">
      <vt:variant>
        <vt:lpstr>Tema</vt:lpstr>
      </vt:variant>
      <vt:variant>
        <vt:i4>1</vt:i4>
      </vt:variant>
      <vt:variant>
        <vt:lpstr>Titoli diapositive</vt:lpstr>
      </vt:variant>
      <vt:variant>
        <vt:i4>15</vt:i4>
      </vt:variant>
    </vt:vector>
  </HeadingPairs>
  <TitlesOfParts>
    <vt:vector size="16" baseType="lpstr">
      <vt:lpstr>Tema di Office</vt:lpstr>
      <vt:lpstr>Big Data</vt:lpstr>
      <vt:lpstr>Big Data</vt:lpstr>
      <vt:lpstr>Big Data</vt:lpstr>
      <vt:lpstr>Big Data</vt:lpstr>
      <vt:lpstr>Big Data</vt:lpstr>
      <vt:lpstr>Big Data</vt:lpstr>
      <vt:lpstr>Big Data</vt:lpstr>
      <vt:lpstr>Big Data</vt:lpstr>
      <vt:lpstr>Big Data</vt:lpstr>
      <vt:lpstr>Big Data</vt:lpstr>
      <vt:lpstr>Big Data</vt:lpstr>
      <vt:lpstr> Big Data</vt:lpstr>
      <vt:lpstr>Big Data</vt:lpstr>
      <vt:lpstr>Big Data</vt:lpstr>
      <vt:lpstr>Big Data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Big Data</dc:title>
  <dc:creator>alberto banterle</dc:creator>
  <cp:lastModifiedBy>BANTERLE ALBERTO</cp:lastModifiedBy>
  <cp:revision>45</cp:revision>
  <dcterms:created xsi:type="dcterms:W3CDTF">2014-02-04T16:43:48Z</dcterms:created>
  <dcterms:modified xsi:type="dcterms:W3CDTF">2015-01-21T09:43:16Z</dcterms:modified>
</cp:coreProperties>
</file>