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Default Extension="pict" ContentType="image/pict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Default Extension="rels" ContentType="application/vnd.openxmlformats-package.relationships+xml"/>
  <Override PartName="/ppt/slides/slide10.xml" ContentType="application/vnd.openxmlformats-officedocument.presentationml.slide+xml"/>
  <Override PartName="/ppt/slideLayouts/slideLayout5.xml" ContentType="application/vnd.openxmlformats-officedocument.presentationml.slideLayout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6.xml" ContentType="application/vnd.openxmlformats-officedocument.presentationml.slide+xml"/>
  <Override PartName="/ppt/slides/slide34.xml" ContentType="application/vnd.openxmlformats-officedocument.presentationml.slide+xml"/>
  <Default Extension="jpeg" ContentType="image/jpeg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22.xml" ContentType="application/vnd.openxmlformats-officedocument.presentationml.slide+xml"/>
  <Override PartName="/ppt/slides/slide30.xml" ContentType="application/vnd.openxmlformats-officedocument.presentationml.slide+xml"/>
  <Default Extension="xml" ContentType="application/xml"/>
  <Override PartName="/ppt/slides/slide19.xml" ContentType="application/vnd.openxmlformats-officedocument.presentationml.slide+xml"/>
  <Override PartName="/ppt/tableStyles.xml" ContentType="application/vnd.openxmlformats-officedocument.presentationml.tableStyles+xml"/>
  <Override PartName="/ppt/slides/slide15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6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7.xml" ContentType="application/vnd.openxmlformats-officedocument.presentationml.slide+xml"/>
  <Override PartName="/ppt/slides/slide35.xml" ContentType="application/vnd.openxmlformats-officedocument.presentationml.slide+xml"/>
  <Override PartName="/ppt/slides/slide2.xml" ContentType="application/vnd.openxmlformats-officedocument.presentationml.slide+xml"/>
  <Default Extension="png" ContentType="image/png"/>
  <Override PartName="/ppt/slideLayouts/slideLayout2.xml" ContentType="application/vnd.openxmlformats-officedocument.presentationml.slideLayout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16.xml" ContentType="application/vnd.openxmlformats-officedocument.presentationml.slide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Default Extension="vml" ContentType="application/vnd.openxmlformats-officedocument.vmlDrawing"/>
  <Override PartName="/ppt/slides/slide3.xml" ContentType="application/vnd.openxmlformats-officedocument.presentationml.slide+xml"/>
  <Override PartName="/ppt/slides/slide28.xml" ContentType="application/vnd.openxmlformats-officedocument.presentationml.slide+xml"/>
  <Override PartName="/ppt/slides/slide36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4.xml" ContentType="application/vnd.openxmlformats-officedocument.presentationml.slide+xml"/>
  <Override PartName="/ppt/slides/slide32.xml" ContentType="application/vnd.openxmlformats-officedocument.presentationml.slide+xml"/>
  <Default Extension="docx" ContentType="application/vnd.openxmlformats-officedocument.wordprocessingml.document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slides/slide29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38"/>
  </p:notesMasterIdLst>
  <p:sldIdLst>
    <p:sldId id="262" r:id="rId2"/>
    <p:sldId id="256" r:id="rId3"/>
    <p:sldId id="265" r:id="rId4"/>
    <p:sldId id="257" r:id="rId5"/>
    <p:sldId id="258" r:id="rId6"/>
    <p:sldId id="264" r:id="rId7"/>
    <p:sldId id="259" r:id="rId8"/>
    <p:sldId id="260" r:id="rId9"/>
    <p:sldId id="293" r:id="rId10"/>
    <p:sldId id="269" r:id="rId11"/>
    <p:sldId id="283" r:id="rId12"/>
    <p:sldId id="284" r:id="rId13"/>
    <p:sldId id="285" r:id="rId14"/>
    <p:sldId id="286" r:id="rId15"/>
    <p:sldId id="270" r:id="rId16"/>
    <p:sldId id="271" r:id="rId17"/>
    <p:sldId id="272" r:id="rId18"/>
    <p:sldId id="273" r:id="rId19"/>
    <p:sldId id="274" r:id="rId20"/>
    <p:sldId id="267" r:id="rId21"/>
    <p:sldId id="268" r:id="rId22"/>
    <p:sldId id="275" r:id="rId23"/>
    <p:sldId id="303" r:id="rId24"/>
    <p:sldId id="299" r:id="rId25"/>
    <p:sldId id="300" r:id="rId26"/>
    <p:sldId id="301" r:id="rId27"/>
    <p:sldId id="276" r:id="rId28"/>
    <p:sldId id="277" r:id="rId29"/>
    <p:sldId id="279" r:id="rId30"/>
    <p:sldId id="278" r:id="rId31"/>
    <p:sldId id="280" r:id="rId32"/>
    <p:sldId id="281" r:id="rId33"/>
    <p:sldId id="288" r:id="rId34"/>
    <p:sldId id="290" r:id="rId35"/>
    <p:sldId id="291" r:id="rId36"/>
    <p:sldId id="292" r:id="rId37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 snapToGrid="0" snapToObjects="1">
      <p:cViewPr>
        <p:scale>
          <a:sx n="75" d="100"/>
          <a:sy n="75" d="100"/>
        </p:scale>
        <p:origin x="-1592" y="-3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notesMaster" Target="notesMasters/notesMaster1.xml"/><Relationship Id="rId39" Type="http://schemas.openxmlformats.org/officeDocument/2006/relationships/printerSettings" Target="printerSettings/printerSettings1.bin"/><Relationship Id="rId40" Type="http://schemas.openxmlformats.org/officeDocument/2006/relationships/presProps" Target="presProps.xml"/><Relationship Id="rId41" Type="http://schemas.openxmlformats.org/officeDocument/2006/relationships/viewProps" Target="viewProps.xml"/><Relationship Id="rId42" Type="http://schemas.openxmlformats.org/officeDocument/2006/relationships/theme" Target="theme/theme1.xml"/><Relationship Id="rId43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ict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11254F-34D5-5A46-9920-84962A3B4656}" type="datetimeFigureOut">
              <a:rPr lang="it-IT" smtClean="0"/>
              <a:pPr/>
              <a:t>5-01-2015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A842D2-AC4E-3340-A64C-BFC7E5BE9D40}" type="slidenum">
              <a:rPr lang="it-IT" smtClean="0"/>
              <a:pPr/>
              <a:t>‹n.›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A842D2-AC4E-3340-A64C-BFC7E5BE9D40}" type="slidenum">
              <a:rPr lang="it-IT" smtClean="0"/>
              <a:pPr/>
              <a:t>12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2F68F-80AF-614B-AA47-973C568240E9}" type="datetimeFigureOut">
              <a:rPr lang="it-IT" smtClean="0"/>
              <a:pPr/>
              <a:t>5-01-2015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B45B7-EE49-314E-ABA6-85D8464C2F66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2F68F-80AF-614B-AA47-973C568240E9}" type="datetimeFigureOut">
              <a:rPr lang="it-IT" smtClean="0"/>
              <a:pPr/>
              <a:t>5-01-2015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B45B7-EE49-314E-ABA6-85D8464C2F66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2F68F-80AF-614B-AA47-973C568240E9}" type="datetimeFigureOut">
              <a:rPr lang="it-IT" smtClean="0"/>
              <a:pPr/>
              <a:t>5-01-2015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B45B7-EE49-314E-ABA6-85D8464C2F66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2F68F-80AF-614B-AA47-973C568240E9}" type="datetimeFigureOut">
              <a:rPr lang="it-IT" smtClean="0"/>
              <a:pPr/>
              <a:t>5-01-2015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B45B7-EE49-314E-ABA6-85D8464C2F66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2F68F-80AF-614B-AA47-973C568240E9}" type="datetimeFigureOut">
              <a:rPr lang="it-IT" smtClean="0"/>
              <a:pPr/>
              <a:t>5-01-2015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B45B7-EE49-314E-ABA6-85D8464C2F66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2F68F-80AF-614B-AA47-973C568240E9}" type="datetimeFigureOut">
              <a:rPr lang="it-IT" smtClean="0"/>
              <a:pPr/>
              <a:t>5-01-2015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B45B7-EE49-314E-ABA6-85D8464C2F66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2F68F-80AF-614B-AA47-973C568240E9}" type="datetimeFigureOut">
              <a:rPr lang="it-IT" smtClean="0"/>
              <a:pPr/>
              <a:t>5-01-2015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B45B7-EE49-314E-ABA6-85D8464C2F66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2F68F-80AF-614B-AA47-973C568240E9}" type="datetimeFigureOut">
              <a:rPr lang="it-IT" smtClean="0"/>
              <a:pPr/>
              <a:t>5-01-2015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B45B7-EE49-314E-ABA6-85D8464C2F66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2F68F-80AF-614B-AA47-973C568240E9}" type="datetimeFigureOut">
              <a:rPr lang="it-IT" smtClean="0"/>
              <a:pPr/>
              <a:t>5-01-2015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B45B7-EE49-314E-ABA6-85D8464C2F66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2F68F-80AF-614B-AA47-973C568240E9}" type="datetimeFigureOut">
              <a:rPr lang="it-IT" smtClean="0"/>
              <a:pPr/>
              <a:t>5-01-2015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B45B7-EE49-314E-ABA6-85D8464C2F66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2F68F-80AF-614B-AA47-973C568240E9}" type="datetimeFigureOut">
              <a:rPr lang="it-IT" smtClean="0"/>
              <a:pPr/>
              <a:t>5-01-2015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B45B7-EE49-314E-ABA6-85D8464C2F66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72F68F-80AF-614B-AA47-973C568240E9}" type="datetimeFigureOut">
              <a:rPr lang="it-IT" smtClean="0"/>
              <a:pPr/>
              <a:t>5-01-2015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BB45B7-EE49-314E-ABA6-85D8464C2F66}" type="slidenum">
              <a:rPr lang="it-IT" smtClean="0"/>
              <a:pPr/>
              <a:t>‹n.›</a:t>
            </a:fld>
            <a:endParaRPr lang="it-IT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Relationship Id="rId3" Type="http://schemas.openxmlformats.org/officeDocument/2006/relationships/package" Target="../embeddings/Documento_di_Microsoft_Word1.docx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7366" y="1122386"/>
            <a:ext cx="4636603" cy="536300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CasellaDiTesto 4"/>
          <p:cNvSpPr txBox="1"/>
          <p:nvPr/>
        </p:nvSpPr>
        <p:spPr>
          <a:xfrm>
            <a:off x="723546" y="236292"/>
            <a:ext cx="8047606" cy="58477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3200" dirty="0" smtClean="0"/>
              <a:t>I TESSUTI DEL DENTE</a:t>
            </a:r>
            <a:endParaRPr lang="it-IT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/>
        </p:nvSpPr>
        <p:spPr bwMode="auto">
          <a:xfrm>
            <a:off x="480219" y="291985"/>
            <a:ext cx="8103572" cy="67156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-111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-111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-111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-111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-111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-111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-111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-111" charset="0"/>
              </a:defRPr>
            </a:lvl9pPr>
          </a:lstStyle>
          <a:p>
            <a:r>
              <a:rPr lang="it-IT" dirty="0">
                <a:solidFill>
                  <a:srgbClr val="000000"/>
                </a:solidFill>
              </a:rPr>
              <a:t>Lo </a:t>
            </a:r>
            <a:r>
              <a:rPr lang="it-IT" dirty="0" smtClean="0">
                <a:solidFill>
                  <a:srgbClr val="000000"/>
                </a:solidFill>
              </a:rPr>
              <a:t>smalto-FORMAZIONE</a:t>
            </a:r>
            <a:endParaRPr lang="it-IT" dirty="0">
              <a:solidFill>
                <a:srgbClr val="000000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/>
        </p:nvSpPr>
        <p:spPr bwMode="auto">
          <a:xfrm>
            <a:off x="480219" y="1153340"/>
            <a:ext cx="8103572" cy="553956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  <a:ea typeface="ＭＳ Ｐゴシック" pitchFamily="-111" charset="-128"/>
              </a:defRPr>
            </a:lvl2pPr>
            <a:lvl3pPr marL="914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  <a:ea typeface="ＭＳ Ｐゴシック" pitchFamily="-111" charset="-128"/>
              </a:defRPr>
            </a:lvl3pPr>
            <a:lvl4pPr marL="1371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ＭＳ Ｐゴシック" pitchFamily="-111" charset="-128"/>
              </a:defRPr>
            </a:lvl4pPr>
            <a:lvl5pPr marL="18288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ＭＳ Ｐゴシック" pitchFamily="-111" charset="-128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ＭＳ Ｐゴシック" pitchFamily="-111" charset="-128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ＭＳ Ｐゴシック" pitchFamily="-111" charset="-128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ＭＳ Ｐゴシック" pitchFamily="-111" charset="-128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ＭＳ Ｐゴシック" pitchFamily="-111" charset="-128"/>
              </a:defRPr>
            </a:lvl9pPr>
          </a:lstStyle>
          <a:p>
            <a:pPr algn="l"/>
            <a:r>
              <a:rPr lang="it-IT" sz="2400" dirty="0">
                <a:solidFill>
                  <a:srgbClr val="000000"/>
                </a:solidFill>
                <a:latin typeface="Comic Sans MS"/>
                <a:ea typeface="Times New Roman" pitchFamily="-111" charset="0"/>
                <a:cs typeface="Comic Sans MS"/>
              </a:rPr>
              <a:t>È il materiale più duro del corpo umano, composto per il 96% di </a:t>
            </a:r>
            <a:r>
              <a:rPr lang="it-IT" sz="2400" b="1" dirty="0">
                <a:solidFill>
                  <a:srgbClr val="000000"/>
                </a:solidFill>
                <a:latin typeface="Comic Sans MS"/>
                <a:ea typeface="Times New Roman" pitchFamily="-111" charset="0"/>
                <a:cs typeface="Comic Sans MS"/>
              </a:rPr>
              <a:t>fosfato di calcio </a:t>
            </a:r>
            <a:r>
              <a:rPr lang="it-IT" sz="2400" dirty="0">
                <a:solidFill>
                  <a:srgbClr val="000000"/>
                </a:solidFill>
                <a:latin typeface="Comic Sans MS"/>
                <a:ea typeface="Times New Roman" pitchFamily="-111" charset="0"/>
                <a:cs typeface="Comic Sans MS"/>
              </a:rPr>
              <a:t>cristallizzato in </a:t>
            </a:r>
            <a:r>
              <a:rPr lang="it-IT" sz="2400" dirty="0" err="1">
                <a:solidFill>
                  <a:srgbClr val="000000"/>
                </a:solidFill>
                <a:latin typeface="Comic Sans MS"/>
                <a:ea typeface="Times New Roman" pitchFamily="-111" charset="0"/>
                <a:cs typeface="Comic Sans MS"/>
              </a:rPr>
              <a:t>idrossiapatite</a:t>
            </a:r>
            <a:r>
              <a:rPr lang="it-IT" sz="2400" dirty="0">
                <a:solidFill>
                  <a:srgbClr val="000000"/>
                </a:solidFill>
                <a:latin typeface="Comic Sans MS"/>
                <a:ea typeface="Times New Roman" pitchFamily="-111" charset="0"/>
                <a:cs typeface="Comic Sans MS"/>
              </a:rPr>
              <a:t> e 4% di materiale organico e acqua.</a:t>
            </a:r>
            <a:endParaRPr lang="en-US" sz="2400" dirty="0">
              <a:solidFill>
                <a:srgbClr val="000000"/>
              </a:solidFill>
              <a:latin typeface="Comic Sans MS"/>
              <a:ea typeface="Times New Roman" pitchFamily="-111" charset="0"/>
              <a:cs typeface="Comic Sans MS"/>
            </a:endParaRPr>
          </a:p>
          <a:p>
            <a:pPr algn="l"/>
            <a:r>
              <a:rPr lang="it-IT" sz="2400" dirty="0" err="1">
                <a:solidFill>
                  <a:srgbClr val="000000"/>
                </a:solidFill>
                <a:latin typeface="Comic Sans MS"/>
                <a:ea typeface="Times New Roman" pitchFamily="-111" charset="0"/>
                <a:cs typeface="Comic Sans MS"/>
              </a:rPr>
              <a:t> </a:t>
            </a:r>
            <a:endParaRPr lang="en-US" sz="2400" dirty="0">
              <a:solidFill>
                <a:srgbClr val="000000"/>
              </a:solidFill>
              <a:latin typeface="Comic Sans MS"/>
              <a:ea typeface="Times New Roman" pitchFamily="-111" charset="0"/>
              <a:cs typeface="Comic Sans MS"/>
            </a:endParaRPr>
          </a:p>
          <a:p>
            <a:pPr algn="l"/>
            <a:r>
              <a:rPr lang="it-IT" sz="2400" dirty="0">
                <a:solidFill>
                  <a:srgbClr val="000000"/>
                </a:solidFill>
                <a:latin typeface="Comic Sans MS"/>
                <a:ea typeface="Times New Roman" pitchFamily="-111" charset="0"/>
                <a:cs typeface="Comic Sans MS"/>
              </a:rPr>
              <a:t>Lo smalto è prodotto da cellule note come </a:t>
            </a:r>
            <a:r>
              <a:rPr lang="it-IT" sz="2400" b="1" u="sng" dirty="0" err="1">
                <a:solidFill>
                  <a:srgbClr val="000000"/>
                </a:solidFill>
                <a:latin typeface="Comic Sans MS"/>
                <a:ea typeface="Times New Roman" pitchFamily="-111" charset="0"/>
                <a:cs typeface="Comic Sans MS"/>
              </a:rPr>
              <a:t>Ameloblasti</a:t>
            </a:r>
            <a:r>
              <a:rPr lang="it-IT" sz="2400" b="1" u="sng" dirty="0">
                <a:solidFill>
                  <a:srgbClr val="000000"/>
                </a:solidFill>
                <a:latin typeface="Comic Sans MS"/>
                <a:ea typeface="Times New Roman" pitchFamily="-111" charset="0"/>
                <a:cs typeface="Comic Sans MS"/>
              </a:rPr>
              <a:t> </a:t>
            </a:r>
            <a:r>
              <a:rPr lang="it-IT" sz="2400" dirty="0">
                <a:solidFill>
                  <a:srgbClr val="000000"/>
                </a:solidFill>
                <a:latin typeface="Comic Sans MS"/>
                <a:ea typeface="Times New Roman" pitchFamily="-111" charset="0"/>
                <a:cs typeface="Comic Sans MS"/>
              </a:rPr>
              <a:t>che lo producono giornalmente.</a:t>
            </a:r>
            <a:r>
              <a:rPr lang="it-IT" sz="2400" dirty="0" smtClean="0">
                <a:solidFill>
                  <a:srgbClr val="000000"/>
                </a:solidFill>
                <a:latin typeface="Comic Sans MS"/>
                <a:ea typeface="Times New Roman" pitchFamily="-111" charset="0"/>
                <a:cs typeface="Comic Sans MS"/>
              </a:rPr>
              <a:t> </a:t>
            </a:r>
          </a:p>
          <a:p>
            <a:pPr algn="l"/>
            <a:endParaRPr lang="it-IT" sz="2400" dirty="0" smtClean="0">
              <a:solidFill>
                <a:srgbClr val="000000"/>
              </a:solidFill>
              <a:latin typeface="Comic Sans MS"/>
              <a:ea typeface="Times New Roman" pitchFamily="-111" charset="0"/>
              <a:cs typeface="Comic Sans MS"/>
            </a:endParaRPr>
          </a:p>
          <a:p>
            <a:pPr algn="l"/>
            <a:endParaRPr lang="en-US" sz="2400" dirty="0" smtClean="0">
              <a:solidFill>
                <a:srgbClr val="000000"/>
              </a:solidFill>
              <a:latin typeface="Comic Sans MS"/>
              <a:ea typeface="Times New Roman" pitchFamily="-111" charset="0"/>
              <a:cs typeface="Comic Sans MS"/>
            </a:endParaRPr>
          </a:p>
          <a:p>
            <a:endParaRPr lang="it-IT" sz="2000" dirty="0">
              <a:solidFill>
                <a:srgbClr val="000000"/>
              </a:solidFill>
            </a:endParaRPr>
          </a:p>
        </p:txBody>
      </p:sp>
      <p:cxnSp>
        <p:nvCxnSpPr>
          <p:cNvPr id="7" name="Connettore 2 6"/>
          <p:cNvCxnSpPr/>
          <p:nvPr/>
        </p:nvCxnSpPr>
        <p:spPr>
          <a:xfrm rot="5400000">
            <a:off x="6959600" y="3670300"/>
            <a:ext cx="914400" cy="1588"/>
          </a:xfrm>
          <a:prstGeom prst="straightConnector1">
            <a:avLst/>
          </a:prstGeom>
          <a:ln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CasellaDiTesto 7"/>
          <p:cNvSpPr txBox="1"/>
          <p:nvPr/>
        </p:nvSpPr>
        <p:spPr>
          <a:xfrm>
            <a:off x="2222500" y="4207301"/>
            <a:ext cx="5562600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400" dirty="0" smtClean="0">
                <a:solidFill>
                  <a:schemeClr val="bg1"/>
                </a:solidFill>
              </a:rPr>
              <a:t>Durante lo sviluppo è una cellula cilindrica con abbondante Golgi, RER, e vacuoli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0" y="1193800"/>
            <a:ext cx="4902200" cy="34163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it-IT" sz="2400" dirty="0" smtClean="0"/>
              <a:t>L'RE rugoso sintetizza varie proteine</a:t>
            </a:r>
          </a:p>
          <a:p>
            <a:endParaRPr lang="it-IT" sz="2400" dirty="0" smtClean="0"/>
          </a:p>
          <a:p>
            <a:r>
              <a:rPr lang="it-IT" sz="2400" dirty="0" smtClean="0"/>
              <a:t>tra le quali l'</a:t>
            </a:r>
            <a:r>
              <a:rPr lang="it-IT" sz="2400" cap="all" dirty="0" err="1" smtClean="0"/>
              <a:t>amelogenina</a:t>
            </a:r>
            <a:r>
              <a:rPr lang="it-IT" sz="2400" dirty="0" smtClean="0"/>
              <a:t> e l'</a:t>
            </a:r>
            <a:r>
              <a:rPr lang="it-IT" sz="2400" cap="all" dirty="0" err="1" smtClean="0"/>
              <a:t>enamelina</a:t>
            </a:r>
            <a:endParaRPr lang="it-IT" sz="2400" cap="all" dirty="0" smtClean="0"/>
          </a:p>
          <a:p>
            <a:endParaRPr lang="it-IT" sz="2400" dirty="0" smtClean="0"/>
          </a:p>
          <a:p>
            <a:r>
              <a:rPr lang="it-IT" sz="2400" dirty="0" smtClean="0"/>
              <a:t>che costituiscono la matrice organica dello smalto (</a:t>
            </a:r>
            <a:r>
              <a:rPr lang="it-IT" sz="2400" dirty="0" err="1" smtClean="0"/>
              <a:t>pre-smalto</a:t>
            </a:r>
            <a:r>
              <a:rPr lang="it-IT" sz="2400" dirty="0" smtClean="0"/>
              <a:t>) e vengono destinate ai vacuoli i quali rilasciando il loro contenuto</a:t>
            </a:r>
            <a:endParaRPr lang="it-IT" sz="2400" dirty="0"/>
          </a:p>
        </p:txBody>
      </p:sp>
      <p:cxnSp>
        <p:nvCxnSpPr>
          <p:cNvPr id="6" name="Connettore 2 5"/>
          <p:cNvCxnSpPr/>
          <p:nvPr/>
        </p:nvCxnSpPr>
        <p:spPr>
          <a:xfrm rot="5400000">
            <a:off x="2640806" y="2819400"/>
            <a:ext cx="406400" cy="1588"/>
          </a:xfrm>
          <a:prstGeom prst="straightConnector1">
            <a:avLst/>
          </a:prstGeom>
          <a:ln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2 7"/>
          <p:cNvCxnSpPr/>
          <p:nvPr/>
        </p:nvCxnSpPr>
        <p:spPr>
          <a:xfrm>
            <a:off x="1473200" y="1625600"/>
            <a:ext cx="660400" cy="407194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2 9"/>
          <p:cNvCxnSpPr/>
          <p:nvPr/>
        </p:nvCxnSpPr>
        <p:spPr>
          <a:xfrm rot="5400000">
            <a:off x="2882900" y="1828800"/>
            <a:ext cx="406400" cy="1588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37890" name="Object 2"/>
          <p:cNvGraphicFramePr>
            <a:graphicFrameLocks noChangeAspect="1"/>
          </p:cNvGraphicFramePr>
          <p:nvPr/>
        </p:nvGraphicFramePr>
        <p:xfrm>
          <a:off x="5111750" y="768350"/>
          <a:ext cx="3721100" cy="5626100"/>
        </p:xfrm>
        <a:graphic>
          <a:graphicData uri="http://schemas.openxmlformats.org/presentationml/2006/ole">
            <p:oleObj spid="_x0000_s37890" name="Documento" r:id="rId3" imgW="3721100" imgH="5626100" progId="Word.Document.12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292100" y="1003300"/>
            <a:ext cx="8445500" cy="193899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it-IT" sz="2400" dirty="0" smtClean="0">
                <a:latin typeface="Arial"/>
                <a:cs typeface="Arial"/>
              </a:rPr>
              <a:t>Durante la successiva fase della maturazione si ha:</a:t>
            </a:r>
          </a:p>
          <a:p>
            <a:pPr algn="ctr"/>
            <a:endParaRPr lang="it-IT" sz="2400" dirty="0" smtClean="0">
              <a:latin typeface="Arial"/>
              <a:cs typeface="Arial"/>
            </a:endParaRPr>
          </a:p>
          <a:p>
            <a:pPr algn="ctr"/>
            <a:r>
              <a:rPr lang="it-IT" sz="2400" dirty="0" smtClean="0">
                <a:latin typeface="Arial"/>
                <a:cs typeface="Arial"/>
              </a:rPr>
              <a:t> la mineralizzazione vera e propria  del contenuto vescicolare che porta alla formazione delle caratteristiche strutture cristalline, dette prismi dello smalto</a:t>
            </a:r>
            <a:endParaRPr lang="it-IT" sz="2400" dirty="0">
              <a:latin typeface="Arial"/>
              <a:cs typeface="Arial"/>
            </a:endParaRPr>
          </a:p>
        </p:txBody>
      </p:sp>
      <p:cxnSp>
        <p:nvCxnSpPr>
          <p:cNvPr id="6" name="Connettore 2 5"/>
          <p:cNvCxnSpPr/>
          <p:nvPr/>
        </p:nvCxnSpPr>
        <p:spPr>
          <a:xfrm rot="10800000" flipV="1">
            <a:off x="2755900" y="2942292"/>
            <a:ext cx="1764506" cy="397808"/>
          </a:xfrm>
          <a:prstGeom prst="straightConnector1">
            <a:avLst/>
          </a:prstGeom>
          <a:ln>
            <a:solidFill>
              <a:srgbClr val="8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CasellaDiTesto 7"/>
          <p:cNvSpPr txBox="1"/>
          <p:nvPr/>
        </p:nvSpPr>
        <p:spPr>
          <a:xfrm>
            <a:off x="990600" y="3423166"/>
            <a:ext cx="2133600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sz="2400" cap="all" dirty="0" smtClean="0"/>
              <a:t>fasi del processo</a:t>
            </a:r>
            <a:endParaRPr lang="it-IT" sz="2400" cap="all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4204494" y="3192333"/>
            <a:ext cx="3364706" cy="224676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dirty="0" smtClean="0"/>
              <a:t>-</a:t>
            </a:r>
            <a:r>
              <a:rPr lang="it-IT" sz="2800" dirty="0" smtClean="0"/>
              <a:t>afflusso di ioni</a:t>
            </a:r>
          </a:p>
          <a:p>
            <a:r>
              <a:rPr lang="it-IT" sz="2800" dirty="0" smtClean="0"/>
              <a:t>-perdita acqua</a:t>
            </a:r>
          </a:p>
          <a:p>
            <a:r>
              <a:rPr lang="it-IT" sz="2800" dirty="0" smtClean="0"/>
              <a:t>-mineralizzazione </a:t>
            </a:r>
          </a:p>
          <a:p>
            <a:r>
              <a:rPr lang="it-IT" sz="2800" dirty="0" smtClean="0"/>
              <a:t>-formazione dei prismi</a:t>
            </a:r>
            <a:endParaRPr lang="it-IT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it-IT" sz="2800" dirty="0" smtClean="0">
                <a:solidFill>
                  <a:srgbClr val="FF0000"/>
                </a:solidFill>
              </a:rPr>
              <a:t>COMPOSIZIONE DELLO SMALTO</a:t>
            </a:r>
            <a:endParaRPr lang="it-IT" sz="2800" dirty="0">
              <a:solidFill>
                <a:srgbClr val="FF0000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457200" y="1264334"/>
            <a:ext cx="8445500" cy="120032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400" dirty="0" smtClean="0"/>
              <a:t>Si tratta pertanto di un tessuto acellulare, ovvero particolarmente differenziato. </a:t>
            </a:r>
          </a:p>
          <a:p>
            <a:pPr algn="ctr"/>
            <a:r>
              <a:rPr lang="it-IT" sz="2400" dirty="0" smtClean="0"/>
              <a:t>Esso è il tessuto più duro dell’organismo</a:t>
            </a:r>
            <a:endParaRPr lang="it-IT" sz="2400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1303866" y="3502336"/>
            <a:ext cx="5363633" cy="120032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sz="2400" dirty="0" smtClean="0"/>
              <a:t>Esso è costituito, per la maggior parte, da sali minerali cristallizzati </a:t>
            </a:r>
            <a:r>
              <a:rPr lang="it-IT" sz="2400" dirty="0" err="1" smtClean="0"/>
              <a:t>(idrossiapatit</a:t>
            </a:r>
            <a:r>
              <a:rPr lang="it-IT" sz="2400" dirty="0" smtClean="0"/>
              <a:t>e) e da una esigua componente organica.</a:t>
            </a:r>
            <a:endParaRPr lang="it-IT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it-IT" sz="2800" dirty="0" smtClean="0"/>
              <a:t>PRISMI DELLO SMALTO</a:t>
            </a:r>
            <a:endParaRPr lang="it-IT" sz="2800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254000" y="1181100"/>
            <a:ext cx="8699500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dirty="0" smtClean="0"/>
              <a:t>I prismi dello smalto sono strutture di sezione poligonale ad andamento </a:t>
            </a:r>
            <a:r>
              <a:rPr lang="it-IT" cap="all" dirty="0" smtClean="0"/>
              <a:t>leggermente sinuoso</a:t>
            </a:r>
            <a:endParaRPr lang="it-IT" cap="all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9300" y="2147094"/>
            <a:ext cx="5448300" cy="37457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/>
        </p:nvSpPr>
        <p:spPr bwMode="auto">
          <a:xfrm>
            <a:off x="631896" y="233588"/>
            <a:ext cx="7707251" cy="457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-111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-111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-111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-111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-111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-111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-111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-111" charset="0"/>
              </a:defRPr>
            </a:lvl9pPr>
          </a:lstStyle>
          <a:p>
            <a:r>
              <a:rPr lang="it-IT" sz="2800" b="1" u="sng" dirty="0">
                <a:solidFill>
                  <a:srgbClr val="000000"/>
                </a:solidFill>
                <a:latin typeface="Comic Sans MS"/>
                <a:cs typeface="Comic Sans MS"/>
              </a:rPr>
              <a:t>La dentina</a:t>
            </a:r>
          </a:p>
        </p:txBody>
      </p:sp>
      <p:sp>
        <p:nvSpPr>
          <p:cNvPr id="5" name="Rectangle 3"/>
          <p:cNvSpPr>
            <a:spLocks noGrp="1" noChangeArrowheads="1"/>
          </p:cNvSpPr>
          <p:nvPr/>
        </p:nvSpPr>
        <p:spPr bwMode="auto">
          <a:xfrm>
            <a:off x="631896" y="1197139"/>
            <a:ext cx="7707251" cy="528493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  <a:ea typeface="ＭＳ Ｐゴシック" pitchFamily="-111" charset="-128"/>
              </a:defRPr>
            </a:lvl2pPr>
            <a:lvl3pPr marL="914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  <a:ea typeface="ＭＳ Ｐゴシック" pitchFamily="-111" charset="-128"/>
              </a:defRPr>
            </a:lvl3pPr>
            <a:lvl4pPr marL="1371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ＭＳ Ｐゴシック" pitchFamily="-111" charset="-128"/>
              </a:defRPr>
            </a:lvl4pPr>
            <a:lvl5pPr marL="18288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ＭＳ Ｐゴシック" pitchFamily="-111" charset="-128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ＭＳ Ｐゴシック" pitchFamily="-111" charset="-128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ＭＳ Ｐゴシック" pitchFamily="-111" charset="-128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ＭＳ Ｐゴシック" pitchFamily="-111" charset="-128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ＭＳ Ｐゴシック" pitchFamily="-111" charset="-128"/>
              </a:defRPr>
            </a:lvl9pPr>
          </a:lstStyle>
          <a:p>
            <a:pPr algn="l"/>
            <a:r>
              <a:rPr lang="it-IT" sz="2400" dirty="0">
                <a:solidFill>
                  <a:srgbClr val="000000"/>
                </a:solidFill>
                <a:latin typeface="Comic Sans MS"/>
                <a:ea typeface="Times New Roman" pitchFamily="-111" charset="0"/>
                <a:cs typeface="Comic Sans MS"/>
              </a:rPr>
              <a:t>E’ il secondo tessuto per durezza.</a:t>
            </a:r>
            <a:r>
              <a:rPr lang="it-IT" sz="2400" dirty="0" smtClean="0">
                <a:solidFill>
                  <a:srgbClr val="000000"/>
                </a:solidFill>
                <a:latin typeface="Comic Sans MS"/>
                <a:ea typeface="Times New Roman" pitchFamily="-111" charset="0"/>
                <a:cs typeface="Comic Sans MS"/>
              </a:rPr>
              <a:t> </a:t>
            </a:r>
            <a:endParaRPr lang="it-IT" sz="2000" dirty="0" smtClean="0">
              <a:solidFill>
                <a:srgbClr val="000000"/>
              </a:solidFill>
              <a:latin typeface="Comic Sans MS"/>
              <a:ea typeface="Times New Roman" pitchFamily="-111" charset="0"/>
              <a:cs typeface="Comic Sans MS"/>
            </a:endParaRPr>
          </a:p>
          <a:p>
            <a:pPr algn="l"/>
            <a:endParaRPr lang="it-IT" sz="2000" dirty="0" smtClean="0">
              <a:solidFill>
                <a:srgbClr val="000000"/>
              </a:solidFill>
              <a:latin typeface="Comic Sans MS"/>
              <a:ea typeface="Times New Roman" pitchFamily="-111" charset="0"/>
              <a:cs typeface="Comic Sans MS"/>
            </a:endParaRPr>
          </a:p>
          <a:p>
            <a:pPr algn="l"/>
            <a:r>
              <a:rPr lang="it-IT" sz="2400" dirty="0" smtClean="0">
                <a:solidFill>
                  <a:srgbClr val="000000"/>
                </a:solidFill>
                <a:latin typeface="Comic Sans MS"/>
                <a:ea typeface="Times New Roman" pitchFamily="-111" charset="0"/>
                <a:cs typeface="Comic Sans MS"/>
              </a:rPr>
              <a:t>Nonostante </a:t>
            </a:r>
            <a:r>
              <a:rPr lang="it-IT" sz="2400" dirty="0">
                <a:solidFill>
                  <a:srgbClr val="000000"/>
                </a:solidFill>
                <a:latin typeface="Comic Sans MS"/>
                <a:ea typeface="Times New Roman" pitchFamily="-111" charset="0"/>
                <a:cs typeface="Comic Sans MS"/>
              </a:rPr>
              <a:t>ciò è elastico proteggendo lo smalto dalle fratture</a:t>
            </a:r>
            <a:r>
              <a:rPr lang="it-IT" sz="2400" dirty="0" smtClean="0">
                <a:solidFill>
                  <a:srgbClr val="000000"/>
                </a:solidFill>
                <a:latin typeface="Comic Sans MS"/>
                <a:ea typeface="Times New Roman" pitchFamily="-111" charset="0"/>
                <a:cs typeface="Comic Sans MS"/>
              </a:rPr>
              <a:t>.</a:t>
            </a:r>
          </a:p>
          <a:p>
            <a:pPr algn="l"/>
            <a:endParaRPr lang="it-IT" sz="2400" dirty="0" smtClean="0">
              <a:solidFill>
                <a:srgbClr val="000000"/>
              </a:solidFill>
              <a:latin typeface="Comic Sans MS"/>
              <a:ea typeface="Times New Roman" pitchFamily="-111" charset="0"/>
              <a:cs typeface="Comic Sans MS"/>
            </a:endParaRPr>
          </a:p>
          <a:p>
            <a:pPr algn="l"/>
            <a:r>
              <a:rPr lang="it-IT" sz="2400" dirty="0" smtClean="0">
                <a:solidFill>
                  <a:srgbClr val="000000"/>
                </a:solidFill>
                <a:latin typeface="Comic Sans MS"/>
                <a:ea typeface="Times New Roman" pitchFamily="-111" charset="0"/>
                <a:cs typeface="Comic Sans MS"/>
              </a:rPr>
              <a:t> </a:t>
            </a:r>
            <a:r>
              <a:rPr lang="it-IT" sz="2400" dirty="0">
                <a:solidFill>
                  <a:srgbClr val="000000"/>
                </a:solidFill>
                <a:latin typeface="Comic Sans MS"/>
                <a:ea typeface="Times New Roman" pitchFamily="-111" charset="0"/>
                <a:cs typeface="Comic Sans MS"/>
              </a:rPr>
              <a:t>E’ composto per il 70% di </a:t>
            </a:r>
            <a:r>
              <a:rPr lang="it-IT" sz="2400" dirty="0" err="1">
                <a:solidFill>
                  <a:srgbClr val="000000"/>
                </a:solidFill>
                <a:latin typeface="Comic Sans MS"/>
                <a:ea typeface="Times New Roman" pitchFamily="-111" charset="0"/>
                <a:cs typeface="Comic Sans MS"/>
              </a:rPr>
              <a:t>idrossiapatite</a:t>
            </a:r>
            <a:r>
              <a:rPr lang="it-IT" sz="2400" dirty="0">
                <a:solidFill>
                  <a:srgbClr val="000000"/>
                </a:solidFill>
                <a:latin typeface="Comic Sans MS"/>
                <a:ea typeface="Times New Roman" pitchFamily="-111" charset="0"/>
                <a:cs typeface="Comic Sans MS"/>
              </a:rPr>
              <a:t>, 20% materiale organico (</a:t>
            </a:r>
            <a:r>
              <a:rPr lang="it-IT" sz="2400" dirty="0" err="1">
                <a:solidFill>
                  <a:srgbClr val="000000"/>
                </a:solidFill>
                <a:latin typeface="Comic Sans MS"/>
                <a:ea typeface="Times New Roman" pitchFamily="-111" charset="0"/>
                <a:cs typeface="Comic Sans MS"/>
              </a:rPr>
              <a:t>proteoglicani</a:t>
            </a:r>
            <a:r>
              <a:rPr lang="it-IT" sz="2400" dirty="0">
                <a:solidFill>
                  <a:srgbClr val="000000"/>
                </a:solidFill>
                <a:latin typeface="Comic Sans MS"/>
                <a:ea typeface="Times New Roman" pitchFamily="-111" charset="0"/>
                <a:cs typeface="Comic Sans MS"/>
              </a:rPr>
              <a:t>, </a:t>
            </a:r>
            <a:r>
              <a:rPr lang="it-IT" sz="2400" dirty="0" err="1">
                <a:solidFill>
                  <a:srgbClr val="000000"/>
                </a:solidFill>
                <a:latin typeface="Comic Sans MS"/>
                <a:ea typeface="Times New Roman" pitchFamily="-111" charset="0"/>
                <a:cs typeface="Comic Sans MS"/>
              </a:rPr>
              <a:t>glicoproteine</a:t>
            </a:r>
            <a:r>
              <a:rPr lang="it-IT" sz="2400" dirty="0">
                <a:solidFill>
                  <a:srgbClr val="000000"/>
                </a:solidFill>
                <a:latin typeface="Comic Sans MS"/>
                <a:ea typeface="Times New Roman" pitchFamily="-111" charset="0"/>
                <a:cs typeface="Comic Sans MS"/>
              </a:rPr>
              <a:t> e collagene tipo I) e 10% di acqua.</a:t>
            </a:r>
            <a:endParaRPr lang="en-US" sz="2400" dirty="0">
              <a:solidFill>
                <a:srgbClr val="000000"/>
              </a:solidFill>
              <a:latin typeface="Comic Sans MS"/>
              <a:ea typeface="Times New Roman" pitchFamily="-111" charset="0"/>
              <a:cs typeface="Comic Sans MS"/>
            </a:endParaRPr>
          </a:p>
          <a:p>
            <a:pPr algn="l"/>
            <a:r>
              <a:rPr lang="it-IT" sz="2400" dirty="0" err="1">
                <a:solidFill>
                  <a:srgbClr val="000000"/>
                </a:solidFill>
                <a:latin typeface="Comic Sans MS"/>
                <a:ea typeface="Times New Roman" pitchFamily="-111" charset="0"/>
                <a:cs typeface="Comic Sans MS"/>
              </a:rPr>
              <a:t> </a:t>
            </a:r>
            <a:endParaRPr lang="en-US" sz="2400" dirty="0">
              <a:solidFill>
                <a:srgbClr val="000000"/>
              </a:solidFill>
              <a:latin typeface="Comic Sans MS"/>
              <a:ea typeface="Times New Roman" pitchFamily="-111" charset="0"/>
              <a:cs typeface="Comic Sans MS"/>
            </a:endParaRPr>
          </a:p>
          <a:p>
            <a:pPr algn="l"/>
            <a:r>
              <a:rPr lang="it-IT" sz="2400" dirty="0">
                <a:solidFill>
                  <a:srgbClr val="000000"/>
                </a:solidFill>
                <a:latin typeface="Comic Sans MS"/>
                <a:ea typeface="Times New Roman" pitchFamily="-111" charset="0"/>
                <a:cs typeface="Comic Sans MS"/>
              </a:rPr>
              <a:t>Viene prodotto dagli </a:t>
            </a:r>
            <a:r>
              <a:rPr lang="it-IT" sz="2400" b="1" u="sng" dirty="0">
                <a:solidFill>
                  <a:srgbClr val="000000"/>
                </a:solidFill>
                <a:latin typeface="Comic Sans MS"/>
                <a:ea typeface="Times New Roman" pitchFamily="-111" charset="0"/>
                <a:cs typeface="Comic Sans MS"/>
              </a:rPr>
              <a:t>Odontoblasti </a:t>
            </a:r>
            <a:r>
              <a:rPr lang="it-IT" sz="2400" dirty="0">
                <a:solidFill>
                  <a:srgbClr val="000000"/>
                </a:solidFill>
                <a:latin typeface="Comic Sans MS"/>
                <a:ea typeface="Times New Roman" pitchFamily="-111" charset="0"/>
                <a:cs typeface="Comic Sans MS"/>
              </a:rPr>
              <a:t>queste cellule rimangono associate alla dentina per tutta la vita e sono localizzate alla periferia della polpa</a:t>
            </a:r>
            <a:r>
              <a:rPr lang="it-IT" sz="2400" dirty="0" smtClean="0">
                <a:solidFill>
                  <a:srgbClr val="000000"/>
                </a:solidFill>
                <a:latin typeface="Comic Sans MS"/>
                <a:ea typeface="Times New Roman" pitchFamily="-111" charset="0"/>
                <a:cs typeface="Comic Sans MS"/>
              </a:rPr>
              <a:t>.</a:t>
            </a:r>
          </a:p>
          <a:p>
            <a:pPr algn="l"/>
            <a:endParaRPr lang="en-US" sz="2000" dirty="0" smtClean="0">
              <a:solidFill>
                <a:srgbClr val="000000"/>
              </a:solidFill>
              <a:latin typeface="Comic Sans MS"/>
              <a:ea typeface="Times New Roman" pitchFamily="-111" charset="0"/>
              <a:cs typeface="Comic Sans MS"/>
            </a:endParaRPr>
          </a:p>
          <a:p>
            <a:pPr algn="l"/>
            <a:endParaRPr lang="it-IT" sz="18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417418" y="890556"/>
            <a:ext cx="8487535" cy="156966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it-IT" sz="2400" dirty="0" smtClean="0">
                <a:latin typeface="Comic Sans MS"/>
                <a:cs typeface="Comic Sans MS"/>
              </a:rPr>
              <a:t>Gli odontoblasti presentano estensioni citoplasmatiche dette Processi </a:t>
            </a:r>
            <a:r>
              <a:rPr lang="it-IT" sz="2400" dirty="0" err="1" smtClean="0">
                <a:latin typeface="Comic Sans MS"/>
                <a:cs typeface="Comic Sans MS"/>
              </a:rPr>
              <a:t>Odontoblastici</a:t>
            </a:r>
            <a:r>
              <a:rPr lang="it-IT" sz="2400" dirty="0" smtClean="0">
                <a:latin typeface="Comic Sans MS"/>
                <a:cs typeface="Comic Sans MS"/>
              </a:rPr>
              <a:t>, che occupano spazi detti canali della dentina.</a:t>
            </a:r>
          </a:p>
          <a:p>
            <a:endParaRPr lang="it-IT" sz="2400" dirty="0" smtClean="0">
              <a:latin typeface="Comic Sans MS"/>
              <a:cs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89972"/>
            <a:ext cx="8229600" cy="951428"/>
          </a:xfrm>
        </p:spPr>
        <p:txBody>
          <a:bodyPr>
            <a:normAutofit/>
          </a:bodyPr>
          <a:lstStyle/>
          <a:p>
            <a:r>
              <a:rPr lang="it-IT" sz="3200" dirty="0" smtClean="0">
                <a:latin typeface="Comic Sans MS"/>
                <a:cs typeface="Comic Sans MS"/>
              </a:rPr>
              <a:t>Il cemento</a:t>
            </a:r>
            <a:endParaRPr lang="it-IT" sz="3200" dirty="0">
              <a:latin typeface="Comic Sans MS"/>
              <a:cs typeface="Comic Sans MS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222771" y="1232972"/>
            <a:ext cx="8642184" cy="452431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sz="2400" dirty="0" smtClean="0">
                <a:latin typeface="Comic Sans MS"/>
                <a:cs typeface="Comic Sans MS"/>
              </a:rPr>
              <a:t>Il cemento è simile all’osso, e riveste la radice del dente</a:t>
            </a:r>
            <a:r>
              <a:rPr lang="it-IT" sz="2400" dirty="0" smtClean="0"/>
              <a:t>.</a:t>
            </a:r>
          </a:p>
          <a:p>
            <a:endParaRPr lang="it-IT" sz="2400" dirty="0" smtClean="0"/>
          </a:p>
          <a:p>
            <a:r>
              <a:rPr lang="it-IT" sz="2400" dirty="0" smtClean="0">
                <a:latin typeface="Comic Sans MS"/>
                <a:cs typeface="Comic Sans MS"/>
              </a:rPr>
              <a:t>È prodotto dai</a:t>
            </a:r>
            <a:r>
              <a:rPr lang="it-IT" sz="2400" dirty="0" err="1" smtClean="0">
                <a:latin typeface="Comic Sans MS"/>
                <a:cs typeface="Comic Sans MS"/>
              </a:rPr>
              <a:t> cementoblast</a:t>
            </a:r>
            <a:r>
              <a:rPr lang="it-IT" sz="2400" dirty="0" smtClean="0">
                <a:latin typeface="Comic Sans MS"/>
                <a:cs typeface="Comic Sans MS"/>
              </a:rPr>
              <a:t>i </a:t>
            </a:r>
          </a:p>
          <a:p>
            <a:endParaRPr lang="it-IT" sz="2400" dirty="0" smtClean="0">
              <a:latin typeface="Comic Sans MS"/>
              <a:cs typeface="Comic Sans MS"/>
            </a:endParaRPr>
          </a:p>
          <a:p>
            <a:r>
              <a:rPr lang="it-IT" sz="2400" dirty="0" smtClean="0">
                <a:latin typeface="Comic Sans MS"/>
                <a:cs typeface="Comic Sans MS"/>
              </a:rPr>
              <a:t>producono una sostanza polisaccaride che a partire dal colletto ne calcifica le strutture cellulari più vicine alla dentina</a:t>
            </a:r>
          </a:p>
          <a:p>
            <a:endParaRPr lang="it-IT" sz="2400" dirty="0" smtClean="0">
              <a:latin typeface="Comic Sans MS"/>
              <a:cs typeface="Comic Sans MS"/>
            </a:endParaRPr>
          </a:p>
          <a:p>
            <a:r>
              <a:rPr lang="it-IT" sz="2400" dirty="0" smtClean="0">
                <a:latin typeface="Comic Sans MS"/>
                <a:cs typeface="Comic Sans MS"/>
              </a:rPr>
              <a:t>creando una struttura ossea nella quale i </a:t>
            </a:r>
            <a:r>
              <a:rPr lang="it-IT" sz="2400" dirty="0" err="1" smtClean="0">
                <a:latin typeface="Comic Sans MS"/>
                <a:cs typeface="Comic Sans MS"/>
              </a:rPr>
              <a:t>cementoblasti</a:t>
            </a:r>
            <a:r>
              <a:rPr lang="it-IT" sz="2400" dirty="0" smtClean="0">
                <a:latin typeface="Comic Sans MS"/>
                <a:cs typeface="Comic Sans MS"/>
              </a:rPr>
              <a:t> rimangono inglobati trasformandosi in cementociti, inter- connessi tramite sottili canalicoli tra la materia ossea del cemento </a:t>
            </a:r>
            <a:endParaRPr lang="it-IT" sz="2400" dirty="0">
              <a:latin typeface="Comic Sans MS"/>
              <a:cs typeface="Comic Sans MS"/>
            </a:endParaRPr>
          </a:p>
        </p:txBody>
      </p:sp>
      <p:cxnSp>
        <p:nvCxnSpPr>
          <p:cNvPr id="6" name="Connettore 2 5"/>
          <p:cNvCxnSpPr/>
          <p:nvPr/>
        </p:nvCxnSpPr>
        <p:spPr>
          <a:xfrm rot="5400000">
            <a:off x="2133600" y="2628900"/>
            <a:ext cx="4318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2 7"/>
          <p:cNvCxnSpPr/>
          <p:nvPr/>
        </p:nvCxnSpPr>
        <p:spPr>
          <a:xfrm rot="5400000">
            <a:off x="2094706" y="3657600"/>
            <a:ext cx="5080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431800" y="419100"/>
            <a:ext cx="8432800" cy="34163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it-IT" sz="2400" dirty="0" err="1" smtClean="0">
                <a:latin typeface="Comic Sans MS"/>
                <a:cs typeface="Comic Sans MS"/>
              </a:rPr>
              <a:t>ll</a:t>
            </a:r>
            <a:r>
              <a:rPr lang="it-IT" sz="2400" dirty="0" smtClean="0">
                <a:latin typeface="Comic Sans MS"/>
                <a:cs typeface="Comic Sans MS"/>
              </a:rPr>
              <a:t> cemento si produce dal colletto fino all’apice della radice.</a:t>
            </a:r>
          </a:p>
          <a:p>
            <a:endParaRPr lang="it-IT" sz="2400" dirty="0" smtClean="0">
              <a:latin typeface="Comic Sans MS"/>
              <a:cs typeface="Comic Sans MS"/>
            </a:endParaRPr>
          </a:p>
          <a:p>
            <a:r>
              <a:rPr lang="it-IT" sz="2400" dirty="0" smtClean="0">
                <a:latin typeface="Comic Sans MS"/>
                <a:cs typeface="Comic Sans MS"/>
              </a:rPr>
              <a:t> Nella zona mediana della radice, i </a:t>
            </a:r>
            <a:r>
              <a:rPr lang="it-IT" sz="2400" dirty="0" err="1" smtClean="0">
                <a:latin typeface="Comic Sans MS"/>
                <a:cs typeface="Comic Sans MS"/>
              </a:rPr>
              <a:t>cementoblasti</a:t>
            </a:r>
            <a:r>
              <a:rPr lang="it-IT" sz="2400" dirty="0" smtClean="0">
                <a:latin typeface="Comic Sans MS"/>
                <a:cs typeface="Comic Sans MS"/>
              </a:rPr>
              <a:t> producendo il cemento si stratificano allontanandosi dalla dentina, e non vengono più inglobati nel cemento</a:t>
            </a:r>
          </a:p>
          <a:p>
            <a:endParaRPr lang="it-IT" sz="2400" dirty="0" smtClean="0">
              <a:latin typeface="Comic Sans MS"/>
              <a:cs typeface="Comic Sans MS"/>
            </a:endParaRPr>
          </a:p>
          <a:p>
            <a:endParaRPr lang="it-IT" sz="2400" dirty="0" smtClean="0">
              <a:latin typeface="Comic Sans MS"/>
              <a:cs typeface="Comic Sans MS"/>
            </a:endParaRPr>
          </a:p>
          <a:p>
            <a:r>
              <a:rPr lang="it-IT" sz="2400" dirty="0" smtClean="0">
                <a:latin typeface="Comic Sans MS"/>
                <a:cs typeface="Comic Sans MS"/>
              </a:rPr>
              <a:t> si produce così il </a:t>
            </a:r>
            <a:r>
              <a:rPr lang="it-IT" sz="2400" dirty="0" smtClean="0">
                <a:solidFill>
                  <a:schemeClr val="bg2"/>
                </a:solidFill>
                <a:latin typeface="Comic Sans MS"/>
                <a:cs typeface="Comic Sans MS"/>
              </a:rPr>
              <a:t>cemento acellulare.</a:t>
            </a:r>
            <a:endParaRPr lang="it-IT" sz="2400" dirty="0">
              <a:solidFill>
                <a:schemeClr val="bg2"/>
              </a:solidFill>
              <a:latin typeface="Comic Sans MS"/>
              <a:cs typeface="Comic Sans MS"/>
            </a:endParaRPr>
          </a:p>
        </p:txBody>
      </p:sp>
      <p:cxnSp>
        <p:nvCxnSpPr>
          <p:cNvPr id="6" name="Connettore 2 5"/>
          <p:cNvCxnSpPr/>
          <p:nvPr/>
        </p:nvCxnSpPr>
        <p:spPr>
          <a:xfrm rot="5400000">
            <a:off x="3670300" y="3035300"/>
            <a:ext cx="6604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CasellaDiTesto 6"/>
          <p:cNvSpPr txBox="1"/>
          <p:nvPr/>
        </p:nvSpPr>
        <p:spPr>
          <a:xfrm>
            <a:off x="431800" y="4394200"/>
            <a:ext cx="8432800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sz="2400" dirty="0" smtClean="0">
                <a:latin typeface="Comic Sans MS"/>
                <a:cs typeface="Comic Sans MS"/>
              </a:rPr>
              <a:t>Nella zona apicale, invece, i </a:t>
            </a:r>
            <a:r>
              <a:rPr lang="it-IT" sz="2400" dirty="0" err="1" smtClean="0">
                <a:latin typeface="Comic Sans MS"/>
                <a:cs typeface="Comic Sans MS"/>
              </a:rPr>
              <a:t>cementoblasti</a:t>
            </a:r>
            <a:r>
              <a:rPr lang="it-IT" sz="2400" dirty="0" smtClean="0">
                <a:latin typeface="Comic Sans MS"/>
                <a:cs typeface="Comic Sans MS"/>
              </a:rPr>
              <a:t> restano inclusi nei corpuscoli del cemento: è questo il cemento cellulare.</a:t>
            </a:r>
            <a:endParaRPr lang="it-IT" sz="2400" dirty="0">
              <a:latin typeface="Comic Sans MS"/>
              <a:cs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47700" y="2527300"/>
            <a:ext cx="8229600" cy="1143000"/>
          </a:xfrm>
        </p:spPr>
        <p:txBody>
          <a:bodyPr/>
          <a:lstStyle/>
          <a:p>
            <a:r>
              <a:rPr lang="it-IT" dirty="0" smtClean="0">
                <a:latin typeface="Comic Sans MS"/>
                <a:cs typeface="Comic Sans MS"/>
              </a:rPr>
              <a:t>Odontogenesi</a:t>
            </a:r>
            <a:endParaRPr lang="it-IT" dirty="0">
              <a:latin typeface="Comic Sans MS"/>
              <a:cs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/>
        </p:nvSpPr>
        <p:spPr bwMode="auto">
          <a:xfrm>
            <a:off x="404019" y="114300"/>
            <a:ext cx="8175172" cy="11430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-10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-10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-10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-10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-10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-10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-10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-104" charset="0"/>
              </a:defRPr>
            </a:lvl9pPr>
          </a:lstStyle>
          <a:p>
            <a:r>
              <a:rPr lang="it-IT" sz="2800" b="1" u="sng" dirty="0">
                <a:solidFill>
                  <a:srgbClr val="000000"/>
                </a:solidFill>
                <a:latin typeface="Comic Sans MS"/>
                <a:cs typeface="Comic Sans MS"/>
              </a:rPr>
              <a:t>I DENTI</a:t>
            </a:r>
          </a:p>
        </p:txBody>
      </p:sp>
      <p:sp>
        <p:nvSpPr>
          <p:cNvPr id="5" name="Rectangle 3"/>
          <p:cNvSpPr>
            <a:spLocks noGrp="1" noChangeArrowheads="1"/>
          </p:cNvSpPr>
          <p:nvPr/>
        </p:nvSpPr>
        <p:spPr bwMode="auto">
          <a:xfrm>
            <a:off x="404019" y="1658313"/>
            <a:ext cx="8175172" cy="39624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  <a:ea typeface="ＭＳ Ｐゴシック" pitchFamily="-104" charset="-128"/>
              </a:defRPr>
            </a:lvl2pPr>
            <a:lvl3pPr marL="914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  <a:ea typeface="ＭＳ Ｐゴシック" pitchFamily="-104" charset="-128"/>
              </a:defRPr>
            </a:lvl3pPr>
            <a:lvl4pPr marL="1371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ＭＳ Ｐゴシック" pitchFamily="-104" charset="-128"/>
              </a:defRPr>
            </a:lvl4pPr>
            <a:lvl5pPr marL="18288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ＭＳ Ｐゴシック" pitchFamily="-104" charset="-128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ＭＳ Ｐゴシック" pitchFamily="-104" charset="-128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ＭＳ Ｐゴシック" pitchFamily="-104" charset="-128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ＭＳ Ｐゴシック" pitchFamily="-104" charset="-128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ＭＳ Ｐゴシック" pitchFamily="-104" charset="-128"/>
              </a:defRPr>
            </a:lvl9pPr>
          </a:lstStyle>
          <a:p>
            <a:r>
              <a:rPr lang="it-IT" sz="2400" dirty="0">
                <a:solidFill>
                  <a:schemeClr val="bg1"/>
                </a:solidFill>
                <a:latin typeface="Comic Sans MS"/>
                <a:ea typeface="Times New Roman" pitchFamily="-104" charset="0"/>
                <a:cs typeface="Comic Sans MS"/>
              </a:rPr>
              <a:t>Nell’uomo si hanno due serie di dentizioni:</a:t>
            </a:r>
            <a:r>
              <a:rPr lang="en-US" sz="2400" dirty="0">
                <a:solidFill>
                  <a:schemeClr val="bg1"/>
                </a:solidFill>
                <a:latin typeface="Comic Sans MS"/>
                <a:ea typeface="Times New Roman" pitchFamily="-104" charset="0"/>
                <a:cs typeface="Comic Sans MS"/>
              </a:rPr>
              <a:t/>
            </a:r>
            <a:br>
              <a:rPr lang="en-US" sz="2400" dirty="0">
                <a:solidFill>
                  <a:schemeClr val="bg1"/>
                </a:solidFill>
                <a:latin typeface="Comic Sans MS"/>
                <a:ea typeface="Times New Roman" pitchFamily="-104" charset="0"/>
                <a:cs typeface="Comic Sans MS"/>
              </a:rPr>
            </a:br>
            <a:r>
              <a:rPr lang="it-IT" dirty="0" err="1">
                <a:solidFill>
                  <a:schemeClr val="bg1"/>
                </a:solidFill>
                <a:latin typeface="Comic Sans MS"/>
                <a:ea typeface="Times New Roman" pitchFamily="-104" charset="0"/>
                <a:cs typeface="Comic Sans MS"/>
              </a:rPr>
              <a:t> </a:t>
            </a:r>
            <a:r>
              <a:rPr lang="en-US" dirty="0">
                <a:solidFill>
                  <a:schemeClr val="bg1"/>
                </a:solidFill>
                <a:latin typeface="Comic Sans MS"/>
                <a:ea typeface="Times New Roman" pitchFamily="-104" charset="0"/>
                <a:cs typeface="Comic Sans MS"/>
              </a:rPr>
              <a:t/>
            </a:r>
            <a:br>
              <a:rPr lang="en-US" dirty="0">
                <a:solidFill>
                  <a:schemeClr val="bg1"/>
                </a:solidFill>
                <a:latin typeface="Comic Sans MS"/>
                <a:ea typeface="Times New Roman" pitchFamily="-104" charset="0"/>
                <a:cs typeface="Comic Sans MS"/>
              </a:rPr>
            </a:br>
            <a:r>
              <a:rPr lang="it-IT" b="1" u="sng" dirty="0">
                <a:solidFill>
                  <a:schemeClr val="bg1"/>
                </a:solidFill>
                <a:latin typeface="Comic Sans MS"/>
                <a:ea typeface="Times New Roman" pitchFamily="-104" charset="0"/>
                <a:cs typeface="Comic Sans MS"/>
              </a:rPr>
              <a:t>20 denti da latte o temporanei</a:t>
            </a:r>
            <a:r>
              <a:rPr lang="en-US" dirty="0">
                <a:solidFill>
                  <a:schemeClr val="bg1"/>
                </a:solidFill>
                <a:latin typeface="Comic Sans MS"/>
                <a:ea typeface="Times New Roman" pitchFamily="-104" charset="0"/>
                <a:cs typeface="Comic Sans MS"/>
              </a:rPr>
              <a:t/>
            </a:r>
            <a:br>
              <a:rPr lang="en-US" dirty="0">
                <a:solidFill>
                  <a:schemeClr val="bg1"/>
                </a:solidFill>
                <a:latin typeface="Comic Sans MS"/>
                <a:ea typeface="Times New Roman" pitchFamily="-104" charset="0"/>
                <a:cs typeface="Comic Sans MS"/>
              </a:rPr>
            </a:br>
            <a:r>
              <a:rPr lang="it-IT" b="1" u="sng" dirty="0" err="1">
                <a:solidFill>
                  <a:schemeClr val="bg1"/>
                </a:solidFill>
                <a:latin typeface="Comic Sans MS"/>
                <a:ea typeface="Times New Roman" pitchFamily="-104" charset="0"/>
                <a:cs typeface="Comic Sans MS"/>
              </a:rPr>
              <a:t> </a:t>
            </a:r>
            <a:r>
              <a:rPr lang="en-US" dirty="0">
                <a:solidFill>
                  <a:schemeClr val="bg1"/>
                </a:solidFill>
                <a:latin typeface="Comic Sans MS"/>
                <a:ea typeface="Times New Roman" pitchFamily="-104" charset="0"/>
                <a:cs typeface="Comic Sans MS"/>
              </a:rPr>
              <a:t/>
            </a:r>
            <a:br>
              <a:rPr lang="en-US" dirty="0">
                <a:solidFill>
                  <a:schemeClr val="bg1"/>
                </a:solidFill>
                <a:latin typeface="Comic Sans MS"/>
                <a:ea typeface="Times New Roman" pitchFamily="-104" charset="0"/>
                <a:cs typeface="Comic Sans MS"/>
              </a:rPr>
            </a:br>
            <a:r>
              <a:rPr lang="it-IT" b="1" u="sng" dirty="0">
                <a:solidFill>
                  <a:schemeClr val="bg1"/>
                </a:solidFill>
                <a:latin typeface="Comic Sans MS"/>
                <a:ea typeface="Times New Roman" pitchFamily="-104" charset="0"/>
                <a:cs typeface="Comic Sans MS"/>
              </a:rPr>
              <a:t>32 denti permanenti </a:t>
            </a:r>
            <a:r>
              <a:rPr lang="it-IT" b="1" u="sng" dirty="0" smtClean="0">
                <a:solidFill>
                  <a:schemeClr val="bg1"/>
                </a:solidFill>
                <a:latin typeface="Comic Sans MS"/>
                <a:ea typeface="Times New Roman" pitchFamily="-104" charset="0"/>
                <a:cs typeface="Comic Sans MS"/>
              </a:rPr>
              <a:t>dell’adulto</a:t>
            </a:r>
          </a:p>
          <a:p>
            <a:endParaRPr lang="it-IT" b="1" u="sng" dirty="0" smtClean="0">
              <a:ea typeface="Times New Roman" pitchFamily="-104" charset="0"/>
              <a:cs typeface="Times New Roman" pitchFamily="-104" charset="0"/>
            </a:endParaRPr>
          </a:p>
          <a:p>
            <a:r>
              <a:rPr lang="en-US" dirty="0" smtClean="0">
                <a:ea typeface="Times New Roman" pitchFamily="-104" charset="0"/>
                <a:cs typeface="Times New Roman" pitchFamily="-104" charset="0"/>
              </a:rPr>
              <a:t/>
            </a:r>
            <a:br>
              <a:rPr lang="en-US" dirty="0" smtClean="0">
                <a:ea typeface="Times New Roman" pitchFamily="-104" charset="0"/>
                <a:cs typeface="Times New Roman" pitchFamily="-104" charset="0"/>
              </a:rPr>
            </a:br>
            <a:r>
              <a:rPr lang="it-IT" b="1" u="sng" dirty="0" err="1">
                <a:ea typeface="Times New Roman" pitchFamily="-104" charset="0"/>
                <a:cs typeface="Times New Roman" pitchFamily="-104" charset="0"/>
              </a:rPr>
              <a:t> </a:t>
            </a:r>
            <a:r>
              <a:rPr lang="en-US" dirty="0">
                <a:ea typeface="Times New Roman" pitchFamily="-104" charset="0"/>
                <a:cs typeface="Times New Roman" pitchFamily="-104" charset="0"/>
              </a:rPr>
              <a:t/>
            </a:r>
            <a:br>
              <a:rPr lang="en-US" dirty="0">
                <a:ea typeface="Times New Roman" pitchFamily="-104" charset="0"/>
                <a:cs typeface="Times New Roman" pitchFamily="-104" charset="0"/>
              </a:rPr>
            </a:br>
            <a:endParaRPr lang="it-IT" dirty="0">
              <a:ea typeface="Times New Roman" pitchFamily="-104" charset="0"/>
              <a:cs typeface="Times New Roman" pitchFamily="-1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432017" y="627768"/>
            <a:ext cx="8487533" cy="50618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it-IT" sz="2400" dirty="0" smtClean="0">
                <a:latin typeface="Comic Sans MS"/>
                <a:cs typeface="Comic Sans MS"/>
              </a:rPr>
              <a:t>I denti della prima dentizione detti “decidui’ o “di latte” compaiono verso la </a:t>
            </a:r>
            <a:r>
              <a:rPr lang="it-IT" sz="2400" dirty="0" smtClean="0">
                <a:solidFill>
                  <a:srgbClr val="800000"/>
                </a:solidFill>
                <a:latin typeface="Comic Sans MS"/>
                <a:cs typeface="Comic Sans MS"/>
              </a:rPr>
              <a:t>VI- VIII </a:t>
            </a:r>
            <a:r>
              <a:rPr lang="it-IT" sz="2400" dirty="0" smtClean="0">
                <a:latin typeface="Comic Sans MS"/>
                <a:cs typeface="Comic Sans MS"/>
              </a:rPr>
              <a:t>settimana di sviluppo </a:t>
            </a:r>
          </a:p>
          <a:p>
            <a:endParaRPr lang="it-IT" sz="2400" dirty="0" smtClean="0">
              <a:latin typeface="Comic Sans MS"/>
              <a:cs typeface="Comic Sans MS"/>
            </a:endParaRPr>
          </a:p>
          <a:p>
            <a:endParaRPr lang="it-IT" sz="2400" dirty="0" smtClean="0">
              <a:latin typeface="Comic Sans MS"/>
              <a:cs typeface="Comic Sans MS"/>
            </a:endParaRPr>
          </a:p>
          <a:p>
            <a:r>
              <a:rPr lang="it-IT" sz="2400" dirty="0" smtClean="0">
                <a:latin typeface="Comic Sans MS"/>
                <a:cs typeface="Comic Sans MS"/>
              </a:rPr>
              <a:t>in corrispondenza di un </a:t>
            </a:r>
            <a:r>
              <a:rPr lang="it-IT" sz="2400" cap="all" dirty="0" smtClean="0">
                <a:solidFill>
                  <a:srgbClr val="800000"/>
                </a:solidFill>
                <a:latin typeface="Comic Sans MS"/>
                <a:cs typeface="Comic Sans MS"/>
              </a:rPr>
              <a:t>centro proliferativo</a:t>
            </a:r>
          </a:p>
          <a:p>
            <a:endParaRPr lang="it-IT" sz="2400" dirty="0" smtClean="0">
              <a:latin typeface="Comic Sans MS"/>
              <a:cs typeface="Comic Sans MS"/>
            </a:endParaRPr>
          </a:p>
          <a:p>
            <a:r>
              <a:rPr lang="it-IT" sz="2400" dirty="0" smtClean="0">
                <a:latin typeface="Comic Sans MS"/>
                <a:cs typeface="Comic Sans MS"/>
              </a:rPr>
              <a:t> </a:t>
            </a:r>
          </a:p>
          <a:p>
            <a:r>
              <a:rPr lang="it-IT" sz="2400" dirty="0" smtClean="0">
                <a:latin typeface="Comic Sans MS"/>
                <a:cs typeface="Comic Sans MS"/>
              </a:rPr>
              <a:t> la </a:t>
            </a:r>
            <a:r>
              <a:rPr lang="it-IT" sz="2400" cap="all" dirty="0" smtClean="0">
                <a:solidFill>
                  <a:srgbClr val="000090"/>
                </a:solidFill>
                <a:latin typeface="Comic Sans MS"/>
                <a:cs typeface="Comic Sans MS"/>
              </a:rPr>
              <a:t>lamina dentale</a:t>
            </a:r>
            <a:endParaRPr lang="it-IT" sz="2400" dirty="0" smtClean="0">
              <a:latin typeface="Comic Sans MS"/>
              <a:cs typeface="Comic Sans MS"/>
            </a:endParaRPr>
          </a:p>
          <a:p>
            <a:endParaRPr lang="it-IT" sz="2400" dirty="0" smtClean="0"/>
          </a:p>
          <a:p>
            <a:endParaRPr lang="it-IT" sz="2400" dirty="0" smtClean="0"/>
          </a:p>
          <a:p>
            <a:endParaRPr lang="it-IT" sz="2400" dirty="0" smtClean="0"/>
          </a:p>
          <a:p>
            <a:endParaRPr lang="it-IT" sz="2400" dirty="0" smtClean="0"/>
          </a:p>
          <a:p>
            <a:endParaRPr lang="it-IT" sz="2400" dirty="0"/>
          </a:p>
        </p:txBody>
      </p:sp>
      <p:cxnSp>
        <p:nvCxnSpPr>
          <p:cNvPr id="6" name="Connettore 2 5"/>
          <p:cNvCxnSpPr/>
          <p:nvPr/>
        </p:nvCxnSpPr>
        <p:spPr>
          <a:xfrm rot="16200000" flipH="1">
            <a:off x="2802849" y="1766509"/>
            <a:ext cx="627768" cy="1459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2 7"/>
          <p:cNvCxnSpPr/>
          <p:nvPr/>
        </p:nvCxnSpPr>
        <p:spPr>
          <a:xfrm rot="16200000" flipH="1">
            <a:off x="1131344" y="2839555"/>
            <a:ext cx="671566" cy="1459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2 9"/>
          <p:cNvCxnSpPr/>
          <p:nvPr/>
        </p:nvCxnSpPr>
        <p:spPr>
          <a:xfrm rot="5400000">
            <a:off x="1467113" y="3832304"/>
            <a:ext cx="452577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ttangolo 10"/>
          <p:cNvSpPr/>
          <p:nvPr/>
        </p:nvSpPr>
        <p:spPr>
          <a:xfrm>
            <a:off x="671596" y="4059387"/>
            <a:ext cx="7772230" cy="2677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400" dirty="0" smtClean="0">
                <a:solidFill>
                  <a:srgbClr val="660066"/>
                </a:solidFill>
                <a:latin typeface="Comic Sans MS"/>
                <a:cs typeface="Comic Sans MS"/>
              </a:rPr>
              <a:t>20 gemme dentali</a:t>
            </a:r>
          </a:p>
          <a:p>
            <a:endParaRPr lang="it-IT" sz="2400" dirty="0" smtClean="0">
              <a:solidFill>
                <a:srgbClr val="1F497D"/>
              </a:solidFill>
              <a:latin typeface="Comic Sans MS"/>
              <a:cs typeface="Comic Sans MS"/>
            </a:endParaRPr>
          </a:p>
          <a:p>
            <a:endParaRPr lang="it-IT" sz="2400" dirty="0" smtClean="0">
              <a:solidFill>
                <a:srgbClr val="1F497D"/>
              </a:solidFill>
              <a:latin typeface="Comic Sans MS"/>
              <a:cs typeface="Comic Sans MS"/>
            </a:endParaRPr>
          </a:p>
          <a:p>
            <a:r>
              <a:rPr lang="it-IT" sz="2400" dirty="0" smtClean="0">
                <a:solidFill>
                  <a:srgbClr val="1F497D"/>
                </a:solidFill>
                <a:latin typeface="Comic Sans MS"/>
                <a:cs typeface="Comic Sans MS"/>
              </a:rPr>
              <a:t>quattro incisivi, due canini e quattro molari (</a:t>
            </a:r>
            <a:r>
              <a:rPr lang="it-IT" sz="2400" dirty="0" err="1" smtClean="0">
                <a:solidFill>
                  <a:srgbClr val="1F497D"/>
                </a:solidFill>
                <a:latin typeface="Comic Sans MS"/>
                <a:cs typeface="Comic Sans MS"/>
              </a:rPr>
              <a:t>3</a:t>
            </a:r>
            <a:r>
              <a:rPr lang="it-IT" sz="2400" dirty="0" smtClean="0">
                <a:solidFill>
                  <a:srgbClr val="1F497D"/>
                </a:solidFill>
                <a:latin typeface="Comic Sans MS"/>
                <a:cs typeface="Comic Sans MS"/>
              </a:rPr>
              <a:t> MESE)</a:t>
            </a:r>
          </a:p>
          <a:p>
            <a:endParaRPr lang="it-IT" sz="2400" dirty="0" smtClean="0"/>
          </a:p>
          <a:p>
            <a:endParaRPr lang="it-IT" sz="2400" dirty="0" smtClean="0"/>
          </a:p>
          <a:p>
            <a:endParaRPr lang="it-IT" sz="2400" dirty="0"/>
          </a:p>
        </p:txBody>
      </p:sp>
      <p:cxnSp>
        <p:nvCxnSpPr>
          <p:cNvPr id="12" name="Connettore 2 11"/>
          <p:cNvCxnSpPr/>
          <p:nvPr/>
        </p:nvCxnSpPr>
        <p:spPr>
          <a:xfrm rot="5400000">
            <a:off x="1465524" y="4746547"/>
            <a:ext cx="452577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417418" y="37853"/>
            <a:ext cx="8516731" cy="120032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it-IT" sz="2400" cap="all" dirty="0" smtClean="0">
                <a:solidFill>
                  <a:srgbClr val="000090"/>
                </a:solidFill>
                <a:latin typeface="Comic Sans MS"/>
                <a:cs typeface="Comic Sans MS"/>
              </a:rPr>
              <a:t>La lamina dentale è un ispessimento epiteliale che circonda la primitiva cavità orale</a:t>
            </a:r>
            <a:r>
              <a:rPr lang="it-IT" sz="2400" cap="all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 (stomode</a:t>
            </a:r>
            <a:r>
              <a:rPr lang="it-IT" sz="2400" cap="all" dirty="0" smtClean="0">
                <a:solidFill>
                  <a:srgbClr val="000090"/>
                </a:solidFill>
                <a:latin typeface="Comic Sans MS"/>
                <a:cs typeface="Comic Sans MS"/>
              </a:rPr>
              <a:t>um).</a:t>
            </a:r>
            <a:endParaRPr lang="it-IT" sz="2400" cap="all" dirty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  <p:cxnSp>
        <p:nvCxnSpPr>
          <p:cNvPr id="6" name="Connettore 2 5"/>
          <p:cNvCxnSpPr/>
          <p:nvPr/>
        </p:nvCxnSpPr>
        <p:spPr>
          <a:xfrm rot="5400000">
            <a:off x="4049623" y="1597241"/>
            <a:ext cx="732717" cy="1459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Rettangolo 6"/>
          <p:cNvSpPr/>
          <p:nvPr/>
        </p:nvSpPr>
        <p:spPr>
          <a:xfrm>
            <a:off x="417419" y="1548149"/>
            <a:ext cx="8516730" cy="477053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it-IT" sz="2400" cap="all" dirty="0" smtClean="0">
                <a:latin typeface="Comic Sans MS"/>
                <a:cs typeface="Comic Sans MS"/>
              </a:rPr>
              <a:t>PROLIFERAZIONE DELLA LAMINA DENTALE (dalla seconda/quarta settimana)</a:t>
            </a:r>
          </a:p>
          <a:p>
            <a:endParaRPr lang="it-IT" sz="2400" cap="all" dirty="0" smtClean="0">
              <a:latin typeface="Comic Sans MS"/>
              <a:cs typeface="Comic Sans MS"/>
            </a:endParaRPr>
          </a:p>
          <a:p>
            <a:endParaRPr lang="it-IT" sz="2400" cap="all" dirty="0" smtClean="0">
              <a:latin typeface="Comic Sans MS"/>
              <a:cs typeface="Comic Sans MS"/>
            </a:endParaRPr>
          </a:p>
          <a:p>
            <a:r>
              <a:rPr lang="it-IT" sz="2400" cap="all" dirty="0" smtClean="0">
                <a:latin typeface="Comic Sans MS"/>
                <a:cs typeface="Comic Sans MS"/>
              </a:rPr>
              <a:t>PORTA ALLA FORMAZIONE </a:t>
            </a:r>
            <a:r>
              <a:rPr lang="it-IT" sz="2400" cap="all" dirty="0" err="1" smtClean="0">
                <a:latin typeface="Comic Sans MS"/>
                <a:cs typeface="Comic Sans MS"/>
              </a:rPr>
              <a:t>DI</a:t>
            </a:r>
            <a:endParaRPr lang="it-IT" sz="2400" cap="all" dirty="0" smtClean="0">
              <a:latin typeface="Comic Sans MS"/>
              <a:cs typeface="Comic Sans MS"/>
            </a:endParaRPr>
          </a:p>
          <a:p>
            <a:endParaRPr lang="it-IT" sz="2400" cap="all" dirty="0" smtClean="0">
              <a:latin typeface="Comic Sans MS"/>
              <a:cs typeface="Comic Sans MS"/>
            </a:endParaRPr>
          </a:p>
          <a:p>
            <a:endParaRPr lang="it-IT" sz="2400" cap="all" dirty="0" smtClean="0">
              <a:latin typeface="Comic Sans MS"/>
              <a:cs typeface="Comic Sans MS"/>
            </a:endParaRPr>
          </a:p>
          <a:p>
            <a:r>
              <a:rPr lang="it-IT" sz="2400" cap="all" dirty="0" smtClean="0">
                <a:latin typeface="Comic Sans MS"/>
                <a:cs typeface="Comic Sans MS"/>
              </a:rPr>
              <a:t>gettoni epiteliali ( a partire DAL secondo mese)</a:t>
            </a:r>
          </a:p>
          <a:p>
            <a:endParaRPr lang="it-IT" sz="2400" cap="all" dirty="0" smtClean="0">
              <a:latin typeface="Comic Sans MS"/>
              <a:cs typeface="Comic Sans MS"/>
            </a:endParaRPr>
          </a:p>
          <a:p>
            <a:endParaRPr lang="it-IT" sz="2400" cap="all" dirty="0" smtClean="0">
              <a:latin typeface="Comic Sans MS"/>
              <a:cs typeface="Comic Sans MS"/>
            </a:endParaRPr>
          </a:p>
          <a:p>
            <a:r>
              <a:rPr lang="it-IT" sz="2400" cap="all" dirty="0" smtClean="0">
                <a:latin typeface="Comic Sans MS"/>
                <a:cs typeface="Comic Sans MS"/>
              </a:rPr>
              <a:t>formano gli </a:t>
            </a:r>
            <a:r>
              <a:rPr lang="it-IT" sz="2400" cap="all" dirty="0" smtClean="0">
                <a:solidFill>
                  <a:srgbClr val="FF0000"/>
                </a:solidFill>
                <a:latin typeface="Comic Sans MS"/>
                <a:cs typeface="Comic Sans MS"/>
              </a:rPr>
              <a:t>organi dello smalto (</a:t>
            </a:r>
            <a:r>
              <a:rPr lang="it-IT" sz="1600" cap="all" dirty="0" smtClean="0">
                <a:solidFill>
                  <a:srgbClr val="FF0000"/>
                </a:solidFill>
                <a:latin typeface="Comic Sans MS"/>
                <a:cs typeface="Comic Sans MS"/>
              </a:rPr>
              <a:t>formerà lo smalto)</a:t>
            </a:r>
            <a:endParaRPr lang="it-IT" sz="1600" cap="all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cxnSp>
        <p:nvCxnSpPr>
          <p:cNvPr id="9" name="Connettore 2 8"/>
          <p:cNvCxnSpPr/>
          <p:nvPr/>
        </p:nvCxnSpPr>
        <p:spPr>
          <a:xfrm rot="5400000">
            <a:off x="1350320" y="3073143"/>
            <a:ext cx="627768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2 9"/>
          <p:cNvCxnSpPr/>
          <p:nvPr/>
        </p:nvCxnSpPr>
        <p:spPr>
          <a:xfrm rot="5400000">
            <a:off x="1343968" y="3809513"/>
            <a:ext cx="627768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2 10"/>
          <p:cNvCxnSpPr/>
          <p:nvPr/>
        </p:nvCxnSpPr>
        <p:spPr>
          <a:xfrm rot="5400000">
            <a:off x="1345556" y="5399939"/>
            <a:ext cx="627768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533400" y="214312"/>
            <a:ext cx="8382000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sz="2400" dirty="0" smtClean="0">
                <a:latin typeface="Comic Sans MS"/>
                <a:cs typeface="Comic Sans MS"/>
              </a:rPr>
              <a:t>organi dello smalto            fra 6-7 settimana              gemme dentarie</a:t>
            </a:r>
          </a:p>
        </p:txBody>
      </p:sp>
      <p:cxnSp>
        <p:nvCxnSpPr>
          <p:cNvPr id="7" name="Connettore 2 6"/>
          <p:cNvCxnSpPr/>
          <p:nvPr/>
        </p:nvCxnSpPr>
        <p:spPr>
          <a:xfrm>
            <a:off x="3759200" y="582850"/>
            <a:ext cx="3556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2 13"/>
          <p:cNvCxnSpPr/>
          <p:nvPr/>
        </p:nvCxnSpPr>
        <p:spPr>
          <a:xfrm rot="5400000">
            <a:off x="5972692" y="828337"/>
            <a:ext cx="432356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CasellaDiTesto 14"/>
          <p:cNvSpPr txBox="1"/>
          <p:nvPr/>
        </p:nvSpPr>
        <p:spPr>
          <a:xfrm>
            <a:off x="5626100" y="1181100"/>
            <a:ext cx="3289300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sz="2400" dirty="0" smtClean="0">
                <a:latin typeface="Comic Sans MS"/>
                <a:cs typeface="Comic Sans MS"/>
              </a:rPr>
              <a:t>stadio coppa 11-12 settimana</a:t>
            </a:r>
            <a:endParaRPr lang="it-IT" sz="2400" dirty="0">
              <a:latin typeface="Comic Sans MS"/>
              <a:cs typeface="Comic Sans MS"/>
            </a:endParaRPr>
          </a:p>
        </p:txBody>
      </p:sp>
      <p:cxnSp>
        <p:nvCxnSpPr>
          <p:cNvPr id="16" name="Connettore 2 15"/>
          <p:cNvCxnSpPr/>
          <p:nvPr/>
        </p:nvCxnSpPr>
        <p:spPr>
          <a:xfrm rot="5400000">
            <a:off x="6927570" y="2602428"/>
            <a:ext cx="432356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CasellaDiTesto 16"/>
          <p:cNvSpPr txBox="1"/>
          <p:nvPr/>
        </p:nvSpPr>
        <p:spPr>
          <a:xfrm>
            <a:off x="5626100" y="2997200"/>
            <a:ext cx="3289300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sz="2400" dirty="0" smtClean="0">
                <a:latin typeface="Comic Sans MS"/>
                <a:cs typeface="Comic Sans MS"/>
              </a:rPr>
              <a:t>stadio campana 11-12 settimana</a:t>
            </a:r>
            <a:endParaRPr lang="it-IT" sz="2400" dirty="0">
              <a:latin typeface="Comic Sans MS"/>
              <a:cs typeface="Comic Sans MS"/>
            </a:endParaRPr>
          </a:p>
        </p:txBody>
      </p:sp>
      <p:cxnSp>
        <p:nvCxnSpPr>
          <p:cNvPr id="18" name="Connettore 2 17"/>
          <p:cNvCxnSpPr/>
          <p:nvPr/>
        </p:nvCxnSpPr>
        <p:spPr>
          <a:xfrm rot="5400000">
            <a:off x="6929158" y="4261663"/>
            <a:ext cx="432356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CasellaDiTesto 18"/>
          <p:cNvSpPr txBox="1"/>
          <p:nvPr/>
        </p:nvSpPr>
        <p:spPr>
          <a:xfrm>
            <a:off x="6108700" y="4478635"/>
            <a:ext cx="2806700" cy="461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sz="2400" dirty="0" smtClean="0">
                <a:latin typeface="Comic Sans MS"/>
                <a:cs typeface="Comic Sans MS"/>
              </a:rPr>
              <a:t>sacco dentale</a:t>
            </a:r>
            <a:endParaRPr lang="it-IT" sz="2400" dirty="0">
              <a:latin typeface="Comic Sans MS"/>
              <a:cs typeface="Comic Sans MS"/>
            </a:endParaRPr>
          </a:p>
        </p:txBody>
      </p:sp>
      <p:cxnSp>
        <p:nvCxnSpPr>
          <p:cNvPr id="21" name="Connettore 2 20"/>
          <p:cNvCxnSpPr/>
          <p:nvPr/>
        </p:nvCxnSpPr>
        <p:spPr>
          <a:xfrm rot="5400000">
            <a:off x="1384300" y="1485900"/>
            <a:ext cx="6096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CasellaDiTesto 21"/>
          <p:cNvSpPr txBox="1"/>
          <p:nvPr/>
        </p:nvSpPr>
        <p:spPr>
          <a:xfrm>
            <a:off x="533400" y="1791494"/>
            <a:ext cx="4724400" cy="646331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b="1" cap="all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Comic Sans MS"/>
                <a:cs typeface="Comic Sans MS"/>
              </a:rPr>
              <a:t>formeranno dentina, polpa, cemento</a:t>
            </a:r>
            <a:endParaRPr lang="it-IT" b="1" cap="all" dirty="0">
              <a:solidFill>
                <a:schemeClr val="bg1">
                  <a:lumMod val="95000"/>
                  <a:lumOff val="5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533400" y="4046279"/>
            <a:ext cx="4572000" cy="1200328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/>
            <a:r>
              <a:rPr lang="it-IT" sz="2400" dirty="0" smtClean="0">
                <a:solidFill>
                  <a:srgbClr val="000000"/>
                </a:solidFill>
                <a:latin typeface="Arial"/>
              </a:rPr>
              <a:t>Nelle ultime fasi dello stadio a campana inizia la formazione dei tessuti duri del dente.</a:t>
            </a:r>
            <a:endParaRPr lang="it-IT" sz="24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58775"/>
            <a:ext cx="8929158" cy="4904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338667" y="389467"/>
            <a:ext cx="8585200" cy="378565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it-IT" sz="2400" dirty="0" smtClean="0"/>
              <a:t>Embrione alla 6°-7° settimana</a:t>
            </a:r>
          </a:p>
          <a:p>
            <a:endParaRPr lang="it-IT" sz="2400" dirty="0" smtClean="0"/>
          </a:p>
          <a:p>
            <a:r>
              <a:rPr lang="it-IT" sz="2400" dirty="0" smtClean="0"/>
              <a:t> di sviluppo le future arcate dentarie</a:t>
            </a:r>
          </a:p>
          <a:p>
            <a:endParaRPr lang="it-IT" sz="2400" dirty="0" smtClean="0"/>
          </a:p>
          <a:p>
            <a:r>
              <a:rPr lang="it-IT" sz="2400" dirty="0" smtClean="0"/>
              <a:t>costituite da un ispessimento dello strato ectodermico di rivestimento</a:t>
            </a:r>
          </a:p>
          <a:p>
            <a:endParaRPr lang="it-IT" sz="2400" dirty="0" smtClean="0"/>
          </a:p>
          <a:p>
            <a:r>
              <a:rPr lang="it-IT" sz="2400" dirty="0" smtClean="0"/>
              <a:t>la lamina dentale</a:t>
            </a:r>
          </a:p>
          <a:p>
            <a:r>
              <a:rPr lang="it-IT" sz="2400" dirty="0" smtClean="0"/>
              <a:t>le cui cellule basali appaiono divise dal mesenchima sottostante mediante una membrana basale</a:t>
            </a:r>
            <a:endParaRPr lang="it-IT" sz="2400" dirty="0"/>
          </a:p>
        </p:txBody>
      </p:sp>
      <p:sp>
        <p:nvSpPr>
          <p:cNvPr id="9" name="Rettangolo 8"/>
          <p:cNvSpPr/>
          <p:nvPr/>
        </p:nvSpPr>
        <p:spPr>
          <a:xfrm>
            <a:off x="0" y="5037034"/>
            <a:ext cx="9143999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it-IT" sz="2400" dirty="0" smtClean="0"/>
              <a:t>La formazione della lamina dentale si deve probabilmente a una intensa migrazione cellulare mediata dalle cellule mesenchimali.</a:t>
            </a:r>
            <a:endParaRPr lang="it-IT" sz="2400" dirty="0"/>
          </a:p>
        </p:txBody>
      </p:sp>
      <p:cxnSp>
        <p:nvCxnSpPr>
          <p:cNvPr id="6" name="Connettore 2 5"/>
          <p:cNvCxnSpPr/>
          <p:nvPr/>
        </p:nvCxnSpPr>
        <p:spPr>
          <a:xfrm rot="5400000">
            <a:off x="2311400" y="1041400"/>
            <a:ext cx="389466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2 7"/>
          <p:cNvCxnSpPr/>
          <p:nvPr/>
        </p:nvCxnSpPr>
        <p:spPr>
          <a:xfrm rot="5400000">
            <a:off x="2286794" y="1761066"/>
            <a:ext cx="440267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2 10"/>
          <p:cNvCxnSpPr/>
          <p:nvPr/>
        </p:nvCxnSpPr>
        <p:spPr>
          <a:xfrm rot="16200000" flipH="1">
            <a:off x="2810933" y="2810933"/>
            <a:ext cx="1032934" cy="1693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355600" y="592667"/>
            <a:ext cx="4572000" cy="489364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it-IT" sz="2400" dirty="0" smtClean="0"/>
              <a:t>Alcuni punti della lamina dentale (cioè nelle aree corrispondenti ai futuri denti decidui)	</a:t>
            </a:r>
          </a:p>
          <a:p>
            <a:endParaRPr lang="it-IT" sz="2400" dirty="0" smtClean="0"/>
          </a:p>
          <a:p>
            <a:r>
              <a:rPr lang="it-IT" sz="2400" dirty="0" smtClean="0"/>
              <a:t>le cellule ectodermiche si </a:t>
            </a:r>
            <a:r>
              <a:rPr lang="it-IT" sz="2400" dirty="0" err="1" smtClean="0"/>
              <a:t>approfondano</a:t>
            </a:r>
            <a:r>
              <a:rPr lang="it-IT" sz="2400" dirty="0" smtClean="0"/>
              <a:t> nel mesenchima costituendo un aggregato cellulare a </a:t>
            </a:r>
            <a:r>
              <a:rPr lang="it-IT" sz="2400" cap="all" dirty="0" smtClean="0"/>
              <a:t>forma di gemma</a:t>
            </a:r>
            <a:r>
              <a:rPr lang="it-IT" sz="2400" dirty="0" smtClean="0"/>
              <a:t>:</a:t>
            </a:r>
          </a:p>
          <a:p>
            <a:endParaRPr lang="it-IT" sz="2400" dirty="0" smtClean="0"/>
          </a:p>
          <a:p>
            <a:r>
              <a:rPr lang="it-IT" sz="2400" dirty="0" smtClean="0"/>
              <a:t>la </a:t>
            </a:r>
            <a:r>
              <a:rPr lang="it-IT" sz="2400" cap="all" dirty="0" smtClean="0"/>
              <a:t>Gemma dentale</a:t>
            </a:r>
            <a:r>
              <a:rPr lang="it-IT" sz="2400" dirty="0" smtClean="0"/>
              <a:t>,attorno al quale si sviluppa un massiccio addensamento di cellule mesenchimali</a:t>
            </a:r>
            <a:endParaRPr lang="it-IT" sz="2400" dirty="0"/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/>
          <a:srcRect r="66813" b="20121"/>
          <a:stretch>
            <a:fillRect/>
          </a:stretch>
        </p:blipFill>
        <p:spPr bwMode="auto">
          <a:xfrm>
            <a:off x="5283200" y="592667"/>
            <a:ext cx="3547542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0" y="1"/>
            <a:ext cx="6604000" cy="415498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it-IT" dirty="0" smtClean="0"/>
              <a:t> </a:t>
            </a:r>
            <a:r>
              <a:rPr lang="it-IT" sz="2400" dirty="0" smtClean="0"/>
              <a:t>Alla 11 settimana di sviluppo la </a:t>
            </a:r>
            <a:r>
              <a:rPr lang="it-IT" sz="2400" cap="all" dirty="0" smtClean="0"/>
              <a:t>gemma dentale</a:t>
            </a:r>
          </a:p>
          <a:p>
            <a:endParaRPr lang="it-IT" sz="2400" dirty="0" smtClean="0"/>
          </a:p>
          <a:p>
            <a:r>
              <a:rPr lang="it-IT" sz="2400" dirty="0" smtClean="0"/>
              <a:t>si trasforma per invaginazione ella superficie profonda dell'epitelio</a:t>
            </a:r>
          </a:p>
          <a:p>
            <a:endParaRPr lang="it-IT" sz="2400" dirty="0" smtClean="0"/>
          </a:p>
          <a:p>
            <a:r>
              <a:rPr lang="it-IT" sz="2400" dirty="0" smtClean="0"/>
              <a:t>in una struttura a </a:t>
            </a:r>
            <a:r>
              <a:rPr lang="it-IT" sz="2400" cap="all" dirty="0" smtClean="0"/>
              <a:t>forma di </a:t>
            </a:r>
            <a:r>
              <a:rPr lang="it-IT" sz="2400" cap="all" dirty="0" err="1" smtClean="0"/>
              <a:t>cOppa</a:t>
            </a:r>
            <a:r>
              <a:rPr lang="it-IT" sz="2400" cap="all" dirty="0" smtClean="0"/>
              <a:t> </a:t>
            </a:r>
            <a:r>
              <a:rPr lang="it-IT" sz="2400" dirty="0" smtClean="0"/>
              <a:t>o cappuccio</a:t>
            </a:r>
          </a:p>
          <a:p>
            <a:r>
              <a:rPr lang="it-IT" sz="2400" dirty="0" smtClean="0"/>
              <a:t>che si approfondisce ulteriormente a formare la </a:t>
            </a:r>
            <a:r>
              <a:rPr lang="it-IT" sz="2400" dirty="0" smtClean="0">
                <a:solidFill>
                  <a:srgbClr val="FF0000"/>
                </a:solidFill>
              </a:rPr>
              <a:t>campana di Williams</a:t>
            </a:r>
          </a:p>
          <a:p>
            <a:endParaRPr lang="it-IT" sz="2400" dirty="0" smtClean="0"/>
          </a:p>
          <a:p>
            <a:r>
              <a:rPr lang="it-IT" sz="2400" cap="all" dirty="0" smtClean="0"/>
              <a:t>l'</a:t>
            </a:r>
            <a:r>
              <a:rPr lang="it-IT" sz="2400" cap="all" dirty="0" err="1" smtClean="0"/>
              <a:t>orGano</a:t>
            </a:r>
            <a:r>
              <a:rPr lang="it-IT" sz="2400" cap="all" dirty="0" smtClean="0"/>
              <a:t> dello smalto</a:t>
            </a:r>
            <a:endParaRPr lang="it-IT" sz="2400" dirty="0" smtClean="0"/>
          </a:p>
          <a:p>
            <a:endParaRPr lang="it-IT" sz="2400" dirty="0" smtClean="0"/>
          </a:p>
        </p:txBody>
      </p:sp>
      <p:cxnSp>
        <p:nvCxnSpPr>
          <p:cNvPr id="10" name="Connettore 2 9"/>
          <p:cNvCxnSpPr/>
          <p:nvPr/>
        </p:nvCxnSpPr>
        <p:spPr>
          <a:xfrm rot="5400000">
            <a:off x="3657601" y="1439333"/>
            <a:ext cx="372533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2 13"/>
          <p:cNvCxnSpPr/>
          <p:nvPr/>
        </p:nvCxnSpPr>
        <p:spPr>
          <a:xfrm rot="10800000" flipV="1">
            <a:off x="3081469" y="2777067"/>
            <a:ext cx="508795" cy="33866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/>
          <a:srcRect l="33122" r="33691" b="20137"/>
          <a:stretch>
            <a:fillRect/>
          </a:stretch>
        </p:blipFill>
        <p:spPr bwMode="auto">
          <a:xfrm>
            <a:off x="6045200" y="1626394"/>
            <a:ext cx="3098800" cy="3789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it-IT" dirty="0" smtClean="0">
                <a:solidFill>
                  <a:srgbClr val="FFFF00"/>
                </a:solidFill>
                <a:latin typeface="Comic Sans MS"/>
                <a:cs typeface="Comic Sans MS"/>
              </a:rPr>
              <a:t>Organo dello smalto</a:t>
            </a:r>
            <a:endParaRPr lang="it-IT" dirty="0">
              <a:solidFill>
                <a:srgbClr val="FFFF00"/>
              </a:solidFill>
              <a:latin typeface="Comic Sans MS"/>
              <a:cs typeface="Comic Sans MS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228600" y="1417638"/>
            <a:ext cx="8763000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it-IT" sz="2400" dirty="0" smtClean="0">
                <a:latin typeface="Comic Sans MS"/>
                <a:cs typeface="Comic Sans MS"/>
              </a:rPr>
              <a:t>L’organo dello smalto, che è una sorta di sacco, è distinto in tre porzioni:</a:t>
            </a:r>
            <a:endParaRPr lang="it-IT" sz="2400" dirty="0">
              <a:latin typeface="Comic Sans MS"/>
              <a:cs typeface="Comic Sans MS"/>
            </a:endParaRPr>
          </a:p>
        </p:txBody>
      </p:sp>
      <p:cxnSp>
        <p:nvCxnSpPr>
          <p:cNvPr id="6" name="Connettore 2 5"/>
          <p:cNvCxnSpPr/>
          <p:nvPr/>
        </p:nvCxnSpPr>
        <p:spPr>
          <a:xfrm rot="5400000">
            <a:off x="1493412" y="2711024"/>
            <a:ext cx="596165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7" name="CasellaDiTesto 6"/>
          <p:cNvSpPr txBox="1"/>
          <p:nvPr/>
        </p:nvSpPr>
        <p:spPr>
          <a:xfrm>
            <a:off x="228600" y="3009900"/>
            <a:ext cx="2609850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latin typeface="Comic Sans MS"/>
                <a:cs typeface="Comic Sans MS"/>
              </a:rPr>
              <a:t>L’epitelio interno, con cellule cilindriche</a:t>
            </a:r>
            <a:endParaRPr lang="it-IT" dirty="0">
              <a:latin typeface="Comic Sans MS"/>
              <a:cs typeface="Comic Sans MS"/>
            </a:endParaRPr>
          </a:p>
        </p:txBody>
      </p:sp>
      <p:cxnSp>
        <p:nvCxnSpPr>
          <p:cNvPr id="8" name="Connettore 2 7"/>
          <p:cNvCxnSpPr>
            <a:endCxn id="10" idx="0"/>
          </p:cNvCxnSpPr>
          <p:nvPr/>
        </p:nvCxnSpPr>
        <p:spPr>
          <a:xfrm rot="5400000">
            <a:off x="2332191" y="2775104"/>
            <a:ext cx="2329352" cy="13168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0" name="CasellaDiTesto 9"/>
          <p:cNvSpPr txBox="1"/>
          <p:nvPr/>
        </p:nvSpPr>
        <p:spPr>
          <a:xfrm>
            <a:off x="1079500" y="4598197"/>
            <a:ext cx="3517900" cy="175432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dirty="0" smtClean="0">
                <a:latin typeface="Comic Sans MS"/>
                <a:cs typeface="Comic Sans MS"/>
              </a:rPr>
              <a:t>La polpa dell’organo dello smalto, con cellule stellate ed una</a:t>
            </a:r>
          </a:p>
          <a:p>
            <a:r>
              <a:rPr lang="it-IT" dirty="0" smtClean="0">
                <a:latin typeface="Comic Sans MS"/>
                <a:cs typeface="Comic Sans MS"/>
              </a:rPr>
              <a:t>sostanza intercellulare ricca di acido ialuronico (cost. RETICOLO STELLATO )</a:t>
            </a:r>
            <a:endParaRPr lang="it-IT" dirty="0">
              <a:latin typeface="Comic Sans MS"/>
              <a:cs typeface="Comic Sans MS"/>
            </a:endParaRPr>
          </a:p>
        </p:txBody>
      </p:sp>
      <p:cxnSp>
        <p:nvCxnSpPr>
          <p:cNvPr id="11" name="Connettore 2 10"/>
          <p:cNvCxnSpPr/>
          <p:nvPr/>
        </p:nvCxnSpPr>
        <p:spPr>
          <a:xfrm rot="5400000">
            <a:off x="6735521" y="3412517"/>
            <a:ext cx="2329351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4" name="Rettangolo 13"/>
          <p:cNvSpPr/>
          <p:nvPr/>
        </p:nvSpPr>
        <p:spPr>
          <a:xfrm>
            <a:off x="5321300" y="4598197"/>
            <a:ext cx="3670300" cy="175432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it-IT" dirty="0" smtClean="0">
                <a:latin typeface="Comic Sans MS"/>
                <a:cs typeface="Comic Sans MS"/>
              </a:rPr>
              <a:t>L’epitelio esterno, con cellule più basse, le quali man mano si differenziano allungandosi e trasformandosi in cellule alte e ricche in mitocondri e RER,</a:t>
            </a:r>
          </a:p>
          <a:p>
            <a:r>
              <a:rPr lang="it-IT" dirty="0" smtClean="0">
                <a:latin typeface="Comic Sans MS"/>
                <a:cs typeface="Comic Sans MS"/>
              </a:rPr>
              <a:t> i </a:t>
            </a:r>
            <a:r>
              <a:rPr lang="it-IT" dirty="0" err="1" smtClean="0">
                <a:latin typeface="Comic Sans MS"/>
                <a:cs typeface="Comic Sans MS"/>
              </a:rPr>
              <a:t>pre-ameloblasti</a:t>
            </a:r>
            <a:r>
              <a:rPr lang="it-IT" dirty="0" smtClean="0">
                <a:latin typeface="Comic Sans MS"/>
                <a:cs typeface="Comic Sans MS"/>
              </a:rPr>
              <a:t>.</a:t>
            </a:r>
            <a:endParaRPr lang="it-IT" dirty="0">
              <a:latin typeface="Comic Sans MS"/>
              <a:cs typeface="Comic Sans MS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266700" y="1016000"/>
            <a:ext cx="2692400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sz="2400" dirty="0" err="1" smtClean="0">
                <a:latin typeface="Comic Sans MS"/>
                <a:cs typeface="Comic Sans MS"/>
              </a:rPr>
              <a:t>Pre-ameloblasti</a:t>
            </a:r>
            <a:endParaRPr lang="it-IT" sz="2400" dirty="0">
              <a:latin typeface="Comic Sans MS"/>
              <a:cs typeface="Comic Sans MS"/>
            </a:endParaRPr>
          </a:p>
        </p:txBody>
      </p:sp>
      <p:cxnSp>
        <p:nvCxnSpPr>
          <p:cNvPr id="6" name="Connettore 2 5"/>
          <p:cNvCxnSpPr>
            <a:stCxn id="4" idx="3"/>
          </p:cNvCxnSpPr>
          <p:nvPr/>
        </p:nvCxnSpPr>
        <p:spPr>
          <a:xfrm>
            <a:off x="2959100" y="1246833"/>
            <a:ext cx="850900" cy="1046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CasellaDiTesto 6"/>
          <p:cNvSpPr txBox="1"/>
          <p:nvPr/>
        </p:nvSpPr>
        <p:spPr>
          <a:xfrm>
            <a:off x="3810000" y="1016000"/>
            <a:ext cx="4140200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sz="2400" dirty="0" smtClean="0">
                <a:latin typeface="Comic Sans MS"/>
                <a:cs typeface="Comic Sans MS"/>
              </a:rPr>
              <a:t>poggiano sulla membrana basale</a:t>
            </a:r>
            <a:endParaRPr lang="it-IT" sz="2400" dirty="0">
              <a:latin typeface="Comic Sans MS"/>
              <a:cs typeface="Comic Sans MS"/>
            </a:endParaRPr>
          </a:p>
        </p:txBody>
      </p:sp>
      <p:cxnSp>
        <p:nvCxnSpPr>
          <p:cNvPr id="9" name="Connettore 2 8"/>
          <p:cNvCxnSpPr/>
          <p:nvPr/>
        </p:nvCxnSpPr>
        <p:spPr>
          <a:xfrm rot="5400000">
            <a:off x="5183833" y="1805632"/>
            <a:ext cx="668635" cy="127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0" name="CasellaDiTesto 9"/>
          <p:cNvSpPr txBox="1"/>
          <p:nvPr/>
        </p:nvSpPr>
        <p:spPr>
          <a:xfrm>
            <a:off x="3619500" y="2146300"/>
            <a:ext cx="5295900" cy="707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000" dirty="0" smtClean="0">
                <a:latin typeface="Comic Sans MS"/>
                <a:cs typeface="Comic Sans MS"/>
              </a:rPr>
              <a:t>sotto la membrana basale le cellule della papilla si differenziano in</a:t>
            </a:r>
            <a:endParaRPr lang="it-IT" sz="2000" dirty="0">
              <a:latin typeface="Comic Sans MS"/>
              <a:cs typeface="Comic Sans MS"/>
            </a:endParaRPr>
          </a:p>
        </p:txBody>
      </p:sp>
      <p:cxnSp>
        <p:nvCxnSpPr>
          <p:cNvPr id="11" name="Connettore 2 10"/>
          <p:cNvCxnSpPr/>
          <p:nvPr/>
        </p:nvCxnSpPr>
        <p:spPr>
          <a:xfrm rot="5400000">
            <a:off x="5348933" y="3120599"/>
            <a:ext cx="668635" cy="127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CasellaDiTesto 11"/>
          <p:cNvSpPr txBox="1"/>
          <p:nvPr/>
        </p:nvSpPr>
        <p:spPr>
          <a:xfrm>
            <a:off x="3619500" y="3708400"/>
            <a:ext cx="4572000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sz="2400" dirty="0" smtClean="0">
                <a:latin typeface="Comic Sans MS"/>
                <a:cs typeface="Comic Sans MS"/>
              </a:rPr>
              <a:t>ODONTOBLASTI CHE INIZIANO A SECERNERE</a:t>
            </a:r>
            <a:endParaRPr lang="it-IT" sz="2400" dirty="0">
              <a:latin typeface="Comic Sans MS"/>
              <a:cs typeface="Comic Sans MS"/>
            </a:endParaRPr>
          </a:p>
        </p:txBody>
      </p:sp>
      <p:cxnSp>
        <p:nvCxnSpPr>
          <p:cNvPr id="13" name="Connettore 2 12"/>
          <p:cNvCxnSpPr/>
          <p:nvPr/>
        </p:nvCxnSpPr>
        <p:spPr>
          <a:xfrm rot="5400000">
            <a:off x="5336232" y="4606500"/>
            <a:ext cx="668635" cy="127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4" name="CasellaDiTesto 13"/>
          <p:cNvSpPr txBox="1"/>
          <p:nvPr/>
        </p:nvSpPr>
        <p:spPr>
          <a:xfrm>
            <a:off x="4794249" y="5028168"/>
            <a:ext cx="2152652" cy="83099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sz="2400" dirty="0" smtClean="0">
                <a:latin typeface="Comic Sans MS"/>
                <a:cs typeface="Comic Sans MS"/>
              </a:rPr>
              <a:t>PRE-DENTINA</a:t>
            </a:r>
            <a:endParaRPr lang="it-IT" sz="2400" dirty="0">
              <a:latin typeface="Comic Sans MS"/>
              <a:cs typeface="Comic Sans MS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393700" y="1206500"/>
            <a:ext cx="3695700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sz="2400" dirty="0" smtClean="0">
                <a:latin typeface="Comic Sans MS"/>
                <a:cs typeface="Comic Sans MS"/>
              </a:rPr>
              <a:t>La secrezione della </a:t>
            </a:r>
            <a:r>
              <a:rPr lang="it-IT" sz="2400" dirty="0" err="1" smtClean="0">
                <a:latin typeface="Comic Sans MS"/>
                <a:cs typeface="Comic Sans MS"/>
              </a:rPr>
              <a:t>predentina</a:t>
            </a:r>
            <a:endParaRPr lang="it-IT" sz="2400" dirty="0">
              <a:latin typeface="Comic Sans MS"/>
              <a:cs typeface="Comic Sans MS"/>
            </a:endParaRPr>
          </a:p>
        </p:txBody>
      </p:sp>
      <p:cxnSp>
        <p:nvCxnSpPr>
          <p:cNvPr id="7" name="Connettore 2 6"/>
          <p:cNvCxnSpPr/>
          <p:nvPr/>
        </p:nvCxnSpPr>
        <p:spPr>
          <a:xfrm rot="5400000">
            <a:off x="1829316" y="1867416"/>
            <a:ext cx="595868" cy="127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CasellaDiTesto 7"/>
          <p:cNvSpPr txBox="1"/>
          <p:nvPr/>
        </p:nvSpPr>
        <p:spPr>
          <a:xfrm>
            <a:off x="393700" y="2171700"/>
            <a:ext cx="6375400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sz="2400" dirty="0" smtClean="0">
                <a:latin typeface="Comic Sans MS"/>
                <a:cs typeface="Comic Sans MS"/>
              </a:rPr>
              <a:t>differenziamento dei </a:t>
            </a:r>
            <a:r>
              <a:rPr lang="it-IT" sz="2400" dirty="0" err="1" smtClean="0">
                <a:latin typeface="Comic Sans MS"/>
                <a:cs typeface="Comic Sans MS"/>
              </a:rPr>
              <a:t>pre-ameloblasti</a:t>
            </a:r>
            <a:r>
              <a:rPr lang="it-IT" sz="2400" dirty="0" smtClean="0">
                <a:latin typeface="Comic Sans MS"/>
                <a:cs typeface="Comic Sans MS"/>
              </a:rPr>
              <a:t> in AMELOBLASTI</a:t>
            </a:r>
            <a:endParaRPr lang="it-IT" sz="2400" dirty="0">
              <a:latin typeface="Comic Sans MS"/>
              <a:cs typeface="Comic Sans MS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393700" y="3429000"/>
            <a:ext cx="6375400" cy="230832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it-IT" sz="2400" dirty="0" smtClean="0">
                <a:latin typeface="Comic Sans MS"/>
                <a:cs typeface="Comic Sans MS"/>
              </a:rPr>
              <a:t>il cui polo di secrezione viene così a situarsi in posizione opposta a quella degli odontoblasti. Il risultato evidente è che i loro prodotti di secrezione, rispettivamente smalto e dentina, li allontaneranno l’uno dall’altro</a:t>
            </a:r>
            <a:endParaRPr lang="it-IT" sz="2400" dirty="0">
              <a:latin typeface="Comic Sans MS"/>
              <a:cs typeface="Comic Sans MS"/>
            </a:endParaRPr>
          </a:p>
        </p:txBody>
      </p:sp>
      <p:cxnSp>
        <p:nvCxnSpPr>
          <p:cNvPr id="10" name="Connettore 2 9"/>
          <p:cNvCxnSpPr/>
          <p:nvPr/>
        </p:nvCxnSpPr>
        <p:spPr>
          <a:xfrm rot="5400000">
            <a:off x="1816616" y="2832616"/>
            <a:ext cx="595868" cy="127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650991" y="101905"/>
            <a:ext cx="7947398" cy="655564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it-IT" sz="2800" dirty="0" smtClean="0">
                <a:latin typeface="Comic Sans MS"/>
                <a:cs typeface="Comic Sans MS"/>
              </a:rPr>
              <a:t>La dentizione umana è definita </a:t>
            </a:r>
          </a:p>
          <a:p>
            <a:endParaRPr lang="it-IT" sz="2800" dirty="0" smtClean="0">
              <a:latin typeface="Comic Sans MS"/>
              <a:cs typeface="Comic Sans MS"/>
            </a:endParaRPr>
          </a:p>
          <a:p>
            <a:r>
              <a:rPr lang="it-IT" sz="2800" cap="all" dirty="0" smtClean="0">
                <a:solidFill>
                  <a:srgbClr val="000090"/>
                </a:solidFill>
                <a:latin typeface="Comic Sans MS"/>
                <a:cs typeface="Comic Sans MS"/>
              </a:rPr>
              <a:t>difiodonte ed eterodonte</a:t>
            </a:r>
          </a:p>
          <a:p>
            <a:endParaRPr lang="it-IT" sz="2800" dirty="0" smtClean="0">
              <a:latin typeface="Comic Sans MS"/>
              <a:cs typeface="Comic Sans MS"/>
            </a:endParaRPr>
          </a:p>
          <a:p>
            <a:r>
              <a:rPr lang="it-IT" sz="2800" dirty="0" smtClean="0">
                <a:latin typeface="Comic Sans MS"/>
                <a:cs typeface="Comic Sans MS"/>
              </a:rPr>
              <a:t> in quanto costituita da due successivi processi di eruzioni dentarie</a:t>
            </a:r>
          </a:p>
          <a:p>
            <a:endParaRPr lang="it-IT" sz="2800" dirty="0" smtClean="0">
              <a:latin typeface="Comic Sans MS"/>
              <a:cs typeface="Comic Sans MS"/>
            </a:endParaRPr>
          </a:p>
          <a:p>
            <a:r>
              <a:rPr lang="it-IT" sz="2800" dirty="0" smtClean="0">
                <a:latin typeface="Comic Sans MS"/>
                <a:cs typeface="Comic Sans MS"/>
              </a:rPr>
              <a:t> dentizione decidua        dentizione permanente</a:t>
            </a:r>
          </a:p>
          <a:p>
            <a:endParaRPr lang="it-IT" sz="2800" dirty="0" smtClean="0">
              <a:latin typeface="Comic Sans MS"/>
              <a:cs typeface="Comic Sans MS"/>
            </a:endParaRPr>
          </a:p>
          <a:p>
            <a:endParaRPr lang="it-IT" sz="2800" dirty="0" smtClean="0">
              <a:latin typeface="Comic Sans MS"/>
              <a:cs typeface="Comic Sans MS"/>
            </a:endParaRPr>
          </a:p>
          <a:p>
            <a:r>
              <a:rPr lang="it-IT" sz="2800" dirty="0" smtClean="0">
                <a:latin typeface="Comic Sans MS"/>
                <a:cs typeface="Comic Sans MS"/>
              </a:rPr>
              <a:t> ciascuna rappresentata da diverse tipologie di denti:</a:t>
            </a:r>
          </a:p>
          <a:p>
            <a:endParaRPr lang="it-IT" sz="2800" dirty="0" smtClean="0">
              <a:latin typeface="Comic Sans MS"/>
              <a:cs typeface="Comic Sans MS"/>
            </a:endParaRPr>
          </a:p>
          <a:p>
            <a:r>
              <a:rPr lang="it-IT" sz="2800" dirty="0" smtClean="0">
                <a:latin typeface="Comic Sans MS"/>
                <a:cs typeface="Comic Sans MS"/>
              </a:rPr>
              <a:t> </a:t>
            </a:r>
            <a:r>
              <a:rPr lang="it-IT" sz="2800" cap="all" dirty="0" smtClean="0">
                <a:solidFill>
                  <a:srgbClr val="800000"/>
                </a:solidFill>
                <a:latin typeface="Comic Sans MS"/>
                <a:cs typeface="Comic Sans MS"/>
              </a:rPr>
              <a:t>incisivi, canini, premolari, molari.</a:t>
            </a:r>
            <a:endParaRPr lang="it-IT" sz="2800" cap="all" dirty="0">
              <a:solidFill>
                <a:srgbClr val="800000"/>
              </a:solidFill>
              <a:latin typeface="Comic Sans MS"/>
              <a:cs typeface="Comic Sans MS"/>
            </a:endParaRPr>
          </a:p>
        </p:txBody>
      </p:sp>
      <p:cxnSp>
        <p:nvCxnSpPr>
          <p:cNvPr id="6" name="Connettore 2 5"/>
          <p:cNvCxnSpPr/>
          <p:nvPr/>
        </p:nvCxnSpPr>
        <p:spPr>
          <a:xfrm rot="10800000" flipV="1">
            <a:off x="1744493" y="2657062"/>
            <a:ext cx="569334" cy="48177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2 7"/>
          <p:cNvCxnSpPr/>
          <p:nvPr/>
        </p:nvCxnSpPr>
        <p:spPr>
          <a:xfrm>
            <a:off x="3255417" y="2657062"/>
            <a:ext cx="1226256" cy="48177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254000" y="927100"/>
            <a:ext cx="6134100" cy="83099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sz="2400" cap="all" dirty="0" err="1" smtClean="0">
                <a:latin typeface="Comic Sans MS"/>
                <a:cs typeface="Comic Sans MS"/>
              </a:rPr>
              <a:t>predentina</a:t>
            </a:r>
            <a:r>
              <a:rPr lang="it-IT" sz="2400" dirty="0" smtClean="0">
                <a:latin typeface="Comic Sans MS"/>
                <a:cs typeface="Comic Sans MS"/>
              </a:rPr>
              <a:t>: strato non mineralizzato fra 30-45 </a:t>
            </a:r>
            <a:r>
              <a:rPr lang="it-IT" sz="2400" dirty="0" err="1" smtClean="0">
                <a:latin typeface="Comic Sans MS"/>
                <a:cs typeface="Comic Sans MS"/>
              </a:rPr>
              <a:t>nm</a:t>
            </a:r>
            <a:endParaRPr lang="it-IT" sz="2400" dirty="0">
              <a:latin typeface="Comic Sans MS"/>
              <a:cs typeface="Comic Sans MS"/>
            </a:endParaRPr>
          </a:p>
        </p:txBody>
      </p:sp>
      <p:cxnSp>
        <p:nvCxnSpPr>
          <p:cNvPr id="6" name="Connettore 2 5"/>
          <p:cNvCxnSpPr/>
          <p:nvPr/>
        </p:nvCxnSpPr>
        <p:spPr>
          <a:xfrm rot="5400000">
            <a:off x="2750066" y="1530866"/>
            <a:ext cx="468868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7" name="CasellaDiTesto 6"/>
          <p:cNvSpPr txBox="1"/>
          <p:nvPr/>
        </p:nvSpPr>
        <p:spPr>
          <a:xfrm>
            <a:off x="495300" y="2044700"/>
            <a:ext cx="4267200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sz="2400" dirty="0" smtClean="0">
                <a:latin typeface="Comic Sans MS"/>
                <a:cs typeface="Comic Sans MS"/>
              </a:rPr>
              <a:t>zona di maturazione delle fibre collagene</a:t>
            </a:r>
            <a:endParaRPr lang="it-IT" sz="2400" dirty="0">
              <a:latin typeface="Comic Sans MS"/>
              <a:cs typeface="Comic Sans MS"/>
            </a:endParaRPr>
          </a:p>
        </p:txBody>
      </p:sp>
      <p:cxnSp>
        <p:nvCxnSpPr>
          <p:cNvPr id="8" name="Connettore 2 7"/>
          <p:cNvCxnSpPr>
            <a:stCxn id="7" idx="3"/>
          </p:cNvCxnSpPr>
          <p:nvPr/>
        </p:nvCxnSpPr>
        <p:spPr>
          <a:xfrm flipV="1">
            <a:off x="4762500" y="2414032"/>
            <a:ext cx="837406" cy="4616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10" name="CasellaDiTesto 9"/>
          <p:cNvSpPr txBox="1"/>
          <p:nvPr/>
        </p:nvSpPr>
        <p:spPr>
          <a:xfrm>
            <a:off x="5753100" y="2044700"/>
            <a:ext cx="2451100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sz="2400" dirty="0" smtClean="0">
                <a:latin typeface="Comic Sans MS"/>
                <a:cs typeface="Comic Sans MS"/>
              </a:rPr>
              <a:t>viene mineralizzata</a:t>
            </a:r>
            <a:endParaRPr lang="it-IT" sz="2400" dirty="0">
              <a:latin typeface="Comic Sans MS"/>
              <a:cs typeface="Comic Sans MS"/>
            </a:endParaRPr>
          </a:p>
        </p:txBody>
      </p:sp>
      <p:cxnSp>
        <p:nvCxnSpPr>
          <p:cNvPr id="11" name="Connettore 2 10"/>
          <p:cNvCxnSpPr/>
          <p:nvPr/>
        </p:nvCxnSpPr>
        <p:spPr>
          <a:xfrm rot="5400000">
            <a:off x="6934716" y="2756416"/>
            <a:ext cx="684768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14" name="CasellaDiTesto 13"/>
          <p:cNvSpPr txBox="1"/>
          <p:nvPr/>
        </p:nvSpPr>
        <p:spPr>
          <a:xfrm>
            <a:off x="6782594" y="3173968"/>
            <a:ext cx="990600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sz="2400" dirty="0" smtClean="0">
                <a:latin typeface="Comic Sans MS"/>
                <a:cs typeface="Comic Sans MS"/>
              </a:rPr>
              <a:t>dentina</a:t>
            </a:r>
            <a:endParaRPr lang="it-IT" sz="2400" dirty="0">
              <a:latin typeface="Comic Sans MS"/>
              <a:cs typeface="Comic Sans MS"/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4051300" y="3886200"/>
            <a:ext cx="4838700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400" dirty="0" err="1" smtClean="0">
                <a:latin typeface="Comic Sans MS"/>
                <a:cs typeface="Comic Sans MS"/>
              </a:rPr>
              <a:t>calcosferiti----</a:t>
            </a:r>
            <a:r>
              <a:rPr lang="it-IT" sz="2400" dirty="0" smtClean="0">
                <a:latin typeface="Comic Sans MS"/>
                <a:cs typeface="Comic Sans MS"/>
              </a:rPr>
              <a:t> testimoni processo di mineralizzazione</a:t>
            </a:r>
            <a:endParaRPr lang="it-IT" sz="2400" dirty="0">
              <a:latin typeface="Comic Sans MS"/>
              <a:cs typeface="Comic Sans MS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2300" y="2590800"/>
            <a:ext cx="8229600" cy="1143000"/>
          </a:xfrm>
        </p:spPr>
        <p:txBody>
          <a:bodyPr/>
          <a:lstStyle/>
          <a:p>
            <a:r>
              <a:rPr lang="it-IT" dirty="0" smtClean="0">
                <a:solidFill>
                  <a:srgbClr val="FFFF00"/>
                </a:solidFill>
                <a:latin typeface="Comic Sans MS"/>
                <a:cs typeface="Comic Sans MS"/>
              </a:rPr>
              <a:t>AMELOGENESI</a:t>
            </a:r>
            <a:endParaRPr lang="it-IT" dirty="0">
              <a:solidFill>
                <a:srgbClr val="FFFF00"/>
              </a:solidFill>
              <a:latin typeface="Comic Sans MS"/>
              <a:cs typeface="Comic Sans MS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152400" y="482600"/>
            <a:ext cx="8661400" cy="193899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it-IT" sz="2000" dirty="0" smtClean="0">
                <a:latin typeface="Comic Sans MS"/>
                <a:cs typeface="Comic Sans MS"/>
              </a:rPr>
              <a:t>La formazione dello smalto si realizza in due tempi successivi, definiti rispettivamente: </a:t>
            </a:r>
          </a:p>
          <a:p>
            <a:endParaRPr lang="it-IT" sz="2000" dirty="0" smtClean="0">
              <a:latin typeface="Comic Sans MS"/>
              <a:cs typeface="Comic Sans MS"/>
            </a:endParaRPr>
          </a:p>
          <a:p>
            <a:r>
              <a:rPr lang="it-IT" sz="2000" dirty="0" smtClean="0">
                <a:latin typeface="Comic Sans MS"/>
                <a:cs typeface="Comic Sans MS"/>
              </a:rPr>
              <a:t>fase della secrezione </a:t>
            </a:r>
          </a:p>
          <a:p>
            <a:endParaRPr lang="it-IT" sz="2000" dirty="0" smtClean="0">
              <a:latin typeface="Comic Sans MS"/>
              <a:cs typeface="Comic Sans MS"/>
            </a:endParaRPr>
          </a:p>
          <a:p>
            <a:r>
              <a:rPr lang="it-IT" sz="2000" dirty="0" smtClean="0">
                <a:latin typeface="Comic Sans MS"/>
                <a:cs typeface="Comic Sans MS"/>
              </a:rPr>
              <a:t> fase della maturazione.</a:t>
            </a:r>
            <a:endParaRPr lang="it-IT" sz="2000" dirty="0">
              <a:latin typeface="Comic Sans MS"/>
              <a:cs typeface="Comic Sans MS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152400" y="2832100"/>
            <a:ext cx="2806700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latin typeface="Comic Sans MS"/>
                <a:cs typeface="Comic Sans MS"/>
              </a:rPr>
              <a:t>FASE </a:t>
            </a:r>
            <a:r>
              <a:rPr lang="it-IT" dirty="0" err="1" smtClean="0">
                <a:latin typeface="Comic Sans MS"/>
                <a:cs typeface="Comic Sans MS"/>
              </a:rPr>
              <a:t>DI</a:t>
            </a:r>
            <a:r>
              <a:rPr lang="it-IT" dirty="0" smtClean="0">
                <a:latin typeface="Comic Sans MS"/>
                <a:cs typeface="Comic Sans MS"/>
              </a:rPr>
              <a:t> SECREZIONE</a:t>
            </a:r>
            <a:endParaRPr lang="it-IT" dirty="0">
              <a:latin typeface="Comic Sans MS"/>
              <a:cs typeface="Comic Sans MS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3606800" y="2505670"/>
            <a:ext cx="4572000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it-IT" dirty="0" smtClean="0">
                <a:latin typeface="Comic Sans MS"/>
                <a:cs typeface="Comic Sans MS"/>
              </a:rPr>
              <a:t>sintetizza le proteine dello smalto, </a:t>
            </a:r>
            <a:r>
              <a:rPr lang="it-IT" dirty="0" err="1" smtClean="0">
                <a:latin typeface="Comic Sans MS"/>
                <a:cs typeface="Comic Sans MS"/>
              </a:rPr>
              <a:t>esocitate</a:t>
            </a:r>
            <a:r>
              <a:rPr lang="it-IT" dirty="0" smtClean="0">
                <a:latin typeface="Comic Sans MS"/>
                <a:cs typeface="Comic Sans MS"/>
              </a:rPr>
              <a:t> come granuli rivestiti, contenenti l’ </a:t>
            </a:r>
            <a:r>
              <a:rPr lang="it-IT" dirty="0" err="1" smtClean="0">
                <a:latin typeface="Comic Sans MS"/>
                <a:cs typeface="Comic Sans MS"/>
              </a:rPr>
              <a:t>amelogenina</a:t>
            </a:r>
            <a:r>
              <a:rPr lang="it-IT" dirty="0" smtClean="0">
                <a:latin typeface="Comic Sans MS"/>
                <a:cs typeface="Comic Sans MS"/>
              </a:rPr>
              <a:t> ricca di prolina ed istidina.</a:t>
            </a:r>
            <a:endParaRPr lang="it-IT" dirty="0">
              <a:latin typeface="Comic Sans MS"/>
              <a:cs typeface="Comic Sans MS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152400" y="4203700"/>
            <a:ext cx="4572000" cy="92333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dirty="0" smtClean="0"/>
              <a:t>La secrezione dello smalto induce il mesenchima a determinare il differenziamento degli odontoblasti</a:t>
            </a:r>
            <a:endParaRPr lang="it-IT" dirty="0"/>
          </a:p>
        </p:txBody>
      </p:sp>
      <p:cxnSp>
        <p:nvCxnSpPr>
          <p:cNvPr id="9" name="Connettore 2 8"/>
          <p:cNvCxnSpPr/>
          <p:nvPr/>
        </p:nvCxnSpPr>
        <p:spPr>
          <a:xfrm rot="16200000" flipH="1">
            <a:off x="2512715" y="5186581"/>
            <a:ext cx="460970" cy="254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CasellaDiTesto 9"/>
          <p:cNvSpPr txBox="1"/>
          <p:nvPr/>
        </p:nvSpPr>
        <p:spPr>
          <a:xfrm>
            <a:off x="1892300" y="5429766"/>
            <a:ext cx="2133600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dirty="0" smtClean="0"/>
              <a:t>producono dentina</a:t>
            </a:r>
            <a:endParaRPr lang="it-IT" dirty="0"/>
          </a:p>
        </p:txBody>
      </p:sp>
      <p:cxnSp>
        <p:nvCxnSpPr>
          <p:cNvPr id="12" name="Connettore 2 11"/>
          <p:cNvCxnSpPr/>
          <p:nvPr/>
        </p:nvCxnSpPr>
        <p:spPr>
          <a:xfrm rot="10800000" flipV="1">
            <a:off x="4025900" y="3705998"/>
            <a:ext cx="1409700" cy="31990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2 12"/>
          <p:cNvCxnSpPr/>
          <p:nvPr/>
        </p:nvCxnSpPr>
        <p:spPr>
          <a:xfrm>
            <a:off x="5588000" y="3705998"/>
            <a:ext cx="1346200" cy="34530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CasellaDiTesto 14"/>
          <p:cNvSpPr txBox="1"/>
          <p:nvPr/>
        </p:nvSpPr>
        <p:spPr>
          <a:xfrm>
            <a:off x="6451600" y="4203700"/>
            <a:ext cx="2032000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lo smalto mineralizza</a:t>
            </a:r>
            <a:endParaRPr lang="it-IT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228600" y="1237565"/>
            <a:ext cx="6362700" cy="193899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it-IT" sz="2400" dirty="0" smtClean="0"/>
              <a:t>mineralizzazione vera e propria che porta alla formazione delle caratteristiche strutture cristalline, </a:t>
            </a:r>
          </a:p>
          <a:p>
            <a:endParaRPr lang="it-IT" sz="2400" dirty="0" smtClean="0"/>
          </a:p>
          <a:p>
            <a:r>
              <a:rPr lang="it-IT" sz="2400" cap="all" dirty="0" smtClean="0">
                <a:solidFill>
                  <a:srgbClr val="800000"/>
                </a:solidFill>
              </a:rPr>
              <a:t>prismi dello smalto</a:t>
            </a:r>
            <a:endParaRPr lang="it-IT" sz="2400" cap="all" dirty="0">
              <a:solidFill>
                <a:srgbClr val="800000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393700" y="215900"/>
            <a:ext cx="2616200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sz="2400" dirty="0" smtClean="0"/>
              <a:t>FASE </a:t>
            </a:r>
            <a:r>
              <a:rPr lang="it-IT" sz="2400" dirty="0" err="1" smtClean="0"/>
              <a:t>DI</a:t>
            </a:r>
            <a:r>
              <a:rPr lang="it-IT" sz="2400" dirty="0" smtClean="0"/>
              <a:t> MATURAZIONE</a:t>
            </a:r>
            <a:endParaRPr lang="it-IT" sz="2400" dirty="0"/>
          </a:p>
        </p:txBody>
      </p:sp>
      <p:cxnSp>
        <p:nvCxnSpPr>
          <p:cNvPr id="7" name="Connettore 1 6"/>
          <p:cNvCxnSpPr/>
          <p:nvPr/>
        </p:nvCxnSpPr>
        <p:spPr>
          <a:xfrm rot="5400000">
            <a:off x="1693134" y="911398"/>
            <a:ext cx="652333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1 8"/>
          <p:cNvCxnSpPr/>
          <p:nvPr/>
        </p:nvCxnSpPr>
        <p:spPr>
          <a:xfrm rot="5400000">
            <a:off x="927660" y="2841352"/>
            <a:ext cx="808504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CasellaDiTesto 10"/>
          <p:cNvSpPr txBox="1"/>
          <p:nvPr/>
        </p:nvSpPr>
        <p:spPr>
          <a:xfrm>
            <a:off x="393700" y="3246398"/>
            <a:ext cx="6807200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sz="2400" dirty="0" smtClean="0"/>
              <a:t>sostituzione della AMELOGENINA CON </a:t>
            </a:r>
            <a:r>
              <a:rPr lang="it-IT" sz="2400" cap="all" dirty="0" err="1" smtClean="0"/>
              <a:t>enamelina</a:t>
            </a:r>
            <a:endParaRPr lang="it-IT" sz="2400" cap="all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98500" y="2273300"/>
            <a:ext cx="8229600" cy="1143000"/>
          </a:xfrm>
        </p:spPr>
        <p:txBody>
          <a:bodyPr/>
          <a:lstStyle/>
          <a:p>
            <a:r>
              <a:rPr lang="it-IT" dirty="0" smtClean="0"/>
              <a:t>STRUTTURA DELLO SMALTO</a:t>
            </a:r>
            <a:endParaRPr lang="it-IT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152400" y="368300"/>
            <a:ext cx="8826500" cy="707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it-IT" sz="2000" dirty="0" smtClean="0"/>
              <a:t>Lo smalto è un tessuto acellulare costituito da sali minerali cristallizzati, fosfato di calcio </a:t>
            </a:r>
            <a:r>
              <a:rPr lang="it-IT" sz="2000" dirty="0" err="1" smtClean="0"/>
              <a:t>(idrossiapatit</a:t>
            </a:r>
            <a:r>
              <a:rPr lang="it-IT" sz="2000" dirty="0" smtClean="0"/>
              <a:t>e) e da una esigua componente organica.</a:t>
            </a:r>
            <a:endParaRPr lang="it-IT" sz="2000" dirty="0"/>
          </a:p>
        </p:txBody>
      </p:sp>
      <p:sp>
        <p:nvSpPr>
          <p:cNvPr id="5" name="Rettangolo 4"/>
          <p:cNvSpPr/>
          <p:nvPr/>
        </p:nvSpPr>
        <p:spPr>
          <a:xfrm>
            <a:off x="152400" y="1480234"/>
            <a:ext cx="882650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it-IT" dirty="0" smtClean="0"/>
              <a:t>Lo smalto, come si è detto, è prodotto dagl</a:t>
            </a:r>
            <a:r>
              <a:rPr lang="it-IT" dirty="0" err="1" smtClean="0"/>
              <a:t>i ameloblas</a:t>
            </a:r>
            <a:r>
              <a:rPr lang="it-IT" dirty="0" smtClean="0"/>
              <a:t>ti, i quali però, terminata la loro funzione, che consiste nel rivestirne la corona dentaria, muoiono.</a:t>
            </a:r>
            <a:endParaRPr lang="it-IT" dirty="0"/>
          </a:p>
        </p:txBody>
      </p:sp>
      <p:cxnSp>
        <p:nvCxnSpPr>
          <p:cNvPr id="7" name="Connettore 1 6"/>
          <p:cNvCxnSpPr>
            <a:stCxn id="5" idx="2"/>
          </p:cNvCxnSpPr>
          <p:nvPr/>
        </p:nvCxnSpPr>
        <p:spPr>
          <a:xfrm rot="5400000">
            <a:off x="4250982" y="2441233"/>
            <a:ext cx="629337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ettangolo 8"/>
          <p:cNvSpPr/>
          <p:nvPr/>
        </p:nvSpPr>
        <p:spPr>
          <a:xfrm>
            <a:off x="995351" y="2756696"/>
            <a:ext cx="7477415" cy="92333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it-IT" dirty="0" smtClean="0"/>
              <a:t>-il tessuto più duro dell’organismo</a:t>
            </a:r>
          </a:p>
          <a:p>
            <a:r>
              <a:rPr lang="it-IT" dirty="0" smtClean="0"/>
              <a:t>-minerali cristallizzati (</a:t>
            </a:r>
            <a:r>
              <a:rPr lang="it-IT" dirty="0" err="1" smtClean="0"/>
              <a:t>idrossiapatite</a:t>
            </a:r>
            <a:r>
              <a:rPr lang="it-IT" dirty="0" smtClean="0"/>
              <a:t>) e da una esigua componente organica</a:t>
            </a:r>
          </a:p>
          <a:p>
            <a:r>
              <a:rPr lang="it-IT" dirty="0" smtClean="0"/>
              <a:t>- acqua (2%) legata alle proteine </a:t>
            </a:r>
            <a:r>
              <a:rPr lang="it-IT" dirty="0" err="1" smtClean="0"/>
              <a:t>amelogenina</a:t>
            </a:r>
            <a:r>
              <a:rPr lang="it-IT" dirty="0" smtClean="0"/>
              <a:t> e </a:t>
            </a:r>
            <a:r>
              <a:rPr lang="it-IT" dirty="0" err="1" smtClean="0"/>
              <a:t>enamelina</a:t>
            </a:r>
            <a:endParaRPr lang="it-IT" dirty="0"/>
          </a:p>
        </p:txBody>
      </p:sp>
      <p:sp>
        <p:nvSpPr>
          <p:cNvPr id="10" name="Parentesi quadra aperta 9"/>
          <p:cNvSpPr/>
          <p:nvPr/>
        </p:nvSpPr>
        <p:spPr>
          <a:xfrm>
            <a:off x="698500" y="3251200"/>
            <a:ext cx="296851" cy="2146300"/>
          </a:xfrm>
          <a:prstGeom prst="leftBracket">
            <a:avLst/>
          </a:prstGeom>
          <a:ln>
            <a:solidFill>
              <a:srgbClr val="CCFFC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CasellaDiTesto 10"/>
          <p:cNvSpPr txBox="1"/>
          <p:nvPr/>
        </p:nvSpPr>
        <p:spPr>
          <a:xfrm>
            <a:off x="1384300" y="5212834"/>
            <a:ext cx="3180556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dirty="0" smtClean="0"/>
              <a:t>STRUTTURA DEI PRISMI</a:t>
            </a:r>
            <a:endParaRPr lang="it-IT" dirty="0"/>
          </a:p>
        </p:txBody>
      </p:sp>
      <p:pic>
        <p:nvPicPr>
          <p:cNvPr id="12" name="Immagin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8400" y="3921326"/>
            <a:ext cx="3035300" cy="2086769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317500" y="317500"/>
            <a:ext cx="33147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sz="2400" dirty="0" smtClean="0"/>
              <a:t>STRUTTURA DEI PRISMI</a:t>
            </a:r>
            <a:endParaRPr lang="it-IT" sz="2400" dirty="0"/>
          </a:p>
        </p:txBody>
      </p:sp>
      <p:sp>
        <p:nvSpPr>
          <p:cNvPr id="5" name="Rettangolo 4"/>
          <p:cNvSpPr/>
          <p:nvPr/>
        </p:nvSpPr>
        <p:spPr>
          <a:xfrm>
            <a:off x="152400" y="1104900"/>
            <a:ext cx="457200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it-IT" dirty="0" smtClean="0"/>
              <a:t>I prismi dello smalto sono strutture di sezione poligonale ad andamento leggermente sinuoso</a:t>
            </a:r>
            <a:endParaRPr lang="it-IT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8099" y="317500"/>
            <a:ext cx="3706813" cy="2548434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152400" y="2032000"/>
            <a:ext cx="4572000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Ogni prisma appoggia su due prismi sottostanti formando una struttura ad incastro .  </a:t>
            </a:r>
            <a:endParaRPr lang="it-IT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152400" y="3073400"/>
            <a:ext cx="8672512" cy="175432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dirty="0" smtClean="0"/>
              <a:t>I cristalli di </a:t>
            </a:r>
            <a:r>
              <a:rPr lang="it-IT" dirty="0" err="1" smtClean="0"/>
              <a:t>idrossiapatite</a:t>
            </a:r>
            <a:r>
              <a:rPr lang="it-IT" dirty="0" smtClean="0"/>
              <a:t> sono esagonali con disposizione </a:t>
            </a:r>
          </a:p>
          <a:p>
            <a:endParaRPr lang="it-IT" dirty="0" smtClean="0"/>
          </a:p>
          <a:p>
            <a:endParaRPr lang="it-IT" dirty="0" smtClean="0"/>
          </a:p>
          <a:p>
            <a:r>
              <a:rPr lang="it-IT" dirty="0" smtClean="0"/>
              <a:t>-PARALLELA ALL’ASSE LONGITUDINALE DEL PRISMA (ZONE CENTRALI)</a:t>
            </a:r>
          </a:p>
          <a:p>
            <a:endParaRPr lang="it-IT" dirty="0" smtClean="0"/>
          </a:p>
          <a:p>
            <a:r>
              <a:rPr lang="it-IT" dirty="0" smtClean="0"/>
              <a:t>-AD ANGOLATURA </a:t>
            </a:r>
            <a:r>
              <a:rPr lang="it-IT" dirty="0" err="1" smtClean="0"/>
              <a:t>DI</a:t>
            </a:r>
            <a:r>
              <a:rPr lang="it-IT" dirty="0" smtClean="0"/>
              <a:t> AMPIEZZA MAGGIORE (ZONE PERIFERICHE)  </a:t>
            </a:r>
            <a:endParaRPr lang="it-IT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/>
        </p:nvSpPr>
        <p:spPr bwMode="auto">
          <a:xfrm>
            <a:off x="480219" y="342900"/>
            <a:ext cx="8320466" cy="457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-10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-10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-10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-10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-10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-10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-10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-104" charset="0"/>
              </a:defRPr>
            </a:lvl9pPr>
          </a:lstStyle>
          <a:p>
            <a:r>
              <a:rPr lang="it-IT" sz="3200" b="1" u="sng" dirty="0">
                <a:solidFill>
                  <a:srgbClr val="000000"/>
                </a:solidFill>
                <a:latin typeface="Comic Sans MS"/>
                <a:cs typeface="Comic Sans MS"/>
              </a:rPr>
              <a:t>I DENTI</a:t>
            </a:r>
          </a:p>
        </p:txBody>
      </p:sp>
      <p:sp>
        <p:nvSpPr>
          <p:cNvPr id="5" name="Rectangle 3"/>
          <p:cNvSpPr>
            <a:spLocks noGrp="1" noChangeArrowheads="1"/>
          </p:cNvSpPr>
          <p:nvPr/>
        </p:nvSpPr>
        <p:spPr bwMode="auto">
          <a:xfrm>
            <a:off x="480219" y="1122386"/>
            <a:ext cx="8320466" cy="51054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  <a:ea typeface="ＭＳ Ｐゴシック" pitchFamily="-104" charset="-128"/>
              </a:defRPr>
            </a:lvl2pPr>
            <a:lvl3pPr marL="914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  <a:ea typeface="ＭＳ Ｐゴシック" pitchFamily="-104" charset="-128"/>
              </a:defRPr>
            </a:lvl3pPr>
            <a:lvl4pPr marL="1371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ＭＳ Ｐゴシック" pitchFamily="-104" charset="-128"/>
              </a:defRPr>
            </a:lvl4pPr>
            <a:lvl5pPr marL="18288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ＭＳ Ｐゴシック" pitchFamily="-104" charset="-128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ＭＳ Ｐゴシック" pitchFamily="-104" charset="-128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ＭＳ Ｐゴシック" pitchFamily="-104" charset="-128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ＭＳ Ｐゴシック" pitchFamily="-104" charset="-128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ＭＳ Ｐゴシック" pitchFamily="-104" charset="-128"/>
              </a:defRPr>
            </a:lvl9pPr>
          </a:lstStyle>
          <a:p>
            <a:pPr algn="l"/>
            <a:r>
              <a:rPr lang="it-IT" sz="2400" dirty="0" smtClean="0">
                <a:latin typeface="Comic Sans MS"/>
                <a:ea typeface="Times New Roman" pitchFamily="-104" charset="0"/>
                <a:cs typeface="Comic Sans MS"/>
              </a:rPr>
              <a:t> </a:t>
            </a:r>
            <a:r>
              <a:rPr lang="it-IT" sz="2400" b="1" dirty="0">
                <a:solidFill>
                  <a:srgbClr val="000000"/>
                </a:solidFill>
                <a:latin typeface="Comic Sans MS"/>
                <a:ea typeface="Times New Roman" pitchFamily="-104" charset="0"/>
                <a:cs typeface="Comic Sans MS"/>
              </a:rPr>
              <a:t>1. l’alveolo</a:t>
            </a:r>
            <a:r>
              <a:rPr lang="it-IT" sz="2400" dirty="0">
                <a:solidFill>
                  <a:srgbClr val="000000"/>
                </a:solidFill>
                <a:latin typeface="Comic Sans MS"/>
                <a:ea typeface="Times New Roman" pitchFamily="-104" charset="0"/>
                <a:cs typeface="Comic Sans MS"/>
              </a:rPr>
              <a:t> è la cavità ossea ove è inserito e tenuto dal legamento periodontale di connettivo fibroso denso.</a:t>
            </a:r>
            <a:r>
              <a:rPr lang="en-US" sz="2400" dirty="0">
                <a:solidFill>
                  <a:srgbClr val="000000"/>
                </a:solidFill>
                <a:latin typeface="Comic Sans MS"/>
                <a:ea typeface="Times New Roman" pitchFamily="-104" charset="0"/>
                <a:cs typeface="Comic Sans MS"/>
              </a:rPr>
              <a:t> </a:t>
            </a:r>
          </a:p>
          <a:p>
            <a:pPr algn="l"/>
            <a:endParaRPr lang="en-US" sz="2400" dirty="0">
              <a:solidFill>
                <a:srgbClr val="000000"/>
              </a:solidFill>
              <a:latin typeface="Comic Sans MS"/>
              <a:ea typeface="Times New Roman" pitchFamily="-104" charset="0"/>
              <a:cs typeface="Comic Sans MS"/>
            </a:endParaRPr>
          </a:p>
          <a:p>
            <a:pPr algn="l"/>
            <a:r>
              <a:rPr lang="it-IT" sz="2400" b="1" dirty="0">
                <a:solidFill>
                  <a:srgbClr val="000000"/>
                </a:solidFill>
                <a:latin typeface="Comic Sans MS"/>
                <a:ea typeface="Times New Roman" pitchFamily="-104" charset="0"/>
                <a:cs typeface="Comic Sans MS"/>
              </a:rPr>
              <a:t>2.    La corona </a:t>
            </a:r>
            <a:r>
              <a:rPr lang="it-IT" sz="2400" dirty="0">
                <a:solidFill>
                  <a:srgbClr val="000000"/>
                </a:solidFill>
                <a:latin typeface="Comic Sans MS"/>
                <a:ea typeface="Times New Roman" pitchFamily="-104" charset="0"/>
                <a:cs typeface="Comic Sans MS"/>
              </a:rPr>
              <a:t>è la porzione visibile del dente</a:t>
            </a:r>
          </a:p>
          <a:p>
            <a:pPr algn="l"/>
            <a:endParaRPr lang="en-US" sz="2400" dirty="0">
              <a:solidFill>
                <a:srgbClr val="000000"/>
              </a:solidFill>
              <a:latin typeface="Comic Sans MS"/>
              <a:ea typeface="Times New Roman" pitchFamily="-104" charset="0"/>
              <a:cs typeface="Comic Sans MS"/>
            </a:endParaRPr>
          </a:p>
          <a:p>
            <a:pPr algn="l"/>
            <a:r>
              <a:rPr lang="it-IT" sz="2400" dirty="0">
                <a:solidFill>
                  <a:srgbClr val="000000"/>
                </a:solidFill>
                <a:latin typeface="Comic Sans MS"/>
                <a:ea typeface="Times New Roman" pitchFamily="-104" charset="0"/>
                <a:cs typeface="Comic Sans MS"/>
              </a:rPr>
              <a:t> </a:t>
            </a:r>
            <a:r>
              <a:rPr lang="it-IT" sz="2400" b="1" dirty="0">
                <a:solidFill>
                  <a:srgbClr val="000000"/>
                </a:solidFill>
                <a:latin typeface="Comic Sans MS"/>
                <a:ea typeface="Times New Roman" pitchFamily="-104" charset="0"/>
                <a:cs typeface="Comic Sans MS"/>
              </a:rPr>
              <a:t>3.    La radice </a:t>
            </a:r>
            <a:r>
              <a:rPr lang="it-IT" sz="2400" dirty="0">
                <a:solidFill>
                  <a:srgbClr val="000000"/>
                </a:solidFill>
                <a:latin typeface="Comic Sans MS"/>
                <a:ea typeface="Times New Roman" pitchFamily="-104" charset="0"/>
                <a:cs typeface="Comic Sans MS"/>
              </a:rPr>
              <a:t>è la porzione racchiusa dall’alveolo</a:t>
            </a:r>
          </a:p>
          <a:p>
            <a:pPr algn="l"/>
            <a:endParaRPr lang="en-US" sz="2400" dirty="0">
              <a:solidFill>
                <a:srgbClr val="000000"/>
              </a:solidFill>
              <a:latin typeface="Comic Sans MS"/>
              <a:ea typeface="Times New Roman" pitchFamily="-104" charset="0"/>
              <a:cs typeface="Comic Sans MS"/>
            </a:endParaRPr>
          </a:p>
          <a:p>
            <a:pPr algn="l"/>
            <a:r>
              <a:rPr lang="it-IT" sz="2400" b="1" dirty="0">
                <a:solidFill>
                  <a:srgbClr val="000000"/>
                </a:solidFill>
                <a:latin typeface="Comic Sans MS"/>
                <a:ea typeface="Times New Roman" pitchFamily="-104" charset="0"/>
                <a:cs typeface="Comic Sans MS"/>
              </a:rPr>
              <a:t>4.    Il colletto </a:t>
            </a:r>
            <a:r>
              <a:rPr lang="it-IT" sz="2400" dirty="0">
                <a:solidFill>
                  <a:srgbClr val="000000"/>
                </a:solidFill>
                <a:latin typeface="Comic Sans MS"/>
                <a:ea typeface="Times New Roman" pitchFamily="-104" charset="0"/>
                <a:cs typeface="Comic Sans MS"/>
              </a:rPr>
              <a:t>è la regione fra la corona e la radice</a:t>
            </a:r>
          </a:p>
          <a:p>
            <a:pPr algn="l"/>
            <a:endParaRPr lang="en-US" sz="2400" dirty="0">
              <a:solidFill>
                <a:srgbClr val="000000"/>
              </a:solidFill>
              <a:latin typeface="Comic Sans MS"/>
              <a:ea typeface="Times New Roman" pitchFamily="-104" charset="0"/>
              <a:cs typeface="Comic Sans MS"/>
            </a:endParaRPr>
          </a:p>
          <a:p>
            <a:pPr algn="l"/>
            <a:r>
              <a:rPr lang="it-IT" sz="2400" dirty="0">
                <a:solidFill>
                  <a:srgbClr val="000000"/>
                </a:solidFill>
                <a:latin typeface="Comic Sans MS"/>
                <a:ea typeface="Times New Roman" pitchFamily="-104" charset="0"/>
                <a:cs typeface="Comic Sans MS"/>
              </a:rPr>
              <a:t> </a:t>
            </a:r>
            <a:r>
              <a:rPr lang="it-IT" sz="2400" b="1" dirty="0">
                <a:solidFill>
                  <a:srgbClr val="000000"/>
                </a:solidFill>
                <a:latin typeface="Comic Sans MS"/>
                <a:ea typeface="Times New Roman" pitchFamily="-104" charset="0"/>
                <a:cs typeface="Comic Sans MS"/>
              </a:rPr>
              <a:t>5.    La polpa </a:t>
            </a:r>
            <a:r>
              <a:rPr lang="it-IT" sz="2400" dirty="0">
                <a:solidFill>
                  <a:srgbClr val="000000"/>
                </a:solidFill>
                <a:latin typeface="Comic Sans MS"/>
                <a:ea typeface="Times New Roman" pitchFamily="-104" charset="0"/>
                <a:cs typeface="Comic Sans MS"/>
              </a:rPr>
              <a:t>racchiusa nella camera formata da tre sostanze calcificate</a:t>
            </a:r>
          </a:p>
          <a:p>
            <a:pPr algn="l"/>
            <a:endParaRPr lang="en-US" sz="2400" dirty="0" smtClean="0">
              <a:latin typeface="Comic Sans MS"/>
              <a:ea typeface="Times New Roman" pitchFamily="-104" charset="0"/>
              <a:cs typeface="Comic Sans MS"/>
            </a:endParaRPr>
          </a:p>
          <a:p>
            <a:r>
              <a:rPr lang="it-IT" sz="2400" dirty="0" err="1" smtClean="0">
                <a:latin typeface="Comic Sans MS"/>
                <a:ea typeface="Times New Roman" pitchFamily="-104" charset="0"/>
                <a:cs typeface="Comic Sans MS"/>
              </a:rPr>
              <a:t> </a:t>
            </a:r>
            <a:endParaRPr lang="en-US" sz="2400" dirty="0">
              <a:latin typeface="Comic Sans MS"/>
              <a:ea typeface="Times New Roman" pitchFamily="-104" charset="0"/>
              <a:cs typeface="Comic Sans MS"/>
            </a:endParaRPr>
          </a:p>
          <a:p>
            <a:endParaRPr lang="it-IT" sz="2400" dirty="0">
              <a:latin typeface="Comic Sans MS"/>
              <a:cs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189192" y="1122386"/>
            <a:ext cx="8714855" cy="34163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it-IT" sz="2400" dirty="0" smtClean="0">
                <a:latin typeface="Comic Sans MS"/>
                <a:cs typeface="Comic Sans MS"/>
              </a:rPr>
              <a:t> 6.    Canale della radice che mette in comunicazione la camera della polpa con il Forame apicale</a:t>
            </a:r>
          </a:p>
          <a:p>
            <a:endParaRPr lang="it-IT" sz="2400" dirty="0" smtClean="0">
              <a:latin typeface="Comic Sans MS"/>
              <a:cs typeface="Comic Sans MS"/>
            </a:endParaRPr>
          </a:p>
          <a:p>
            <a:r>
              <a:rPr lang="it-IT" sz="2400" dirty="0" smtClean="0">
                <a:latin typeface="Comic Sans MS"/>
                <a:cs typeface="Comic Sans MS"/>
              </a:rPr>
              <a:t> 7.    Legamento periodontale connettivo fibroso denso che rappresenta il periostio dell’osso che forma l’alveolo</a:t>
            </a:r>
          </a:p>
          <a:p>
            <a:endParaRPr lang="it-IT" sz="2400" dirty="0" smtClean="0">
              <a:latin typeface="Comic Sans MS"/>
              <a:cs typeface="Comic Sans MS"/>
            </a:endParaRPr>
          </a:p>
          <a:p>
            <a:r>
              <a:rPr lang="it-IT" sz="2400" dirty="0" smtClean="0">
                <a:latin typeface="Comic Sans MS"/>
                <a:cs typeface="Comic Sans MS"/>
              </a:rPr>
              <a:t> 8.    Forame apicale attraverso il quale passano vasi sanguigni, linfatici e nervi</a:t>
            </a:r>
          </a:p>
          <a:p>
            <a:r>
              <a:rPr lang="it-IT" sz="2400" dirty="0" err="1" smtClean="0">
                <a:latin typeface="Comic Sans MS"/>
                <a:cs typeface="Comic Sans MS"/>
              </a:rPr>
              <a:t> </a:t>
            </a:r>
            <a:endParaRPr lang="it-IT" sz="2400" dirty="0">
              <a:latin typeface="Comic Sans MS"/>
              <a:cs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0288" y="411593"/>
            <a:ext cx="8353201" cy="556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/>
        </p:nvSpPr>
        <p:spPr bwMode="auto">
          <a:xfrm>
            <a:off x="975519" y="495300"/>
            <a:ext cx="7352646" cy="563351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  <a:ea typeface="ＭＳ Ｐゴシック" pitchFamily="-104" charset="-128"/>
              </a:defRPr>
            </a:lvl2pPr>
            <a:lvl3pPr marL="914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  <a:ea typeface="ＭＳ Ｐゴシック" pitchFamily="-104" charset="-128"/>
              </a:defRPr>
            </a:lvl3pPr>
            <a:lvl4pPr marL="1371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ＭＳ Ｐゴシック" pitchFamily="-104" charset="-128"/>
              </a:defRPr>
            </a:lvl4pPr>
            <a:lvl5pPr marL="18288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ＭＳ Ｐゴシック" pitchFamily="-104" charset="-128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ＭＳ Ｐゴシック" pitchFamily="-104" charset="-128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ＭＳ Ｐゴシック" pitchFamily="-104" charset="-128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ＭＳ Ｐゴシック" pitchFamily="-104" charset="-128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ＭＳ Ｐゴシック" pitchFamily="-104" charset="-128"/>
              </a:defRPr>
            </a:lvl9pPr>
          </a:lstStyle>
          <a:p>
            <a:r>
              <a:rPr lang="it-IT" sz="2800" b="1" u="sng" dirty="0">
                <a:solidFill>
                  <a:srgbClr val="000000"/>
                </a:solidFill>
                <a:latin typeface="Comic Sans MS"/>
                <a:ea typeface="Times New Roman" pitchFamily="-104" charset="0"/>
                <a:cs typeface="Comic Sans MS"/>
              </a:rPr>
              <a:t>Componenti mineralizzate del dente</a:t>
            </a:r>
          </a:p>
          <a:p>
            <a:r>
              <a:rPr lang="it-IT" sz="2800" dirty="0" err="1">
                <a:solidFill>
                  <a:srgbClr val="000000"/>
                </a:solidFill>
                <a:latin typeface="Comic Sans MS"/>
                <a:ea typeface="Times New Roman" pitchFamily="-104" charset="0"/>
                <a:cs typeface="Comic Sans MS"/>
              </a:rPr>
              <a:t> </a:t>
            </a:r>
            <a:endParaRPr lang="en-US" sz="2800" dirty="0">
              <a:solidFill>
                <a:srgbClr val="000000"/>
              </a:solidFill>
              <a:latin typeface="Comic Sans MS"/>
              <a:ea typeface="Times New Roman" pitchFamily="-104" charset="0"/>
              <a:cs typeface="Comic Sans MS"/>
            </a:endParaRPr>
          </a:p>
          <a:p>
            <a:r>
              <a:rPr lang="it-IT" sz="2800" dirty="0">
                <a:solidFill>
                  <a:srgbClr val="000000"/>
                </a:solidFill>
                <a:latin typeface="Comic Sans MS"/>
                <a:ea typeface="Times New Roman" pitchFamily="-104" charset="0"/>
                <a:cs typeface="Comic Sans MS"/>
              </a:rPr>
              <a:t>Le componenti mineralizzate del dente comprendono:</a:t>
            </a:r>
            <a:endParaRPr lang="en-US" sz="2800" dirty="0">
              <a:solidFill>
                <a:srgbClr val="000000"/>
              </a:solidFill>
              <a:latin typeface="Comic Sans MS"/>
              <a:ea typeface="Times New Roman" pitchFamily="-104" charset="0"/>
              <a:cs typeface="Comic Sans MS"/>
            </a:endParaRPr>
          </a:p>
          <a:p>
            <a:r>
              <a:rPr lang="it-IT" sz="2800" dirty="0" err="1">
                <a:solidFill>
                  <a:srgbClr val="000000"/>
                </a:solidFill>
                <a:latin typeface="Comic Sans MS"/>
                <a:ea typeface="Times New Roman" pitchFamily="-104" charset="0"/>
                <a:cs typeface="Comic Sans MS"/>
              </a:rPr>
              <a:t> </a:t>
            </a:r>
            <a:endParaRPr lang="en-US" sz="2800" dirty="0">
              <a:solidFill>
                <a:srgbClr val="000000"/>
              </a:solidFill>
              <a:latin typeface="Comic Sans MS"/>
              <a:ea typeface="Times New Roman" pitchFamily="-104" charset="0"/>
              <a:cs typeface="Comic Sans MS"/>
            </a:endParaRPr>
          </a:p>
          <a:p>
            <a:r>
              <a:rPr lang="it-IT" sz="2800" b="1" u="sng" dirty="0">
                <a:solidFill>
                  <a:srgbClr val="000000"/>
                </a:solidFill>
                <a:latin typeface="Comic Sans MS"/>
                <a:ea typeface="Times New Roman" pitchFamily="-104" charset="0"/>
                <a:cs typeface="Comic Sans MS"/>
              </a:rPr>
              <a:t>Lo smalto</a:t>
            </a:r>
            <a:endParaRPr lang="en-US" sz="2800" dirty="0">
              <a:solidFill>
                <a:srgbClr val="000000"/>
              </a:solidFill>
              <a:latin typeface="Comic Sans MS"/>
              <a:ea typeface="Times New Roman" pitchFamily="-104" charset="0"/>
              <a:cs typeface="Comic Sans MS"/>
            </a:endParaRPr>
          </a:p>
          <a:p>
            <a:r>
              <a:rPr lang="it-IT" sz="2800" b="1" u="sng" dirty="0" err="1">
                <a:solidFill>
                  <a:srgbClr val="000000"/>
                </a:solidFill>
                <a:latin typeface="Comic Sans MS"/>
                <a:ea typeface="Times New Roman" pitchFamily="-104" charset="0"/>
                <a:cs typeface="Comic Sans MS"/>
              </a:rPr>
              <a:t> </a:t>
            </a:r>
            <a:endParaRPr lang="en-US" sz="2800" dirty="0">
              <a:solidFill>
                <a:srgbClr val="000000"/>
              </a:solidFill>
              <a:latin typeface="Comic Sans MS"/>
              <a:ea typeface="Times New Roman" pitchFamily="-104" charset="0"/>
              <a:cs typeface="Comic Sans MS"/>
            </a:endParaRPr>
          </a:p>
          <a:p>
            <a:r>
              <a:rPr lang="it-IT" sz="2800" b="1" u="sng" dirty="0">
                <a:solidFill>
                  <a:srgbClr val="000000"/>
                </a:solidFill>
                <a:latin typeface="Comic Sans MS"/>
                <a:ea typeface="Times New Roman" pitchFamily="-104" charset="0"/>
                <a:cs typeface="Comic Sans MS"/>
              </a:rPr>
              <a:t>La dentina</a:t>
            </a:r>
            <a:endParaRPr lang="en-US" sz="2800" dirty="0">
              <a:solidFill>
                <a:srgbClr val="000000"/>
              </a:solidFill>
              <a:latin typeface="Comic Sans MS"/>
              <a:ea typeface="Times New Roman" pitchFamily="-104" charset="0"/>
              <a:cs typeface="Comic Sans MS"/>
            </a:endParaRPr>
          </a:p>
          <a:p>
            <a:r>
              <a:rPr lang="it-IT" sz="2800" b="1" u="sng" dirty="0" err="1">
                <a:solidFill>
                  <a:srgbClr val="000000"/>
                </a:solidFill>
                <a:latin typeface="Comic Sans MS"/>
                <a:ea typeface="Times New Roman" pitchFamily="-104" charset="0"/>
                <a:cs typeface="Comic Sans MS"/>
              </a:rPr>
              <a:t> </a:t>
            </a:r>
            <a:endParaRPr lang="en-US" sz="2800" dirty="0">
              <a:solidFill>
                <a:srgbClr val="000000"/>
              </a:solidFill>
              <a:latin typeface="Comic Sans MS"/>
              <a:ea typeface="Times New Roman" pitchFamily="-104" charset="0"/>
              <a:cs typeface="Comic Sans MS"/>
            </a:endParaRPr>
          </a:p>
          <a:p>
            <a:r>
              <a:rPr lang="it-IT" sz="2800" b="1" u="sng" dirty="0">
                <a:solidFill>
                  <a:srgbClr val="000000"/>
                </a:solidFill>
                <a:latin typeface="Comic Sans MS"/>
                <a:ea typeface="Times New Roman" pitchFamily="-104" charset="0"/>
                <a:cs typeface="Comic Sans MS"/>
              </a:rPr>
              <a:t>Il cemento</a:t>
            </a:r>
            <a:endParaRPr lang="en-US" sz="2800" dirty="0">
              <a:solidFill>
                <a:srgbClr val="000000"/>
              </a:solidFill>
              <a:latin typeface="Comic Sans MS"/>
              <a:ea typeface="Times New Roman" pitchFamily="-104" charset="0"/>
              <a:cs typeface="Comic Sans MS"/>
            </a:endParaRPr>
          </a:p>
          <a:p>
            <a:endParaRPr lang="it-IT" sz="2800" dirty="0">
              <a:solidFill>
                <a:srgbClr val="000000"/>
              </a:solidFill>
              <a:latin typeface="Comic Sans MS"/>
              <a:cs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/>
        </p:nvSpPr>
        <p:spPr bwMode="auto">
          <a:xfrm>
            <a:off x="861219" y="251060"/>
            <a:ext cx="7772400" cy="457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-10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-10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-10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-10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-10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-10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-10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-104" charset="0"/>
              </a:defRPr>
            </a:lvl9pPr>
          </a:lstStyle>
          <a:p>
            <a:r>
              <a:rPr lang="it-IT" dirty="0">
                <a:solidFill>
                  <a:srgbClr val="000000"/>
                </a:solidFill>
                <a:latin typeface="Comic Sans MS"/>
                <a:cs typeface="Comic Sans MS"/>
              </a:rPr>
              <a:t>Lo smalto</a:t>
            </a:r>
          </a:p>
        </p:txBody>
      </p:sp>
      <p:sp>
        <p:nvSpPr>
          <p:cNvPr id="5" name="Rectangle 3"/>
          <p:cNvSpPr>
            <a:spLocks noGrp="1" noChangeArrowheads="1"/>
          </p:cNvSpPr>
          <p:nvPr/>
        </p:nvSpPr>
        <p:spPr bwMode="auto">
          <a:xfrm>
            <a:off x="649715" y="1474524"/>
            <a:ext cx="7983904" cy="45071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  <a:ea typeface="ＭＳ Ｐゴシック" pitchFamily="-104" charset="-128"/>
              </a:defRPr>
            </a:lvl2pPr>
            <a:lvl3pPr marL="914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  <a:ea typeface="ＭＳ Ｐゴシック" pitchFamily="-104" charset="-128"/>
              </a:defRPr>
            </a:lvl3pPr>
            <a:lvl4pPr marL="1371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ＭＳ Ｐゴシック" pitchFamily="-104" charset="-128"/>
              </a:defRPr>
            </a:lvl4pPr>
            <a:lvl5pPr marL="18288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ＭＳ Ｐゴシック" pitchFamily="-104" charset="-128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ＭＳ Ｐゴシック" pitchFamily="-104" charset="-128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ＭＳ Ｐゴシック" pitchFamily="-104" charset="-128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ＭＳ Ｐゴシック" pitchFamily="-104" charset="-128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ＭＳ Ｐゴシック" pitchFamily="-104" charset="-128"/>
              </a:defRPr>
            </a:lvl9pPr>
          </a:lstStyle>
          <a:p>
            <a:pPr algn="l"/>
            <a:r>
              <a:rPr lang="it-IT" sz="2800" dirty="0">
                <a:solidFill>
                  <a:srgbClr val="000000"/>
                </a:solidFill>
                <a:latin typeface="Comic Sans MS"/>
                <a:ea typeface="Times New Roman" pitchFamily="-104" charset="0"/>
                <a:cs typeface="Comic Sans MS"/>
              </a:rPr>
              <a:t>È il materiale più duro del corpo </a:t>
            </a:r>
            <a:r>
              <a:rPr lang="it-IT" sz="2800" dirty="0" smtClean="0">
                <a:solidFill>
                  <a:srgbClr val="000000"/>
                </a:solidFill>
                <a:latin typeface="Comic Sans MS"/>
                <a:ea typeface="Times New Roman" pitchFamily="-104" charset="0"/>
                <a:cs typeface="Comic Sans MS"/>
              </a:rPr>
              <a:t>umano</a:t>
            </a:r>
          </a:p>
          <a:p>
            <a:pPr algn="l"/>
            <a:r>
              <a:rPr lang="it-IT" sz="2800" dirty="0" smtClean="0">
                <a:solidFill>
                  <a:srgbClr val="000000"/>
                </a:solidFill>
                <a:latin typeface="Comic Sans MS"/>
                <a:ea typeface="Times New Roman" pitchFamily="-104" charset="0"/>
                <a:cs typeface="Comic Sans MS"/>
              </a:rPr>
              <a:t> </a:t>
            </a:r>
            <a:r>
              <a:rPr lang="it-IT" sz="2800" dirty="0">
                <a:solidFill>
                  <a:srgbClr val="000000"/>
                </a:solidFill>
                <a:latin typeface="Comic Sans MS"/>
                <a:ea typeface="Times New Roman" pitchFamily="-104" charset="0"/>
                <a:cs typeface="Comic Sans MS"/>
              </a:rPr>
              <a:t>composto </a:t>
            </a:r>
            <a:r>
              <a:rPr lang="it-IT" sz="2800" dirty="0" smtClean="0">
                <a:solidFill>
                  <a:srgbClr val="000000"/>
                </a:solidFill>
                <a:latin typeface="Comic Sans MS"/>
                <a:ea typeface="Times New Roman" pitchFamily="-104" charset="0"/>
                <a:cs typeface="Comic Sans MS"/>
              </a:rPr>
              <a:t>per</a:t>
            </a:r>
          </a:p>
          <a:p>
            <a:pPr algn="l"/>
            <a:endParaRPr lang="it-IT" sz="2800" dirty="0" smtClean="0">
              <a:solidFill>
                <a:srgbClr val="000000"/>
              </a:solidFill>
              <a:latin typeface="Comic Sans MS"/>
              <a:ea typeface="Times New Roman" pitchFamily="-104" charset="0"/>
              <a:cs typeface="Comic Sans MS"/>
            </a:endParaRPr>
          </a:p>
          <a:p>
            <a:pPr algn="l"/>
            <a:r>
              <a:rPr lang="it-IT" sz="2800" dirty="0" smtClean="0">
                <a:solidFill>
                  <a:srgbClr val="000000"/>
                </a:solidFill>
                <a:latin typeface="Comic Sans MS"/>
                <a:ea typeface="Times New Roman" pitchFamily="-104" charset="0"/>
                <a:cs typeface="Comic Sans MS"/>
              </a:rPr>
              <a:t>96</a:t>
            </a:r>
            <a:r>
              <a:rPr lang="it-IT" sz="2800" dirty="0">
                <a:solidFill>
                  <a:srgbClr val="000000"/>
                </a:solidFill>
                <a:latin typeface="Comic Sans MS"/>
                <a:ea typeface="Times New Roman" pitchFamily="-104" charset="0"/>
                <a:cs typeface="Comic Sans MS"/>
              </a:rPr>
              <a:t>% di </a:t>
            </a:r>
            <a:r>
              <a:rPr lang="it-IT" sz="2800" b="1" dirty="0">
                <a:solidFill>
                  <a:srgbClr val="000000"/>
                </a:solidFill>
                <a:latin typeface="Comic Sans MS"/>
                <a:ea typeface="Times New Roman" pitchFamily="-104" charset="0"/>
                <a:cs typeface="Comic Sans MS"/>
              </a:rPr>
              <a:t>fosfato di calcio </a:t>
            </a:r>
            <a:r>
              <a:rPr lang="it-IT" sz="2800" dirty="0">
                <a:solidFill>
                  <a:srgbClr val="000000"/>
                </a:solidFill>
                <a:latin typeface="Comic Sans MS"/>
                <a:ea typeface="Times New Roman" pitchFamily="-104" charset="0"/>
                <a:cs typeface="Comic Sans MS"/>
              </a:rPr>
              <a:t>cristallizzato in </a:t>
            </a:r>
            <a:r>
              <a:rPr lang="it-IT" sz="2800" dirty="0" err="1">
                <a:solidFill>
                  <a:srgbClr val="000000"/>
                </a:solidFill>
                <a:latin typeface="Comic Sans MS"/>
                <a:ea typeface="Times New Roman" pitchFamily="-104" charset="0"/>
                <a:cs typeface="Comic Sans MS"/>
              </a:rPr>
              <a:t>idrossiapatite</a:t>
            </a:r>
            <a:r>
              <a:rPr lang="it-IT" sz="2800" dirty="0" smtClean="0">
                <a:solidFill>
                  <a:srgbClr val="000000"/>
                </a:solidFill>
                <a:latin typeface="Comic Sans MS"/>
                <a:ea typeface="Times New Roman" pitchFamily="-104" charset="0"/>
                <a:cs typeface="Comic Sans MS"/>
              </a:rPr>
              <a:t> (prismi a base esagonale con</a:t>
            </a:r>
          </a:p>
          <a:p>
            <a:pPr algn="l"/>
            <a:r>
              <a:rPr lang="it-IT" sz="2800" dirty="0" smtClean="0">
                <a:solidFill>
                  <a:srgbClr val="000000"/>
                </a:solidFill>
                <a:latin typeface="Comic Sans MS"/>
                <a:ea typeface="Times New Roman" pitchFamily="-104" charset="0"/>
                <a:cs typeface="Comic Sans MS"/>
              </a:rPr>
              <a:t>diametro	di	4-8	nanometri)</a:t>
            </a:r>
          </a:p>
          <a:p>
            <a:pPr algn="l"/>
            <a:endParaRPr lang="it-IT" sz="2800" dirty="0" smtClean="0">
              <a:solidFill>
                <a:srgbClr val="000000"/>
              </a:solidFill>
              <a:latin typeface="Comic Sans MS"/>
              <a:ea typeface="Times New Roman" pitchFamily="-104" charset="0"/>
              <a:cs typeface="Comic Sans MS"/>
            </a:endParaRPr>
          </a:p>
          <a:p>
            <a:pPr algn="l"/>
            <a:endParaRPr lang="it-IT" sz="2800" dirty="0" smtClean="0">
              <a:solidFill>
                <a:srgbClr val="000000"/>
              </a:solidFill>
              <a:latin typeface="Comic Sans MS"/>
              <a:ea typeface="Times New Roman" pitchFamily="-104" charset="0"/>
              <a:cs typeface="Comic Sans MS"/>
            </a:endParaRPr>
          </a:p>
          <a:p>
            <a:pPr algn="l"/>
            <a:r>
              <a:rPr lang="it-IT" sz="2800" dirty="0" smtClean="0">
                <a:solidFill>
                  <a:srgbClr val="000000"/>
                </a:solidFill>
                <a:latin typeface="Comic Sans MS"/>
                <a:ea typeface="Times New Roman" pitchFamily="-104" charset="0"/>
                <a:cs typeface="Comic Sans MS"/>
              </a:rPr>
              <a:t> </a:t>
            </a:r>
            <a:r>
              <a:rPr lang="it-IT" sz="2800" dirty="0">
                <a:solidFill>
                  <a:srgbClr val="000000"/>
                </a:solidFill>
                <a:latin typeface="Comic Sans MS"/>
                <a:ea typeface="Times New Roman" pitchFamily="-104" charset="0"/>
                <a:cs typeface="Comic Sans MS"/>
              </a:rPr>
              <a:t>4% di materiale organico e acqua.</a:t>
            </a:r>
            <a:endParaRPr lang="en-US" sz="2800" dirty="0">
              <a:solidFill>
                <a:srgbClr val="000000"/>
              </a:solidFill>
              <a:latin typeface="Comic Sans MS"/>
              <a:ea typeface="Times New Roman" pitchFamily="-104" charset="0"/>
              <a:cs typeface="Comic Sans MS"/>
            </a:endParaRPr>
          </a:p>
          <a:p>
            <a:pPr algn="l"/>
            <a:r>
              <a:rPr lang="it-IT" sz="2000" dirty="0" err="1">
                <a:solidFill>
                  <a:srgbClr val="000000"/>
                </a:solidFill>
                <a:latin typeface="Comic Sans MS"/>
                <a:ea typeface="Times New Roman" pitchFamily="-104" charset="0"/>
                <a:cs typeface="Comic Sans MS"/>
              </a:rPr>
              <a:t> </a:t>
            </a:r>
            <a:endParaRPr lang="en-US" sz="2000" dirty="0" smtClean="0">
              <a:solidFill>
                <a:srgbClr val="000000"/>
              </a:solidFill>
              <a:latin typeface="Comic Sans MS"/>
              <a:ea typeface="Times New Roman" pitchFamily="-104" charset="0"/>
              <a:cs typeface="Comic Sans MS"/>
            </a:endParaRPr>
          </a:p>
          <a:p>
            <a:endParaRPr lang="it-IT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Smalto</a:t>
            </a:r>
            <a:endParaRPr lang="it-IT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95413" y="1701800"/>
            <a:ext cx="6659193" cy="412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1271</TotalTime>
  <Words>1432</Words>
  <Application>Microsoft Macintosh PowerPoint</Application>
  <PresentationFormat>Presentazione su schermo (4:3)</PresentationFormat>
  <Paragraphs>212</Paragraphs>
  <Slides>36</Slides>
  <Notes>1</Notes>
  <HiddenSlides>0</HiddenSlides>
  <MMClips>0</MMClips>
  <ScaleCrop>false</ScaleCrop>
  <HeadingPairs>
    <vt:vector size="6" baseType="variant">
      <vt:variant>
        <vt:lpstr>Modello struttura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36</vt:i4>
      </vt:variant>
    </vt:vector>
  </HeadingPairs>
  <TitlesOfParts>
    <vt:vector size="38" baseType="lpstr">
      <vt:lpstr>Tema di Office</vt:lpstr>
      <vt:lpstr>Documento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Smalto</vt:lpstr>
      <vt:lpstr>Diapositiva 10</vt:lpstr>
      <vt:lpstr>Diapositiva 11</vt:lpstr>
      <vt:lpstr>Diapositiva 12</vt:lpstr>
      <vt:lpstr>COMPOSIZIONE DELLO SMALTO</vt:lpstr>
      <vt:lpstr>PRISMI DELLO SMALTO</vt:lpstr>
      <vt:lpstr>Diapositiva 15</vt:lpstr>
      <vt:lpstr>Diapositiva 16</vt:lpstr>
      <vt:lpstr>Il cemento</vt:lpstr>
      <vt:lpstr>Diapositiva 18</vt:lpstr>
      <vt:lpstr>Odontogenesi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Organo dello smalto</vt:lpstr>
      <vt:lpstr>Diapositiva 28</vt:lpstr>
      <vt:lpstr>Diapositiva 29</vt:lpstr>
      <vt:lpstr>Diapositiva 30</vt:lpstr>
      <vt:lpstr>AMELOGENESI</vt:lpstr>
      <vt:lpstr>Diapositiva 32</vt:lpstr>
      <vt:lpstr>Diapositiva 33</vt:lpstr>
      <vt:lpstr>STRUTTURA DELLO SMALTO</vt:lpstr>
      <vt:lpstr>Diapositiva 35</vt:lpstr>
      <vt:lpstr>Diapositiva 36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Vanessa Nicolin</dc:creator>
  <cp:lastModifiedBy>Vanessa Nicolin</cp:lastModifiedBy>
  <cp:revision>70</cp:revision>
  <dcterms:created xsi:type="dcterms:W3CDTF">2015-01-05T16:10:45Z</dcterms:created>
  <dcterms:modified xsi:type="dcterms:W3CDTF">2015-01-05T16:12:04Z</dcterms:modified>
</cp:coreProperties>
</file>