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4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636AE-C0D4-4C44-AD88-FC7DF0DB1BFE}" type="datetimeFigureOut">
              <a:rPr lang="sr-Latn-CS" smtClean="0"/>
              <a:pPr/>
              <a:t>3.12.2015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E4404-51EB-497B-9F66-3D239079D66B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F130-B049-463D-AB60-8E95B16476E2}" type="datetime1">
              <a:rPr lang="sr-Latn-CS" smtClean="0"/>
              <a:pPr/>
              <a:t>3.12.2015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E838-3576-460E-AEB4-EE2515D78F3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293B2-B87A-4885-93E8-726B9D6A7E10}" type="datetime1">
              <a:rPr lang="sr-Latn-CS" smtClean="0"/>
              <a:pPr/>
              <a:t>3.12.2015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E838-3576-460E-AEB4-EE2515D78F3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F202-2345-497E-BFB3-EC2146C63D32}" type="datetime1">
              <a:rPr lang="sr-Latn-CS" smtClean="0"/>
              <a:pPr/>
              <a:t>3.12.2015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E838-3576-460E-AEB4-EE2515D78F3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B756-A3A7-4751-8DAA-D5BA3183CD76}" type="datetime1">
              <a:rPr lang="sr-Latn-CS" smtClean="0"/>
              <a:pPr/>
              <a:t>3.12.2015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E838-3576-460E-AEB4-EE2515D78F3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36E-4317-4F1C-9AE4-3E58CFC6858F}" type="datetime1">
              <a:rPr lang="sr-Latn-CS" smtClean="0"/>
              <a:pPr/>
              <a:t>3.12.2015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E838-3576-460E-AEB4-EE2515D78F3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71E9-F83D-49A3-B54B-0FC2701C33C0}" type="datetime1">
              <a:rPr lang="sr-Latn-CS" smtClean="0"/>
              <a:pPr/>
              <a:t>3.12.2015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E838-3576-460E-AEB4-EE2515D78F3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6237-B393-438E-933B-B3924B22E502}" type="datetime1">
              <a:rPr lang="sr-Latn-CS" smtClean="0"/>
              <a:pPr/>
              <a:t>3.12.2015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E838-3576-460E-AEB4-EE2515D78F3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1E64-E1D6-485B-94AD-89176212B2BA}" type="datetime1">
              <a:rPr lang="sr-Latn-CS" smtClean="0"/>
              <a:pPr/>
              <a:t>3.12.2015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E838-3576-460E-AEB4-EE2515D78F3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DD0F5-5B5D-4AE3-A64B-91823AF33D8F}" type="datetime1">
              <a:rPr lang="sr-Latn-CS" smtClean="0"/>
              <a:pPr/>
              <a:t>3.12.2015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E838-3576-460E-AEB4-EE2515D78F3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F477-3D7A-4911-B73C-59E96EC779C8}" type="datetime1">
              <a:rPr lang="sr-Latn-CS" smtClean="0"/>
              <a:pPr/>
              <a:t>3.12.2015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E838-3576-460E-AEB4-EE2515D78F3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BB341-FEBB-4C5F-9EB2-9BA6F59F6499}" type="datetime1">
              <a:rPr lang="sr-Latn-CS" smtClean="0"/>
              <a:pPr/>
              <a:t>3.12.2015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E838-3576-460E-AEB4-EE2515D78F3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3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7E1FC-D525-4FF7-850F-864A31D8BBC3}" type="datetime1">
              <a:rPr lang="sr-Latn-CS" smtClean="0"/>
              <a:pPr/>
              <a:t>3.12.2015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EE838-3576-460E-AEB4-EE2515D78F36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/>
            </a:r>
            <a:br>
              <a:rPr lang="it-IT" dirty="0"/>
            </a:br>
            <a:endParaRPr lang="hr-H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E838-3576-460E-AEB4-EE2515D78F36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COME FUNZIONA?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</a:t>
            </a:r>
            <a:r>
              <a:rPr lang="hr-HR" dirty="0" smtClean="0"/>
              <a:t>e </a:t>
            </a:r>
            <a:r>
              <a:rPr lang="hr-HR" dirty="0"/>
              <a:t>lezioni sono presentate attraverso un</a:t>
            </a:r>
            <a:r>
              <a:rPr lang="hr-HR" b="1" dirty="0"/>
              <a:t> “albero delle abilità” </a:t>
            </a:r>
            <a:r>
              <a:rPr lang="hr-HR" dirty="0"/>
              <a:t>(</a:t>
            </a:r>
            <a:r>
              <a:rPr lang="hr-HR" b="1" dirty="0"/>
              <a:t>skill tree</a:t>
            </a:r>
            <a:r>
              <a:rPr lang="hr-HR" dirty="0"/>
              <a:t>) </a:t>
            </a:r>
            <a:endParaRPr lang="it-IT" dirty="0"/>
          </a:p>
          <a:p>
            <a:r>
              <a:rPr lang="it-IT" dirty="0"/>
              <a:t>S</a:t>
            </a:r>
            <a:r>
              <a:rPr lang="hr-HR" dirty="0" smtClean="0"/>
              <a:t>istema </a:t>
            </a:r>
            <a:r>
              <a:rPr lang="hr-HR" dirty="0"/>
              <a:t>a punteggi che permette di “sbloccare” via via i livelli </a:t>
            </a:r>
            <a:r>
              <a:rPr lang="hr-HR" dirty="0" smtClean="0"/>
              <a:t>superiori</a:t>
            </a:r>
            <a:r>
              <a:rPr lang="it-IT" dirty="0" smtClean="0"/>
              <a:t> a</a:t>
            </a:r>
            <a:r>
              <a:rPr lang="hr-HR" dirty="0" smtClean="0"/>
              <a:t>ttraverso </a:t>
            </a:r>
            <a:r>
              <a:rPr lang="it-IT" dirty="0" smtClean="0"/>
              <a:t>il</a:t>
            </a:r>
            <a:r>
              <a:rPr lang="hr-HR" dirty="0" smtClean="0"/>
              <a:t> </a:t>
            </a:r>
            <a:r>
              <a:rPr lang="hr-HR" dirty="0"/>
              <a:t>quale gli utenti possono </a:t>
            </a:r>
            <a:r>
              <a:rPr lang="hr-HR" dirty="0" smtClean="0"/>
              <a:t>progredire</a:t>
            </a:r>
            <a:endParaRPr lang="it-IT" dirty="0" smtClean="0"/>
          </a:p>
          <a:p>
            <a:r>
              <a:rPr lang="it-IT" dirty="0"/>
              <a:t>U</a:t>
            </a:r>
            <a:r>
              <a:rPr lang="hr-HR" dirty="0" smtClean="0"/>
              <a:t>na </a:t>
            </a:r>
            <a:r>
              <a:rPr lang="hr-HR" dirty="0"/>
              <a:t>sezione vocabolario dove le parole imparate possono essere esercitate.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E838-3576-460E-AEB4-EE2515D78F36}" type="slidenum">
              <a:rPr lang="hr-HR" smtClean="0"/>
              <a:pPr/>
              <a:t>10</a:t>
            </a:fld>
            <a:endParaRPr lang="hr-H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duolingo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0"/>
            <a:ext cx="8286776" cy="683659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E838-3576-460E-AEB4-EE2515D78F36}" type="slidenum">
              <a:rPr lang="hr-HR" smtClean="0"/>
              <a:pPr/>
              <a:t>11</a:t>
            </a:fld>
            <a:endParaRPr lang="hr-H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COME FUNZIONA?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Gli utenti guadagnano "punti di abilità" (gettoni) man mano che imparano un </a:t>
            </a:r>
            <a:r>
              <a:rPr lang="hr-HR" dirty="0" smtClean="0"/>
              <a:t>linguaggio</a:t>
            </a:r>
            <a:endParaRPr lang="it-IT" dirty="0" smtClean="0"/>
          </a:p>
          <a:p>
            <a:r>
              <a:rPr lang="hr-HR" dirty="0"/>
              <a:t>Gli utenti iniziano con quattro "vite" nelle prime lezioni e tre nelle lezioni successive, una "vita" viene persa con ogni sbaglio.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E838-3576-460E-AEB4-EE2515D78F36}" type="slidenum">
              <a:rPr lang="hr-HR" smtClean="0"/>
              <a:pPr/>
              <a:t>12</a:t>
            </a:fld>
            <a:endParaRPr lang="hr-H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Punti abilità</a:t>
            </a:r>
            <a:endParaRPr lang="hr-HR" dirty="0"/>
          </a:p>
        </p:txBody>
      </p:sp>
      <p:pic>
        <p:nvPicPr>
          <p:cNvPr id="6" name="Content Placeholder 5" descr="image2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00174"/>
            <a:ext cx="9144000" cy="479460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E838-3576-460E-AEB4-EE2515D78F36}" type="slidenum">
              <a:rPr lang="hr-HR" smtClean="0"/>
              <a:pPr/>
              <a:t>13</a:t>
            </a:fld>
            <a:endParaRPr lang="hr-H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COME FUNZIONA?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/>
              <a:t>Le lezioni comprendono di norma 14-20 domande/frasi e la loro durata è all'incirca da 4 a 7 minuti. </a:t>
            </a:r>
            <a:endParaRPr lang="it-IT" dirty="0" smtClean="0"/>
          </a:p>
          <a:p>
            <a:r>
              <a:rPr lang="hr-HR" dirty="0"/>
              <a:t>Esistono almeno 25 livelli in ogni lingua</a:t>
            </a:r>
            <a:r>
              <a:rPr lang="hr-HR" dirty="0" smtClean="0"/>
              <a:t>.</a:t>
            </a:r>
            <a:endParaRPr lang="it-IT" dirty="0" smtClean="0"/>
          </a:p>
          <a:p>
            <a:r>
              <a:rPr lang="it-IT" dirty="0" smtClean="0"/>
              <a:t>U</a:t>
            </a:r>
            <a:r>
              <a:rPr lang="hr-HR" dirty="0" smtClean="0"/>
              <a:t>na </a:t>
            </a:r>
            <a:r>
              <a:rPr lang="hr-HR" dirty="0"/>
              <a:t>"barra di forza</a:t>
            </a:r>
            <a:r>
              <a:rPr lang="hr-HR" dirty="0" smtClean="0"/>
              <a:t>" </a:t>
            </a:r>
            <a:r>
              <a:rPr lang="hr-HR" dirty="0"/>
              <a:t>corrisponde alla valutazione del computer di quanto tempo rimangono certe parole o frasi nella memoria dell'utente. Dopo una certa durata di tempo, la barra di forza sbiadisce, indicando il bisogno per l'utente di rinfrescare quella lezione, o "rafforzare le debolezze". 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E838-3576-460E-AEB4-EE2515D78F36}" type="slidenum">
              <a:rPr lang="hr-HR" smtClean="0"/>
              <a:pPr/>
              <a:t>14</a:t>
            </a:fld>
            <a:endParaRPr lang="hr-H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nimals 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20928"/>
            <a:ext cx="9144000" cy="540523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E838-3576-460E-AEB4-EE2515D78F36}" type="slidenum">
              <a:rPr lang="hr-HR" smtClean="0"/>
              <a:pPr/>
              <a:t>15</a:t>
            </a:fld>
            <a:endParaRPr lang="hr-H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00108"/>
            <a:ext cx="9144000" cy="48768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E838-3576-460E-AEB4-EE2515D78F36}" type="slidenum">
              <a:rPr lang="hr-HR" smtClean="0"/>
              <a:pPr/>
              <a:t>16</a:t>
            </a:fld>
            <a:endParaRPr lang="hr-H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TRADUZIONI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Gli utenti sono invitati a tradurre il contenuto e a votare le traduzioni. </a:t>
            </a:r>
          </a:p>
          <a:p>
            <a:r>
              <a:rPr lang="hr-HR" dirty="0"/>
              <a:t>Il contenuto proviene da organizzazioni che pagano Duolingo per tradurlo. </a:t>
            </a:r>
          </a:p>
          <a:p>
            <a:r>
              <a:rPr lang="hr-HR" dirty="0"/>
              <a:t> </a:t>
            </a:r>
            <a:r>
              <a:rPr lang="it-IT" dirty="0" smtClean="0"/>
              <a:t>Dal </a:t>
            </a:r>
            <a:r>
              <a:rPr lang="hr-HR" dirty="0" smtClean="0"/>
              <a:t>2013 </a:t>
            </a:r>
            <a:r>
              <a:rPr lang="hr-HR" dirty="0"/>
              <a:t>Duolingo </a:t>
            </a:r>
            <a:r>
              <a:rPr lang="it-IT" dirty="0" smtClean="0"/>
              <a:t>collabora </a:t>
            </a:r>
            <a:r>
              <a:rPr lang="hr-HR" dirty="0" smtClean="0"/>
              <a:t>con </a:t>
            </a:r>
            <a:r>
              <a:rPr lang="hr-HR" dirty="0"/>
              <a:t>CNN e BuzzFeed per tradurre articoli per i siti delle società internazionali.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E838-3576-460E-AEB4-EE2515D78F36}" type="slidenum">
              <a:rPr lang="hr-HR" smtClean="0"/>
              <a:pPr/>
              <a:t>17</a:t>
            </a:fld>
            <a:endParaRPr lang="hr-H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uolingo_turkish_full_1104201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8446" y="1214422"/>
            <a:ext cx="9182446" cy="442174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E838-3576-460E-AEB4-EE2515D78F36}" type="slidenum">
              <a:rPr lang="hr-HR" smtClean="0"/>
              <a:pPr/>
              <a:t>18</a:t>
            </a:fld>
            <a:endParaRPr lang="hr-H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Duolingo-blog-translati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85860"/>
            <a:ext cx="9144000" cy="4429156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E838-3576-460E-AEB4-EE2515D78F36}" type="slidenum">
              <a:rPr lang="hr-HR" smtClean="0"/>
              <a:pPr/>
              <a:t>19</a:t>
            </a:fld>
            <a:endParaRPr lang="hr-H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21468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Duolingo</a:t>
            </a:r>
            <a:r>
              <a:rPr lang="hr-HR" dirty="0"/>
              <a:t> è un metodo di apprendimento di linguaggio ed una piattaforma crowdsourced di traduzione testo.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hr-HR" dirty="0" smtClean="0"/>
              <a:t>Permette </a:t>
            </a:r>
            <a:r>
              <a:rPr lang="hr-HR" dirty="0"/>
              <a:t>di apprendere la grammatica in maniera intuitiva e non attraverso la memorizzazione delle regole.</a:t>
            </a:r>
            <a:br>
              <a:rPr lang="hr-HR" dirty="0"/>
            </a:br>
            <a:endParaRPr lang="hr-H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lIns="216000"/>
          <a:lstStyle/>
          <a:p>
            <a:fld id="{F48EE838-3576-460E-AEB4-EE2515D78F36}" type="slidenum">
              <a:rPr lang="hr-HR" smtClean="0"/>
              <a:pPr/>
              <a:t>2</a:t>
            </a:fld>
            <a:endParaRPr lang="hr-H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POLEMICHE – GLI UTENTI VENGONO SFRUTTATI?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4525963"/>
          </a:xfrm>
        </p:spPr>
        <p:txBody>
          <a:bodyPr/>
          <a:lstStyle/>
          <a:p>
            <a:r>
              <a:rPr lang="hr-HR" dirty="0"/>
              <a:t>Gli articoli tradotti GRATUITAMENTE dagli utenti vengono venduti a siti e giornali che finanziano Duolingo.</a:t>
            </a:r>
          </a:p>
          <a:p>
            <a:r>
              <a:rPr lang="hr-HR" dirty="0"/>
              <a:t>Gli utenti vengono ripagati con un'istruzione gratuita, che però non è un bene materiale. </a:t>
            </a:r>
          </a:p>
          <a:p>
            <a:r>
              <a:rPr lang="hr-HR" dirty="0"/>
              <a:t>Duolingo risponde con il suo slogan ''L'educazione gratuita cambierà il mondo''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E838-3576-460E-AEB4-EE2515D78F36}" type="slidenum">
              <a:rPr lang="hr-HR" smtClean="0"/>
              <a:pPr/>
              <a:t>20</a:t>
            </a:fld>
            <a:endParaRPr lang="hr-H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DUOLINGO PER LE SCUOLE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Piattaforma </a:t>
            </a:r>
            <a:r>
              <a:rPr lang="it-IT" dirty="0"/>
              <a:t>dedicata agli </a:t>
            </a:r>
            <a:r>
              <a:rPr lang="it-IT" dirty="0" smtClean="0"/>
              <a:t>studenti</a:t>
            </a:r>
          </a:p>
          <a:p>
            <a:r>
              <a:rPr lang="it-IT" dirty="0" smtClean="0"/>
              <a:t>Un </a:t>
            </a:r>
            <a:r>
              <a:rPr lang="it-IT" dirty="0"/>
              <a:t>modo per facilitare gli insegnanti e mantenere il controllo sui progressi dei singoli </a:t>
            </a:r>
            <a:r>
              <a:rPr lang="it-IT" dirty="0" smtClean="0"/>
              <a:t>utenti</a:t>
            </a:r>
          </a:p>
          <a:p>
            <a:r>
              <a:rPr lang="it-IT" dirty="0" smtClean="0"/>
              <a:t>Permette di invitare </a:t>
            </a:r>
            <a:r>
              <a:rPr lang="it-IT" dirty="0"/>
              <a:t>un certo numero </a:t>
            </a:r>
            <a:r>
              <a:rPr lang="it-IT" dirty="0" smtClean="0"/>
              <a:t>di </a:t>
            </a:r>
            <a:r>
              <a:rPr lang="it-IT" dirty="0"/>
              <a:t>studenti in </a:t>
            </a:r>
            <a:r>
              <a:rPr lang="it-IT" dirty="0" smtClean="0"/>
              <a:t>una </a:t>
            </a:r>
            <a:r>
              <a:rPr lang="it-IT" dirty="0"/>
              <a:t>classe </a:t>
            </a:r>
            <a:r>
              <a:rPr lang="it-IT" dirty="0" smtClean="0"/>
              <a:t>virtuale</a:t>
            </a:r>
          </a:p>
          <a:p>
            <a:r>
              <a:rPr lang="it-IT" dirty="0" smtClean="0"/>
              <a:t>Chiunque </a:t>
            </a:r>
            <a:r>
              <a:rPr lang="it-IT" dirty="0"/>
              <a:t>può creare la propria classe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E838-3576-460E-AEB4-EE2515D78F36}" type="slidenum">
              <a:rPr lang="hr-HR" smtClean="0"/>
              <a:pPr/>
              <a:t>21</a:t>
            </a:fld>
            <a:endParaRPr lang="hr-H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uol classroo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0"/>
            <a:ext cx="6215074" cy="6858977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E838-3576-460E-AEB4-EE2515D78F36}" type="slidenum">
              <a:rPr lang="hr-HR" smtClean="0"/>
              <a:pPr/>
              <a:t>22</a:t>
            </a:fld>
            <a:endParaRPr lang="hr-H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DUOLINGO PER LE SCUOLE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Il governo del Costa Rica e quello del Guatemala hanno già approvato l'utilizzo di Duolingo in alcune delle </a:t>
            </a:r>
            <a:r>
              <a:rPr lang="it-IT" dirty="0" smtClean="0"/>
              <a:t>loro </a:t>
            </a:r>
            <a:r>
              <a:rPr lang="it-IT" dirty="0"/>
              <a:t>scuole </a:t>
            </a:r>
            <a:r>
              <a:rPr lang="it-IT" dirty="0" smtClean="0"/>
              <a:t>pubbliche</a:t>
            </a:r>
          </a:p>
          <a:p>
            <a:r>
              <a:rPr lang="it-IT" dirty="0" smtClean="0"/>
              <a:t>L’app è già uno </a:t>
            </a:r>
            <a:r>
              <a:rPr lang="it-IT" dirty="0"/>
              <a:t>strumento molto utilizzato dagli insegnanti di tutto il mondo, non è difficile prevedere che saranno in molti a seguire il loro esempio.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E838-3576-460E-AEB4-EE2515D78F36}" type="slidenum">
              <a:rPr lang="hr-HR" smtClean="0"/>
              <a:pPr/>
              <a:t>23</a:t>
            </a:fld>
            <a:endParaRPr lang="hr-H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DUOLINGO PER LE SCUOLE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Uno studio c</a:t>
            </a:r>
            <a:r>
              <a:rPr lang="hr-HR" dirty="0" smtClean="0"/>
              <a:t>ondotto </a:t>
            </a:r>
            <a:r>
              <a:rPr lang="it-IT" dirty="0" smtClean="0"/>
              <a:t>dall’Università di New York </a:t>
            </a:r>
            <a:r>
              <a:rPr lang="hr-HR" dirty="0" smtClean="0"/>
              <a:t>ha </a:t>
            </a:r>
            <a:r>
              <a:rPr lang="hr-HR" dirty="0"/>
              <a:t>stimato che 34 ore su Duolingo possono produrre la capacità di leggere e scrivere di uno studente statunitense </a:t>
            </a:r>
            <a:r>
              <a:rPr lang="hr-HR" dirty="0" smtClean="0"/>
              <a:t>d</a:t>
            </a:r>
            <a:r>
              <a:rPr lang="it-IT" dirty="0" smtClean="0"/>
              <a:t>i un</a:t>
            </a:r>
            <a:r>
              <a:rPr lang="hr-HR" dirty="0" smtClean="0"/>
              <a:t> </a:t>
            </a:r>
            <a:r>
              <a:rPr lang="hr-HR" dirty="0"/>
              <a:t>corso </a:t>
            </a:r>
            <a:r>
              <a:rPr lang="it-IT" dirty="0" smtClean="0"/>
              <a:t>per </a:t>
            </a:r>
            <a:r>
              <a:rPr lang="hr-HR" dirty="0" smtClean="0"/>
              <a:t>principianti, </a:t>
            </a:r>
            <a:r>
              <a:rPr lang="hr-HR" dirty="0"/>
              <a:t>che richiede nel totale più di 130 ore.</a:t>
            </a:r>
          </a:p>
          <a:p>
            <a:r>
              <a:rPr lang="hr-HR" dirty="0" smtClean="0"/>
              <a:t>Ha </a:t>
            </a:r>
            <a:r>
              <a:rPr lang="hr-HR" dirty="0"/>
              <a:t>trovato che una maggioranza di studenti abbandonavano dopo meno di due ore di studio.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E838-3576-460E-AEB4-EE2515D78F36}" type="slidenum">
              <a:rPr lang="hr-HR" smtClean="0"/>
              <a:pPr/>
              <a:t>24</a:t>
            </a:fld>
            <a:endParaRPr lang="hr-H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DUOLINGO TEST CENTER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/>
          <a:lstStyle/>
          <a:p>
            <a:r>
              <a:rPr lang="hr-HR" dirty="0"/>
              <a:t>Dal 2014 Duolingo offre un esame di certificazione per varie lingue</a:t>
            </a:r>
          </a:p>
          <a:p>
            <a:r>
              <a:rPr lang="hr-HR" dirty="0"/>
              <a:t>Il test avviene online tramite webcam, dura 20 minuti e costa 20 </a:t>
            </a:r>
            <a:r>
              <a:rPr lang="hr-HR" dirty="0" smtClean="0"/>
              <a:t>dollari</a:t>
            </a:r>
            <a:endParaRPr lang="hr-HR" dirty="0"/>
          </a:p>
          <a:p>
            <a:endParaRPr lang="hr-HR" dirty="0"/>
          </a:p>
        </p:txBody>
      </p:sp>
      <p:pic>
        <p:nvPicPr>
          <p:cNvPr id="4" name="Picture 3" descr="Test_Cent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500438"/>
            <a:ext cx="8072462" cy="312544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E838-3576-460E-AEB4-EE2515D78F36}" type="slidenum">
              <a:rPr lang="hr-HR" smtClean="0"/>
              <a:pPr/>
              <a:t>25</a:t>
            </a:fld>
            <a:endParaRPr lang="hr-H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PRO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E’ gratis</a:t>
            </a:r>
          </a:p>
          <a:p>
            <a:r>
              <a:rPr lang="it-IT" dirty="0" smtClean="0"/>
              <a:t>Facile da usare</a:t>
            </a:r>
          </a:p>
          <a:p>
            <a:r>
              <a:rPr lang="it-IT" dirty="0" smtClean="0"/>
              <a:t>Imparare diventa un gioco</a:t>
            </a:r>
          </a:p>
          <a:p>
            <a:r>
              <a:rPr lang="it-IT" dirty="0" smtClean="0"/>
              <a:t>Notifiche e e-mail che ti ricordano di studiare</a:t>
            </a:r>
          </a:p>
          <a:p>
            <a:r>
              <a:rPr lang="it-IT" dirty="0" smtClean="0"/>
              <a:t>Non si devono imparare le regole </a:t>
            </a:r>
          </a:p>
          <a:p>
            <a:r>
              <a:rPr lang="it-IT" dirty="0" smtClean="0"/>
              <a:t>Si impara con la pratica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E838-3576-460E-AEB4-EE2515D78F36}" type="slidenum">
              <a:rPr lang="hr-HR" smtClean="0"/>
              <a:pPr/>
              <a:t>26</a:t>
            </a:fld>
            <a:endParaRPr lang="hr-H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CONTRO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Non ci si può esercitare con la lingua parlata</a:t>
            </a:r>
          </a:p>
          <a:p>
            <a:r>
              <a:rPr lang="it-IT" dirty="0" smtClean="0"/>
              <a:t>Non ci si può confrontare con un professore</a:t>
            </a:r>
          </a:p>
          <a:p>
            <a:r>
              <a:rPr lang="it-IT" dirty="0" smtClean="0"/>
              <a:t>Troppa traduzione e poca produzione scritta</a:t>
            </a:r>
          </a:p>
          <a:p>
            <a:r>
              <a:rPr lang="it-IT" dirty="0" smtClean="0"/>
              <a:t>Lingue di partenza limitate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E838-3576-460E-AEB4-EE2515D78F36}" type="slidenum">
              <a:rPr lang="hr-HR" smtClean="0"/>
              <a:pPr/>
              <a:t>27</a:t>
            </a:fld>
            <a:endParaRPr lang="hr-H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STORIA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Il progetto è stato creato a Pittsburgh da parte del professore Luis Von </a:t>
            </a:r>
            <a:r>
              <a:rPr lang="hr-HR" dirty="0" smtClean="0"/>
              <a:t>Ahn</a:t>
            </a:r>
            <a:r>
              <a:rPr lang="it-IT" dirty="0" smtClean="0"/>
              <a:t> della </a:t>
            </a:r>
            <a:r>
              <a:rPr lang="hr-HR" dirty="0"/>
              <a:t>Carnegie Mellon University</a:t>
            </a:r>
            <a:r>
              <a:rPr lang="hr-HR" dirty="0" smtClean="0"/>
              <a:t> </a:t>
            </a:r>
            <a:endParaRPr lang="it-IT" dirty="0" smtClean="0"/>
          </a:p>
          <a:p>
            <a:r>
              <a:rPr lang="it-IT" dirty="0"/>
              <a:t>N</a:t>
            </a:r>
            <a:r>
              <a:rPr lang="hr-HR" dirty="0" smtClean="0"/>
              <a:t>ato </a:t>
            </a:r>
            <a:r>
              <a:rPr lang="hr-HR" dirty="0"/>
              <a:t>in Guatemala </a:t>
            </a:r>
            <a:endParaRPr lang="it-IT" dirty="0"/>
          </a:p>
          <a:p>
            <a:r>
              <a:rPr lang="it-IT" dirty="0" smtClean="0"/>
              <a:t>H</a:t>
            </a:r>
            <a:r>
              <a:rPr lang="hr-HR" dirty="0" smtClean="0"/>
              <a:t>a </a:t>
            </a:r>
            <a:r>
              <a:rPr lang="hr-HR" dirty="0"/>
              <a:t>visto che imparare l'inglese è molto costoso </a:t>
            </a:r>
            <a:endParaRPr lang="it-IT" dirty="0"/>
          </a:p>
          <a:p>
            <a:r>
              <a:rPr lang="it-IT" dirty="0" smtClean="0"/>
              <a:t>P</a:t>
            </a:r>
            <a:r>
              <a:rPr lang="hr-HR" dirty="0" smtClean="0"/>
              <a:t>er </a:t>
            </a:r>
            <a:r>
              <a:rPr lang="hr-HR" dirty="0"/>
              <a:t>questo motivo ha voluto iniziare questo progetto </a:t>
            </a:r>
            <a:r>
              <a:rPr lang="hr-HR" dirty="0" smtClean="0"/>
              <a:t>gratuito</a:t>
            </a:r>
            <a:endParaRPr lang="it-IT" dirty="0" smtClean="0"/>
          </a:p>
          <a:p>
            <a:pPr>
              <a:buNone/>
            </a:pPr>
            <a:endParaRPr lang="hr-HR" dirty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E838-3576-460E-AEB4-EE2515D78F36}" type="slidenum">
              <a:rPr lang="hr-HR" smtClean="0"/>
              <a:pPr/>
              <a:t>3</a:t>
            </a:fld>
            <a:endParaRPr lang="hr-H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STORIA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/>
              <a:t>La prima beta di Duolinguo risale al 30 novembre 2011 e, da allora, ha raggiunto una lista d'attesa di più di 300.000 </a:t>
            </a:r>
            <a:r>
              <a:rPr lang="hr-HR" dirty="0" smtClean="0"/>
              <a:t>utenti.</a:t>
            </a:r>
            <a:endParaRPr lang="it-IT" baseline="30000" dirty="0"/>
          </a:p>
          <a:p>
            <a:r>
              <a:rPr lang="hr-HR" dirty="0" smtClean="0"/>
              <a:t>Fu </a:t>
            </a:r>
            <a:r>
              <a:rPr lang="hr-HR" dirty="0"/>
              <a:t>lanciato per il grande pubblico il 19 giugno 2012 ed a gennaio 2014 ha 25 milioni di utenti, di cui circa 12.5 milioni </a:t>
            </a:r>
            <a:r>
              <a:rPr lang="hr-HR" dirty="0" smtClean="0"/>
              <a:t>attivi.</a:t>
            </a:r>
            <a:endParaRPr lang="it-IT" baseline="30000" dirty="0"/>
          </a:p>
          <a:p>
            <a:r>
              <a:rPr lang="hr-HR" dirty="0" smtClean="0"/>
              <a:t>Nel </a:t>
            </a:r>
            <a:r>
              <a:rPr lang="hr-HR" dirty="0"/>
              <a:t>2013 Apple ha scelto Duolingo come sua App per iPhone dell'Anno: è la prima volta in cui questo privilegio viene assegnato ad un'applicazione educativa.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E838-3576-460E-AEB4-EE2515D78F36}" type="slidenum">
              <a:rPr lang="hr-HR" smtClean="0"/>
              <a:pPr/>
              <a:t>4</a:t>
            </a:fld>
            <a:endParaRPr lang="hr-H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COSA OFFRE?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A partire da dicembre 2013, Duolingo offre corsi di spagnolo latino-americano, francese, tedesco, portoghese, brasiliano e italiano per anglofoni</a:t>
            </a:r>
            <a:r>
              <a:rPr lang="hr-HR" dirty="0" smtClean="0"/>
              <a:t>.</a:t>
            </a:r>
            <a:endParaRPr lang="it-IT" dirty="0" smtClean="0"/>
          </a:p>
          <a:p>
            <a:r>
              <a:rPr lang="hr-HR" dirty="0" smtClean="0"/>
              <a:t> </a:t>
            </a:r>
            <a:r>
              <a:rPr lang="hr-HR" dirty="0"/>
              <a:t>Sono disponibili anche corsi di inglese americano per spagnoli, francesi, tedeschi, portoghesi, italiani, olandesi, russi, polacchi, turchi, ungheresi, romeni, giapponesi, hindi e indonesiani.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E838-3576-460E-AEB4-EE2515D78F36}" type="slidenum">
              <a:rPr lang="hr-HR" smtClean="0"/>
              <a:pPr/>
              <a:t>5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uolingo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642918"/>
            <a:ext cx="7273000" cy="5539602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E838-3576-460E-AEB4-EE2515D78F36}" type="slidenum">
              <a:rPr lang="hr-HR" smtClean="0"/>
              <a:pPr/>
              <a:t>6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COSA OFFRE?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57544" cy="4525963"/>
          </a:xfrm>
        </p:spPr>
        <p:txBody>
          <a:bodyPr/>
          <a:lstStyle/>
          <a:p>
            <a:r>
              <a:rPr lang="hr-HR" dirty="0"/>
              <a:t>È disponibile online e sulle piattaforme Android, iOS e Windows Phone</a:t>
            </a:r>
            <a:r>
              <a:rPr lang="hr-HR" dirty="0" smtClean="0"/>
              <a:t>.</a:t>
            </a:r>
            <a:endParaRPr lang="it-IT" dirty="0" smtClean="0"/>
          </a:p>
          <a:p>
            <a:endParaRPr lang="hr-HR" dirty="0"/>
          </a:p>
          <a:p>
            <a:pPr>
              <a:buNone/>
            </a:pPr>
            <a:endParaRPr lang="hr-HR" dirty="0"/>
          </a:p>
        </p:txBody>
      </p:sp>
      <p:pic>
        <p:nvPicPr>
          <p:cNvPr id="4" name="Picture 3" descr="tumblr_mdfnv3tyKz1qiyi2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1571612"/>
            <a:ext cx="4833938" cy="474692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E838-3576-460E-AEB4-EE2515D78F36}" type="slidenum">
              <a:rPr lang="hr-HR" smtClean="0"/>
              <a:pPr/>
              <a:t>7</a:t>
            </a:fld>
            <a:endParaRPr lang="hr-H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COME FUNZIONA?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643050"/>
            <a:ext cx="8229600" cy="4525963"/>
          </a:xfrm>
        </p:spPr>
        <p:txBody>
          <a:bodyPr>
            <a:normAutofit/>
          </a:bodyPr>
          <a:lstStyle/>
          <a:p>
            <a:r>
              <a:rPr lang="hr-HR" dirty="0"/>
              <a:t>Il programma è progettato in modo tale che gli utenti imparino attraverso le lezioni, e contemporaneamente aiutino a tradurre siti web ed altri </a:t>
            </a:r>
            <a:r>
              <a:rPr lang="hr-HR" dirty="0" smtClean="0"/>
              <a:t>documenti</a:t>
            </a:r>
            <a:r>
              <a:rPr lang="it-IT" dirty="0" smtClean="0"/>
              <a:t>.</a:t>
            </a:r>
          </a:p>
          <a:p>
            <a:r>
              <a:rPr lang="it-IT" dirty="0"/>
              <a:t>Le lezioni sono sviluppate come un gioco ed è possibile impostare </a:t>
            </a:r>
            <a:r>
              <a:rPr lang="it-IT" b="1" dirty="0"/>
              <a:t>obbiettivi </a:t>
            </a:r>
            <a:r>
              <a:rPr lang="it-IT" b="1" dirty="0" smtClean="0"/>
              <a:t>giornalieri</a:t>
            </a:r>
          </a:p>
          <a:p>
            <a:r>
              <a:rPr lang="it-IT" dirty="0"/>
              <a:t>Le varie fasi sono </a:t>
            </a:r>
            <a:r>
              <a:rPr lang="it-IT" b="1" dirty="0"/>
              <a:t>interattive </a:t>
            </a:r>
            <a:r>
              <a:rPr lang="it-IT" dirty="0"/>
              <a:t>e comprendono </a:t>
            </a:r>
            <a:r>
              <a:rPr lang="it-IT" b="1" dirty="0" smtClean="0"/>
              <a:t>esercizi </a:t>
            </a:r>
            <a:r>
              <a:rPr lang="it-IT" b="1" dirty="0"/>
              <a:t>di </a:t>
            </a:r>
            <a:r>
              <a:rPr lang="it-IT" b="1" dirty="0" smtClean="0"/>
              <a:t>scrittura,</a:t>
            </a:r>
            <a:r>
              <a:rPr lang="it-IT" dirty="0"/>
              <a:t> </a:t>
            </a:r>
            <a:r>
              <a:rPr lang="it-IT" b="1" dirty="0"/>
              <a:t>ascolto </a:t>
            </a:r>
            <a:r>
              <a:rPr lang="it-IT" dirty="0"/>
              <a:t>e </a:t>
            </a:r>
            <a:r>
              <a:rPr lang="it-IT" b="1" dirty="0"/>
              <a:t>pronuncia</a:t>
            </a:r>
            <a:r>
              <a:rPr lang="it-IT" dirty="0"/>
              <a:t>.</a:t>
            </a:r>
            <a:endParaRPr lang="it-IT" dirty="0" smtClean="0"/>
          </a:p>
          <a:p>
            <a:pPr>
              <a:buNone/>
            </a:pP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E838-3576-460E-AEB4-EE2515D78F36}" type="slidenum">
              <a:rPr lang="hr-HR" smtClean="0"/>
              <a:pPr/>
              <a:t>8</a:t>
            </a:fld>
            <a:endParaRPr lang="hr-H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ivelli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857232"/>
            <a:ext cx="8734249" cy="500689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E838-3576-460E-AEB4-EE2515D78F36}" type="slidenum">
              <a:rPr lang="hr-HR" smtClean="0"/>
              <a:pPr/>
              <a:t>9</a:t>
            </a:fld>
            <a:endParaRPr lang="hr-H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740</Words>
  <Application>Microsoft Office PowerPoint</Application>
  <PresentationFormat>On-screen Show (4:3)</PresentationFormat>
  <Paragraphs>93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 </vt:lpstr>
      <vt:lpstr>Duolingo è un metodo di apprendimento di linguaggio ed una piattaforma crowdsourced di traduzione testo.  Permette di apprendere la grammatica in maniera intuitiva e non attraverso la memorizzazione delle regole. </vt:lpstr>
      <vt:lpstr>LA STORIA</vt:lpstr>
      <vt:lpstr>LA STORIA</vt:lpstr>
      <vt:lpstr>COSA OFFRE?</vt:lpstr>
      <vt:lpstr>Slide 6</vt:lpstr>
      <vt:lpstr>COSA OFFRE?</vt:lpstr>
      <vt:lpstr>COME FUNZIONA?</vt:lpstr>
      <vt:lpstr>Slide 9</vt:lpstr>
      <vt:lpstr>COME FUNZIONA?</vt:lpstr>
      <vt:lpstr>Slide 11</vt:lpstr>
      <vt:lpstr>COME FUNZIONA?</vt:lpstr>
      <vt:lpstr>Punti abilità</vt:lpstr>
      <vt:lpstr>COME FUNZIONA?</vt:lpstr>
      <vt:lpstr>Slide 15</vt:lpstr>
      <vt:lpstr>Slide 16</vt:lpstr>
      <vt:lpstr>LE TRADUZIONI</vt:lpstr>
      <vt:lpstr>Slide 18</vt:lpstr>
      <vt:lpstr>Slide 19</vt:lpstr>
      <vt:lpstr>POLEMICHE – GLI UTENTI VENGONO SFRUTTATI?</vt:lpstr>
      <vt:lpstr>DUOLINGO PER LE SCUOLE</vt:lpstr>
      <vt:lpstr>Slide 22</vt:lpstr>
      <vt:lpstr>DUOLINGO PER LE SCUOLE</vt:lpstr>
      <vt:lpstr>DUOLINGO PER LE SCUOLE</vt:lpstr>
      <vt:lpstr>DUOLINGO TEST CENTER</vt:lpstr>
      <vt:lpstr>I PRO</vt:lpstr>
      <vt:lpstr>I CONTRO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Barbara</dc:creator>
  <cp:lastModifiedBy>Barbara</cp:lastModifiedBy>
  <cp:revision>13</cp:revision>
  <dcterms:created xsi:type="dcterms:W3CDTF">2015-12-02T18:22:01Z</dcterms:created>
  <dcterms:modified xsi:type="dcterms:W3CDTF">2015-12-03T12:40:20Z</dcterms:modified>
</cp:coreProperties>
</file>