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70" r:id="rId5"/>
    <p:sldId id="271" r:id="rId6"/>
    <p:sldId id="272" r:id="rId7"/>
    <p:sldId id="274" r:id="rId8"/>
    <p:sldId id="275" r:id="rId9"/>
    <p:sldId id="306" r:id="rId10"/>
    <p:sldId id="285" r:id="rId11"/>
    <p:sldId id="286" r:id="rId12"/>
    <p:sldId id="276" r:id="rId13"/>
    <p:sldId id="287" r:id="rId14"/>
    <p:sldId id="277" r:id="rId15"/>
    <p:sldId id="288" r:id="rId16"/>
    <p:sldId id="278" r:id="rId17"/>
    <p:sldId id="289" r:id="rId18"/>
    <p:sldId id="305" r:id="rId19"/>
    <p:sldId id="281" r:id="rId20"/>
    <p:sldId id="283" r:id="rId21"/>
    <p:sldId id="284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3" r:id="rId31"/>
    <p:sldId id="307" r:id="rId32"/>
    <p:sldId id="312" r:id="rId33"/>
    <p:sldId id="313" r:id="rId34"/>
    <p:sldId id="308" r:id="rId35"/>
    <p:sldId id="309" r:id="rId36"/>
    <p:sldId id="310" r:id="rId37"/>
    <p:sldId id="314" r:id="rId38"/>
    <p:sldId id="311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537B-4102-4AC0-92B1-82F5C9C625B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B640-E1FC-4D88-BDA9-44B936403F6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338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B2B-A4D6-43E3-9F67-F9BA63A9B08D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C2BD-CD99-4D83-BA21-6F629E7C9234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051B-956F-4CC3-83F9-0BE011C74B49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EB07-0C73-4403-9FB6-1997F0C500AB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99BC-88F9-4CB6-A843-ADBF1F48DCDA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4A2B-A0DA-4E06-B384-56FFC4B2B722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A70-5A99-456B-A2D7-AC2AE8951EE9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725-4C26-40B6-A473-148C4007A69B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D3CC-33DC-4095-A218-EAAB2295EE5F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F1DA-1CA7-4270-941D-80666D321552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3442-19D3-4723-8CFA-18CA61039AC1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926C-25DB-47F9-AF4F-0DF8672EE5E2}" type="datetime1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lang.org/it/Project-news-and-resources/Familiarisation-material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dgs/education_culture/repository/languages/policy/strategic-framework/documents/language-survey-final-report_en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it/search?q=tech+platforms+for+students+to+practice+speaking&amp;oq=tech+platforms+for+students+to+practice+speaking&amp;aqs=chrome..69i57.20052j0j8&amp;sourceid=chrome&amp;ie=UTF-8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Tecnologie dell’Istruzione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Come insegniamo?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424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553" y="3320430"/>
            <a:ext cx="6474116" cy="270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Motivi della scelta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/>
              <a:t>bisogno, dovere, piacere)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Inglese x il piacere di comunicare? No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92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/>
              <a:t>Su quali aspetti si sentiva più </a:t>
            </a:r>
            <a:r>
              <a:rPr lang="it-IT" sz="3100" dirty="0" smtClean="0"/>
              <a:t>debole, </a:t>
            </a:r>
            <a:r>
              <a:rPr lang="it-IT" sz="3100" dirty="0"/>
              <a:t>in quali </a:t>
            </a:r>
            <a:r>
              <a:rPr lang="it-IT" sz="3100" dirty="0" err="1"/>
              <a:t>c’e’</a:t>
            </a:r>
            <a:r>
              <a:rPr lang="it-IT" sz="3100" dirty="0"/>
              <a:t> stato uno sviluppo </a:t>
            </a:r>
            <a:r>
              <a:rPr lang="it-IT" sz="3100" dirty="0" smtClean="0"/>
              <a:t>maggiore, quali non sono stati sviluppati</a:t>
            </a:r>
            <a:r>
              <a:rPr lang="it-IT" sz="3100" dirty="0"/>
              <a:t/>
            </a:r>
            <a:br>
              <a:rPr lang="it-IT" sz="31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 fontScale="92500" lnSpcReduction="20000"/>
          </a:bodyPr>
          <a:lstStyle/>
          <a:p>
            <a:pPr marL="514350" lvl="1" indent="0">
              <a:buNone/>
            </a:pPr>
            <a:r>
              <a:rPr lang="it-IT" dirty="0"/>
              <a:t>Ascoltare </a:t>
            </a:r>
          </a:p>
          <a:p>
            <a:pPr marL="400050" lvl="1" indent="0">
              <a:buNone/>
            </a:pPr>
            <a:r>
              <a:rPr lang="it-IT" dirty="0"/>
              <a:t>□ Leggere </a:t>
            </a:r>
          </a:p>
          <a:p>
            <a:pPr marL="400050" lvl="1" indent="0">
              <a:buNone/>
            </a:pPr>
            <a:r>
              <a:rPr lang="it-IT" dirty="0"/>
              <a:t>□ Parlare </a:t>
            </a:r>
          </a:p>
          <a:p>
            <a:pPr marL="400050" lvl="1" indent="0">
              <a:buNone/>
            </a:pPr>
            <a:r>
              <a:rPr lang="it-IT" dirty="0"/>
              <a:t>□ Scrivere </a:t>
            </a:r>
          </a:p>
          <a:p>
            <a:pPr marL="400050" lvl="1" indent="0">
              <a:buNone/>
            </a:pPr>
            <a:r>
              <a:rPr lang="it-IT" dirty="0"/>
              <a:t>□ Grammatica </a:t>
            </a:r>
          </a:p>
          <a:p>
            <a:pPr marL="400050" lvl="1" indent="0">
              <a:buNone/>
            </a:pPr>
            <a:r>
              <a:rPr lang="it-IT" dirty="0"/>
              <a:t>□ Lessico </a:t>
            </a:r>
          </a:p>
          <a:p>
            <a:pPr marL="400050" lvl="1" indent="0">
              <a:buNone/>
            </a:pPr>
            <a:r>
              <a:rPr lang="it-IT" dirty="0"/>
              <a:t>□ Pronuncia </a:t>
            </a:r>
          </a:p>
          <a:p>
            <a:pPr marL="400050" lvl="1" indent="0">
              <a:buNone/>
            </a:pPr>
            <a:r>
              <a:rPr lang="it-IT" dirty="0"/>
              <a:t>□ Tutte 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68960" y="1556792"/>
            <a:ext cx="627504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Più debole: </a:t>
            </a:r>
          </a:p>
          <a:p>
            <a:r>
              <a:rPr lang="it-IT" dirty="0" smtClean="0"/>
              <a:t>Inglese: </a:t>
            </a:r>
            <a:r>
              <a:rPr lang="it-IT" dirty="0"/>
              <a:t>ascolto e parlato</a:t>
            </a:r>
          </a:p>
          <a:p>
            <a:r>
              <a:rPr lang="it-IT" dirty="0"/>
              <a:t>Francese, tedesco, spagnolo: grammatica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Cosa è stato più sviluppato</a:t>
            </a:r>
          </a:p>
          <a:p>
            <a:r>
              <a:rPr lang="it-IT" dirty="0" smtClean="0"/>
              <a:t>Inglese, francese, tedesco:  </a:t>
            </a:r>
            <a:r>
              <a:rPr lang="it-IT" dirty="0"/>
              <a:t>grammatica e </a:t>
            </a:r>
            <a:r>
              <a:rPr lang="it-IT" dirty="0" smtClean="0"/>
              <a:t>scrittura</a:t>
            </a:r>
          </a:p>
          <a:p>
            <a:r>
              <a:rPr lang="it-IT" dirty="0" smtClean="0"/>
              <a:t>Spagnolo: orale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Non sviluppato</a:t>
            </a:r>
          </a:p>
          <a:p>
            <a:r>
              <a:rPr lang="it-IT" dirty="0"/>
              <a:t>Inglese, francese, tedesco</a:t>
            </a:r>
            <a:r>
              <a:rPr lang="it-IT" dirty="0" smtClean="0"/>
              <a:t>: orale</a:t>
            </a:r>
          </a:p>
          <a:p>
            <a:r>
              <a:rPr lang="it-IT" dirty="0" smtClean="0"/>
              <a:t>Spagnolo: scrittura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84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dirty="0"/>
              <a:t>Modalità didattiche utilizzate</a:t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Lezione </a:t>
            </a:r>
            <a:r>
              <a:rPr lang="it-IT" dirty="0"/>
              <a:t>frontale del docente</a:t>
            </a:r>
          </a:p>
          <a:p>
            <a:r>
              <a:rPr lang="it-IT" dirty="0"/>
              <a:t> Spiegazione dell’insegnante dell’argomento</a:t>
            </a:r>
          </a:p>
          <a:p>
            <a:r>
              <a:rPr lang="it-IT" dirty="0"/>
              <a:t> Esposizione di un argomento concordato in anticipo da parte di uno studente</a:t>
            </a:r>
          </a:p>
          <a:p>
            <a:r>
              <a:rPr lang="it-IT" dirty="0"/>
              <a:t> Analisi di un testo all’interno di un piccolo gruppo</a:t>
            </a:r>
          </a:p>
          <a:p>
            <a:r>
              <a:rPr lang="it-IT" dirty="0"/>
              <a:t>Spiegazione grammaticale delle regole </a:t>
            </a:r>
          </a:p>
          <a:p>
            <a:r>
              <a:rPr lang="it-IT" dirty="0"/>
              <a:t> Attività comunicative </a:t>
            </a:r>
          </a:p>
          <a:p>
            <a:r>
              <a:rPr lang="it-IT" dirty="0"/>
              <a:t>Altro (specificare)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Tutte le lingue: </a:t>
            </a:r>
            <a:endParaRPr lang="it-IT" dirty="0" smtClean="0"/>
          </a:p>
          <a:p>
            <a:endParaRPr lang="it-IT" dirty="0"/>
          </a:p>
          <a:p>
            <a:r>
              <a:rPr lang="it-IT" sz="3600" dirty="0" smtClean="0"/>
              <a:t>lezione </a:t>
            </a:r>
            <a:r>
              <a:rPr lang="it-IT" sz="3600" dirty="0"/>
              <a:t>frontale o comunque una spiegazione dell’argomento da parte dell’insegnante o la spiegazione grammaticale delle regole. </a:t>
            </a:r>
          </a:p>
          <a:p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989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dirty="0"/>
              <a:t>Quale tecnica di apprendimento il suo insegnante di </a:t>
            </a:r>
            <a:r>
              <a:rPr lang="it-IT" sz="2700" dirty="0" smtClean="0"/>
              <a:t>lingua </a:t>
            </a:r>
            <a:r>
              <a:rPr lang="it-IT" sz="2700" dirty="0"/>
              <a:t>prediligeva maggiormente? (indichi 1 o 2 opzioni) </a:t>
            </a:r>
            <a:br>
              <a:rPr lang="it-IT" sz="27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Esercizi </a:t>
            </a:r>
            <a:r>
              <a:rPr lang="it-IT" dirty="0"/>
              <a:t>strutturali </a:t>
            </a:r>
          </a:p>
          <a:p>
            <a:r>
              <a:rPr lang="it-IT" dirty="0"/>
              <a:t> Dettato </a:t>
            </a:r>
          </a:p>
          <a:p>
            <a:r>
              <a:rPr lang="it-IT" dirty="0"/>
              <a:t> </a:t>
            </a:r>
            <a:r>
              <a:rPr lang="it-IT" dirty="0" err="1"/>
              <a:t>Cloze</a:t>
            </a:r>
            <a:r>
              <a:rPr lang="it-IT" dirty="0"/>
              <a:t> </a:t>
            </a:r>
          </a:p>
          <a:p>
            <a:r>
              <a:rPr lang="it-IT" dirty="0"/>
              <a:t> Riassunto </a:t>
            </a:r>
          </a:p>
          <a:p>
            <a:r>
              <a:rPr lang="it-IT" dirty="0"/>
              <a:t> Traduzioni </a:t>
            </a:r>
          </a:p>
          <a:p>
            <a:r>
              <a:rPr lang="it-IT" dirty="0"/>
              <a:t> Scelta multipla </a:t>
            </a:r>
          </a:p>
          <a:p>
            <a:r>
              <a:rPr lang="it-IT" dirty="0"/>
              <a:t> Lista di parole/verbi da memorizzare </a:t>
            </a:r>
          </a:p>
          <a:p>
            <a:r>
              <a:rPr lang="it-IT" dirty="0"/>
              <a:t> Parafrasi </a:t>
            </a:r>
          </a:p>
          <a:p>
            <a:r>
              <a:rPr lang="it-IT" dirty="0"/>
              <a:t> Cruciverba e giochi </a:t>
            </a:r>
          </a:p>
          <a:p>
            <a:r>
              <a:rPr lang="it-IT" dirty="0"/>
              <a:t> Domanda </a:t>
            </a:r>
          </a:p>
          <a:p>
            <a:r>
              <a:rPr lang="it-IT" dirty="0"/>
              <a:t> </a:t>
            </a:r>
            <a:r>
              <a:rPr lang="it-IT" dirty="0" err="1"/>
              <a:t>Roleplay</a:t>
            </a:r>
            <a:r>
              <a:rPr lang="it-IT" dirty="0"/>
              <a:t> </a:t>
            </a:r>
          </a:p>
          <a:p>
            <a:r>
              <a:rPr lang="it-IT" dirty="0"/>
              <a:t> Ascolti </a:t>
            </a:r>
          </a:p>
          <a:p>
            <a:r>
              <a:rPr lang="it-IT" dirty="0"/>
              <a:t> Dialoghi </a:t>
            </a:r>
          </a:p>
          <a:p>
            <a:r>
              <a:rPr lang="it-IT" dirty="0"/>
              <a:t> Canzoni e film </a:t>
            </a:r>
          </a:p>
          <a:p>
            <a:r>
              <a:rPr lang="it-IT" dirty="0"/>
              <a:t> Monologhi </a:t>
            </a:r>
          </a:p>
          <a:p>
            <a:r>
              <a:rPr lang="it-IT" dirty="0"/>
              <a:t>E nell’altra lingua/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sz="3800" dirty="0"/>
              <a:t>Per tutte le lingue si preferiscono  gli esercizi strutturali</a:t>
            </a:r>
            <a:r>
              <a:rPr lang="it-IT" sz="3800" dirty="0" smtClean="0"/>
              <a:t>,</a:t>
            </a:r>
          </a:p>
          <a:p>
            <a:r>
              <a:rPr lang="it-IT" sz="3800" dirty="0" smtClean="0"/>
              <a:t> </a:t>
            </a:r>
            <a:r>
              <a:rPr lang="it-IT" sz="3800" dirty="0"/>
              <a:t>e altri esercizi o attività che sviluppano  le abilità scritte.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15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I materiali </a:t>
            </a:r>
            <a:r>
              <a:rPr lang="it-IT" sz="3600" dirty="0" smtClean="0"/>
              <a:t>utilizzati nell’apprendimento : </a:t>
            </a:r>
            <a:r>
              <a:rPr lang="it-IT" sz="3600" dirty="0"/>
              <a:t/>
            </a:r>
            <a:br>
              <a:rPr lang="it-IT" sz="3600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052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□ </a:t>
            </a:r>
            <a:r>
              <a:rPr lang="it-IT" dirty="0"/>
              <a:t>Originali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Il libro di classe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Fotocopie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PowerPoint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 err="1" smtClean="0"/>
              <a:t>WebQuest</a:t>
            </a:r>
            <a:r>
              <a:rPr lang="it-IT" dirty="0" smtClean="0"/>
              <a:t>*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Libro di testo e fotocopie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318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/>
              <a:t>Quale tecnologia è stata utilizzata di più dal docente di inglese?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□ </a:t>
            </a:r>
            <a:r>
              <a:rPr lang="it-IT" dirty="0"/>
              <a:t>Pc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Internet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Televisione via satellite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Schermo e proiettore digitale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 err="1"/>
              <a:t>lim</a:t>
            </a:r>
            <a:r>
              <a:rPr lang="it-IT" dirty="0"/>
              <a:t> (lavagna multimediale)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Dvd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/>
              <a:t>Lavagna luminosa </a:t>
            </a:r>
          </a:p>
          <a:p>
            <a:pPr marL="0" indent="0">
              <a:buNone/>
            </a:pPr>
            <a:r>
              <a:rPr lang="en-US" dirty="0"/>
              <a:t>□ </a:t>
            </a:r>
            <a:r>
              <a:rPr lang="it-IT" dirty="0" err="1"/>
              <a:t>Audioregistratore</a:t>
            </a:r>
            <a:r>
              <a:rPr lang="it-IT" dirty="0"/>
              <a:t> con cd </a:t>
            </a:r>
          </a:p>
          <a:p>
            <a:r>
              <a:rPr lang="it-IT" dirty="0"/>
              <a:t>Altro (</a:t>
            </a:r>
            <a:r>
              <a:rPr lang="it-IT" i="1" dirty="0"/>
              <a:t>specificare</a:t>
            </a:r>
            <a:r>
              <a:rPr lang="it-IT" dirty="0"/>
              <a:t>)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per </a:t>
            </a:r>
            <a:r>
              <a:rPr lang="it-IT" dirty="0" smtClean="0"/>
              <a:t>tutte le lingue</a:t>
            </a:r>
          </a:p>
          <a:p>
            <a:endParaRPr lang="it-IT" dirty="0"/>
          </a:p>
          <a:p>
            <a:r>
              <a:rPr lang="it-IT" dirty="0" err="1" smtClean="0"/>
              <a:t>audioregistratore</a:t>
            </a:r>
            <a:r>
              <a:rPr lang="it-IT" dirty="0" smtClean="0"/>
              <a:t> </a:t>
            </a:r>
            <a:r>
              <a:rPr lang="it-IT" dirty="0"/>
              <a:t>con cd</a:t>
            </a:r>
            <a:r>
              <a:rPr lang="it-IT" dirty="0" smtClean="0"/>
              <a:t>,</a:t>
            </a:r>
          </a:p>
          <a:p>
            <a:r>
              <a:rPr lang="it-IT" dirty="0" smtClean="0"/>
              <a:t>dvd </a:t>
            </a:r>
          </a:p>
          <a:p>
            <a:r>
              <a:rPr lang="it-IT" dirty="0" smtClean="0"/>
              <a:t>e </a:t>
            </a:r>
            <a:r>
              <a:rPr lang="it-IT" dirty="0"/>
              <a:t>l’uso del pc.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99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100" dirty="0"/>
              <a:t>Come preferiva lavorare in classe nell’apprendimento della lingua inglese? 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800" dirty="0" smtClean="0"/>
              <a:t>Come </a:t>
            </a:r>
            <a:r>
              <a:rPr lang="it-IT" sz="2800" dirty="0"/>
              <a:t>di solito la faceva lavorare in classe </a:t>
            </a:r>
            <a:r>
              <a:rPr lang="it-IT" sz="2800" dirty="0" smtClean="0"/>
              <a:t>l’insegnante?</a:t>
            </a:r>
            <a:r>
              <a:rPr lang="it-IT" sz="3100" dirty="0"/>
              <a:t/>
            </a:r>
            <a:br>
              <a:rPr lang="it-IT" sz="3100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038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a</a:t>
            </a:r>
            <a:r>
              <a:rPr lang="it-IT" dirty="0"/>
              <a:t>. Individualmente </a:t>
            </a:r>
          </a:p>
          <a:p>
            <a:r>
              <a:rPr lang="it-IT" dirty="0"/>
              <a:t>b. A coppie </a:t>
            </a:r>
          </a:p>
          <a:p>
            <a:r>
              <a:rPr lang="it-IT" dirty="0"/>
              <a:t>c. In piccoli gruppi </a:t>
            </a:r>
          </a:p>
          <a:p>
            <a:r>
              <a:rPr lang="it-IT" dirty="0"/>
              <a:t>d. Con tutta la classe </a:t>
            </a:r>
          </a:p>
          <a:p>
            <a:r>
              <a:rPr lang="it-IT" dirty="0"/>
              <a:t>E nell’altra lingua/lingue? </a:t>
            </a:r>
            <a:r>
              <a:rPr lang="it-IT" dirty="0" smtClean="0"/>
              <a:t>..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716016" y="2332037"/>
            <a:ext cx="4038600" cy="4525963"/>
          </a:xfrm>
        </p:spPr>
        <p:txBody>
          <a:bodyPr>
            <a:normAutofit/>
          </a:bodyPr>
          <a:lstStyle/>
          <a:p>
            <a:r>
              <a:rPr lang="it-IT" dirty="0"/>
              <a:t>Gli studenti preferiscono </a:t>
            </a:r>
            <a:r>
              <a:rPr lang="it-IT" dirty="0" smtClean="0"/>
              <a:t> lavorare in gruppi e con </a:t>
            </a:r>
            <a:r>
              <a:rPr lang="it-IT" dirty="0"/>
              <a:t>tutta la </a:t>
            </a:r>
            <a:r>
              <a:rPr lang="it-IT" dirty="0" smtClean="0"/>
              <a:t>Classe.</a:t>
            </a:r>
            <a:endParaRPr lang="it-IT" dirty="0"/>
          </a:p>
          <a:p>
            <a:r>
              <a:rPr lang="it-IT" dirty="0"/>
              <a:t>l’insegnante preferisce lavorare con la classe e far lavorare individualmente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7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Quale livello del </a:t>
            </a:r>
            <a:r>
              <a:rPr lang="it-IT" sz="3200" b="1" dirty="0" err="1"/>
              <a:t>qcer</a:t>
            </a:r>
            <a:r>
              <a:rPr lang="it-IT" sz="3200" dirty="0"/>
              <a:t> è riuscito a raggiungere?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La percezione degli studenti è di aver raggiunto nella lingua inglese per il 45% il B2 e per il 43% il B1.</a:t>
            </a:r>
          </a:p>
          <a:p>
            <a:r>
              <a:rPr lang="it-IT" dirty="0"/>
              <a:t>secondo le direttive ministeriali il livello da raggiungere per gli studenti dovrebbe essere il B2 in uscita dalla scuola superiore.</a:t>
            </a:r>
          </a:p>
          <a:p>
            <a:r>
              <a:rPr lang="it-IT" dirty="0"/>
              <a:t> Quindi per una buona parte degli studenti c’è la percezione di non aver raggiunto il livello aspettato. 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lingua </a:t>
            </a:r>
            <a:r>
              <a:rPr lang="it-IT" dirty="0"/>
              <a:t>francese </a:t>
            </a:r>
            <a:endParaRPr lang="it-IT" dirty="0" smtClean="0"/>
          </a:p>
          <a:p>
            <a:r>
              <a:rPr lang="it-IT" dirty="0" smtClean="0"/>
              <a:t>42</a:t>
            </a:r>
            <a:r>
              <a:rPr lang="it-IT" dirty="0"/>
              <a:t>% </a:t>
            </a:r>
            <a:r>
              <a:rPr lang="it-IT" dirty="0" smtClean="0"/>
              <a:t>-B1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 smtClean="0"/>
              <a:t>29</a:t>
            </a:r>
            <a:r>
              <a:rPr lang="it-IT" dirty="0"/>
              <a:t>% </a:t>
            </a:r>
            <a:r>
              <a:rPr lang="it-IT" dirty="0" smtClean="0"/>
              <a:t> - </a:t>
            </a:r>
            <a:r>
              <a:rPr lang="it-IT" dirty="0"/>
              <a:t>B2</a:t>
            </a:r>
            <a:r>
              <a:rPr lang="it-IT" dirty="0" smtClean="0"/>
              <a:t>.</a:t>
            </a:r>
          </a:p>
          <a:p>
            <a:r>
              <a:rPr lang="it-IT" dirty="0" smtClean="0"/>
              <a:t> 17</a:t>
            </a:r>
            <a:r>
              <a:rPr lang="it-IT" dirty="0"/>
              <a:t>% </a:t>
            </a:r>
            <a:r>
              <a:rPr lang="it-IT" dirty="0" smtClean="0"/>
              <a:t>-  A2</a:t>
            </a:r>
          </a:p>
          <a:p>
            <a:pPr marL="0" indent="0">
              <a:buNone/>
            </a:pPr>
            <a:r>
              <a:rPr lang="it-IT" dirty="0" smtClean="0"/>
              <a:t>lingua </a:t>
            </a:r>
            <a:r>
              <a:rPr lang="it-IT" dirty="0"/>
              <a:t>tedesca </a:t>
            </a:r>
            <a:endParaRPr lang="it-IT" dirty="0" smtClean="0"/>
          </a:p>
          <a:p>
            <a:r>
              <a:rPr lang="it-IT" dirty="0" smtClean="0"/>
              <a:t>59</a:t>
            </a:r>
            <a:r>
              <a:rPr lang="it-IT" dirty="0"/>
              <a:t>% </a:t>
            </a:r>
            <a:r>
              <a:rPr lang="it-IT" dirty="0" smtClean="0"/>
              <a:t>-B1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17% </a:t>
            </a:r>
            <a:r>
              <a:rPr lang="it-IT" dirty="0" smtClean="0"/>
              <a:t>- A2,</a:t>
            </a:r>
          </a:p>
          <a:p>
            <a:r>
              <a:rPr lang="it-IT" dirty="0" smtClean="0"/>
              <a:t> </a:t>
            </a:r>
            <a:r>
              <a:rPr lang="it-IT" dirty="0"/>
              <a:t>l’ 11% </a:t>
            </a:r>
            <a:r>
              <a:rPr lang="it-IT" dirty="0" smtClean="0"/>
              <a:t>- </a:t>
            </a:r>
            <a:r>
              <a:rPr lang="it-IT" dirty="0"/>
              <a:t>B2.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lingua spagnola</a:t>
            </a:r>
          </a:p>
          <a:p>
            <a:r>
              <a:rPr lang="it-IT" dirty="0" smtClean="0"/>
              <a:t> </a:t>
            </a:r>
            <a:r>
              <a:rPr lang="it-IT" dirty="0"/>
              <a:t>il 45% </a:t>
            </a:r>
            <a:r>
              <a:rPr lang="it-IT" dirty="0" smtClean="0"/>
              <a:t>B1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38% </a:t>
            </a:r>
            <a:r>
              <a:rPr lang="it-IT" dirty="0" smtClean="0"/>
              <a:t>- </a:t>
            </a:r>
            <a:r>
              <a:rPr lang="it-IT" dirty="0"/>
              <a:t>B2</a:t>
            </a:r>
            <a:r>
              <a:rPr lang="it-IT" dirty="0" smtClean="0"/>
              <a:t>,</a:t>
            </a:r>
          </a:p>
          <a:p>
            <a:r>
              <a:rPr lang="it-IT" dirty="0" smtClean="0"/>
              <a:t> </a:t>
            </a:r>
            <a:r>
              <a:rPr lang="it-IT" dirty="0"/>
              <a:t>il 12</a:t>
            </a:r>
            <a:r>
              <a:rPr lang="it-IT" dirty="0" smtClean="0"/>
              <a:t>% - </a:t>
            </a:r>
            <a:r>
              <a:rPr lang="it-IT" dirty="0"/>
              <a:t>l’A2.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36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Qcer</a:t>
            </a:r>
            <a:r>
              <a:rPr lang="it-IT" b="1" dirty="0" smtClean="0"/>
              <a:t>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11760" y="601266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http://it.wikipedia.org/wiki/Quadro_comune_europeo_di_riferimento_per_la_conoscenza_delle_lingue</a:t>
            </a:r>
          </a:p>
        </p:txBody>
      </p:sp>
    </p:spTree>
    <p:extLst>
      <p:ext uri="{BB962C8B-B14F-4D97-AF65-F5344CB8AC3E}">
        <p14:creationId xmlns:p14="http://schemas.microsoft.com/office/powerpoint/2010/main" xmlns="" val="37942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264" y="260649"/>
            <a:ext cx="7474699" cy="544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19366" y="338835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52120" y="267007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55096" y="18448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652120" y="39224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55096" y="458112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88642" y="515719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127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CHI CI RIVOLGIAMO?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it-IT" dirty="0" smtClean="0"/>
          </a:p>
          <a:p>
            <a:pPr marL="0" lvl="0" indent="0">
              <a:buNone/>
            </a:pPr>
            <a:r>
              <a:rPr lang="it-IT" dirty="0" err="1" smtClean="0"/>
              <a:t>Teens</a:t>
            </a:r>
            <a:r>
              <a:rPr lang="it-IT" dirty="0" smtClean="0"/>
              <a:t>?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smtClean="0"/>
              <a:t>native?</a:t>
            </a:r>
          </a:p>
          <a:p>
            <a:pPr marL="0" lvl="0" indent="0">
              <a:buNone/>
            </a:pPr>
            <a:endParaRPr lang="it-IT" dirty="0"/>
          </a:p>
          <a:p>
            <a:pPr marL="0" lvl="0" indent="0">
              <a:buNone/>
            </a:pPr>
            <a:r>
              <a:rPr lang="it-IT" dirty="0" err="1" smtClean="0"/>
              <a:t>Legutke</a:t>
            </a:r>
            <a:r>
              <a:rPr lang="it-IT" dirty="0" smtClean="0"/>
              <a:t>, pag. 113:</a:t>
            </a:r>
          </a:p>
          <a:p>
            <a:pPr lvl="0"/>
            <a:r>
              <a:rPr lang="it-IT" dirty="0" smtClean="0"/>
              <a:t> nessun altra generazione ha avuto prima una tale esposizione all’inglese (media, personal network, </a:t>
            </a:r>
            <a:r>
              <a:rPr lang="it-IT" dirty="0" err="1" smtClean="0"/>
              <a:t>traveling</a:t>
            </a:r>
            <a:r>
              <a:rPr lang="it-IT" dirty="0" smtClean="0"/>
              <a:t>)</a:t>
            </a:r>
          </a:p>
          <a:p>
            <a:pPr lvl="0"/>
            <a:r>
              <a:rPr lang="it-IT" dirty="0" smtClean="0"/>
              <a:t>La scuola lo valorizza?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163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900" y="764704"/>
            <a:ext cx="691276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323528" y="16235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First </a:t>
            </a:r>
            <a:r>
              <a:rPr lang="it-IT" b="1" u="sng" dirty="0" err="1"/>
              <a:t>European</a:t>
            </a:r>
            <a:r>
              <a:rPr lang="it-IT" b="1" u="sng" dirty="0"/>
              <a:t> </a:t>
            </a:r>
            <a:r>
              <a:rPr lang="it-IT" b="1" u="sng" dirty="0" err="1"/>
              <a:t>Survey</a:t>
            </a:r>
            <a:r>
              <a:rPr lang="it-IT" b="1" u="sng" dirty="0"/>
              <a:t> on Language </a:t>
            </a:r>
            <a:r>
              <a:rPr lang="it-IT" b="1" u="sng" dirty="0" err="1"/>
              <a:t>Competences</a:t>
            </a:r>
            <a:r>
              <a:rPr lang="it-IT" dirty="0"/>
              <a:t> (giugno 2012) </a:t>
            </a:r>
          </a:p>
        </p:txBody>
      </p:sp>
    </p:spTree>
    <p:extLst>
      <p:ext uri="{BB962C8B-B14F-4D97-AF65-F5344CB8AC3E}">
        <p14:creationId xmlns:p14="http://schemas.microsoft.com/office/powerpoint/2010/main" xmlns="" val="8725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ESLC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Per fornire </a:t>
            </a:r>
            <a:r>
              <a:rPr lang="it-IT" dirty="0"/>
              <a:t>dati comparabili sulle competenze nelle </a:t>
            </a:r>
            <a:r>
              <a:rPr lang="it-IT" dirty="0" smtClean="0"/>
              <a:t>lingue straniere</a:t>
            </a:r>
          </a:p>
          <a:p>
            <a:pPr marL="0" indent="0">
              <a:buNone/>
            </a:pPr>
            <a:r>
              <a:rPr lang="it-IT" dirty="0" smtClean="0"/>
              <a:t>indicazioni </a:t>
            </a:r>
            <a:r>
              <a:rPr lang="it-IT" dirty="0"/>
              <a:t>sulle buone pratiche per l’apprendimento linguistico </a:t>
            </a:r>
            <a:r>
              <a:rPr lang="it-IT" dirty="0" smtClean="0"/>
              <a:t>….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Verifica delle competenze con prove di lingua.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41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1454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8000" dirty="0" smtClean="0"/>
              <a:t>14 </a:t>
            </a:r>
            <a:r>
              <a:rPr lang="it-IT" sz="8000" dirty="0"/>
              <a:t>Paesi europei (non l’Italia?);</a:t>
            </a:r>
          </a:p>
          <a:p>
            <a:pPr marL="0" indent="0">
              <a:buNone/>
            </a:pPr>
            <a:endParaRPr lang="it-IT" sz="8000" dirty="0"/>
          </a:p>
          <a:p>
            <a:pPr marL="0" indent="0">
              <a:buNone/>
            </a:pPr>
            <a:r>
              <a:rPr lang="it-IT" sz="8000" dirty="0" smtClean="0"/>
              <a:t>54.000 </a:t>
            </a:r>
            <a:r>
              <a:rPr lang="it-IT" sz="8000" dirty="0"/>
              <a:t>studenti.</a:t>
            </a:r>
          </a:p>
          <a:p>
            <a:pPr marL="0" indent="0">
              <a:buNone/>
            </a:pPr>
            <a:r>
              <a:rPr lang="it-IT" sz="8000" dirty="0"/>
              <a:t> </a:t>
            </a:r>
          </a:p>
          <a:p>
            <a:pPr marL="0" indent="0">
              <a:buNone/>
            </a:pPr>
            <a:r>
              <a:rPr lang="it-IT" sz="8000" dirty="0"/>
              <a:t> Ogni sistema educativo ha testato le due lingue maggiormente insegnate </a:t>
            </a:r>
            <a:endParaRPr lang="it-IT" sz="8000" dirty="0" smtClean="0"/>
          </a:p>
          <a:p>
            <a:pPr marL="0" indent="0">
              <a:buNone/>
            </a:pPr>
            <a:endParaRPr lang="it-IT" sz="8000" dirty="0" smtClean="0"/>
          </a:p>
          <a:p>
            <a:pPr marL="0" indent="0">
              <a:buNone/>
            </a:pPr>
            <a:r>
              <a:rPr lang="it-IT" sz="8000" dirty="0" smtClean="0"/>
              <a:t>Ogni </a:t>
            </a:r>
            <a:r>
              <a:rPr lang="it-IT" sz="8000" dirty="0"/>
              <a:t>studente è stato testato in una sola lingua. </a:t>
            </a:r>
            <a:endParaRPr lang="it-IT" sz="8000" dirty="0" smtClean="0"/>
          </a:p>
          <a:p>
            <a:pPr marL="0" indent="0">
              <a:buNone/>
            </a:pPr>
            <a:endParaRPr lang="it-IT" sz="8000" dirty="0"/>
          </a:p>
          <a:p>
            <a:pPr marL="0" indent="0">
              <a:buNone/>
            </a:pPr>
            <a:r>
              <a:rPr lang="it-IT" sz="8000" dirty="0" smtClean="0"/>
              <a:t>età 14 </a:t>
            </a:r>
            <a:r>
              <a:rPr lang="it-IT" sz="8000" dirty="0"/>
              <a:t>or 15, </a:t>
            </a:r>
          </a:p>
          <a:p>
            <a:pPr marL="0" indent="0">
              <a:buNone/>
            </a:pPr>
            <a:r>
              <a:rPr lang="it-IT" sz="8000" dirty="0"/>
              <a:t> </a:t>
            </a:r>
          </a:p>
          <a:p>
            <a:pPr marL="0" indent="0">
              <a:buNone/>
            </a:pPr>
            <a:r>
              <a:rPr lang="it-IT" sz="8000" dirty="0"/>
              <a:t> </a:t>
            </a:r>
            <a:r>
              <a:rPr lang="it-IT" sz="8000" dirty="0" smtClean="0"/>
              <a:t>I </a:t>
            </a:r>
            <a:r>
              <a:rPr lang="it-IT" sz="8000" dirty="0"/>
              <a:t>test linguistici hanno coinvolto tre abilità linguistiche: </a:t>
            </a:r>
            <a:endParaRPr lang="it-IT" sz="8000" dirty="0" smtClean="0"/>
          </a:p>
          <a:p>
            <a:pPr marL="0" indent="0">
              <a:buNone/>
            </a:pPr>
            <a:r>
              <a:rPr lang="it-IT" sz="8000" dirty="0" smtClean="0"/>
              <a:t>l’ascolto</a:t>
            </a:r>
            <a:r>
              <a:rPr lang="it-IT" sz="8000" dirty="0"/>
              <a:t>, la lettura e la scrittura. </a:t>
            </a:r>
            <a:endParaRPr lang="it-IT" sz="8000" dirty="0" smtClean="0"/>
          </a:p>
          <a:p>
            <a:pPr marL="0" indent="0">
              <a:buNone/>
            </a:pPr>
            <a:endParaRPr lang="it-IT" sz="8000" dirty="0" smtClean="0"/>
          </a:p>
          <a:p>
            <a:pPr marL="0" indent="0">
              <a:buNone/>
            </a:pPr>
            <a:r>
              <a:rPr lang="en-US" sz="8000" dirty="0" smtClean="0"/>
              <a:t>2 </a:t>
            </a:r>
            <a:r>
              <a:rPr lang="en-US" sz="8000" dirty="0" err="1" smtClean="0"/>
              <a:t>compiti</a:t>
            </a:r>
            <a:r>
              <a:rPr lang="en-US" sz="8000" dirty="0" smtClean="0"/>
              <a:t> per </a:t>
            </a:r>
            <a:r>
              <a:rPr lang="en-US" sz="8000" dirty="0" err="1" smtClean="0"/>
              <a:t>ognuno</a:t>
            </a:r>
            <a:r>
              <a:rPr lang="en-US" sz="8000" dirty="0" smtClean="0"/>
              <a:t> </a:t>
            </a:r>
            <a:r>
              <a:rPr lang="en-US" sz="8000" dirty="0" err="1" smtClean="0"/>
              <a:t>dei</a:t>
            </a:r>
            <a:r>
              <a:rPr lang="en-US" sz="8000" dirty="0" smtClean="0"/>
              <a:t> </a:t>
            </a:r>
            <a:r>
              <a:rPr lang="en-US" sz="8000" dirty="0" err="1" smtClean="0"/>
              <a:t>livelli</a:t>
            </a:r>
            <a:r>
              <a:rPr lang="en-US" sz="8000" dirty="0" smtClean="0"/>
              <a:t> </a:t>
            </a:r>
            <a:r>
              <a:rPr lang="en-US" sz="8000" dirty="0"/>
              <a:t>A1-B2</a:t>
            </a:r>
            <a:r>
              <a:rPr lang="en-US" sz="8000" dirty="0" smtClean="0"/>
              <a:t>.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err="1" smtClean="0"/>
              <a:t>Questionario</a:t>
            </a:r>
            <a:r>
              <a:rPr lang="en-US" sz="8000" dirty="0" smtClean="0"/>
              <a:t> </a:t>
            </a:r>
            <a:r>
              <a:rPr lang="en-US" sz="8000" dirty="0" err="1" smtClean="0"/>
              <a:t>autovalutazione</a:t>
            </a: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Tempo </a:t>
            </a:r>
            <a:r>
              <a:rPr lang="en-US" sz="8000" dirty="0" err="1" smtClean="0"/>
              <a:t>impiegato</a:t>
            </a:r>
            <a:r>
              <a:rPr lang="it-IT" sz="8000" dirty="0" smtClean="0"/>
              <a:t>:105 </a:t>
            </a:r>
            <a:r>
              <a:rPr lang="it-IT" sz="8000" dirty="0"/>
              <a:t>or120 </a:t>
            </a:r>
            <a:r>
              <a:rPr lang="it-IT" sz="8000" dirty="0" smtClean="0"/>
              <a:t>minuti.</a:t>
            </a:r>
          </a:p>
          <a:p>
            <a:pPr marL="0" indent="0">
              <a:buNone/>
            </a:pPr>
            <a:r>
              <a:rPr lang="it-IT" sz="4300" dirty="0"/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64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 </a:t>
            </a:r>
            <a:r>
              <a:rPr lang="en-US" dirty="0"/>
              <a:t>A1 task in English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6938539" cy="42056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411760" y="566124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>
                <a:hlinkClick r:id="rId3"/>
              </a:rPr>
              <a:t>http://</a:t>
            </a:r>
            <a:r>
              <a:rPr lang="it-IT" u="sng" dirty="0" smtClean="0">
                <a:hlinkClick r:id="rId3"/>
              </a:rPr>
              <a:t>www.surveylang.org/it/Project-news-and-resources/Familiarisation-materials.html</a:t>
            </a:r>
            <a:endParaRPr lang="it-IT" u="sng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213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lettura A1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655272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54197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12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QCER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Quadro </a:t>
            </a:r>
            <a:r>
              <a:rPr lang="it-IT" dirty="0"/>
              <a:t>Comune Europeo di Riferimento per le </a:t>
            </a:r>
            <a:r>
              <a:rPr lang="it-IT" dirty="0" smtClean="0"/>
              <a:t>Lingue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 </a:t>
            </a:r>
            <a:r>
              <a:rPr lang="it-IT" dirty="0" smtClean="0"/>
              <a:t>6 livelli </a:t>
            </a:r>
            <a:r>
              <a:rPr lang="it-IT" dirty="0"/>
              <a:t>di competenza da A1 (il livello più basso) a C2.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 L’ESLC si è incentrata sui livelli da A1 a B2.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 smtClean="0"/>
              <a:t>+ un </a:t>
            </a:r>
            <a:r>
              <a:rPr lang="it-IT" dirty="0"/>
              <a:t>livello </a:t>
            </a:r>
            <a:r>
              <a:rPr lang="it-IT" dirty="0" smtClean="0"/>
              <a:t>pre-A1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84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2527" cy="50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56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i="1" dirty="0" smtClean="0"/>
              <a:t>Le </a:t>
            </a:r>
            <a:r>
              <a:rPr lang="it-IT" i="1" dirty="0"/>
              <a:t>competenze linguistiche </a:t>
            </a:r>
            <a:r>
              <a:rPr lang="it-IT" i="1" dirty="0" smtClean="0"/>
              <a:t> devono </a:t>
            </a:r>
            <a:r>
              <a:rPr lang="it-IT" i="1" dirty="0"/>
              <a:t>essere migliorate sensibilmente </a:t>
            </a:r>
            <a:endParaRPr lang="it-IT" dirty="0"/>
          </a:p>
          <a:p>
            <a:r>
              <a:rPr lang="it-IT" dirty="0" smtClean="0"/>
              <a:t>basso </a:t>
            </a:r>
            <a:r>
              <a:rPr lang="it-IT" dirty="0"/>
              <a:t>livello complessivo di competenza, </a:t>
            </a:r>
            <a:r>
              <a:rPr lang="it-IT" dirty="0" smtClean="0"/>
              <a:t>nelle </a:t>
            </a:r>
            <a:r>
              <a:rPr lang="it-IT" dirty="0"/>
              <a:t>prime </a:t>
            </a:r>
            <a:r>
              <a:rPr lang="it-IT" dirty="0" smtClean="0"/>
              <a:t>e </a:t>
            </a:r>
            <a:r>
              <a:rPr lang="it-IT" dirty="0"/>
              <a:t>nelle seconde lingue testate.</a:t>
            </a:r>
          </a:p>
          <a:p>
            <a:r>
              <a:rPr lang="it-IT" dirty="0"/>
              <a:t> Il livello di utente indipendente (B1+B2) è stato raggiunto soltanto dal 42% degli studenti testati nella prima lingua straniera e soltanto dal 25% nella seconda lingua straniera. </a:t>
            </a:r>
          </a:p>
          <a:p>
            <a:r>
              <a:rPr lang="it-IT" dirty="0"/>
              <a:t>Inoltre un gran numero di studenti non ha neppure raggiunto il livello di utente basico: 14% per la prima e 20% per la seconda lingua straniera.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49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493003" cy="25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6491918" cy="37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43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can do…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Ris</a:t>
            </a:r>
            <a:r>
              <a:rPr lang="it-IT" dirty="0" smtClean="0"/>
              <a:t> sempre migliori per l’inglese (si comincia prima, ci sono più occasioni di praticarlo, viene percepito come più utile e più facile)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224" y="3267075"/>
            <a:ext cx="4772025" cy="359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91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 </a:t>
            </a:r>
            <a:r>
              <a:rPr lang="it-IT" b="1" dirty="0"/>
              <a:t>scuola  la tecnologia c’e’?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come </a:t>
            </a:r>
            <a:r>
              <a:rPr lang="it-IT" b="1" dirty="0"/>
              <a:t>si insegna?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err="1"/>
              <a:t>Serragiotto</a:t>
            </a:r>
            <a:r>
              <a:rPr lang="it-IT" sz="2800" dirty="0"/>
              <a:t>, G.( 2012). </a:t>
            </a:r>
            <a:r>
              <a:rPr lang="it-IT" sz="2800" b="1" dirty="0" smtClean="0"/>
              <a:t>Cosa </a:t>
            </a:r>
            <a:r>
              <a:rPr lang="it-IT" sz="2800" b="1" dirty="0"/>
              <a:t>ti hanno insegnato al </a:t>
            </a:r>
            <a:r>
              <a:rPr lang="it-IT" sz="2800" b="1" dirty="0" smtClean="0"/>
              <a:t>liceo? </a:t>
            </a:r>
            <a:r>
              <a:rPr lang="it-IT" sz="2800" dirty="0" smtClean="0"/>
              <a:t>La </a:t>
            </a:r>
            <a:r>
              <a:rPr lang="it-IT" sz="2800" dirty="0"/>
              <a:t>percezione di studenti di lingue sulla loro formazione </a:t>
            </a:r>
            <a:r>
              <a:rPr lang="it-IT" sz="2800" dirty="0" smtClean="0"/>
              <a:t>linguistica. Venezia </a:t>
            </a:r>
            <a:r>
              <a:rPr lang="it-IT" sz="2800" dirty="0"/>
              <a:t>Edizioni </a:t>
            </a:r>
            <a:r>
              <a:rPr lang="it-IT" sz="2800" dirty="0" err="1" smtClean="0"/>
              <a:t>Ca’Foscari</a:t>
            </a:r>
            <a:r>
              <a:rPr lang="it-IT" sz="2800" dirty="0" smtClean="0"/>
              <a:t> </a:t>
            </a:r>
          </a:p>
          <a:p>
            <a:endParaRPr lang="it-IT" sz="1200" u="sng" dirty="0" smtClean="0"/>
          </a:p>
          <a:p>
            <a:r>
              <a:rPr lang="it-IT" sz="1200" u="sng" dirty="0"/>
              <a:t>http://edizionicafoscari.unive.it/it/edizioni/collane/sail/</a:t>
            </a:r>
          </a:p>
          <a:p>
            <a:r>
              <a:rPr lang="it-IT" sz="1200" u="sng" dirty="0" smtClean="0"/>
              <a:t>http://edizionicafoscari.unive.it/it/edizioni/</a:t>
            </a:r>
          </a:p>
          <a:p>
            <a:endParaRPr lang="it-IT" sz="1200" dirty="0"/>
          </a:p>
          <a:p>
            <a:r>
              <a:rPr lang="it-IT" sz="2800" b="1" dirty="0" smtClean="0"/>
              <a:t>First </a:t>
            </a:r>
            <a:r>
              <a:rPr lang="it-IT" sz="2800" b="1" dirty="0" err="1"/>
              <a:t>European</a:t>
            </a:r>
            <a:r>
              <a:rPr lang="it-IT" sz="2800" b="1" dirty="0"/>
              <a:t> </a:t>
            </a:r>
            <a:r>
              <a:rPr lang="it-IT" sz="2800" b="1" dirty="0" err="1"/>
              <a:t>Survey</a:t>
            </a:r>
            <a:r>
              <a:rPr lang="it-IT" sz="2800" b="1" dirty="0"/>
              <a:t> on Language </a:t>
            </a:r>
            <a:r>
              <a:rPr lang="it-IT" sz="2800" b="1" dirty="0" err="1" smtClean="0"/>
              <a:t>Competences</a:t>
            </a:r>
            <a:r>
              <a:rPr lang="it-IT" sz="2800" dirty="0" smtClean="0"/>
              <a:t> </a:t>
            </a:r>
            <a:r>
              <a:rPr lang="it-IT" sz="2800" dirty="0"/>
              <a:t>(giugno 2012) </a:t>
            </a:r>
            <a:endParaRPr lang="it-IT" sz="2800" dirty="0" smtClean="0"/>
          </a:p>
          <a:p>
            <a:r>
              <a:rPr lang="it-IT" sz="1200" dirty="0" smtClean="0">
                <a:hlinkClick r:id="rId2"/>
              </a:rPr>
              <a:t>http</a:t>
            </a:r>
            <a:r>
              <a:rPr lang="it-IT" sz="1200" dirty="0">
                <a:hlinkClick r:id="rId2"/>
              </a:rPr>
              <a:t>://</a:t>
            </a:r>
            <a:r>
              <a:rPr lang="it-IT" sz="1200" dirty="0" smtClean="0">
                <a:hlinkClick r:id="rId2"/>
              </a:rPr>
              <a:t>ec.europa.eu/dgs/education_culture/repository/languages/policy/strategic-framework/documents/language-survey-final-report_en.pdf</a:t>
            </a:r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80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Differenze significative: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4726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it-IT" sz="5000" b="1" dirty="0" smtClean="0"/>
          </a:p>
          <a:p>
            <a:pPr marL="0" indent="0">
              <a:buNone/>
            </a:pPr>
            <a:r>
              <a:rPr lang="it-IT" sz="5000" b="1" dirty="0" smtClean="0"/>
              <a:t>Fattori influenti:</a:t>
            </a:r>
          </a:p>
          <a:p>
            <a:pPr marL="0" indent="0">
              <a:buNone/>
            </a:pPr>
            <a:endParaRPr lang="it-IT" sz="4500" dirty="0" smtClean="0"/>
          </a:p>
          <a:p>
            <a:pPr marL="0" indent="0">
              <a:buNone/>
            </a:pPr>
            <a:r>
              <a:rPr lang="it-IT" sz="6000" dirty="0" smtClean="0"/>
              <a:t>inizio </a:t>
            </a:r>
            <a:r>
              <a:rPr lang="it-IT" sz="6000" dirty="0"/>
              <a:t>anticipato, </a:t>
            </a:r>
            <a:endParaRPr lang="it-IT" sz="6000" dirty="0" smtClean="0"/>
          </a:p>
          <a:p>
            <a:pPr marL="0" indent="0">
              <a:buNone/>
            </a:pPr>
            <a:r>
              <a:rPr lang="it-IT" sz="6000" dirty="0" smtClean="0"/>
              <a:t>studio </a:t>
            </a:r>
            <a:r>
              <a:rPr lang="it-IT" sz="6000" dirty="0"/>
              <a:t>di un numero maggiore di lingue straniere e di lingue antiche</a:t>
            </a:r>
            <a:r>
              <a:rPr lang="it-IT" sz="6000" dirty="0" smtClean="0"/>
              <a:t>,</a:t>
            </a:r>
          </a:p>
          <a:p>
            <a:pPr marL="0" indent="0">
              <a:buNone/>
            </a:pPr>
            <a:r>
              <a:rPr lang="it-IT" sz="6000" dirty="0" smtClean="0"/>
              <a:t>opportunità per </a:t>
            </a:r>
            <a:r>
              <a:rPr lang="it-IT" sz="6000" dirty="0"/>
              <a:t>l’apprendimento linguistico informale</a:t>
            </a:r>
          </a:p>
          <a:p>
            <a:pPr marL="0" indent="0">
              <a:buNone/>
            </a:pPr>
            <a:r>
              <a:rPr lang="it-IT" sz="6000" dirty="0"/>
              <a:t> </a:t>
            </a:r>
            <a:r>
              <a:rPr lang="it-IT" sz="6000" dirty="0" smtClean="0"/>
              <a:t>conoscenza delle lingue da </a:t>
            </a:r>
            <a:r>
              <a:rPr lang="it-IT" sz="6000" dirty="0"/>
              <a:t>parte dei </a:t>
            </a:r>
            <a:r>
              <a:rPr lang="it-IT" sz="6000" dirty="0" smtClean="0"/>
              <a:t>genitori </a:t>
            </a:r>
          </a:p>
          <a:p>
            <a:pPr marL="0" indent="0">
              <a:buNone/>
            </a:pPr>
            <a:r>
              <a:rPr lang="it-IT" sz="6000" dirty="0" smtClean="0"/>
              <a:t>i </a:t>
            </a:r>
            <a:r>
              <a:rPr lang="it-IT" sz="6000" dirty="0"/>
              <a:t>viaggi individuali all’estero</a:t>
            </a:r>
            <a:r>
              <a:rPr lang="it-IT" sz="6000" dirty="0" smtClean="0"/>
              <a:t>,</a:t>
            </a:r>
          </a:p>
          <a:p>
            <a:pPr marL="0" indent="0">
              <a:buNone/>
            </a:pPr>
            <a:r>
              <a:rPr lang="it-IT" sz="6000" dirty="0" smtClean="0"/>
              <a:t> </a:t>
            </a:r>
            <a:r>
              <a:rPr lang="it-IT" sz="6000" dirty="0"/>
              <a:t>l’uso del doppiaggio o dei sottotitoli nei media </a:t>
            </a:r>
            <a:endParaRPr lang="it-IT" sz="6000" dirty="0" smtClean="0"/>
          </a:p>
          <a:p>
            <a:pPr marL="0" indent="0">
              <a:buNone/>
            </a:pPr>
            <a:r>
              <a:rPr lang="it-IT" sz="6000" dirty="0" smtClean="0"/>
              <a:t> </a:t>
            </a:r>
            <a:r>
              <a:rPr lang="it-IT" sz="6000" dirty="0"/>
              <a:t>l’esposizione degli studenti alla lingua attraverso i mezzi di comunicazione tradizionali e </a:t>
            </a:r>
            <a:r>
              <a:rPr lang="it-IT" sz="6000" dirty="0" smtClean="0"/>
              <a:t>recenti</a:t>
            </a:r>
            <a:endParaRPr lang="it-IT" sz="6000" dirty="0"/>
          </a:p>
          <a:p>
            <a:pPr marL="0" indent="0">
              <a:buNone/>
            </a:pPr>
            <a:endParaRPr lang="it-IT" sz="6000" dirty="0" smtClean="0"/>
          </a:p>
          <a:p>
            <a:pPr marL="0" indent="0">
              <a:buNone/>
            </a:pPr>
            <a:r>
              <a:rPr lang="it-IT" sz="6000" dirty="0" smtClean="0"/>
              <a:t> </a:t>
            </a:r>
            <a:r>
              <a:rPr lang="it-IT" sz="6000" dirty="0"/>
              <a:t>disponibilità di laboratori di </a:t>
            </a:r>
            <a:r>
              <a:rPr lang="it-IT" sz="6000" dirty="0" smtClean="0"/>
              <a:t>ICT</a:t>
            </a:r>
          </a:p>
          <a:p>
            <a:pPr marL="0" indent="0">
              <a:buNone/>
            </a:pPr>
            <a:r>
              <a:rPr lang="it-IT" sz="4200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748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/>
              <a:t>Migliorare le competenze orali?</a:t>
            </a:r>
          </a:p>
          <a:p>
            <a:r>
              <a:rPr lang="it-IT" dirty="0"/>
              <a:t>Compiti </a:t>
            </a:r>
            <a:r>
              <a:rPr lang="it-IT" dirty="0" smtClean="0"/>
              <a:t>autentici</a:t>
            </a:r>
            <a:endParaRPr lang="it-IT" dirty="0"/>
          </a:p>
          <a:p>
            <a:r>
              <a:rPr lang="it-IT" dirty="0" smtClean="0"/>
              <a:t>Web- </a:t>
            </a:r>
            <a:r>
              <a:rPr lang="it-IT" dirty="0" err="1" smtClean="0"/>
              <a:t>quest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254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518" y="4509120"/>
            <a:ext cx="8229600" cy="264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315416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100392" y="3342184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https://www.google.it/search?q=tech+platforms+for+students+to+practice+speaking&amp;oq=tech+platforms+for+students+to+practice+speaking&amp;aqs=chrome..</a:t>
            </a:r>
            <a:r>
              <a:rPr lang="it-IT" dirty="0" smtClean="0">
                <a:hlinkClick r:id="rId4"/>
              </a:rPr>
              <a:t>69i57.20052j0j8&amp;sourceid=chrome&amp;ie=UTF-8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83385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0936"/>
            <a:ext cx="8229600" cy="264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5125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482" y="1600200"/>
            <a:ext cx="72570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51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webquest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Metodologia didattica (Dodge, S. Diego State </a:t>
            </a:r>
            <a:r>
              <a:rPr lang="it-IT" dirty="0" err="1"/>
              <a:t>U</a:t>
            </a:r>
            <a:r>
              <a:rPr lang="it-IT" dirty="0" err="1" smtClean="0"/>
              <a:t>niv</a:t>
            </a:r>
            <a:r>
              <a:rPr lang="it-IT" dirty="0" smtClean="0"/>
              <a:t>.)</a:t>
            </a:r>
          </a:p>
          <a:p>
            <a:r>
              <a:rPr lang="it-IT" dirty="0" smtClean="0"/>
              <a:t>Capacità di risolvere problemi attraverso una ricerca guidata in internet</a:t>
            </a:r>
          </a:p>
          <a:p>
            <a:r>
              <a:rPr lang="it-IT" dirty="0" smtClean="0"/>
              <a:t>6 passi:</a:t>
            </a:r>
          </a:p>
          <a:p>
            <a:r>
              <a:rPr lang="it-IT" dirty="0" smtClean="0"/>
              <a:t>Introduzione (sei un giornalista…),Compito (devi convincere..),Risorse, Processo, Suggerimenti, Conclusione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21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http://www.thematzats.com/radio/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699" y="1600200"/>
            <a:ext cx="71306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04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38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32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Serragiotto</a:t>
            </a:r>
            <a:r>
              <a:rPr lang="it-IT" dirty="0"/>
              <a:t>, G.( 2012). </a:t>
            </a:r>
            <a:r>
              <a:rPr lang="it-IT" b="1" dirty="0"/>
              <a:t>Cosa ti hanno insegnato al liceo?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Descrive una ricerca,  </a:t>
            </a:r>
            <a:r>
              <a:rPr lang="it-IT" dirty="0" smtClean="0"/>
              <a:t>questionario </a:t>
            </a:r>
          </a:p>
          <a:p>
            <a:r>
              <a:rPr lang="it-IT" dirty="0" smtClean="0"/>
              <a:t>Campione: </a:t>
            </a:r>
            <a:r>
              <a:rPr lang="it-IT" dirty="0"/>
              <a:t>353 studenti del primo anno che hanno già frequentato i corsi base di glottodidattica dei corsi di  lingue dell’Università di </a:t>
            </a:r>
            <a:r>
              <a:rPr lang="it-IT" dirty="0" smtClean="0"/>
              <a:t>Venezia</a:t>
            </a:r>
            <a:r>
              <a:rPr lang="it-IT" dirty="0"/>
              <a:t>.</a:t>
            </a:r>
            <a:endParaRPr lang="it-IT" dirty="0" smtClean="0"/>
          </a:p>
          <a:p>
            <a:r>
              <a:rPr lang="it-IT" dirty="0" smtClean="0"/>
              <a:t>Gli studenti come valutano la formazione </a:t>
            </a:r>
            <a:r>
              <a:rPr lang="it-IT" dirty="0"/>
              <a:t>linguistica ricevuta nella scuola </a:t>
            </a:r>
            <a:r>
              <a:rPr lang="it-IT" dirty="0" smtClean="0"/>
              <a:t>superiore</a:t>
            </a:r>
            <a:r>
              <a:rPr lang="it-IT" dirty="0"/>
              <a:t>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17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Scuola superiore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Fino agli anni ‘80</a:t>
            </a:r>
          </a:p>
          <a:p>
            <a:r>
              <a:rPr lang="it-IT" dirty="0" smtClean="0"/>
              <a:t>Liceo classico (accesso a tutte le facoltà) lingua solo nel ginnasio,</a:t>
            </a:r>
          </a:p>
          <a:p>
            <a:r>
              <a:rPr lang="it-IT" dirty="0" smtClean="0"/>
              <a:t>Liceo scientifico (no accesso a Lettere e fil), lingue tutti gli anni</a:t>
            </a:r>
          </a:p>
          <a:p>
            <a:r>
              <a:rPr lang="it-IT" dirty="0" smtClean="0"/>
              <a:t>Linguistico solo privato</a:t>
            </a:r>
          </a:p>
          <a:p>
            <a:r>
              <a:rPr lang="it-IT" dirty="0" smtClean="0"/>
              <a:t>Magistrale solo 2 anni</a:t>
            </a:r>
          </a:p>
          <a:p>
            <a:r>
              <a:rPr lang="it-IT" dirty="0" smtClean="0"/>
              <a:t>Istituti tecnici, turistico e alberghiero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76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insegnava?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60’</a:t>
            </a:r>
            <a:r>
              <a:rPr lang="it-IT" dirty="0" smtClean="0"/>
              <a:t>, </a:t>
            </a:r>
            <a:r>
              <a:rPr lang="it-IT" dirty="0" smtClean="0"/>
              <a:t>esuli, laureati in altre Facoltà</a:t>
            </a:r>
          </a:p>
          <a:p>
            <a:r>
              <a:rPr lang="it-IT" dirty="0" smtClean="0"/>
              <a:t>’70 (Dopo il miracolo economico, il bisogno di esportare)</a:t>
            </a:r>
          </a:p>
          <a:p>
            <a:pPr lvl="1"/>
            <a:r>
              <a:rPr lang="it-IT" dirty="0" smtClean="0"/>
              <a:t> </a:t>
            </a:r>
            <a:r>
              <a:rPr lang="it-IT" dirty="0"/>
              <a:t>1980</a:t>
            </a:r>
            <a:r>
              <a:rPr lang="it-IT" dirty="0" smtClean="0"/>
              <a:t>, il  primo </a:t>
            </a:r>
            <a:r>
              <a:rPr lang="it-IT" dirty="0"/>
              <a:t>piano di formazione dei docenti di lingue, il </a:t>
            </a:r>
            <a:r>
              <a:rPr lang="it-IT" i="1" dirty="0"/>
              <a:t>Progetto </a:t>
            </a:r>
            <a:r>
              <a:rPr lang="it-IT" i="1" dirty="0" smtClean="0"/>
              <a:t>speciale </a:t>
            </a:r>
            <a:r>
              <a:rPr lang="it-IT" i="1" dirty="0"/>
              <a:t>lingue </a:t>
            </a:r>
            <a:r>
              <a:rPr lang="it-IT" i="1" dirty="0" smtClean="0"/>
              <a:t>straniere</a:t>
            </a:r>
            <a:endParaRPr lang="it-IT" dirty="0"/>
          </a:p>
          <a:p>
            <a:pPr lvl="1"/>
            <a:r>
              <a:rPr lang="it-IT" dirty="0" smtClean="0"/>
              <a:t>1986 </a:t>
            </a:r>
            <a:r>
              <a:rPr lang="it-IT" dirty="0"/>
              <a:t>i </a:t>
            </a:r>
            <a:r>
              <a:rPr lang="it-IT" i="1" dirty="0"/>
              <a:t>Piani di studio per la scuola superiore </a:t>
            </a:r>
            <a:r>
              <a:rPr lang="it-IT" dirty="0"/>
              <a:t>(i «</a:t>
            </a:r>
            <a:r>
              <a:rPr lang="it-IT" dirty="0" smtClean="0"/>
              <a:t>Programmi </a:t>
            </a:r>
            <a:r>
              <a:rPr lang="it-IT" dirty="0"/>
              <a:t>Brocca), coerenti con le richieste del  Consiglio d’Europa </a:t>
            </a:r>
          </a:p>
          <a:p>
            <a:pPr lvl="1"/>
            <a:r>
              <a:rPr lang="it-IT" dirty="0"/>
              <a:t>Difficoltà con le indicazioni di Moratti:</a:t>
            </a:r>
          </a:p>
          <a:p>
            <a:pPr lvl="2"/>
            <a:r>
              <a:rPr lang="it-IT" dirty="0" smtClean="0"/>
              <a:t>nel </a:t>
            </a:r>
            <a:r>
              <a:rPr lang="it-IT" dirty="0"/>
              <a:t>2004 obbligo di lingua straniera in tutti gli anni della scuola </a:t>
            </a:r>
            <a:r>
              <a:rPr lang="it-IT" dirty="0" smtClean="0"/>
              <a:t>elementare, all’insegnante </a:t>
            </a:r>
            <a:r>
              <a:rPr lang="it-IT" dirty="0"/>
              <a:t>(basta un livello b1 per insegnare alla scuola </a:t>
            </a:r>
            <a:r>
              <a:rPr lang="it-IT" dirty="0" smtClean="0"/>
              <a:t>elementare).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899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i="1" dirty="0" smtClean="0"/>
              <a:t>scuola </a:t>
            </a:r>
            <a:r>
              <a:rPr lang="it-IT" i="1" dirty="0"/>
              <a:t>primaria </a:t>
            </a:r>
            <a:r>
              <a:rPr lang="it-IT" dirty="0"/>
              <a:t>la lingua inglese </a:t>
            </a:r>
            <a:r>
              <a:rPr lang="it-IT" dirty="0" smtClean="0"/>
              <a:t> tre </a:t>
            </a:r>
            <a:r>
              <a:rPr lang="it-IT" dirty="0"/>
              <a:t>ore settimanali d’insegnamento, impartito da un insegnante elementare </a:t>
            </a:r>
            <a:r>
              <a:rPr lang="it-IT" dirty="0" smtClean="0"/>
              <a:t>appositamente </a:t>
            </a:r>
            <a:r>
              <a:rPr lang="it-IT" dirty="0" smtClean="0"/>
              <a:t>formato</a:t>
            </a:r>
          </a:p>
          <a:p>
            <a:endParaRPr lang="it-IT" dirty="0"/>
          </a:p>
          <a:p>
            <a:r>
              <a:rPr lang="it-IT" dirty="0" smtClean="0"/>
              <a:t> </a:t>
            </a:r>
            <a:r>
              <a:rPr lang="it-IT" i="1" dirty="0" smtClean="0"/>
              <a:t>nella </a:t>
            </a:r>
            <a:r>
              <a:rPr lang="it-IT" i="1" dirty="0"/>
              <a:t>scuola secondaria di primo </a:t>
            </a:r>
            <a:r>
              <a:rPr lang="it-IT" i="1" dirty="0" smtClean="0"/>
              <a:t>grado dal</a:t>
            </a:r>
            <a:r>
              <a:rPr lang="it-IT" dirty="0" smtClean="0"/>
              <a:t> 2004/2005  </a:t>
            </a:r>
            <a:r>
              <a:rPr lang="it-IT" dirty="0"/>
              <a:t>due lingue </a:t>
            </a:r>
            <a:r>
              <a:rPr lang="it-IT" dirty="0" smtClean="0"/>
              <a:t>comunitarie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 smtClean="0"/>
              <a:t>abilità </a:t>
            </a:r>
            <a:r>
              <a:rPr lang="it-IT" dirty="0"/>
              <a:t>orali ed una graduale </a:t>
            </a:r>
            <a:r>
              <a:rPr lang="it-IT" dirty="0" smtClean="0"/>
              <a:t>introduzione </a:t>
            </a:r>
            <a:r>
              <a:rPr lang="it-IT" dirty="0"/>
              <a:t>della lettura e scrittura; viene auspicata la riflessione sulla lingua partendo da un uso concreto della lingua in contesto e non da astratti schemi grammaticali. </a:t>
            </a:r>
            <a:r>
              <a:rPr lang="it-IT" dirty="0" smtClean="0"/>
              <a:t>3 ore inglese, 2 ore seconda lingua, possibilità inglese potenziato, corsi di italiano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37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questionario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Informazioni sullo studente</a:t>
            </a:r>
          </a:p>
          <a:p>
            <a:endParaRPr lang="it-IT" dirty="0" smtClean="0"/>
          </a:p>
          <a:p>
            <a:r>
              <a:rPr lang="it-IT" dirty="0" smtClean="0"/>
              <a:t>Tipo di scuola frequentata</a:t>
            </a:r>
          </a:p>
          <a:p>
            <a:endParaRPr lang="it-IT" dirty="0" smtClean="0"/>
          </a:p>
          <a:p>
            <a:r>
              <a:rPr lang="it-IT" dirty="0" smtClean="0"/>
              <a:t>Anni di studio dell’inglese e della seconda lingua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la maggior parte degli studenti sono di sesso femminile (305/48), </a:t>
            </a: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 i ragazzi fanno </a:t>
            </a:r>
            <a:r>
              <a:rPr lang="it-IT" dirty="0"/>
              <a:t>soprattutto il liceo scientifico e le ragazze </a:t>
            </a:r>
            <a:r>
              <a:rPr lang="it-IT" dirty="0" smtClean="0"/>
              <a:t>il </a:t>
            </a:r>
            <a:r>
              <a:rPr lang="it-IT" dirty="0"/>
              <a:t>linguistico. </a:t>
            </a: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Il </a:t>
            </a:r>
            <a:r>
              <a:rPr lang="it-IT" dirty="0"/>
              <a:t>96% studia l’inglese da più di 4 anni.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57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Riassumendo..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Debolezze lingua orale</a:t>
            </a:r>
          </a:p>
          <a:p>
            <a:r>
              <a:rPr lang="it-IT" dirty="0" smtClean="0"/>
              <a:t>Lezione frontale, esercizi</a:t>
            </a:r>
          </a:p>
          <a:p>
            <a:r>
              <a:rPr lang="it-IT" dirty="0" smtClean="0"/>
              <a:t>Libro di testo, fotocopie</a:t>
            </a:r>
          </a:p>
          <a:p>
            <a:r>
              <a:rPr lang="it-IT" dirty="0" smtClean="0"/>
              <a:t>Audio registratore</a:t>
            </a:r>
          </a:p>
          <a:p>
            <a:r>
              <a:rPr lang="it-IT" dirty="0" smtClean="0"/>
              <a:t>B2-B1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1067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1258</Words>
  <Application>Microsoft Office PowerPoint</Application>
  <PresentationFormat>Presentazione su schermo (4:3)</PresentationFormat>
  <Paragraphs>270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Tecnologie dell’Istruzione </vt:lpstr>
      <vt:lpstr>A CHI CI RIVOLGIAMO? </vt:lpstr>
      <vt:lpstr>a scuola  la tecnologia c’e’?  come si insegna? </vt:lpstr>
      <vt:lpstr>Serragiotto, G.( 2012). Cosa ti hanno insegnato al liceo? </vt:lpstr>
      <vt:lpstr>Scuola superiore</vt:lpstr>
      <vt:lpstr>Chi insegnava?</vt:lpstr>
      <vt:lpstr>oggi</vt:lpstr>
      <vt:lpstr>Il questionario</vt:lpstr>
      <vt:lpstr>Riassumendo..</vt:lpstr>
      <vt:lpstr>Motivi della scelta </vt:lpstr>
      <vt:lpstr>Su quali aspetti si sentiva più debole, in quali c’e’ stato uno sviluppo maggiore, quali non sono stati sviluppati </vt:lpstr>
      <vt:lpstr>Modalità didattiche utilizzate </vt:lpstr>
      <vt:lpstr>Quale tecnica di apprendimento il suo insegnante di lingua prediligeva maggiormente? (indichi 1 o 2 opzioni)  </vt:lpstr>
      <vt:lpstr>I materiali utilizzati nell’apprendimento :  </vt:lpstr>
      <vt:lpstr>Quale tecnologia è stata utilizzata di più dal docente di inglese? </vt:lpstr>
      <vt:lpstr>Come preferiva lavorare in classe nell’apprendimento della lingua inglese?  Come di solito la faceva lavorare in classe l’insegnante? </vt:lpstr>
      <vt:lpstr>Quale livello del qcer è riuscito a raggiungere? </vt:lpstr>
      <vt:lpstr>Qcer?</vt:lpstr>
      <vt:lpstr>Diapositiva 19</vt:lpstr>
      <vt:lpstr>Diapositiva 20</vt:lpstr>
      <vt:lpstr>ESLC</vt:lpstr>
      <vt:lpstr>metodo</vt:lpstr>
      <vt:lpstr>Esempio A1 task in English </vt:lpstr>
      <vt:lpstr>Esempio lettura A1</vt:lpstr>
      <vt:lpstr>QCER</vt:lpstr>
      <vt:lpstr>Diapositiva 26</vt:lpstr>
      <vt:lpstr>Risultati: </vt:lpstr>
      <vt:lpstr>Diapositiva 28</vt:lpstr>
      <vt:lpstr>I can do…</vt:lpstr>
      <vt:lpstr>Differenze significative:</vt:lpstr>
      <vt:lpstr>Diapositiva 31</vt:lpstr>
      <vt:lpstr>Diapositiva 32</vt:lpstr>
      <vt:lpstr>Diapositiva 33</vt:lpstr>
      <vt:lpstr>Diapositiva 34</vt:lpstr>
      <vt:lpstr>webquest</vt:lpstr>
      <vt:lpstr>http://www.thematzats.com/radio/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gisella</cp:lastModifiedBy>
  <cp:revision>72</cp:revision>
  <dcterms:created xsi:type="dcterms:W3CDTF">2013-09-22T10:31:02Z</dcterms:created>
  <dcterms:modified xsi:type="dcterms:W3CDTF">2018-10-18T12:23:17Z</dcterms:modified>
</cp:coreProperties>
</file>