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7" r:id="rId19"/>
    <p:sldId id="278" r:id="rId20"/>
    <p:sldId id="275" r:id="rId21"/>
    <p:sldId id="276" r:id="rId22"/>
    <p:sldId id="279" r:id="rId23"/>
    <p:sldId id="280" r:id="rId24"/>
    <p:sldId id="281" r:id="rId25"/>
    <p:sldId id="282" r:id="rId26"/>
    <p:sldId id="31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5" r:id="rId57"/>
    <p:sldId id="313" r:id="rId58"/>
    <p:sldId id="314" r:id="rId5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FE97-1330-AE46-88B4-D4CD60DAFF24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4AB7D-2E98-C040-BD25-6ABCBD0B87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4AB7D-2E98-C040-BD25-6ABCBD0B87B1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53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20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44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1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45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5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6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23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2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2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22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E3EC-8AFD-E541-9F14-B4A9547D0BB6}" type="datetimeFigureOut">
              <a:rPr lang="it-IT" smtClean="0"/>
              <a:t>09/12/15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DC12-7EBE-5F45-B429-2AF782AB82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8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8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634" b="6572"/>
          <a:stretch/>
        </p:blipFill>
        <p:spPr>
          <a:xfrm>
            <a:off x="914400" y="0"/>
            <a:ext cx="6529861" cy="492475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61" y="5110691"/>
            <a:ext cx="5321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ratei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Altre </a:t>
            </a:r>
            <a:r>
              <a:rPr lang="it-IT" dirty="0"/>
              <a:t>tipiche scritture di assestamento sono costituiti dai “ratei”.</a:t>
            </a:r>
          </a:p>
          <a:p>
            <a:pPr algn="just"/>
            <a:r>
              <a:rPr lang="it-IT" dirty="0"/>
              <a:t>Essi si rendono necessarie per integrare quote di costo o di ricavo </a:t>
            </a:r>
            <a:r>
              <a:rPr lang="it-IT" dirty="0" smtClean="0"/>
              <a:t>di competenza </a:t>
            </a:r>
            <a:r>
              <a:rPr lang="it-IT" dirty="0"/>
              <a:t>del periodo trascorso ma a fronte delle quali la </a:t>
            </a:r>
            <a:r>
              <a:rPr lang="it-IT" dirty="0" smtClean="0"/>
              <a:t>manifestazione numeraria </a:t>
            </a:r>
            <a:r>
              <a:rPr lang="it-IT" dirty="0"/>
              <a:t>non si è ancora manifestata.</a:t>
            </a:r>
          </a:p>
          <a:p>
            <a:pPr algn="just"/>
            <a:r>
              <a:rPr lang="it-IT" dirty="0"/>
              <a:t>Più precisamente, i ratei rappresentano crediti o debiti connessi a ricavi o </a:t>
            </a:r>
            <a:r>
              <a:rPr lang="it-IT" dirty="0" smtClean="0"/>
              <a:t>a costi </a:t>
            </a:r>
            <a:r>
              <a:rPr lang="it-IT" dirty="0"/>
              <a:t>di competenza, a fronte dei quali però la variazione di liquidità avrà </a:t>
            </a:r>
            <a:r>
              <a:rPr lang="it-IT" dirty="0" smtClean="0"/>
              <a:t>luogo nell’esercizio </a:t>
            </a:r>
            <a:r>
              <a:rPr lang="it-IT" dirty="0"/>
              <a:t>successivo.</a:t>
            </a:r>
          </a:p>
          <a:p>
            <a:pPr algn="just"/>
            <a:r>
              <a:rPr lang="it-IT" dirty="0"/>
              <a:t>Occorre, pertanto, integrare il conto economico dell’esercizio con tali costi </a:t>
            </a:r>
            <a:r>
              <a:rPr lang="it-IT" dirty="0" smtClean="0"/>
              <a:t>e ricavi</a:t>
            </a:r>
            <a:endParaRPr lang="it-IT" dirty="0"/>
          </a:p>
          <a:p>
            <a:pPr algn="just"/>
            <a:r>
              <a:rPr lang="it-IT" dirty="0"/>
              <a:t>In particolare, i ratei sono attivi, quindi rappresentano dei crediti se riferiti </a:t>
            </a:r>
            <a:r>
              <a:rPr lang="it-IT" dirty="0" smtClean="0"/>
              <a:t>a ricavi</a:t>
            </a:r>
            <a:r>
              <a:rPr lang="it-IT" dirty="0"/>
              <a:t>, mentre sono passivi, cioè debiti, se riferiti a costi.</a:t>
            </a:r>
          </a:p>
          <a:p>
            <a:pPr algn="just"/>
            <a:r>
              <a:rPr lang="it-IT" dirty="0"/>
              <a:t>Pertanto, essi verranno inseriti nello stato patrimoniale, fra le attività o </a:t>
            </a:r>
            <a:r>
              <a:rPr lang="it-IT" dirty="0" smtClean="0"/>
              <a:t>le passività</a:t>
            </a:r>
            <a:r>
              <a:rPr lang="it-IT" dirty="0"/>
              <a:t>, mentre le relative quote di ricavo o di costo dovranno essere iscritte nel </a:t>
            </a:r>
            <a:r>
              <a:rPr lang="it-IT" dirty="0" smtClean="0"/>
              <a:t>conto economico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98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3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Esempio di rateo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0526"/>
            <a:ext cx="8229600" cy="51809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Poniamo </a:t>
            </a:r>
            <a:r>
              <a:rPr lang="it-IT" dirty="0"/>
              <a:t>di dover incassare un fitto attivo di 600 (ricavo di esercizio) ogni </a:t>
            </a:r>
            <a:r>
              <a:rPr lang="it-IT" dirty="0" smtClean="0"/>
              <a:t>sei mesi </a:t>
            </a:r>
            <a:r>
              <a:rPr lang="it-IT" dirty="0"/>
              <a:t>in via posticipata l’1/3 e l’1/9 di ogni anno.</a:t>
            </a:r>
          </a:p>
          <a:p>
            <a:pPr algn="just"/>
            <a:r>
              <a:rPr lang="it-IT" dirty="0"/>
              <a:t>Essendo regolato in via posticipata, ovvero al termine del periodo </a:t>
            </a:r>
            <a:r>
              <a:rPr lang="it-IT" dirty="0" smtClean="0"/>
              <a:t>di riferimento</a:t>
            </a:r>
            <a:r>
              <a:rPr lang="it-IT" dirty="0"/>
              <a:t>, il denaro incassato l’1/9 dell’anno “</a:t>
            </a:r>
            <a:r>
              <a:rPr lang="it-IT" dirty="0" err="1"/>
              <a:t>n</a:t>
            </a:r>
            <a:r>
              <a:rPr lang="it-IT" dirty="0"/>
              <a:t>” risulta di competenza del </a:t>
            </a:r>
            <a:r>
              <a:rPr lang="it-IT" dirty="0" smtClean="0"/>
              <a:t>periodo 1</a:t>
            </a:r>
            <a:r>
              <a:rPr lang="it-IT" dirty="0"/>
              <a:t>/3 – 1/9 dell’anno “</a:t>
            </a:r>
            <a:r>
              <a:rPr lang="it-IT" dirty="0" err="1"/>
              <a:t>n</a:t>
            </a:r>
            <a:r>
              <a:rPr lang="it-IT" dirty="0"/>
              <a:t>”, mentre quello incassato l’1/3 dell’anno “n+1” è di </a:t>
            </a:r>
            <a:r>
              <a:rPr lang="it-IT" dirty="0" smtClean="0"/>
              <a:t>competenza del </a:t>
            </a:r>
            <a:r>
              <a:rPr lang="it-IT" dirty="0"/>
              <a:t>periodo 1/9/“</a:t>
            </a:r>
            <a:r>
              <a:rPr lang="it-IT" dirty="0" err="1"/>
              <a:t>n</a:t>
            </a:r>
            <a:r>
              <a:rPr lang="it-IT" dirty="0"/>
              <a:t>” – 1/3/“n+1”.</a:t>
            </a:r>
          </a:p>
          <a:p>
            <a:pPr algn="just"/>
            <a:r>
              <a:rPr lang="it-IT" dirty="0"/>
              <a:t>Di conseguenza, quest’ultima quota semestrale è da considerarsi, pro quota, </a:t>
            </a:r>
            <a:r>
              <a:rPr lang="it-IT" dirty="0" smtClean="0"/>
              <a:t>di competenza </a:t>
            </a:r>
            <a:r>
              <a:rPr lang="it-IT" dirty="0"/>
              <a:t>di due diversi esercizi.</a:t>
            </a:r>
          </a:p>
          <a:p>
            <a:pPr algn="just"/>
            <a:r>
              <a:rPr lang="it-IT" dirty="0"/>
              <a:t>Nello specifico, la parte di ricavo maturata dall’1/9 al 31/12 (quattro mesi, </a:t>
            </a:r>
            <a:r>
              <a:rPr lang="it-IT" dirty="0" smtClean="0"/>
              <a:t>per un </a:t>
            </a:r>
            <a:r>
              <a:rPr lang="it-IT" dirty="0"/>
              <a:t>importo di 400), è di competenza del periodo in corso, mentre la parte rimanente </a:t>
            </a:r>
            <a:r>
              <a:rPr lang="it-IT" dirty="0" smtClean="0"/>
              <a:t>– dall</a:t>
            </a:r>
            <a:r>
              <a:rPr lang="it-IT" dirty="0"/>
              <a:t>’1/1 fino all’1/3 dell’anno successivo (due mesi, per un importo di 200), è </a:t>
            </a:r>
            <a:r>
              <a:rPr lang="it-IT" dirty="0" smtClean="0"/>
              <a:t>di competenza </a:t>
            </a:r>
            <a:r>
              <a:rPr lang="it-IT" dirty="0"/>
              <a:t>dell’esercizio seguente.</a:t>
            </a:r>
          </a:p>
          <a:p>
            <a:pPr algn="just"/>
            <a:r>
              <a:rPr lang="it-IT" dirty="0"/>
              <a:t>Di conseguenza, la prima quota, pari a 400, dovrà essere integrata fra i ricavi </a:t>
            </a:r>
            <a:r>
              <a:rPr lang="it-IT" dirty="0" smtClean="0"/>
              <a:t>del presente esercizio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441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968500"/>
            <a:ext cx="62738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181100"/>
            <a:ext cx="4241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2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917700"/>
            <a:ext cx="61595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734"/>
          </a:xfrm>
        </p:spPr>
        <p:txBody>
          <a:bodyPr/>
          <a:lstStyle/>
          <a:p>
            <a:r>
              <a:rPr lang="it-IT" dirty="0" smtClean="0"/>
              <a:t>Ratei passivi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79329"/>
            <a:ext cx="8229600" cy="5412817"/>
          </a:xfrm>
        </p:spPr>
        <p:txBody>
          <a:bodyPr>
            <a:noAutofit/>
          </a:bodyPr>
          <a:lstStyle/>
          <a:p>
            <a:pPr algn="just"/>
            <a:r>
              <a:rPr lang="it-IT" sz="2100" dirty="0"/>
              <a:t>Un ragionamento esattamente identico, ma speculare, deve essere operato </a:t>
            </a:r>
            <a:r>
              <a:rPr lang="it-IT" sz="2100" dirty="0" smtClean="0"/>
              <a:t>con riferimento </a:t>
            </a:r>
            <a:r>
              <a:rPr lang="it-IT" sz="2100" dirty="0"/>
              <a:t>alle quote di costo a cavallo fra due esercizi.</a:t>
            </a:r>
          </a:p>
          <a:p>
            <a:pPr algn="just"/>
            <a:r>
              <a:rPr lang="it-IT" sz="2100" dirty="0" smtClean="0"/>
              <a:t>Questa </a:t>
            </a:r>
            <a:r>
              <a:rPr lang="it-IT" sz="2100" dirty="0"/>
              <a:t>volta ipotizziamo di dover pagare un fitto passivo di 1200 (costo </a:t>
            </a:r>
            <a:r>
              <a:rPr lang="it-IT" sz="2100" dirty="0" smtClean="0"/>
              <a:t>di esercizio</a:t>
            </a:r>
            <a:r>
              <a:rPr lang="it-IT" sz="2100" dirty="0"/>
              <a:t>) ogni sei mesi in via posticipata l’1/3 e l’1/9 di ogni anno.</a:t>
            </a:r>
          </a:p>
          <a:p>
            <a:pPr algn="just"/>
            <a:r>
              <a:rPr lang="it-IT" sz="2100" dirty="0"/>
              <a:t>Come nell’esempio proposto in precedenza, poiché il regolamento avviene </a:t>
            </a:r>
            <a:r>
              <a:rPr lang="it-IT" sz="2100" dirty="0" smtClean="0"/>
              <a:t>in via </a:t>
            </a:r>
            <a:r>
              <a:rPr lang="it-IT" sz="2100" dirty="0"/>
              <a:t>posticipata, cioè al termine del periodo di riferimento, il denaro pagato l’1/</a:t>
            </a:r>
            <a:r>
              <a:rPr lang="it-IT" sz="2100" dirty="0" smtClean="0"/>
              <a:t>9 dell’anno </a:t>
            </a:r>
            <a:r>
              <a:rPr lang="it-IT" sz="2100" dirty="0"/>
              <a:t>“</a:t>
            </a:r>
            <a:r>
              <a:rPr lang="it-IT" sz="2100" dirty="0" err="1"/>
              <a:t>n</a:t>
            </a:r>
            <a:r>
              <a:rPr lang="it-IT" sz="2100" dirty="0"/>
              <a:t>” risulta di competenza del periodo 1/3 – 1/9 dell’anno “</a:t>
            </a:r>
            <a:r>
              <a:rPr lang="it-IT" sz="2100" dirty="0" err="1"/>
              <a:t>n</a:t>
            </a:r>
            <a:r>
              <a:rPr lang="it-IT" sz="2100" dirty="0"/>
              <a:t>”, mentre </a:t>
            </a:r>
            <a:r>
              <a:rPr lang="it-IT" sz="2100" dirty="0" smtClean="0"/>
              <a:t>quello pagato </a:t>
            </a:r>
            <a:r>
              <a:rPr lang="it-IT" sz="2100" dirty="0"/>
              <a:t>l’1/3 dell’anno “n+1” è di competenza del periodo 1/9/”</a:t>
            </a:r>
            <a:r>
              <a:rPr lang="it-IT" sz="2100" dirty="0" err="1"/>
              <a:t>n</a:t>
            </a:r>
            <a:r>
              <a:rPr lang="it-IT" sz="2100" dirty="0"/>
              <a:t>” – 1/3/“n+1”.</a:t>
            </a:r>
          </a:p>
          <a:p>
            <a:pPr algn="just"/>
            <a:r>
              <a:rPr lang="it-IT" sz="2100" dirty="0"/>
              <a:t>Ne deriva che la parte di costo maturata dall’1/9 al 31/12 (quattro mesi, per </a:t>
            </a:r>
            <a:r>
              <a:rPr lang="it-IT" sz="2100" dirty="0" smtClean="0"/>
              <a:t>un importo </a:t>
            </a:r>
            <a:r>
              <a:rPr lang="it-IT" sz="2100" dirty="0"/>
              <a:t>di 800), è di competenza del periodo in corso, mentre la rimanente – dall’1/</a:t>
            </a:r>
            <a:r>
              <a:rPr lang="it-IT" sz="2100" dirty="0" smtClean="0"/>
              <a:t>1 fino </a:t>
            </a:r>
            <a:r>
              <a:rPr lang="it-IT" sz="2100" dirty="0"/>
              <a:t>all’1/3 dell’anno successivo (due mesi, per un importo di 400), è di competenza </a:t>
            </a:r>
            <a:r>
              <a:rPr lang="it-IT" sz="2100" dirty="0" smtClean="0"/>
              <a:t>del seguente </a:t>
            </a:r>
            <a:r>
              <a:rPr lang="it-IT" sz="2100" dirty="0"/>
              <a:t>esercizio.</a:t>
            </a:r>
          </a:p>
          <a:p>
            <a:pPr algn="just"/>
            <a:r>
              <a:rPr lang="it-IT" sz="2100" dirty="0"/>
              <a:t>Ne deriva che la prima quota, di 800, dovrà essere integrata fra i </a:t>
            </a:r>
            <a:r>
              <a:rPr lang="it-IT" sz="2100" dirty="0" smtClean="0"/>
              <a:t>costi dell’esercizio</a:t>
            </a:r>
            <a:r>
              <a:rPr lang="it-IT" sz="2100" dirty="0"/>
              <a:t>.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67573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816100"/>
            <a:ext cx="60452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0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270000"/>
            <a:ext cx="4013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41500"/>
            <a:ext cx="5943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2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378"/>
          </a:xfrm>
        </p:spPr>
        <p:txBody>
          <a:bodyPr>
            <a:normAutofit fontScale="90000"/>
          </a:bodyPr>
          <a:lstStyle/>
          <a:p>
            <a:r>
              <a:rPr lang="it-IT" dirty="0"/>
              <a:t>le scritture di </a:t>
            </a:r>
            <a:r>
              <a:rPr lang="it-IT" dirty="0" smtClean="0"/>
              <a:t>assestamento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6319"/>
            <a:ext cx="8229600" cy="5745309"/>
          </a:xfrm>
        </p:spPr>
        <p:txBody>
          <a:bodyPr>
            <a:noAutofit/>
          </a:bodyPr>
          <a:lstStyle/>
          <a:p>
            <a:pPr marL="0" algn="just"/>
            <a:r>
              <a:rPr lang="it-IT" sz="2300" u="sng" dirty="0" smtClean="0"/>
              <a:t>ammortamenti</a:t>
            </a:r>
            <a:r>
              <a:rPr lang="it-IT" sz="2300" dirty="0" smtClean="0"/>
              <a:t>: </a:t>
            </a:r>
            <a:r>
              <a:rPr lang="it-IT" sz="2300" b="1" dirty="0"/>
              <a:t>scritture di integrazione (</a:t>
            </a:r>
            <a:r>
              <a:rPr lang="it-IT" sz="2300" b="1" dirty="0" smtClean="0"/>
              <a:t>o di </a:t>
            </a:r>
            <a:r>
              <a:rPr lang="it-IT" sz="2300" b="1" dirty="0"/>
              <a:t>completamento</a:t>
            </a:r>
            <a:r>
              <a:rPr lang="it-IT" sz="2300" b="1" dirty="0" smtClean="0"/>
              <a:t>)</a:t>
            </a:r>
            <a:r>
              <a:rPr lang="it-IT" sz="2300" dirty="0" smtClean="0"/>
              <a:t>, che consentono </a:t>
            </a:r>
            <a:r>
              <a:rPr lang="it-IT" sz="2300" dirty="0"/>
              <a:t>l’imputazione all’esercizio in corso di </a:t>
            </a:r>
            <a:r>
              <a:rPr lang="it-IT" sz="2300" dirty="0" smtClean="0"/>
              <a:t>costi di </a:t>
            </a:r>
            <a:r>
              <a:rPr lang="it-IT" sz="2300" dirty="0"/>
              <a:t>competenza del periodo i quali non verrebbero altrimenti tenuti in considerazione </a:t>
            </a:r>
            <a:r>
              <a:rPr lang="it-IT" sz="2300" dirty="0" smtClean="0"/>
              <a:t>ai fini </a:t>
            </a:r>
            <a:r>
              <a:rPr lang="it-IT" sz="2300" dirty="0"/>
              <a:t>della determinazione del reddito e del </a:t>
            </a:r>
            <a:r>
              <a:rPr lang="it-IT" sz="2300" dirty="0" smtClean="0"/>
              <a:t>patrimonio (INTRODUCONO in </a:t>
            </a:r>
            <a:r>
              <a:rPr lang="it-IT" sz="2300" dirty="0"/>
              <a:t>contabilità generale costi e </a:t>
            </a:r>
            <a:r>
              <a:rPr lang="it-IT" sz="2300" dirty="0" smtClean="0"/>
              <a:t>ricavi non </a:t>
            </a:r>
            <a:r>
              <a:rPr lang="it-IT" sz="2300" dirty="0"/>
              <a:t>ancora </a:t>
            </a:r>
            <a:r>
              <a:rPr lang="it-IT" sz="2300" dirty="0" smtClean="0"/>
              <a:t>registrati)</a:t>
            </a:r>
            <a:endParaRPr lang="it-IT" sz="2300" dirty="0"/>
          </a:p>
          <a:p>
            <a:pPr marL="0" algn="just"/>
            <a:r>
              <a:rPr lang="it-IT" sz="2300" u="sng" dirty="0"/>
              <a:t>r</a:t>
            </a:r>
            <a:r>
              <a:rPr lang="it-IT" sz="2300" u="sng" dirty="0" smtClean="0"/>
              <a:t>imanenze</a:t>
            </a:r>
            <a:r>
              <a:rPr lang="it-IT" sz="2300" dirty="0" smtClean="0"/>
              <a:t>: </a:t>
            </a:r>
            <a:r>
              <a:rPr lang="it-IT" sz="2300" b="1" dirty="0"/>
              <a:t>scritture di rettifica</a:t>
            </a:r>
            <a:r>
              <a:rPr lang="it-IT" sz="2300" dirty="0"/>
              <a:t>, poiché permettono </a:t>
            </a:r>
            <a:r>
              <a:rPr lang="it-IT" sz="2300" dirty="0" smtClean="0"/>
              <a:t>di stornare </a:t>
            </a:r>
            <a:r>
              <a:rPr lang="it-IT" sz="2300" dirty="0"/>
              <a:t>dalla competenza del periodo in corso costi di pertinenza del futuro </a:t>
            </a:r>
            <a:r>
              <a:rPr lang="it-IT" sz="2300" dirty="0" smtClean="0"/>
              <a:t>esercizio (MODIFICANO costi </a:t>
            </a:r>
            <a:r>
              <a:rPr lang="it-IT" sz="2300" dirty="0"/>
              <a:t>e ricavi già contabilizzati ma </a:t>
            </a:r>
            <a:r>
              <a:rPr lang="it-IT" sz="2300" dirty="0" smtClean="0"/>
              <a:t>non idonei </a:t>
            </a:r>
            <a:r>
              <a:rPr lang="it-IT" sz="2300" dirty="0"/>
              <a:t>alla determinazione del </a:t>
            </a:r>
            <a:r>
              <a:rPr lang="it-IT" sz="2300" dirty="0" smtClean="0"/>
              <a:t>reddito)</a:t>
            </a:r>
            <a:endParaRPr lang="it-IT" sz="2300" dirty="0"/>
          </a:p>
          <a:p>
            <a:pPr marL="0" algn="just"/>
            <a:r>
              <a:rPr lang="it-IT" sz="2300" dirty="0"/>
              <a:t>Senza di esse, verrebbero attribuiti al periodo amministrativo in corso </a:t>
            </a:r>
            <a:r>
              <a:rPr lang="it-IT" sz="2300" dirty="0" smtClean="0"/>
              <a:t>costi maggiori </a:t>
            </a:r>
            <a:r>
              <a:rPr lang="it-IT" sz="2300" dirty="0"/>
              <a:t>rispetto a quelli di </a:t>
            </a:r>
            <a:r>
              <a:rPr lang="it-IT" sz="2300" dirty="0" smtClean="0"/>
              <a:t>competenza</a:t>
            </a:r>
          </a:p>
          <a:p>
            <a:pPr marL="0" algn="just"/>
            <a:r>
              <a:rPr lang="it-IT" sz="2300" dirty="0"/>
              <a:t>hanno il compito di integrare costi o ricavi non rilevati </a:t>
            </a:r>
            <a:r>
              <a:rPr lang="it-IT" sz="2300" dirty="0" smtClean="0"/>
              <a:t>nel corso dell’esercizio, </a:t>
            </a:r>
            <a:r>
              <a:rPr lang="it-IT" sz="2300" dirty="0"/>
              <a:t>ma di competenza del </a:t>
            </a:r>
            <a:r>
              <a:rPr lang="it-IT" sz="2300" dirty="0" smtClean="0"/>
              <a:t>medesimo, </a:t>
            </a:r>
            <a:r>
              <a:rPr lang="it-IT" sz="2300" dirty="0"/>
              <a:t>e di rettificare costi o </a:t>
            </a:r>
            <a:r>
              <a:rPr lang="it-IT" sz="2300" dirty="0" smtClean="0"/>
              <a:t>ricavi rilevati </a:t>
            </a:r>
            <a:r>
              <a:rPr lang="it-IT" sz="2300" dirty="0"/>
              <a:t>nel </a:t>
            </a:r>
            <a:r>
              <a:rPr lang="it-IT" sz="2300" dirty="0" smtClean="0"/>
              <a:t>periodo, </a:t>
            </a:r>
            <a:r>
              <a:rPr lang="it-IT" sz="2300" dirty="0"/>
              <a:t>ma la cui competenza, in tutto o in parte, è da rinviare </a:t>
            </a:r>
            <a:r>
              <a:rPr lang="it-IT" sz="2300" dirty="0" smtClean="0"/>
              <a:t>al futuro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20366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532"/>
          </a:xfrm>
        </p:spPr>
        <p:txBody>
          <a:bodyPr>
            <a:noAutofit/>
          </a:bodyPr>
          <a:lstStyle/>
          <a:p>
            <a:r>
              <a:rPr lang="it-IT" sz="3400" dirty="0" smtClean="0"/>
              <a:t>accantonamento </a:t>
            </a:r>
            <a:r>
              <a:rPr lang="it-IT" sz="3400" dirty="0"/>
              <a:t>a fondi rischi e spese </a:t>
            </a:r>
            <a:r>
              <a:rPr lang="it-IT" sz="3400" dirty="0" smtClean="0"/>
              <a:t>future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39807"/>
            <a:ext cx="8229600" cy="54228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/>
              <a:t>gestione è un’attività rischiosa, nel senso che l’azienda </a:t>
            </a:r>
            <a:r>
              <a:rPr lang="it-IT" dirty="0" smtClean="0"/>
              <a:t>può incorrere </a:t>
            </a:r>
            <a:r>
              <a:rPr lang="it-IT" dirty="0"/>
              <a:t>in una serie di eventi che possono ripercuotersi negativamente sul </a:t>
            </a:r>
            <a:r>
              <a:rPr lang="it-IT" dirty="0" smtClean="0"/>
              <a:t>suo equilibrio </a:t>
            </a:r>
            <a:r>
              <a:rPr lang="it-IT" dirty="0"/>
              <a:t>economico, finanziario e patrimoniale.</a:t>
            </a:r>
          </a:p>
          <a:p>
            <a:pPr algn="just"/>
            <a:r>
              <a:rPr lang="it-IT" dirty="0" smtClean="0"/>
              <a:t>esempio: rischio </a:t>
            </a:r>
            <a:r>
              <a:rPr lang="it-IT" dirty="0"/>
              <a:t>di incendio, di furto, </a:t>
            </a:r>
            <a:r>
              <a:rPr lang="it-IT" dirty="0" smtClean="0"/>
              <a:t>ecc. Tali </a:t>
            </a:r>
            <a:r>
              <a:rPr lang="it-IT" dirty="0"/>
              <a:t>rischi sono specifici, nel senso che si teme la manifestazione di </a:t>
            </a:r>
            <a:r>
              <a:rPr lang="it-IT" dirty="0" smtClean="0"/>
              <a:t>un peculiare </a:t>
            </a:r>
            <a:r>
              <a:rPr lang="it-IT" dirty="0"/>
              <a:t>evento </a:t>
            </a:r>
            <a:r>
              <a:rPr lang="it-IT" dirty="0" smtClean="0"/>
              <a:t>negativo</a:t>
            </a:r>
            <a:endParaRPr lang="it-IT" dirty="0"/>
          </a:p>
          <a:p>
            <a:pPr algn="just"/>
            <a:r>
              <a:rPr lang="it-IT" dirty="0" smtClean="0"/>
              <a:t>si </a:t>
            </a:r>
            <a:r>
              <a:rPr lang="it-IT" dirty="0"/>
              <a:t>tratta di eventi incerti sia con riferimento alla </a:t>
            </a:r>
            <a:r>
              <a:rPr lang="it-IT" dirty="0" smtClean="0"/>
              <a:t>loro manifestazione </a:t>
            </a:r>
            <a:r>
              <a:rPr lang="it-IT" dirty="0"/>
              <a:t>sia al periodo in cui essa potrà </a:t>
            </a:r>
            <a:r>
              <a:rPr lang="it-IT" dirty="0" smtClean="0"/>
              <a:t>avvenire. Non si </a:t>
            </a:r>
            <a:r>
              <a:rPr lang="it-IT" dirty="0"/>
              <a:t>può prevedere se tali eventi si manifesteranno </a:t>
            </a:r>
            <a:r>
              <a:rPr lang="it-IT" dirty="0" smtClean="0"/>
              <a:t>e</a:t>
            </a:r>
            <a:r>
              <a:rPr lang="it-IT" dirty="0"/>
              <a:t> </a:t>
            </a:r>
            <a:r>
              <a:rPr lang="it-IT" dirty="0" smtClean="0"/>
              <a:t>quando </a:t>
            </a:r>
            <a:r>
              <a:rPr lang="it-IT" dirty="0"/>
              <a:t>si </a:t>
            </a:r>
            <a:r>
              <a:rPr lang="it-IT" dirty="0" smtClean="0"/>
              <a:t>manifesteranno. L’amministratore </a:t>
            </a:r>
            <a:r>
              <a:rPr lang="it-IT" dirty="0"/>
              <a:t>prudente, al fine di fronteggiare tali rischi, provvede </a:t>
            </a:r>
            <a:r>
              <a:rPr lang="it-IT" dirty="0" smtClean="0"/>
              <a:t>a </a:t>
            </a:r>
            <a:r>
              <a:rPr lang="it-IT" dirty="0"/>
              <a:t>stanziare ogni anno una quota di costo per costituire o alimentare uno specifico fondo.</a:t>
            </a:r>
          </a:p>
          <a:p>
            <a:pPr algn="just"/>
            <a:r>
              <a:rPr lang="it-IT" dirty="0"/>
              <a:t>Si parla, in questo caso, di autoassicurazione, in quanto la </a:t>
            </a:r>
            <a:r>
              <a:rPr lang="it-IT" dirty="0" smtClean="0"/>
              <a:t>combinazione produttiva </a:t>
            </a:r>
            <a:r>
              <a:rPr lang="it-IT" dirty="0"/>
              <a:t>trattiene risorse al proprio interno al fine di tutelarsi in caso di </a:t>
            </a:r>
            <a:r>
              <a:rPr lang="it-IT" dirty="0" smtClean="0"/>
              <a:t>manifestino eventuali </a:t>
            </a:r>
            <a:r>
              <a:rPr lang="it-IT" dirty="0"/>
              <a:t>eventi </a:t>
            </a:r>
            <a:r>
              <a:rPr lang="it-IT" dirty="0" smtClean="0"/>
              <a:t>negativi</a:t>
            </a:r>
          </a:p>
          <a:p>
            <a:pPr algn="just"/>
            <a:r>
              <a:rPr lang="it-IT" dirty="0"/>
              <a:t>L’alternativa è stipulare un apposito contratto di assicurazione, pagando periodicamente un </a:t>
            </a:r>
            <a:r>
              <a:rPr lang="it-IT" dirty="0" smtClean="0"/>
              <a:t>canone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85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77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Rilevazione contabile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08772"/>
            <a:ext cx="8229600" cy="5453136"/>
          </a:xfrm>
        </p:spPr>
        <p:txBody>
          <a:bodyPr>
            <a:normAutofit/>
          </a:bodyPr>
          <a:lstStyle/>
          <a:p>
            <a:r>
              <a:rPr lang="it-IT" dirty="0"/>
              <a:t>Dal punto di vista contabile, la scrittura è del tutto analoga a </a:t>
            </a:r>
            <a:r>
              <a:rPr lang="it-IT" dirty="0" smtClean="0"/>
              <a:t>quella dell’ammortamento</a:t>
            </a:r>
            <a:r>
              <a:rPr lang="it-IT" dirty="0"/>
              <a:t>: si accantona una quota di costo e, a fronte di essa, si stanzia (o </a:t>
            </a:r>
            <a:r>
              <a:rPr lang="it-IT" dirty="0" smtClean="0"/>
              <a:t>si alimenta </a:t>
            </a:r>
            <a:r>
              <a:rPr lang="it-IT" dirty="0"/>
              <a:t>se già presente) un apposito fondo.</a:t>
            </a:r>
          </a:p>
          <a:p>
            <a:r>
              <a:rPr lang="it-IT" dirty="0"/>
              <a:t>Esso ha natura numeraria, in quanto, qualora in futuro si manifesti </a:t>
            </a:r>
            <a:r>
              <a:rPr lang="it-IT" dirty="0" smtClean="0"/>
              <a:t>l’evento negativo</a:t>
            </a:r>
            <a:r>
              <a:rPr lang="it-IT" dirty="0"/>
              <a:t>, è destinato ad originare un’uscita di liquidità.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91" y="5201142"/>
            <a:ext cx="5778500" cy="16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8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34"/>
            <a:ext cx="4292600" cy="4165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40" y="897097"/>
            <a:ext cx="4253257" cy="2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458"/>
          </a:xfrm>
        </p:spPr>
        <p:txBody>
          <a:bodyPr>
            <a:normAutofit fontScale="90000"/>
          </a:bodyPr>
          <a:lstStyle/>
          <a:p>
            <a:r>
              <a:rPr lang="it-IT" dirty="0"/>
              <a:t>fondi spese future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88612"/>
            <a:ext cx="8229600" cy="554385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/>
              <a:t>Molto simili ai fondi </a:t>
            </a:r>
            <a:r>
              <a:rPr lang="it-IT" dirty="0" smtClean="0"/>
              <a:t>rischi, vengono</a:t>
            </a:r>
            <a:r>
              <a:rPr lang="it-IT" dirty="0"/>
              <a:t> </a:t>
            </a:r>
            <a:r>
              <a:rPr lang="it-IT" dirty="0" smtClean="0"/>
              <a:t>stanziati </a:t>
            </a:r>
            <a:r>
              <a:rPr lang="it-IT" dirty="0"/>
              <a:t>per far fronte a futuri esborsi, di notevole entità, che l’amministratore ritiene </a:t>
            </a:r>
            <a:r>
              <a:rPr lang="it-IT" dirty="0" smtClean="0"/>
              <a:t>di far </a:t>
            </a:r>
            <a:r>
              <a:rPr lang="it-IT" dirty="0"/>
              <a:t>gravare, pro quota, su diversi esercizi.</a:t>
            </a:r>
          </a:p>
          <a:p>
            <a:pPr algn="just"/>
            <a:r>
              <a:rPr lang="it-IT" dirty="0" smtClean="0"/>
              <a:t>si </a:t>
            </a:r>
            <a:r>
              <a:rPr lang="it-IT" dirty="0"/>
              <a:t>pensi ad un intervento di manutenzione sull’immobile </a:t>
            </a:r>
            <a:r>
              <a:rPr lang="it-IT" dirty="0" smtClean="0"/>
              <a:t>di proprietà</a:t>
            </a:r>
            <a:r>
              <a:rPr lang="it-IT" dirty="0"/>
              <a:t>, che l’azienda ripete ritualmente ogni cinque </a:t>
            </a:r>
            <a:r>
              <a:rPr lang="it-IT" dirty="0" smtClean="0"/>
              <a:t>anni. Pertanto</a:t>
            </a:r>
            <a:r>
              <a:rPr lang="it-IT" dirty="0"/>
              <a:t>, una volta ogni cinque anni, si avrà l’esborso di denaro connesso a </a:t>
            </a:r>
            <a:r>
              <a:rPr lang="it-IT" dirty="0" smtClean="0"/>
              <a:t>tale investimento </a:t>
            </a:r>
            <a:r>
              <a:rPr lang="it-IT" dirty="0"/>
              <a:t>ed il relativo costo verrà fatto gravare integralmente nell’anno in cui </a:t>
            </a:r>
            <a:r>
              <a:rPr lang="it-IT" dirty="0" smtClean="0"/>
              <a:t>esso viene </a:t>
            </a:r>
            <a:r>
              <a:rPr lang="it-IT" dirty="0"/>
              <a:t>effettivamente sostenuto.</a:t>
            </a:r>
          </a:p>
          <a:p>
            <a:pPr algn="just"/>
            <a:r>
              <a:rPr lang="it-IT" dirty="0" smtClean="0"/>
              <a:t>trattandosi </a:t>
            </a:r>
            <a:r>
              <a:rPr lang="it-IT" dirty="0"/>
              <a:t>di costi che, almeno idealmente, maturano anno per anno, </a:t>
            </a:r>
            <a:r>
              <a:rPr lang="it-IT" dirty="0" smtClean="0"/>
              <a:t>è corretto </a:t>
            </a:r>
            <a:r>
              <a:rPr lang="it-IT" dirty="0"/>
              <a:t>stanziare, al termine di ogni periodo, una quota a conto economico, al fine </a:t>
            </a:r>
            <a:r>
              <a:rPr lang="it-IT" dirty="0" smtClean="0"/>
              <a:t>di alimentare </a:t>
            </a:r>
            <a:r>
              <a:rPr lang="it-IT" dirty="0"/>
              <a:t>un apposito fondo.</a:t>
            </a:r>
          </a:p>
          <a:p>
            <a:pPr algn="just"/>
            <a:r>
              <a:rPr lang="it-IT" dirty="0" smtClean="0"/>
              <a:t>si </a:t>
            </a:r>
            <a:r>
              <a:rPr lang="it-IT" dirty="0"/>
              <a:t>“mette da parte”, ogni anno, una quota del costo da </a:t>
            </a:r>
            <a:r>
              <a:rPr lang="it-IT" dirty="0" smtClean="0"/>
              <a:t>sopportare al </a:t>
            </a:r>
            <a:r>
              <a:rPr lang="it-IT" dirty="0"/>
              <a:t>termine del periodo di riferimento, in modo da far gravare, dal punto di </a:t>
            </a:r>
            <a:r>
              <a:rPr lang="it-IT" dirty="0" smtClean="0"/>
              <a:t>vista economico</a:t>
            </a:r>
            <a:r>
              <a:rPr lang="it-IT" dirty="0"/>
              <a:t>, tale onere su diversi esercizi.</a:t>
            </a:r>
          </a:p>
          <a:p>
            <a:pPr algn="just"/>
            <a:r>
              <a:rPr lang="it-IT" dirty="0" smtClean="0"/>
              <a:t>qualora </a:t>
            </a:r>
            <a:r>
              <a:rPr lang="it-IT" dirty="0"/>
              <a:t>la spese di manutenzione siano stimate pari a 100 </a:t>
            </a:r>
            <a:r>
              <a:rPr lang="it-IT" dirty="0" smtClean="0"/>
              <a:t>al termine </a:t>
            </a:r>
            <a:r>
              <a:rPr lang="it-IT" dirty="0"/>
              <a:t>dei cinque anni, si deciderà di stanziare ogni anno una quota di 20</a:t>
            </a:r>
            <a:r>
              <a:rPr lang="it-IT" dirty="0" smtClean="0"/>
              <a:t>. La </a:t>
            </a:r>
            <a:r>
              <a:rPr lang="it-IT" dirty="0"/>
              <a:t>scrittura è del tutto analoga a quella appena descritta: si procede </a:t>
            </a:r>
            <a:r>
              <a:rPr lang="it-IT" dirty="0" smtClean="0"/>
              <a:t>pertanto ad accantonare </a:t>
            </a:r>
            <a:r>
              <a:rPr lang="it-IT" dirty="0"/>
              <a:t>una quota di costo e, contestualmente, si accende (o si alimenta se </a:t>
            </a:r>
            <a:r>
              <a:rPr lang="it-IT" dirty="0" smtClean="0"/>
              <a:t>già presente</a:t>
            </a:r>
            <a:r>
              <a:rPr lang="it-IT" dirty="0"/>
              <a:t>) un apposito fondo, il quale ha natura numeraria poiché destinato </a:t>
            </a:r>
            <a:r>
              <a:rPr lang="it-IT" dirty="0" smtClean="0"/>
              <a:t>ad originare </a:t>
            </a:r>
            <a:r>
              <a:rPr lang="it-IT" dirty="0"/>
              <a:t>una futura uscita di liquidità.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708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17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TFR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79330"/>
            <a:ext cx="8229600" cy="54632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Una particolare fattispecie di “Fondo spese future” è rappresentato </a:t>
            </a:r>
            <a:r>
              <a:rPr lang="it-IT" dirty="0" smtClean="0"/>
              <a:t>dal trattamento </a:t>
            </a:r>
            <a:r>
              <a:rPr lang="it-IT" dirty="0"/>
              <a:t>di fine rapporto di lavoro (TFR).</a:t>
            </a:r>
          </a:p>
          <a:p>
            <a:pPr algn="just"/>
            <a:r>
              <a:rPr lang="it-IT" dirty="0"/>
              <a:t>Tale “fondo” serve a garantire la cosiddetta “buonuscita” o “liquidazione” </a:t>
            </a:r>
            <a:r>
              <a:rPr lang="it-IT" dirty="0" smtClean="0"/>
              <a:t>al personale </a:t>
            </a:r>
            <a:r>
              <a:rPr lang="it-IT" dirty="0"/>
              <a:t>dipendente all’atto del licenziamento o pensionamento.</a:t>
            </a:r>
          </a:p>
          <a:p>
            <a:pPr algn="just"/>
            <a:r>
              <a:rPr lang="it-IT" dirty="0"/>
              <a:t>La particolarità di tale fondo spese, rispetto a quelli esaminati in precedenza, </a:t>
            </a:r>
            <a:r>
              <a:rPr lang="it-IT" dirty="0" smtClean="0"/>
              <a:t>è costituita </a:t>
            </a:r>
            <a:r>
              <a:rPr lang="it-IT" dirty="0"/>
              <a:t>dal fatto che la determinazione degli importi da stanziare è determinata </a:t>
            </a:r>
            <a:r>
              <a:rPr lang="it-IT" dirty="0" smtClean="0"/>
              <a:t>dalla legge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Al suo interno vengono accantonate ogni anno</a:t>
            </a:r>
          </a:p>
          <a:p>
            <a:pPr marL="0" indent="0" algn="just">
              <a:buNone/>
            </a:pPr>
            <a:r>
              <a:rPr lang="it-IT" dirty="0"/>
              <a:t>- una quota pari ai salari e stipendi lordi dell’anno, divisa per </a:t>
            </a:r>
            <a:r>
              <a:rPr lang="it-IT" dirty="0" smtClean="0"/>
              <a:t>13,5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- una quota pari alla rivalutazione del fondo preesistente da calcolarsi </a:t>
            </a:r>
            <a:r>
              <a:rPr lang="it-IT" dirty="0" smtClean="0"/>
              <a:t>sulla base </a:t>
            </a:r>
            <a:r>
              <a:rPr lang="it-IT" dirty="0"/>
              <a:t>del 75% dell’incremento dell’indice Istat del costo della </a:t>
            </a:r>
            <a:r>
              <a:rPr lang="it-IT" dirty="0" smtClean="0"/>
              <a:t>vita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89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1" y="138850"/>
            <a:ext cx="4076700" cy="4229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94" y="4203700"/>
            <a:ext cx="5448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4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836"/>
          </a:xfrm>
        </p:spPr>
        <p:txBody>
          <a:bodyPr>
            <a:normAutofit/>
          </a:bodyPr>
          <a:lstStyle/>
          <a:p>
            <a:r>
              <a:rPr lang="it-IT" dirty="0" smtClean="0"/>
              <a:t>Imposte dell’esercizio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384" y="1305166"/>
            <a:ext cx="3586458" cy="53617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/>
              <a:t>Altra scrittura di integrazione è rappresentata dalle imposte, le quali, a </a:t>
            </a:r>
            <a:r>
              <a:rPr lang="it-IT" dirty="0" smtClean="0"/>
              <a:t>fine periodo</a:t>
            </a:r>
            <a:r>
              <a:rPr lang="it-IT" dirty="0"/>
              <a:t>, devono essere imputate all’esercizio di riferimento.</a:t>
            </a:r>
          </a:p>
          <a:p>
            <a:pPr algn="just"/>
            <a:r>
              <a:rPr lang="it-IT" dirty="0" smtClean="0"/>
              <a:t>dopo </a:t>
            </a:r>
            <a:r>
              <a:rPr lang="it-IT" dirty="0"/>
              <a:t>averne calcolato l’importo, in ottemperanza alle disposizioni </a:t>
            </a:r>
            <a:r>
              <a:rPr lang="it-IT" dirty="0" smtClean="0"/>
              <a:t>del Testo </a:t>
            </a:r>
            <a:r>
              <a:rPr lang="it-IT" dirty="0"/>
              <a:t>Unico delle Imposte sui Redditi (T.U.I.R.), si dovranno inserire le medesime </a:t>
            </a:r>
            <a:r>
              <a:rPr lang="it-IT" dirty="0" smtClean="0"/>
              <a:t>a conto </a:t>
            </a:r>
            <a:r>
              <a:rPr lang="it-IT" dirty="0"/>
              <a:t>economico e, contestualmente, far sorgere un debito da collocare nello </a:t>
            </a:r>
            <a:r>
              <a:rPr lang="it-IT" dirty="0" smtClean="0"/>
              <a:t>stato patrimoniale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Ponendo pari a 50 il carico fiscale di competenza, dal punto di vista contabile </a:t>
            </a:r>
            <a:r>
              <a:rPr lang="it-IT" dirty="0" smtClean="0"/>
              <a:t>si ha</a:t>
            </a:r>
            <a:r>
              <a:rPr lang="it-IT" dirty="0"/>
              <a:t>, pertanto: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72" y="703721"/>
            <a:ext cx="3360027" cy="3635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42" y="4221212"/>
            <a:ext cx="5268213" cy="23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9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611"/>
          </a:xfrm>
        </p:spPr>
        <p:txBody>
          <a:bodyPr/>
          <a:lstStyle/>
          <a:p>
            <a:r>
              <a:rPr lang="it-IT" dirty="0" smtClean="0"/>
              <a:t>Acconti imposte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9250"/>
            <a:ext cx="8229600" cy="495691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 </a:t>
            </a:r>
            <a:r>
              <a:rPr lang="it-IT" sz="2000" dirty="0"/>
              <a:t>legge, durante l’anno l’azienda deve </a:t>
            </a:r>
            <a:r>
              <a:rPr lang="it-IT" sz="2000" dirty="0" smtClean="0"/>
              <a:t>versare due </a:t>
            </a:r>
            <a:r>
              <a:rPr lang="it-IT" sz="2000" dirty="0"/>
              <a:t>acconti sulle imposte di competenza dell’esercizio, a giugno e a </a:t>
            </a:r>
            <a:r>
              <a:rPr lang="it-IT" sz="2000" dirty="0" smtClean="0"/>
              <a:t>novembre</a:t>
            </a:r>
            <a:endParaRPr lang="it-IT" sz="2000" dirty="0"/>
          </a:p>
          <a:p>
            <a:r>
              <a:rPr lang="it-IT" sz="2000" dirty="0"/>
              <a:t>Tali acconti, pari rispettivamente al 40% del </a:t>
            </a:r>
            <a:r>
              <a:rPr lang="it-IT" sz="2000" dirty="0" smtClean="0"/>
              <a:t>100% </a:t>
            </a:r>
            <a:r>
              <a:rPr lang="it-IT" sz="2000" dirty="0"/>
              <a:t>ed al 60% del </a:t>
            </a:r>
            <a:r>
              <a:rPr lang="it-IT" sz="2000" dirty="0" smtClean="0"/>
              <a:t>100% delle imposte </a:t>
            </a:r>
            <a:r>
              <a:rPr lang="it-IT" sz="2000" dirty="0"/>
              <a:t>pagate l’anno precedente, vengono </a:t>
            </a:r>
            <a:r>
              <a:rPr lang="it-IT" sz="2000" dirty="0" smtClean="0"/>
              <a:t>rilevati in contabilità</a:t>
            </a:r>
          </a:p>
          <a:p>
            <a:r>
              <a:rPr lang="it-IT" sz="2000" dirty="0" smtClean="0"/>
              <a:t>“</a:t>
            </a:r>
            <a:r>
              <a:rPr lang="it-IT" sz="2000" dirty="0"/>
              <a:t>Erario c/acconti per imposte” rappresenta un credito verso </a:t>
            </a:r>
            <a:r>
              <a:rPr lang="it-IT" sz="2000" dirty="0" smtClean="0"/>
              <a:t>l’erario (</a:t>
            </a:r>
            <a:r>
              <a:rPr lang="it-IT" sz="2000" dirty="0"/>
              <a:t>quindi un valore numerario) per le imposte versate in anticipo.</a:t>
            </a:r>
          </a:p>
          <a:p>
            <a:r>
              <a:rPr lang="it-IT" sz="2000" dirty="0"/>
              <a:t>Di tali crediti si terrà conto all’atto del versamento delle imposte dovute </a:t>
            </a:r>
            <a:r>
              <a:rPr lang="it-IT" sz="2000" dirty="0" smtClean="0"/>
              <a:t>a giugno </a:t>
            </a:r>
            <a:r>
              <a:rPr lang="it-IT" sz="2000" dirty="0"/>
              <a:t>dell’anno </a:t>
            </a:r>
            <a:r>
              <a:rPr lang="it-IT" sz="2000" dirty="0" smtClean="0"/>
              <a:t>successivo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452" y="3890778"/>
            <a:ext cx="4635500" cy="29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46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1187"/>
          </a:xfrm>
        </p:spPr>
        <p:txBody>
          <a:bodyPr>
            <a:normAutofit/>
          </a:bodyPr>
          <a:lstStyle/>
          <a:p>
            <a:r>
              <a:rPr lang="it-IT" sz="3000" dirty="0"/>
              <a:t>Le scritture di </a:t>
            </a:r>
            <a:r>
              <a:rPr lang="it-IT" sz="3000" dirty="0" smtClean="0"/>
              <a:t>rettifica. Le </a:t>
            </a:r>
            <a:r>
              <a:rPr lang="it-IT" sz="3000" dirty="0"/>
              <a:t>rimanenze di magazzino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In precedenza </a:t>
            </a:r>
            <a:r>
              <a:rPr lang="it-IT" dirty="0"/>
              <a:t>si è </a:t>
            </a:r>
            <a:r>
              <a:rPr lang="it-IT" dirty="0" smtClean="0"/>
              <a:t>illustrato </a:t>
            </a:r>
            <a:r>
              <a:rPr lang="it-IT" dirty="0"/>
              <a:t>il significato </a:t>
            </a:r>
            <a:r>
              <a:rPr lang="it-IT" dirty="0" smtClean="0"/>
              <a:t>delle “</a:t>
            </a:r>
            <a:r>
              <a:rPr lang="it-IT" dirty="0"/>
              <a:t>rimanenze” con riferimento alle materie, ai semilavorati ed ai prodotti, ovvero </a:t>
            </a:r>
            <a:r>
              <a:rPr lang="it-IT" dirty="0" smtClean="0"/>
              <a:t>le cosiddette </a:t>
            </a:r>
            <a:r>
              <a:rPr lang="it-IT" dirty="0"/>
              <a:t>“rimanenze di magazzino”.</a:t>
            </a:r>
          </a:p>
          <a:p>
            <a:pPr algn="just"/>
            <a:r>
              <a:rPr lang="it-IT" dirty="0" smtClean="0"/>
              <a:t>necessità </a:t>
            </a:r>
            <a:r>
              <a:rPr lang="it-IT" dirty="0"/>
              <a:t>di operare una rettifica del </a:t>
            </a:r>
            <a:r>
              <a:rPr lang="it-IT" dirty="0" smtClean="0"/>
              <a:t>costo di </a:t>
            </a:r>
            <a:r>
              <a:rPr lang="it-IT" dirty="0"/>
              <a:t>acquisizione o di produzione di tali elementi non consumati al </a:t>
            </a:r>
            <a:r>
              <a:rPr lang="it-IT" dirty="0" smtClean="0"/>
              <a:t>termine dell’esercizio </a:t>
            </a:r>
            <a:r>
              <a:rPr lang="it-IT" dirty="0"/>
              <a:t>ed il contemporaneo rinvio del costo sospeso al successivo </a:t>
            </a:r>
            <a:r>
              <a:rPr lang="it-IT" dirty="0" smtClean="0"/>
              <a:t>periodo amministrativo</a:t>
            </a:r>
            <a:r>
              <a:rPr lang="it-IT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77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69"/>
            <a:ext cx="4279900" cy="4445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4775200"/>
            <a:ext cx="56007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Scritture di integrazione o completamento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/>
              <a:t>SERVONO PER “INTRODURRE” COSTI E RICAVI NON ANCORA </a:t>
            </a:r>
            <a:r>
              <a:rPr lang="it-IT" dirty="0" smtClean="0"/>
              <a:t>PRESENTI NELLA </a:t>
            </a:r>
            <a:r>
              <a:rPr lang="it-IT" dirty="0"/>
              <a:t>CONTABILITA’ GENERALE, IN QUANTO SI RENDONO </a:t>
            </a:r>
            <a:r>
              <a:rPr lang="it-IT" dirty="0" smtClean="0"/>
              <a:t>NOTI SOLTANTO </a:t>
            </a:r>
            <a:r>
              <a:rPr lang="it-IT" dirty="0"/>
              <a:t>A FINE </a:t>
            </a:r>
            <a:r>
              <a:rPr lang="it-IT" dirty="0" smtClean="0"/>
              <a:t>ESERCIZIO</a:t>
            </a:r>
          </a:p>
          <a:p>
            <a:pPr algn="just"/>
            <a:r>
              <a:rPr lang="it-IT" dirty="0" smtClean="0"/>
              <a:t>ammortamento </a:t>
            </a:r>
            <a:r>
              <a:rPr lang="it-IT" dirty="0"/>
              <a:t>degli investimenti pluriennali</a:t>
            </a:r>
          </a:p>
          <a:p>
            <a:pPr algn="just"/>
            <a:r>
              <a:rPr lang="it-IT" dirty="0" smtClean="0"/>
              <a:t>svalutazione </a:t>
            </a:r>
            <a:r>
              <a:rPr lang="it-IT" dirty="0"/>
              <a:t>di poste attive</a:t>
            </a:r>
          </a:p>
          <a:p>
            <a:pPr algn="just"/>
            <a:r>
              <a:rPr lang="it-IT" dirty="0" smtClean="0"/>
              <a:t>ratei </a:t>
            </a:r>
            <a:r>
              <a:rPr lang="it-IT" dirty="0"/>
              <a:t>attivi e passivi</a:t>
            </a:r>
          </a:p>
          <a:p>
            <a:pPr algn="just"/>
            <a:r>
              <a:rPr lang="it-IT" dirty="0" smtClean="0"/>
              <a:t>interessi </a:t>
            </a:r>
            <a:r>
              <a:rPr lang="it-IT" dirty="0"/>
              <a:t>di “fine anno”</a:t>
            </a:r>
          </a:p>
          <a:p>
            <a:pPr algn="just"/>
            <a:r>
              <a:rPr lang="it-IT" dirty="0" smtClean="0"/>
              <a:t>accantonamenti </a:t>
            </a:r>
            <a:r>
              <a:rPr lang="it-IT" dirty="0"/>
              <a:t>ai fondi rischi e spese future</a:t>
            </a:r>
          </a:p>
          <a:p>
            <a:pPr algn="just"/>
            <a:r>
              <a:rPr lang="it-IT" dirty="0" smtClean="0"/>
              <a:t>indennità </a:t>
            </a:r>
            <a:r>
              <a:rPr lang="it-IT" dirty="0"/>
              <a:t>di trattamento di fine rapporto di lavoro</a:t>
            </a:r>
          </a:p>
          <a:p>
            <a:pPr algn="just"/>
            <a:r>
              <a:rPr lang="it-IT" dirty="0" smtClean="0"/>
              <a:t>imposte </a:t>
            </a:r>
            <a:r>
              <a:rPr lang="it-IT" dirty="0"/>
              <a:t>sul reddito</a:t>
            </a:r>
          </a:p>
        </p:txBody>
      </p:sp>
    </p:spTree>
    <p:extLst>
      <p:ext uri="{BB962C8B-B14F-4D97-AF65-F5344CB8AC3E}">
        <p14:creationId xmlns:p14="http://schemas.microsoft.com/office/powerpoint/2010/main" val="6736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671"/>
          </a:xfrm>
        </p:spPr>
        <p:txBody>
          <a:bodyPr>
            <a:normAutofit/>
          </a:bodyPr>
          <a:lstStyle/>
          <a:p>
            <a:r>
              <a:rPr lang="it-IT" dirty="0" smtClean="0"/>
              <a:t>risconti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52309"/>
            <a:ext cx="8229600" cy="537351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 smtClean="0"/>
              <a:t>Oltre </a:t>
            </a:r>
            <a:r>
              <a:rPr lang="it-IT" dirty="0"/>
              <a:t>alle rimanenze di magazzino (di tipo “fisico” o “materiale”) a </a:t>
            </a:r>
            <a:r>
              <a:rPr lang="it-IT" dirty="0" smtClean="0"/>
              <a:t>fine esercizio </a:t>
            </a:r>
            <a:r>
              <a:rPr lang="it-IT" dirty="0"/>
              <a:t>può riscontrarsi la presenza di altri tipi di rimanenze (di tipo “contabile” </a:t>
            </a:r>
            <a:r>
              <a:rPr lang="it-IT" dirty="0" smtClean="0"/>
              <a:t>o “</a:t>
            </a:r>
            <a:r>
              <a:rPr lang="it-IT" dirty="0"/>
              <a:t>immateriale”).</a:t>
            </a:r>
          </a:p>
          <a:p>
            <a:pPr algn="just"/>
            <a:r>
              <a:rPr lang="it-IT" dirty="0" smtClean="0"/>
              <a:t>al </a:t>
            </a:r>
            <a:r>
              <a:rPr lang="it-IT" dirty="0"/>
              <a:t>termine del periodo amministrativo possono sussistere </a:t>
            </a:r>
            <a:r>
              <a:rPr lang="it-IT" dirty="0" smtClean="0"/>
              <a:t>anche delle</a:t>
            </a:r>
            <a:r>
              <a:rPr lang="it-IT" dirty="0"/>
              <a:t> </a:t>
            </a:r>
            <a:r>
              <a:rPr lang="it-IT" dirty="0" smtClean="0"/>
              <a:t>rimanenze </a:t>
            </a:r>
            <a:r>
              <a:rPr lang="it-IT" dirty="0"/>
              <a:t>di servizi a fronte dei quali la manifestazione numeraria si è già manifestata</a:t>
            </a:r>
            <a:r>
              <a:rPr lang="it-IT" dirty="0" smtClean="0"/>
              <a:t>, ma </a:t>
            </a:r>
            <a:r>
              <a:rPr lang="it-IT" dirty="0"/>
              <a:t>la relativa prestazione non è stata ancora – in tutto o in parte – effettuata.</a:t>
            </a:r>
          </a:p>
          <a:p>
            <a:pPr algn="just"/>
            <a:r>
              <a:rPr lang="it-IT" dirty="0" smtClean="0"/>
              <a:t>bisogna </a:t>
            </a:r>
            <a:r>
              <a:rPr lang="it-IT" dirty="0"/>
              <a:t>pertanto distinguere se il servizio è da ricevere o </a:t>
            </a:r>
            <a:r>
              <a:rPr lang="it-IT" dirty="0" smtClean="0"/>
              <a:t>da prestare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Se esso, già pagato per intero, deve essere – totalmente o parzialmente – </a:t>
            </a:r>
            <a:r>
              <a:rPr lang="it-IT" dirty="0" smtClean="0"/>
              <a:t>ancora goduto</a:t>
            </a:r>
            <a:r>
              <a:rPr lang="it-IT" dirty="0"/>
              <a:t>, si ha la formazione di rimanenze contabili attive, denominate risconti </a:t>
            </a:r>
            <a:r>
              <a:rPr lang="it-IT" dirty="0" smtClean="0"/>
              <a:t>attivi. Se</a:t>
            </a:r>
            <a:r>
              <a:rPr lang="it-IT" dirty="0"/>
              <a:t>, invece, il servizio, già incassato per intero, deve essere – totalmente </a:t>
            </a:r>
            <a:r>
              <a:rPr lang="it-IT" dirty="0" smtClean="0"/>
              <a:t>o parzialmente </a:t>
            </a:r>
            <a:r>
              <a:rPr lang="it-IT" dirty="0"/>
              <a:t>– ancora prestato, si ha la formazione di rimanenze contabili passive</a:t>
            </a:r>
            <a:r>
              <a:rPr lang="it-IT" dirty="0" smtClean="0"/>
              <a:t>, denominate </a:t>
            </a:r>
            <a:r>
              <a:rPr lang="it-IT" dirty="0"/>
              <a:t>risconti passivi.</a:t>
            </a:r>
          </a:p>
          <a:p>
            <a:pPr algn="just"/>
            <a:r>
              <a:rPr lang="it-IT" dirty="0"/>
              <a:t>Essi si rendono necessarie per rinviare quote di costo o di ricavo – in tutto </a:t>
            </a:r>
            <a:r>
              <a:rPr lang="it-IT" dirty="0" smtClean="0"/>
              <a:t>o in </a:t>
            </a:r>
            <a:r>
              <a:rPr lang="it-IT" dirty="0"/>
              <a:t>parte non di competenza dell’esercizio, ma a fronte delle quali la </a:t>
            </a:r>
            <a:r>
              <a:rPr lang="it-IT" dirty="0" smtClean="0"/>
              <a:t>manifestazione numeraria </a:t>
            </a:r>
            <a:r>
              <a:rPr lang="it-IT" dirty="0"/>
              <a:t>si è già manifestata – al futuro periodo amministrativo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8100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0024"/>
            <a:ext cx="8229600" cy="912944"/>
          </a:xfrm>
        </p:spPr>
        <p:txBody>
          <a:bodyPr/>
          <a:lstStyle/>
          <a:p>
            <a:r>
              <a:rPr lang="it-IT" dirty="0" smtClean="0"/>
              <a:t>Esempio di risconto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2968"/>
            <a:ext cx="8229600" cy="55969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medesimo </a:t>
            </a:r>
            <a:r>
              <a:rPr lang="it-IT" dirty="0"/>
              <a:t>esempio proposto per </a:t>
            </a:r>
            <a:r>
              <a:rPr lang="it-IT" dirty="0" smtClean="0"/>
              <a:t>i ratei</a:t>
            </a:r>
            <a:r>
              <a:rPr lang="it-IT" dirty="0"/>
              <a:t>, con la differenza, appunto, che la manifestazione numeraria è già avvenuta.</a:t>
            </a:r>
          </a:p>
          <a:p>
            <a:pPr algn="just"/>
            <a:r>
              <a:rPr lang="it-IT" dirty="0"/>
              <a:t>Poniamo quindi di dover pagare un fitto attivo di 600 (costo di esercizio) </a:t>
            </a:r>
            <a:r>
              <a:rPr lang="it-IT" dirty="0" smtClean="0"/>
              <a:t>ogni sei </a:t>
            </a:r>
            <a:r>
              <a:rPr lang="it-IT" dirty="0"/>
              <a:t>mesi in via anticipata l’1/3 e l’1/9 di ogni </a:t>
            </a:r>
            <a:r>
              <a:rPr lang="it-IT" dirty="0" smtClean="0"/>
              <a:t>anno. Essendo </a:t>
            </a:r>
            <a:r>
              <a:rPr lang="it-IT" dirty="0"/>
              <a:t>regolato in via anticipata, cioè all’inizio del periodo di riferimento</a:t>
            </a:r>
            <a:r>
              <a:rPr lang="it-IT" dirty="0" smtClean="0"/>
              <a:t>, il </a:t>
            </a:r>
            <a:r>
              <a:rPr lang="it-IT" dirty="0"/>
              <a:t>denaro pagato l’1/3 dell’anno “</a:t>
            </a:r>
            <a:r>
              <a:rPr lang="it-IT" dirty="0" err="1"/>
              <a:t>n</a:t>
            </a:r>
            <a:r>
              <a:rPr lang="it-IT" dirty="0"/>
              <a:t>” risulta di competenza del periodo 1/3 – 1/</a:t>
            </a:r>
            <a:r>
              <a:rPr lang="it-IT" dirty="0" smtClean="0"/>
              <a:t>9 dell’anno </a:t>
            </a:r>
            <a:r>
              <a:rPr lang="it-IT" dirty="0"/>
              <a:t>“</a:t>
            </a:r>
            <a:r>
              <a:rPr lang="it-IT" dirty="0" err="1"/>
              <a:t>n</a:t>
            </a:r>
            <a:r>
              <a:rPr lang="it-IT" dirty="0"/>
              <a:t>”, mentre quello incassato l’1/9 dell’anno “</a:t>
            </a:r>
            <a:r>
              <a:rPr lang="it-IT" dirty="0" err="1"/>
              <a:t>n</a:t>
            </a:r>
            <a:r>
              <a:rPr lang="it-IT" dirty="0"/>
              <a:t>” è di competenza del </a:t>
            </a:r>
            <a:r>
              <a:rPr lang="it-IT" dirty="0" smtClean="0"/>
              <a:t>periodo 1</a:t>
            </a:r>
            <a:r>
              <a:rPr lang="it-IT" dirty="0"/>
              <a:t>/9/“</a:t>
            </a:r>
            <a:r>
              <a:rPr lang="it-IT" dirty="0" err="1"/>
              <a:t>n</a:t>
            </a:r>
            <a:r>
              <a:rPr lang="it-IT" dirty="0"/>
              <a:t>” – 1/3/“n+1”.</a:t>
            </a:r>
          </a:p>
          <a:p>
            <a:pPr algn="just"/>
            <a:r>
              <a:rPr lang="it-IT" dirty="0" smtClean="0"/>
              <a:t>quest’ultima </a:t>
            </a:r>
            <a:r>
              <a:rPr lang="it-IT" dirty="0"/>
              <a:t>quota semestrale è da considerarsi, pro quota, </a:t>
            </a:r>
            <a:r>
              <a:rPr lang="it-IT" dirty="0" smtClean="0"/>
              <a:t>di competenza </a:t>
            </a:r>
            <a:r>
              <a:rPr lang="it-IT" dirty="0"/>
              <a:t>di due diversi </a:t>
            </a:r>
            <a:r>
              <a:rPr lang="it-IT" dirty="0" smtClean="0"/>
              <a:t>esercizi. Più </a:t>
            </a:r>
            <a:r>
              <a:rPr lang="it-IT" dirty="0"/>
              <a:t>precisamente, la parte di ricavo maturata dall’1/9 al 31/12 (quattro mesi, </a:t>
            </a:r>
            <a:r>
              <a:rPr lang="it-IT" dirty="0" smtClean="0"/>
              <a:t>per un </a:t>
            </a:r>
            <a:r>
              <a:rPr lang="it-IT" dirty="0"/>
              <a:t>importo di 400), è di competenza del periodo in corso, mentre la parte rimanente </a:t>
            </a:r>
            <a:r>
              <a:rPr lang="it-IT" dirty="0" smtClean="0"/>
              <a:t>– dall</a:t>
            </a:r>
            <a:r>
              <a:rPr lang="it-IT" dirty="0"/>
              <a:t>’1/1 fino all’1/3 dell’anno successivo (due mesi, per un importo di 200), è </a:t>
            </a:r>
            <a:r>
              <a:rPr lang="it-IT" dirty="0" smtClean="0"/>
              <a:t>di pertinenza </a:t>
            </a:r>
            <a:r>
              <a:rPr lang="it-IT" dirty="0"/>
              <a:t>di quello seguente.</a:t>
            </a:r>
          </a:p>
          <a:p>
            <a:pPr algn="just"/>
            <a:r>
              <a:rPr lang="it-IT" dirty="0"/>
              <a:t>Quest’ultima (200) sarà la parte in rimanenza, ovvero da stornare e rinviare </a:t>
            </a:r>
            <a:r>
              <a:rPr lang="it-IT" dirty="0" smtClean="0"/>
              <a:t>al futuro periodo. Il </a:t>
            </a:r>
            <a:r>
              <a:rPr lang="it-IT" dirty="0"/>
              <a:t>risconto è attivo, in quanto permette di stornare dall’esercizio in corso </a:t>
            </a:r>
            <a:r>
              <a:rPr lang="it-IT" dirty="0" smtClean="0"/>
              <a:t>dei costi</a:t>
            </a:r>
            <a:r>
              <a:rPr lang="it-IT" dirty="0"/>
              <a:t>, cioè degli elementi negativi di reddito.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213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0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Risconto attivo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7694"/>
            <a:ext cx="8229600" cy="5467586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La scrittura contabile, come è stato anticipato, è del tutto analoga a quella </a:t>
            </a:r>
            <a:r>
              <a:rPr lang="it-IT" dirty="0" smtClean="0"/>
              <a:t>delle rimanenze </a:t>
            </a:r>
            <a:r>
              <a:rPr lang="it-IT" dirty="0"/>
              <a:t>di magazzino. Di norma, tuttavia, la voce interessata (nel nostro </a:t>
            </a:r>
            <a:r>
              <a:rPr lang="it-IT" dirty="0" smtClean="0"/>
              <a:t>esempio “</a:t>
            </a:r>
            <a:r>
              <a:rPr lang="it-IT" dirty="0"/>
              <a:t>fitti passivi”) viene rettificata direttamente in </a:t>
            </a:r>
            <a:r>
              <a:rPr lang="it-IT" dirty="0" smtClean="0"/>
              <a:t>conto</a:t>
            </a:r>
          </a:p>
          <a:p>
            <a:pPr algn="just"/>
            <a:r>
              <a:rPr lang="it-IT" dirty="0"/>
              <a:t>Con tale scrittura si rettificano pertanto i costi relativi ai fitti </a:t>
            </a:r>
            <a:r>
              <a:rPr lang="it-IT" dirty="0" smtClean="0"/>
              <a:t>sostenuti nell’esercizio </a:t>
            </a:r>
            <a:r>
              <a:rPr lang="it-IT" dirty="0"/>
              <a:t>facendo emergere la corretta competenza economica e, contestualmente</a:t>
            </a:r>
            <a:r>
              <a:rPr lang="it-IT" dirty="0" smtClean="0"/>
              <a:t>, si </a:t>
            </a:r>
            <a:r>
              <a:rPr lang="it-IT" dirty="0"/>
              <a:t>rinviano i costi relativi al servizio ancora da usufruire all’esercizio successivo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314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6"/>
            <a:ext cx="5765800" cy="2908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98" y="0"/>
            <a:ext cx="3252801" cy="4457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66" y="4071697"/>
            <a:ext cx="57912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29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Risconti passivi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75935"/>
            <a:ext cx="8229600" cy="565571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/>
              <a:t>Un ragionamento speculare deve essere effettuato con riguardo alle rimanenze </a:t>
            </a:r>
            <a:r>
              <a:rPr lang="it-IT" dirty="0" smtClean="0"/>
              <a:t>di servizi </a:t>
            </a:r>
            <a:r>
              <a:rPr lang="it-IT" dirty="0"/>
              <a:t>ancora da fornire, ma a fronte dei quali si è già manifestata la </a:t>
            </a:r>
            <a:r>
              <a:rPr lang="it-IT" dirty="0" smtClean="0"/>
              <a:t>variazione numeraria. Ipotizziamo di </a:t>
            </a:r>
            <a:r>
              <a:rPr lang="it-IT" dirty="0"/>
              <a:t>dover incassare un fitto attivo di 1200 (ricavo </a:t>
            </a:r>
            <a:r>
              <a:rPr lang="it-IT" dirty="0" smtClean="0"/>
              <a:t>di esercizio</a:t>
            </a:r>
            <a:r>
              <a:rPr lang="it-IT" dirty="0"/>
              <a:t>) ogni sei mesi in via anticipata l’1/3 e l’1/9 di ogni anno.</a:t>
            </a:r>
          </a:p>
          <a:p>
            <a:pPr algn="just"/>
            <a:r>
              <a:rPr lang="it-IT" dirty="0"/>
              <a:t>Analogamente all’esempio proposto in precedenza, poiché il </a:t>
            </a:r>
            <a:r>
              <a:rPr lang="it-IT" dirty="0" smtClean="0"/>
              <a:t>regolamento avviene </a:t>
            </a:r>
            <a:r>
              <a:rPr lang="it-IT" dirty="0"/>
              <a:t>in via anticipata, cioè all’inizio del periodo di riferimento, il denaro </a:t>
            </a:r>
            <a:r>
              <a:rPr lang="it-IT" dirty="0" smtClean="0"/>
              <a:t>pagato l</a:t>
            </a:r>
            <a:r>
              <a:rPr lang="it-IT" dirty="0"/>
              <a:t>’1/3 dell’anno “</a:t>
            </a:r>
            <a:r>
              <a:rPr lang="it-IT" dirty="0" err="1"/>
              <a:t>n</a:t>
            </a:r>
            <a:r>
              <a:rPr lang="it-IT" dirty="0"/>
              <a:t>” risulta di competenza del periodo 1/3 – 1/9 dell’anno “</a:t>
            </a:r>
            <a:r>
              <a:rPr lang="it-IT" dirty="0" err="1"/>
              <a:t>n</a:t>
            </a:r>
            <a:r>
              <a:rPr lang="it-IT" dirty="0"/>
              <a:t>” </a:t>
            </a:r>
            <a:r>
              <a:rPr lang="it-IT" dirty="0" smtClean="0"/>
              <a:t>mentre quello </a:t>
            </a:r>
            <a:r>
              <a:rPr lang="it-IT" dirty="0"/>
              <a:t>pagato l’1/9 dell’anno “</a:t>
            </a:r>
            <a:r>
              <a:rPr lang="it-IT" dirty="0" err="1"/>
              <a:t>n</a:t>
            </a:r>
            <a:r>
              <a:rPr lang="it-IT" dirty="0"/>
              <a:t>” è di competenza del periodo 1/9/“</a:t>
            </a:r>
            <a:r>
              <a:rPr lang="it-IT" dirty="0" err="1"/>
              <a:t>n</a:t>
            </a:r>
            <a:r>
              <a:rPr lang="it-IT" dirty="0"/>
              <a:t>” – 1/3/“n+1”.</a:t>
            </a:r>
          </a:p>
          <a:p>
            <a:pPr algn="just"/>
            <a:r>
              <a:rPr lang="it-IT" dirty="0"/>
              <a:t>Ne consegue che la parte di ricavo maturata dall’1/9 al 31/12 (quattro mesi, </a:t>
            </a:r>
            <a:r>
              <a:rPr lang="it-IT" dirty="0" smtClean="0"/>
              <a:t>per un </a:t>
            </a:r>
            <a:r>
              <a:rPr lang="it-IT" dirty="0"/>
              <a:t>importo di 800), è di competenza del periodo in corso, mentre la rimanente – dall’1/</a:t>
            </a:r>
            <a:r>
              <a:rPr lang="it-IT" dirty="0" smtClean="0"/>
              <a:t>1 fino </a:t>
            </a:r>
            <a:r>
              <a:rPr lang="it-IT" dirty="0"/>
              <a:t>all’1/3 dell’anno successivo (due mesi, per un importo di 400), è di competenza </a:t>
            </a:r>
            <a:r>
              <a:rPr lang="it-IT" dirty="0" smtClean="0"/>
              <a:t>del seguente </a:t>
            </a:r>
            <a:r>
              <a:rPr lang="it-IT" dirty="0"/>
              <a:t>esercizio.</a:t>
            </a:r>
          </a:p>
          <a:p>
            <a:pPr algn="just"/>
            <a:r>
              <a:rPr lang="it-IT" dirty="0"/>
              <a:t>Il risconto è passivo, in quanto induce a stornare dall’esercizio in corso </a:t>
            </a:r>
            <a:r>
              <a:rPr lang="it-IT" dirty="0" smtClean="0"/>
              <a:t>dei ricavi</a:t>
            </a:r>
            <a:r>
              <a:rPr lang="it-IT" dirty="0"/>
              <a:t>, cioè dei componenti positivi di reddito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la </a:t>
            </a:r>
            <a:r>
              <a:rPr lang="it-IT" dirty="0"/>
              <a:t>voce interessata </a:t>
            </a:r>
            <a:r>
              <a:rPr lang="it-IT" dirty="0" smtClean="0"/>
              <a:t>( “</a:t>
            </a:r>
            <a:r>
              <a:rPr lang="it-IT" dirty="0"/>
              <a:t>fitti attivi”) </a:t>
            </a:r>
            <a:r>
              <a:rPr lang="it-IT" dirty="0" smtClean="0"/>
              <a:t>è rettificata direttamente </a:t>
            </a:r>
            <a:r>
              <a:rPr lang="it-IT" dirty="0"/>
              <a:t>in conto</a:t>
            </a:r>
            <a:r>
              <a:rPr lang="it-IT" dirty="0" smtClean="0"/>
              <a:t>. La scrittura </a:t>
            </a:r>
            <a:r>
              <a:rPr lang="it-IT" dirty="0"/>
              <a:t>permette di rettificare i ricavi </a:t>
            </a:r>
            <a:r>
              <a:rPr lang="it-IT" dirty="0" smtClean="0"/>
              <a:t>dell’esercizio relativamente </a:t>
            </a:r>
            <a:r>
              <a:rPr lang="it-IT" dirty="0"/>
              <a:t>alla quota di fitto non di competenza e, contestualmente, di rinviare </a:t>
            </a:r>
            <a:r>
              <a:rPr lang="it-IT" dirty="0" smtClean="0"/>
              <a:t>i ricavi </a:t>
            </a:r>
            <a:r>
              <a:rPr lang="it-IT" dirty="0"/>
              <a:t>relativi al servizio ancora da prestare all’esercizio successivo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24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4700" cy="3035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0"/>
            <a:ext cx="3289300" cy="4178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59" y="4145557"/>
            <a:ext cx="5727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4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Riapertura dei conti – i risconti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Come per le rimanenze di magazzino, all’atto della riapertura dei conti </a:t>
            </a:r>
            <a:r>
              <a:rPr lang="it-IT" dirty="0" smtClean="0"/>
              <a:t>bisognerà effettuare </a:t>
            </a:r>
            <a:r>
              <a:rPr lang="it-IT" dirty="0"/>
              <a:t>un’operazione esattamente antitetica a quella prospettata, onde consentire </a:t>
            </a:r>
            <a:r>
              <a:rPr lang="it-IT" dirty="0" smtClean="0"/>
              <a:t>di riprendere </a:t>
            </a:r>
            <a:r>
              <a:rPr lang="it-IT" dirty="0"/>
              <a:t>il costo o il ricavo sospeso nell’esercizio precedente ed imputarlo </a:t>
            </a:r>
            <a:r>
              <a:rPr lang="it-IT" dirty="0" smtClean="0"/>
              <a:t>alla competenza </a:t>
            </a:r>
            <a:r>
              <a:rPr lang="it-IT" dirty="0"/>
              <a:t>del nuovo anno.</a:t>
            </a:r>
          </a:p>
          <a:p>
            <a:pPr algn="just"/>
            <a:r>
              <a:rPr lang="it-IT" dirty="0"/>
              <a:t>Quindi, rispettivamente con riferimento ai risconti attivi e passivi, dopo </a:t>
            </a:r>
            <a:r>
              <a:rPr lang="it-IT" dirty="0" smtClean="0"/>
              <a:t>la riapertura </a:t>
            </a:r>
            <a:r>
              <a:rPr lang="it-IT" dirty="0"/>
              <a:t>dei conti, dovremo effettuare </a:t>
            </a:r>
            <a:r>
              <a:rPr lang="it-IT" dirty="0" smtClean="0"/>
              <a:t>apposita rilevazione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0030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4" y="0"/>
            <a:ext cx="3670300" cy="4533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63" y="4608434"/>
            <a:ext cx="571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9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4" y="29733"/>
            <a:ext cx="3632200" cy="4470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730" y="4625435"/>
            <a:ext cx="5803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912"/>
          </a:xfrm>
        </p:spPr>
        <p:txBody>
          <a:bodyPr/>
          <a:lstStyle/>
          <a:p>
            <a:r>
              <a:rPr lang="it-IT" dirty="0"/>
              <a:t>costruzioni in economia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0550"/>
            <a:ext cx="8229600" cy="571745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dirty="0" smtClean="0"/>
              <a:t>Le </a:t>
            </a:r>
            <a:r>
              <a:rPr lang="it-IT" dirty="0"/>
              <a:t>costruzioni in economia rappresentano una forma di acquisizione </a:t>
            </a:r>
            <a:r>
              <a:rPr lang="it-IT" dirty="0" smtClean="0"/>
              <a:t>delle immobilizzazioni </a:t>
            </a:r>
            <a:r>
              <a:rPr lang="it-IT" dirty="0"/>
              <a:t>tecniche, le quali possono, appunto, essere fabbricate all’interno </a:t>
            </a:r>
            <a:r>
              <a:rPr lang="it-IT" dirty="0" smtClean="0"/>
              <a:t>della combinazione produttiva</a:t>
            </a:r>
          </a:p>
          <a:p>
            <a:pPr algn="just"/>
            <a:r>
              <a:rPr lang="it-IT" dirty="0" smtClean="0"/>
              <a:t>Motivi : </a:t>
            </a:r>
            <a:r>
              <a:rPr lang="it-IT" dirty="0"/>
              <a:t>ottenere un bene specifico che </a:t>
            </a:r>
            <a:r>
              <a:rPr lang="it-IT" dirty="0" smtClean="0"/>
              <a:t>sul mercato </a:t>
            </a:r>
            <a:r>
              <a:rPr lang="it-IT" dirty="0"/>
              <a:t>non è reperibile o è reperibile a costi troppo elevati, mantenere </a:t>
            </a:r>
            <a:r>
              <a:rPr lang="it-IT" dirty="0" smtClean="0"/>
              <a:t>all’interno dell’azienda </a:t>
            </a:r>
            <a:r>
              <a:rPr lang="it-IT" dirty="0"/>
              <a:t>alcuni segreti di fabbricazione, impiegare manodopera inoperosa, ecc..</a:t>
            </a:r>
          </a:p>
          <a:p>
            <a:pPr algn="just"/>
            <a:r>
              <a:rPr lang="it-IT" dirty="0"/>
              <a:t>Molto delicata è la questione della determinazione del valore da attribuire a </a:t>
            </a:r>
            <a:r>
              <a:rPr lang="it-IT" dirty="0" smtClean="0"/>
              <a:t>tali beni, poiché, </a:t>
            </a:r>
            <a:r>
              <a:rPr lang="it-IT" dirty="0"/>
              <a:t>ai costi diretti (manodopera diretta</a:t>
            </a:r>
            <a:r>
              <a:rPr lang="it-IT" dirty="0" smtClean="0"/>
              <a:t>, materie </a:t>
            </a:r>
            <a:r>
              <a:rPr lang="it-IT" dirty="0"/>
              <a:t>prime, spese per servizi specifici, interessi inerenti il finanziamento </a:t>
            </a:r>
            <a:r>
              <a:rPr lang="it-IT" dirty="0" smtClean="0"/>
              <a:t>della costruzione</a:t>
            </a:r>
            <a:r>
              <a:rPr lang="it-IT" dirty="0"/>
              <a:t>, ecc.), deve essere sommata la quota parte dei costi comuni (</a:t>
            </a:r>
            <a:r>
              <a:rPr lang="it-IT" dirty="0" smtClean="0"/>
              <a:t>manodopera indiretta</a:t>
            </a:r>
            <a:r>
              <a:rPr lang="it-IT" dirty="0"/>
              <a:t>, ammortamento degli impianti, spese per servizi, ecc.) di </a:t>
            </a:r>
            <a:r>
              <a:rPr lang="it-IT" dirty="0" smtClean="0"/>
              <a:t>competenza dell’opera </a:t>
            </a:r>
            <a:r>
              <a:rPr lang="it-IT" dirty="0"/>
              <a:t>realizzata internamente.</a:t>
            </a:r>
          </a:p>
          <a:p>
            <a:pPr algn="just"/>
            <a:r>
              <a:rPr lang="it-IT" dirty="0"/>
              <a:t>L’identificazione e l’attribuzione di queste spese all’oggetto di riferimento </a:t>
            </a:r>
            <a:r>
              <a:rPr lang="it-IT" dirty="0" smtClean="0"/>
              <a:t>sono operazioni </a:t>
            </a:r>
            <a:r>
              <a:rPr lang="it-IT" dirty="0"/>
              <a:t>che implicano un’aleatorietà non </a:t>
            </a:r>
            <a:r>
              <a:rPr lang="it-IT" dirty="0" smtClean="0"/>
              <a:t>indifferente. Risolta </a:t>
            </a:r>
            <a:r>
              <a:rPr lang="it-IT" dirty="0"/>
              <a:t>la questione valutativa, la contabilizzazione delle costruzioni </a:t>
            </a:r>
            <a:r>
              <a:rPr lang="it-IT" dirty="0" smtClean="0"/>
              <a:t>in economia è piuttosto semplice: si tratta di </a:t>
            </a:r>
            <a:r>
              <a:rPr lang="it-IT" dirty="0"/>
              <a:t>operare una rettifica, </a:t>
            </a:r>
            <a:r>
              <a:rPr lang="it-IT" dirty="0" smtClean="0"/>
              <a:t>come effettuato </a:t>
            </a:r>
            <a:r>
              <a:rPr lang="it-IT" dirty="0"/>
              <a:t>per </a:t>
            </a:r>
            <a:r>
              <a:rPr lang="it-IT" dirty="0" smtClean="0"/>
              <a:t>le rimanenze</a:t>
            </a:r>
            <a:r>
              <a:rPr lang="it-IT" dirty="0"/>
              <a:t>.</a:t>
            </a:r>
          </a:p>
          <a:p>
            <a:pPr algn="just"/>
            <a:r>
              <a:rPr lang="it-IT" dirty="0" smtClean="0"/>
              <a:t>È un </a:t>
            </a:r>
            <a:r>
              <a:rPr lang="it-IT" dirty="0"/>
              <a:t>procedimento di “capitalizzazione”</a:t>
            </a:r>
            <a:r>
              <a:rPr lang="it-IT" dirty="0" smtClean="0"/>
              <a:t>, ovvero </a:t>
            </a:r>
            <a:r>
              <a:rPr lang="it-IT" dirty="0"/>
              <a:t>di “trasformazione” di costi di esercizio in costi </a:t>
            </a:r>
            <a:r>
              <a:rPr lang="it-IT" dirty="0" smtClean="0"/>
              <a:t>pluriennali. I </a:t>
            </a:r>
            <a:r>
              <a:rPr lang="it-IT" dirty="0"/>
              <a:t>costi delle materie, della manodopera e dei servizi utilizzati per la </a:t>
            </a:r>
            <a:r>
              <a:rPr lang="it-IT" dirty="0" smtClean="0"/>
              <a:t>lavorazione interna </a:t>
            </a:r>
            <a:r>
              <a:rPr lang="it-IT" dirty="0"/>
              <a:t>vengono pertanto capitalizzati e trasformati in costi pluriennali </a:t>
            </a:r>
            <a:r>
              <a:rPr lang="it-IT" dirty="0" smtClean="0"/>
              <a:t>ammortizzabili. Occorre </a:t>
            </a:r>
            <a:r>
              <a:rPr lang="it-IT" dirty="0"/>
              <a:t>quindi stornare indirettamente una parte dei costi sostenuti per </a:t>
            </a:r>
            <a:r>
              <a:rPr lang="it-IT" dirty="0" smtClean="0"/>
              <a:t>la realizzazione </a:t>
            </a:r>
            <a:r>
              <a:rPr lang="it-IT" dirty="0"/>
              <a:t>interna e rinviarli agli esercizi futuri, in cui saranno </a:t>
            </a:r>
            <a:r>
              <a:rPr lang="it-IT" dirty="0" smtClean="0"/>
              <a:t>debitamente ammortizzati</a:t>
            </a:r>
            <a:r>
              <a:rPr lang="it-IT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06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Scritture di rettifica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SERVONO PER "ADATTARE" COSTI E RICAVI GIA' PRESENTI </a:t>
            </a:r>
            <a:r>
              <a:rPr lang="it-IT" dirty="0" smtClean="0"/>
              <a:t>NELLA CONTABILITA</a:t>
            </a:r>
            <a:r>
              <a:rPr lang="it-IT" dirty="0"/>
              <a:t>' GENERALE ALLA LORO RAPPRESENTAZIONE </a:t>
            </a:r>
            <a:r>
              <a:rPr lang="it-IT" dirty="0" smtClean="0"/>
              <a:t>NEL BILANCIO </a:t>
            </a:r>
            <a:r>
              <a:rPr lang="it-IT" dirty="0"/>
              <a:t>DI ESERCIZIO</a:t>
            </a:r>
          </a:p>
          <a:p>
            <a:pPr algn="just"/>
            <a:r>
              <a:rPr lang="it-IT" dirty="0" smtClean="0"/>
              <a:t>rimanenze </a:t>
            </a:r>
            <a:r>
              <a:rPr lang="it-IT" dirty="0"/>
              <a:t>di magazzino</a:t>
            </a:r>
          </a:p>
          <a:p>
            <a:pPr algn="just"/>
            <a:r>
              <a:rPr lang="it-IT" dirty="0" smtClean="0"/>
              <a:t>risconti </a:t>
            </a:r>
            <a:r>
              <a:rPr lang="it-IT" dirty="0"/>
              <a:t>attivi e passivi</a:t>
            </a:r>
          </a:p>
          <a:p>
            <a:pPr algn="just"/>
            <a:r>
              <a:rPr lang="it-IT" dirty="0" smtClean="0"/>
              <a:t>costruzioni </a:t>
            </a:r>
            <a:r>
              <a:rPr lang="it-IT" dirty="0"/>
              <a:t>in economia</a:t>
            </a:r>
          </a:p>
          <a:p>
            <a:pPr algn="just"/>
            <a:r>
              <a:rPr lang="it-IT" dirty="0" smtClean="0"/>
              <a:t>capitalizzazioni </a:t>
            </a:r>
            <a:r>
              <a:rPr lang="it-IT" dirty="0"/>
              <a:t>di spese</a:t>
            </a:r>
          </a:p>
        </p:txBody>
      </p:sp>
    </p:spTree>
    <p:extLst>
      <p:ext uri="{BB962C8B-B14F-4D97-AF65-F5344CB8AC3E}">
        <p14:creationId xmlns:p14="http://schemas.microsoft.com/office/powerpoint/2010/main" val="37768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0"/>
            <a:ext cx="4368800" cy="4381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69" y="4402300"/>
            <a:ext cx="5473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95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scritture dell’esercizio successivo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dopo </a:t>
            </a:r>
            <a:r>
              <a:rPr lang="it-IT" dirty="0"/>
              <a:t>la riapertura dei conti all’1/1 </a:t>
            </a:r>
            <a:r>
              <a:rPr lang="it-IT" dirty="0" smtClean="0"/>
              <a:t>occorre riprendere </a:t>
            </a:r>
            <a:r>
              <a:rPr lang="it-IT" dirty="0"/>
              <a:t>ed imputare al nuovo esercizio i costi ed i ricavi sospesi l’anno precedente </a:t>
            </a:r>
            <a:r>
              <a:rPr lang="it-IT" dirty="0" smtClean="0"/>
              <a:t>in relazione </a:t>
            </a:r>
            <a:r>
              <a:rPr lang="it-IT" dirty="0"/>
              <a:t>alle rimanenze di magazzino ed ai risconti, attivi e </a:t>
            </a:r>
            <a:r>
              <a:rPr lang="it-IT" dirty="0" smtClean="0"/>
              <a:t>passivi</a:t>
            </a:r>
          </a:p>
          <a:p>
            <a:pPr algn="just"/>
            <a:r>
              <a:rPr lang="it-IT" dirty="0"/>
              <a:t>nel corso del nuovo esercizio verranno chiusi anche altri </a:t>
            </a:r>
            <a:r>
              <a:rPr lang="it-IT" dirty="0" smtClean="0"/>
              <a:t>conti movimentati </a:t>
            </a:r>
            <a:r>
              <a:rPr lang="it-IT" dirty="0"/>
              <a:t>in sede di assestamento.</a:t>
            </a:r>
          </a:p>
          <a:p>
            <a:pPr algn="just"/>
            <a:r>
              <a:rPr lang="it-IT" dirty="0"/>
              <a:t>Ci si riferisce, in particolare, ai ratei, attivi e passivi, al fondo </a:t>
            </a:r>
            <a:r>
              <a:rPr lang="it-IT" dirty="0" smtClean="0"/>
              <a:t>svalutazione crediti</a:t>
            </a:r>
            <a:r>
              <a:rPr lang="it-IT" dirty="0"/>
              <a:t>, ai fondi rischi e spese future ed ai debiti per imposte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605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572"/>
          </a:xfrm>
        </p:spPr>
        <p:txBody>
          <a:bodyPr>
            <a:normAutofit fontScale="90000"/>
          </a:bodyPr>
          <a:lstStyle/>
          <a:p>
            <a:r>
              <a:rPr lang="it-IT" dirty="0"/>
              <a:t>chiusura dei ratei </a:t>
            </a:r>
            <a:r>
              <a:rPr lang="it-IT" dirty="0" smtClean="0"/>
              <a:t>attivi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11210"/>
            <a:ext cx="8229600" cy="5114953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Riprendiamo </a:t>
            </a:r>
            <a:r>
              <a:rPr lang="it-IT" sz="2000" dirty="0"/>
              <a:t>l’esempio </a:t>
            </a:r>
            <a:r>
              <a:rPr lang="it-IT" sz="2000" dirty="0" smtClean="0"/>
              <a:t>esposto precedentemente </a:t>
            </a:r>
            <a:r>
              <a:rPr lang="it-IT" sz="2000" dirty="0"/>
              <a:t>che riguardava la </a:t>
            </a:r>
            <a:r>
              <a:rPr lang="it-IT" sz="2000" dirty="0" smtClean="0"/>
              <a:t>riscossione in </a:t>
            </a:r>
            <a:r>
              <a:rPr lang="it-IT" sz="2000" dirty="0"/>
              <a:t>via posticipata di fitti attivi di competenza del periodo 1/9/“</a:t>
            </a:r>
            <a:r>
              <a:rPr lang="it-IT" sz="2000" dirty="0" err="1"/>
              <a:t>n</a:t>
            </a:r>
            <a:r>
              <a:rPr lang="it-IT" sz="2000" dirty="0"/>
              <a:t>” – 1/3/“n+1” per </a:t>
            </a:r>
            <a:r>
              <a:rPr lang="it-IT" sz="2000" dirty="0" smtClean="0"/>
              <a:t>un importo </a:t>
            </a:r>
            <a:r>
              <a:rPr lang="it-IT" sz="2000" dirty="0"/>
              <a:t>complessivo di 600.</a:t>
            </a:r>
          </a:p>
          <a:p>
            <a:pPr algn="just"/>
            <a:r>
              <a:rPr lang="it-IT" sz="2000" dirty="0"/>
              <a:t>Alla fine dell’esercizio “</a:t>
            </a:r>
            <a:r>
              <a:rPr lang="it-IT" sz="2000" dirty="0" err="1"/>
              <a:t>n</a:t>
            </a:r>
            <a:r>
              <a:rPr lang="it-IT" sz="2000" dirty="0"/>
              <a:t>”, come si ricorderà, si era rilevato un rateo attivo </a:t>
            </a:r>
            <a:r>
              <a:rPr lang="it-IT" sz="2000" dirty="0" smtClean="0"/>
              <a:t>per l’importo </a:t>
            </a:r>
            <a:r>
              <a:rPr lang="it-IT" sz="2000" dirty="0"/>
              <a:t>di competenza, pari a 400</a:t>
            </a:r>
            <a:r>
              <a:rPr lang="it-IT" sz="2000" dirty="0" smtClean="0"/>
              <a:t>. In </a:t>
            </a:r>
            <a:r>
              <a:rPr lang="it-IT" sz="2000" dirty="0"/>
              <a:t>mancanza di tale scrittura di assestamento, in data 1/3 dell’anno n+1, </a:t>
            </a:r>
            <a:r>
              <a:rPr lang="it-IT" sz="2000" dirty="0" smtClean="0"/>
              <a:t>al momento </a:t>
            </a:r>
            <a:r>
              <a:rPr lang="it-IT" sz="2000" dirty="0"/>
              <a:t>dell’incasso del fitto </a:t>
            </a:r>
            <a:r>
              <a:rPr lang="it-IT" sz="2000" dirty="0" smtClean="0"/>
              <a:t>avremmo </a:t>
            </a:r>
            <a:r>
              <a:rPr lang="it-IT" sz="2000" dirty="0"/>
              <a:t>imputato l’intero importo del ricavo (600) alla </a:t>
            </a:r>
            <a:r>
              <a:rPr lang="it-IT" sz="2000" dirty="0" smtClean="0"/>
              <a:t>competenza dell’esercizio </a:t>
            </a:r>
            <a:r>
              <a:rPr lang="it-IT" sz="2000" dirty="0"/>
              <a:t>“n+1”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3574508"/>
            <a:ext cx="4432300" cy="32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9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5824"/>
            <a:ext cx="8229600" cy="811320"/>
          </a:xfrm>
        </p:spPr>
        <p:txBody>
          <a:bodyPr>
            <a:normAutofit/>
          </a:bodyPr>
          <a:lstStyle/>
          <a:p>
            <a:r>
              <a:rPr lang="it-IT" dirty="0" smtClean="0"/>
              <a:t>Registrazione corretta dell’incasso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17144"/>
            <a:ext cx="3576096" cy="5940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come è corretto, avendo anticipato parte di tale ricavo all’esercizio “</a:t>
            </a:r>
            <a:r>
              <a:rPr lang="it-IT" sz="2000" dirty="0" err="1"/>
              <a:t>n</a:t>
            </a:r>
            <a:r>
              <a:rPr lang="it-IT" sz="2000" dirty="0" smtClean="0"/>
              <a:t>” mediante </a:t>
            </a:r>
            <a:r>
              <a:rPr lang="it-IT" sz="2000" dirty="0"/>
              <a:t>la registrazione di un rateo attivo, al momento dell’effettivo incasso, </a:t>
            </a:r>
            <a:r>
              <a:rPr lang="it-IT" sz="2000" dirty="0" smtClean="0"/>
              <a:t>la scrittura </a:t>
            </a:r>
            <a:r>
              <a:rPr lang="it-IT" sz="2000" dirty="0"/>
              <a:t>assume </a:t>
            </a:r>
            <a:r>
              <a:rPr lang="it-IT" sz="2000" dirty="0" smtClean="0"/>
              <a:t>una configurazione che consente</a:t>
            </a:r>
            <a:r>
              <a:rPr lang="it-IT" sz="2000" dirty="0"/>
              <a:t>, a fronte dell’entrata complessiva di cassa di 600, </a:t>
            </a:r>
            <a:r>
              <a:rPr lang="it-IT" sz="2000" dirty="0" smtClean="0"/>
              <a:t>di imputare </a:t>
            </a:r>
            <a:r>
              <a:rPr lang="it-IT" sz="2000" dirty="0"/>
              <a:t>all’esercizio “n+1” esclusivamente il ricavo di competenza del </a:t>
            </a:r>
            <a:r>
              <a:rPr lang="it-IT" sz="2000" dirty="0" smtClean="0"/>
              <a:t>medesimo (</a:t>
            </a:r>
            <a:r>
              <a:rPr lang="it-IT" sz="2000" dirty="0"/>
              <a:t>200), mentre per la parte rimanente (400) viene stornato il rateo attivo (ovvero </a:t>
            </a:r>
            <a:r>
              <a:rPr lang="it-IT" sz="2000" dirty="0" smtClean="0"/>
              <a:t>il </a:t>
            </a:r>
            <a:r>
              <a:rPr lang="it-IT" sz="2000" dirty="0"/>
              <a:t>credito) acceso in contabilità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7144"/>
            <a:ext cx="4165600" cy="59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3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chiusura dei ratei passivi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" y="1600200"/>
            <a:ext cx="4127367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/>
              <a:t>Anche in questo caso riprendiamo l’esempio riguardante il pagamento in </a:t>
            </a:r>
            <a:r>
              <a:rPr lang="it-IT" dirty="0" smtClean="0"/>
              <a:t>via posticipata </a:t>
            </a:r>
            <a:r>
              <a:rPr lang="it-IT" dirty="0"/>
              <a:t>di fitti passivi di competenza del periodo 1/9/“</a:t>
            </a:r>
            <a:r>
              <a:rPr lang="it-IT" dirty="0" err="1"/>
              <a:t>n</a:t>
            </a:r>
            <a:r>
              <a:rPr lang="it-IT" dirty="0"/>
              <a:t>” – 1/3/“n+1” per un </a:t>
            </a:r>
            <a:r>
              <a:rPr lang="it-IT" dirty="0" smtClean="0"/>
              <a:t>importo complessivo </a:t>
            </a:r>
            <a:r>
              <a:rPr lang="it-IT" dirty="0"/>
              <a:t>di 1200</a:t>
            </a:r>
            <a:r>
              <a:rPr lang="it-IT" dirty="0" smtClean="0"/>
              <a:t>. Al </a:t>
            </a:r>
            <a:r>
              <a:rPr lang="it-IT" dirty="0"/>
              <a:t>termine dell’esercizio “</a:t>
            </a:r>
            <a:r>
              <a:rPr lang="it-IT" dirty="0" err="1"/>
              <a:t>n</a:t>
            </a:r>
            <a:r>
              <a:rPr lang="it-IT" dirty="0"/>
              <a:t>” si era rilevato un rateo passivo per l’importo </a:t>
            </a:r>
            <a:r>
              <a:rPr lang="it-IT" dirty="0" smtClean="0"/>
              <a:t>di competenza</a:t>
            </a:r>
            <a:r>
              <a:rPr lang="it-IT" dirty="0"/>
              <a:t>, pari a 800</a:t>
            </a:r>
            <a:r>
              <a:rPr lang="it-IT" dirty="0" smtClean="0"/>
              <a:t>. Se </a:t>
            </a:r>
            <a:r>
              <a:rPr lang="it-IT" dirty="0"/>
              <a:t>non avessimo registrato tale scrittura di assestamento, in data 1/3 </a:t>
            </a:r>
            <a:r>
              <a:rPr lang="it-IT" dirty="0" smtClean="0"/>
              <a:t>dell’anno n</a:t>
            </a:r>
            <a:r>
              <a:rPr lang="it-IT" dirty="0"/>
              <a:t>+1, al momento del pagamento del fitto </a:t>
            </a:r>
            <a:r>
              <a:rPr lang="it-IT" dirty="0" smtClean="0"/>
              <a:t>avremmo </a:t>
            </a:r>
            <a:r>
              <a:rPr lang="it-IT" dirty="0"/>
              <a:t>imputato l’intero importo del costo (1200) </a:t>
            </a:r>
            <a:r>
              <a:rPr lang="it-IT" dirty="0" smtClean="0"/>
              <a:t>alla competenza </a:t>
            </a:r>
            <a:r>
              <a:rPr lang="it-IT" dirty="0"/>
              <a:t>dell’esercizio “n+1”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81" y="1619601"/>
            <a:ext cx="4358054" cy="45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5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46"/>
          </a:xfrm>
        </p:spPr>
        <p:txBody>
          <a:bodyPr/>
          <a:lstStyle/>
          <a:p>
            <a:r>
              <a:rPr lang="it-IT" dirty="0" smtClean="0"/>
              <a:t>Corretta rilevazione dell’incasso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87584"/>
            <a:ext cx="4315509" cy="55381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3400" dirty="0"/>
              <a:t>Avendo invece anticipato parte di tale onere all’esercizio “</a:t>
            </a:r>
            <a:r>
              <a:rPr lang="it-IT" sz="3400" dirty="0" err="1"/>
              <a:t>n</a:t>
            </a:r>
            <a:r>
              <a:rPr lang="it-IT" sz="3400" dirty="0"/>
              <a:t>” tramite </a:t>
            </a:r>
            <a:r>
              <a:rPr lang="it-IT" sz="3400" dirty="0" smtClean="0"/>
              <a:t>la rilevazione </a:t>
            </a:r>
            <a:r>
              <a:rPr lang="it-IT" sz="3400" dirty="0"/>
              <a:t>di un rateo passivo, al momento dell’effettivo pagamento, la </a:t>
            </a:r>
            <a:r>
              <a:rPr lang="it-IT" sz="3400" dirty="0" smtClean="0"/>
              <a:t>scrittura permette</a:t>
            </a:r>
            <a:r>
              <a:rPr lang="it-IT" sz="3400" dirty="0"/>
              <a:t>, a fronte </a:t>
            </a:r>
            <a:r>
              <a:rPr lang="it-IT" sz="3400" dirty="0" smtClean="0"/>
              <a:t>dell’uscita complessiva </a:t>
            </a:r>
            <a:r>
              <a:rPr lang="it-IT" sz="3400" dirty="0"/>
              <a:t>di denaro di 1200, di imputare all’esercizio “n+1” esclusivamente il </a:t>
            </a:r>
            <a:r>
              <a:rPr lang="it-IT" sz="3400" dirty="0" smtClean="0"/>
              <a:t>costo di </a:t>
            </a:r>
            <a:r>
              <a:rPr lang="it-IT" sz="3400" dirty="0"/>
              <a:t>competenza del medesimo (400)</a:t>
            </a:r>
            <a:r>
              <a:rPr lang="it-IT" sz="3400" dirty="0" smtClean="0"/>
              <a:t>. La </a:t>
            </a:r>
            <a:r>
              <a:rPr lang="it-IT" sz="3400" dirty="0"/>
              <a:t>parte rimanente (800) viene controbilanciata dallo storno del rateo </a:t>
            </a:r>
            <a:r>
              <a:rPr lang="it-IT" sz="3400" dirty="0" smtClean="0"/>
              <a:t>passivo </a:t>
            </a:r>
            <a:r>
              <a:rPr lang="it-IT" sz="3400" dirty="0"/>
              <a:t>(ovvero del debito) acceso in contabilità</a:t>
            </a:r>
            <a:endParaRPr lang="it-IT" sz="3400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178" y="1117034"/>
            <a:ext cx="4191000" cy="57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73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86"/>
          </a:xfrm>
        </p:spPr>
        <p:txBody>
          <a:bodyPr>
            <a:normAutofit fontScale="90000"/>
          </a:bodyPr>
          <a:lstStyle/>
          <a:p>
            <a:r>
              <a:rPr lang="it-IT" dirty="0"/>
              <a:t>chiusura del fondo svalutazione crediti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3574700" cy="50784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Qualora </a:t>
            </a:r>
            <a:r>
              <a:rPr lang="it-IT" dirty="0"/>
              <a:t>si rilevi il mancato o parziale incasso di un credito a </a:t>
            </a:r>
            <a:r>
              <a:rPr lang="it-IT" dirty="0" smtClean="0"/>
              <a:t>fronte dell’insolvenza </a:t>
            </a:r>
            <a:r>
              <a:rPr lang="it-IT" dirty="0"/>
              <a:t>da parte di un debitore, in mancanza di uno specifico fondo </a:t>
            </a:r>
            <a:r>
              <a:rPr lang="it-IT" dirty="0" smtClean="0"/>
              <a:t>rischi occorre </a:t>
            </a:r>
            <a:r>
              <a:rPr lang="it-IT" dirty="0"/>
              <a:t>rilevare una “insussistenza di attivo</a:t>
            </a:r>
            <a:r>
              <a:rPr lang="it-IT" dirty="0" smtClean="0"/>
              <a:t>”</a:t>
            </a:r>
          </a:p>
          <a:p>
            <a:pPr algn="just"/>
            <a:r>
              <a:rPr lang="it-IT" dirty="0"/>
              <a:t>lo stralcio di un credito comporta l’imputazione della </a:t>
            </a:r>
            <a:r>
              <a:rPr lang="it-IT" dirty="0" smtClean="0"/>
              <a:t>relativa perdita </a:t>
            </a:r>
            <a:r>
              <a:rPr lang="it-IT" dirty="0"/>
              <a:t>(costo) all’esercizio in cui esso viene </a:t>
            </a:r>
            <a:r>
              <a:rPr lang="it-IT" dirty="0" smtClean="0"/>
              <a:t>operato</a:t>
            </a:r>
          </a:p>
          <a:p>
            <a:pPr algn="just"/>
            <a:r>
              <a:rPr lang="it-IT" dirty="0" smtClean="0"/>
              <a:t>L’“</a:t>
            </a:r>
            <a:r>
              <a:rPr lang="it-IT" dirty="0"/>
              <a:t>insussistenza di attivo” può essere qualificata </a:t>
            </a:r>
            <a:r>
              <a:rPr lang="it-IT" dirty="0" smtClean="0"/>
              <a:t>come una </a:t>
            </a:r>
            <a:r>
              <a:rPr lang="it-IT" dirty="0"/>
              <a:t>“perdita su crediti”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764286"/>
            <a:ext cx="3034093" cy="30336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73" y="3750881"/>
            <a:ext cx="2846974" cy="31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20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del fondo specifico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107" y="1600200"/>
            <a:ext cx="3586457" cy="490211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/>
              <a:t>Tuttavia, se in contabilità è presente un “fondo rischi” (o “fondo svalutazione”</a:t>
            </a:r>
            <a:r>
              <a:rPr lang="it-IT" dirty="0" smtClean="0"/>
              <a:t>) appositamente </a:t>
            </a:r>
            <a:r>
              <a:rPr lang="it-IT" dirty="0"/>
              <a:t>costituito tramite congrui accantonamenti negli esercizi precedenti, </a:t>
            </a:r>
            <a:r>
              <a:rPr lang="it-IT" dirty="0" smtClean="0"/>
              <a:t>in luogo </a:t>
            </a:r>
            <a:r>
              <a:rPr lang="it-IT" dirty="0"/>
              <a:t>della perdita su crediti si procederà a stornare tale </a:t>
            </a:r>
            <a:r>
              <a:rPr lang="it-IT" dirty="0" smtClean="0"/>
              <a:t>fondo</a:t>
            </a:r>
            <a:endParaRPr lang="it-IT" dirty="0"/>
          </a:p>
          <a:p>
            <a:pPr algn="just"/>
            <a:r>
              <a:rPr lang="it-IT" dirty="0"/>
              <a:t>non si ha alcuna imputazione di </a:t>
            </a:r>
            <a:r>
              <a:rPr lang="it-IT" dirty="0" smtClean="0"/>
              <a:t>oneri all’esercizio </a:t>
            </a:r>
            <a:r>
              <a:rPr lang="it-IT" dirty="0"/>
              <a:t>in cui il credito viene stralciato, in quanto il relativo costo è già </a:t>
            </a:r>
            <a:r>
              <a:rPr lang="it-IT" dirty="0" smtClean="0"/>
              <a:t>stato integrato </a:t>
            </a:r>
            <a:r>
              <a:rPr lang="it-IT" dirty="0"/>
              <a:t>negli anni precedenti mediante l’accantonamento di specifiche quote a </a:t>
            </a:r>
            <a:r>
              <a:rPr lang="it-IT" dirty="0" smtClean="0"/>
              <a:t>conto economico.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67" y="1329760"/>
            <a:ext cx="4279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6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Capienza parziale del fondo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2870563" cy="49726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Se il fondo è solo parzialmente capiente – ad esempio è pari a 70 – la parte rimanente (30) verrà imputata come costo all’esercizio in </a:t>
            </a:r>
            <a:r>
              <a:rPr lang="it-IT" dirty="0" smtClean="0"/>
              <a:t>corso</a:t>
            </a:r>
          </a:p>
          <a:p>
            <a:pPr marL="0" indent="0" algn="just">
              <a:buNone/>
            </a:pPr>
            <a:r>
              <a:rPr lang="it-IT" dirty="0"/>
              <a:t>i</a:t>
            </a:r>
            <a:r>
              <a:rPr lang="it-IT" dirty="0" smtClean="0"/>
              <a:t>l conto “insussistenze di attivo”, come negli esempi precedenti può essere sostituito da “perdite su crediti”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36" y="1417637"/>
            <a:ext cx="4016414" cy="52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1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500" dirty="0"/>
              <a:t>chiusura dei fondi per rischi e spese future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3092586" cy="517255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Considerazioni </a:t>
            </a:r>
            <a:r>
              <a:rPr lang="it-IT" dirty="0"/>
              <a:t>analoghe </a:t>
            </a:r>
            <a:r>
              <a:rPr lang="it-IT" dirty="0" smtClean="0"/>
              <a:t>devono </a:t>
            </a:r>
            <a:r>
              <a:rPr lang="it-IT" dirty="0"/>
              <a:t>essere effettuate </a:t>
            </a:r>
            <a:r>
              <a:rPr lang="it-IT" dirty="0" smtClean="0"/>
              <a:t>con riferimento </a:t>
            </a:r>
            <a:r>
              <a:rPr lang="it-IT" dirty="0"/>
              <a:t>ai fondi rischi e spese </a:t>
            </a:r>
            <a:r>
              <a:rPr lang="it-IT" dirty="0" smtClean="0"/>
              <a:t>future: es. di </a:t>
            </a:r>
            <a:r>
              <a:rPr lang="it-IT" dirty="0"/>
              <a:t>un costo per manutenzioni sull’immobile </a:t>
            </a:r>
            <a:r>
              <a:rPr lang="it-IT" dirty="0" smtClean="0"/>
              <a:t>di proprietà </a:t>
            </a:r>
            <a:r>
              <a:rPr lang="it-IT" dirty="0"/>
              <a:t>da sostenere per un importo di 500</a:t>
            </a:r>
            <a:r>
              <a:rPr lang="it-IT" dirty="0" smtClean="0"/>
              <a:t>. Qualora </a:t>
            </a:r>
            <a:r>
              <a:rPr lang="it-IT" dirty="0"/>
              <a:t>in contabilità non sia presente alcun fondo specifico, nel momento </a:t>
            </a:r>
            <a:r>
              <a:rPr lang="it-IT" dirty="0" smtClean="0"/>
              <a:t>del pagamento </a:t>
            </a:r>
            <a:r>
              <a:rPr lang="it-IT" dirty="0"/>
              <a:t>si dovrà procedere a contabilizzare il relativo </a:t>
            </a:r>
            <a:r>
              <a:rPr lang="it-IT" dirty="0" smtClean="0"/>
              <a:t>onere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273" y="1727173"/>
            <a:ext cx="41656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655"/>
          </a:xfrm>
        </p:spPr>
        <p:txBody>
          <a:bodyPr/>
          <a:lstStyle/>
          <a:p>
            <a:r>
              <a:rPr lang="it-IT" dirty="0" smtClean="0"/>
              <a:t>Ammortamenti: ulteriori cenni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4544"/>
            <a:ext cx="8229600" cy="5338452"/>
          </a:xfrm>
        </p:spPr>
        <p:txBody>
          <a:bodyPr>
            <a:normAutofit fontScale="70000" lnSpcReduction="20000"/>
          </a:bodyPr>
          <a:lstStyle/>
          <a:p>
            <a:pPr marL="0" algn="just"/>
            <a:r>
              <a:rPr lang="it-IT" dirty="0"/>
              <a:t>I fattori produttivi pluriennali soggetti ad ammortamento sono suddivisibili </a:t>
            </a:r>
            <a:r>
              <a:rPr lang="it-IT" dirty="0" smtClean="0"/>
              <a:t>in due </a:t>
            </a:r>
            <a:r>
              <a:rPr lang="it-IT" dirty="0"/>
              <a:t>categorie: </a:t>
            </a:r>
            <a:r>
              <a:rPr lang="it-IT" b="1" dirty="0"/>
              <a:t>materiali</a:t>
            </a:r>
            <a:r>
              <a:rPr lang="it-IT" dirty="0"/>
              <a:t> </a:t>
            </a:r>
            <a:r>
              <a:rPr lang="it-IT" dirty="0" smtClean="0"/>
              <a:t>(terreni</a:t>
            </a:r>
            <a:r>
              <a:rPr lang="it-IT" dirty="0"/>
              <a:t>, immobili, impianti, macchinari, attrezzature, mobili, arredi, </a:t>
            </a:r>
            <a:r>
              <a:rPr lang="it-IT" dirty="0" smtClean="0"/>
              <a:t>autoveicoli) ed </a:t>
            </a:r>
            <a:r>
              <a:rPr lang="it-IT" b="1" dirty="0" smtClean="0"/>
              <a:t>immateriali</a:t>
            </a:r>
            <a:r>
              <a:rPr lang="it-IT" dirty="0" smtClean="0"/>
              <a:t> (</a:t>
            </a:r>
            <a:r>
              <a:rPr lang="it-IT" dirty="0"/>
              <a:t>“oneri pluriennali</a:t>
            </a:r>
            <a:r>
              <a:rPr lang="it-IT" dirty="0" smtClean="0"/>
              <a:t>” – </a:t>
            </a:r>
            <a:r>
              <a:rPr lang="it-IT" dirty="0"/>
              <a:t>costi di impianto (o di costituzione), costi di ampliamento, costi di ricerca e </a:t>
            </a:r>
            <a:r>
              <a:rPr lang="it-IT" dirty="0" smtClean="0"/>
              <a:t>di sviluppo</a:t>
            </a:r>
            <a:r>
              <a:rPr lang="it-IT" dirty="0"/>
              <a:t>, costi di pubblicità capitalizzati – da “diritti”, quali marchi, brevetti, diritti </a:t>
            </a:r>
            <a:r>
              <a:rPr lang="it-IT" dirty="0" smtClean="0"/>
              <a:t>di utilizzazione </a:t>
            </a:r>
            <a:r>
              <a:rPr lang="it-IT" dirty="0"/>
              <a:t>delle opere dell’ingegno, licenze – e dall’“avviamento”</a:t>
            </a:r>
            <a:r>
              <a:rPr lang="it-IT" dirty="0" smtClean="0"/>
              <a:t>)</a:t>
            </a:r>
            <a:endParaRPr lang="it-IT" dirty="0"/>
          </a:p>
          <a:p>
            <a:pPr marL="0" algn="just"/>
            <a:r>
              <a:rPr lang="it-IT" dirty="0"/>
              <a:t>Entrambe le categorie di beni rilasciano utilità nel tempo, “consumandosi” </a:t>
            </a:r>
            <a:r>
              <a:rPr lang="it-IT" dirty="0" smtClean="0"/>
              <a:t>anno per anno</a:t>
            </a:r>
            <a:endParaRPr lang="it-IT" dirty="0"/>
          </a:p>
          <a:p>
            <a:pPr marL="0" algn="just"/>
            <a:r>
              <a:rPr lang="it-IT" dirty="0"/>
              <a:t>Mentre però per gli elementi materiali viene </a:t>
            </a:r>
            <a:r>
              <a:rPr lang="it-IT" dirty="0" smtClean="0"/>
              <a:t>operato</a:t>
            </a:r>
            <a:r>
              <a:rPr lang="it-IT" dirty="0"/>
              <a:t> </a:t>
            </a:r>
            <a:r>
              <a:rPr lang="it-IT" dirty="0" smtClean="0"/>
              <a:t>l’ammortamento </a:t>
            </a:r>
            <a:r>
              <a:rPr lang="it-IT" dirty="0"/>
              <a:t>diretto (o “fuori conto”), per quelli immateriali la prassi </a:t>
            </a:r>
            <a:r>
              <a:rPr lang="it-IT" dirty="0" smtClean="0"/>
              <a:t>contabile prevede </a:t>
            </a:r>
            <a:r>
              <a:rPr lang="it-IT" dirty="0"/>
              <a:t>l’applicazione dell’ammortamento diretto (o “in conto”</a:t>
            </a:r>
            <a:r>
              <a:rPr lang="it-IT" dirty="0" smtClean="0"/>
              <a:t>)</a:t>
            </a:r>
            <a:endParaRPr lang="it-IT" dirty="0"/>
          </a:p>
          <a:p>
            <a:pPr marL="0" algn="just"/>
            <a:r>
              <a:rPr lang="it-IT" dirty="0"/>
              <a:t>Ciò in quanto, essendo prive del requisito della “materialità”, non ha </a:t>
            </a:r>
            <a:r>
              <a:rPr lang="it-IT" dirty="0" smtClean="0"/>
              <a:t>senso iscrivere </a:t>
            </a:r>
            <a:r>
              <a:rPr lang="it-IT" dirty="0"/>
              <a:t>separatamente il “consumo” di tali </a:t>
            </a:r>
            <a:r>
              <a:rPr lang="it-IT" dirty="0" smtClean="0"/>
              <a:t>immobilizzazioni</a:t>
            </a:r>
            <a:endParaRPr lang="it-IT" dirty="0"/>
          </a:p>
          <a:p>
            <a:pPr marL="0" algn="just"/>
            <a:r>
              <a:rPr lang="it-IT" dirty="0"/>
              <a:t>Tuttavia, non è infrequente trovare aziende che stanziano fondi </a:t>
            </a:r>
            <a:r>
              <a:rPr lang="it-IT" dirty="0" smtClean="0"/>
              <a:t>ammortamento anche </a:t>
            </a:r>
            <a:r>
              <a:rPr lang="it-IT" dirty="0"/>
              <a:t>in relazione a questi </a:t>
            </a:r>
            <a:r>
              <a:rPr lang="it-IT" dirty="0" smtClean="0"/>
              <a:t>elementi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81301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3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Presenza di un </a:t>
            </a:r>
            <a:r>
              <a:rPr lang="it-IT" sz="3200" dirty="0"/>
              <a:t>fondo spese di manutenzione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11100"/>
            <a:ext cx="3457111" cy="55146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costituito mediante specifici accantonamenti negli esercizi </a:t>
            </a:r>
            <a:r>
              <a:rPr lang="it-IT" dirty="0" smtClean="0"/>
              <a:t>precedenti </a:t>
            </a:r>
          </a:p>
          <a:p>
            <a:pPr marL="0" indent="0" algn="just">
              <a:buNone/>
            </a:pPr>
            <a:r>
              <a:rPr lang="it-IT" dirty="0"/>
              <a:t>Anche in questo caso non si ha alcuna imputazione di costi all’esercizio in cui </a:t>
            </a:r>
            <a:r>
              <a:rPr lang="it-IT" dirty="0" smtClean="0"/>
              <a:t>si ha </a:t>
            </a:r>
            <a:r>
              <a:rPr lang="it-IT" dirty="0"/>
              <a:t>l’uscita di denaro, poiché il relativo onere è già stato integrato negli anni </a:t>
            </a:r>
            <a:r>
              <a:rPr lang="it-IT" dirty="0" smtClean="0"/>
              <a:t>precedenti mediante </a:t>
            </a:r>
            <a:r>
              <a:rPr lang="it-IT" dirty="0"/>
              <a:t>l’imputazione di specifiche quote a conto economico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86" y="1403109"/>
            <a:ext cx="43561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86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396"/>
          </a:xfrm>
        </p:spPr>
        <p:txBody>
          <a:bodyPr/>
          <a:lstStyle/>
          <a:p>
            <a:r>
              <a:rPr lang="it-IT" dirty="0" smtClean="0"/>
              <a:t>Parziale capienza del fondo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17034"/>
            <a:ext cx="8229600" cy="5385279"/>
          </a:xfrm>
        </p:spPr>
        <p:txBody>
          <a:bodyPr/>
          <a:lstStyle/>
          <a:p>
            <a:r>
              <a:rPr lang="it-IT" dirty="0"/>
              <a:t>se il fondo non è capiente, ma copre solo una parte della </a:t>
            </a:r>
            <a:r>
              <a:rPr lang="it-IT" dirty="0" smtClean="0"/>
              <a:t>spesa – </a:t>
            </a:r>
            <a:r>
              <a:rPr lang="it-IT" dirty="0"/>
              <a:t>ad esempio 300 – la parte rimanente (200) verrà imputata all’esercizio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751431"/>
            <a:ext cx="4305300" cy="41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6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80"/>
          </a:xfrm>
        </p:spPr>
        <p:txBody>
          <a:bodyPr/>
          <a:lstStyle/>
          <a:p>
            <a:r>
              <a:rPr lang="it-IT" dirty="0"/>
              <a:t>storno dei fondi eccedenti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93518"/>
            <a:ext cx="3974502" cy="57644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caso </a:t>
            </a:r>
            <a:r>
              <a:rPr lang="it-IT" dirty="0"/>
              <a:t>in cui i fondi svalutazione, rischi </a:t>
            </a:r>
            <a:r>
              <a:rPr lang="it-IT" dirty="0" smtClean="0"/>
              <a:t>o spese </a:t>
            </a:r>
            <a:r>
              <a:rPr lang="it-IT" dirty="0"/>
              <a:t>future presenti in contabilità dovessero rivelarsi eccedenti rispetto alle </a:t>
            </a:r>
            <a:r>
              <a:rPr lang="it-IT" dirty="0" smtClean="0"/>
              <a:t>concrete esigenze aziendali</a:t>
            </a:r>
            <a:endParaRPr lang="it-IT" dirty="0"/>
          </a:p>
          <a:p>
            <a:pPr algn="just"/>
            <a:r>
              <a:rPr lang="it-IT" dirty="0" smtClean="0"/>
              <a:t>si </a:t>
            </a:r>
            <a:r>
              <a:rPr lang="it-IT" dirty="0"/>
              <a:t>potrà mantenere accesa la parte di fondo non utilizzata </a:t>
            </a:r>
            <a:r>
              <a:rPr lang="it-IT" dirty="0" smtClean="0"/>
              <a:t>per eventuali </a:t>
            </a:r>
            <a:r>
              <a:rPr lang="it-IT" dirty="0"/>
              <a:t>futuri utilizzi, oppure procedere a stornarla, rilevando a bilanciamento </a:t>
            </a:r>
            <a:r>
              <a:rPr lang="it-IT" dirty="0" smtClean="0"/>
              <a:t>un componente </a:t>
            </a:r>
            <a:r>
              <a:rPr lang="it-IT" dirty="0"/>
              <a:t>positivo di reddito acceso alle “insussistenze di passivo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162" y="1351959"/>
            <a:ext cx="3924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84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396"/>
          </a:xfrm>
        </p:spPr>
        <p:txBody>
          <a:bodyPr>
            <a:normAutofit/>
          </a:bodyPr>
          <a:lstStyle/>
          <a:p>
            <a:r>
              <a:rPr lang="it-IT" sz="3600" dirty="0"/>
              <a:t>chiusura delle voci relative alle imposte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22858"/>
            <a:ext cx="4045055" cy="56351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Nel </a:t>
            </a:r>
            <a:r>
              <a:rPr lang="it-IT" dirty="0"/>
              <a:t>mese di giugno dell’anno successivo a quello di rilevazione, si </a:t>
            </a:r>
            <a:r>
              <a:rPr lang="it-IT" dirty="0" smtClean="0"/>
              <a:t>deve procedere </a:t>
            </a:r>
            <a:r>
              <a:rPr lang="it-IT" dirty="0"/>
              <a:t>al pagamento del saldo a debito delle imposte.</a:t>
            </a:r>
          </a:p>
          <a:p>
            <a:pPr algn="just"/>
            <a:r>
              <a:rPr lang="it-IT" dirty="0"/>
              <a:t>Come si ricorderà, a fine esercizio scorso si era rilevata la seguente </a:t>
            </a:r>
            <a:r>
              <a:rPr lang="it-IT" dirty="0" smtClean="0"/>
              <a:t>scrittura (</a:t>
            </a:r>
            <a:r>
              <a:rPr lang="it-IT" dirty="0"/>
              <a:t>ipotizzando un carico fiscale di 50</a:t>
            </a:r>
            <a:r>
              <a:rPr lang="it-IT" dirty="0" smtClean="0"/>
              <a:t>)</a:t>
            </a:r>
          </a:p>
          <a:p>
            <a:pPr algn="just"/>
            <a:r>
              <a:rPr lang="it-IT" dirty="0"/>
              <a:t>nel passivo dello </a:t>
            </a:r>
            <a:r>
              <a:rPr lang="it-IT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P</a:t>
            </a:r>
            <a:r>
              <a:rPr lang="it-IT" dirty="0" smtClean="0"/>
              <a:t> </a:t>
            </a:r>
            <a:r>
              <a:rPr lang="it-IT" dirty="0"/>
              <a:t>ereditato dal trascorso </a:t>
            </a:r>
            <a:r>
              <a:rPr lang="it-IT" dirty="0" smtClean="0"/>
              <a:t>esercizio troviamo </a:t>
            </a:r>
            <a:r>
              <a:rPr lang="it-IT" dirty="0"/>
              <a:t>iscritti “debiti per imposte” per </a:t>
            </a:r>
            <a:r>
              <a:rPr lang="it-IT" dirty="0" smtClean="0"/>
              <a:t>50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1222858"/>
            <a:ext cx="37211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01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vecchia situazione degli acconti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529061" cy="397321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/>
              <a:t>Contemporaneamente, nell’attivo </a:t>
            </a:r>
            <a:r>
              <a:rPr lang="it-IT" dirty="0" smtClean="0"/>
              <a:t>dello stesso </a:t>
            </a:r>
            <a:r>
              <a:rPr lang="it-IT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P</a:t>
            </a:r>
            <a:r>
              <a:rPr lang="it-IT" dirty="0" smtClean="0"/>
              <a:t>, </a:t>
            </a:r>
            <a:r>
              <a:rPr lang="it-IT" dirty="0"/>
              <a:t>riscontriamo </a:t>
            </a:r>
            <a:r>
              <a:rPr lang="it-IT" dirty="0" smtClean="0"/>
              <a:t>la presenza </a:t>
            </a:r>
            <a:r>
              <a:rPr lang="it-IT" dirty="0"/>
              <a:t>dei crediti vantati verso l’erario per gli acconti versati a giugno e a </a:t>
            </a:r>
            <a:r>
              <a:rPr lang="it-IT" dirty="0" smtClean="0"/>
              <a:t>novembre dell’anno </a:t>
            </a:r>
            <a:r>
              <a:rPr lang="it-IT" dirty="0"/>
              <a:t>precedente con la seguente scrittura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99" y="1444089"/>
            <a:ext cx="3962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0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Acconto e debito effettivo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Al riguardo possiamo </a:t>
            </a:r>
            <a:r>
              <a:rPr lang="it-IT" dirty="0" smtClean="0"/>
              <a:t>rilevare </a:t>
            </a:r>
            <a:r>
              <a:rPr lang="it-IT" dirty="0"/>
              <a:t>tre diverse situazioni:</a:t>
            </a:r>
          </a:p>
          <a:p>
            <a:pPr marL="0" indent="0" algn="just">
              <a:buNone/>
            </a:pPr>
            <a:r>
              <a:rPr lang="it-IT" dirty="0"/>
              <a:t>- gli acconti versati sono inferiori alle imposte da pagare;</a:t>
            </a:r>
          </a:p>
          <a:p>
            <a:pPr marL="0" indent="0" algn="just">
              <a:buNone/>
            </a:pPr>
            <a:r>
              <a:rPr lang="it-IT" dirty="0"/>
              <a:t>- gli acconti versati sono del medesimo importo delle imposte da pagare;</a:t>
            </a:r>
          </a:p>
          <a:p>
            <a:pPr marL="0" indent="0" algn="just">
              <a:buNone/>
            </a:pPr>
            <a:r>
              <a:rPr lang="it-IT" dirty="0"/>
              <a:t>- gli acconti versati sono superiori delle imposte da pagare.</a:t>
            </a:r>
          </a:p>
          <a:p>
            <a:pPr algn="just"/>
            <a:r>
              <a:rPr lang="it-IT" dirty="0"/>
              <a:t>Nel primo caso, il più ricorrente, è necessario procedere al pagamento del saldo</a:t>
            </a:r>
            <a:r>
              <a:rPr lang="it-IT" dirty="0" smtClean="0"/>
              <a:t>, previo </a:t>
            </a:r>
            <a:r>
              <a:rPr lang="it-IT" dirty="0"/>
              <a:t>storno degli acconti già versati.</a:t>
            </a:r>
          </a:p>
          <a:p>
            <a:pPr algn="just"/>
            <a:r>
              <a:rPr lang="it-IT" dirty="0"/>
              <a:t>Nel secondo si deve semplicemente procedere a stornare gli acconti versati.</a:t>
            </a:r>
          </a:p>
          <a:p>
            <a:pPr algn="just"/>
            <a:r>
              <a:rPr lang="it-IT" dirty="0"/>
              <a:t>Nell’ultimo, infine, dopo aver stornato gli acconti, si rileva un credito </a:t>
            </a:r>
            <a:r>
              <a:rPr lang="it-IT" dirty="0" smtClean="0"/>
              <a:t>verso l’erario: </a:t>
            </a:r>
            <a:r>
              <a:rPr lang="it-IT" dirty="0"/>
              <a:t>t</a:t>
            </a:r>
            <a:r>
              <a:rPr lang="it-IT" dirty="0" smtClean="0"/>
              <a:t>ale </a:t>
            </a:r>
            <a:r>
              <a:rPr lang="it-IT" dirty="0"/>
              <a:t>credito potrà essere richiesto in pagamento, oppure mantenuto in contabilità e stornato all’atto </a:t>
            </a:r>
            <a:r>
              <a:rPr lang="it-IT" dirty="0" smtClean="0"/>
              <a:t>del pagamento </a:t>
            </a:r>
            <a:r>
              <a:rPr lang="it-IT" dirty="0"/>
              <a:t>degli acconti degli anni successivi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7946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it-IT" sz="3300" dirty="0" smtClean="0"/>
              <a:t>acconti </a:t>
            </a:r>
            <a:r>
              <a:rPr lang="it-IT" sz="3300" dirty="0"/>
              <a:t>versati </a:t>
            </a:r>
            <a:r>
              <a:rPr lang="it-IT" sz="3300" dirty="0" smtClean="0"/>
              <a:t>inferiori </a:t>
            </a:r>
            <a:r>
              <a:rPr lang="it-IT" sz="3300" dirty="0"/>
              <a:t>alle imposte </a:t>
            </a:r>
            <a:r>
              <a:rPr lang="it-IT" sz="3300" dirty="0" smtClean="0"/>
              <a:t>da pagare</a:t>
            </a:r>
            <a:endParaRPr lang="it-IT" sz="33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234616"/>
            <a:ext cx="4305300" cy="56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7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01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acconti </a:t>
            </a:r>
            <a:r>
              <a:rPr lang="it-IT" dirty="0"/>
              <a:t>versati </a:t>
            </a:r>
            <a:r>
              <a:rPr lang="it-IT" dirty="0" smtClean="0"/>
              <a:t>di </a:t>
            </a:r>
            <a:r>
              <a:rPr lang="it-IT" dirty="0"/>
              <a:t>uguale </a:t>
            </a:r>
            <a:r>
              <a:rPr lang="it-IT" dirty="0" smtClean="0"/>
              <a:t>importo rispetto alle imposte </a:t>
            </a:r>
            <a:r>
              <a:rPr lang="it-IT" dirty="0"/>
              <a:t>da pagare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2036169"/>
            <a:ext cx="4762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Acconti versati superiori alle imposte da pagare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081758"/>
            <a:ext cx="4343400" cy="57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74800"/>
            <a:ext cx="57023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8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017"/>
          </a:xfrm>
        </p:spPr>
        <p:txBody>
          <a:bodyPr>
            <a:normAutofit fontScale="90000"/>
          </a:bodyPr>
          <a:lstStyle/>
          <a:p>
            <a:r>
              <a:rPr lang="it-IT" dirty="0"/>
              <a:t>La svalutazione di poste attive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46698"/>
            <a:ext cx="8229600" cy="5279465"/>
          </a:xfrm>
        </p:spPr>
        <p:txBody>
          <a:bodyPr>
            <a:noAutofit/>
          </a:bodyPr>
          <a:lstStyle/>
          <a:p>
            <a:pPr algn="just"/>
            <a:r>
              <a:rPr lang="it-IT" sz="1900" dirty="0" smtClean="0"/>
              <a:t>In </a:t>
            </a:r>
            <a:r>
              <a:rPr lang="it-IT" sz="1900" dirty="0"/>
              <a:t>linea di principio, si può procedere a svalutare qualsiasi posta attiva, </a:t>
            </a:r>
            <a:r>
              <a:rPr lang="it-IT" sz="1900" dirty="0" smtClean="0"/>
              <a:t>in conseguenza </a:t>
            </a:r>
            <a:r>
              <a:rPr lang="it-IT" sz="1900" dirty="0"/>
              <a:t>di una sua riduzione di valore, sia effettiva che presunta.</a:t>
            </a:r>
          </a:p>
          <a:p>
            <a:pPr algn="just"/>
            <a:r>
              <a:rPr lang="it-IT" sz="1900" dirty="0"/>
              <a:t>Nel caso delle immobilizzazioni, l’amministratore effettua una </a:t>
            </a:r>
            <a:r>
              <a:rPr lang="it-IT" sz="1900" dirty="0" smtClean="0"/>
              <a:t>svalutazione quando </a:t>
            </a:r>
            <a:r>
              <a:rPr lang="it-IT" sz="1900" dirty="0"/>
              <a:t>si manifesta una perdita di valore di carattere straordinario, che perciò </a:t>
            </a:r>
            <a:r>
              <a:rPr lang="it-IT" sz="1900" dirty="0" smtClean="0"/>
              <a:t>supera l’entità </a:t>
            </a:r>
            <a:r>
              <a:rPr lang="it-IT" sz="1900" dirty="0"/>
              <a:t>del deprezzamento fisico ed economico del fattore produttivo.</a:t>
            </a:r>
          </a:p>
          <a:p>
            <a:pPr algn="just"/>
            <a:r>
              <a:rPr lang="it-IT" sz="1900" dirty="0"/>
              <a:t>Ciò accade, ad esempio, quanto un bene viene declassato da “fattore </a:t>
            </a:r>
            <a:r>
              <a:rPr lang="it-IT" sz="1900" dirty="0" smtClean="0"/>
              <a:t>produttivo ordinario</a:t>
            </a:r>
            <a:r>
              <a:rPr lang="it-IT" sz="1900" dirty="0"/>
              <a:t>” a “fattore produttivo di riserva”, oppure, ancora, quando la perdita di valore </a:t>
            </a:r>
            <a:r>
              <a:rPr lang="it-IT" sz="1900" dirty="0" smtClean="0"/>
              <a:t>è dovuta </a:t>
            </a:r>
            <a:r>
              <a:rPr lang="it-IT" sz="1900" dirty="0"/>
              <a:t>a casi eccezionali e non ricorrenti quali alcuni eventi naturali (alluvioni</a:t>
            </a:r>
            <a:r>
              <a:rPr lang="it-IT" sz="1900" dirty="0" smtClean="0"/>
              <a:t>, terremoti</a:t>
            </a:r>
            <a:r>
              <a:rPr lang="it-IT" sz="1900" dirty="0"/>
              <a:t>, ecc.) o socio-politici (insurrezioni, sabotaggi, ecc.).</a:t>
            </a:r>
          </a:p>
          <a:p>
            <a:pPr algn="just"/>
            <a:r>
              <a:rPr lang="it-IT" sz="1900" dirty="0"/>
              <a:t>La scrittura è analoga a quella dell’ammortamento: si stanzia cioè una quota </a:t>
            </a:r>
            <a:r>
              <a:rPr lang="it-IT" sz="1900" dirty="0" smtClean="0"/>
              <a:t>di costo </a:t>
            </a:r>
            <a:r>
              <a:rPr lang="it-IT" sz="1900" dirty="0"/>
              <a:t>che affluisce al conto economico a fronte della creazione (a alimentazione) di </a:t>
            </a:r>
            <a:r>
              <a:rPr lang="it-IT" sz="1900" dirty="0" smtClean="0"/>
              <a:t>un fondo </a:t>
            </a:r>
            <a:r>
              <a:rPr lang="it-IT" sz="1900" dirty="0"/>
              <a:t>di rettifica, il quale rappresenta una quota incrementativa dell’ammortamento.</a:t>
            </a:r>
          </a:p>
          <a:p>
            <a:pPr algn="just"/>
            <a:r>
              <a:rPr lang="it-IT" sz="1900" dirty="0"/>
              <a:t>Come tutte le poste di rettifica, tale fondo assume la natura della voce a cui </a:t>
            </a:r>
            <a:r>
              <a:rPr lang="it-IT" sz="1900" dirty="0" smtClean="0"/>
              <a:t>si riferisce</a:t>
            </a:r>
            <a:r>
              <a:rPr lang="it-IT" sz="1900" dirty="0"/>
              <a:t>: nel caso specifico, pertanto, avrà natura derivata </a:t>
            </a:r>
            <a:r>
              <a:rPr lang="it-IT" sz="1900" dirty="0" smtClean="0"/>
              <a:t>economica</a:t>
            </a:r>
          </a:p>
          <a:p>
            <a:pPr algn="just"/>
            <a:r>
              <a:rPr lang="it-IT" sz="2000" dirty="0"/>
              <a:t>Scritture analoghe devono essere effettuate per le perdite di valore riguardanti </a:t>
            </a:r>
            <a:r>
              <a:rPr lang="it-IT" sz="2000" dirty="0" smtClean="0"/>
              <a:t>il magazzino </a:t>
            </a:r>
            <a:r>
              <a:rPr lang="it-IT" sz="2000" dirty="0"/>
              <a:t>ed i titoli in portafoglio</a:t>
            </a:r>
            <a:r>
              <a:rPr lang="it-IT" sz="2000" dirty="0" smtClean="0"/>
              <a:t>. 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02402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67" y="107007"/>
            <a:ext cx="5092700" cy="4635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5147417"/>
            <a:ext cx="55626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814"/>
          </a:xfrm>
        </p:spPr>
        <p:txBody>
          <a:bodyPr/>
          <a:lstStyle/>
          <a:p>
            <a:r>
              <a:rPr lang="it-IT" dirty="0" smtClean="0"/>
              <a:t>Svalutazione crediti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68452"/>
            <a:ext cx="8229600" cy="556401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A fine anno occorre anche rettificare il valore dei crediti iscritti in </a:t>
            </a:r>
            <a:r>
              <a:rPr lang="it-IT" dirty="0" smtClean="0"/>
              <a:t>bilancio. Invero</a:t>
            </a:r>
            <a:r>
              <a:rPr lang="it-IT" dirty="0"/>
              <a:t>, su di essi grava un “rischio di inesigibilità” che può condurre alla </a:t>
            </a:r>
            <a:r>
              <a:rPr lang="it-IT" dirty="0" smtClean="0"/>
              <a:t>loro </a:t>
            </a:r>
            <a:r>
              <a:rPr lang="it-IT" dirty="0"/>
              <a:t>mancata o parziale riscossione.</a:t>
            </a:r>
          </a:p>
          <a:p>
            <a:pPr algn="just"/>
            <a:r>
              <a:rPr lang="it-IT" dirty="0"/>
              <a:t>L’amministratore prudente, pertanto, stimata l’entità del rischio in oggetto</a:t>
            </a:r>
            <a:r>
              <a:rPr lang="it-IT" dirty="0" smtClean="0"/>
              <a:t>, provvede </a:t>
            </a:r>
            <a:r>
              <a:rPr lang="it-IT" dirty="0"/>
              <a:t>a stanziare un apposito fondo di svalutazione, onde tenere conto di </a:t>
            </a:r>
            <a:r>
              <a:rPr lang="it-IT" dirty="0" smtClean="0"/>
              <a:t>tale eventualità.</a:t>
            </a:r>
            <a:r>
              <a:rPr lang="it-IT" dirty="0"/>
              <a:t> </a:t>
            </a:r>
            <a:r>
              <a:rPr lang="it-IT" dirty="0" smtClean="0"/>
              <a:t>Pertanto</a:t>
            </a:r>
            <a:r>
              <a:rPr lang="it-IT" dirty="0"/>
              <a:t>, analogamente al caso precedente, verrà stanziato un </a:t>
            </a:r>
            <a:r>
              <a:rPr lang="it-IT" dirty="0" smtClean="0"/>
              <a:t>apposito accantonamento </a:t>
            </a:r>
            <a:r>
              <a:rPr lang="it-IT" dirty="0"/>
              <a:t>a fronte della creazione (o incremento) di uno specifico fondo </a:t>
            </a:r>
            <a:r>
              <a:rPr lang="it-IT" dirty="0" smtClean="0"/>
              <a:t>di rettifica.</a:t>
            </a:r>
          </a:p>
          <a:p>
            <a:pPr algn="just"/>
            <a:r>
              <a:rPr lang="it-IT" dirty="0"/>
              <a:t>Poiché si tratta di una svalutazione operata in base ad una “presunzione” di manifestazione di un </a:t>
            </a:r>
            <a:r>
              <a:rPr lang="it-IT" dirty="0" smtClean="0"/>
              <a:t>rischio futuro</a:t>
            </a:r>
            <a:r>
              <a:rPr lang="it-IT" dirty="0"/>
              <a:t>, tale registrazione viene spesso inquadrata fra le scritture </a:t>
            </a:r>
            <a:r>
              <a:rPr lang="it-IT" dirty="0" smtClean="0"/>
              <a:t>dei </a:t>
            </a:r>
            <a:r>
              <a:rPr lang="it-IT" dirty="0"/>
              <a:t>fondi </a:t>
            </a:r>
            <a:r>
              <a:rPr lang="it-IT" dirty="0" smtClean="0"/>
              <a:t>rischi</a:t>
            </a:r>
            <a:endParaRPr lang="it-IT" dirty="0"/>
          </a:p>
          <a:p>
            <a:pPr algn="just"/>
            <a:r>
              <a:rPr lang="it-IT" dirty="0"/>
              <a:t>Anche in questa circostanza, tale fondo assume la natura della voce a cui </a:t>
            </a:r>
            <a:r>
              <a:rPr lang="it-IT" dirty="0" smtClean="0"/>
              <a:t>si riferisce</a:t>
            </a:r>
            <a:r>
              <a:rPr lang="it-IT" dirty="0"/>
              <a:t>. Ne deriva che, se esso rettifica un conto numerario (quale “crediti </a:t>
            </a:r>
            <a:r>
              <a:rPr lang="it-IT" dirty="0" smtClean="0"/>
              <a:t>verso clienti</a:t>
            </a:r>
            <a:r>
              <a:rPr lang="it-IT" dirty="0"/>
              <a:t>”) assumerà natura numeraria, mentre se rettifica un conto derivato finanziario (</a:t>
            </a:r>
            <a:r>
              <a:rPr lang="it-IT" dirty="0" smtClean="0"/>
              <a:t>un credito </a:t>
            </a:r>
            <a:r>
              <a:rPr lang="it-IT" dirty="0"/>
              <a:t>di finanziamento), assumerà natura finanziaria.</a:t>
            </a:r>
          </a:p>
        </p:txBody>
      </p:sp>
    </p:spTree>
    <p:extLst>
      <p:ext uri="{BB962C8B-B14F-4D97-AF65-F5344CB8AC3E}">
        <p14:creationId xmlns:p14="http://schemas.microsoft.com/office/powerpoint/2010/main" val="2142803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4636</Words>
  <Application>Microsoft Macintosh PowerPoint</Application>
  <PresentationFormat>Presentazione su schermo (4:3)</PresentationFormat>
  <Paragraphs>171</Paragraphs>
  <Slides>58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Presentazione di PowerPoint</vt:lpstr>
      <vt:lpstr>le scritture di assestamento</vt:lpstr>
      <vt:lpstr>Scritture di integrazione o completamento</vt:lpstr>
      <vt:lpstr>Scritture di rettifica</vt:lpstr>
      <vt:lpstr>Ammortamenti: ulteriori cenni</vt:lpstr>
      <vt:lpstr>Presentazione di PowerPoint</vt:lpstr>
      <vt:lpstr>La svalutazione di poste attive</vt:lpstr>
      <vt:lpstr>Presentazione di PowerPoint</vt:lpstr>
      <vt:lpstr>Svalutazione crediti</vt:lpstr>
      <vt:lpstr>Presentazione di PowerPoint</vt:lpstr>
      <vt:lpstr>ratei</vt:lpstr>
      <vt:lpstr>Esempio di rateo</vt:lpstr>
      <vt:lpstr>Presentazione di PowerPoint</vt:lpstr>
      <vt:lpstr>Presentazione di PowerPoint</vt:lpstr>
      <vt:lpstr>Presentazione di PowerPoint</vt:lpstr>
      <vt:lpstr>Ratei passivi</vt:lpstr>
      <vt:lpstr>Presentazione di PowerPoint</vt:lpstr>
      <vt:lpstr>Presentazione di PowerPoint</vt:lpstr>
      <vt:lpstr>Presentazione di PowerPoint</vt:lpstr>
      <vt:lpstr>accantonamento a fondi rischi e spese future</vt:lpstr>
      <vt:lpstr>Rilevazione contabile</vt:lpstr>
      <vt:lpstr>Presentazione di PowerPoint</vt:lpstr>
      <vt:lpstr>fondi spese future</vt:lpstr>
      <vt:lpstr>TFR</vt:lpstr>
      <vt:lpstr>Presentazione di PowerPoint</vt:lpstr>
      <vt:lpstr>Imposte dell’esercizio</vt:lpstr>
      <vt:lpstr>Acconti imposte</vt:lpstr>
      <vt:lpstr>Le scritture di rettifica. Le rimanenze di magazzino</vt:lpstr>
      <vt:lpstr>Presentazione di PowerPoint</vt:lpstr>
      <vt:lpstr>risconti</vt:lpstr>
      <vt:lpstr>Esempio di risconto</vt:lpstr>
      <vt:lpstr>Risconto attivo</vt:lpstr>
      <vt:lpstr>Presentazione di PowerPoint</vt:lpstr>
      <vt:lpstr>Risconti passivi</vt:lpstr>
      <vt:lpstr>Presentazione di PowerPoint</vt:lpstr>
      <vt:lpstr>Riapertura dei conti – i risconti</vt:lpstr>
      <vt:lpstr>Presentazione di PowerPoint</vt:lpstr>
      <vt:lpstr>Presentazione di PowerPoint</vt:lpstr>
      <vt:lpstr>costruzioni in economia</vt:lpstr>
      <vt:lpstr>Presentazione di PowerPoint</vt:lpstr>
      <vt:lpstr>scritture dell’esercizio successivo</vt:lpstr>
      <vt:lpstr>chiusura dei ratei attivi</vt:lpstr>
      <vt:lpstr>Registrazione corretta dell’incasso</vt:lpstr>
      <vt:lpstr>chiusura dei ratei passivi</vt:lpstr>
      <vt:lpstr>Corretta rilevazione dell’incasso</vt:lpstr>
      <vt:lpstr>chiusura del fondo svalutazione crediti</vt:lpstr>
      <vt:lpstr>Utilizzo del fondo specifico</vt:lpstr>
      <vt:lpstr>Capienza parziale del fondo</vt:lpstr>
      <vt:lpstr>chiusura dei fondi per rischi e spese future</vt:lpstr>
      <vt:lpstr>Presenza di un fondo spese di manutenzione</vt:lpstr>
      <vt:lpstr>Parziale capienza del fondo</vt:lpstr>
      <vt:lpstr>storno dei fondi eccedenti</vt:lpstr>
      <vt:lpstr>chiusura delle voci relative alle imposte</vt:lpstr>
      <vt:lpstr>La vecchia situazione degli acconti</vt:lpstr>
      <vt:lpstr>Acconto e debito effettivo</vt:lpstr>
      <vt:lpstr>acconti versati inferiori alle imposte da pagare</vt:lpstr>
      <vt:lpstr>acconti versati di uguale importo rispetto alle imposte da pagare</vt:lpstr>
      <vt:lpstr>Acconti versati superiori alle imposte da pagare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scritture di assestamento</dc:title>
  <dc:creator>giorgio pani</dc:creator>
  <cp:lastModifiedBy>giorgio pani</cp:lastModifiedBy>
  <cp:revision>18</cp:revision>
  <dcterms:created xsi:type="dcterms:W3CDTF">2015-12-03T15:31:03Z</dcterms:created>
  <dcterms:modified xsi:type="dcterms:W3CDTF">2015-12-09T22:16:16Z</dcterms:modified>
</cp:coreProperties>
</file>