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272" r:id="rId3"/>
    <p:sldId id="278" r:id="rId4"/>
    <p:sldId id="280" r:id="rId5"/>
    <p:sldId id="281" r:id="rId6"/>
    <p:sldId id="257" r:id="rId7"/>
    <p:sldId id="258" r:id="rId8"/>
    <p:sldId id="259" r:id="rId9"/>
    <p:sldId id="260" r:id="rId10"/>
    <p:sldId id="261" r:id="rId11"/>
    <p:sldId id="262" r:id="rId12"/>
    <p:sldId id="276" r:id="rId13"/>
    <p:sldId id="279" r:id="rId14"/>
    <p:sldId id="263" r:id="rId15"/>
    <p:sldId id="264" r:id="rId16"/>
    <p:sldId id="265" r:id="rId1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55E06-2CFC-49AB-B711-261DDB223548}" type="datetimeFigureOut">
              <a:rPr lang="it-IT" smtClean="0"/>
              <a:pPr/>
              <a:t>22/02/2017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23274-6161-4D63-8BCA-7CBDFAEA944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6744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it-IT" altLang="en-US"/>
              <a:t>Fare clic per modificare lo stile del titolo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it-IT" altLang="en-US"/>
              <a:t>Fare clic per modificare lo stile del sottotitolo dello schema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59901EA-D517-4529-9DD9-73788BD63D3C}" type="slidenum">
              <a:rPr lang="it-IT" altLang="en-US"/>
              <a:pPr/>
              <a:t>‹N›</a:t>
            </a:fld>
            <a:endParaRPr lang="it-IT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609379-8EB9-4DDD-81BE-32A6677970A5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6DD11-7F0D-4A4F-83CD-2ED60F8949D3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CE101-0A76-449A-98F6-F98C238149F0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4888C-707F-4AA7-ADB9-E3637281FF0D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B5527-684D-4BDD-9FBD-0DCCD5D82FF2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A462A-6C8B-4220-871D-1F228C912DC4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216BA-7F9C-45F0-8F23-C5D597A847AE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8B98D-62B1-43BB-A07D-CB7976A03480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07210-0D12-4C22-9A9A-9406233EDC5D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D6397-889C-4A46-9BB6-A7AC2EF8421B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Fare clic per modificare lo stile del titolo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Fare clic per modificare gli stili del testo dello schema</a:t>
            </a:r>
          </a:p>
          <a:p>
            <a:pPr lvl="1"/>
            <a:r>
              <a:rPr lang="it-IT" altLang="en-US" smtClean="0"/>
              <a:t>Secondo livello</a:t>
            </a:r>
          </a:p>
          <a:p>
            <a:pPr lvl="2"/>
            <a:r>
              <a:rPr lang="it-IT" altLang="en-US" smtClean="0"/>
              <a:t>Terzo livello</a:t>
            </a:r>
          </a:p>
          <a:p>
            <a:pPr lvl="3"/>
            <a:r>
              <a:rPr lang="it-IT" altLang="en-US" smtClean="0"/>
              <a:t>Quarto livello</a:t>
            </a:r>
          </a:p>
          <a:p>
            <a:pPr lvl="4"/>
            <a:r>
              <a:rPr lang="it-IT" altLang="en-US" smtClean="0"/>
              <a:t>Quinto livello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it-IT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it-IT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A5A743BE-DB9F-4C97-96CE-5C7BBF0D9D1B}" type="slidenum">
              <a:rPr lang="it-IT" altLang="en-US"/>
              <a:pPr/>
              <a:t>‹N›</a:t>
            </a:fld>
            <a:endParaRPr lang="it-IT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98" decel="100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 bldLvl="2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40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dati.coesione-sociale.it/?lang=it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laura.chies@econ.units.it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2.units.it/course/view.php?id=183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Programma_2016_17_F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Politica Economica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Programma e definizioni – Lezione I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 dirty="0" smtClean="0"/>
              <a:t>3) L’azione </a:t>
            </a:r>
            <a:r>
              <a:rPr lang="it-IT" sz="3800" dirty="0"/>
              <a:t>della politica economica: i risultati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781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dirty="0"/>
              <a:t>Risultati </a:t>
            </a:r>
            <a:r>
              <a:rPr lang="it-IT" dirty="0" smtClean="0"/>
              <a:t>previsti: raggiunti o disattesi? (</a:t>
            </a:r>
            <a:r>
              <a:rPr lang="it-IT" dirty="0"/>
              <a:t>giudizi di </a:t>
            </a:r>
            <a:r>
              <a:rPr lang="it-IT" dirty="0">
                <a:solidFill>
                  <a:srgbClr val="FF0000"/>
                </a:solidFill>
              </a:rPr>
              <a:t>valore ideologico</a:t>
            </a:r>
            <a:r>
              <a:rPr lang="it-IT" dirty="0"/>
              <a:t> molto importanti</a:t>
            </a:r>
            <a:r>
              <a:rPr lang="it-IT" dirty="0" smtClean="0"/>
              <a:t>)</a:t>
            </a:r>
            <a:endParaRPr lang="it-IT" dirty="0"/>
          </a:p>
          <a:p>
            <a:pPr>
              <a:lnSpc>
                <a:spcPct val="90000"/>
              </a:lnSpc>
            </a:pPr>
            <a:r>
              <a:rPr lang="it-IT" dirty="0"/>
              <a:t>Individuazione delle motivazioni del </a:t>
            </a:r>
            <a:r>
              <a:rPr lang="it-IT" b="1" dirty="0"/>
              <a:t>conflitto tra obiettivi previsti e realizzati</a:t>
            </a:r>
            <a:r>
              <a:rPr lang="it-IT" dirty="0"/>
              <a:t>:</a:t>
            </a:r>
          </a:p>
          <a:p>
            <a:pPr lvl="1">
              <a:lnSpc>
                <a:spcPct val="90000"/>
              </a:lnSpc>
            </a:pPr>
            <a:r>
              <a:rPr lang="it-IT" dirty="0"/>
              <a:t>Inadeguatezza delle </a:t>
            </a:r>
            <a:r>
              <a:rPr lang="it-IT" dirty="0">
                <a:solidFill>
                  <a:srgbClr val="FF0000"/>
                </a:solidFill>
              </a:rPr>
              <a:t>informazioni</a:t>
            </a:r>
            <a:r>
              <a:rPr lang="it-IT" dirty="0"/>
              <a:t> di partenza</a:t>
            </a:r>
          </a:p>
          <a:p>
            <a:pPr lvl="1">
              <a:lnSpc>
                <a:spcPct val="90000"/>
              </a:lnSpc>
            </a:pPr>
            <a:r>
              <a:rPr lang="it-IT" dirty="0">
                <a:solidFill>
                  <a:srgbClr val="FF0000"/>
                </a:solidFill>
              </a:rPr>
              <a:t>Mancata realizzazione</a:t>
            </a:r>
            <a:r>
              <a:rPr lang="it-IT" dirty="0"/>
              <a:t> degli interventi pianificati</a:t>
            </a:r>
          </a:p>
          <a:p>
            <a:pPr lvl="1">
              <a:lnSpc>
                <a:spcPct val="90000"/>
              </a:lnSpc>
            </a:pPr>
            <a:r>
              <a:rPr lang="it-IT" dirty="0">
                <a:solidFill>
                  <a:srgbClr val="FF0000"/>
                </a:solidFill>
              </a:rPr>
              <a:t>Errori</a:t>
            </a:r>
            <a:r>
              <a:rPr lang="it-IT" dirty="0"/>
              <a:t> nella </a:t>
            </a:r>
            <a:r>
              <a:rPr lang="it-IT" u="sng" dirty="0"/>
              <a:t>tempistica</a:t>
            </a:r>
            <a:r>
              <a:rPr lang="it-IT" dirty="0"/>
              <a:t> o nella </a:t>
            </a:r>
            <a:r>
              <a:rPr lang="it-IT" u="sng" dirty="0"/>
              <a:t>dimensione</a:t>
            </a:r>
            <a:r>
              <a:rPr lang="it-IT" dirty="0"/>
              <a:t> degli interventi</a:t>
            </a:r>
          </a:p>
          <a:p>
            <a:pPr lvl="1">
              <a:lnSpc>
                <a:spcPct val="90000"/>
              </a:lnSpc>
            </a:pPr>
            <a:r>
              <a:rPr lang="it-IT" dirty="0">
                <a:solidFill>
                  <a:srgbClr val="FF0000"/>
                </a:solidFill>
              </a:rPr>
              <a:t>Variazioni</a:t>
            </a:r>
            <a:r>
              <a:rPr lang="it-IT" dirty="0"/>
              <a:t> contemporanee </a:t>
            </a:r>
            <a:r>
              <a:rPr lang="it-IT" dirty="0">
                <a:solidFill>
                  <a:srgbClr val="FF0000"/>
                </a:solidFill>
              </a:rPr>
              <a:t>delle condizioni ambientali</a:t>
            </a:r>
            <a:r>
              <a:rPr lang="it-IT" dirty="0"/>
              <a:t> o dovute </a:t>
            </a:r>
            <a:r>
              <a:rPr lang="it-IT" u="sng" dirty="0"/>
              <a:t>all’azione politica </a:t>
            </a:r>
            <a:r>
              <a:rPr lang="it-IT" u="sng" dirty="0" smtClean="0"/>
              <a:t>stessa (critica </a:t>
            </a:r>
            <a:r>
              <a:rPr lang="it-IT" u="sng" dirty="0"/>
              <a:t>di Lucas)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soggetti </a:t>
            </a:r>
            <a:r>
              <a:rPr lang="it-IT" dirty="0" smtClean="0"/>
              <a:t>complessi della </a:t>
            </a:r>
            <a:r>
              <a:rPr lang="it-IT" dirty="0"/>
              <a:t>politica economica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291512" cy="4781550"/>
          </a:xfrm>
        </p:spPr>
        <p:txBody>
          <a:bodyPr/>
          <a:lstStyle/>
          <a:p>
            <a:pPr marL="571500" indent="-571500">
              <a:lnSpc>
                <a:spcPct val="80000"/>
              </a:lnSpc>
            </a:pPr>
            <a:r>
              <a:rPr lang="it-IT" sz="2100" dirty="0"/>
              <a:t>Almeno 2 categorie:</a:t>
            </a:r>
          </a:p>
          <a:p>
            <a:pPr marL="571500" indent="-571500">
              <a:lnSpc>
                <a:spcPct val="80000"/>
              </a:lnSpc>
              <a:buSzPct val="120000"/>
              <a:buFont typeface="Wingdings" pitchFamily="2" charset="2"/>
              <a:buAutoNum type="arabicPeriod"/>
            </a:pPr>
            <a:r>
              <a:rPr lang="it-IT" sz="2100" b="1" dirty="0"/>
              <a:t>I privati</a:t>
            </a:r>
            <a:r>
              <a:rPr lang="it-IT" sz="2100" dirty="0"/>
              <a:t>: sono gli individui che perseguono i propri obiettivi individuali (</a:t>
            </a:r>
            <a:r>
              <a:rPr lang="it-IT" sz="2100" dirty="0" smtClean="0"/>
              <a:t>consumatori/famiglie, imprese, lavoratori)</a:t>
            </a:r>
            <a:endParaRPr lang="it-IT" sz="2100" dirty="0"/>
          </a:p>
          <a:p>
            <a:pPr marL="571500" indent="-571500">
              <a:lnSpc>
                <a:spcPct val="80000"/>
              </a:lnSpc>
              <a:buSzPct val="120000"/>
              <a:buFont typeface="Wingdings" pitchFamily="2" charset="2"/>
              <a:buAutoNum type="arabicPeriod"/>
            </a:pPr>
            <a:r>
              <a:rPr lang="it-IT" sz="2100" b="1" dirty="0"/>
              <a:t>Le autorità di politica </a:t>
            </a:r>
            <a:r>
              <a:rPr lang="it-IT" sz="2100" b="1" dirty="0" smtClean="0"/>
              <a:t>economica</a:t>
            </a:r>
            <a:r>
              <a:rPr lang="it-IT" sz="2100" dirty="0" smtClean="0"/>
              <a:t>: il </a:t>
            </a:r>
            <a:r>
              <a:rPr lang="it-IT" sz="2100" i="1" dirty="0">
                <a:solidFill>
                  <a:srgbClr val="FF0000"/>
                </a:solidFill>
              </a:rPr>
              <a:t>policy maker</a:t>
            </a:r>
            <a:r>
              <a:rPr lang="it-IT" sz="2100" dirty="0">
                <a:solidFill>
                  <a:srgbClr val="FF0000"/>
                </a:solidFill>
              </a:rPr>
              <a:t> </a:t>
            </a:r>
            <a:r>
              <a:rPr lang="it-IT" sz="2100" dirty="0"/>
              <a:t>è diverso a seconda dell’impostazione teorica seguita:</a:t>
            </a:r>
          </a:p>
          <a:p>
            <a:pPr marL="839788" lvl="1" indent="-495300">
              <a:lnSpc>
                <a:spcPct val="80000"/>
              </a:lnSpc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it-IT" sz="2400" dirty="0"/>
              <a:t>Nella teoria tradizionale che deriva </a:t>
            </a:r>
            <a:r>
              <a:rPr lang="it-IT" sz="2400" b="1" i="1" u="sng" dirty="0"/>
              <a:t>dall’economia del benessere</a:t>
            </a:r>
            <a:r>
              <a:rPr lang="it-IT" sz="2400" dirty="0"/>
              <a:t> il policy maker è un ente senza personalità che </a:t>
            </a:r>
            <a:r>
              <a:rPr lang="it-IT" sz="2400" dirty="0">
                <a:solidFill>
                  <a:srgbClr val="FF0000"/>
                </a:solidFill>
              </a:rPr>
              <a:t>aggrega le preferenze individuali</a:t>
            </a:r>
            <a:r>
              <a:rPr lang="it-IT" sz="2400" dirty="0"/>
              <a:t>.</a:t>
            </a:r>
          </a:p>
          <a:p>
            <a:pPr marL="839788" lvl="1" indent="-495300">
              <a:lnSpc>
                <a:spcPct val="80000"/>
              </a:lnSpc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it-IT" sz="2400" dirty="0"/>
              <a:t>Esso può essere visto come un </a:t>
            </a:r>
            <a:r>
              <a:rPr lang="it-IT" sz="2400" b="1" dirty="0"/>
              <a:t>insieme di enti </a:t>
            </a:r>
            <a:r>
              <a:rPr lang="it-IT" sz="2400" dirty="0"/>
              <a:t>sotto vari profili:</a:t>
            </a:r>
          </a:p>
          <a:p>
            <a:pPr marL="1090613" lvl="2" indent="-419100">
              <a:lnSpc>
                <a:spcPct val="80000"/>
              </a:lnSpc>
              <a:buSzTx/>
              <a:buFont typeface="Wingdings" pitchFamily="2" charset="2"/>
              <a:buAutoNum type="alphaUcPeriod"/>
            </a:pPr>
            <a:r>
              <a:rPr lang="it-IT" sz="2000" dirty="0"/>
              <a:t>Secondo </a:t>
            </a:r>
            <a:r>
              <a:rPr lang="it-IT" sz="2000" dirty="0">
                <a:solidFill>
                  <a:srgbClr val="FF0000"/>
                </a:solidFill>
              </a:rPr>
              <a:t>la natura dei </a:t>
            </a:r>
            <a:r>
              <a:rPr lang="it-IT" sz="2000" b="1" dirty="0">
                <a:solidFill>
                  <a:srgbClr val="FF0000"/>
                </a:solidFill>
              </a:rPr>
              <a:t>fini</a:t>
            </a:r>
            <a:r>
              <a:rPr lang="it-IT" sz="2000" dirty="0"/>
              <a:t> perseguiti. Nell’esempio di </a:t>
            </a:r>
            <a:r>
              <a:rPr lang="it-IT" sz="2000" dirty="0" err="1"/>
              <a:t>Musgrave</a:t>
            </a:r>
            <a:r>
              <a:rPr lang="it-IT" sz="2000" dirty="0"/>
              <a:t> esso è costituito da 3 uffici: </a:t>
            </a:r>
          </a:p>
          <a:p>
            <a:pPr marL="1090613" lvl="2" indent="-419100">
              <a:lnSpc>
                <a:spcPct val="80000"/>
              </a:lnSpc>
            </a:pPr>
            <a:r>
              <a:rPr lang="it-IT" sz="2000" dirty="0"/>
              <a:t>L’ufficio/ente allocativo (</a:t>
            </a:r>
            <a:r>
              <a:rPr lang="it-IT" sz="2000" b="1" dirty="0">
                <a:solidFill>
                  <a:srgbClr val="0033CC"/>
                </a:solidFill>
              </a:rPr>
              <a:t>efficienza </a:t>
            </a:r>
            <a:r>
              <a:rPr lang="it-IT" sz="2000" b="1" dirty="0" smtClean="0">
                <a:solidFill>
                  <a:srgbClr val="0033CC"/>
                </a:solidFill>
              </a:rPr>
              <a:t>microeconomica</a:t>
            </a:r>
            <a:r>
              <a:rPr lang="it-IT" sz="2000" dirty="0" smtClean="0"/>
              <a:t>),</a:t>
            </a:r>
            <a:endParaRPr lang="it-IT" sz="2000" dirty="0"/>
          </a:p>
          <a:p>
            <a:pPr marL="1090613" lvl="2" indent="-419100">
              <a:lnSpc>
                <a:spcPct val="80000"/>
              </a:lnSpc>
            </a:pPr>
            <a:r>
              <a:rPr lang="it-IT" sz="2000" dirty="0"/>
              <a:t>L’ufficio/ente di stabilizzazione (</a:t>
            </a:r>
            <a:r>
              <a:rPr lang="it-IT" sz="2000" b="1" dirty="0">
                <a:solidFill>
                  <a:srgbClr val="0033CC"/>
                </a:solidFill>
              </a:rPr>
              <a:t>efficienza </a:t>
            </a:r>
            <a:r>
              <a:rPr lang="it-IT" sz="2000" b="1" dirty="0" smtClean="0">
                <a:solidFill>
                  <a:srgbClr val="0033CC"/>
                </a:solidFill>
              </a:rPr>
              <a:t>macroeconomica</a:t>
            </a:r>
            <a:r>
              <a:rPr lang="it-IT" sz="2000" dirty="0" smtClean="0"/>
              <a:t>)</a:t>
            </a:r>
            <a:endParaRPr lang="it-IT" sz="2000" dirty="0"/>
          </a:p>
          <a:p>
            <a:pPr marL="1090613" lvl="2" indent="-419100">
              <a:lnSpc>
                <a:spcPct val="80000"/>
              </a:lnSpc>
            </a:pPr>
            <a:r>
              <a:rPr lang="it-IT" sz="2000" dirty="0"/>
              <a:t>L’ufficio/ente redistributivo (</a:t>
            </a:r>
            <a:r>
              <a:rPr lang="it-IT" sz="2000" b="1" dirty="0">
                <a:solidFill>
                  <a:srgbClr val="0033CC"/>
                </a:solidFill>
              </a:rPr>
              <a:t>redistribuzione del reddito</a:t>
            </a:r>
            <a:r>
              <a:rPr lang="it-IT" sz="2000" dirty="0"/>
              <a:t>)</a:t>
            </a:r>
          </a:p>
          <a:p>
            <a:pPr marL="571500" indent="-571500">
              <a:lnSpc>
                <a:spcPct val="80000"/>
              </a:lnSpc>
            </a:pPr>
            <a:endParaRPr lang="it-IT" sz="21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/>
              <a:t>Le 3 categorie principali dell’attività dello Stato secondo Musgrave (1959)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1700" b="1" dirty="0"/>
              <a:t>1.- Allocazione </a:t>
            </a:r>
            <a:r>
              <a:rPr lang="it-IT" sz="1700" b="1" dirty="0" smtClean="0"/>
              <a:t>(efficienza micro)</a:t>
            </a:r>
            <a:r>
              <a:rPr lang="it-IT" sz="1700" dirty="0" smtClean="0"/>
              <a:t>- </a:t>
            </a:r>
            <a:r>
              <a:rPr lang="it-IT" sz="1700" dirty="0"/>
              <a:t>Consiste nello stabilire </a:t>
            </a:r>
            <a:r>
              <a:rPr lang="it-IT" sz="1700" i="1" u="sng" dirty="0">
                <a:solidFill>
                  <a:srgbClr val="FF0000"/>
                </a:solidFill>
              </a:rPr>
              <a:t>quali beni produrre</a:t>
            </a:r>
            <a:r>
              <a:rPr lang="it-IT" sz="1700" dirty="0"/>
              <a:t>. In buona parte lo stato produce </a:t>
            </a:r>
            <a:r>
              <a:rPr lang="it-IT" sz="1700" b="1" dirty="0">
                <a:solidFill>
                  <a:srgbClr val="0033CC"/>
                </a:solidFill>
              </a:rPr>
              <a:t>beni pubblici </a:t>
            </a:r>
            <a:r>
              <a:rPr lang="it-IT" sz="1700" dirty="0" smtClean="0"/>
              <a:t>(previdenza, </a:t>
            </a:r>
            <a:r>
              <a:rPr lang="it-IT" sz="1700" dirty="0"/>
              <a:t>difesa, </a:t>
            </a:r>
            <a:r>
              <a:rPr lang="it-IT" sz="1700" dirty="0" smtClean="0"/>
              <a:t>sanità...) </a:t>
            </a:r>
            <a:r>
              <a:rPr lang="it-IT" sz="1700" dirty="0"/>
              <a:t>ma non necessariamente (possono anche essere </a:t>
            </a:r>
            <a:r>
              <a:rPr lang="it-IT" sz="1700" dirty="0">
                <a:solidFill>
                  <a:srgbClr val="0033CC"/>
                </a:solidFill>
              </a:rPr>
              <a:t>beni privati forniti al pubblico </a:t>
            </a:r>
            <a:r>
              <a:rPr lang="it-IT" sz="1700" dirty="0"/>
              <a:t>da imprese nazionalizzate o da imprese le cui azioni sono possedute direttamente o indirettamente dal governo (per es. ferrovie, poste, </a:t>
            </a:r>
            <a:r>
              <a:rPr lang="it-IT" sz="1700" dirty="0" smtClean="0"/>
              <a:t>acquedotti, energia...).</a:t>
            </a:r>
            <a:endParaRPr lang="it-IT" sz="1700" dirty="0"/>
          </a:p>
          <a:p>
            <a:pPr>
              <a:lnSpc>
                <a:spcPct val="80000"/>
              </a:lnSpc>
            </a:pPr>
            <a:r>
              <a:rPr lang="it-IT" sz="1700" b="1" dirty="0" smtClean="0"/>
              <a:t>2. Stabilizzazione (efficienza macro) </a:t>
            </a:r>
            <a:r>
              <a:rPr lang="it-IT" sz="1700" dirty="0" smtClean="0"/>
              <a:t>- l'intervento pubblico può avere </a:t>
            </a:r>
            <a:r>
              <a:rPr lang="it-IT" sz="1700" b="1" i="1" u="sng" dirty="0" smtClean="0">
                <a:solidFill>
                  <a:srgbClr val="FF0000"/>
                </a:solidFill>
              </a:rPr>
              <a:t>effetti anticiclici</a:t>
            </a:r>
            <a:r>
              <a:rPr lang="it-IT" sz="1700" dirty="0" smtClean="0"/>
              <a:t> se espande </a:t>
            </a:r>
            <a:r>
              <a:rPr lang="it-IT" sz="1700" b="1" dirty="0" smtClean="0">
                <a:solidFill>
                  <a:srgbClr val="0033CC"/>
                </a:solidFill>
              </a:rPr>
              <a:t>G</a:t>
            </a:r>
            <a:r>
              <a:rPr lang="it-IT" sz="1700" dirty="0" smtClean="0"/>
              <a:t> (spesa) in momenti di crisi e aumenta </a:t>
            </a:r>
            <a:r>
              <a:rPr lang="it-IT" sz="1700" b="1" dirty="0" smtClean="0">
                <a:solidFill>
                  <a:srgbClr val="0033CC"/>
                </a:solidFill>
              </a:rPr>
              <a:t>T</a:t>
            </a:r>
            <a:r>
              <a:rPr lang="it-IT" sz="1700" dirty="0" smtClean="0"/>
              <a:t> (entrate tributarie) nei periodi di forte espansione, ma anche con gli stabilizzatori automatici (sussidi, assegni, ecc.). Si tratta della </a:t>
            </a:r>
            <a:r>
              <a:rPr lang="it-IT" sz="1700" b="1" dirty="0" smtClean="0"/>
              <a:t>spesa sociale</a:t>
            </a:r>
            <a:r>
              <a:rPr lang="it-IT" sz="1700" dirty="0" smtClean="0"/>
              <a:t> (già citata sopra) e dei </a:t>
            </a:r>
            <a:r>
              <a:rPr lang="it-IT" sz="1700" b="1" dirty="0" smtClean="0"/>
              <a:t>trasferimenti </a:t>
            </a:r>
            <a:r>
              <a:rPr lang="it-IT" sz="1700" dirty="0" smtClean="0"/>
              <a:t>in genere (spese senza controprestazione) hanno l'effetto di stabilizzare la domanda aggregata creando uno "zoccolo duro" di spesa per consumi; ma anche le </a:t>
            </a:r>
            <a:r>
              <a:rPr lang="it-IT" sz="1700" b="1" dirty="0" smtClean="0"/>
              <a:t>aliquote fiscali</a:t>
            </a:r>
            <a:r>
              <a:rPr lang="it-IT" sz="1700" dirty="0" smtClean="0"/>
              <a:t>, ecc.</a:t>
            </a:r>
          </a:p>
          <a:p>
            <a:pPr>
              <a:lnSpc>
                <a:spcPct val="80000"/>
              </a:lnSpc>
            </a:pPr>
            <a:r>
              <a:rPr lang="it-IT" sz="1700" b="1" dirty="0" smtClean="0"/>
              <a:t>3.- </a:t>
            </a:r>
            <a:r>
              <a:rPr lang="it-IT" sz="1700" b="1" dirty="0"/>
              <a:t>Redistribuzione </a:t>
            </a:r>
            <a:r>
              <a:rPr lang="it-IT" sz="1700" dirty="0"/>
              <a:t>- </a:t>
            </a:r>
            <a:r>
              <a:rPr lang="it-IT" sz="1700" b="1" i="1" u="sng" dirty="0"/>
              <a:t>Prelievo fiscale e spesa pubblica</a:t>
            </a:r>
            <a:r>
              <a:rPr lang="it-IT" sz="1700" dirty="0"/>
              <a:t> </a:t>
            </a:r>
            <a:r>
              <a:rPr lang="it-IT" sz="1700" dirty="0" smtClean="0"/>
              <a:t>(vedi tabella) determinano </a:t>
            </a:r>
            <a:r>
              <a:rPr lang="it-IT" sz="1700" dirty="0"/>
              <a:t>una </a:t>
            </a:r>
            <a:r>
              <a:rPr lang="it-IT" sz="1700" u="sng" dirty="0">
                <a:solidFill>
                  <a:srgbClr val="FF0000"/>
                </a:solidFill>
              </a:rPr>
              <a:t>redistribuzione del reddito</a:t>
            </a:r>
            <a:r>
              <a:rPr lang="it-IT" sz="1700" dirty="0"/>
              <a:t>. C'è chi paga più tasse, e chi beneficia maggiormente della spesa pubblica. Quindi il benessere dei cittadini viene modificato dall'intervento dello </a:t>
            </a:r>
            <a:r>
              <a:rPr lang="it-IT" sz="1700" dirty="0" smtClean="0"/>
              <a:t>Stato</a:t>
            </a:r>
            <a:r>
              <a:rPr lang="it-IT" sz="1700" dirty="0"/>
              <a:t>. La </a:t>
            </a:r>
            <a:r>
              <a:rPr lang="it-IT" sz="1700" b="1" dirty="0">
                <a:solidFill>
                  <a:srgbClr val="0033CC"/>
                </a:solidFill>
              </a:rPr>
              <a:t>spesa sociale </a:t>
            </a:r>
            <a:r>
              <a:rPr lang="it-IT" sz="1700" dirty="0"/>
              <a:t>ha come compito proprio quello di redistribuire risorse tra coloro che ne hanno in abbondanza a coloro che a causa di qualche avvenimento avverso sono in situazione di difficoltà (vecchiaia, malattia, </a:t>
            </a:r>
            <a:r>
              <a:rPr lang="it-IT" sz="1700" dirty="0" smtClean="0"/>
              <a:t>invalidità, povertà...). </a:t>
            </a:r>
            <a:r>
              <a:rPr lang="it-IT" sz="1700" dirty="0"/>
              <a:t>Lo stato finanzia anche servizi meritevoli (l'università, riducendo le tasse da </a:t>
            </a:r>
            <a:r>
              <a:rPr lang="it-IT" sz="1700" dirty="0" smtClean="0"/>
              <a:t>circa 10mila </a:t>
            </a:r>
            <a:r>
              <a:rPr lang="it-IT" sz="1700" dirty="0"/>
              <a:t>euro di costo pro capite </a:t>
            </a:r>
            <a:r>
              <a:rPr lang="it-IT" sz="1700" dirty="0" smtClean="0"/>
              <a:t>annue ad un importo variabile tra 380 e circa 3.500 che </a:t>
            </a:r>
            <a:r>
              <a:rPr lang="it-IT" sz="1700" dirty="0"/>
              <a:t>pagate </a:t>
            </a:r>
            <a:r>
              <a:rPr lang="it-IT" sz="1700" dirty="0" smtClean="0"/>
              <a:t>voi annualmente).</a:t>
            </a:r>
            <a:endParaRPr lang="it-IT" sz="17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/>
              <a:t>Composizione della Spesa Pubblica Primaria per Funzione (livello Macro)</a:t>
            </a:r>
            <a:endParaRPr lang="it-IT" sz="4000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403648" y="1700808"/>
          <a:ext cx="6096000" cy="4011912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1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it-IT" sz="1400" dirty="0">
                        <a:latin typeface="Arial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milioni di euro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comp. %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Servizi generali 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Arial"/>
                          <a:ea typeface="Calibri"/>
                          <a:cs typeface="Calibri"/>
                        </a:rPr>
                        <a:t>65.173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8.9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Difesa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25.205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3.5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Ordine pubblico e sicurezza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31.072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4.3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Affari economici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74.969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10.3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Protezione dell'ambiente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9.435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1.3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Abitazioni e assetto del territorio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13.963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1.9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Calibri"/>
                          <a:cs typeface="Calibri"/>
                        </a:rPr>
                        <a:t>Sanità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Calibri"/>
                          <a:cs typeface="Calibri"/>
                        </a:rPr>
                        <a:t>113.414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Calibri"/>
                          <a:cs typeface="Calibri"/>
                        </a:rPr>
                        <a:t>15.6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Attività ricreative, culturali e di culto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Arial"/>
                          <a:ea typeface="Calibri"/>
                          <a:cs typeface="Calibri"/>
                        </a:rPr>
                        <a:t>13.579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Calibri"/>
                          <a:cs typeface="Calibri"/>
                        </a:rPr>
                        <a:t>1.9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Calibri"/>
                          <a:cs typeface="Calibri"/>
                        </a:rPr>
                        <a:t>Istruzione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Calibri"/>
                          <a:cs typeface="Calibri"/>
                        </a:rPr>
                        <a:t>71.573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Calibri"/>
                          <a:cs typeface="Calibri"/>
                        </a:rPr>
                        <a:t>9.8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Calibri"/>
                          <a:cs typeface="Calibri"/>
                        </a:rPr>
                        <a:t>Protezione sociale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Calibri"/>
                          <a:cs typeface="Calibri"/>
                        </a:rPr>
                        <a:t>309.183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Calibri"/>
                          <a:cs typeface="Calibri"/>
                        </a:rPr>
                        <a:t>42.5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>
                          <a:latin typeface="Arial"/>
                          <a:ea typeface="Calibri"/>
                          <a:cs typeface="Calibri"/>
                        </a:rPr>
                        <a:t>Totale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>
                          <a:latin typeface="Arial"/>
                          <a:ea typeface="Calibri"/>
                          <a:cs typeface="Calibri"/>
                        </a:rPr>
                        <a:t>727.566</a:t>
                      </a:r>
                      <a:endParaRPr lang="it-IT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latin typeface="Arial"/>
                          <a:ea typeface="Calibri"/>
                          <a:cs typeface="Calibri"/>
                        </a:rPr>
                        <a:t>100</a:t>
                      </a:r>
                      <a:endParaRPr lang="it-I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101517"/>
            <a:ext cx="52640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1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Arial" pitchFamily="34" charset="0"/>
                <a:ea typeface="Times New Roman" pitchFamily="18" charset="0"/>
                <a:cs typeface="AGaramondPro-Regular"/>
              </a:rPr>
              <a:t>Fonte: Istat, Rapporto sulla Coesione Sociale, 2012</a:t>
            </a:r>
          </a:p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600" i="1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PIL circa 1570 milioni di Euro (</a:t>
            </a:r>
            <a:r>
              <a:rPr lang="it-IT" sz="1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2016: 1569 milioni di €</a:t>
            </a:r>
            <a:r>
              <a:rPr lang="it-IT" sz="1600" i="1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)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95536" y="573325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dirty="0">
                <a:hlinkClick r:id="rId2"/>
              </a:rPr>
              <a:t>http://dati.coesione-sociale.it/?</a:t>
            </a:r>
            <a:r>
              <a:rPr lang="it-IT" sz="1600" dirty="0" smtClean="0">
                <a:hlinkClick r:id="rId2"/>
              </a:rPr>
              <a:t>lang=it</a:t>
            </a:r>
            <a:r>
              <a:rPr lang="it-IT" sz="1600" dirty="0" smtClean="0"/>
              <a:t> </a:t>
            </a:r>
            <a:endParaRPr lang="it-IT" sz="1600" dirty="0"/>
          </a:p>
        </p:txBody>
      </p:sp>
      <p:sp>
        <p:nvSpPr>
          <p:cNvPr id="3" name="Rettangolo 2"/>
          <p:cNvSpPr/>
          <p:nvPr/>
        </p:nvSpPr>
        <p:spPr>
          <a:xfrm>
            <a:off x="7596336" y="5085184"/>
            <a:ext cx="12987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Arial" panose="020B0604020202020204" pitchFamily="34" charset="0"/>
              </a:rPr>
              <a:t>474540</a:t>
            </a:r>
            <a:r>
              <a:rPr lang="it-IT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7816049" y="1556792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2015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326585" y="6224627"/>
            <a:ext cx="3360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50,4% del PIL=790 mil.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/>
              <a:t>La separazione tra azioni/enti è possibile?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lnSpc>
                <a:spcPct val="90000"/>
              </a:lnSpc>
            </a:pPr>
            <a:r>
              <a:rPr lang="it-IT" sz="2100" dirty="0"/>
              <a:t>Dipende dal grado di separabilità tra gli aspetti micro-, macroeconomici e distributivi:</a:t>
            </a:r>
          </a:p>
          <a:p>
            <a:pPr marL="839788" lvl="1" indent="-495300">
              <a:lnSpc>
                <a:spcPct val="90000"/>
              </a:lnSpc>
            </a:pPr>
            <a:r>
              <a:rPr lang="it-IT" sz="2000" dirty="0"/>
              <a:t>Alcuni economisti sostengono che è possibile = </a:t>
            </a:r>
            <a:r>
              <a:rPr lang="it-IT" sz="2000" dirty="0">
                <a:solidFill>
                  <a:srgbClr val="0033CC"/>
                </a:solidFill>
              </a:rPr>
              <a:t>decentramento</a:t>
            </a:r>
          </a:p>
          <a:p>
            <a:pPr marL="839788" lvl="1" indent="-495300">
              <a:lnSpc>
                <a:spcPct val="90000"/>
              </a:lnSpc>
            </a:pPr>
            <a:r>
              <a:rPr lang="it-IT" sz="2000" dirty="0"/>
              <a:t>Altri asseriscono che il </a:t>
            </a:r>
            <a:r>
              <a:rPr lang="it-IT" sz="2000" dirty="0">
                <a:solidFill>
                  <a:srgbClr val="0033CC"/>
                </a:solidFill>
              </a:rPr>
              <a:t>coordinamento</a:t>
            </a:r>
            <a:r>
              <a:rPr lang="it-IT" sz="2000" dirty="0"/>
              <a:t> è imprescindibile</a:t>
            </a:r>
          </a:p>
          <a:p>
            <a:pPr marL="571500" indent="-571500">
              <a:lnSpc>
                <a:spcPct val="90000"/>
              </a:lnSpc>
              <a:buSzTx/>
              <a:buFont typeface="Wingdings" pitchFamily="2" charset="2"/>
              <a:buAutoNum type="alphaUcPeriod" startAt="2"/>
            </a:pPr>
            <a:r>
              <a:rPr lang="it-IT" sz="2100" dirty="0"/>
              <a:t>Secondo </a:t>
            </a:r>
            <a:r>
              <a:rPr lang="it-IT" sz="2100" dirty="0">
                <a:solidFill>
                  <a:srgbClr val="FF0000"/>
                </a:solidFill>
              </a:rPr>
              <a:t>l’ambito</a:t>
            </a:r>
            <a:r>
              <a:rPr lang="it-IT" sz="2100" dirty="0"/>
              <a:t> dell’intervento:</a:t>
            </a:r>
          </a:p>
          <a:p>
            <a:pPr marL="839788" lvl="1" indent="-495300">
              <a:lnSpc>
                <a:spcPct val="90000"/>
              </a:lnSpc>
              <a:buFont typeface="Wingdings" pitchFamily="2" charset="2"/>
              <a:buChar char="n"/>
            </a:pPr>
            <a:r>
              <a:rPr lang="it-IT" sz="2000" dirty="0" smtClean="0"/>
              <a:t>Internazionale (UE, Commissione Europea)</a:t>
            </a:r>
            <a:endParaRPr lang="it-IT" sz="2000" dirty="0"/>
          </a:p>
          <a:p>
            <a:pPr marL="839788" lvl="1" indent="-495300">
              <a:lnSpc>
                <a:spcPct val="90000"/>
              </a:lnSpc>
              <a:buFont typeface="Wingdings" pitchFamily="2" charset="2"/>
              <a:buChar char="n"/>
            </a:pPr>
            <a:r>
              <a:rPr lang="it-IT" sz="2000" dirty="0"/>
              <a:t>Nazionale</a:t>
            </a:r>
          </a:p>
          <a:p>
            <a:pPr marL="839788" lvl="1" indent="-495300">
              <a:lnSpc>
                <a:spcPct val="90000"/>
              </a:lnSpc>
              <a:buFont typeface="Wingdings" pitchFamily="2" charset="2"/>
              <a:buChar char="n"/>
            </a:pPr>
            <a:r>
              <a:rPr lang="it-IT" sz="2000" dirty="0"/>
              <a:t>Territoriale (Regioni, Province, Comuni</a:t>
            </a:r>
            <a:r>
              <a:rPr lang="it-IT" sz="2000" dirty="0" smtClean="0"/>
              <a:t>) (</a:t>
            </a:r>
            <a:r>
              <a:rPr lang="it-IT" sz="2000" b="1" dirty="0" smtClean="0"/>
              <a:t>Titolo V </a:t>
            </a:r>
            <a:r>
              <a:rPr lang="it-IT" sz="2000" b="1" dirty="0" err="1" smtClean="0"/>
              <a:t>Cost</a:t>
            </a:r>
            <a:r>
              <a:rPr lang="it-IT" sz="2000" dirty="0" smtClean="0"/>
              <a:t>.)</a:t>
            </a:r>
            <a:endParaRPr lang="it-IT" sz="2000" dirty="0"/>
          </a:p>
          <a:p>
            <a:pPr marL="571500" indent="-571500">
              <a:lnSpc>
                <a:spcPct val="90000"/>
              </a:lnSpc>
              <a:buSzTx/>
              <a:buFont typeface="Wingdings" pitchFamily="2" charset="2"/>
              <a:buAutoNum type="alphaUcPeriod" startAt="3"/>
            </a:pPr>
            <a:r>
              <a:rPr lang="it-IT" sz="2100" dirty="0"/>
              <a:t>Secondo la </a:t>
            </a:r>
            <a:r>
              <a:rPr lang="it-IT" sz="2100" dirty="0">
                <a:solidFill>
                  <a:srgbClr val="FF0000"/>
                </a:solidFill>
              </a:rPr>
              <a:t>natura dei compiti</a:t>
            </a:r>
            <a:r>
              <a:rPr lang="it-IT" sz="2100" dirty="0"/>
              <a:t> svolti dal </a:t>
            </a:r>
            <a:r>
              <a:rPr lang="it-IT" sz="2100" i="1" dirty="0"/>
              <a:t>policy maker:</a:t>
            </a:r>
          </a:p>
          <a:p>
            <a:pPr marL="839788" lvl="1" indent="-495300">
              <a:lnSpc>
                <a:spcPct val="90000"/>
              </a:lnSpc>
              <a:buSzTx/>
              <a:buFont typeface="Wingdings" pitchFamily="2" charset="2"/>
              <a:buChar char="n"/>
            </a:pPr>
            <a:r>
              <a:rPr lang="it-IT" sz="2000" i="1" dirty="0"/>
              <a:t>Politici (</a:t>
            </a:r>
            <a:r>
              <a:rPr lang="it-IT" sz="2000" dirty="0"/>
              <a:t>individuano i fini e le azioni per raggiungerli</a:t>
            </a:r>
            <a:r>
              <a:rPr lang="it-IT" sz="2000" i="1" dirty="0"/>
              <a:t>)</a:t>
            </a:r>
          </a:p>
          <a:p>
            <a:pPr marL="839788" lvl="1" indent="-495300">
              <a:lnSpc>
                <a:spcPct val="90000"/>
              </a:lnSpc>
              <a:buSzTx/>
              <a:buFont typeface="Wingdings" pitchFamily="2" charset="2"/>
              <a:buChar char="n"/>
            </a:pPr>
            <a:r>
              <a:rPr lang="it-IT" sz="2000" i="1" dirty="0"/>
              <a:t>Burocrati (</a:t>
            </a:r>
            <a:r>
              <a:rPr lang="it-IT" sz="2000" dirty="0"/>
              <a:t>operatori che mettono in atto le misure individuate</a:t>
            </a:r>
            <a:r>
              <a:rPr lang="it-IT" sz="2000" i="1" dirty="0"/>
              <a:t>)</a:t>
            </a:r>
          </a:p>
          <a:p>
            <a:pPr marL="571500" indent="-571500">
              <a:lnSpc>
                <a:spcPct val="90000"/>
              </a:lnSpc>
            </a:pPr>
            <a:endParaRPr lang="it-IT" sz="2100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/>
              <a:t>Le scuole della </a:t>
            </a:r>
            <a:r>
              <a:rPr lang="it-IT" sz="3800" i="1"/>
              <a:t>public choice </a:t>
            </a:r>
            <a:r>
              <a:rPr lang="it-IT" sz="3800"/>
              <a:t>e della </a:t>
            </a:r>
            <a:r>
              <a:rPr lang="it-IT" sz="3800" i="1"/>
              <a:t>political economy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0256" y="1451318"/>
            <a:ext cx="8229600" cy="4530725"/>
          </a:xfrm>
        </p:spPr>
        <p:txBody>
          <a:bodyPr/>
          <a:lstStyle/>
          <a:p>
            <a:pPr marL="571500" indent="-571500">
              <a:lnSpc>
                <a:spcPct val="80000"/>
              </a:lnSpc>
            </a:pPr>
            <a:r>
              <a:rPr lang="it-IT" sz="2400" dirty="0" smtClean="0"/>
              <a:t>Della </a:t>
            </a:r>
            <a:r>
              <a:rPr lang="it-IT" sz="2400" i="1" dirty="0" smtClean="0"/>
              <a:t>public </a:t>
            </a:r>
            <a:r>
              <a:rPr lang="it-IT" sz="2400" i="1" dirty="0" err="1" smtClean="0"/>
              <a:t>choice</a:t>
            </a:r>
            <a:r>
              <a:rPr lang="it-IT" sz="2400" i="1" dirty="0" smtClean="0"/>
              <a:t> </a:t>
            </a:r>
            <a:r>
              <a:rPr lang="it-IT" sz="2400" dirty="0" smtClean="0"/>
              <a:t>parleremo in seguito</a:t>
            </a:r>
          </a:p>
          <a:p>
            <a:pPr marL="571500" indent="-571500">
              <a:lnSpc>
                <a:spcPct val="80000"/>
              </a:lnSpc>
            </a:pPr>
            <a:r>
              <a:rPr lang="it-IT" sz="2400" dirty="0" smtClean="0"/>
              <a:t>I </a:t>
            </a:r>
            <a:r>
              <a:rPr lang="it-IT" sz="2400" dirty="0"/>
              <a:t>policy maker non sono enti astratti, ma </a:t>
            </a:r>
            <a:r>
              <a:rPr lang="it-IT" sz="2400" dirty="0" smtClean="0"/>
              <a:t> anche </a:t>
            </a:r>
            <a:r>
              <a:rPr lang="it-IT" sz="2400" b="1" i="1" u="sng" dirty="0" smtClean="0"/>
              <a:t>donne/uomini </a:t>
            </a:r>
            <a:r>
              <a:rPr lang="it-IT" sz="2400" b="1" i="1" u="sng" dirty="0"/>
              <a:t>in carne ed ossa</a:t>
            </a:r>
            <a:r>
              <a:rPr lang="it-IT" sz="2400" dirty="0"/>
              <a:t> che perseguono </a:t>
            </a:r>
            <a:r>
              <a:rPr lang="it-IT" sz="2400" dirty="0">
                <a:solidFill>
                  <a:srgbClr val="FF0000"/>
                </a:solidFill>
              </a:rPr>
              <a:t>fini propri</a:t>
            </a:r>
          </a:p>
          <a:p>
            <a:pPr marL="571500" indent="-571500">
              <a:lnSpc>
                <a:spcPct val="80000"/>
              </a:lnSpc>
            </a:pPr>
            <a:r>
              <a:rPr lang="it-IT" sz="2400" dirty="0"/>
              <a:t>Per questo motivo insorgono conflitti tra gli obiettivi dei policy maker e quelli della comunità, e</a:t>
            </a:r>
          </a:p>
          <a:p>
            <a:pPr marL="571500" indent="-571500">
              <a:lnSpc>
                <a:spcPct val="80000"/>
              </a:lnSpc>
            </a:pPr>
            <a:r>
              <a:rPr lang="it-IT" sz="2400" dirty="0"/>
              <a:t>tra gli uomini che costituiscono le autorità di politica, quindi vi sono </a:t>
            </a:r>
            <a:r>
              <a:rPr lang="it-IT" sz="2400" u="sng" dirty="0"/>
              <a:t>3 categorie di soggetti</a:t>
            </a:r>
            <a:r>
              <a:rPr lang="it-IT" sz="2400" dirty="0"/>
              <a:t>:</a:t>
            </a:r>
          </a:p>
          <a:p>
            <a:pPr marL="839788" lvl="1" indent="-4953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it-IT" sz="2400" b="1" dirty="0">
                <a:solidFill>
                  <a:srgbClr val="0033CC"/>
                </a:solidFill>
              </a:rPr>
              <a:t>Cittadini</a:t>
            </a:r>
          </a:p>
          <a:p>
            <a:pPr marL="839788" lvl="1" indent="-4953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it-IT" sz="2400" b="1" dirty="0">
                <a:solidFill>
                  <a:srgbClr val="0033CC"/>
                </a:solidFill>
              </a:rPr>
              <a:t>Politici</a:t>
            </a:r>
            <a:r>
              <a:rPr lang="it-IT" sz="2400" dirty="0"/>
              <a:t> (eletti dai cittadini che ad essi rispondono)</a:t>
            </a:r>
          </a:p>
          <a:p>
            <a:pPr marL="839788" lvl="1" indent="-4953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it-IT" sz="2400" b="1" dirty="0">
                <a:solidFill>
                  <a:srgbClr val="0033CC"/>
                </a:solidFill>
              </a:rPr>
              <a:t>Burocrati</a:t>
            </a:r>
            <a:r>
              <a:rPr lang="it-IT" sz="2400" dirty="0"/>
              <a:t> (che rispondono ai politici)</a:t>
            </a:r>
          </a:p>
          <a:p>
            <a:pPr marL="571500" indent="-571500">
              <a:lnSpc>
                <a:spcPct val="80000"/>
              </a:lnSpc>
              <a:buFont typeface="Wingdings" pitchFamily="2" charset="2"/>
              <a:buChar char="q"/>
            </a:pPr>
            <a:r>
              <a:rPr lang="it-IT" sz="2400" dirty="0"/>
              <a:t>Ognuno di questi soggetti persegue </a:t>
            </a:r>
            <a:r>
              <a:rPr lang="it-IT" sz="2400" b="1" i="1" u="sng" dirty="0"/>
              <a:t>fini propri</a:t>
            </a:r>
            <a:r>
              <a:rPr lang="it-IT" sz="2400" dirty="0"/>
              <a:t> e occorre studiarne i rapporti e le interdipendenze strategiche (</a:t>
            </a:r>
            <a:r>
              <a:rPr lang="it-IT" sz="2400" dirty="0">
                <a:cs typeface="Arial" charset="0"/>
              </a:rPr>
              <a:t>→ scuola della </a:t>
            </a:r>
            <a:r>
              <a:rPr lang="it-IT" sz="2400" dirty="0" err="1">
                <a:solidFill>
                  <a:srgbClr val="FF0000"/>
                </a:solidFill>
                <a:cs typeface="Arial" charset="0"/>
              </a:rPr>
              <a:t>Political</a:t>
            </a:r>
            <a:r>
              <a:rPr lang="it-IT" sz="2400" dirty="0">
                <a:solidFill>
                  <a:srgbClr val="FF0000"/>
                </a:solidFill>
                <a:cs typeface="Arial" charset="0"/>
              </a:rPr>
              <a:t> Economy</a:t>
            </a:r>
            <a:r>
              <a:rPr lang="it-IT" sz="2400" dirty="0">
                <a:cs typeface="Arial" charset="0"/>
              </a:rPr>
              <a:t>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139825"/>
          </a:xfrm>
        </p:spPr>
        <p:txBody>
          <a:bodyPr/>
          <a:lstStyle/>
          <a:p>
            <a:r>
              <a:rPr lang="it-IT" dirty="0"/>
              <a:t>Ideologia e politica economica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941462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000" b="1" i="1" dirty="0">
                <a:solidFill>
                  <a:srgbClr val="0033CC"/>
                </a:solidFill>
              </a:rPr>
              <a:t>L’ideologia</a:t>
            </a:r>
            <a:r>
              <a:rPr lang="it-IT" sz="2000" dirty="0"/>
              <a:t> è importante per definire quale sia il modello (scientifico) di politica economica che si adotterà</a:t>
            </a:r>
          </a:p>
          <a:p>
            <a:pPr>
              <a:lnSpc>
                <a:spcPct val="90000"/>
              </a:lnSpc>
            </a:pPr>
            <a:r>
              <a:rPr lang="it-IT" sz="2000" dirty="0"/>
              <a:t>Un modello è una </a:t>
            </a:r>
            <a:r>
              <a:rPr lang="it-IT" sz="2000" i="1" dirty="0">
                <a:solidFill>
                  <a:srgbClr val="FF0000"/>
                </a:solidFill>
              </a:rPr>
              <a:t>descrizione stilizzata e semplificata</a:t>
            </a:r>
            <a:r>
              <a:rPr lang="it-IT" sz="2000" dirty="0"/>
              <a:t> della realtà, quindi le </a:t>
            </a:r>
            <a:r>
              <a:rPr lang="it-IT" sz="2000" dirty="0" smtClean="0"/>
              <a:t>caratteristiche </a:t>
            </a:r>
            <a:r>
              <a:rPr lang="it-IT" sz="2000" dirty="0"/>
              <a:t>base del </a:t>
            </a:r>
            <a:r>
              <a:rPr lang="it-IT" sz="2000" b="1" dirty="0"/>
              <a:t>modello</a:t>
            </a:r>
            <a:r>
              <a:rPr lang="it-IT" sz="2000" dirty="0"/>
              <a:t> sono:</a:t>
            </a:r>
          </a:p>
          <a:p>
            <a:pPr lvl="2">
              <a:lnSpc>
                <a:spcPct val="90000"/>
              </a:lnSpc>
            </a:pPr>
            <a:r>
              <a:rPr lang="it-IT" sz="2000" u="sng" dirty="0"/>
              <a:t>Semplicità,</a:t>
            </a:r>
          </a:p>
          <a:p>
            <a:pPr lvl="2">
              <a:lnSpc>
                <a:spcPct val="90000"/>
              </a:lnSpc>
            </a:pPr>
            <a:r>
              <a:rPr lang="it-IT" sz="2000" u="sng" dirty="0"/>
              <a:t>Generalizzabilità</a:t>
            </a:r>
          </a:p>
          <a:p>
            <a:pPr lvl="2">
              <a:lnSpc>
                <a:spcPct val="90000"/>
              </a:lnSpc>
            </a:pPr>
            <a:r>
              <a:rPr lang="it-IT" sz="2000" u="sng" dirty="0"/>
              <a:t>Robustezza</a:t>
            </a:r>
          </a:p>
          <a:p>
            <a:pPr>
              <a:lnSpc>
                <a:spcPct val="90000"/>
              </a:lnSpc>
            </a:pPr>
            <a:r>
              <a:rPr lang="it-IT" sz="2000" b="1" dirty="0"/>
              <a:t>Essendo diverse le ideologie, diversi saranno i modelli e diverse le indicazioni per la politica economica</a:t>
            </a:r>
            <a:r>
              <a:rPr lang="it-IT" sz="2000" dirty="0"/>
              <a:t>.</a:t>
            </a:r>
          </a:p>
          <a:p>
            <a:pPr>
              <a:lnSpc>
                <a:spcPct val="90000"/>
              </a:lnSpc>
            </a:pPr>
            <a:r>
              <a:rPr lang="it-IT" sz="2000" dirty="0"/>
              <a:t>La lettura del modello di PE può essere:</a:t>
            </a:r>
          </a:p>
          <a:p>
            <a:pPr lvl="1">
              <a:lnSpc>
                <a:spcPct val="90000"/>
              </a:lnSpc>
            </a:pPr>
            <a:r>
              <a:rPr lang="it-IT" sz="2000" dirty="0">
                <a:solidFill>
                  <a:srgbClr val="FF0000"/>
                </a:solidFill>
              </a:rPr>
              <a:t>Positiva</a:t>
            </a:r>
            <a:r>
              <a:rPr lang="it-IT" sz="2000" dirty="0"/>
              <a:t> (che cosa succede? Perché</a:t>
            </a:r>
            <a:r>
              <a:rPr lang="it-IT" sz="2000" dirty="0" smtClean="0"/>
              <a:t>? In che modo i PM agiscono nella realtà? </a:t>
            </a:r>
            <a:r>
              <a:rPr lang="it-IT" sz="2000" dirty="0"/>
              <a:t>vincoli istituzionali e le pressioni </a:t>
            </a:r>
            <a:r>
              <a:rPr lang="it-IT" sz="2000" dirty="0" smtClean="0"/>
              <a:t>politiche li condizionano: Analisi del processo decisorio)</a:t>
            </a:r>
            <a:endParaRPr lang="it-IT" sz="2000" dirty="0"/>
          </a:p>
          <a:p>
            <a:pPr lvl="1">
              <a:lnSpc>
                <a:spcPct val="90000"/>
              </a:lnSpc>
            </a:pPr>
            <a:r>
              <a:rPr lang="it-IT" sz="2000" dirty="0" smtClean="0">
                <a:solidFill>
                  <a:srgbClr val="FF0000"/>
                </a:solidFill>
              </a:rPr>
              <a:t>Normativa</a:t>
            </a:r>
            <a:r>
              <a:rPr lang="it-IT" sz="2000" dirty="0" smtClean="0"/>
              <a:t> (cosa si deve fare per raggiungere un risultato</a:t>
            </a:r>
            <a:r>
              <a:rPr lang="it-IT" sz="2000" dirty="0"/>
              <a:t>? </a:t>
            </a:r>
            <a:r>
              <a:rPr lang="it-IT" sz="2000" dirty="0" smtClean="0"/>
              <a:t>Si definisce </a:t>
            </a:r>
            <a:r>
              <a:rPr lang="it-IT" sz="2000" dirty="0"/>
              <a:t>un quadro teorico sulla </a:t>
            </a:r>
            <a:r>
              <a:rPr lang="it-IT" sz="2000" dirty="0" smtClean="0"/>
              <a:t>base del </a:t>
            </a:r>
            <a:r>
              <a:rPr lang="it-IT" sz="2000" dirty="0"/>
              <a:t>quale il </a:t>
            </a:r>
            <a:r>
              <a:rPr lang="it-IT" sz="2000" dirty="0" smtClean="0"/>
              <a:t>responsabile </a:t>
            </a:r>
            <a:r>
              <a:rPr lang="it-IT" sz="2000" dirty="0"/>
              <a:t>di politica economica possa assumere le </a:t>
            </a:r>
            <a:r>
              <a:rPr lang="it-IT" sz="2000" dirty="0" smtClean="0"/>
              <a:t>decisioni più </a:t>
            </a:r>
            <a:r>
              <a:rPr lang="it-IT" sz="2000" dirty="0"/>
              <a:t>appropriate per raggiungere gli obiettivi che si è posto)</a:t>
            </a:r>
            <a:endParaRPr lang="it-IT" sz="2000" dirty="0" smtClean="0"/>
          </a:p>
          <a:p>
            <a:pPr lvl="2">
              <a:lnSpc>
                <a:spcPct val="90000"/>
              </a:lnSpc>
            </a:pPr>
            <a:endParaRPr lang="it-IT" sz="2000" dirty="0"/>
          </a:p>
        </p:txBody>
      </p:sp>
      <p:sp>
        <p:nvSpPr>
          <p:cNvPr id="2" name="Rettangolo 1"/>
          <p:cNvSpPr/>
          <p:nvPr/>
        </p:nvSpPr>
        <p:spPr>
          <a:xfrm>
            <a:off x="611560" y="4941168"/>
            <a:ext cx="8280920" cy="15121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940078" y="404664"/>
            <a:ext cx="777716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it-IT" b="1" i="1" dirty="0">
                <a:cs typeface="Times New Roman" pitchFamily="18" charset="0"/>
              </a:rPr>
              <a:t>Prof.ssa Laura </a:t>
            </a:r>
            <a:r>
              <a:rPr lang="it-IT" b="1" i="1" dirty="0" err="1">
                <a:cs typeface="Times New Roman" pitchFamily="18" charset="0"/>
              </a:rPr>
              <a:t>Chies</a:t>
            </a:r>
            <a:endParaRPr lang="it-IT" dirty="0"/>
          </a:p>
          <a:p>
            <a:pPr eaLnBrk="0" hangingPunct="0"/>
            <a:r>
              <a:rPr lang="it-IT" b="1" i="1" dirty="0">
                <a:cs typeface="Times New Roman" pitchFamily="18" charset="0"/>
              </a:rPr>
              <a:t>Email: </a:t>
            </a:r>
            <a:r>
              <a:rPr lang="it-IT" b="1" i="1" dirty="0" smtClean="0">
                <a:cs typeface="Times New Roman" pitchFamily="18" charset="0"/>
                <a:hlinkClick r:id="rId2"/>
              </a:rPr>
              <a:t>laura.chies@deams.units.it</a:t>
            </a:r>
            <a:endParaRPr lang="it-IT" dirty="0"/>
          </a:p>
          <a:p>
            <a:pPr eaLnBrk="0" hangingPunct="0"/>
            <a:r>
              <a:rPr lang="it-IT" b="1" i="1" dirty="0">
                <a:cs typeface="Times New Roman" pitchFamily="18" charset="0"/>
              </a:rPr>
              <a:t>Telefono 040-558 2517</a:t>
            </a:r>
            <a:endParaRPr lang="it-IT" dirty="0"/>
          </a:p>
          <a:p>
            <a:pPr eaLnBrk="0" hangingPunct="0"/>
            <a:endParaRPr lang="it-IT" b="1" dirty="0" smtClean="0"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it-IT" b="1" dirty="0" smtClean="0">
                <a:ea typeface="Times New Roman" pitchFamily="18" charset="0"/>
                <a:cs typeface="Arial" charset="0"/>
              </a:rPr>
              <a:t>Orario </a:t>
            </a:r>
            <a:r>
              <a:rPr lang="it-IT" b="1" dirty="0">
                <a:ea typeface="Times New Roman" pitchFamily="18" charset="0"/>
                <a:cs typeface="Arial" charset="0"/>
              </a:rPr>
              <a:t>di ricevimento:</a:t>
            </a:r>
            <a:endParaRPr lang="it-IT" dirty="0"/>
          </a:p>
          <a:p>
            <a:pPr eaLnBrk="0" hangingPunct="0"/>
            <a:endParaRPr lang="it-IT" dirty="0"/>
          </a:p>
        </p:txBody>
      </p:sp>
      <p:graphicFrame>
        <p:nvGraphicFramePr>
          <p:cNvPr id="22589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341144"/>
              </p:ext>
            </p:extLst>
          </p:nvPr>
        </p:nvGraphicFramePr>
        <p:xfrm>
          <a:off x="940078" y="2609366"/>
          <a:ext cx="6624638" cy="457200"/>
        </p:xfrm>
        <a:graphic>
          <a:graphicData uri="http://schemas.openxmlformats.org/drawingml/2006/table">
            <a:tbl>
              <a:tblPr/>
              <a:tblGrid>
                <a:gridCol w="433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0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Mercoledì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11.00- 13.00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2483768" y="3682410"/>
            <a:ext cx="51820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it-IT" b="1" dirty="0">
                <a:ea typeface="Times New Roman" pitchFamily="18" charset="0"/>
                <a:cs typeface="Arial" charset="0"/>
              </a:rPr>
              <a:t>Orario delle </a:t>
            </a:r>
            <a:r>
              <a:rPr lang="it-IT" b="1" dirty="0" smtClean="0">
                <a:ea typeface="Times New Roman" pitchFamily="18" charset="0"/>
                <a:cs typeface="Arial" charset="0"/>
              </a:rPr>
              <a:t>lezioni in via </a:t>
            </a:r>
            <a:r>
              <a:rPr lang="it-IT" b="1" dirty="0" err="1" smtClean="0">
                <a:ea typeface="Times New Roman" pitchFamily="18" charset="0"/>
                <a:cs typeface="Arial" charset="0"/>
              </a:rPr>
              <a:t>Tigor</a:t>
            </a:r>
            <a:r>
              <a:rPr lang="it-IT" b="1" smtClean="0">
                <a:ea typeface="Times New Roman" pitchFamily="18" charset="0"/>
                <a:cs typeface="Arial" charset="0"/>
              </a:rPr>
              <a:t> 22:</a:t>
            </a:r>
            <a:endParaRPr lang="it-IT" dirty="0">
              <a:ea typeface="Times New Roman" pitchFamily="18" charset="0"/>
              <a:cs typeface="Arial" charset="0"/>
            </a:endParaRPr>
          </a:p>
          <a:p>
            <a:pPr eaLnBrk="0" hangingPunct="0"/>
            <a:endParaRPr lang="it-IT" dirty="0">
              <a:ea typeface="Times New Roman" pitchFamily="18" charset="0"/>
              <a:cs typeface="Arial" charset="0"/>
            </a:endParaRPr>
          </a:p>
        </p:txBody>
      </p:sp>
      <p:graphicFrame>
        <p:nvGraphicFramePr>
          <p:cNvPr id="28" name="Tabella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479032"/>
              </p:ext>
            </p:extLst>
          </p:nvPr>
        </p:nvGraphicFramePr>
        <p:xfrm>
          <a:off x="1475508" y="4509120"/>
          <a:ext cx="6120680" cy="1219200"/>
        </p:xfrm>
        <a:graphic>
          <a:graphicData uri="http://schemas.openxmlformats.org/drawingml/2006/table">
            <a:tbl>
              <a:tblPr/>
              <a:tblGrid>
                <a:gridCol w="1434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1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4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Giorno</a:t>
                      </a:r>
                      <a:endParaRPr lang="it-IT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Ora</a:t>
                      </a:r>
                      <a:endParaRPr lang="it-IT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b="1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Aula</a:t>
                      </a:r>
                      <a:endParaRPr lang="it-IT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2000" kern="1200" dirty="0" smtClean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Lunedì</a:t>
                      </a:r>
                      <a:endParaRPr lang="it-IT" sz="2000" kern="1200" dirty="0">
                        <a:solidFill>
                          <a:srgbClr val="000060"/>
                        </a:solidFill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DA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2000" kern="1200" dirty="0" smtClean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9.00-12.00</a:t>
                      </a:r>
                      <a:endParaRPr lang="it-IT" sz="2000" kern="1200" dirty="0">
                        <a:solidFill>
                          <a:srgbClr val="000060"/>
                        </a:solidFill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Mappe Antiche</a:t>
                      </a:r>
                      <a:endParaRPr lang="it-IT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Mercoledì</a:t>
                      </a:r>
                      <a:endParaRPr lang="it-IT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9.00-11.00</a:t>
                      </a:r>
                      <a:endParaRPr lang="it-IT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Aula Magna</a:t>
                      </a:r>
                      <a:endParaRPr lang="it-IT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Venerdì</a:t>
                      </a:r>
                      <a:endParaRPr lang="it-IT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DA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11.00-12.00</a:t>
                      </a:r>
                      <a:endParaRPr lang="it-IT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DA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rgbClr val="00006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Aula Magna</a:t>
                      </a:r>
                      <a:endParaRPr lang="it-IT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Programma Politica Economica AA2016-17</a:t>
            </a:r>
            <a:endParaRPr lang="it-IT" dirty="0"/>
          </a:p>
        </p:txBody>
      </p:sp>
      <p:sp>
        <p:nvSpPr>
          <p:cNvPr id="4" name="Text Box 134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844824"/>
            <a:ext cx="7787208" cy="408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it-IT" dirty="0" smtClean="0"/>
              <a:t>Il corso frontale in aula dà diritto a 6 CFU</a:t>
            </a:r>
          </a:p>
          <a:p>
            <a:r>
              <a:rPr lang="it-IT" dirty="0" smtClean="0"/>
              <a:t>3 CFU si acquisiscono nella parte seminariale</a:t>
            </a:r>
          </a:p>
          <a:p>
            <a:r>
              <a:rPr lang="it-IT" dirty="0" smtClean="0"/>
              <a:t>Pagina </a:t>
            </a:r>
            <a:r>
              <a:rPr lang="it-IT" dirty="0" err="1" smtClean="0"/>
              <a:t>moodle</a:t>
            </a:r>
            <a:r>
              <a:rPr lang="it-IT" dirty="0" smtClean="0"/>
              <a:t>: </a:t>
            </a:r>
            <a:r>
              <a:rPr lang="it-IT" dirty="0">
                <a:hlinkClick r:id="rId2"/>
              </a:rPr>
              <a:t>https://</a:t>
            </a:r>
            <a:r>
              <a:rPr lang="it-IT" dirty="0" smtClean="0">
                <a:hlinkClick r:id="rId2"/>
              </a:rPr>
              <a:t>moodle2.units.it/course/view.php?id=1832</a:t>
            </a:r>
            <a:r>
              <a:rPr lang="it-IT" dirty="0" smtClean="0"/>
              <a:t> </a:t>
            </a:r>
          </a:p>
          <a:p>
            <a:pPr lvl="1"/>
            <a:r>
              <a:rPr lang="it-IT" sz="2800" dirty="0" smtClean="0"/>
              <a:t>CHIAVE D’ACCESSO: </a:t>
            </a:r>
            <a:r>
              <a:rPr lang="it-IT" sz="2800" b="1" dirty="0" smtClean="0"/>
              <a:t>076EC_LC</a:t>
            </a:r>
          </a:p>
          <a:p>
            <a:pPr lvl="1"/>
            <a:endParaRPr lang="it-IT" sz="2800" b="1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si svolge il corso?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3360" y="1196752"/>
            <a:ext cx="8229600" cy="4530725"/>
          </a:xfrm>
        </p:spPr>
        <p:txBody>
          <a:bodyPr/>
          <a:lstStyle/>
          <a:p>
            <a:r>
              <a:rPr lang="it-IT" dirty="0">
                <a:hlinkClick r:id="rId2" action="ppaction://hlinkfile"/>
              </a:rPr>
              <a:t>PROGRAMMA </a:t>
            </a:r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I seminari</a:t>
            </a:r>
            <a:r>
              <a:rPr lang="it-IT" dirty="0" smtClean="0"/>
              <a:t>….</a:t>
            </a:r>
          </a:p>
          <a:p>
            <a:r>
              <a:rPr lang="it-IT" dirty="0" smtClean="0"/>
              <a:t>Proviamo ad affrontare e discutere alcuni problemi attuali con l’ottica della Politica Economica (suggerimenti):</a:t>
            </a:r>
          </a:p>
          <a:p>
            <a:pPr lvl="1"/>
            <a:r>
              <a:rPr lang="it-IT" dirty="0" smtClean="0"/>
              <a:t>Uscita dall’Euro</a:t>
            </a:r>
          </a:p>
          <a:p>
            <a:pPr lvl="1"/>
            <a:r>
              <a:rPr lang="it-IT" dirty="0" smtClean="0"/>
              <a:t>Tassi, costo del debito e il ruolo dell’inflazione</a:t>
            </a:r>
          </a:p>
          <a:p>
            <a:pPr lvl="1"/>
            <a:r>
              <a:rPr lang="it-IT" dirty="0" smtClean="0"/>
              <a:t>Perché la crescita continua a rallentare</a:t>
            </a:r>
          </a:p>
          <a:p>
            <a:pPr lvl="1"/>
            <a:r>
              <a:rPr lang="it-IT" dirty="0" smtClean="0"/>
              <a:t>La crisi Greca: qualche lezione</a:t>
            </a:r>
          </a:p>
          <a:p>
            <a:pPr lvl="1"/>
            <a:r>
              <a:rPr lang="it-IT" dirty="0" smtClean="0"/>
              <a:t>Politiche </a:t>
            </a:r>
            <a:r>
              <a:rPr lang="it-IT" smtClean="0"/>
              <a:t>per l’innovazione</a:t>
            </a:r>
            <a:endParaRPr lang="it-IT" dirty="0" smtClean="0"/>
          </a:p>
          <a:p>
            <a:pPr lvl="1"/>
            <a:r>
              <a:rPr lang="it-IT" dirty="0" smtClean="0"/>
              <a:t>Taxi, </a:t>
            </a:r>
            <a:r>
              <a:rPr lang="it-IT" dirty="0" err="1" smtClean="0"/>
              <a:t>Uber</a:t>
            </a:r>
            <a:r>
              <a:rPr lang="it-IT" dirty="0" smtClean="0"/>
              <a:t> e </a:t>
            </a:r>
            <a:r>
              <a:rPr lang="it-IT" dirty="0" err="1" smtClean="0"/>
              <a:t>Milleproroghe</a:t>
            </a:r>
            <a:endParaRPr lang="it-IT" dirty="0" smtClean="0"/>
          </a:p>
          <a:p>
            <a:pPr lvl="1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26603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cos’è la POLITICA ECONOMICA?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Un set di definizioni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424520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Che cos’è la Politica Economica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400" dirty="0"/>
              <a:t>E’ il corpo dei </a:t>
            </a:r>
            <a:r>
              <a:rPr lang="it-IT" sz="2400" b="1" dirty="0">
                <a:solidFill>
                  <a:srgbClr val="FF0000"/>
                </a:solidFill>
              </a:rPr>
              <a:t>principi</a:t>
            </a:r>
            <a:r>
              <a:rPr lang="it-IT" sz="2400" dirty="0">
                <a:solidFill>
                  <a:srgbClr val="FF0000"/>
                </a:solidFill>
              </a:rPr>
              <a:t> dell’</a:t>
            </a:r>
            <a:r>
              <a:rPr lang="it-IT" sz="2400" b="1" dirty="0">
                <a:solidFill>
                  <a:srgbClr val="FF0000"/>
                </a:solidFill>
              </a:rPr>
              <a:t>azione</a:t>
            </a:r>
            <a:r>
              <a:rPr lang="it-IT" sz="2400" dirty="0"/>
              <a:t> e </a:t>
            </a:r>
            <a:r>
              <a:rPr lang="it-IT" sz="2400" b="1" dirty="0"/>
              <a:t>inazione</a:t>
            </a:r>
            <a:r>
              <a:rPr lang="it-IT" sz="2400" dirty="0"/>
              <a:t> del </a:t>
            </a:r>
            <a:r>
              <a:rPr lang="it-IT" sz="2400" u="sng" dirty="0"/>
              <a:t>governo</a:t>
            </a:r>
            <a:r>
              <a:rPr lang="it-IT" sz="2400" dirty="0"/>
              <a:t> rispetto all’</a:t>
            </a:r>
            <a:r>
              <a:rPr lang="it-IT" sz="2400" b="1" dirty="0"/>
              <a:t>attività</a:t>
            </a:r>
            <a:r>
              <a:rPr lang="it-IT" sz="2400" dirty="0"/>
              <a:t> </a:t>
            </a:r>
            <a:r>
              <a:rPr lang="it-IT" sz="2400" b="1" dirty="0"/>
              <a:t>economica</a:t>
            </a:r>
            <a:r>
              <a:rPr lang="it-IT" sz="2400" dirty="0"/>
              <a:t> (L. Robbins, 1935)</a:t>
            </a:r>
          </a:p>
          <a:p>
            <a:pPr>
              <a:lnSpc>
                <a:spcPct val="90000"/>
              </a:lnSpc>
            </a:pPr>
            <a:r>
              <a:rPr lang="it-IT" sz="2400" dirty="0"/>
              <a:t>Quella disciplina che cerca le </a:t>
            </a:r>
            <a:r>
              <a:rPr lang="it-IT" sz="2400" b="1" dirty="0">
                <a:solidFill>
                  <a:srgbClr val="FF0000"/>
                </a:solidFill>
              </a:rPr>
              <a:t>regole di condotta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/>
              <a:t>tendenti ad </a:t>
            </a:r>
            <a:r>
              <a:rPr lang="it-IT" sz="2400" u="sng" dirty="0"/>
              <a:t>influire</a:t>
            </a:r>
            <a:r>
              <a:rPr lang="it-IT" sz="2400" dirty="0"/>
              <a:t> sui </a:t>
            </a:r>
            <a:r>
              <a:rPr lang="it-IT" sz="2400" b="1" dirty="0"/>
              <a:t>fenomeni economici</a:t>
            </a:r>
            <a:r>
              <a:rPr lang="it-IT" sz="2400" dirty="0"/>
              <a:t> in vista di orientarli nel senso desiderato (F. Caffè, 1978</a:t>
            </a:r>
            <a:r>
              <a:rPr lang="it-IT" sz="24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it-IT" sz="2400" dirty="0" smtClean="0"/>
              <a:t>La </a:t>
            </a:r>
            <a:r>
              <a:rPr lang="it-IT" sz="2400" dirty="0"/>
              <a:t>politica economica è quella parte della scienza economica, che studia una comunità, riguardo </a:t>
            </a:r>
            <a:r>
              <a:rPr lang="it-IT" sz="2400" dirty="0">
                <a:solidFill>
                  <a:srgbClr val="FF0000"/>
                </a:solidFill>
              </a:rPr>
              <a:t>all’</a:t>
            </a:r>
            <a:r>
              <a:rPr lang="it-IT" sz="2400" b="1" dirty="0">
                <a:solidFill>
                  <a:srgbClr val="FF0000"/>
                </a:solidFill>
              </a:rPr>
              <a:t>individuazione</a:t>
            </a:r>
            <a:r>
              <a:rPr lang="it-IT" sz="2400" dirty="0">
                <a:solidFill>
                  <a:srgbClr val="FF0000"/>
                </a:solidFill>
              </a:rPr>
              <a:t> dei </a:t>
            </a:r>
            <a:r>
              <a:rPr lang="it-IT" sz="2400" b="1" dirty="0" smtClean="0">
                <a:solidFill>
                  <a:srgbClr val="FF0000"/>
                </a:solidFill>
              </a:rPr>
              <a:t>fini (scopi)</a:t>
            </a:r>
            <a:r>
              <a:rPr lang="it-IT" sz="2400" dirty="0" smtClean="0"/>
              <a:t>, </a:t>
            </a:r>
            <a:r>
              <a:rPr lang="it-IT" sz="2400" dirty="0"/>
              <a:t>al </a:t>
            </a:r>
            <a:r>
              <a:rPr lang="it-IT" sz="2400" b="1" dirty="0"/>
              <a:t>modo</a:t>
            </a:r>
            <a:r>
              <a:rPr lang="it-IT" sz="2400" dirty="0"/>
              <a:t> di </a:t>
            </a:r>
            <a:r>
              <a:rPr lang="it-IT" sz="2400" u="sng" dirty="0"/>
              <a:t>perseguire tali fini</a:t>
            </a:r>
            <a:r>
              <a:rPr lang="it-IT" sz="2400" dirty="0"/>
              <a:t>, e all’</a:t>
            </a:r>
            <a:r>
              <a:rPr lang="it-IT" sz="2400" b="1" dirty="0"/>
              <a:t>esito</a:t>
            </a:r>
            <a:r>
              <a:rPr lang="it-IT" sz="2400" dirty="0"/>
              <a:t> dell’eventuale </a:t>
            </a:r>
            <a:r>
              <a:rPr lang="it-IT" sz="2400" b="1" dirty="0"/>
              <a:t>intervento</a:t>
            </a:r>
            <a:r>
              <a:rPr lang="it-IT" sz="2400" dirty="0"/>
              <a:t> (R. </a:t>
            </a:r>
            <a:r>
              <a:rPr lang="it-IT" sz="2400" dirty="0" err="1"/>
              <a:t>Cellini</a:t>
            </a:r>
            <a:r>
              <a:rPr lang="it-IT" sz="2400" dirty="0"/>
              <a:t>, 2010)</a:t>
            </a:r>
          </a:p>
          <a:p>
            <a:pPr>
              <a:lnSpc>
                <a:spcPct val="90000"/>
              </a:lnSpc>
            </a:pPr>
            <a:endParaRPr lang="it-IT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800"/>
              <a:t>Le componenti della politica economica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buSzPct val="110000"/>
              <a:buFont typeface="Wingdings" pitchFamily="2" charset="2"/>
              <a:buAutoNum type="arabicPeriod"/>
            </a:pPr>
            <a:r>
              <a:rPr lang="it-IT" dirty="0"/>
              <a:t>Individuazione dei fini di un corpo sociale complesso</a:t>
            </a:r>
          </a:p>
          <a:p>
            <a:pPr marL="571500" indent="-571500">
              <a:buSzPct val="110000"/>
              <a:buFont typeface="Wingdings" pitchFamily="2" charset="2"/>
              <a:buAutoNum type="arabicPeriod"/>
            </a:pPr>
            <a:r>
              <a:rPr lang="it-IT" dirty="0"/>
              <a:t>Modalità di raggiungimento di tali fini (azione o inazione del governo)</a:t>
            </a:r>
          </a:p>
          <a:p>
            <a:pPr marL="571500" indent="-571500">
              <a:buSzPct val="110000"/>
              <a:buFont typeface="Wingdings" pitchFamily="2" charset="2"/>
              <a:buAutoNum type="arabicPeriod"/>
            </a:pPr>
            <a:r>
              <a:rPr lang="it-IT" dirty="0"/>
              <a:t>Effetto dell’eventuale </a:t>
            </a:r>
            <a:r>
              <a:rPr lang="it-IT" dirty="0" smtClean="0"/>
              <a:t>azione (valutazione di </a:t>
            </a:r>
            <a:r>
              <a:rPr lang="it-IT" b="1" dirty="0" smtClean="0"/>
              <a:t>efficacia-efficienza</a:t>
            </a:r>
            <a:r>
              <a:rPr lang="it-IT" dirty="0" smtClean="0"/>
              <a:t> ed </a:t>
            </a:r>
            <a:r>
              <a:rPr lang="it-IT" b="1" dirty="0" smtClean="0"/>
              <a:t>equità</a:t>
            </a:r>
            <a:r>
              <a:rPr lang="it-IT" dirty="0" smtClean="0"/>
              <a:t>)</a:t>
            </a:r>
            <a:endParaRPr lang="it-IT" dirty="0"/>
          </a:p>
          <a:p>
            <a:pPr marL="571500" indent="-571500"/>
            <a:r>
              <a:rPr lang="it-IT" u="sng" dirty="0"/>
              <a:t>Obiettivo del corso</a:t>
            </a:r>
            <a:r>
              <a:rPr lang="it-IT" dirty="0"/>
              <a:t>:</a:t>
            </a:r>
          </a:p>
          <a:p>
            <a:pPr marL="839788" lvl="1" indent="-495300"/>
            <a:r>
              <a:rPr lang="it-IT" b="1" dirty="0">
                <a:solidFill>
                  <a:srgbClr val="FF0000"/>
                </a:solidFill>
              </a:rPr>
              <a:t>Individuazione dei conflitti che caratterizzano le 3 componenti.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1) I </a:t>
            </a:r>
            <a:r>
              <a:rPr lang="it-IT" dirty="0">
                <a:solidFill>
                  <a:srgbClr val="FF0000"/>
                </a:solidFill>
              </a:rPr>
              <a:t>fini</a:t>
            </a:r>
            <a:r>
              <a:rPr lang="it-IT" dirty="0"/>
              <a:t> del corpo sociale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2100" dirty="0"/>
              <a:t>Il </a:t>
            </a:r>
            <a:r>
              <a:rPr lang="it-IT" sz="2100" u="sng" dirty="0"/>
              <a:t>corpo sociale </a:t>
            </a:r>
            <a:r>
              <a:rPr lang="it-IT" sz="2100" dirty="0"/>
              <a:t>è una collettività composta da un’aggregazione di individui con </a:t>
            </a:r>
            <a:r>
              <a:rPr lang="it-IT" sz="2100" u="sng" dirty="0"/>
              <a:t>obiettivi eterogenei</a:t>
            </a:r>
          </a:p>
          <a:p>
            <a:pPr>
              <a:lnSpc>
                <a:spcPct val="90000"/>
              </a:lnSpc>
            </a:pPr>
            <a:r>
              <a:rPr lang="it-IT" sz="2100" dirty="0"/>
              <a:t>La teoria delle </a:t>
            </a:r>
            <a:r>
              <a:rPr lang="it-IT" sz="2100" u="sng" dirty="0"/>
              <a:t>scelte</a:t>
            </a:r>
            <a:r>
              <a:rPr lang="it-IT" sz="2100" dirty="0"/>
              <a:t> </a:t>
            </a:r>
            <a:r>
              <a:rPr lang="it-IT" sz="2100" b="1" dirty="0"/>
              <a:t>collettive</a:t>
            </a:r>
            <a:r>
              <a:rPr lang="it-IT" sz="2100" dirty="0"/>
              <a:t> cerca di individuare tali obiettivi comuni a partire da quelli eterogenei</a:t>
            </a:r>
          </a:p>
          <a:p>
            <a:pPr>
              <a:lnSpc>
                <a:spcPct val="90000"/>
              </a:lnSpc>
            </a:pPr>
            <a:r>
              <a:rPr lang="it-IT" sz="2100" dirty="0"/>
              <a:t>Un obiettivo di massima è quello di evitare le situazioni </a:t>
            </a:r>
            <a:r>
              <a:rPr lang="it-IT" sz="2100" u="sng" dirty="0"/>
              <a:t>inefficienti in senso </a:t>
            </a:r>
            <a:r>
              <a:rPr lang="it-IT" sz="2100" u="sng" dirty="0" err="1"/>
              <a:t>paretiano</a:t>
            </a:r>
            <a:r>
              <a:rPr lang="it-IT" sz="2100" dirty="0"/>
              <a:t> (ad es. monopolio, esternalità, </a:t>
            </a:r>
            <a:r>
              <a:rPr lang="it-IT" sz="2100" dirty="0" smtClean="0"/>
              <a:t>disoccupazione, povertà</a:t>
            </a:r>
            <a:r>
              <a:rPr lang="it-IT" sz="2100" dirty="0"/>
              <a:t>…): </a:t>
            </a:r>
            <a:endParaRPr lang="it-IT" sz="2100" dirty="0" smtClean="0"/>
          </a:p>
          <a:p>
            <a:pPr lvl="1">
              <a:lnSpc>
                <a:spcPct val="90000"/>
              </a:lnSpc>
            </a:pPr>
            <a:r>
              <a:rPr lang="it-IT" sz="1700" dirty="0" smtClean="0"/>
              <a:t>EFFICIENZA PARETIANA riallocazione </a:t>
            </a:r>
            <a:r>
              <a:rPr lang="it-IT" sz="1700" dirty="0"/>
              <a:t>delle risorse che migliora la condizione di almeno un individuo senza peggiorare quella di altri, producendo quindi un aumento dell'efficienza complessiva del sistema.</a:t>
            </a:r>
          </a:p>
          <a:p>
            <a:pPr>
              <a:lnSpc>
                <a:spcPct val="90000"/>
              </a:lnSpc>
            </a:pPr>
            <a:r>
              <a:rPr lang="it-IT" sz="2100" dirty="0"/>
              <a:t>Il </a:t>
            </a:r>
            <a:r>
              <a:rPr lang="it-IT" sz="2100" dirty="0">
                <a:solidFill>
                  <a:srgbClr val="FF0000"/>
                </a:solidFill>
              </a:rPr>
              <a:t>conflitto</a:t>
            </a:r>
            <a:r>
              <a:rPr lang="it-IT" sz="2100" dirty="0"/>
              <a:t> nasce qui </a:t>
            </a:r>
            <a:r>
              <a:rPr lang="it-IT" sz="2100" dirty="0" smtClean="0">
                <a:solidFill>
                  <a:srgbClr val="FF0000"/>
                </a:solidFill>
              </a:rPr>
              <a:t>dall’obiettivo </a:t>
            </a:r>
            <a:r>
              <a:rPr lang="it-IT" sz="2100" dirty="0">
                <a:solidFill>
                  <a:srgbClr val="FF0000"/>
                </a:solidFill>
              </a:rPr>
              <a:t>politico </a:t>
            </a:r>
            <a:r>
              <a:rPr lang="it-IT" sz="2100" dirty="0"/>
              <a:t>che può essere quello </a:t>
            </a:r>
            <a:r>
              <a:rPr lang="it-IT" sz="2100" dirty="0">
                <a:solidFill>
                  <a:srgbClr val="FF0000"/>
                </a:solidFill>
              </a:rPr>
              <a:t>redistributivo</a:t>
            </a:r>
            <a:r>
              <a:rPr lang="it-IT" sz="2100" dirty="0"/>
              <a:t> (ad es. del reddito) e </a:t>
            </a:r>
            <a:r>
              <a:rPr lang="it-IT" sz="2100" dirty="0">
                <a:solidFill>
                  <a:srgbClr val="0033CC"/>
                </a:solidFill>
              </a:rPr>
              <a:t>l’interesse di specifici soggetti </a:t>
            </a:r>
            <a:r>
              <a:rPr lang="it-IT" sz="2100" dirty="0"/>
              <a:t>danneggiati dalla redistribuzione</a:t>
            </a:r>
          </a:p>
          <a:p>
            <a:pPr>
              <a:lnSpc>
                <a:spcPct val="90000"/>
              </a:lnSpc>
            </a:pPr>
            <a:r>
              <a:rPr lang="it-IT" sz="2100" dirty="0" smtClean="0"/>
              <a:t>QUINDI </a:t>
            </a:r>
            <a:r>
              <a:rPr lang="it-IT" sz="2100" dirty="0"/>
              <a:t>la </a:t>
            </a:r>
            <a:r>
              <a:rPr lang="it-IT" sz="2100" b="1" dirty="0"/>
              <a:t>politica economica </a:t>
            </a:r>
            <a:r>
              <a:rPr lang="it-IT" sz="2100" dirty="0"/>
              <a:t>deve studiare la </a:t>
            </a:r>
            <a:r>
              <a:rPr lang="it-IT" sz="2100" b="1" dirty="0">
                <a:solidFill>
                  <a:srgbClr val="FF0000"/>
                </a:solidFill>
              </a:rPr>
              <a:t>gestione dei conflitti </a:t>
            </a:r>
            <a:r>
              <a:rPr lang="it-IT" sz="2100" dirty="0"/>
              <a:t>tra gli obiettivi che ci si è dati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2) Il </a:t>
            </a:r>
            <a:r>
              <a:rPr lang="it-IT" dirty="0"/>
              <a:t>perseguimento dei fini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t-IT" sz="2100" dirty="0"/>
              <a:t>Individuati gli </a:t>
            </a:r>
            <a:r>
              <a:rPr lang="it-IT" sz="2100" dirty="0">
                <a:solidFill>
                  <a:srgbClr val="FF0000"/>
                </a:solidFill>
              </a:rPr>
              <a:t>obiettivi</a:t>
            </a:r>
            <a:r>
              <a:rPr lang="it-IT" sz="2100" dirty="0"/>
              <a:t>, la PE deve stabilire i modi per raggiungerli e ci si deve chiedere:</a:t>
            </a:r>
          </a:p>
          <a:p>
            <a:pPr lvl="1">
              <a:lnSpc>
                <a:spcPct val="80000"/>
              </a:lnSpc>
            </a:pPr>
            <a:r>
              <a:rPr lang="it-IT" sz="2000" dirty="0"/>
              <a:t>L’obiettivo è necessario? (</a:t>
            </a:r>
            <a:r>
              <a:rPr lang="it-IT" sz="2000" u="sng" dirty="0"/>
              <a:t>conflitto intervento-non intervento</a:t>
            </a:r>
            <a:r>
              <a:rPr lang="it-IT" sz="2000" dirty="0"/>
              <a:t>)</a:t>
            </a:r>
          </a:p>
          <a:p>
            <a:pPr lvl="1">
              <a:lnSpc>
                <a:spcPct val="80000"/>
              </a:lnSpc>
            </a:pPr>
            <a:r>
              <a:rPr lang="it-IT" sz="2000" dirty="0"/>
              <a:t>Meglio intervenire o lasciare che il libero mercato faccia il suo corso? (dipende da tempi, </a:t>
            </a:r>
            <a:r>
              <a:rPr lang="it-IT" sz="2000" dirty="0" smtClean="0"/>
              <a:t>efficienza, equità)</a:t>
            </a:r>
            <a:endParaRPr lang="it-IT" sz="2000" dirty="0"/>
          </a:p>
          <a:p>
            <a:pPr>
              <a:lnSpc>
                <a:spcPct val="80000"/>
              </a:lnSpc>
            </a:pPr>
            <a:r>
              <a:rPr lang="it-IT" sz="2100" dirty="0"/>
              <a:t>La </a:t>
            </a:r>
            <a:r>
              <a:rPr lang="it-IT" sz="2100" dirty="0">
                <a:solidFill>
                  <a:srgbClr val="FF0000"/>
                </a:solidFill>
              </a:rPr>
              <a:t>teoria della controllabilità</a:t>
            </a:r>
            <a:r>
              <a:rPr lang="it-IT" sz="2100" dirty="0"/>
              <a:t> studia le condizioni che devono essere soddisfatte, data la struttura del sistema economico, affinché i fini assegnati siano raggiunti</a:t>
            </a:r>
          </a:p>
          <a:p>
            <a:pPr>
              <a:lnSpc>
                <a:spcPct val="80000"/>
              </a:lnSpc>
            </a:pPr>
            <a:endParaRPr lang="it-IT" sz="2100" dirty="0"/>
          </a:p>
          <a:p>
            <a:pPr>
              <a:lnSpc>
                <a:spcPct val="80000"/>
              </a:lnSpc>
            </a:pPr>
            <a:endParaRPr lang="it-IT" sz="2100" dirty="0"/>
          </a:p>
          <a:p>
            <a:pPr algn="ctr">
              <a:lnSpc>
                <a:spcPct val="80000"/>
              </a:lnSpc>
            </a:pPr>
            <a:r>
              <a:rPr lang="it-IT" sz="2100" dirty="0"/>
              <a:t>RICETTA DI POLITICA ECONOMICA</a:t>
            </a:r>
          </a:p>
          <a:p>
            <a:pPr algn="ctr">
              <a:lnSpc>
                <a:spcPct val="80000"/>
              </a:lnSpc>
            </a:pPr>
            <a:endParaRPr lang="it-IT" sz="2100" dirty="0"/>
          </a:p>
          <a:p>
            <a:pPr>
              <a:lnSpc>
                <a:spcPct val="80000"/>
              </a:lnSpc>
            </a:pPr>
            <a:r>
              <a:rPr lang="it-IT" sz="2100" dirty="0"/>
              <a:t>Gli </a:t>
            </a:r>
            <a:r>
              <a:rPr lang="it-IT" sz="2100" dirty="0">
                <a:solidFill>
                  <a:srgbClr val="FF0000"/>
                </a:solidFill>
              </a:rPr>
              <a:t>strumenti</a:t>
            </a:r>
            <a:r>
              <a:rPr lang="it-IT" sz="2100" dirty="0"/>
              <a:t> (le ricette) per raggiungere i fini possono essere però molteplici e caratterizzati da </a:t>
            </a:r>
            <a:r>
              <a:rPr lang="it-IT" sz="2100" dirty="0">
                <a:solidFill>
                  <a:srgbClr val="FF0000"/>
                </a:solidFill>
              </a:rPr>
              <a:t>orientamenti ideologici</a:t>
            </a:r>
            <a:r>
              <a:rPr lang="it-IT" sz="2100" dirty="0"/>
              <a:t> diversi</a:t>
            </a: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4067175" y="4076700"/>
            <a:ext cx="647700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98" decel="100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uiExpand="1" build="p" bldLvl="2"/>
      <p:bldP spid="9220" grpId="0" animBg="1"/>
    </p:bldLst>
  </p:timing>
</p:sld>
</file>

<file path=ppt/theme/theme1.xml><?xml version="1.0" encoding="utf-8"?>
<a:theme xmlns:a="http://schemas.openxmlformats.org/drawingml/2006/main" name="Bordi">
  <a:themeElements>
    <a:clrScheme name="Bordi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i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i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i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i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6840</TotalTime>
  <Words>1460</Words>
  <Application>Microsoft Office PowerPoint</Application>
  <PresentationFormat>Presentazione su schermo (4:3)</PresentationFormat>
  <Paragraphs>159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4" baseType="lpstr">
      <vt:lpstr>AGaramondPro-Regular</vt:lpstr>
      <vt:lpstr>Arial</vt:lpstr>
      <vt:lpstr>Calibri</vt:lpstr>
      <vt:lpstr>Garamond</vt:lpstr>
      <vt:lpstr>Times New Roman</vt:lpstr>
      <vt:lpstr>Verdana</vt:lpstr>
      <vt:lpstr>Wingdings</vt:lpstr>
      <vt:lpstr>Bordi</vt:lpstr>
      <vt:lpstr>Politica Economica</vt:lpstr>
      <vt:lpstr>Presentazione standard di PowerPoint</vt:lpstr>
      <vt:lpstr>Programma Politica Economica AA2016-17</vt:lpstr>
      <vt:lpstr>Come si svolge il corso?</vt:lpstr>
      <vt:lpstr>Che cos’è la POLITICA ECONOMICA?</vt:lpstr>
      <vt:lpstr>Che cos’è la Politica Economica</vt:lpstr>
      <vt:lpstr>Le componenti della politica economica</vt:lpstr>
      <vt:lpstr>1) I fini del corpo sociale</vt:lpstr>
      <vt:lpstr>2) Il perseguimento dei fini</vt:lpstr>
      <vt:lpstr>3) L’azione della politica economica: i risultati</vt:lpstr>
      <vt:lpstr>I soggetti complessi della politica economica</vt:lpstr>
      <vt:lpstr>Le 3 categorie principali dell’attività dello Stato secondo Musgrave (1959)</vt:lpstr>
      <vt:lpstr>Composizione della Spesa Pubblica Primaria per Funzione (livello Macro)</vt:lpstr>
      <vt:lpstr>La separazione tra azioni/enti è possibile?</vt:lpstr>
      <vt:lpstr>Le scuole della public choice e della political economy</vt:lpstr>
      <vt:lpstr>Ideologia e politica economica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 Economica</dc:title>
  <dc:creator>5122</dc:creator>
  <cp:lastModifiedBy>CHIES LAURA</cp:lastModifiedBy>
  <cp:revision>68</cp:revision>
  <dcterms:created xsi:type="dcterms:W3CDTF">2011-02-07T09:53:48Z</dcterms:created>
  <dcterms:modified xsi:type="dcterms:W3CDTF">2017-02-22T08:05:56Z</dcterms:modified>
</cp:coreProperties>
</file>