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3"/>
  </p:notesMasterIdLst>
  <p:sldIdLst>
    <p:sldId id="256" r:id="rId2"/>
    <p:sldId id="272" r:id="rId3"/>
    <p:sldId id="273" r:id="rId4"/>
    <p:sldId id="274" r:id="rId5"/>
    <p:sldId id="276" r:id="rId6"/>
    <p:sldId id="277" r:id="rId7"/>
    <p:sldId id="279" r:id="rId8"/>
    <p:sldId id="287" r:id="rId9"/>
    <p:sldId id="288" r:id="rId10"/>
    <p:sldId id="278" r:id="rId11"/>
    <p:sldId id="280" r:id="rId12"/>
    <p:sldId id="275" r:id="rId13"/>
    <p:sldId id="286" r:id="rId14"/>
    <p:sldId id="281" r:id="rId15"/>
    <p:sldId id="282" r:id="rId16"/>
    <p:sldId id="326" r:id="rId17"/>
    <p:sldId id="283" r:id="rId18"/>
    <p:sldId id="328" r:id="rId19"/>
    <p:sldId id="329" r:id="rId20"/>
    <p:sldId id="330" r:id="rId21"/>
    <p:sldId id="331" r:id="rId22"/>
    <p:sldId id="332" r:id="rId23"/>
    <p:sldId id="333" r:id="rId24"/>
    <p:sldId id="334" r:id="rId25"/>
    <p:sldId id="335" r:id="rId26"/>
    <p:sldId id="296" r:id="rId27"/>
    <p:sldId id="300" r:id="rId28"/>
    <p:sldId id="302" r:id="rId29"/>
    <p:sldId id="303" r:id="rId30"/>
    <p:sldId id="285" r:id="rId31"/>
    <p:sldId id="297" r:id="rId32"/>
    <p:sldId id="304" r:id="rId33"/>
    <p:sldId id="305" r:id="rId34"/>
    <p:sldId id="307" r:id="rId35"/>
    <p:sldId id="308" r:id="rId36"/>
    <p:sldId id="306" r:id="rId37"/>
    <p:sldId id="323" r:id="rId38"/>
    <p:sldId id="309" r:id="rId39"/>
    <p:sldId id="310" r:id="rId40"/>
    <p:sldId id="313" r:id="rId41"/>
    <p:sldId id="311" r:id="rId42"/>
    <p:sldId id="312" r:id="rId43"/>
    <p:sldId id="316" r:id="rId44"/>
    <p:sldId id="315" r:id="rId45"/>
    <p:sldId id="317" r:id="rId46"/>
    <p:sldId id="318" r:id="rId47"/>
    <p:sldId id="325" r:id="rId48"/>
    <p:sldId id="319" r:id="rId49"/>
    <p:sldId id="320" r:id="rId50"/>
    <p:sldId id="321" r:id="rId51"/>
    <p:sldId id="322" r:id="rId5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FFFF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5846" autoAdjust="0"/>
  </p:normalViewPr>
  <p:slideViewPr>
    <p:cSldViewPr>
      <p:cViewPr varScale="1">
        <p:scale>
          <a:sx n="95" d="100"/>
          <a:sy n="95" d="100"/>
        </p:scale>
        <p:origin x="198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0665D6-0840-40A7-A3BC-904279E87142}" type="datetimeFigureOut">
              <a:rPr lang="en-GB" smtClean="0"/>
              <a:t>06/11/2019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767443-2D9F-4E5A-9E41-C6EBBB1496C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1220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Catholic" TargetMode="External"/><Relationship Id="rId3" Type="http://schemas.openxmlformats.org/officeDocument/2006/relationships/hyperlink" Target="http://en.wikipedia.org/wiki/Chinese_language" TargetMode="External"/><Relationship Id="rId7" Type="http://schemas.openxmlformats.org/officeDocument/2006/relationships/hyperlink" Target="http://en.wikipedia.org/wiki/Italians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en.wikipedia.org/wiki/Wanli_Emperor" TargetMode="External"/><Relationship Id="rId5" Type="http://schemas.openxmlformats.org/officeDocument/2006/relationships/hyperlink" Target="http://en.wikipedia.org/wiki/Italian_language" TargetMode="External"/><Relationship Id="rId4" Type="http://schemas.openxmlformats.org/officeDocument/2006/relationships/hyperlink" Target="http://en.wikipedia.org/wiki/Pinyin" TargetMode="External"/><Relationship Id="rId9" Type="http://schemas.openxmlformats.org/officeDocument/2006/relationships/hyperlink" Target="http://en.wikipedia.org/wiki/Matteo_Ricci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Xylograph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en.wikipedia.org/wiki/China" TargetMode="External"/><Relationship Id="rId4" Type="http://schemas.openxmlformats.org/officeDocument/2006/relationships/hyperlink" Target="http://en.wikipedia.org/wiki/Map_projection#Pseudocylindrical" TargetMode="Externa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05184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24504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6206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13572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43123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60619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49525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78144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46832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5245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9383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17966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0805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25061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6906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2424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pPr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86845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86629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69614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02397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78425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="1" i="1" dirty="0" err="1" smtClean="0"/>
              <a:t>Kunyu</a:t>
            </a:r>
            <a:r>
              <a:rPr lang="it-IT" b="1" i="1" dirty="0" smtClean="0"/>
              <a:t> </a:t>
            </a:r>
            <a:r>
              <a:rPr lang="it-IT" b="1" i="1" dirty="0" err="1" smtClean="0"/>
              <a:t>Wanguo</a:t>
            </a:r>
            <a:r>
              <a:rPr lang="it-IT" b="1" i="1" dirty="0" smtClean="0"/>
              <a:t> </a:t>
            </a:r>
            <a:r>
              <a:rPr lang="it-IT" b="1" i="1" dirty="0" err="1" smtClean="0"/>
              <a:t>Quantu</a:t>
            </a:r>
            <a:r>
              <a:rPr lang="it-IT" dirty="0" smtClean="0"/>
              <a:t> (</a:t>
            </a:r>
            <a:r>
              <a:rPr lang="it-IT" dirty="0" smtClean="0">
                <a:hlinkClick r:id="rId3" tooltip="Chinese language"/>
              </a:rPr>
              <a:t>Chinese</a:t>
            </a:r>
            <a:r>
              <a:rPr lang="it-IT" dirty="0" smtClean="0"/>
              <a:t>: </a:t>
            </a:r>
            <a:r>
              <a:rPr lang="ja-JP" altLang="it-IT" dirty="0" smtClean="0"/>
              <a:t>坤輿萬國全圖</a:t>
            </a:r>
            <a:r>
              <a:rPr lang="it-IT" altLang="ja-JP" dirty="0" smtClean="0"/>
              <a:t>; </a:t>
            </a:r>
            <a:r>
              <a:rPr lang="it-IT" dirty="0" smtClean="0">
                <a:hlinkClick r:id="rId4" tooltip="Pinyin"/>
              </a:rPr>
              <a:t>pinyin</a:t>
            </a:r>
            <a:r>
              <a:rPr lang="it-IT" dirty="0" smtClean="0"/>
              <a:t>: </a:t>
            </a:r>
            <a:r>
              <a:rPr lang="it-IT" i="1" dirty="0" err="1" smtClean="0"/>
              <a:t>Kūnyú</a:t>
            </a:r>
            <a:r>
              <a:rPr lang="it-IT" i="1" dirty="0" smtClean="0"/>
              <a:t> </a:t>
            </a:r>
            <a:r>
              <a:rPr lang="it-IT" i="1" dirty="0" err="1" smtClean="0"/>
              <a:t>Wànguó</a:t>
            </a:r>
            <a:r>
              <a:rPr lang="it-IT" i="1" dirty="0" smtClean="0"/>
              <a:t> </a:t>
            </a:r>
            <a:r>
              <a:rPr lang="it-IT" i="1" dirty="0" err="1" smtClean="0"/>
              <a:t>Quántú</a:t>
            </a:r>
            <a:r>
              <a:rPr lang="it-IT" dirty="0" smtClean="0"/>
              <a:t>; </a:t>
            </a:r>
            <a:r>
              <a:rPr lang="it-IT" dirty="0" err="1" smtClean="0"/>
              <a:t>literally</a:t>
            </a:r>
            <a:r>
              <a:rPr lang="it-IT" dirty="0" smtClean="0"/>
              <a:t>: "A </a:t>
            </a:r>
            <a:r>
              <a:rPr lang="it-IT" dirty="0" err="1" smtClean="0"/>
              <a:t>Map</a:t>
            </a:r>
            <a:r>
              <a:rPr lang="it-IT" dirty="0" smtClean="0"/>
              <a:t> of the </a:t>
            </a:r>
            <a:r>
              <a:rPr lang="it-IT" dirty="0" err="1" smtClean="0"/>
              <a:t>Myriad</a:t>
            </a:r>
            <a:r>
              <a:rPr lang="it-IT" dirty="0" smtClean="0"/>
              <a:t> </a:t>
            </a:r>
            <a:r>
              <a:rPr lang="it-IT" dirty="0" err="1" smtClean="0"/>
              <a:t>Countries</a:t>
            </a:r>
            <a:r>
              <a:rPr lang="it-IT" dirty="0" smtClean="0"/>
              <a:t> of the World"; </a:t>
            </a:r>
            <a:r>
              <a:rPr lang="it-IT" dirty="0" err="1" smtClean="0">
                <a:hlinkClick r:id="rId5" tooltip="Italian language"/>
              </a:rPr>
              <a:t>Italian</a:t>
            </a:r>
            <a:r>
              <a:rPr lang="it-IT" dirty="0" smtClean="0"/>
              <a:t>: </a:t>
            </a:r>
            <a:r>
              <a:rPr lang="it-IT" i="1" dirty="0" smtClean="0"/>
              <a:t>Carta Geografica Completa di tutti i Regni del Mondo</a:t>
            </a:r>
            <a:r>
              <a:rPr lang="it-IT" dirty="0" smtClean="0"/>
              <a:t>, "Complete </a:t>
            </a:r>
            <a:r>
              <a:rPr lang="it-IT" dirty="0" err="1" smtClean="0"/>
              <a:t>Geographical</a:t>
            </a:r>
            <a:r>
              <a:rPr lang="it-IT" dirty="0" smtClean="0"/>
              <a:t> </a:t>
            </a:r>
            <a:r>
              <a:rPr lang="it-IT" dirty="0" err="1" smtClean="0"/>
              <a:t>Map</a:t>
            </a:r>
            <a:r>
              <a:rPr lang="it-IT" dirty="0" smtClean="0"/>
              <a:t> of </a:t>
            </a:r>
            <a:r>
              <a:rPr lang="it-IT" dirty="0" err="1" smtClean="0"/>
              <a:t>all</a:t>
            </a:r>
            <a:r>
              <a:rPr lang="it-IT" dirty="0" smtClean="0"/>
              <a:t> the </a:t>
            </a:r>
            <a:r>
              <a:rPr lang="it-IT" dirty="0" err="1" smtClean="0"/>
              <a:t>Kingdoms</a:t>
            </a:r>
            <a:r>
              <a:rPr lang="it-IT" dirty="0" smtClean="0"/>
              <a:t> of the World"), </a:t>
            </a:r>
            <a:r>
              <a:rPr lang="it-IT" dirty="0" err="1" smtClean="0"/>
              <a:t>printed</a:t>
            </a:r>
            <a:r>
              <a:rPr lang="it-IT" dirty="0" smtClean="0"/>
              <a:t> in China </a:t>
            </a:r>
            <a:r>
              <a:rPr lang="it-IT" dirty="0" err="1" smtClean="0"/>
              <a:t>at</a:t>
            </a:r>
            <a:r>
              <a:rPr lang="it-IT" dirty="0" smtClean="0"/>
              <a:t> the </a:t>
            </a:r>
            <a:r>
              <a:rPr lang="it-IT" dirty="0" err="1" smtClean="0"/>
              <a:t>request</a:t>
            </a:r>
            <a:r>
              <a:rPr lang="it-IT" dirty="0" smtClean="0"/>
              <a:t> of the </a:t>
            </a:r>
            <a:r>
              <a:rPr lang="it-IT" dirty="0" err="1" smtClean="0">
                <a:hlinkClick r:id="rId6" tooltip="Wanli Emperor"/>
              </a:rPr>
              <a:t>Wanli</a:t>
            </a:r>
            <a:r>
              <a:rPr lang="it-IT" dirty="0" smtClean="0">
                <a:hlinkClick r:id="rId6" tooltip="Wanli Emperor"/>
              </a:rPr>
              <a:t> </a:t>
            </a:r>
            <a:r>
              <a:rPr lang="it-IT" dirty="0" err="1" smtClean="0">
                <a:hlinkClick r:id="rId6" tooltip="Wanli Emperor"/>
              </a:rPr>
              <a:t>Emperor</a:t>
            </a:r>
            <a:r>
              <a:rPr lang="it-IT" dirty="0" smtClean="0"/>
              <a:t> </a:t>
            </a:r>
            <a:r>
              <a:rPr lang="it-IT" dirty="0" err="1" smtClean="0"/>
              <a:t>during</a:t>
            </a:r>
            <a:r>
              <a:rPr lang="it-IT" dirty="0" smtClean="0"/>
              <a:t> 1602 by the </a:t>
            </a:r>
            <a:r>
              <a:rPr lang="it-IT" dirty="0" err="1" smtClean="0">
                <a:hlinkClick r:id="rId7" tooltip="Italians"/>
              </a:rPr>
              <a:t>Italian</a:t>
            </a:r>
            <a:r>
              <a:rPr lang="it-IT" dirty="0" smtClean="0"/>
              <a:t> </a:t>
            </a:r>
            <a:r>
              <a:rPr lang="it-IT" dirty="0" err="1" smtClean="0">
                <a:hlinkClick r:id="rId8" tooltip="Catholic"/>
              </a:rPr>
              <a:t>Catholic</a:t>
            </a:r>
            <a:r>
              <a:rPr lang="it-IT" dirty="0" smtClean="0"/>
              <a:t> </a:t>
            </a:r>
            <a:r>
              <a:rPr lang="it-IT" dirty="0" err="1" smtClean="0"/>
              <a:t>missionary</a:t>
            </a:r>
            <a:r>
              <a:rPr lang="it-IT" dirty="0" smtClean="0"/>
              <a:t> </a:t>
            </a:r>
            <a:r>
              <a:rPr lang="it-IT" dirty="0" smtClean="0">
                <a:hlinkClick r:id="rId9" tooltip="Matteo Ricci"/>
              </a:rPr>
              <a:t>Matteo Ricci</a:t>
            </a:r>
            <a:r>
              <a:rPr lang="it-IT" dirty="0" smtClean="0"/>
              <a:t> and Chinese </a:t>
            </a:r>
            <a:r>
              <a:rPr lang="it-IT" dirty="0" err="1" smtClean="0"/>
              <a:t>collaborators</a:t>
            </a:r>
            <a:r>
              <a:rPr lang="it-IT" dirty="0" smtClean="0"/>
              <a:t>, </a:t>
            </a:r>
            <a:r>
              <a:rPr lang="it-IT" dirty="0" err="1" smtClean="0"/>
              <a:t>Mandarin</a:t>
            </a:r>
            <a:r>
              <a:rPr lang="it-IT" dirty="0" smtClean="0"/>
              <a:t> </a:t>
            </a:r>
            <a:r>
              <a:rPr lang="it-IT" dirty="0" err="1" smtClean="0"/>
              <a:t>Zhong</a:t>
            </a:r>
            <a:r>
              <a:rPr lang="it-IT" dirty="0" smtClean="0"/>
              <a:t> </a:t>
            </a:r>
            <a:r>
              <a:rPr lang="it-IT" dirty="0" err="1" smtClean="0"/>
              <a:t>Wentao</a:t>
            </a:r>
            <a:r>
              <a:rPr lang="it-IT" dirty="0" smtClean="0"/>
              <a:t> and the </a:t>
            </a:r>
            <a:r>
              <a:rPr lang="it-IT" dirty="0" err="1" smtClean="0"/>
              <a:t>technical</a:t>
            </a:r>
            <a:r>
              <a:rPr lang="it-IT" dirty="0" smtClean="0"/>
              <a:t> </a:t>
            </a:r>
            <a:r>
              <a:rPr lang="it-IT" dirty="0" err="1" smtClean="0"/>
              <a:t>translator</a:t>
            </a:r>
            <a:r>
              <a:rPr lang="it-IT" dirty="0" smtClean="0"/>
              <a:t>, 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64751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77232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T</a:t>
            </a:r>
            <a:r>
              <a:rPr lang="en-US" dirty="0" smtClean="0"/>
              <a:t>he 1602 Ricci map is a very large, 5 </a:t>
            </a:r>
            <a:r>
              <a:rPr lang="en-US" dirty="0" err="1" smtClean="0"/>
              <a:t>ft</a:t>
            </a:r>
            <a:r>
              <a:rPr lang="en-US" dirty="0" smtClean="0"/>
              <a:t> (1.52 m) high and 12 </a:t>
            </a:r>
            <a:r>
              <a:rPr lang="en-US" dirty="0" err="1" smtClean="0"/>
              <a:t>ft</a:t>
            </a:r>
            <a:r>
              <a:rPr lang="en-US" dirty="0" smtClean="0"/>
              <a:t> (3.66 m) wide, </a:t>
            </a:r>
            <a:r>
              <a:rPr lang="en-US" dirty="0" smtClean="0">
                <a:hlinkClick r:id="rId3" tooltip="Xylograph"/>
              </a:rPr>
              <a:t>xylograph</a:t>
            </a:r>
            <a:r>
              <a:rPr lang="en-US" dirty="0" smtClean="0"/>
              <a:t> of a </a:t>
            </a:r>
            <a:r>
              <a:rPr lang="en-US" dirty="0" err="1" smtClean="0">
                <a:hlinkClick r:id="rId4" tooltip="Map projection"/>
              </a:rPr>
              <a:t>pseudocylindrical</a:t>
            </a:r>
            <a:r>
              <a:rPr lang="en-US" dirty="0" smtClean="0">
                <a:hlinkClick r:id="rId4" tooltip="Map projection"/>
              </a:rPr>
              <a:t> map projection</a:t>
            </a:r>
            <a:r>
              <a:rPr lang="en-US" dirty="0" smtClean="0"/>
              <a:t> showing </a:t>
            </a:r>
            <a:r>
              <a:rPr lang="en-US" dirty="0" smtClean="0">
                <a:hlinkClick r:id="rId5" tooltip="China"/>
              </a:rPr>
              <a:t>China</a:t>
            </a:r>
            <a:r>
              <a:rPr lang="en-US" dirty="0" smtClean="0"/>
              <a:t> at the center of the known world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93609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17199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40004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32036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09400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205646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84193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216042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371473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04987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508784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441073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075306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97469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375907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678586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296096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221612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486598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809011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33419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65574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11404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6443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06533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56750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0919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588C6-231C-4B95-86BA-24CBC53442AF}" type="datetime1">
              <a:rPr lang="en-GB" smtClean="0"/>
              <a:t>06/11/2019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6014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686C-E544-4375-8034-1DF95172D43A}" type="datetime1">
              <a:rPr lang="en-GB" smtClean="0"/>
              <a:t>06/11/2019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5912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581D6-9806-4D93-8DE9-098B80806D40}" type="datetime1">
              <a:rPr lang="en-GB" smtClean="0"/>
              <a:t>06/11/2019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7335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Autofit/>
          </a:bodyPr>
          <a:lstStyle>
            <a:lvl1pPr>
              <a:defRPr sz="3600" b="1">
                <a:solidFill>
                  <a:srgbClr val="FFC000"/>
                </a:solidFill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412776"/>
            <a:ext cx="8291264" cy="4752528"/>
          </a:xfrm>
          <a:solidFill>
            <a:schemeClr val="accent1"/>
          </a:solidFill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GB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179512" y="6356350"/>
            <a:ext cx="1008112" cy="365125"/>
          </a:xfrm>
        </p:spPr>
        <p:txBody>
          <a:bodyPr/>
          <a:lstStyle/>
          <a:p>
            <a:fld id="{448F3074-46B6-4534-A177-6060DAC599DC}" type="datetime1">
              <a:rPr lang="en-GB" smtClean="0"/>
              <a:t>06/11/2019</a:t>
            </a:fld>
            <a:endParaRPr lang="en-GB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1115616" y="6356350"/>
            <a:ext cx="6696744" cy="36512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7884368" y="6356350"/>
            <a:ext cx="802432" cy="365125"/>
          </a:xfrm>
        </p:spPr>
        <p:txBody>
          <a:bodyPr/>
          <a:lstStyle/>
          <a:p>
            <a:fld id="{BFB70C46-FDDA-420F-91A1-9A3A4415F343}" type="slidenum">
              <a:rPr lang="en-GB" smtClean="0"/>
              <a:pPr/>
              <a:t>‹N›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7524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8A471-032D-4158-B4D4-5BCEBF911D52}" type="datetime1">
              <a:rPr lang="en-GB" smtClean="0"/>
              <a:t>06/11/2019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1511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E2767-5791-40F5-8208-61E672FCE3F1}" type="datetime1">
              <a:rPr lang="en-GB" smtClean="0"/>
              <a:t>06/11/2019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9746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2953-6890-4248-A91B-8B73D1442F38}" type="datetime1">
              <a:rPr lang="en-GB" smtClean="0"/>
              <a:t>06/11/2019</a:t>
            </a:fld>
            <a:endParaRPr lang="en-GB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771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4B18-215C-4983-97D2-484E1F2C68BF}" type="datetime1">
              <a:rPr lang="en-GB" smtClean="0"/>
              <a:t>06/11/2019</a:t>
            </a:fld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4041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6EA53-6CE0-4A4F-A2EB-1537ABEFC863}" type="datetime1">
              <a:rPr lang="en-GB" smtClean="0"/>
              <a:t>06/11/2019</a:t>
            </a:fld>
            <a:endParaRPr lang="en-GB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9419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AD611-AC29-4A29-82FE-C51E6D9FF3BF}" type="datetime1">
              <a:rPr lang="en-GB" smtClean="0"/>
              <a:t>06/11/2019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8976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CB89B-E47C-49B5-9E13-D1F33B6AA7CA}" type="datetime1">
              <a:rPr lang="en-GB" smtClean="0"/>
              <a:t>06/11/2019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2656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9B7A0-FB6E-4719-AA6F-C0049189AACC}" type="datetime1">
              <a:rPr lang="en-GB" smtClean="0"/>
              <a:t>06/11/2019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70C46-FDDA-420F-91A1-9A3A4415F34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93090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moodle.units.it/moodle/course/category.php?id=8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dcconline.net/en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33.png"/><Relationship Id="rId7" Type="http://schemas.openxmlformats.org/officeDocument/2006/relationships/image" Target="../media/image37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Relationship Id="rId9" Type="http://schemas.openxmlformats.org/officeDocument/2006/relationships/image" Target="../media/image39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ctrTitle"/>
          </p:nvPr>
        </p:nvSpPr>
        <p:spPr>
          <a:xfrm>
            <a:off x="611560" y="1340768"/>
            <a:ext cx="7772400" cy="1470025"/>
          </a:xfrm>
        </p:spPr>
        <p:txBody>
          <a:bodyPr/>
          <a:lstStyle/>
          <a:p>
            <a:r>
              <a:rPr lang="en-GB" b="1" dirty="0" smtClean="0">
                <a:solidFill>
                  <a:srgbClr val="002060"/>
                </a:solidFill>
              </a:rPr>
              <a:t>STORIA GLOBALE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7" name="Sottotitolo 6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2880320"/>
          </a:xfrm>
        </p:spPr>
        <p:txBody>
          <a:bodyPr>
            <a:normAutofit/>
          </a:bodyPr>
          <a:lstStyle/>
          <a:p>
            <a:r>
              <a:rPr lang="en-GB" dirty="0" smtClean="0"/>
              <a:t>Guido Abbattista</a:t>
            </a:r>
          </a:p>
          <a:p>
            <a:endParaRPr lang="en-GB" sz="1400" dirty="0" smtClean="0"/>
          </a:p>
          <a:p>
            <a:r>
              <a:rPr lang="en-GB" sz="1400" dirty="0" err="1" smtClean="0"/>
              <a:t>Laurea</a:t>
            </a:r>
            <a:r>
              <a:rPr lang="en-GB" sz="1400" dirty="0" smtClean="0"/>
              <a:t> </a:t>
            </a:r>
            <a:r>
              <a:rPr lang="en-GB" sz="1400" dirty="0" err="1" smtClean="0"/>
              <a:t>Magistrale</a:t>
            </a:r>
            <a:r>
              <a:rPr lang="en-GB" sz="1400" dirty="0" smtClean="0"/>
              <a:t> </a:t>
            </a:r>
            <a:r>
              <a:rPr lang="en-GB" sz="1400" dirty="0" err="1" smtClean="0"/>
              <a:t>Interateneo</a:t>
            </a:r>
            <a:r>
              <a:rPr lang="en-GB" sz="1400" dirty="0" smtClean="0"/>
              <a:t> in </a:t>
            </a:r>
            <a:r>
              <a:rPr lang="en-GB" sz="1400" dirty="0" err="1" smtClean="0"/>
              <a:t>Studi</a:t>
            </a:r>
            <a:r>
              <a:rPr lang="en-GB" sz="1400" dirty="0" smtClean="0"/>
              <a:t> </a:t>
            </a:r>
            <a:r>
              <a:rPr lang="en-GB" sz="1400" dirty="0" err="1" smtClean="0"/>
              <a:t>Storici</a:t>
            </a:r>
            <a:r>
              <a:rPr lang="en-GB" sz="1400" dirty="0" smtClean="0"/>
              <a:t> dal </a:t>
            </a:r>
            <a:r>
              <a:rPr lang="en-GB" sz="1400" dirty="0" err="1" smtClean="0"/>
              <a:t>Medioevo</a:t>
            </a:r>
            <a:r>
              <a:rPr lang="en-GB" sz="1400" dirty="0" smtClean="0"/>
              <a:t> </a:t>
            </a:r>
            <a:r>
              <a:rPr lang="en-GB" sz="1400" dirty="0" err="1" smtClean="0"/>
              <a:t>all’età</a:t>
            </a:r>
            <a:r>
              <a:rPr lang="en-GB" sz="1400" dirty="0" smtClean="0"/>
              <a:t> </a:t>
            </a:r>
            <a:r>
              <a:rPr lang="en-GB" sz="1400" dirty="0" err="1" smtClean="0"/>
              <a:t>contemporanea</a:t>
            </a:r>
            <a:endParaRPr lang="en-GB" sz="1400" dirty="0" smtClean="0"/>
          </a:p>
          <a:p>
            <a:endParaRPr lang="en-GB" sz="2400" b="1" dirty="0" smtClean="0">
              <a:hlinkClick r:id="rId3"/>
            </a:endParaRPr>
          </a:p>
          <a:p>
            <a:r>
              <a:rPr lang="en-GB" sz="2400" b="1" dirty="0" smtClean="0">
                <a:hlinkClick r:id="rId3"/>
              </a:rPr>
              <a:t>Moodle</a:t>
            </a:r>
            <a:r>
              <a:rPr lang="en-GB" sz="2400" dirty="0" smtClean="0">
                <a:hlinkClick r:id="rId3"/>
              </a:rPr>
              <a:t> </a:t>
            </a:r>
            <a:r>
              <a:rPr lang="en-GB" sz="2400" dirty="0" smtClean="0"/>
              <a:t>enrolment key: </a:t>
            </a:r>
            <a:r>
              <a:rPr lang="en-GB" sz="2400" b="1" dirty="0" smtClean="0">
                <a:solidFill>
                  <a:srgbClr val="FFFF00"/>
                </a:solidFill>
              </a:rPr>
              <a:t>GLOBHIST</a:t>
            </a:r>
            <a:endParaRPr lang="en-GB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10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Ibn</a:t>
            </a:r>
            <a:r>
              <a:rPr lang="it-IT" dirty="0" smtClean="0"/>
              <a:t> Battuta (1304-1369): 1345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6" name="Picture 2" descr="http://www.aladinoaladino.com/img/upl/ibnBattutaMap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65" y="1340768"/>
            <a:ext cx="7676777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10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399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778098"/>
          </a:xfrm>
        </p:spPr>
        <p:txBody>
          <a:bodyPr/>
          <a:lstStyle/>
          <a:p>
            <a:r>
              <a:rPr lang="it-IT" sz="3200" dirty="0" smtClean="0"/>
              <a:t>Altri viaggiatori</a:t>
            </a:r>
            <a:endParaRPr lang="it-IT" sz="32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536" y="1052736"/>
            <a:ext cx="4320480" cy="5112568"/>
          </a:xfrm>
        </p:spPr>
        <p:txBody>
          <a:bodyPr>
            <a:normAutofit fontScale="92500" lnSpcReduction="20000"/>
          </a:bodyPr>
          <a:lstStyle/>
          <a:p>
            <a:r>
              <a:rPr lang="it-IT" dirty="0"/>
              <a:t>Giovanni da Monte Corvino (1247-1328): </a:t>
            </a:r>
            <a:r>
              <a:rPr lang="it-IT" dirty="0" smtClean="0"/>
              <a:t>1288</a:t>
            </a:r>
          </a:p>
          <a:p>
            <a:r>
              <a:rPr lang="it-IT" dirty="0" smtClean="0"/>
              <a:t>Francescano, predicatore, 12 anni a Pechino, edificatore della prima chiesa </a:t>
            </a:r>
            <a:r>
              <a:rPr lang="it-IT" dirty="0" err="1" smtClean="0"/>
              <a:t>catttolica</a:t>
            </a:r>
            <a:endParaRPr lang="it-IT" dirty="0" smtClean="0"/>
          </a:p>
          <a:p>
            <a:r>
              <a:rPr lang="it-IT" dirty="0" smtClean="0"/>
              <a:t>Odorico </a:t>
            </a:r>
            <a:r>
              <a:rPr lang="it-IT" dirty="0" err="1" smtClean="0"/>
              <a:t>Mattheussi</a:t>
            </a:r>
            <a:r>
              <a:rPr lang="it-IT" dirty="0" smtClean="0"/>
              <a:t> (da Pordenone) (1285-1331): 1322 (anche in </a:t>
            </a:r>
            <a:r>
              <a:rPr lang="it-IT" dirty="0" err="1" smtClean="0"/>
              <a:t>Hakluyt</a:t>
            </a:r>
            <a:r>
              <a:rPr lang="it-IT" dirty="0" smtClean="0"/>
              <a:t>)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476" y="797978"/>
            <a:ext cx="3568012" cy="5558372"/>
          </a:xfrm>
          <a:prstGeom prst="rect">
            <a:avLst/>
          </a:prstGeom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11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911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Viaggiatori-ambasciatori in età moderna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1520" y="1124744"/>
            <a:ext cx="8568952" cy="5184576"/>
          </a:xfrm>
        </p:spPr>
        <p:txBody>
          <a:bodyPr>
            <a:normAutofit fontScale="55000" lnSpcReduction="20000"/>
          </a:bodyPr>
          <a:lstStyle/>
          <a:p>
            <a:r>
              <a:rPr lang="it-IT" sz="4000" dirty="0"/>
              <a:t>Fernando Peres d' </a:t>
            </a:r>
            <a:r>
              <a:rPr lang="it-IT" sz="4000" dirty="0" err="1" smtClean="0"/>
              <a:t>Andrade</a:t>
            </a:r>
            <a:r>
              <a:rPr lang="it-IT" sz="4000" dirty="0" smtClean="0"/>
              <a:t> e </a:t>
            </a:r>
            <a:r>
              <a:rPr lang="it-IT" sz="4000" dirty="0" err="1" smtClean="0"/>
              <a:t>Tomas</a:t>
            </a:r>
            <a:r>
              <a:rPr lang="it-IT" sz="4000" dirty="0" smtClean="0"/>
              <a:t> </a:t>
            </a:r>
            <a:r>
              <a:rPr lang="it-IT" sz="4000" dirty="0" err="1" smtClean="0"/>
              <a:t>Pires</a:t>
            </a:r>
            <a:r>
              <a:rPr lang="it-IT" sz="4000" dirty="0" smtClean="0"/>
              <a:t>, 1517: da Malacca a Canton</a:t>
            </a:r>
          </a:p>
          <a:p>
            <a:r>
              <a:rPr lang="it-IT" sz="4000" dirty="0" err="1" smtClean="0"/>
              <a:t>Tomas</a:t>
            </a:r>
            <a:r>
              <a:rPr lang="it-IT" sz="4000" dirty="0" smtClean="0"/>
              <a:t> </a:t>
            </a:r>
            <a:r>
              <a:rPr lang="it-IT" sz="4000" dirty="0" err="1" smtClean="0"/>
              <a:t>Pires</a:t>
            </a:r>
            <a:r>
              <a:rPr lang="it-IT" sz="4000" dirty="0" smtClean="0"/>
              <a:t>, 1521-1548: Nanjing e </a:t>
            </a:r>
            <a:r>
              <a:rPr lang="it-IT" sz="4000" dirty="0" err="1" smtClean="0"/>
              <a:t>Beijing</a:t>
            </a:r>
            <a:r>
              <a:rPr lang="it-IT" sz="4000" dirty="0" smtClean="0"/>
              <a:t>, sospetto come spia, respinto a Canton, imprigionato, muore in carcere </a:t>
            </a:r>
            <a:r>
              <a:rPr lang="it-IT" sz="2900" dirty="0" smtClean="0"/>
              <a:t>(</a:t>
            </a:r>
            <a:r>
              <a:rPr lang="it-IT" sz="2900" dirty="0" err="1" smtClean="0"/>
              <a:t>Rémusat</a:t>
            </a:r>
            <a:r>
              <a:rPr lang="it-IT" sz="2900" dirty="0" smtClean="0"/>
              <a:t>: «</a:t>
            </a:r>
            <a:r>
              <a:rPr lang="fr-FR" sz="2900" dirty="0"/>
              <a:t>Telle fut la destinée du premier ambassadeur euro­péen qui osa se hasarder à entreprendre une négocia­tion avec les Chinois. Si ceux qui l’ont suivi ont éprouvé un sort moins rigoureux, les peines qu’ils ont prises et la condescendance humiliante à laquelle ils ont été con­traints ne leur ont pas valu plus de succès. Il faut mé­connaître tout-à-fait le génie de la nation chinoise pour songer à négocier avec elle autrement qu’en maître, si on a les forces nécessaires, ou en vassal, si l’on attend quelque chose d’elle, et qu’on ne se trouve pas en état de le lui </a:t>
            </a:r>
            <a:r>
              <a:rPr lang="fr-FR" sz="2900" dirty="0" smtClean="0"/>
              <a:t>arracher », NMA,1829,  II, 202)</a:t>
            </a:r>
          </a:p>
          <a:p>
            <a:r>
              <a:rPr lang="it-IT" sz="4000" dirty="0" err="1" smtClean="0"/>
              <a:t>Galeote</a:t>
            </a:r>
            <a:r>
              <a:rPr lang="it-IT" sz="4000" dirty="0" smtClean="0"/>
              <a:t> Pereira, prigioniero nella Cina </a:t>
            </a:r>
            <a:r>
              <a:rPr lang="it-IT" sz="4000" dirty="0"/>
              <a:t>del </a:t>
            </a:r>
            <a:r>
              <a:rPr lang="it-IT" sz="4000" dirty="0" smtClean="0"/>
              <a:t>Sud, 1549-1552</a:t>
            </a:r>
          </a:p>
          <a:p>
            <a:r>
              <a:rPr lang="it-IT" sz="4000" dirty="0" err="1" smtClean="0"/>
              <a:t>Gaspar</a:t>
            </a:r>
            <a:r>
              <a:rPr lang="it-IT" sz="4000" dirty="0" smtClean="0"/>
              <a:t> da Cruz, frate domenicano, 1556</a:t>
            </a:r>
          </a:p>
          <a:p>
            <a:r>
              <a:rPr lang="it-IT" sz="4000" dirty="0" smtClean="0"/>
              <a:t>Martin Rada, monaco agostiniano in </a:t>
            </a:r>
            <a:r>
              <a:rPr lang="it-IT" sz="4000" dirty="0" err="1" smtClean="0"/>
              <a:t>Fukien</a:t>
            </a:r>
            <a:r>
              <a:rPr lang="it-IT" sz="4000" dirty="0"/>
              <a:t> </a:t>
            </a:r>
            <a:r>
              <a:rPr lang="it-IT" sz="4000" dirty="0" smtClean="0"/>
              <a:t>nel 1575</a:t>
            </a:r>
          </a:p>
          <a:p>
            <a:r>
              <a:rPr lang="it-IT" sz="4000" dirty="0" smtClean="0"/>
              <a:t>Miguel </a:t>
            </a:r>
            <a:r>
              <a:rPr lang="it-IT" sz="4000" dirty="0"/>
              <a:t>de </a:t>
            </a:r>
            <a:r>
              <a:rPr lang="it-IT" sz="4000" dirty="0" err="1" smtClean="0"/>
              <a:t>Luarca</a:t>
            </a:r>
            <a:r>
              <a:rPr lang="it-IT" sz="4000" dirty="0" smtClean="0"/>
              <a:t>, </a:t>
            </a:r>
            <a:r>
              <a:rPr lang="es-ES" sz="3600" i="1" dirty="0"/>
              <a:t>Verdadera Relación de la grandeza del reino de China, con las cosas más notables de allá… Relación del viaje que hicimos a la China desde la ciudad de Manila en las de Poniente, año de </a:t>
            </a:r>
            <a:r>
              <a:rPr lang="es-ES" sz="3600" i="1" dirty="0" smtClean="0"/>
              <a:t>1575</a:t>
            </a:r>
            <a:r>
              <a:rPr lang="es-ES" sz="3600" dirty="0" smtClean="0"/>
              <a:t>, 1575</a:t>
            </a:r>
            <a:endParaRPr lang="it-IT" sz="51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12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872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Immagine</a:t>
            </a:r>
            <a:r>
              <a:rPr lang="en-GB" dirty="0" smtClean="0"/>
              <a:t> </a:t>
            </a:r>
            <a:r>
              <a:rPr lang="en-GB" dirty="0" err="1" smtClean="0"/>
              <a:t>trasmessa</a:t>
            </a:r>
            <a:r>
              <a:rPr lang="en-GB" dirty="0" smtClean="0"/>
              <a:t>: </a:t>
            </a:r>
            <a:r>
              <a:rPr lang="en-GB" dirty="0" err="1" smtClean="0"/>
              <a:t>elementi</a:t>
            </a:r>
            <a:r>
              <a:rPr lang="en-GB" dirty="0" smtClean="0"/>
              <a:t> di </a:t>
            </a:r>
            <a:r>
              <a:rPr lang="en-GB" dirty="0" err="1" smtClean="0"/>
              <a:t>sinofilia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 smtClean="0"/>
              <a:t>Eccellenza</a:t>
            </a:r>
            <a:r>
              <a:rPr lang="en-GB" dirty="0" smtClean="0"/>
              <a:t> </a:t>
            </a:r>
            <a:r>
              <a:rPr lang="en-GB" dirty="0" err="1" smtClean="0"/>
              <a:t>della</a:t>
            </a:r>
            <a:r>
              <a:rPr lang="en-GB" dirty="0" smtClean="0"/>
              <a:t> </a:t>
            </a:r>
            <a:r>
              <a:rPr lang="en-GB" dirty="0" err="1" smtClean="0"/>
              <a:t>civiltà</a:t>
            </a:r>
            <a:r>
              <a:rPr lang="en-GB" dirty="0" smtClean="0"/>
              <a:t> </a:t>
            </a:r>
            <a:r>
              <a:rPr lang="en-GB" dirty="0" err="1" smtClean="0"/>
              <a:t>cinese</a:t>
            </a:r>
            <a:endParaRPr lang="en-GB" dirty="0" smtClean="0"/>
          </a:p>
          <a:p>
            <a:r>
              <a:rPr lang="en-GB" dirty="0" err="1" smtClean="0"/>
              <a:t>Esperienza</a:t>
            </a:r>
            <a:r>
              <a:rPr lang="en-GB" dirty="0" smtClean="0"/>
              <a:t> </a:t>
            </a:r>
            <a:r>
              <a:rPr lang="en-GB" dirty="0" err="1" smtClean="0"/>
              <a:t>della</a:t>
            </a:r>
            <a:r>
              <a:rPr lang="en-GB" dirty="0" smtClean="0"/>
              <a:t> </a:t>
            </a:r>
            <a:r>
              <a:rPr lang="en-GB" dirty="0" err="1" smtClean="0"/>
              <a:t>giustizia</a:t>
            </a:r>
            <a:r>
              <a:rPr lang="en-GB" dirty="0" smtClean="0"/>
              <a:t> e </a:t>
            </a:r>
            <a:r>
              <a:rPr lang="en-GB" dirty="0" err="1" smtClean="0"/>
              <a:t>delle</a:t>
            </a:r>
            <a:r>
              <a:rPr lang="en-GB" dirty="0" smtClean="0"/>
              <a:t> </a:t>
            </a:r>
            <a:r>
              <a:rPr lang="en-GB" dirty="0" err="1" smtClean="0"/>
              <a:t>carceri</a:t>
            </a:r>
            <a:r>
              <a:rPr lang="en-GB" dirty="0" smtClean="0"/>
              <a:t> </a:t>
            </a:r>
            <a:r>
              <a:rPr lang="en-GB" dirty="0" err="1" smtClean="0"/>
              <a:t>cinesi</a:t>
            </a:r>
            <a:r>
              <a:rPr lang="en-GB" dirty="0" smtClean="0"/>
              <a:t> (</a:t>
            </a:r>
            <a:r>
              <a:rPr lang="en-GB" dirty="0" err="1" smtClean="0"/>
              <a:t>superano</a:t>
            </a:r>
            <a:r>
              <a:rPr lang="en-GB" dirty="0" smtClean="0"/>
              <a:t> I </a:t>
            </a:r>
            <a:r>
              <a:rPr lang="en-GB" dirty="0" err="1" smtClean="0"/>
              <a:t>Cristiani</a:t>
            </a:r>
            <a:r>
              <a:rPr lang="en-GB" dirty="0" smtClean="0"/>
              <a:t>)</a:t>
            </a:r>
          </a:p>
          <a:p>
            <a:r>
              <a:rPr lang="en-GB" dirty="0" err="1" smtClean="0"/>
              <a:t>Elogio</a:t>
            </a:r>
            <a:r>
              <a:rPr lang="en-GB" dirty="0" smtClean="0"/>
              <a:t> </a:t>
            </a:r>
            <a:r>
              <a:rPr lang="en-GB" dirty="0" err="1" smtClean="0"/>
              <a:t>delle</a:t>
            </a:r>
            <a:r>
              <a:rPr lang="en-GB" dirty="0" smtClean="0"/>
              <a:t> </a:t>
            </a:r>
            <a:r>
              <a:rPr lang="en-GB" dirty="0" err="1" smtClean="0"/>
              <a:t>strade</a:t>
            </a:r>
            <a:r>
              <a:rPr lang="en-GB" dirty="0" smtClean="0"/>
              <a:t> e </a:t>
            </a:r>
            <a:r>
              <a:rPr lang="en-GB" dirty="0" err="1" smtClean="0"/>
              <a:t>delle</a:t>
            </a:r>
            <a:r>
              <a:rPr lang="en-GB" dirty="0" smtClean="0"/>
              <a:t> </a:t>
            </a:r>
            <a:r>
              <a:rPr lang="en-GB" dirty="0" err="1" smtClean="0"/>
              <a:t>città</a:t>
            </a:r>
            <a:endParaRPr lang="en-GB" dirty="0" smtClean="0"/>
          </a:p>
          <a:p>
            <a:r>
              <a:rPr lang="en-GB" dirty="0" err="1" smtClean="0"/>
              <a:t>Prosperità</a:t>
            </a:r>
            <a:r>
              <a:rPr lang="en-GB" dirty="0" smtClean="0"/>
              <a:t>, </a:t>
            </a:r>
            <a:r>
              <a:rPr lang="en-GB" dirty="0" err="1" smtClean="0"/>
              <a:t>assenza</a:t>
            </a:r>
            <a:r>
              <a:rPr lang="en-GB" dirty="0" smtClean="0"/>
              <a:t> di </a:t>
            </a:r>
            <a:r>
              <a:rPr lang="en-GB" dirty="0" err="1" smtClean="0"/>
              <a:t>povertà</a:t>
            </a:r>
            <a:r>
              <a:rPr lang="en-GB" dirty="0" smtClean="0"/>
              <a:t>, terra fertile e </a:t>
            </a:r>
            <a:r>
              <a:rPr lang="en-GB" dirty="0" err="1" smtClean="0"/>
              <a:t>produttiva</a:t>
            </a:r>
            <a:r>
              <a:rPr lang="en-GB" dirty="0" smtClean="0"/>
              <a:t>, </a:t>
            </a:r>
            <a:r>
              <a:rPr lang="en-GB" dirty="0" err="1" smtClean="0"/>
              <a:t>popolosità</a:t>
            </a:r>
            <a:endParaRPr lang="en-GB" dirty="0" smtClean="0"/>
          </a:p>
          <a:p>
            <a:r>
              <a:rPr lang="en-GB" dirty="0" err="1" smtClean="0"/>
              <a:t>Cattivo</a:t>
            </a:r>
            <a:r>
              <a:rPr lang="en-GB" dirty="0" smtClean="0"/>
              <a:t> </a:t>
            </a:r>
            <a:r>
              <a:rPr lang="en-GB" dirty="0" err="1" smtClean="0"/>
              <a:t>trattamento</a:t>
            </a:r>
            <a:r>
              <a:rPr lang="en-GB" dirty="0" smtClean="0"/>
              <a:t> </a:t>
            </a:r>
            <a:r>
              <a:rPr lang="en-GB" dirty="0" err="1" smtClean="0"/>
              <a:t>dei</a:t>
            </a:r>
            <a:r>
              <a:rPr lang="en-GB" dirty="0" smtClean="0"/>
              <a:t> </a:t>
            </a:r>
            <a:r>
              <a:rPr lang="en-GB" dirty="0" err="1" smtClean="0"/>
              <a:t>monaci</a:t>
            </a:r>
            <a:r>
              <a:rPr lang="en-GB" dirty="0" smtClean="0"/>
              <a:t> </a:t>
            </a:r>
            <a:r>
              <a:rPr lang="en-GB" dirty="0" err="1" smtClean="0"/>
              <a:t>buddisti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13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866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45624" cy="850106"/>
          </a:xfrm>
        </p:spPr>
        <p:txBody>
          <a:bodyPr/>
          <a:lstStyle/>
          <a:p>
            <a:r>
              <a:rPr lang="it-IT" sz="3200" dirty="0"/>
              <a:t>Juan </a:t>
            </a:r>
            <a:r>
              <a:rPr lang="it-IT" sz="3200" dirty="0" err="1"/>
              <a:t>Gonzalez</a:t>
            </a:r>
            <a:r>
              <a:rPr lang="it-IT" sz="3200" dirty="0"/>
              <a:t> de </a:t>
            </a:r>
            <a:r>
              <a:rPr lang="it-IT" sz="3200" dirty="0" smtClean="0"/>
              <a:t>Mendoza (1545-1614), 1585</a:t>
            </a:r>
            <a:endParaRPr lang="it-IT" sz="32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1520" y="1052736"/>
            <a:ext cx="8651304" cy="54006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Monaco </a:t>
            </a:r>
            <a:r>
              <a:rPr lang="en-US" dirty="0" err="1" smtClean="0"/>
              <a:t>agostiniano</a:t>
            </a:r>
            <a:r>
              <a:rPr lang="en-US" dirty="0" smtClean="0"/>
              <a:t>, </a:t>
            </a:r>
            <a:r>
              <a:rPr lang="en-US" dirty="0" err="1" smtClean="0"/>
              <a:t>mai</a:t>
            </a:r>
            <a:r>
              <a:rPr lang="en-US" dirty="0" smtClean="0"/>
              <a:t> </a:t>
            </a:r>
            <a:r>
              <a:rPr lang="en-US" dirty="0" err="1" smtClean="0"/>
              <a:t>stato</a:t>
            </a:r>
            <a:r>
              <a:rPr lang="en-US" dirty="0" smtClean="0"/>
              <a:t> in </a:t>
            </a:r>
            <a:r>
              <a:rPr lang="en-US" dirty="0" err="1" smtClean="0"/>
              <a:t>Cina</a:t>
            </a:r>
            <a:r>
              <a:rPr lang="en-US" dirty="0" smtClean="0"/>
              <a:t>, </a:t>
            </a:r>
            <a:r>
              <a:rPr lang="en-US" dirty="0" err="1" smtClean="0"/>
              <a:t>si</a:t>
            </a:r>
            <a:r>
              <a:rPr lang="en-US" dirty="0" smtClean="0"/>
              <a:t> </a:t>
            </a:r>
            <a:r>
              <a:rPr lang="en-US" dirty="0" err="1" smtClean="0"/>
              <a:t>basa</a:t>
            </a:r>
            <a:r>
              <a:rPr lang="en-US" dirty="0" smtClean="0"/>
              <a:t> sui </a:t>
            </a:r>
            <a:r>
              <a:rPr lang="en-US" dirty="0" err="1" smtClean="0"/>
              <a:t>resoconti</a:t>
            </a:r>
            <a:r>
              <a:rPr lang="en-US" dirty="0" smtClean="0"/>
              <a:t> </a:t>
            </a:r>
            <a:r>
              <a:rPr lang="en-US" dirty="0" err="1" smtClean="0"/>
              <a:t>preesistenti</a:t>
            </a:r>
            <a:endParaRPr lang="en-US" dirty="0" smtClean="0"/>
          </a:p>
          <a:p>
            <a:r>
              <a:rPr lang="en-US" i="1" dirty="0" err="1" smtClean="0"/>
              <a:t>Historia</a:t>
            </a:r>
            <a:r>
              <a:rPr lang="en-US" i="1" dirty="0" smtClean="0"/>
              <a:t> </a:t>
            </a:r>
            <a:r>
              <a:rPr lang="en-US" i="1" dirty="0"/>
              <a:t>de </a:t>
            </a:r>
            <a:r>
              <a:rPr lang="en-US" i="1" dirty="0" err="1"/>
              <a:t>las</a:t>
            </a:r>
            <a:r>
              <a:rPr lang="en-US" i="1" dirty="0"/>
              <a:t> </a:t>
            </a:r>
            <a:r>
              <a:rPr lang="en-US" i="1" dirty="0" err="1"/>
              <a:t>cosas</a:t>
            </a:r>
            <a:r>
              <a:rPr lang="en-US" i="1" dirty="0"/>
              <a:t> </a:t>
            </a:r>
            <a:r>
              <a:rPr lang="en-US" i="1" dirty="0" err="1"/>
              <a:t>más</a:t>
            </a:r>
            <a:r>
              <a:rPr lang="en-US" i="1" dirty="0"/>
              <a:t> notables, </a:t>
            </a:r>
            <a:r>
              <a:rPr lang="en-US" i="1" dirty="0" err="1"/>
              <a:t>ritos</a:t>
            </a:r>
            <a:r>
              <a:rPr lang="en-US" i="1" dirty="0"/>
              <a:t> y </a:t>
            </a:r>
            <a:r>
              <a:rPr lang="en-US" i="1" dirty="0" err="1"/>
              <a:t>costumbres</a:t>
            </a:r>
            <a:r>
              <a:rPr lang="en-US" i="1" dirty="0"/>
              <a:t> del gran </a:t>
            </a:r>
            <a:r>
              <a:rPr lang="en-US" i="1" dirty="0" err="1"/>
              <a:t>reyno</a:t>
            </a:r>
            <a:r>
              <a:rPr lang="en-US" i="1" dirty="0"/>
              <a:t> de la </a:t>
            </a:r>
            <a:r>
              <a:rPr lang="en-US" i="1" dirty="0" smtClean="0"/>
              <a:t>China</a:t>
            </a:r>
            <a:r>
              <a:rPr lang="en-US" dirty="0" smtClean="0"/>
              <a:t>, 1585</a:t>
            </a:r>
          </a:p>
          <a:p>
            <a:r>
              <a:rPr lang="en-US" i="1" dirty="0" smtClean="0"/>
              <a:t>The </a:t>
            </a:r>
            <a:r>
              <a:rPr lang="en-US" i="1" dirty="0"/>
              <a:t>History of the Great and Mighty Kingdom of China and the Situation </a:t>
            </a:r>
            <a:r>
              <a:rPr lang="en-US" i="1" dirty="0" smtClean="0"/>
              <a:t>Thereof</a:t>
            </a:r>
            <a:r>
              <a:rPr lang="en-US" dirty="0" smtClean="0"/>
              <a:t>, 1586</a:t>
            </a:r>
          </a:p>
          <a:p>
            <a:r>
              <a:rPr lang="it-IT" i="1" dirty="0"/>
              <a:t>Dell'</a:t>
            </a:r>
            <a:r>
              <a:rPr lang="it-IT" i="1" dirty="0" err="1"/>
              <a:t>historia</a:t>
            </a:r>
            <a:r>
              <a:rPr lang="it-IT" i="1" dirty="0"/>
              <a:t> della China descritta nella lingua </a:t>
            </a:r>
            <a:r>
              <a:rPr lang="it-IT" i="1" dirty="0" err="1"/>
              <a:t>spagnuola</a:t>
            </a:r>
            <a:r>
              <a:rPr lang="it-IT" i="1" dirty="0"/>
              <a:t>, dal p. maestro Giovanni </a:t>
            </a:r>
            <a:r>
              <a:rPr lang="it-IT" i="1" dirty="0" err="1"/>
              <a:t>Gonzalez</a:t>
            </a:r>
            <a:r>
              <a:rPr lang="it-IT" i="1" dirty="0"/>
              <a:t> di Mendoza...et tradotta nell'italiana, dal </a:t>
            </a:r>
            <a:r>
              <a:rPr lang="it-IT" i="1" dirty="0" err="1"/>
              <a:t>magn</a:t>
            </a:r>
            <a:r>
              <a:rPr lang="it-IT" i="1" dirty="0"/>
              <a:t>. m. Francesco </a:t>
            </a:r>
            <a:r>
              <a:rPr lang="it-IT" i="1" dirty="0" smtClean="0"/>
              <a:t>Avanzo</a:t>
            </a:r>
            <a:r>
              <a:rPr lang="it-IT" dirty="0" smtClean="0"/>
              <a:t>, Venezia, 1586</a:t>
            </a:r>
          </a:p>
          <a:p>
            <a:r>
              <a:rPr lang="it-IT" dirty="0" smtClean="0"/>
              <a:t>Il più importante libro occidentale sulla Cina dopo Marco Polo, “</a:t>
            </a:r>
            <a:r>
              <a:rPr lang="es-ES" dirty="0"/>
              <a:t>Se trata del texto más importante, el más editado</a:t>
            </a:r>
            <a:r>
              <a:rPr lang="es-ES" dirty="0" smtClean="0"/>
              <a:t>, leído </a:t>
            </a:r>
            <a:r>
              <a:rPr lang="es-ES" dirty="0"/>
              <a:t>y traducido de todos los escritos sobre materia oriental </a:t>
            </a:r>
            <a:r>
              <a:rPr lang="es-ES" dirty="0" smtClean="0"/>
              <a:t>en el siglo XVI</a:t>
            </a:r>
            <a:r>
              <a:rPr lang="it-IT" dirty="0" smtClean="0"/>
              <a:t>“, 30 edizioni nelle maggiori lingue europee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14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552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Mendoza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it-IT" dirty="0"/>
              <a:t>Fissa alcuni </a:t>
            </a:r>
            <a:r>
              <a:rPr lang="it-IT" dirty="0" smtClean="0"/>
              <a:t>punti fondamentali della visione dell’impero cinese alla fine del ’500: </a:t>
            </a:r>
          </a:p>
          <a:p>
            <a:r>
              <a:rPr lang="it-IT" dirty="0" smtClean="0"/>
              <a:t>Ricchezza e abbondanza diffuse, </a:t>
            </a:r>
            <a:r>
              <a:rPr lang="it-IT" dirty="0"/>
              <a:t>organizzazione, numero abitanti, </a:t>
            </a:r>
            <a:r>
              <a:rPr lang="it-IT" dirty="0" smtClean="0"/>
              <a:t>ordine, amministrazione efficace e giusta, </a:t>
            </a:r>
            <a:r>
              <a:rPr lang="it-IT" dirty="0"/>
              <a:t>assenza di mendicità, strutture e trasporti, </a:t>
            </a:r>
            <a:r>
              <a:rPr lang="it-IT" dirty="0" smtClean="0"/>
              <a:t>autosufficienza economica, </a:t>
            </a:r>
            <a:r>
              <a:rPr lang="it-IT" dirty="0"/>
              <a:t>indipendenza, mancanza di </a:t>
            </a:r>
            <a:r>
              <a:rPr lang="it-IT" dirty="0" smtClean="0"/>
              <a:t>aggressività verso i paesi confinanti e di violenza (paragone con la contemporanea vita europea)</a:t>
            </a:r>
          </a:p>
          <a:p>
            <a:r>
              <a:rPr lang="it-IT" dirty="0" smtClean="0"/>
              <a:t>Limitata conoscenza della cultura e della vita intellettuale cinese</a:t>
            </a:r>
            <a:endParaRPr lang="it-IT" dirty="0"/>
          </a:p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15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747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Piani di conquista della Cina (1585-6)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536" y="1196752"/>
            <a:ext cx="8424936" cy="5159598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Francisco de Sande, 3° </a:t>
            </a:r>
            <a:r>
              <a:rPr lang="en-US" dirty="0" err="1" smtClean="0"/>
              <a:t>governatore</a:t>
            </a:r>
            <a:r>
              <a:rPr lang="en-US" dirty="0" smtClean="0"/>
              <a:t> di Manila </a:t>
            </a:r>
          </a:p>
          <a:p>
            <a:r>
              <a:rPr lang="en-US" dirty="0" smtClean="0"/>
              <a:t>Francisco Cabral a Filippo II, 1584: </a:t>
            </a:r>
            <a:r>
              <a:rPr lang="en-US" dirty="0" err="1" smtClean="0"/>
              <a:t>ricorso</a:t>
            </a:r>
            <a:r>
              <a:rPr lang="en-US" dirty="0" smtClean="0"/>
              <a:t> a </a:t>
            </a:r>
            <a:r>
              <a:rPr lang="en-US" dirty="0" err="1" smtClean="0"/>
              <a:t>giapponesi</a:t>
            </a:r>
            <a:r>
              <a:rPr lang="en-US" dirty="0" smtClean="0"/>
              <a:t> </a:t>
            </a:r>
            <a:r>
              <a:rPr lang="en-US" dirty="0" err="1" smtClean="0"/>
              <a:t>cristianizzati</a:t>
            </a:r>
            <a:endParaRPr lang="en-US" dirty="0" smtClean="0"/>
          </a:p>
          <a:p>
            <a:r>
              <a:rPr lang="en-US" dirty="0" smtClean="0"/>
              <a:t>Giovanni Battista </a:t>
            </a:r>
            <a:r>
              <a:rPr lang="en-US" dirty="0" err="1" smtClean="0"/>
              <a:t>Gesio</a:t>
            </a:r>
            <a:r>
              <a:rPr lang="en-US" dirty="0" smtClean="0"/>
              <a:t>, </a:t>
            </a:r>
            <a:r>
              <a:rPr lang="en-US" dirty="0" err="1" smtClean="0"/>
              <a:t>cosmografo</a:t>
            </a:r>
            <a:r>
              <a:rPr lang="en-US" dirty="0" smtClean="0"/>
              <a:t> del re</a:t>
            </a:r>
          </a:p>
          <a:p>
            <a:r>
              <a:rPr lang="en-US" dirty="0" smtClean="0"/>
              <a:t>Alonso </a:t>
            </a:r>
            <a:r>
              <a:rPr lang="en-US" dirty="0"/>
              <a:t>Sánchez (</a:t>
            </a:r>
            <a:r>
              <a:rPr lang="en-US" dirty="0" smtClean="0"/>
              <a:t>1547-1593), </a:t>
            </a:r>
            <a:r>
              <a:rPr lang="en-US" dirty="0" err="1" smtClean="0"/>
              <a:t>gesuita</a:t>
            </a:r>
            <a:r>
              <a:rPr lang="en-US" dirty="0" smtClean="0"/>
              <a:t>  </a:t>
            </a:r>
            <a:r>
              <a:rPr lang="en-US" dirty="0" err="1" smtClean="0"/>
              <a:t>missionario</a:t>
            </a:r>
            <a:r>
              <a:rPr lang="en-US" dirty="0" smtClean="0"/>
              <a:t> </a:t>
            </a:r>
            <a:r>
              <a:rPr lang="en-US" dirty="0" err="1" smtClean="0"/>
              <a:t>spagnolo</a:t>
            </a:r>
            <a:r>
              <a:rPr lang="en-US" dirty="0" smtClean="0"/>
              <a:t> </a:t>
            </a:r>
            <a:r>
              <a:rPr lang="en-US" dirty="0" err="1"/>
              <a:t>nelle</a:t>
            </a:r>
            <a:r>
              <a:rPr lang="en-US" dirty="0"/>
              <a:t> </a:t>
            </a:r>
            <a:r>
              <a:rPr lang="en-US" dirty="0" err="1" smtClean="0"/>
              <a:t>Filippine</a:t>
            </a:r>
            <a:r>
              <a:rPr lang="en-US" dirty="0" smtClean="0"/>
              <a:t>, piano </a:t>
            </a:r>
            <a:r>
              <a:rPr lang="en-US" dirty="0" err="1" smtClean="0"/>
              <a:t>sottoscritto</a:t>
            </a:r>
            <a:r>
              <a:rPr lang="en-US" dirty="0" smtClean="0"/>
              <a:t> </a:t>
            </a:r>
            <a:r>
              <a:rPr lang="en-US" dirty="0" err="1" smtClean="0"/>
              <a:t>dai</a:t>
            </a:r>
            <a:r>
              <a:rPr lang="en-US" dirty="0" smtClean="0"/>
              <a:t> </a:t>
            </a:r>
            <a:r>
              <a:rPr lang="en-US" dirty="0" err="1" smtClean="0"/>
              <a:t>funzionari</a:t>
            </a:r>
            <a:r>
              <a:rPr lang="en-US" dirty="0" smtClean="0"/>
              <a:t> di Manila e </a:t>
            </a:r>
            <a:r>
              <a:rPr lang="en-US" dirty="0" err="1" smtClean="0"/>
              <a:t>presentato</a:t>
            </a:r>
            <a:r>
              <a:rPr lang="en-US" dirty="0" smtClean="0"/>
              <a:t> al </a:t>
            </a:r>
            <a:r>
              <a:rPr lang="en-US" dirty="0" err="1" smtClean="0"/>
              <a:t>Consiglio</a:t>
            </a:r>
            <a:r>
              <a:rPr lang="en-US" dirty="0" smtClean="0"/>
              <a:t> </a:t>
            </a:r>
            <a:r>
              <a:rPr lang="en-US" dirty="0" err="1" smtClean="0"/>
              <a:t>delle</a:t>
            </a:r>
            <a:r>
              <a:rPr lang="en-US" dirty="0" smtClean="0"/>
              <a:t> Indie:</a:t>
            </a:r>
          </a:p>
          <a:p>
            <a:pPr marL="893763" lvl="1" indent="-436563">
              <a:buFont typeface="Wingdings" panose="05000000000000000000" pitchFamily="2" charset="2"/>
              <a:buChar char="v"/>
            </a:pPr>
            <a:r>
              <a:rPr lang="en-US" sz="2400" dirty="0" smtClean="0"/>
              <a:t>La </a:t>
            </a:r>
            <a:r>
              <a:rPr lang="en-US" sz="2400" dirty="0" err="1" smtClean="0"/>
              <a:t>Cina</a:t>
            </a:r>
            <a:r>
              <a:rPr lang="en-US" sz="2400" dirty="0" smtClean="0"/>
              <a:t> </a:t>
            </a:r>
            <a:r>
              <a:rPr lang="en-US" sz="2400" dirty="0" err="1" smtClean="0"/>
              <a:t>va</a:t>
            </a:r>
            <a:r>
              <a:rPr lang="en-US" sz="2400" dirty="0" smtClean="0"/>
              <a:t> </a:t>
            </a:r>
            <a:r>
              <a:rPr lang="en-US" sz="2400" dirty="0" err="1" smtClean="0"/>
              <a:t>conquistata</a:t>
            </a:r>
            <a:r>
              <a:rPr lang="en-US" sz="2400" dirty="0" smtClean="0"/>
              <a:t> in </a:t>
            </a:r>
            <a:r>
              <a:rPr lang="en-US" sz="2400" dirty="0" err="1" smtClean="0"/>
              <a:t>quanto</a:t>
            </a:r>
            <a:r>
              <a:rPr lang="en-US" sz="2400" dirty="0" smtClean="0"/>
              <a:t> </a:t>
            </a:r>
            <a:r>
              <a:rPr lang="en-US" sz="2400" dirty="0" err="1" smtClean="0"/>
              <a:t>civiltà</a:t>
            </a:r>
            <a:r>
              <a:rPr lang="en-US" sz="2400" dirty="0" smtClean="0"/>
              <a:t> </a:t>
            </a:r>
            <a:r>
              <a:rPr lang="en-US" sz="2400" dirty="0" err="1" smtClean="0"/>
              <a:t>superiore</a:t>
            </a:r>
            <a:r>
              <a:rPr lang="en-US" sz="2400" dirty="0" smtClean="0"/>
              <a:t> </a:t>
            </a:r>
            <a:r>
              <a:rPr lang="en-US" sz="2400" dirty="0" err="1" smtClean="0"/>
              <a:t>all’occidentale</a:t>
            </a:r>
            <a:r>
              <a:rPr lang="en-US" sz="2400" dirty="0" smtClean="0"/>
              <a:t> da </a:t>
            </a:r>
            <a:r>
              <a:rPr lang="en-US" sz="2400" dirty="0" err="1" smtClean="0"/>
              <a:t>ogni</a:t>
            </a:r>
            <a:r>
              <a:rPr lang="en-US" sz="2400" dirty="0" smtClean="0"/>
              <a:t> </a:t>
            </a:r>
            <a:r>
              <a:rPr lang="en-US" sz="2400" dirty="0" err="1" smtClean="0"/>
              <a:t>punto</a:t>
            </a:r>
            <a:r>
              <a:rPr lang="en-US" sz="2400" dirty="0" smtClean="0"/>
              <a:t> di vista (</a:t>
            </a:r>
            <a:r>
              <a:rPr lang="en-US" sz="2400" dirty="0" err="1" smtClean="0"/>
              <a:t>ricchezza</a:t>
            </a:r>
            <a:r>
              <a:rPr lang="en-US" sz="2400" dirty="0" smtClean="0"/>
              <a:t> </a:t>
            </a:r>
            <a:r>
              <a:rPr lang="en-US" sz="2400" dirty="0" err="1" smtClean="0"/>
              <a:t>materiale</a:t>
            </a:r>
            <a:r>
              <a:rPr lang="en-US" sz="2400" dirty="0" smtClean="0"/>
              <a:t> e </a:t>
            </a:r>
            <a:r>
              <a:rPr lang="en-US" sz="2400" dirty="0" err="1" smtClean="0"/>
              <a:t>spirituale</a:t>
            </a:r>
            <a:r>
              <a:rPr lang="en-US" sz="2400" dirty="0" smtClean="0"/>
              <a:t>, </a:t>
            </a:r>
            <a:r>
              <a:rPr lang="en-US" sz="2400" dirty="0" err="1" smtClean="0"/>
              <a:t>bellezza</a:t>
            </a:r>
            <a:r>
              <a:rPr lang="en-US" sz="2400" dirty="0" smtClean="0"/>
              <a:t> </a:t>
            </a:r>
            <a:r>
              <a:rPr lang="en-US" sz="2400" dirty="0" err="1" smtClean="0"/>
              <a:t>fisica</a:t>
            </a:r>
            <a:r>
              <a:rPr lang="en-US" sz="2400" dirty="0" smtClean="0"/>
              <a:t>, </a:t>
            </a:r>
            <a:r>
              <a:rPr lang="en-US" sz="2400" dirty="0" err="1" smtClean="0"/>
              <a:t>sono</a:t>
            </a:r>
            <a:r>
              <a:rPr lang="en-US" sz="2400" dirty="0" smtClean="0"/>
              <a:t> </a:t>
            </a:r>
            <a:r>
              <a:rPr lang="en-US" sz="2400" b="1" dirty="0" err="1" smtClean="0">
                <a:solidFill>
                  <a:srgbClr val="FFC000"/>
                </a:solidFill>
              </a:rPr>
              <a:t>bianchi</a:t>
            </a:r>
            <a:r>
              <a:rPr lang="en-US" sz="2400" dirty="0" smtClean="0"/>
              <a:t>)</a:t>
            </a:r>
          </a:p>
          <a:p>
            <a:pPr marL="893763" lvl="1" indent="-436563">
              <a:buFont typeface="Wingdings" panose="05000000000000000000" pitchFamily="2" charset="2"/>
              <a:buChar char="v"/>
            </a:pPr>
            <a:r>
              <a:rPr lang="en-US" sz="2400" dirty="0" err="1" smtClean="0"/>
              <a:t>Insediamento</a:t>
            </a:r>
            <a:r>
              <a:rPr lang="en-US" sz="2400" dirty="0" smtClean="0"/>
              <a:t> di </a:t>
            </a:r>
            <a:r>
              <a:rPr lang="en-US" sz="2400" dirty="0" err="1" smtClean="0"/>
              <a:t>Spagnoli</a:t>
            </a:r>
            <a:r>
              <a:rPr lang="en-US" sz="2400" dirty="0" smtClean="0"/>
              <a:t> e </a:t>
            </a:r>
            <a:r>
              <a:rPr lang="en-US" sz="2400" dirty="0" err="1" smtClean="0"/>
              <a:t>matrimoni</a:t>
            </a:r>
            <a:r>
              <a:rPr lang="en-US" sz="2400" dirty="0" smtClean="0"/>
              <a:t> </a:t>
            </a:r>
            <a:r>
              <a:rPr lang="en-US" sz="2400" dirty="0" err="1" smtClean="0"/>
              <a:t>misti</a:t>
            </a:r>
            <a:endParaRPr lang="en-US" sz="2400" dirty="0" smtClean="0"/>
          </a:p>
          <a:p>
            <a:pPr marL="514350" indent="-457200"/>
            <a:r>
              <a:rPr lang="en-US" dirty="0" smtClean="0"/>
              <a:t>Navarrete: </a:t>
            </a:r>
            <a:r>
              <a:rPr lang="en-US" dirty="0" err="1" smtClean="0"/>
              <a:t>com’è</a:t>
            </a:r>
            <a:r>
              <a:rPr lang="en-US" dirty="0" smtClean="0"/>
              <a:t> </a:t>
            </a:r>
            <a:r>
              <a:rPr lang="en-US" dirty="0" err="1" smtClean="0"/>
              <a:t>possibile</a:t>
            </a:r>
            <a:r>
              <a:rPr lang="en-US" dirty="0" smtClean="0"/>
              <a:t> </a:t>
            </a:r>
            <a:r>
              <a:rPr lang="en-US" dirty="0" err="1" smtClean="0"/>
              <a:t>che</a:t>
            </a:r>
            <a:r>
              <a:rPr lang="en-US" dirty="0" smtClean="0"/>
              <a:t> </a:t>
            </a:r>
            <a:r>
              <a:rPr lang="en-US" dirty="0" err="1" smtClean="0"/>
              <a:t>Dio</a:t>
            </a:r>
            <a:r>
              <a:rPr lang="en-US" dirty="0" smtClean="0"/>
              <a:t> </a:t>
            </a:r>
            <a:r>
              <a:rPr lang="en-US" dirty="0" err="1" smtClean="0"/>
              <a:t>abbia</a:t>
            </a:r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 </a:t>
            </a:r>
            <a:r>
              <a:rPr lang="en-US" dirty="0" err="1" smtClean="0"/>
              <a:t>tutti</a:t>
            </a:r>
            <a:r>
              <a:rPr lang="en-US" dirty="0" smtClean="0"/>
              <a:t> </a:t>
            </a:r>
            <a:r>
              <a:rPr lang="en-US" dirty="0" err="1" smtClean="0"/>
              <a:t>quei</a:t>
            </a:r>
            <a:r>
              <a:rPr lang="en-US" dirty="0" smtClean="0"/>
              <a:t> </a:t>
            </a:r>
            <a:r>
              <a:rPr lang="en-US" dirty="0" err="1" smtClean="0"/>
              <a:t>doni</a:t>
            </a:r>
            <a:r>
              <a:rPr lang="en-US" dirty="0" smtClean="0"/>
              <a:t> </a:t>
            </a:r>
            <a:r>
              <a:rPr lang="en-US" dirty="0" err="1" smtClean="0"/>
              <a:t>ai</a:t>
            </a:r>
            <a:r>
              <a:rPr lang="en-US" dirty="0" smtClean="0"/>
              <a:t> </a:t>
            </a:r>
            <a:r>
              <a:rPr lang="en-US" dirty="0" err="1" smtClean="0"/>
              <a:t>Cinesi</a:t>
            </a:r>
            <a:r>
              <a:rPr lang="en-US" dirty="0" smtClean="0"/>
              <a:t>, </a:t>
            </a:r>
            <a:r>
              <a:rPr lang="en-US" dirty="0" err="1" smtClean="0"/>
              <a:t>che</a:t>
            </a:r>
            <a:r>
              <a:rPr lang="en-US" dirty="0" smtClean="0"/>
              <a:t> non </a:t>
            </a:r>
            <a:r>
              <a:rPr lang="en-US" dirty="0" err="1" smtClean="0"/>
              <a:t>sono</a:t>
            </a:r>
            <a:r>
              <a:rPr lang="en-US" dirty="0" smtClean="0"/>
              <a:t> </a:t>
            </a:r>
            <a:r>
              <a:rPr lang="en-US" dirty="0" err="1" smtClean="0"/>
              <a:t>cristiani</a:t>
            </a:r>
            <a:r>
              <a:rPr lang="en-US" dirty="0" smtClean="0"/>
              <a:t> ?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16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77005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Prima spedizione inglese, 1636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3528" y="1196752"/>
            <a:ext cx="8352928" cy="5184576"/>
          </a:xfrm>
        </p:spPr>
        <p:txBody>
          <a:bodyPr>
            <a:normAutofit fontScale="92500" lnSpcReduction="10000"/>
          </a:bodyPr>
          <a:lstStyle/>
          <a:p>
            <a:r>
              <a:rPr lang="it-IT" dirty="0" smtClean="0"/>
              <a:t>John </a:t>
            </a:r>
            <a:r>
              <a:rPr lang="it-IT" dirty="0" err="1" smtClean="0"/>
              <a:t>Weddell</a:t>
            </a:r>
            <a:r>
              <a:rPr lang="it-IT" dirty="0" smtClean="0"/>
              <a:t> tra Canton e Macao: tentativo di ottenere facilitazioni commerciali</a:t>
            </a:r>
          </a:p>
          <a:p>
            <a:r>
              <a:rPr lang="it-IT" dirty="0" smtClean="0"/>
              <a:t>Resoconto scritto da Peter </a:t>
            </a:r>
            <a:r>
              <a:rPr lang="it-IT" dirty="0" err="1" smtClean="0"/>
              <a:t>Mundy</a:t>
            </a:r>
            <a:r>
              <a:rPr lang="it-IT" dirty="0" smtClean="0"/>
              <a:t>, </a:t>
            </a:r>
            <a:r>
              <a:rPr lang="en-US" i="1" dirty="0"/>
              <a:t>The </a:t>
            </a:r>
            <a:r>
              <a:rPr lang="en-US" i="1" dirty="0" smtClean="0"/>
              <a:t>Travels </a:t>
            </a:r>
            <a:r>
              <a:rPr lang="en-US" i="1" dirty="0"/>
              <a:t>of Peter Mundy in Europe and Asia, </a:t>
            </a:r>
            <a:r>
              <a:rPr lang="en-US" i="1" dirty="0" smtClean="0"/>
              <a:t>1608-1667</a:t>
            </a:r>
            <a:r>
              <a:rPr lang="en-US" dirty="0" smtClean="0"/>
              <a:t> (Hakluyt Society):</a:t>
            </a:r>
          </a:p>
          <a:p>
            <a:pPr marL="1079500" lvl="1" indent="-622300">
              <a:buFont typeface="Wingdings" panose="05000000000000000000" pitchFamily="2" charset="2"/>
              <a:buChar char="Ø"/>
            </a:pPr>
            <a:r>
              <a:rPr lang="en-US" dirty="0" err="1" smtClean="0"/>
              <a:t>Capacità</a:t>
            </a:r>
            <a:r>
              <a:rPr lang="en-US" dirty="0" smtClean="0"/>
              <a:t> di </a:t>
            </a:r>
            <a:r>
              <a:rPr lang="en-US" dirty="0" err="1" smtClean="0"/>
              <a:t>osservazione</a:t>
            </a:r>
            <a:r>
              <a:rPr lang="en-US" dirty="0" smtClean="0"/>
              <a:t> </a:t>
            </a:r>
            <a:r>
              <a:rPr lang="en-US" dirty="0" err="1" smtClean="0"/>
              <a:t>sistematica</a:t>
            </a:r>
            <a:endParaRPr lang="en-US" dirty="0" smtClean="0"/>
          </a:p>
          <a:p>
            <a:pPr marL="1079500" lvl="1" indent="-622300">
              <a:buFont typeface="Wingdings" panose="05000000000000000000" pitchFamily="2" charset="2"/>
              <a:buChar char="Ø"/>
            </a:pPr>
            <a:r>
              <a:rPr lang="en-US" dirty="0" smtClean="0"/>
              <a:t>Le “China’s </a:t>
            </a:r>
            <a:r>
              <a:rPr lang="en-US" dirty="0" err="1" smtClean="0"/>
              <a:t>excellencies</a:t>
            </a:r>
            <a:r>
              <a:rPr lang="en-US" dirty="0" smtClean="0"/>
              <a:t>”: “I </a:t>
            </a:r>
            <a:r>
              <a:rPr lang="en-US" dirty="0" err="1" smtClean="0"/>
              <a:t>thinck</a:t>
            </a:r>
            <a:r>
              <a:rPr lang="en-US" dirty="0" smtClean="0"/>
              <a:t> </a:t>
            </a:r>
            <a:r>
              <a:rPr lang="en-US" dirty="0" err="1" smtClean="0"/>
              <a:t>noe</a:t>
            </a:r>
            <a:r>
              <a:rPr lang="en-US" dirty="0" smtClean="0"/>
              <a:t> Kingdome in the world comparable to it”</a:t>
            </a:r>
          </a:p>
          <a:p>
            <a:pPr marL="1079500" lvl="1" indent="-622300">
              <a:buFont typeface="Wingdings" panose="05000000000000000000" pitchFamily="2" charset="2"/>
              <a:buChar char="Ø"/>
            </a:pPr>
            <a:r>
              <a:rPr lang="en-US" dirty="0" smtClean="0"/>
              <a:t>“This </a:t>
            </a:r>
            <a:r>
              <a:rPr lang="en-US" dirty="0" err="1" smtClean="0"/>
              <a:t>Countrie</a:t>
            </a:r>
            <a:r>
              <a:rPr lang="en-US" dirty="0" smtClean="0"/>
              <a:t> may bee said to </a:t>
            </a:r>
            <a:r>
              <a:rPr lang="en-US" dirty="0" err="1" smtClean="0"/>
              <a:t>xcell</a:t>
            </a:r>
            <a:r>
              <a:rPr lang="en-US" dirty="0" smtClean="0"/>
              <a:t> in these </a:t>
            </a:r>
            <a:r>
              <a:rPr lang="en-US" dirty="0" err="1" smtClean="0"/>
              <a:t>particulers</a:t>
            </a:r>
            <a:r>
              <a:rPr lang="en-US" dirty="0" smtClean="0"/>
              <a:t>: antiquity, largeness, </a:t>
            </a:r>
            <a:r>
              <a:rPr lang="en-US" dirty="0" err="1" smtClean="0"/>
              <a:t>Ritcheness</a:t>
            </a:r>
            <a:r>
              <a:rPr lang="en-US" dirty="0" smtClean="0"/>
              <a:t>, </a:t>
            </a:r>
            <a:r>
              <a:rPr lang="en-US" dirty="0" err="1" smtClean="0"/>
              <a:t>healthyness</a:t>
            </a:r>
            <a:r>
              <a:rPr lang="en-US" dirty="0" smtClean="0"/>
              <a:t>, </a:t>
            </a:r>
            <a:r>
              <a:rPr lang="en-US" dirty="0" err="1" smtClean="0"/>
              <a:t>Plentifullnesse</a:t>
            </a:r>
            <a:r>
              <a:rPr lang="en-US" dirty="0" smtClean="0"/>
              <a:t>…Arts of Government”</a:t>
            </a:r>
          </a:p>
          <a:p>
            <a:pPr marL="1079500" lvl="1" indent="-622300">
              <a:buFont typeface="Wingdings" panose="05000000000000000000" pitchFamily="2" charset="2"/>
              <a:buChar char="Ø"/>
            </a:pPr>
            <a:endParaRPr lang="en-US" dirty="0"/>
          </a:p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17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217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Missioni</a:t>
            </a:r>
            <a:r>
              <a:rPr lang="en-GB" dirty="0" smtClean="0"/>
              <a:t> </a:t>
            </a:r>
            <a:r>
              <a:rPr lang="en-GB" dirty="0" err="1" smtClean="0"/>
              <a:t>cattoliche</a:t>
            </a:r>
            <a:r>
              <a:rPr lang="en-GB" dirty="0" smtClean="0"/>
              <a:t> in Asia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Tre </a:t>
            </a:r>
            <a:r>
              <a:rPr lang="en-GB" dirty="0" err="1" smtClean="0"/>
              <a:t>grandi</a:t>
            </a:r>
            <a:r>
              <a:rPr lang="en-GB" dirty="0" smtClean="0"/>
              <a:t> </a:t>
            </a:r>
            <a:r>
              <a:rPr lang="en-GB" dirty="0" err="1" smtClean="0"/>
              <a:t>regioni</a:t>
            </a:r>
            <a:r>
              <a:rPr lang="en-GB" dirty="0" smtClean="0"/>
              <a:t>: India, </a:t>
            </a:r>
            <a:r>
              <a:rPr lang="en-GB" dirty="0" err="1" smtClean="0"/>
              <a:t>Giappone</a:t>
            </a:r>
            <a:r>
              <a:rPr lang="en-GB" dirty="0" smtClean="0"/>
              <a:t> e </a:t>
            </a:r>
            <a:r>
              <a:rPr lang="en-GB" dirty="0" err="1" smtClean="0"/>
              <a:t>Cina</a:t>
            </a:r>
            <a:endParaRPr lang="en-GB" dirty="0" smtClean="0"/>
          </a:p>
          <a:p>
            <a:r>
              <a:rPr lang="en-GB" dirty="0" err="1" smtClean="0"/>
              <a:t>Paesi</a:t>
            </a:r>
            <a:r>
              <a:rPr lang="en-GB" dirty="0" smtClean="0"/>
              <a:t> </a:t>
            </a:r>
            <a:r>
              <a:rPr lang="en-GB" dirty="0" err="1" smtClean="0"/>
              <a:t>soggetti</a:t>
            </a:r>
            <a:r>
              <a:rPr lang="en-GB" dirty="0" smtClean="0"/>
              <a:t> a </a:t>
            </a:r>
            <a:r>
              <a:rPr lang="en-GB" dirty="0" err="1" smtClean="0"/>
              <a:t>grandi</a:t>
            </a:r>
            <a:r>
              <a:rPr lang="en-GB" dirty="0" smtClean="0"/>
              <a:t> </a:t>
            </a:r>
            <a:r>
              <a:rPr lang="en-GB" dirty="0" err="1" smtClean="0"/>
              <a:t>mutamenti</a:t>
            </a:r>
            <a:r>
              <a:rPr lang="en-GB" dirty="0" smtClean="0"/>
              <a:t> </a:t>
            </a:r>
            <a:r>
              <a:rPr lang="en-GB" dirty="0" err="1" smtClean="0"/>
              <a:t>interni</a:t>
            </a:r>
            <a:r>
              <a:rPr lang="en-GB" dirty="0" smtClean="0"/>
              <a:t> </a:t>
            </a:r>
            <a:r>
              <a:rPr lang="en-GB" dirty="0" err="1" smtClean="0"/>
              <a:t>tra</a:t>
            </a:r>
            <a:r>
              <a:rPr lang="en-GB" dirty="0" smtClean="0"/>
              <a:t> </a:t>
            </a:r>
            <a:r>
              <a:rPr lang="en-GB" dirty="0" err="1" smtClean="0"/>
              <a:t>metà</a:t>
            </a:r>
            <a:r>
              <a:rPr lang="en-GB" dirty="0" smtClean="0"/>
              <a:t> ‘500 e </a:t>
            </a:r>
            <a:r>
              <a:rPr lang="en-GB" dirty="0" err="1" smtClean="0"/>
              <a:t>inizio</a:t>
            </a:r>
            <a:r>
              <a:rPr lang="en-GB" dirty="0" smtClean="0"/>
              <a:t> ‘600</a:t>
            </a:r>
          </a:p>
          <a:p>
            <a:r>
              <a:rPr lang="en-GB" dirty="0" smtClean="0"/>
              <a:t>La </a:t>
            </a:r>
            <a:r>
              <a:rPr lang="en-GB" dirty="0" err="1" smtClean="0"/>
              <a:t>strategia</a:t>
            </a:r>
            <a:r>
              <a:rPr lang="en-GB" dirty="0" smtClean="0"/>
              <a:t> del </a:t>
            </a:r>
            <a:r>
              <a:rPr lang="en-GB" dirty="0" err="1" smtClean="0"/>
              <a:t>dialogo</a:t>
            </a:r>
            <a:r>
              <a:rPr lang="en-GB" dirty="0" smtClean="0"/>
              <a:t> e </a:t>
            </a:r>
            <a:r>
              <a:rPr lang="en-GB" dirty="0" err="1" smtClean="0"/>
              <a:t>dell’adattamento</a:t>
            </a:r>
            <a:endParaRPr lang="en-GB" dirty="0" smtClean="0"/>
          </a:p>
          <a:p>
            <a:r>
              <a:rPr lang="en-GB" dirty="0" smtClean="0"/>
              <a:t>Roberto De </a:t>
            </a:r>
            <a:r>
              <a:rPr lang="en-GB" dirty="0" err="1" smtClean="0"/>
              <a:t>Nobili</a:t>
            </a:r>
            <a:r>
              <a:rPr lang="en-GB" dirty="0" smtClean="0"/>
              <a:t>, 1606-1656 e </a:t>
            </a:r>
            <a:r>
              <a:rPr lang="en-GB" dirty="0" err="1" smtClean="0"/>
              <a:t>il</a:t>
            </a:r>
            <a:r>
              <a:rPr lang="en-GB" dirty="0" smtClean="0"/>
              <a:t> </a:t>
            </a:r>
            <a:r>
              <a:rPr lang="it-IT" i="1" dirty="0" err="1"/>
              <a:t>Tractatus</a:t>
            </a:r>
            <a:r>
              <a:rPr lang="it-IT" i="1" dirty="0"/>
              <a:t> de </a:t>
            </a:r>
            <a:r>
              <a:rPr lang="it-IT" i="1" dirty="0" err="1"/>
              <a:t>Brachmanum</a:t>
            </a:r>
            <a:r>
              <a:rPr lang="it-IT" i="1" dirty="0"/>
              <a:t> </a:t>
            </a:r>
            <a:r>
              <a:rPr lang="it-IT" i="1" dirty="0" err="1"/>
              <a:t>Theologia</a:t>
            </a:r>
            <a:r>
              <a:rPr lang="it-IT" dirty="0"/>
              <a:t> 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18</a:t>
            </a:fld>
            <a:r>
              <a:rPr lang="en-GB" smtClean="0"/>
              <a:t> / 40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374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562074"/>
          </a:xfrm>
        </p:spPr>
        <p:txBody>
          <a:bodyPr/>
          <a:lstStyle/>
          <a:p>
            <a:r>
              <a:rPr lang="en-GB" dirty="0" smtClean="0"/>
              <a:t>I </a:t>
            </a:r>
            <a:r>
              <a:rPr lang="en-GB" dirty="0" err="1" smtClean="0"/>
              <a:t>riti</a:t>
            </a:r>
            <a:r>
              <a:rPr lang="en-GB" dirty="0" smtClean="0"/>
              <a:t> “</a:t>
            </a:r>
            <a:r>
              <a:rPr lang="en-GB" dirty="0" err="1" smtClean="0"/>
              <a:t>malabarici</a:t>
            </a:r>
            <a:r>
              <a:rPr lang="en-GB" dirty="0" smtClean="0"/>
              <a:t>”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7504" y="980728"/>
            <a:ext cx="8784976" cy="5400600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/>
              <a:t>La</a:t>
            </a:r>
            <a:r>
              <a:rPr lang="it-IT" sz="1800" i="1" dirty="0"/>
              <a:t> Controversia dei riti malabarici</a:t>
            </a:r>
            <a:r>
              <a:rPr lang="it-IT" sz="1800" dirty="0"/>
              <a:t> fu una disputa sviluppatasi agli inizi del Seicento in concomitanza con l’affine e coeva </a:t>
            </a:r>
            <a:r>
              <a:rPr lang="it-IT" sz="1800" i="1" dirty="0"/>
              <a:t>Questione dei riti cinesi</a:t>
            </a:r>
            <a:r>
              <a:rPr lang="it-IT" sz="1800" dirty="0"/>
              <a:t>. L’espressione trae origine dalla regione indiana del </a:t>
            </a:r>
            <a:r>
              <a:rPr lang="it-IT" sz="1800" dirty="0" err="1"/>
              <a:t>Malabar</a:t>
            </a:r>
            <a:r>
              <a:rPr lang="it-IT" sz="1800" dirty="0"/>
              <a:t>, in cui allora era presente un’importante missione gesuitica, più precisamente nella città di </a:t>
            </a:r>
            <a:r>
              <a:rPr lang="it-IT" sz="1800" dirty="0" err="1"/>
              <a:t>Madura</a:t>
            </a:r>
            <a:r>
              <a:rPr lang="it-IT" sz="1800" dirty="0"/>
              <a:t> (oggi Madurai). Nulla a che fare, dunque, con la Chiesa cattolica siro-</a:t>
            </a:r>
            <a:r>
              <a:rPr lang="it-IT" sz="1800" dirty="0" err="1"/>
              <a:t>malabarese</a:t>
            </a:r>
            <a:r>
              <a:rPr lang="it-IT" sz="1800" dirty="0"/>
              <a:t>.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/>
              <a:t>Tale disputa nacque in occasione del viaggio in India del missionario gesuita Roberto de Nobili, compiuto nel 1604: de Nobili ruppe infatti la consuetudine dei missionari di impedire ai neofiti il ricorso a pratiche e usanze locali molto antiche, come l’uso di alcuni segni distintivi delle caste e certe abluzioni (a cui fu in seguito attribuito il nome di riti malabarici).</a:t>
            </a:r>
            <a:br>
              <a:rPr lang="it-IT" sz="1800" dirty="0"/>
            </a:br>
            <a:r>
              <a:rPr lang="it-IT" sz="1800" dirty="0"/>
              <a:t>Nonostante avesse portato a un consistente aumento delle conversioni, tale condotta fu messa in discussione a Roma perché considerata troppo lassista. Nel </a:t>
            </a:r>
            <a:r>
              <a:rPr lang="it-IT" sz="1800" b="1" dirty="0">
                <a:solidFill>
                  <a:srgbClr val="FFC000"/>
                </a:solidFill>
              </a:rPr>
              <a:t>1623</a:t>
            </a:r>
            <a:r>
              <a:rPr lang="it-IT" sz="1800" dirty="0">
                <a:solidFill>
                  <a:srgbClr val="FFC000"/>
                </a:solidFill>
              </a:rPr>
              <a:t> </a:t>
            </a:r>
            <a:r>
              <a:rPr lang="it-IT" sz="1800" dirty="0"/>
              <a:t>papa Gregorio XV si pronunciò </a:t>
            </a:r>
            <a:r>
              <a:rPr lang="it-IT" sz="1800" b="1" dirty="0">
                <a:solidFill>
                  <a:srgbClr val="FFC000"/>
                </a:solidFill>
              </a:rPr>
              <a:t>a favore di de Nobili</a:t>
            </a:r>
            <a:r>
              <a:rPr lang="it-IT" sz="1800" dirty="0"/>
              <a:t>, ma agli inizi del Settecento furono i </a:t>
            </a:r>
            <a:r>
              <a:rPr lang="it-IT" sz="1800" b="1" dirty="0">
                <a:solidFill>
                  <a:srgbClr val="FFC000"/>
                </a:solidFill>
              </a:rPr>
              <a:t>cappuccini</a:t>
            </a:r>
            <a:r>
              <a:rPr lang="it-IT" sz="1800" dirty="0"/>
              <a:t> a pronunciarsi contro formulando 36 tesi di </a:t>
            </a:r>
            <a:r>
              <a:rPr lang="it-IT" sz="1800" dirty="0" smtClean="0"/>
              <a:t>critica. Una </a:t>
            </a:r>
            <a:r>
              <a:rPr lang="it-IT" sz="1800" dirty="0"/>
              <a:t>prima </a:t>
            </a:r>
            <a:r>
              <a:rPr lang="it-IT" sz="1800" b="1" dirty="0">
                <a:solidFill>
                  <a:srgbClr val="FFC000"/>
                </a:solidFill>
              </a:rPr>
              <a:t>condanna</a:t>
            </a:r>
            <a:r>
              <a:rPr lang="it-IT" sz="1800" dirty="0"/>
              <a:t> dei Riti Malabarici venne promulgata nel </a:t>
            </a:r>
            <a:r>
              <a:rPr lang="it-IT" sz="1800" b="1" dirty="0">
                <a:solidFill>
                  <a:srgbClr val="FFC000"/>
                </a:solidFill>
              </a:rPr>
              <a:t>1704</a:t>
            </a:r>
            <a:r>
              <a:rPr lang="it-IT" sz="1800" dirty="0"/>
              <a:t> dal legato papale Carlo Tommaso </a:t>
            </a:r>
            <a:r>
              <a:rPr lang="it-IT" sz="1800" dirty="0" err="1"/>
              <a:t>Maillard</a:t>
            </a:r>
            <a:r>
              <a:rPr lang="it-IT" sz="1800" dirty="0"/>
              <a:t> de </a:t>
            </a:r>
            <a:r>
              <a:rPr lang="it-IT" sz="1800" dirty="0" err="1"/>
              <a:t>Tournon</a:t>
            </a:r>
            <a:r>
              <a:rPr lang="it-IT" sz="1800" dirty="0"/>
              <a:t>, diretto in </a:t>
            </a:r>
            <a:r>
              <a:rPr lang="it-IT" sz="1800" dirty="0" smtClean="0"/>
              <a:t>Cina. Nel </a:t>
            </a:r>
            <a:r>
              <a:rPr lang="it-IT" sz="1800" b="1" dirty="0">
                <a:solidFill>
                  <a:srgbClr val="FFC000"/>
                </a:solidFill>
              </a:rPr>
              <a:t>1744</a:t>
            </a:r>
            <a:r>
              <a:rPr lang="it-IT" sz="1800" dirty="0"/>
              <a:t> papa Benedetto </a:t>
            </a:r>
            <a:r>
              <a:rPr lang="it-IT" sz="1800" dirty="0" smtClean="0"/>
              <a:t>XIV </a:t>
            </a:r>
            <a:r>
              <a:rPr lang="it-IT" sz="1800" dirty="0"/>
              <a:t>sancì le 16 norme a cui i missionari cattolici erano obbligati ad attenersi nell’attività di apostolato, tra cui l’obbligo di far assumere ai neofiti nomi di battesimo dei santi cristiani e di vietare l’uso dei segni distintivi delle caste. I missionari dovevano anche pronunciare un giuramento di </a:t>
            </a:r>
            <a:r>
              <a:rPr lang="it-IT" sz="1800" dirty="0" smtClean="0"/>
              <a:t>fedeltà. Fu </a:t>
            </a:r>
            <a:r>
              <a:rPr lang="it-IT" sz="1800" dirty="0"/>
              <a:t>poi papa </a:t>
            </a:r>
            <a:r>
              <a:rPr lang="it-IT" sz="1800" b="1" dirty="0">
                <a:solidFill>
                  <a:srgbClr val="FFC000"/>
                </a:solidFill>
              </a:rPr>
              <a:t>Pio XII</a:t>
            </a:r>
            <a:r>
              <a:rPr lang="it-IT" sz="1800" dirty="0"/>
              <a:t>, nell’aprile </a:t>
            </a:r>
            <a:r>
              <a:rPr lang="it-IT" sz="1800" b="1" dirty="0">
                <a:solidFill>
                  <a:srgbClr val="FFC000"/>
                </a:solidFill>
              </a:rPr>
              <a:t>1940</a:t>
            </a:r>
            <a:r>
              <a:rPr lang="it-IT" sz="1800" dirty="0"/>
              <a:t>, ad abrogare il divieto dei riti malabarici e il giuramento di fedeltà.</a:t>
            </a:r>
            <a:endParaRPr lang="it-IT" sz="16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16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19</a:t>
            </a:fld>
            <a:r>
              <a:rPr lang="en-GB" smtClean="0"/>
              <a:t> / 40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343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1484784"/>
            <a:ext cx="8229600" cy="1800200"/>
          </a:xfrm>
        </p:spPr>
        <p:txBody>
          <a:bodyPr>
            <a:normAutofit fontScale="90000"/>
          </a:bodyPr>
          <a:lstStyle/>
          <a:p>
            <a:r>
              <a:rPr lang="en-GB" b="1" dirty="0" err="1" smtClean="0">
                <a:solidFill>
                  <a:srgbClr val="FFC000"/>
                </a:solidFill>
              </a:rPr>
              <a:t>Lezione</a:t>
            </a:r>
            <a:r>
              <a:rPr lang="en-GB" b="1" smtClean="0">
                <a:solidFill>
                  <a:srgbClr val="FFC000"/>
                </a:solidFill>
              </a:rPr>
              <a:t> 7</a:t>
            </a:r>
            <a:r>
              <a:rPr lang="en-GB" b="1" dirty="0" smtClean="0">
                <a:solidFill>
                  <a:srgbClr val="FFC000"/>
                </a:solidFill>
              </a:rPr>
              <a:t/>
            </a:r>
            <a:br>
              <a:rPr lang="en-GB" b="1" dirty="0" smtClean="0">
                <a:solidFill>
                  <a:srgbClr val="FFC000"/>
                </a:solidFill>
              </a:rPr>
            </a:br>
            <a:r>
              <a:rPr lang="en-GB" b="1" dirty="0" smtClean="0">
                <a:solidFill>
                  <a:srgbClr val="FFC000"/>
                </a:solidFill>
              </a:rPr>
              <a:t/>
            </a:r>
            <a:br>
              <a:rPr lang="en-GB" b="1" dirty="0" smtClean="0">
                <a:solidFill>
                  <a:srgbClr val="FFC000"/>
                </a:solidFill>
              </a:rPr>
            </a:br>
            <a:r>
              <a:rPr lang="en-GB" b="1" dirty="0" smtClean="0">
                <a:solidFill>
                  <a:srgbClr val="FFC000"/>
                </a:solidFill>
              </a:rPr>
              <a:t>Le </a:t>
            </a:r>
            <a:r>
              <a:rPr lang="en-GB" b="1" dirty="0" err="1" smtClean="0">
                <a:solidFill>
                  <a:srgbClr val="FFC000"/>
                </a:solidFill>
              </a:rPr>
              <a:t>relazioni</a:t>
            </a:r>
            <a:r>
              <a:rPr lang="en-GB" b="1" dirty="0" smtClean="0">
                <a:solidFill>
                  <a:srgbClr val="FFC000"/>
                </a:solidFill>
              </a:rPr>
              <a:t> </a:t>
            </a:r>
            <a:r>
              <a:rPr lang="en-GB" b="1" dirty="0" err="1" smtClean="0">
                <a:solidFill>
                  <a:srgbClr val="FFC000"/>
                </a:solidFill>
              </a:rPr>
              <a:t>tra</a:t>
            </a:r>
            <a:r>
              <a:rPr lang="en-GB" b="1" dirty="0" smtClean="0">
                <a:solidFill>
                  <a:srgbClr val="FFC000"/>
                </a:solidFill>
              </a:rPr>
              <a:t> Europa e la </a:t>
            </a:r>
            <a:r>
              <a:rPr lang="en-GB" b="1" dirty="0" err="1" smtClean="0">
                <a:solidFill>
                  <a:srgbClr val="FFC000"/>
                </a:solidFill>
              </a:rPr>
              <a:t>Cina</a:t>
            </a:r>
            <a:r>
              <a:rPr lang="en-GB" b="1" dirty="0" smtClean="0">
                <a:solidFill>
                  <a:srgbClr val="FFC000"/>
                </a:solidFill>
              </a:rPr>
              <a:t> in </a:t>
            </a:r>
            <a:r>
              <a:rPr lang="en-GB" b="1" dirty="0" err="1" smtClean="0">
                <a:solidFill>
                  <a:srgbClr val="FFC000"/>
                </a:solidFill>
              </a:rPr>
              <a:t>età</a:t>
            </a:r>
            <a:r>
              <a:rPr lang="en-GB" b="1" dirty="0" smtClean="0">
                <a:solidFill>
                  <a:srgbClr val="FFC000"/>
                </a:solidFill>
              </a:rPr>
              <a:t> </a:t>
            </a:r>
            <a:r>
              <a:rPr lang="en-GB" b="1" dirty="0" err="1" smtClean="0">
                <a:solidFill>
                  <a:srgbClr val="FFC000"/>
                </a:solidFill>
              </a:rPr>
              <a:t>moderna</a:t>
            </a:r>
            <a:endParaRPr lang="en-GB" b="1" dirty="0">
              <a:solidFill>
                <a:srgbClr val="FFC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3717032"/>
            <a:ext cx="8229600" cy="2409131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 err="1" smtClean="0"/>
              <a:t>Viaggi</a:t>
            </a:r>
            <a:r>
              <a:rPr lang="en-GB" dirty="0" smtClean="0"/>
              <a:t>, </a:t>
            </a:r>
            <a:r>
              <a:rPr lang="en-GB" dirty="0" err="1" smtClean="0"/>
              <a:t>informazioni</a:t>
            </a:r>
            <a:r>
              <a:rPr lang="en-GB" dirty="0" smtClean="0"/>
              <a:t>, </a:t>
            </a:r>
            <a:r>
              <a:rPr lang="en-GB" dirty="0" err="1" smtClean="0"/>
              <a:t>rappresentazioni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1043608" y="6356349"/>
            <a:ext cx="6408712" cy="36512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2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232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Cronologia</a:t>
            </a:r>
            <a:r>
              <a:rPr lang="en-GB" dirty="0" smtClean="0"/>
              <a:t> </a:t>
            </a:r>
            <a:r>
              <a:rPr lang="en-GB" dirty="0" err="1" smtClean="0"/>
              <a:t>delle</a:t>
            </a:r>
            <a:r>
              <a:rPr lang="en-GB" dirty="0" smtClean="0"/>
              <a:t> </a:t>
            </a:r>
            <a:r>
              <a:rPr lang="en-GB" dirty="0" err="1" smtClean="0"/>
              <a:t>missioni</a:t>
            </a:r>
            <a:r>
              <a:rPr lang="en-GB" dirty="0" smtClean="0"/>
              <a:t> </a:t>
            </a:r>
            <a:r>
              <a:rPr lang="en-GB" dirty="0" err="1" smtClean="0"/>
              <a:t>cattoliche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smtClean="0"/>
              <a:t>Francesco Saverio a Goa </a:t>
            </a:r>
            <a:r>
              <a:rPr lang="en-GB" dirty="0" err="1" smtClean="0"/>
              <a:t>nel</a:t>
            </a:r>
            <a:r>
              <a:rPr lang="en-GB" dirty="0" smtClean="0"/>
              <a:t> 1542, in </a:t>
            </a:r>
            <a:r>
              <a:rPr lang="en-GB" dirty="0" err="1" smtClean="0"/>
              <a:t>Giappone</a:t>
            </a:r>
            <a:r>
              <a:rPr lang="en-GB" dirty="0" smtClean="0"/>
              <a:t> </a:t>
            </a:r>
            <a:r>
              <a:rPr lang="en-GB" dirty="0" err="1" smtClean="0"/>
              <a:t>nel</a:t>
            </a:r>
            <a:r>
              <a:rPr lang="en-GB" dirty="0" smtClean="0"/>
              <a:t> 1549, </a:t>
            </a:r>
            <a:r>
              <a:rPr lang="en-GB" dirty="0" err="1" smtClean="0"/>
              <a:t>muore</a:t>
            </a:r>
            <a:r>
              <a:rPr lang="en-GB" dirty="0" smtClean="0"/>
              <a:t> in </a:t>
            </a:r>
            <a:r>
              <a:rPr lang="en-GB" dirty="0" err="1" smtClean="0"/>
              <a:t>Cina</a:t>
            </a:r>
            <a:r>
              <a:rPr lang="en-GB" dirty="0" smtClean="0"/>
              <a:t> </a:t>
            </a:r>
            <a:r>
              <a:rPr lang="en-GB" dirty="0" err="1" smtClean="0"/>
              <a:t>nel</a:t>
            </a:r>
            <a:r>
              <a:rPr lang="en-GB" dirty="0" smtClean="0"/>
              <a:t> 1552</a:t>
            </a:r>
          </a:p>
          <a:p>
            <a:r>
              <a:rPr lang="en-GB" dirty="0" smtClean="0"/>
              <a:t>“La </a:t>
            </a:r>
            <a:r>
              <a:rPr lang="en-GB" dirty="0" err="1" smtClean="0"/>
              <a:t>Cina</a:t>
            </a:r>
            <a:r>
              <a:rPr lang="en-GB" dirty="0" smtClean="0"/>
              <a:t> è un </a:t>
            </a:r>
            <a:r>
              <a:rPr lang="en-GB" dirty="0" err="1" smtClean="0"/>
              <a:t>paese</a:t>
            </a:r>
            <a:r>
              <a:rPr lang="en-GB" dirty="0" smtClean="0"/>
              <a:t> di </a:t>
            </a:r>
            <a:r>
              <a:rPr lang="en-GB" dirty="0" err="1" smtClean="0"/>
              <a:t>grande</a:t>
            </a:r>
            <a:r>
              <a:rPr lang="en-GB" dirty="0" smtClean="0"/>
              <a:t> </a:t>
            </a:r>
            <a:r>
              <a:rPr lang="en-GB" dirty="0" err="1" smtClean="0"/>
              <a:t>estensione</a:t>
            </a:r>
            <a:r>
              <a:rPr lang="en-GB" dirty="0" smtClean="0"/>
              <a:t>, </a:t>
            </a:r>
            <a:r>
              <a:rPr lang="en-GB" dirty="0" err="1" smtClean="0"/>
              <a:t>pacifico</a:t>
            </a:r>
            <a:r>
              <a:rPr lang="en-GB" dirty="0" smtClean="0"/>
              <a:t> e </a:t>
            </a:r>
            <a:r>
              <a:rPr lang="en-GB" dirty="0" err="1" smtClean="0"/>
              <a:t>governato</a:t>
            </a:r>
            <a:r>
              <a:rPr lang="en-GB" dirty="0" smtClean="0"/>
              <a:t> da </a:t>
            </a:r>
            <a:r>
              <a:rPr lang="en-GB" dirty="0" err="1" smtClean="0"/>
              <a:t>grandi</a:t>
            </a:r>
            <a:r>
              <a:rPr lang="en-GB" dirty="0" smtClean="0"/>
              <a:t> </a:t>
            </a:r>
            <a:r>
              <a:rPr lang="en-GB" dirty="0" err="1" smtClean="0"/>
              <a:t>leggi</a:t>
            </a:r>
            <a:r>
              <a:rPr lang="en-GB" dirty="0" smtClean="0"/>
              <a:t>. Vi è un solo re </a:t>
            </a:r>
            <a:r>
              <a:rPr lang="en-GB" dirty="0" err="1" smtClean="0"/>
              <a:t>che</a:t>
            </a:r>
            <a:r>
              <a:rPr lang="en-GB" dirty="0" smtClean="0"/>
              <a:t> è </a:t>
            </a:r>
            <a:r>
              <a:rPr lang="en-GB" dirty="0" err="1" smtClean="0"/>
              <a:t>oggetto</a:t>
            </a:r>
            <a:r>
              <a:rPr lang="en-GB" dirty="0" smtClean="0"/>
              <a:t> </a:t>
            </a:r>
            <a:r>
              <a:rPr lang="en-GB" dirty="0" err="1" smtClean="0"/>
              <a:t>della</a:t>
            </a:r>
            <a:r>
              <a:rPr lang="en-GB" dirty="0" smtClean="0"/>
              <a:t> </a:t>
            </a:r>
            <a:r>
              <a:rPr lang="en-GB" dirty="0" err="1" smtClean="0"/>
              <a:t>massima</a:t>
            </a:r>
            <a:r>
              <a:rPr lang="en-GB" dirty="0" smtClean="0"/>
              <a:t> </a:t>
            </a:r>
            <a:r>
              <a:rPr lang="en-GB" dirty="0" err="1" smtClean="0"/>
              <a:t>obbedienza</a:t>
            </a:r>
            <a:r>
              <a:rPr lang="en-GB" dirty="0" smtClean="0"/>
              <a:t>...Se qui, in India, non vi </a:t>
            </a:r>
            <a:r>
              <a:rPr lang="en-GB" dirty="0" err="1" smtClean="0"/>
              <a:t>sono</a:t>
            </a:r>
            <a:r>
              <a:rPr lang="en-GB" dirty="0" smtClean="0"/>
              <a:t> </a:t>
            </a:r>
            <a:r>
              <a:rPr lang="en-GB" dirty="0" err="1" smtClean="0"/>
              <a:t>impedimenti</a:t>
            </a:r>
            <a:r>
              <a:rPr lang="en-GB" dirty="0" smtClean="0"/>
              <a:t> </a:t>
            </a:r>
            <a:r>
              <a:rPr lang="en-GB" dirty="0" err="1" smtClean="0"/>
              <a:t>che</a:t>
            </a:r>
            <a:r>
              <a:rPr lang="en-GB" dirty="0" smtClean="0"/>
              <a:t> </a:t>
            </a:r>
            <a:r>
              <a:rPr lang="en-GB" dirty="0" err="1" smtClean="0"/>
              <a:t>ostacolino</a:t>
            </a:r>
            <a:r>
              <a:rPr lang="en-GB" dirty="0" smtClean="0"/>
              <a:t> la </a:t>
            </a:r>
            <a:r>
              <a:rPr lang="en-GB" dirty="0" err="1" smtClean="0"/>
              <a:t>mia</a:t>
            </a:r>
            <a:r>
              <a:rPr lang="en-GB" dirty="0" smtClean="0"/>
              <a:t> </a:t>
            </a:r>
            <a:r>
              <a:rPr lang="en-GB" dirty="0" err="1" smtClean="0"/>
              <a:t>partenza</a:t>
            </a:r>
            <a:r>
              <a:rPr lang="en-GB" dirty="0" smtClean="0"/>
              <a:t> in </a:t>
            </a:r>
            <a:r>
              <a:rPr lang="en-GB" dirty="0" err="1" smtClean="0"/>
              <a:t>quest’anno</a:t>
            </a:r>
            <a:r>
              <a:rPr lang="en-GB" dirty="0" smtClean="0"/>
              <a:t> 1552, </a:t>
            </a:r>
            <a:r>
              <a:rPr lang="en-GB" dirty="0" err="1" smtClean="0"/>
              <a:t>spero</a:t>
            </a:r>
            <a:r>
              <a:rPr lang="en-GB" dirty="0" smtClean="0"/>
              <a:t> di </a:t>
            </a:r>
            <a:r>
              <a:rPr lang="en-GB" dirty="0" err="1" smtClean="0"/>
              <a:t>partire</a:t>
            </a:r>
            <a:r>
              <a:rPr lang="en-GB" dirty="0" smtClean="0"/>
              <a:t> per la </a:t>
            </a:r>
            <a:r>
              <a:rPr lang="en-GB" dirty="0" err="1" smtClean="0"/>
              <a:t>Cina</a:t>
            </a:r>
            <a:r>
              <a:rPr lang="en-GB" dirty="0" smtClean="0"/>
              <a:t> per </a:t>
            </a:r>
            <a:r>
              <a:rPr lang="en-GB" dirty="0" err="1" smtClean="0"/>
              <a:t>realizzare</a:t>
            </a:r>
            <a:r>
              <a:rPr lang="en-GB" dirty="0" smtClean="0"/>
              <a:t> </a:t>
            </a:r>
            <a:r>
              <a:rPr lang="en-GB" dirty="0" err="1" smtClean="0"/>
              <a:t>il</a:t>
            </a:r>
            <a:r>
              <a:rPr lang="en-GB" dirty="0" smtClean="0"/>
              <a:t> </a:t>
            </a:r>
            <a:r>
              <a:rPr lang="en-GB" dirty="0" err="1" smtClean="0"/>
              <a:t>più</a:t>
            </a:r>
            <a:r>
              <a:rPr lang="en-GB" dirty="0" smtClean="0"/>
              <a:t> </a:t>
            </a:r>
            <a:r>
              <a:rPr lang="en-GB" dirty="0" err="1" smtClean="0"/>
              <a:t>grande</a:t>
            </a:r>
            <a:r>
              <a:rPr lang="en-GB" dirty="0" smtClean="0"/>
              <a:t> </a:t>
            </a:r>
            <a:r>
              <a:rPr lang="en-GB" dirty="0" err="1" smtClean="0"/>
              <a:t>servizio</a:t>
            </a:r>
            <a:r>
              <a:rPr lang="en-GB" dirty="0" smtClean="0"/>
              <a:t> del </a:t>
            </a:r>
            <a:r>
              <a:rPr lang="en-GB" dirty="0" err="1" smtClean="0"/>
              <a:t>nostro</a:t>
            </a:r>
            <a:r>
              <a:rPr lang="en-GB" dirty="0" smtClean="0"/>
              <a:t> </a:t>
            </a:r>
            <a:r>
              <a:rPr lang="en-GB" dirty="0" err="1" smtClean="0"/>
              <a:t>Dio</a:t>
            </a:r>
            <a:r>
              <a:rPr lang="en-GB" dirty="0" smtClean="0"/>
              <a:t>, </a:t>
            </a:r>
            <a:r>
              <a:rPr lang="en-GB" dirty="0" err="1" smtClean="0"/>
              <a:t>cosa</a:t>
            </a:r>
            <a:r>
              <a:rPr lang="en-GB" dirty="0" smtClean="0"/>
              <a:t> </a:t>
            </a:r>
            <a:r>
              <a:rPr lang="en-GB" dirty="0" err="1" smtClean="0"/>
              <a:t>che</a:t>
            </a:r>
            <a:r>
              <a:rPr lang="en-GB" dirty="0" smtClean="0"/>
              <a:t> </a:t>
            </a:r>
            <a:r>
              <a:rPr lang="en-GB" dirty="0" err="1" smtClean="0"/>
              <a:t>si</a:t>
            </a:r>
            <a:r>
              <a:rPr lang="en-GB" dirty="0" smtClean="0"/>
              <a:t> </a:t>
            </a:r>
            <a:r>
              <a:rPr lang="en-GB" dirty="0" err="1" smtClean="0"/>
              <a:t>può</a:t>
            </a:r>
            <a:r>
              <a:rPr lang="en-GB" dirty="0" smtClean="0"/>
              <a:t> fare </a:t>
            </a:r>
            <a:r>
              <a:rPr lang="en-GB" dirty="0" err="1" smtClean="0"/>
              <a:t>altrettanto</a:t>
            </a:r>
            <a:r>
              <a:rPr lang="en-GB" dirty="0" smtClean="0"/>
              <a:t> in </a:t>
            </a:r>
            <a:r>
              <a:rPr lang="en-GB" dirty="0" err="1" smtClean="0"/>
              <a:t>Cina</a:t>
            </a:r>
            <a:r>
              <a:rPr lang="en-GB" dirty="0" smtClean="0"/>
              <a:t> </a:t>
            </a:r>
            <a:r>
              <a:rPr lang="en-GB" dirty="0" err="1" smtClean="0"/>
              <a:t>che</a:t>
            </a:r>
            <a:r>
              <a:rPr lang="en-GB" dirty="0" smtClean="0"/>
              <a:t> in </a:t>
            </a:r>
            <a:r>
              <a:rPr lang="en-GB" dirty="0" err="1" smtClean="0"/>
              <a:t>Giappone</a:t>
            </a:r>
            <a:r>
              <a:rPr lang="en-GB" dirty="0" smtClean="0"/>
              <a:t>” (Francesco Saverio a </a:t>
            </a:r>
            <a:r>
              <a:rPr lang="en-GB" dirty="0" err="1" smtClean="0"/>
              <a:t>Ignazio</a:t>
            </a:r>
            <a:r>
              <a:rPr lang="en-GB" dirty="0" smtClean="0"/>
              <a:t> di Loyola, 29 </a:t>
            </a:r>
            <a:r>
              <a:rPr lang="en-GB" dirty="0" err="1" smtClean="0"/>
              <a:t>gennaio</a:t>
            </a:r>
            <a:r>
              <a:rPr lang="en-GB" dirty="0" smtClean="0"/>
              <a:t> 1552)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20</a:t>
            </a:fld>
            <a:r>
              <a:rPr lang="en-GB" smtClean="0"/>
              <a:t> / 40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360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L’itinerario</a:t>
            </a:r>
            <a:r>
              <a:rPr lang="en-GB" dirty="0" smtClean="0"/>
              <a:t> </a:t>
            </a:r>
            <a:r>
              <a:rPr lang="en-GB" dirty="0" err="1" smtClean="0"/>
              <a:t>asiatico</a:t>
            </a:r>
            <a:r>
              <a:rPr lang="en-GB" dirty="0" smtClean="0"/>
              <a:t> di Francesco Saverio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21</a:t>
            </a:fld>
            <a:r>
              <a:rPr lang="en-GB" smtClean="0"/>
              <a:t> / 40</a:t>
            </a:r>
            <a:endParaRPr lang="en-GB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00808"/>
            <a:ext cx="7704856" cy="4565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251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850106"/>
          </a:xfrm>
        </p:spPr>
        <p:txBody>
          <a:bodyPr/>
          <a:lstStyle/>
          <a:p>
            <a:r>
              <a:rPr lang="en-GB" dirty="0" err="1" smtClean="0"/>
              <a:t>Gesuiti</a:t>
            </a:r>
            <a:r>
              <a:rPr lang="en-GB" dirty="0" smtClean="0"/>
              <a:t> in </a:t>
            </a:r>
            <a:r>
              <a:rPr lang="en-GB" dirty="0" err="1" smtClean="0"/>
              <a:t>Giappone</a:t>
            </a:r>
            <a:r>
              <a:rPr lang="en-GB" dirty="0" smtClean="0"/>
              <a:t>, 1549-1614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1520" y="980728"/>
            <a:ext cx="8496944" cy="5184576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dirty="0" smtClean="0"/>
              <a:t>Francesco Saverio a Kyoto (1549-1551) e la </a:t>
            </a:r>
            <a:r>
              <a:rPr lang="en-GB" dirty="0" err="1" smtClean="0"/>
              <a:t>strategia</a:t>
            </a:r>
            <a:r>
              <a:rPr lang="en-GB" dirty="0" smtClean="0"/>
              <a:t> del </a:t>
            </a:r>
            <a:r>
              <a:rPr lang="en-GB" dirty="0" err="1" smtClean="0"/>
              <a:t>dialogo</a:t>
            </a:r>
            <a:r>
              <a:rPr lang="en-GB" dirty="0" smtClean="0"/>
              <a:t> e del </a:t>
            </a:r>
            <a:r>
              <a:rPr lang="en-GB" dirty="0" err="1" smtClean="0"/>
              <a:t>confronto</a:t>
            </a:r>
            <a:r>
              <a:rPr lang="en-GB" dirty="0" smtClean="0"/>
              <a:t> con la </a:t>
            </a:r>
            <a:r>
              <a:rPr lang="en-GB" dirty="0" err="1" smtClean="0"/>
              <a:t>cultura</a:t>
            </a:r>
            <a:r>
              <a:rPr lang="en-GB" dirty="0" smtClean="0"/>
              <a:t> e le </a:t>
            </a:r>
            <a:r>
              <a:rPr lang="en-GB" dirty="0" err="1" smtClean="0"/>
              <a:t>classi</a:t>
            </a:r>
            <a:r>
              <a:rPr lang="en-GB" dirty="0" smtClean="0"/>
              <a:t> </a:t>
            </a:r>
            <a:r>
              <a:rPr lang="en-GB" dirty="0" err="1" smtClean="0"/>
              <a:t>dominanti</a:t>
            </a:r>
            <a:r>
              <a:rPr lang="en-GB" dirty="0" smtClean="0"/>
              <a:t> </a:t>
            </a:r>
            <a:r>
              <a:rPr lang="en-GB" dirty="0" err="1" smtClean="0"/>
              <a:t>locali</a:t>
            </a:r>
            <a:r>
              <a:rPr lang="en-GB" dirty="0" smtClean="0"/>
              <a:t> (</a:t>
            </a:r>
            <a:r>
              <a:rPr lang="en-GB" dirty="0" err="1" smtClean="0"/>
              <a:t>potere</a:t>
            </a:r>
            <a:r>
              <a:rPr lang="en-GB" dirty="0" smtClean="0"/>
              <a:t> </a:t>
            </a:r>
            <a:r>
              <a:rPr lang="en-GB" dirty="0" err="1" smtClean="0"/>
              <a:t>imperiale</a:t>
            </a:r>
            <a:r>
              <a:rPr lang="en-GB" dirty="0" smtClean="0"/>
              <a:t> e </a:t>
            </a:r>
            <a:r>
              <a:rPr lang="en-GB" i="1" dirty="0" smtClean="0"/>
              <a:t>daimyo</a:t>
            </a:r>
            <a:r>
              <a:rPr lang="en-GB" dirty="0" smtClean="0"/>
              <a:t>)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dirty="0" err="1"/>
              <a:t>Cosme</a:t>
            </a:r>
            <a:r>
              <a:rPr lang="it-IT" dirty="0"/>
              <a:t> de Torres (</a:t>
            </a:r>
            <a:r>
              <a:rPr lang="it-IT" dirty="0" smtClean="0"/>
              <a:t>1551-1570): Nagasaki diviene il centro della cristianità giapponese: chiese. Battesimi, ordinazioni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dirty="0" smtClean="0"/>
              <a:t>Missioni di Alessandro </a:t>
            </a:r>
            <a:r>
              <a:rPr lang="it-IT" dirty="0" err="1" smtClean="0"/>
              <a:t>Valignano</a:t>
            </a:r>
            <a:r>
              <a:rPr lang="it-IT" dirty="0" smtClean="0"/>
              <a:t>, 1579-1582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dirty="0" smtClean="0"/>
              <a:t>I francescani spagnoli, dispute, conflitti tra Spagnoli e Portoghesi e tra Inglesi e Olandesi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b="1" dirty="0" smtClean="0">
                <a:solidFill>
                  <a:srgbClr val="FFC000"/>
                </a:solidFill>
              </a:rPr>
              <a:t>Avvento dei </a:t>
            </a:r>
            <a:r>
              <a:rPr lang="it-IT" b="1" dirty="0" err="1" smtClean="0">
                <a:solidFill>
                  <a:srgbClr val="FFC000"/>
                </a:solidFill>
              </a:rPr>
              <a:t>Tokugawa</a:t>
            </a:r>
            <a:r>
              <a:rPr lang="it-IT" b="1" dirty="0" smtClean="0">
                <a:solidFill>
                  <a:srgbClr val="FFC000"/>
                </a:solidFill>
              </a:rPr>
              <a:t> (shogunato): 1603-1868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dirty="0" smtClean="0"/>
              <a:t>1614: editto di persecuzione generale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dirty="0" smtClean="0"/>
              <a:t>1616: espulsione dei missionari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dirty="0" smtClean="0"/>
              <a:t>Persecuzione dei cattolici giapponesi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dirty="0" smtClean="0"/>
              <a:t>Chiusura del Giappone (Olandesi a </a:t>
            </a:r>
            <a:r>
              <a:rPr lang="it-IT" dirty="0" err="1" smtClean="0"/>
              <a:t>Deshima</a:t>
            </a:r>
            <a:r>
              <a:rPr lang="it-IT" dirty="0" smtClean="0"/>
              <a:t>)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22</a:t>
            </a:fld>
            <a:r>
              <a:rPr lang="en-GB" smtClean="0"/>
              <a:t> / 40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859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/>
          <a:lstStyle/>
          <a:p>
            <a:r>
              <a:rPr lang="en-GB" dirty="0" smtClean="0"/>
              <a:t>In </a:t>
            </a:r>
            <a:r>
              <a:rPr lang="en-GB" dirty="0" err="1" smtClean="0"/>
              <a:t>Cina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87016" y="1052736"/>
            <a:ext cx="8856984" cy="547260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2400" dirty="0" smtClean="0"/>
              <a:t>Michele </a:t>
            </a:r>
            <a:r>
              <a:rPr lang="en-GB" sz="2400" dirty="0" err="1" smtClean="0"/>
              <a:t>Ruggieri</a:t>
            </a:r>
            <a:r>
              <a:rPr lang="en-GB" sz="2400" dirty="0" smtClean="0"/>
              <a:t> (1582-1607)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2400" dirty="0" smtClean="0"/>
              <a:t>Matteo Ricci (1582-1610)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2400" dirty="0" err="1" smtClean="0"/>
              <a:t>Niccolò</a:t>
            </a:r>
            <a:r>
              <a:rPr lang="en-GB" sz="2400" dirty="0" smtClean="0"/>
              <a:t> Longobardi (1610-1622)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e-DE" sz="2400" dirty="0"/>
              <a:t>Johann Adam Schall von </a:t>
            </a:r>
            <a:r>
              <a:rPr lang="de-DE" sz="2400" dirty="0" smtClean="0"/>
              <a:t>Bell</a:t>
            </a:r>
            <a:r>
              <a:rPr lang="en-GB" sz="2400" dirty="0" smtClean="0"/>
              <a:t>, 1622-1666 (</a:t>
            </a:r>
            <a:r>
              <a:rPr lang="en-GB" sz="2400" dirty="0" err="1" smtClean="0"/>
              <a:t>mandarino</a:t>
            </a:r>
            <a:r>
              <a:rPr lang="en-GB" sz="2400" dirty="0" smtClean="0"/>
              <a:t> e </a:t>
            </a:r>
            <a:r>
              <a:rPr lang="en-GB" sz="2400" dirty="0" err="1" smtClean="0"/>
              <a:t>presidente</a:t>
            </a:r>
            <a:r>
              <a:rPr lang="en-GB" sz="2400" dirty="0" smtClean="0"/>
              <a:t> del </a:t>
            </a:r>
            <a:r>
              <a:rPr lang="en-GB" sz="2400" dirty="0" err="1" smtClean="0"/>
              <a:t>Tribunale</a:t>
            </a:r>
            <a:r>
              <a:rPr lang="en-GB" sz="2400" dirty="0" smtClean="0"/>
              <a:t> </a:t>
            </a:r>
            <a:r>
              <a:rPr lang="en-GB" sz="2400" dirty="0" err="1" smtClean="0"/>
              <a:t>delle</a:t>
            </a:r>
            <a:r>
              <a:rPr lang="en-GB" sz="2400" dirty="0" smtClean="0"/>
              <a:t> </a:t>
            </a:r>
            <a:r>
              <a:rPr lang="en-GB" sz="2400" dirty="0" err="1" smtClean="0"/>
              <a:t>matematiche</a:t>
            </a:r>
            <a:r>
              <a:rPr lang="en-GB" sz="2400" dirty="0" smtClean="0"/>
              <a:t>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2400" b="1" dirty="0" smtClean="0">
                <a:solidFill>
                  <a:srgbClr val="FFC000"/>
                </a:solidFill>
              </a:rPr>
              <a:t>1661: </a:t>
            </a:r>
            <a:r>
              <a:rPr lang="en-GB" sz="2400" b="1" dirty="0" err="1" smtClean="0">
                <a:solidFill>
                  <a:srgbClr val="FFC000"/>
                </a:solidFill>
              </a:rPr>
              <a:t>ascesa</a:t>
            </a:r>
            <a:r>
              <a:rPr lang="en-GB" sz="2400" b="1" dirty="0" smtClean="0">
                <a:solidFill>
                  <a:srgbClr val="FFC000"/>
                </a:solidFill>
              </a:rPr>
              <a:t> al </a:t>
            </a:r>
            <a:r>
              <a:rPr lang="en-GB" sz="2400" b="1" dirty="0" err="1" smtClean="0">
                <a:solidFill>
                  <a:srgbClr val="FFC000"/>
                </a:solidFill>
              </a:rPr>
              <a:t>trono</a:t>
            </a:r>
            <a:r>
              <a:rPr lang="en-GB" sz="2400" b="1" dirty="0" smtClean="0">
                <a:solidFill>
                  <a:srgbClr val="FFC000"/>
                </a:solidFill>
              </a:rPr>
              <a:t> </a:t>
            </a:r>
            <a:r>
              <a:rPr lang="en-GB" sz="2400" b="1" dirty="0" err="1" smtClean="0">
                <a:solidFill>
                  <a:srgbClr val="FFC000"/>
                </a:solidFill>
              </a:rPr>
              <a:t>imperiale</a:t>
            </a:r>
            <a:r>
              <a:rPr lang="en-GB" sz="2400" b="1" dirty="0" smtClean="0">
                <a:solidFill>
                  <a:srgbClr val="FFC000"/>
                </a:solidFill>
              </a:rPr>
              <a:t> di Kang Xi: </a:t>
            </a:r>
            <a:r>
              <a:rPr lang="en-GB" sz="2400" b="1" dirty="0" err="1" smtClean="0">
                <a:solidFill>
                  <a:srgbClr val="FFC000"/>
                </a:solidFill>
              </a:rPr>
              <a:t>età</a:t>
            </a:r>
            <a:r>
              <a:rPr lang="en-GB" sz="2400" b="1" dirty="0" smtClean="0">
                <a:solidFill>
                  <a:srgbClr val="FFC000"/>
                </a:solidFill>
              </a:rPr>
              <a:t> </a:t>
            </a:r>
            <a:r>
              <a:rPr lang="en-GB" sz="2400" b="1" dirty="0" err="1" smtClean="0">
                <a:solidFill>
                  <a:srgbClr val="FFC000"/>
                </a:solidFill>
              </a:rPr>
              <a:t>d’oro</a:t>
            </a:r>
            <a:r>
              <a:rPr lang="en-GB" sz="2400" b="1" dirty="0" smtClean="0">
                <a:solidFill>
                  <a:srgbClr val="FFC000"/>
                </a:solidFill>
              </a:rPr>
              <a:t> </a:t>
            </a:r>
            <a:r>
              <a:rPr lang="en-GB" sz="2400" b="1" dirty="0" err="1" smtClean="0">
                <a:solidFill>
                  <a:srgbClr val="FFC000"/>
                </a:solidFill>
              </a:rPr>
              <a:t>della</a:t>
            </a:r>
            <a:r>
              <a:rPr lang="en-GB" sz="2400" b="1" dirty="0" smtClean="0">
                <a:solidFill>
                  <a:srgbClr val="FFC000"/>
                </a:solidFill>
              </a:rPr>
              <a:t> </a:t>
            </a:r>
            <a:r>
              <a:rPr lang="en-GB" sz="2400" b="1" dirty="0" err="1" smtClean="0">
                <a:solidFill>
                  <a:srgbClr val="FFC000"/>
                </a:solidFill>
              </a:rPr>
              <a:t>missione</a:t>
            </a:r>
            <a:r>
              <a:rPr lang="en-GB" sz="2400" b="1" dirty="0" smtClean="0">
                <a:solidFill>
                  <a:srgbClr val="FFC000"/>
                </a:solidFill>
              </a:rPr>
              <a:t> di </a:t>
            </a:r>
            <a:r>
              <a:rPr lang="en-GB" sz="2400" b="1" dirty="0" err="1" smtClean="0">
                <a:solidFill>
                  <a:srgbClr val="FFC000"/>
                </a:solidFill>
              </a:rPr>
              <a:t>Pechino</a:t>
            </a:r>
            <a:endParaRPr lang="en-GB" sz="2400" b="1" dirty="0" smtClean="0">
              <a:solidFill>
                <a:srgbClr val="FFC000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2400" dirty="0"/>
              <a:t>Ferdinand </a:t>
            </a:r>
            <a:r>
              <a:rPr lang="en-GB" sz="2400" dirty="0" err="1"/>
              <a:t>Verbiest</a:t>
            </a:r>
            <a:r>
              <a:rPr lang="en-GB" sz="2400" dirty="0"/>
              <a:t>, 1660-1688, a capo del </a:t>
            </a:r>
            <a:r>
              <a:rPr lang="en-GB" sz="2400" dirty="0" err="1"/>
              <a:t>Tribunale</a:t>
            </a:r>
            <a:r>
              <a:rPr lang="en-GB" sz="2400" dirty="0"/>
              <a:t> </a:t>
            </a:r>
            <a:r>
              <a:rPr lang="en-GB" sz="2400" dirty="0" err="1"/>
              <a:t>delle</a:t>
            </a:r>
            <a:r>
              <a:rPr lang="en-GB" sz="2400" dirty="0"/>
              <a:t> </a:t>
            </a:r>
            <a:r>
              <a:rPr lang="en-GB" sz="2400" dirty="0" err="1"/>
              <a:t>Matematiche</a:t>
            </a:r>
            <a:endParaRPr lang="en-GB" sz="24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2400" dirty="0" err="1"/>
              <a:t>Fontenay</a:t>
            </a:r>
            <a:r>
              <a:rPr lang="en-GB" sz="2400" dirty="0"/>
              <a:t>, </a:t>
            </a:r>
            <a:r>
              <a:rPr lang="en-GB" sz="2400" dirty="0" err="1"/>
              <a:t>Gerbillon</a:t>
            </a:r>
            <a:r>
              <a:rPr lang="en-GB" sz="2400" dirty="0"/>
              <a:t>, Bouvet, </a:t>
            </a:r>
            <a:r>
              <a:rPr lang="en-GB" sz="2400" dirty="0" err="1"/>
              <a:t>Tachard</a:t>
            </a:r>
            <a:r>
              <a:rPr lang="en-GB" sz="2400" dirty="0"/>
              <a:t>, </a:t>
            </a:r>
            <a:r>
              <a:rPr lang="en-GB" sz="2400" dirty="0" err="1"/>
              <a:t>Lecomte</a:t>
            </a:r>
            <a:r>
              <a:rPr lang="en-GB" sz="2400" dirty="0"/>
              <a:t> e </a:t>
            </a:r>
            <a:r>
              <a:rPr lang="en-GB" sz="2400" dirty="0" err="1"/>
              <a:t>Visdelou</a:t>
            </a:r>
            <a:r>
              <a:rPr lang="en-GB" sz="2400" dirty="0"/>
              <a:t>, 1685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2400" dirty="0"/>
              <a:t>Thomas </a:t>
            </a:r>
            <a:r>
              <a:rPr lang="en-GB" sz="2400" dirty="0" err="1"/>
              <a:t>Pereyra</a:t>
            </a:r>
            <a:r>
              <a:rPr lang="en-GB" sz="2400" dirty="0"/>
              <a:t>, 1688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2400" dirty="0" err="1"/>
              <a:t>Decreto</a:t>
            </a:r>
            <a:r>
              <a:rPr lang="en-GB" sz="2400" dirty="0"/>
              <a:t> di </a:t>
            </a:r>
            <a:r>
              <a:rPr lang="en-GB" sz="2400" dirty="0" err="1"/>
              <a:t>ammissione</a:t>
            </a:r>
            <a:r>
              <a:rPr lang="en-GB" sz="2400" dirty="0"/>
              <a:t> del </a:t>
            </a:r>
            <a:r>
              <a:rPr lang="en-GB" sz="2400" dirty="0" err="1"/>
              <a:t>cristianesimo</a:t>
            </a:r>
            <a:r>
              <a:rPr lang="en-GB" sz="2400" dirty="0"/>
              <a:t> in </a:t>
            </a:r>
            <a:r>
              <a:rPr lang="en-GB" sz="2400" dirty="0" err="1"/>
              <a:t>Cina</a:t>
            </a:r>
            <a:r>
              <a:rPr lang="en-GB" sz="2400" dirty="0"/>
              <a:t>, 1692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GB" b="1" dirty="0" smtClean="0">
              <a:solidFill>
                <a:srgbClr val="FFC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23</a:t>
            </a:fld>
            <a:r>
              <a:rPr lang="en-GB" smtClean="0"/>
              <a:t> / 40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847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3700" dirty="0" err="1" smtClean="0"/>
              <a:t>Nel</a:t>
            </a:r>
            <a:r>
              <a:rPr lang="en-GB" sz="3700" dirty="0" smtClean="0"/>
              <a:t> </a:t>
            </a:r>
            <a:r>
              <a:rPr lang="en-GB" sz="3700" dirty="0"/>
              <a:t>1700 circa 300.000 </a:t>
            </a:r>
            <a:r>
              <a:rPr lang="en-GB" sz="3700" dirty="0" err="1"/>
              <a:t>cristiani</a:t>
            </a:r>
            <a:r>
              <a:rPr lang="en-GB" sz="3700" dirty="0"/>
              <a:t> in </a:t>
            </a:r>
            <a:r>
              <a:rPr lang="en-GB" sz="3700" dirty="0" err="1"/>
              <a:t>Cina</a:t>
            </a:r>
            <a:endParaRPr lang="en-GB" sz="3700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3700" dirty="0" err="1"/>
              <a:t>Condanna</a:t>
            </a:r>
            <a:r>
              <a:rPr lang="en-GB" sz="3700" dirty="0"/>
              <a:t> </a:t>
            </a:r>
            <a:r>
              <a:rPr lang="en-GB" sz="3700" dirty="0" err="1"/>
              <a:t>papale</a:t>
            </a:r>
            <a:r>
              <a:rPr lang="en-GB" sz="3700" dirty="0"/>
              <a:t> </a:t>
            </a:r>
            <a:r>
              <a:rPr lang="en-GB" sz="3700" dirty="0" err="1"/>
              <a:t>dei</a:t>
            </a:r>
            <a:r>
              <a:rPr lang="en-GB" sz="3700" dirty="0"/>
              <a:t> </a:t>
            </a:r>
            <a:r>
              <a:rPr lang="en-GB" sz="3700" dirty="0" err="1"/>
              <a:t>riti</a:t>
            </a:r>
            <a:r>
              <a:rPr lang="en-GB" sz="3700" dirty="0"/>
              <a:t> </a:t>
            </a:r>
            <a:r>
              <a:rPr lang="en-GB" sz="3700" dirty="0" err="1"/>
              <a:t>cinesi</a:t>
            </a:r>
            <a:r>
              <a:rPr lang="en-GB" sz="3700" dirty="0"/>
              <a:t>, 1704, </a:t>
            </a:r>
            <a:r>
              <a:rPr lang="en-GB" sz="3700" dirty="0" err="1"/>
              <a:t>ribadita</a:t>
            </a:r>
            <a:r>
              <a:rPr lang="en-GB" sz="3700" dirty="0"/>
              <a:t> </a:t>
            </a:r>
            <a:r>
              <a:rPr lang="en-GB" sz="3700" dirty="0" err="1"/>
              <a:t>nel</a:t>
            </a:r>
            <a:r>
              <a:rPr lang="en-GB" sz="3700" dirty="0"/>
              <a:t> 1715 da Clemente XI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3700" dirty="0" smtClean="0"/>
              <a:t>1722: </a:t>
            </a:r>
            <a:r>
              <a:rPr lang="en-GB" sz="3700" dirty="0" err="1" smtClean="0"/>
              <a:t>morte</a:t>
            </a:r>
            <a:r>
              <a:rPr lang="en-GB" sz="3700" dirty="0" smtClean="0"/>
              <a:t> di Kang Xi (non </a:t>
            </a:r>
            <a:r>
              <a:rPr lang="en-GB" sz="3700" dirty="0" err="1" smtClean="0"/>
              <a:t>battezzato</a:t>
            </a:r>
            <a:r>
              <a:rPr lang="en-GB" sz="3700" dirty="0" smtClean="0"/>
              <a:t>) e </a:t>
            </a:r>
            <a:r>
              <a:rPr lang="en-GB" sz="3700" dirty="0" err="1" smtClean="0"/>
              <a:t>successione</a:t>
            </a:r>
            <a:r>
              <a:rPr lang="en-GB" sz="3700" dirty="0" smtClean="0"/>
              <a:t> di </a:t>
            </a:r>
            <a:r>
              <a:rPr lang="it-IT" sz="3700" dirty="0" err="1"/>
              <a:t>Yongzheng</a:t>
            </a:r>
            <a:r>
              <a:rPr lang="en-GB" sz="3700" dirty="0" smtClean="0"/>
              <a:t>, </a:t>
            </a:r>
            <a:r>
              <a:rPr lang="en-GB" sz="3700" dirty="0" err="1" smtClean="0"/>
              <a:t>anticristiano</a:t>
            </a:r>
            <a:endParaRPr lang="en-GB" sz="3700" dirty="0" smtClean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3700" dirty="0" err="1" smtClean="0"/>
              <a:t>Editti</a:t>
            </a:r>
            <a:r>
              <a:rPr lang="en-GB" sz="3700" dirty="0" smtClean="0"/>
              <a:t> </a:t>
            </a:r>
            <a:r>
              <a:rPr lang="en-GB" sz="3700" dirty="0" err="1"/>
              <a:t>imperiali</a:t>
            </a:r>
            <a:r>
              <a:rPr lang="en-GB" sz="3700" dirty="0"/>
              <a:t> di </a:t>
            </a:r>
            <a:r>
              <a:rPr lang="en-GB" sz="3700" dirty="0" err="1"/>
              <a:t>proscrizione</a:t>
            </a:r>
            <a:r>
              <a:rPr lang="en-GB" sz="3700" dirty="0"/>
              <a:t> del </a:t>
            </a:r>
            <a:r>
              <a:rPr lang="en-GB" sz="3700" dirty="0" err="1"/>
              <a:t>cristianesimo</a:t>
            </a:r>
            <a:r>
              <a:rPr lang="en-GB" sz="3700" dirty="0"/>
              <a:t>, 1724 e 1732, </a:t>
            </a:r>
            <a:r>
              <a:rPr lang="en-GB" sz="3700" dirty="0" err="1" smtClean="0"/>
              <a:t>persecuzioni</a:t>
            </a:r>
            <a:r>
              <a:rPr lang="en-GB" sz="3700" dirty="0" smtClean="0"/>
              <a:t> </a:t>
            </a:r>
            <a:r>
              <a:rPr lang="en-GB" sz="3700" dirty="0" err="1" smtClean="0"/>
              <a:t>nelle</a:t>
            </a:r>
            <a:r>
              <a:rPr lang="en-GB" sz="3700" dirty="0" smtClean="0"/>
              <a:t> province, </a:t>
            </a:r>
            <a:r>
              <a:rPr lang="en-GB" sz="3700" dirty="0" err="1" smtClean="0"/>
              <a:t>confisca</a:t>
            </a:r>
            <a:r>
              <a:rPr lang="en-GB" sz="3700" dirty="0" smtClean="0"/>
              <a:t> di </a:t>
            </a:r>
            <a:r>
              <a:rPr lang="en-GB" sz="3700" dirty="0" err="1" smtClean="0"/>
              <a:t>chiese</a:t>
            </a:r>
            <a:r>
              <a:rPr lang="en-GB" sz="3700" dirty="0" smtClean="0"/>
              <a:t>, </a:t>
            </a:r>
            <a:r>
              <a:rPr lang="en-GB" sz="3700" dirty="0" err="1" smtClean="0"/>
              <a:t>esilio</a:t>
            </a:r>
            <a:r>
              <a:rPr lang="en-GB" sz="3700" dirty="0" smtClean="0"/>
              <a:t> </a:t>
            </a:r>
            <a:r>
              <a:rPr lang="en-GB" sz="3700" dirty="0" err="1"/>
              <a:t>dei</a:t>
            </a:r>
            <a:r>
              <a:rPr lang="en-GB" sz="3700" dirty="0"/>
              <a:t> </a:t>
            </a:r>
            <a:r>
              <a:rPr lang="en-GB" sz="3700" dirty="0" err="1"/>
              <a:t>missionari</a:t>
            </a:r>
            <a:r>
              <a:rPr lang="en-GB" sz="3700" dirty="0"/>
              <a:t> a Macao, </a:t>
            </a:r>
            <a:r>
              <a:rPr lang="en-GB" sz="3700" dirty="0" err="1"/>
              <a:t>restano</a:t>
            </a:r>
            <a:r>
              <a:rPr lang="en-GB" sz="3700" dirty="0"/>
              <a:t> solo </a:t>
            </a:r>
            <a:r>
              <a:rPr lang="en-GB" sz="3700" dirty="0" err="1"/>
              <a:t>quelli</a:t>
            </a:r>
            <a:r>
              <a:rPr lang="en-GB" sz="3700" dirty="0"/>
              <a:t> di </a:t>
            </a:r>
            <a:r>
              <a:rPr lang="en-GB" sz="3700" dirty="0" err="1"/>
              <a:t>Pechino</a:t>
            </a:r>
            <a:r>
              <a:rPr lang="en-GB" sz="3700" dirty="0"/>
              <a:t> (Benoit, </a:t>
            </a:r>
            <a:r>
              <a:rPr lang="en-GB" sz="3700" dirty="0" err="1"/>
              <a:t>Attiret</a:t>
            </a:r>
            <a:r>
              <a:rPr lang="en-GB" sz="3700" dirty="0"/>
              <a:t>, Castiglione</a:t>
            </a:r>
            <a:r>
              <a:rPr lang="en-GB" sz="3700" dirty="0" smtClean="0"/>
              <a:t>)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3700" dirty="0" smtClean="0"/>
              <a:t>1742: </a:t>
            </a:r>
            <a:r>
              <a:rPr lang="en-GB" sz="3700" dirty="0" err="1" smtClean="0"/>
              <a:t>bolla</a:t>
            </a:r>
            <a:r>
              <a:rPr lang="en-GB" sz="3700" dirty="0" smtClean="0"/>
              <a:t> </a:t>
            </a:r>
            <a:r>
              <a:rPr lang="en-GB" sz="3700" i="1" dirty="0" smtClean="0"/>
              <a:t>Ex quo </a:t>
            </a:r>
            <a:r>
              <a:rPr lang="en-GB" sz="3700" i="1" dirty="0" err="1" smtClean="0"/>
              <a:t>singulari</a:t>
            </a:r>
            <a:r>
              <a:rPr lang="en-GB" sz="3700" i="1" dirty="0" smtClean="0"/>
              <a:t> </a:t>
            </a:r>
            <a:r>
              <a:rPr lang="en-GB" sz="3700" dirty="0" smtClean="0"/>
              <a:t>di </a:t>
            </a:r>
            <a:r>
              <a:rPr lang="en-GB" sz="3700" dirty="0" err="1" smtClean="0"/>
              <a:t>Benedetto</a:t>
            </a:r>
            <a:r>
              <a:rPr lang="en-GB" sz="3700" smtClean="0"/>
              <a:t> XIV </a:t>
            </a:r>
            <a:r>
              <a:rPr lang="en-GB" sz="3700" dirty="0" smtClean="0"/>
              <a:t>e </a:t>
            </a:r>
            <a:r>
              <a:rPr lang="en-GB" sz="3700" dirty="0" err="1" smtClean="0"/>
              <a:t>condanna</a:t>
            </a:r>
            <a:r>
              <a:rPr lang="en-GB" sz="3700" dirty="0" smtClean="0"/>
              <a:t> </a:t>
            </a:r>
            <a:r>
              <a:rPr lang="en-GB" sz="3700" dirty="0" err="1" smtClean="0"/>
              <a:t>definitiva</a:t>
            </a:r>
            <a:r>
              <a:rPr lang="en-GB" sz="3700" dirty="0" smtClean="0"/>
              <a:t> </a:t>
            </a:r>
            <a:r>
              <a:rPr lang="en-GB" sz="3700" dirty="0" err="1" smtClean="0"/>
              <a:t>dei</a:t>
            </a:r>
            <a:r>
              <a:rPr lang="en-GB" sz="3700" dirty="0" smtClean="0"/>
              <a:t> </a:t>
            </a:r>
            <a:r>
              <a:rPr lang="en-GB" sz="3700" dirty="0" err="1" smtClean="0"/>
              <a:t>riti</a:t>
            </a:r>
            <a:r>
              <a:rPr lang="en-GB" sz="3700" dirty="0" smtClean="0"/>
              <a:t> </a:t>
            </a:r>
            <a:r>
              <a:rPr lang="en-GB" sz="3700" dirty="0" err="1" smtClean="0"/>
              <a:t>cinesi</a:t>
            </a:r>
            <a:endParaRPr lang="en-GB" sz="37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hlinkClick r:id="rId3"/>
              </a:rPr>
              <a:t>Biographical Dictionary of Chinese Christianity</a:t>
            </a:r>
            <a:endParaRPr lang="en-GB" b="1" dirty="0"/>
          </a:p>
          <a:p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24</a:t>
            </a:fld>
            <a:r>
              <a:rPr lang="en-GB" smtClean="0"/>
              <a:t> / 40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314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56984" cy="850106"/>
          </a:xfrm>
        </p:spPr>
        <p:txBody>
          <a:bodyPr/>
          <a:lstStyle/>
          <a:p>
            <a:r>
              <a:rPr lang="en-GB" sz="3200" dirty="0" smtClean="0"/>
              <a:t>Carta </a:t>
            </a:r>
            <a:r>
              <a:rPr lang="en-GB" sz="3200" dirty="0" err="1" smtClean="0"/>
              <a:t>della</a:t>
            </a:r>
            <a:r>
              <a:rPr lang="en-GB" sz="3200" dirty="0" smtClean="0"/>
              <a:t> </a:t>
            </a:r>
            <a:r>
              <a:rPr lang="en-GB" sz="3200" dirty="0" err="1" smtClean="0"/>
              <a:t>Cina</a:t>
            </a:r>
            <a:r>
              <a:rPr lang="en-GB" sz="3200" dirty="0" smtClean="0"/>
              <a:t> di Jean-Baptiste </a:t>
            </a:r>
            <a:r>
              <a:rPr lang="en-GB" sz="3200" dirty="0" err="1" smtClean="0"/>
              <a:t>D’Anville</a:t>
            </a:r>
            <a:r>
              <a:rPr lang="en-GB" sz="3200" dirty="0" smtClean="0"/>
              <a:t> (1734) (</a:t>
            </a:r>
            <a:r>
              <a:rPr lang="en-GB" sz="3200" dirty="0" err="1" smtClean="0"/>
              <a:t>autore</a:t>
            </a:r>
            <a:r>
              <a:rPr lang="en-GB" sz="3200" dirty="0" smtClean="0"/>
              <a:t> </a:t>
            </a:r>
            <a:r>
              <a:rPr lang="en-GB" sz="3200" dirty="0" err="1" smtClean="0"/>
              <a:t>delle</a:t>
            </a:r>
            <a:r>
              <a:rPr lang="en-GB" sz="3200" dirty="0" smtClean="0"/>
              <a:t> carte </a:t>
            </a:r>
            <a:r>
              <a:rPr lang="en-GB" sz="3200" dirty="0" err="1" smtClean="0"/>
              <a:t>dell’atlante</a:t>
            </a:r>
            <a:r>
              <a:rPr lang="en-GB" sz="3200" dirty="0" smtClean="0"/>
              <a:t> di Du </a:t>
            </a:r>
            <a:r>
              <a:rPr lang="en-GB" sz="3200" dirty="0" err="1" smtClean="0"/>
              <a:t>Halde</a:t>
            </a:r>
            <a:r>
              <a:rPr lang="en-GB" sz="3200" dirty="0" smtClean="0"/>
              <a:t>)</a:t>
            </a:r>
            <a:endParaRPr lang="en-GB" sz="32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25</a:t>
            </a:fld>
            <a:r>
              <a:rPr lang="en-GB" smtClean="0"/>
              <a:t> / 40</a:t>
            </a:r>
            <a:endParaRPr lang="en-GB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24744"/>
            <a:ext cx="7397008" cy="5310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651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67147"/>
            <a:ext cx="8229600" cy="850106"/>
          </a:xfrm>
        </p:spPr>
        <p:txBody>
          <a:bodyPr/>
          <a:lstStyle/>
          <a:p>
            <a:r>
              <a:rPr lang="it-IT" dirty="0" smtClean="0"/>
              <a:t>Dalla prosperità ‘esterna’ ai pregi interni: politica e ordine morale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523198"/>
            <a:ext cx="8291264" cy="4752528"/>
          </a:xfrm>
        </p:spPr>
        <p:txBody>
          <a:bodyPr>
            <a:normAutofit fontScale="92500"/>
          </a:bodyPr>
          <a:lstStyle/>
          <a:p>
            <a:r>
              <a:rPr lang="it-IT" dirty="0" smtClean="0"/>
              <a:t>La conoscenza delle istituzioni e delle tradizioni filosofiche e religiose</a:t>
            </a:r>
          </a:p>
          <a:p>
            <a:r>
              <a:rPr lang="it-IT" dirty="0" smtClean="0"/>
              <a:t>L’opera dei Gesuiti:</a:t>
            </a:r>
          </a:p>
          <a:p>
            <a:pPr marL="1166813" lvl="1" indent="-709613">
              <a:buFont typeface="Wingdings" panose="05000000000000000000" pitchFamily="2" charset="2"/>
              <a:buChar char="Ø"/>
            </a:pPr>
            <a:r>
              <a:rPr lang="it-IT" dirty="0" smtClean="0"/>
              <a:t>Matteo Ricci, fondatore della missione cattolica in Cina (1582-1610)</a:t>
            </a:r>
          </a:p>
          <a:p>
            <a:pPr marL="1166813" lvl="1" indent="-709613">
              <a:buFont typeface="Wingdings" panose="05000000000000000000" pitchFamily="2" charset="2"/>
              <a:buChar char="Ø"/>
            </a:pPr>
            <a:r>
              <a:rPr lang="it-IT" i="1" dirty="0" smtClean="0"/>
              <a:t>De Christiana </a:t>
            </a:r>
            <a:r>
              <a:rPr lang="it-IT" i="1" dirty="0" err="1" smtClean="0"/>
              <a:t>expeditione</a:t>
            </a:r>
            <a:r>
              <a:rPr lang="it-IT" i="1" dirty="0" smtClean="0"/>
              <a:t> </a:t>
            </a:r>
            <a:r>
              <a:rPr lang="it-IT" i="1" dirty="0" err="1" smtClean="0"/>
              <a:t>apud</a:t>
            </a:r>
            <a:r>
              <a:rPr lang="it-IT" i="1" dirty="0" smtClean="0"/>
              <a:t> </a:t>
            </a:r>
            <a:r>
              <a:rPr lang="it-IT" i="1" dirty="0" err="1" smtClean="0"/>
              <a:t>Sinas</a:t>
            </a:r>
            <a:r>
              <a:rPr lang="it-IT" dirty="0" smtClean="0"/>
              <a:t>, 1615: grande successo e traduzioni</a:t>
            </a:r>
          </a:p>
          <a:p>
            <a:pPr marL="1166813" lvl="1" indent="-709613">
              <a:buFont typeface="Wingdings" panose="05000000000000000000" pitchFamily="2" charset="2"/>
              <a:buChar char="Ø"/>
            </a:pPr>
            <a:r>
              <a:rPr lang="it-IT" i="1" dirty="0"/>
              <a:t>http://ricci.bc.edu/books/de-christiana-expeditione-apud-sinas-suscepta-ab-societate-jesu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26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120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7856" y="96973"/>
            <a:ext cx="5184420" cy="6259377"/>
          </a:xfrm>
          <a:prstGeom prst="rect">
            <a:avLst/>
          </a:prstGeo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Segnaposto contenuto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296" y="332656"/>
            <a:ext cx="3516704" cy="6023694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27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403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it-IT" sz="4400" dirty="0" smtClean="0"/>
              <a:t>Ricci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 smtClean="0"/>
              <a:t>Una descrizione guidata da spirito di indagine ‘</a:t>
            </a:r>
            <a:r>
              <a:rPr lang="it-IT" dirty="0" err="1" smtClean="0"/>
              <a:t>galileano</a:t>
            </a:r>
            <a:r>
              <a:rPr lang="it-IT" dirty="0" smtClean="0"/>
              <a:t>’ </a:t>
            </a:r>
          </a:p>
          <a:p>
            <a:r>
              <a:rPr lang="it-IT" dirty="0" smtClean="0"/>
              <a:t>Osservazione, dati geografico-climatici, etnografia, leggi, istituzioni, governo, costumi, immune da forme di idealizzazione e da volontà di erigere a modello, esempio</a:t>
            </a:r>
          </a:p>
          <a:p>
            <a:r>
              <a:rPr lang="it-IT" dirty="0" smtClean="0"/>
              <a:t>Ricerca di peculiarità, comprensione della singolarità e dell’unitarietà del sistema culturale, confronto non normativo con l’Europa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28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096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400" dirty="0" smtClean="0"/>
              <a:t>Ricci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Comprensione della mentalità ‘</a:t>
            </a:r>
            <a:r>
              <a:rPr lang="it-IT" dirty="0" err="1" smtClean="0"/>
              <a:t>sinocentrica</a:t>
            </a:r>
            <a:r>
              <a:rPr lang="it-IT" dirty="0" smtClean="0"/>
              <a:t>’ dei Cinesi</a:t>
            </a:r>
          </a:p>
          <a:p>
            <a:r>
              <a:rPr lang="it-IT" dirty="0" smtClean="0"/>
              <a:t>Tolleranza e volontà di comprensione dell’ ‘altro’</a:t>
            </a:r>
          </a:p>
          <a:p>
            <a:r>
              <a:rPr lang="it-IT" dirty="0" smtClean="0"/>
              <a:t>Sforzo di adattamento della religione cristiana all’élite sociale e culturale cinese</a:t>
            </a:r>
          </a:p>
          <a:p>
            <a:r>
              <a:rPr lang="it-IT" dirty="0" smtClean="0"/>
              <a:t>Matematico, cartografo, filologo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29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679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712968" cy="763935"/>
          </a:xfrm>
        </p:spPr>
        <p:txBody>
          <a:bodyPr>
            <a:normAutofit/>
          </a:bodyPr>
          <a:lstStyle/>
          <a:p>
            <a:r>
              <a:rPr lang="it-IT" b="1" dirty="0" smtClean="0">
                <a:solidFill>
                  <a:srgbClr val="FFC000"/>
                </a:solidFill>
              </a:rPr>
              <a:t>Da Marco Polo al sec. XVI</a:t>
            </a:r>
            <a:endParaRPr lang="it-IT" b="1" dirty="0">
              <a:solidFill>
                <a:srgbClr val="FFC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3528" y="1038573"/>
            <a:ext cx="8640960" cy="5326881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dirty="0" smtClean="0"/>
              <a:t>I più risalenti resoconti sulla Cina:</a:t>
            </a:r>
          </a:p>
          <a:p>
            <a:pPr marL="1073150" lvl="1" indent="-6159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it-IT" sz="2400" i="1" dirty="0" err="1" smtClean="0"/>
              <a:t>Anciennes</a:t>
            </a:r>
            <a:r>
              <a:rPr lang="it-IT" sz="2400" i="1" dirty="0" smtClean="0"/>
              <a:t> Relations </a:t>
            </a:r>
            <a:r>
              <a:rPr lang="it-IT" sz="2400" i="1" dirty="0" err="1" smtClean="0"/>
              <a:t>des</a:t>
            </a:r>
            <a:r>
              <a:rPr lang="it-IT" sz="2400" i="1" dirty="0" smtClean="0"/>
              <a:t> </a:t>
            </a:r>
            <a:r>
              <a:rPr lang="it-IT" sz="2400" i="1" dirty="0" err="1" smtClean="0"/>
              <a:t>Indes</a:t>
            </a:r>
            <a:r>
              <a:rPr lang="it-IT" sz="2400" i="1" dirty="0" smtClean="0"/>
              <a:t> et de la Chine</a:t>
            </a:r>
            <a:r>
              <a:rPr lang="it-IT" sz="2400" dirty="0" smtClean="0"/>
              <a:t>, Paris, 1718 (</a:t>
            </a:r>
            <a:r>
              <a:rPr lang="it-IT" sz="2400" dirty="0" err="1" smtClean="0"/>
              <a:t>London</a:t>
            </a:r>
            <a:r>
              <a:rPr lang="it-IT" sz="2400" dirty="0" smtClean="0"/>
              <a:t>, 1733) [</a:t>
            </a:r>
            <a:r>
              <a:rPr lang="en-GB" sz="2400" dirty="0"/>
              <a:t>851 </a:t>
            </a:r>
            <a:r>
              <a:rPr lang="en-GB" sz="2400" dirty="0" smtClean="0"/>
              <a:t>e 867 d. C.</a:t>
            </a:r>
            <a:r>
              <a:rPr lang="it-IT" sz="2400" dirty="0" smtClean="0"/>
              <a:t>, manoscritto 1173]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683568" y="6356350"/>
            <a:ext cx="6336704" cy="365125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150" y="2576415"/>
            <a:ext cx="2355528" cy="378903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3" y="3428989"/>
            <a:ext cx="13" cy="21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3" y="3428989"/>
            <a:ext cx="13" cy="21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488" y="3428165"/>
            <a:ext cx="1023" cy="167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05" y="2565950"/>
            <a:ext cx="2352487" cy="3790400"/>
          </a:xfrm>
          <a:prstGeom prst="rect">
            <a:avLst/>
          </a:prstGeom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3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256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 smtClean="0"/>
              <a:t>Matteo Ricci, </a:t>
            </a:r>
            <a:r>
              <a:rPr lang="it-IT" sz="3200" i="1" dirty="0"/>
              <a:t>Carta Geografica Completa di tutti i Regni del </a:t>
            </a:r>
            <a:r>
              <a:rPr lang="it-IT" sz="3200" i="1" dirty="0" smtClean="0"/>
              <a:t>Mondo</a:t>
            </a:r>
            <a:r>
              <a:rPr lang="it-IT" sz="3200" dirty="0" smtClean="0"/>
              <a:t>, 1602, tavole 1-3</a:t>
            </a:r>
            <a:endParaRPr lang="it-IT" sz="3200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840" y="1357498"/>
            <a:ext cx="5250319" cy="4752975"/>
          </a:xfr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30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623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1566" y="360127"/>
            <a:ext cx="8564929" cy="850106"/>
          </a:xfrm>
        </p:spPr>
        <p:txBody>
          <a:bodyPr/>
          <a:lstStyle/>
          <a:p>
            <a:r>
              <a:rPr lang="it-IT" dirty="0"/>
              <a:t>Matteo Ricci, </a:t>
            </a:r>
            <a:r>
              <a:rPr lang="it-IT" i="1" dirty="0"/>
              <a:t>Carta Geografica Completa di tutti i Regni del Mondo</a:t>
            </a:r>
            <a:r>
              <a:rPr lang="it-IT" dirty="0"/>
              <a:t>, 1602, tavole </a:t>
            </a:r>
            <a:r>
              <a:rPr lang="it-IT" dirty="0" smtClean="0"/>
              <a:t>4-6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412875"/>
            <a:ext cx="5395255" cy="4878913"/>
          </a:xfr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31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049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6" name="Picture 2" descr="35561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22" y="1124744"/>
            <a:ext cx="4075246" cy="5304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51304" cy="850106"/>
          </a:xfrm>
        </p:spPr>
        <p:txBody>
          <a:bodyPr/>
          <a:lstStyle/>
          <a:p>
            <a:r>
              <a:rPr lang="it-IT" sz="3300" dirty="0" smtClean="0"/>
              <a:t>Álvaro Semedo SJ, </a:t>
            </a:r>
            <a:r>
              <a:rPr lang="it-IT" sz="3300" i="1" dirty="0" smtClean="0"/>
              <a:t>Imperio de la China</a:t>
            </a:r>
            <a:r>
              <a:rPr lang="it-IT" sz="3300" dirty="0" smtClean="0"/>
              <a:t>, 1642</a:t>
            </a:r>
            <a:endParaRPr lang="it-IT" sz="3300" dirty="0"/>
          </a:p>
        </p:txBody>
      </p:sp>
      <p:sp>
        <p:nvSpPr>
          <p:cNvPr id="3" name="Rettangolo 2"/>
          <p:cNvSpPr/>
          <p:nvPr/>
        </p:nvSpPr>
        <p:spPr>
          <a:xfrm>
            <a:off x="4499992" y="1124744"/>
            <a:ext cx="444563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Álvaro Semedo </a:t>
            </a:r>
            <a:r>
              <a:rPr lang="it-IT" dirty="0" smtClean="0"/>
              <a:t>(1585-1658) in Cina (Macao) dal 1610, poi a Nanjing, imprigionato e rispedito a Macao nel 1621, nel 1636, rientrò in Europa come procuratore </a:t>
            </a:r>
            <a:r>
              <a:rPr lang="it-IT" dirty="0"/>
              <a:t>della missioni della Cina </a:t>
            </a:r>
            <a:r>
              <a:rPr lang="it-IT" dirty="0" smtClean="0"/>
              <a:t>(reclutatore) dal 1636 al 1644, compose l’opera maggiore, poi tornò a Canton  nel 1644 come Vice-Provinciale della missione gesuitica  e vi rimase fino alla morte. Oltre che responsabile del coordinamento delle attività missionarie, fu studioso e a lui si deve la descrizione della stele nestoriana di epoca </a:t>
            </a:r>
            <a:r>
              <a:rPr lang="it-IT" dirty="0" err="1" smtClean="0"/>
              <a:t>Tang</a:t>
            </a:r>
            <a:r>
              <a:rPr lang="it-IT" dirty="0" smtClean="0"/>
              <a:t> (VIII secolo) a </a:t>
            </a:r>
            <a:r>
              <a:rPr lang="it-IT" dirty="0" err="1" smtClean="0"/>
              <a:t>X’ian</a:t>
            </a:r>
            <a:r>
              <a:rPr lang="it-IT" dirty="0" smtClean="0"/>
              <a:t> (</a:t>
            </a:r>
            <a:r>
              <a:rPr lang="it-IT" dirty="0" err="1" smtClean="0"/>
              <a:t>Shaanxi</a:t>
            </a:r>
            <a:r>
              <a:rPr lang="it-IT" dirty="0" smtClean="0"/>
              <a:t>). Semedo è un </a:t>
            </a:r>
            <a:r>
              <a:rPr lang="it-IT" dirty="0"/>
              <a:t>ammiratore di fertilità, ricchezza, popolazione, città, autosufficienza, spirito commerciale, artigianato, istruzione pubblica, giustizia, tenore di </a:t>
            </a:r>
            <a:r>
              <a:rPr lang="it-IT" dirty="0" smtClean="0"/>
              <a:t>vita; vede la Cina </a:t>
            </a:r>
            <a:r>
              <a:rPr lang="it-IT" dirty="0"/>
              <a:t>spesso superiore </a:t>
            </a:r>
            <a:r>
              <a:rPr lang="it-IT" dirty="0" smtClean="0"/>
              <a:t>all’Occidente: </a:t>
            </a:r>
            <a:r>
              <a:rPr lang="it-IT" dirty="0"/>
              <a:t>non sono «barbari» come gli indios </a:t>
            </a:r>
            <a:r>
              <a:rPr lang="it-IT" dirty="0" smtClean="0"/>
              <a:t>brasiliani.</a:t>
            </a:r>
            <a:endParaRPr lang="it-IT" dirty="0"/>
          </a:p>
          <a:p>
            <a:endParaRPr lang="it-IT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32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961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La stele nestoriana di </a:t>
            </a:r>
            <a:r>
              <a:rPr lang="it-IT" dirty="0" err="1" smtClean="0"/>
              <a:t>X’ian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4" descr="http://upload.wikimedia.org/wikipedia/commons/d/d7/Nestorian-Stele-Budge-plate-X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745" y="1484784"/>
            <a:ext cx="3558510" cy="475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33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14700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Edizione italiana, Roma, 1643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636" y="1219994"/>
            <a:ext cx="3713578" cy="5136356"/>
          </a:xfr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34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25407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it-IT" dirty="0" smtClean="0"/>
              <a:t>Edizione francese, 1645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230" y="905875"/>
            <a:ext cx="3757524" cy="5450475"/>
          </a:xfrm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35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11899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30758"/>
            <a:ext cx="8229600" cy="589752"/>
          </a:xfrm>
        </p:spPr>
        <p:txBody>
          <a:bodyPr/>
          <a:lstStyle/>
          <a:p>
            <a:r>
              <a:rPr lang="it-IT" dirty="0" smtClean="0"/>
              <a:t>Edizione inglese, </a:t>
            </a:r>
            <a:r>
              <a:rPr lang="it-IT" dirty="0" err="1" smtClean="0"/>
              <a:t>London</a:t>
            </a:r>
            <a:r>
              <a:rPr lang="it-IT" dirty="0" smtClean="0"/>
              <a:t>, 1655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913909"/>
            <a:ext cx="7056784" cy="5349042"/>
          </a:xfrm>
          <a:prstGeom prst="rect">
            <a:avLst/>
          </a:prstGeom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36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26989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it-IT" sz="2000" i="1" dirty="0" err="1"/>
              <a:t>Confucius</a:t>
            </a:r>
            <a:r>
              <a:rPr lang="it-IT" sz="2000" i="1" dirty="0"/>
              <a:t> </a:t>
            </a:r>
            <a:r>
              <a:rPr lang="it-IT" sz="2000" i="1" dirty="0" err="1"/>
              <a:t>Sinarum</a:t>
            </a:r>
            <a:r>
              <a:rPr lang="it-IT" sz="2000" i="1" dirty="0"/>
              <a:t> </a:t>
            </a:r>
            <a:r>
              <a:rPr lang="it-IT" sz="2000" i="1" dirty="0" err="1"/>
              <a:t>philosophus</a:t>
            </a:r>
            <a:r>
              <a:rPr lang="it-IT" sz="2000" i="1" dirty="0"/>
              <a:t> </a:t>
            </a:r>
            <a:r>
              <a:rPr lang="it-IT" sz="2000" i="1" dirty="0" err="1" smtClean="0"/>
              <a:t>sive</a:t>
            </a:r>
            <a:r>
              <a:rPr lang="it-IT" sz="2000" i="1" dirty="0"/>
              <a:t>, </a:t>
            </a:r>
            <a:r>
              <a:rPr lang="it-IT" sz="2000" i="1" dirty="0" err="1"/>
              <a:t>Scientia</a:t>
            </a:r>
            <a:r>
              <a:rPr lang="it-IT" sz="2000" i="1" dirty="0"/>
              <a:t> </a:t>
            </a:r>
            <a:r>
              <a:rPr lang="it-IT" sz="2000" i="1" dirty="0" err="1"/>
              <a:t>sinensis</a:t>
            </a:r>
            <a:r>
              <a:rPr lang="it-IT" sz="2000" i="1" dirty="0"/>
              <a:t> latine </a:t>
            </a:r>
            <a:r>
              <a:rPr lang="it-IT" sz="2000" i="1" dirty="0" err="1"/>
              <a:t>exposita</a:t>
            </a:r>
            <a:r>
              <a:rPr lang="it-IT" sz="2000" i="1" dirty="0"/>
              <a:t>.</a:t>
            </a:r>
            <a:r>
              <a:rPr lang="it-IT" sz="2000" dirty="0"/>
              <a:t> </a:t>
            </a:r>
            <a:r>
              <a:rPr lang="it-IT" sz="2000" dirty="0" smtClean="0"/>
              <a:t> Studio </a:t>
            </a:r>
            <a:r>
              <a:rPr lang="it-IT" sz="2000" dirty="0"/>
              <a:t>&amp; opera Prosperi </a:t>
            </a:r>
            <a:r>
              <a:rPr lang="it-IT" sz="2000" dirty="0" err="1"/>
              <a:t>Intorcetta</a:t>
            </a:r>
            <a:r>
              <a:rPr lang="it-IT" sz="2000" dirty="0"/>
              <a:t>, </a:t>
            </a:r>
            <a:r>
              <a:rPr lang="it-IT" sz="2000" dirty="0" err="1"/>
              <a:t>Christiani</a:t>
            </a:r>
            <a:r>
              <a:rPr lang="it-IT" sz="2000" dirty="0"/>
              <a:t> </a:t>
            </a:r>
            <a:r>
              <a:rPr lang="it-IT" sz="2000" dirty="0" err="1"/>
              <a:t>Herdtrich</a:t>
            </a:r>
            <a:r>
              <a:rPr lang="it-IT" sz="2000" dirty="0"/>
              <a:t>, Francisci </a:t>
            </a:r>
            <a:r>
              <a:rPr lang="it-IT" sz="2000" dirty="0" smtClean="0"/>
              <a:t> </a:t>
            </a:r>
            <a:r>
              <a:rPr lang="it-IT" sz="2000" dirty="0" err="1" smtClean="0"/>
              <a:t>Rougemont</a:t>
            </a:r>
            <a:r>
              <a:rPr lang="it-IT" sz="2000" dirty="0"/>
              <a:t>, </a:t>
            </a:r>
            <a:r>
              <a:rPr lang="it-IT" sz="2000" dirty="0" err="1"/>
              <a:t>Philippi</a:t>
            </a:r>
            <a:r>
              <a:rPr lang="it-IT" sz="2000" dirty="0"/>
              <a:t> </a:t>
            </a:r>
            <a:r>
              <a:rPr lang="it-IT" sz="2000" dirty="0" smtClean="0"/>
              <a:t>Couplet</a:t>
            </a:r>
            <a:r>
              <a:rPr lang="it-IT" sz="2000" dirty="0"/>
              <a:t>, </a:t>
            </a:r>
            <a:r>
              <a:rPr lang="it-IT" sz="2000" dirty="0" err="1"/>
              <a:t>patrum</a:t>
            </a:r>
            <a:r>
              <a:rPr lang="it-IT" sz="2000" dirty="0"/>
              <a:t> </a:t>
            </a:r>
            <a:r>
              <a:rPr lang="it-IT" sz="2000" dirty="0" err="1"/>
              <a:t>Societatis</a:t>
            </a:r>
            <a:r>
              <a:rPr lang="it-IT" sz="2000" dirty="0"/>
              <a:t> </a:t>
            </a:r>
            <a:r>
              <a:rPr lang="it-IT" sz="2000" dirty="0" err="1"/>
              <a:t>Jesu</a:t>
            </a:r>
            <a:r>
              <a:rPr lang="it-IT" sz="2000" dirty="0"/>
              <a:t> </a:t>
            </a:r>
            <a:r>
              <a:rPr lang="it-IT" sz="2000" dirty="0" smtClean="0"/>
              <a:t>, </a:t>
            </a:r>
            <a:r>
              <a:rPr lang="it-IT" sz="2000" dirty="0" err="1" smtClean="0"/>
              <a:t>Parisiis</a:t>
            </a:r>
            <a:r>
              <a:rPr lang="it-IT" sz="2000" dirty="0" smtClean="0"/>
              <a:t>, 1687</a:t>
            </a:r>
            <a:endParaRPr lang="en-GB" sz="20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AutoShape 4" descr="http://ricci.bc.edu/files/books/ConfuciusSinarum-cropped.jpg"/>
          <p:cNvSpPr>
            <a:spLocks noChangeAspect="1" noChangeArrowheads="1"/>
          </p:cNvSpPr>
          <p:nvPr/>
        </p:nvSpPr>
        <p:spPr bwMode="auto">
          <a:xfrm>
            <a:off x="155575" y="-2773363"/>
            <a:ext cx="3619500" cy="579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70" y="1196752"/>
            <a:ext cx="3228334" cy="5163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4139952" y="1556792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La prima </a:t>
            </a:r>
            <a:r>
              <a:rPr lang="en-GB" dirty="0" err="1" smtClean="0"/>
              <a:t>traduzione</a:t>
            </a:r>
            <a:r>
              <a:rPr lang="en-GB" dirty="0" smtClean="0"/>
              <a:t> del </a:t>
            </a:r>
            <a:r>
              <a:rPr lang="en-GB" dirty="0" err="1" smtClean="0"/>
              <a:t>canone</a:t>
            </a:r>
            <a:r>
              <a:rPr lang="en-GB" dirty="0" smtClean="0"/>
              <a:t> </a:t>
            </a:r>
            <a:r>
              <a:rPr lang="en-GB" dirty="0" err="1" smtClean="0"/>
              <a:t>classico</a:t>
            </a:r>
            <a:r>
              <a:rPr lang="en-GB" dirty="0" smtClean="0"/>
              <a:t> </a:t>
            </a:r>
            <a:r>
              <a:rPr lang="en-GB" dirty="0" err="1" smtClean="0"/>
              <a:t>confuciano</a:t>
            </a:r>
            <a:r>
              <a:rPr lang="en-GB" smtClean="0"/>
              <a:t> in </a:t>
            </a:r>
            <a:r>
              <a:rPr lang="en-GB" dirty="0" err="1"/>
              <a:t>una</a:t>
            </a:r>
            <a:r>
              <a:rPr lang="en-GB" dirty="0"/>
              <a:t> lingua </a:t>
            </a:r>
            <a:r>
              <a:rPr lang="en-GB" dirty="0" err="1"/>
              <a:t>occidentale</a:t>
            </a:r>
            <a:r>
              <a:rPr lang="en-GB" dirty="0"/>
              <a:t> 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37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64624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850106"/>
          </a:xfrm>
        </p:spPr>
        <p:txBody>
          <a:bodyPr/>
          <a:lstStyle/>
          <a:p>
            <a:r>
              <a:rPr lang="it-IT" dirty="0" smtClean="0"/>
              <a:t>Louis Le </a:t>
            </a:r>
            <a:r>
              <a:rPr lang="it-IT" dirty="0" err="1" smtClean="0"/>
              <a:t>Comte</a:t>
            </a:r>
            <a:r>
              <a:rPr lang="it-IT" dirty="0" smtClean="0"/>
              <a:t>, </a:t>
            </a:r>
            <a:r>
              <a:rPr lang="it-IT" i="1" dirty="0" err="1" smtClean="0"/>
              <a:t>Nouveaux</a:t>
            </a:r>
            <a:r>
              <a:rPr lang="it-IT" i="1" dirty="0" smtClean="0"/>
              <a:t>  </a:t>
            </a:r>
            <a:r>
              <a:rPr lang="it-IT" i="1" dirty="0" err="1" smtClean="0"/>
              <a:t>Mémoires</a:t>
            </a:r>
            <a:r>
              <a:rPr lang="it-IT" i="1" dirty="0" smtClean="0"/>
              <a:t> </a:t>
            </a:r>
            <a:r>
              <a:rPr lang="it-IT" i="1" dirty="0" err="1" smtClean="0"/>
              <a:t>sur</a:t>
            </a:r>
            <a:r>
              <a:rPr lang="it-IT" i="1" dirty="0" smtClean="0"/>
              <a:t> l’</a:t>
            </a:r>
            <a:r>
              <a:rPr lang="it-IT" i="1" dirty="0" err="1" smtClean="0"/>
              <a:t>état</a:t>
            </a:r>
            <a:r>
              <a:rPr lang="it-IT" i="1" dirty="0" smtClean="0"/>
              <a:t> </a:t>
            </a:r>
            <a:r>
              <a:rPr lang="it-IT" i="1" dirty="0" err="1" smtClean="0"/>
              <a:t>présent</a:t>
            </a:r>
            <a:r>
              <a:rPr lang="it-IT" i="1" dirty="0" smtClean="0"/>
              <a:t> de la Chine</a:t>
            </a:r>
            <a:r>
              <a:rPr lang="it-IT" dirty="0" smtClean="0"/>
              <a:t>, 1696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54767"/>
            <a:ext cx="3024336" cy="5001583"/>
          </a:xfr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Rettangolo 6"/>
          <p:cNvSpPr/>
          <p:nvPr/>
        </p:nvSpPr>
        <p:spPr>
          <a:xfrm>
            <a:off x="3635896" y="1484784"/>
            <a:ext cx="525658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Le </a:t>
            </a:r>
            <a:r>
              <a:rPr lang="it-IT" dirty="0" err="1" smtClean="0"/>
              <a:t>Comte</a:t>
            </a:r>
            <a:r>
              <a:rPr lang="it-IT" dirty="0" smtClean="0"/>
              <a:t> (1655-1729), gesuita bordolese, matematico e astronomo, inviato in Siam (1685, con </a:t>
            </a:r>
            <a:r>
              <a:rPr lang="it-IT" dirty="0" err="1" smtClean="0"/>
              <a:t>Tachard</a:t>
            </a:r>
            <a:r>
              <a:rPr lang="it-IT" dirty="0" smtClean="0"/>
              <a:t>, </a:t>
            </a:r>
            <a:r>
              <a:rPr lang="it-IT" dirty="0" err="1" smtClean="0"/>
              <a:t>Fontaney</a:t>
            </a:r>
            <a:r>
              <a:rPr lang="it-IT" dirty="0" smtClean="0"/>
              <a:t>, </a:t>
            </a:r>
            <a:r>
              <a:rPr lang="it-IT" dirty="0" err="1" smtClean="0"/>
              <a:t>Visdelou</a:t>
            </a:r>
            <a:r>
              <a:rPr lang="it-IT" dirty="0"/>
              <a:t> </a:t>
            </a:r>
            <a:r>
              <a:rPr lang="it-IT" dirty="0" smtClean="0"/>
              <a:t>e Bouvet) e poi in Cina (1687), rientra in Europa nel 1692. Coinvolto nella «querelle </a:t>
            </a:r>
            <a:r>
              <a:rPr lang="it-IT" dirty="0" err="1" smtClean="0"/>
              <a:t>des</a:t>
            </a:r>
            <a:r>
              <a:rPr lang="it-IT" dirty="0" smtClean="0"/>
              <a:t> </a:t>
            </a:r>
            <a:r>
              <a:rPr lang="it-IT" dirty="0" err="1" smtClean="0"/>
              <a:t>rites</a:t>
            </a:r>
            <a:r>
              <a:rPr lang="it-IT" dirty="0" smtClean="0"/>
              <a:t>» con le </a:t>
            </a:r>
            <a:r>
              <a:rPr lang="it-IT" i="1" dirty="0" err="1" smtClean="0"/>
              <a:t>Missions</a:t>
            </a:r>
            <a:r>
              <a:rPr lang="it-IT" i="1" dirty="0" smtClean="0"/>
              <a:t> </a:t>
            </a:r>
            <a:r>
              <a:rPr lang="it-IT" i="1" dirty="0" err="1" smtClean="0"/>
              <a:t>Etrangères</a:t>
            </a:r>
            <a:r>
              <a:rPr lang="it-IT" dirty="0" smtClean="0"/>
              <a:t>, difende i confratelli dall’accusa di idolatria, anche con un memoriale </a:t>
            </a:r>
            <a:r>
              <a:rPr lang="fr-FR" i="1" dirty="0"/>
              <a:t>Sur les Cérémonies de la </a:t>
            </a:r>
            <a:r>
              <a:rPr lang="fr-FR" i="1" dirty="0" smtClean="0"/>
              <a:t>Chine</a:t>
            </a:r>
            <a:r>
              <a:rPr lang="fr-FR" dirty="0" smtClean="0"/>
              <a:t>, </a:t>
            </a:r>
            <a:r>
              <a:rPr lang="fr-FR" dirty="0"/>
              <a:t>Liège, </a:t>
            </a:r>
            <a:r>
              <a:rPr lang="fr-FR" dirty="0" smtClean="0"/>
              <a:t>1700. I </a:t>
            </a:r>
            <a:r>
              <a:rPr lang="fr-FR" i="1" dirty="0" smtClean="0"/>
              <a:t>Mémoires</a:t>
            </a:r>
            <a:r>
              <a:rPr lang="fr-FR" dirty="0" smtClean="0"/>
              <a:t> sono </a:t>
            </a:r>
            <a:r>
              <a:rPr lang="fr-FR" dirty="0" err="1" smtClean="0"/>
              <a:t>denunciati</a:t>
            </a:r>
            <a:r>
              <a:rPr lang="fr-FR" dirty="0" smtClean="0"/>
              <a:t> alla </a:t>
            </a:r>
            <a:r>
              <a:rPr lang="fr-FR" dirty="0" err="1" smtClean="0"/>
              <a:t>facoltà</a:t>
            </a:r>
            <a:r>
              <a:rPr lang="fr-FR" dirty="0" smtClean="0"/>
              <a:t> di </a:t>
            </a:r>
            <a:r>
              <a:rPr lang="fr-FR" dirty="0" err="1" smtClean="0"/>
              <a:t>Teologia</a:t>
            </a:r>
            <a:r>
              <a:rPr lang="fr-FR" dirty="0" smtClean="0"/>
              <a:t> </a:t>
            </a:r>
            <a:r>
              <a:rPr lang="fr-FR" dirty="0" err="1" smtClean="0"/>
              <a:t>della</a:t>
            </a:r>
            <a:r>
              <a:rPr lang="fr-FR" dirty="0" smtClean="0"/>
              <a:t> </a:t>
            </a:r>
            <a:r>
              <a:rPr lang="fr-FR" dirty="0" err="1" smtClean="0"/>
              <a:t>Sorbona</a:t>
            </a:r>
            <a:r>
              <a:rPr lang="fr-FR" dirty="0" smtClean="0"/>
              <a:t> e alla </a:t>
            </a:r>
            <a:r>
              <a:rPr lang="fr-FR" dirty="0" err="1" smtClean="0"/>
              <a:t>corte</a:t>
            </a:r>
            <a:r>
              <a:rPr lang="fr-FR" dirty="0" smtClean="0"/>
              <a:t> </a:t>
            </a:r>
            <a:r>
              <a:rPr lang="fr-FR" dirty="0" err="1" smtClean="0"/>
              <a:t>pontificia</a:t>
            </a:r>
            <a:r>
              <a:rPr lang="fr-FR" dirty="0" smtClean="0"/>
              <a:t> a Roma e </a:t>
            </a:r>
            <a:r>
              <a:rPr lang="fr-FR" dirty="0" err="1" smtClean="0"/>
              <a:t>censurati</a:t>
            </a:r>
            <a:r>
              <a:rPr lang="fr-FR" dirty="0" smtClean="0"/>
              <a:t>.</a:t>
            </a:r>
          </a:p>
          <a:p>
            <a:r>
              <a:rPr lang="fr-FR" dirty="0" smtClean="0"/>
              <a:t>Le Comte </a:t>
            </a:r>
            <a:r>
              <a:rPr lang="fr-FR" dirty="0" err="1" smtClean="0"/>
              <a:t>ritrae</a:t>
            </a:r>
            <a:r>
              <a:rPr lang="fr-FR" dirty="0" smtClean="0"/>
              <a:t> la </a:t>
            </a:r>
            <a:r>
              <a:rPr lang="fr-FR" dirty="0" err="1" smtClean="0"/>
              <a:t>Cina</a:t>
            </a:r>
            <a:r>
              <a:rPr lang="fr-FR" dirty="0" smtClean="0"/>
              <a:t> come </a:t>
            </a:r>
            <a:r>
              <a:rPr lang="fr-FR" dirty="0" err="1" smtClean="0"/>
              <a:t>Stato</a:t>
            </a:r>
            <a:r>
              <a:rPr lang="fr-FR" dirty="0" smtClean="0"/>
              <a:t> </a:t>
            </a:r>
            <a:r>
              <a:rPr lang="fr-FR" dirty="0" err="1" smtClean="0"/>
              <a:t>civilizzato</a:t>
            </a:r>
            <a:r>
              <a:rPr lang="fr-FR" dirty="0" smtClean="0"/>
              <a:t> e </a:t>
            </a:r>
            <a:r>
              <a:rPr lang="fr-FR" dirty="0" err="1" smtClean="0"/>
              <a:t>potente</a:t>
            </a:r>
            <a:r>
              <a:rPr lang="fr-FR" dirty="0" smtClean="0"/>
              <a:t>, di </a:t>
            </a:r>
            <a:r>
              <a:rPr lang="fr-FR" dirty="0" err="1" smtClean="0"/>
              <a:t>indiscussa</a:t>
            </a:r>
            <a:r>
              <a:rPr lang="fr-FR" dirty="0" smtClean="0"/>
              <a:t> </a:t>
            </a:r>
            <a:r>
              <a:rPr lang="fr-FR" dirty="0" err="1" smtClean="0"/>
              <a:t>superiorità</a:t>
            </a:r>
            <a:r>
              <a:rPr lang="fr-FR" dirty="0" smtClean="0"/>
              <a:t> in Asia,  tale </a:t>
            </a:r>
            <a:r>
              <a:rPr lang="fr-FR" dirty="0" err="1" smtClean="0"/>
              <a:t>perfino</a:t>
            </a:r>
            <a:r>
              <a:rPr lang="fr-FR" dirty="0" smtClean="0"/>
              <a:t> da </a:t>
            </a:r>
            <a:r>
              <a:rPr lang="fr-FR" dirty="0" err="1" smtClean="0"/>
              <a:t>eguagliare</a:t>
            </a:r>
            <a:r>
              <a:rPr lang="fr-FR" dirty="0" smtClean="0"/>
              <a:t> (</a:t>
            </a:r>
            <a:r>
              <a:rPr lang="fr-FR" dirty="0" err="1" smtClean="0"/>
              <a:t>tenore</a:t>
            </a:r>
            <a:r>
              <a:rPr lang="fr-FR" dirty="0" smtClean="0"/>
              <a:t> di </a:t>
            </a:r>
            <a:r>
              <a:rPr lang="fr-FR" dirty="0" err="1" smtClean="0"/>
              <a:t>vita</a:t>
            </a:r>
            <a:r>
              <a:rPr lang="fr-FR" dirty="0" smtClean="0"/>
              <a:t>) o </a:t>
            </a:r>
            <a:r>
              <a:rPr lang="fr-FR" dirty="0" err="1" smtClean="0"/>
              <a:t>sopravanzare</a:t>
            </a:r>
            <a:r>
              <a:rPr lang="fr-FR" dirty="0" smtClean="0"/>
              <a:t> la Francia </a:t>
            </a:r>
            <a:r>
              <a:rPr lang="fr-FR" dirty="0" err="1" smtClean="0"/>
              <a:t>contemporanea</a:t>
            </a:r>
            <a:r>
              <a:rPr lang="fr-FR" dirty="0" smtClean="0"/>
              <a:t> in </a:t>
            </a:r>
            <a:r>
              <a:rPr lang="fr-FR" dirty="0" err="1" smtClean="0"/>
              <a:t>amministrazione</a:t>
            </a:r>
            <a:r>
              <a:rPr lang="fr-FR" dirty="0" smtClean="0"/>
              <a:t>, </a:t>
            </a:r>
            <a:r>
              <a:rPr lang="fr-FR" dirty="0" err="1" smtClean="0"/>
              <a:t>governo</a:t>
            </a:r>
            <a:r>
              <a:rPr lang="fr-FR" dirty="0" smtClean="0"/>
              <a:t>, </a:t>
            </a:r>
            <a:r>
              <a:rPr lang="fr-FR" dirty="0" err="1" smtClean="0"/>
              <a:t>abilità</a:t>
            </a:r>
            <a:r>
              <a:rPr lang="fr-FR" dirty="0" smtClean="0"/>
              <a:t> </a:t>
            </a:r>
            <a:r>
              <a:rPr lang="fr-FR" dirty="0" err="1" smtClean="0"/>
              <a:t>produttive</a:t>
            </a:r>
            <a:r>
              <a:rPr lang="fr-FR" dirty="0" smtClean="0"/>
              <a:t>, </a:t>
            </a:r>
            <a:r>
              <a:rPr lang="fr-FR" dirty="0" err="1" smtClean="0"/>
              <a:t>spirito</a:t>
            </a:r>
            <a:r>
              <a:rPr lang="fr-FR" dirty="0" smtClean="0"/>
              <a:t> commerciale, </a:t>
            </a:r>
            <a:r>
              <a:rPr lang="fr-FR" dirty="0" err="1" smtClean="0"/>
              <a:t>organizzazione</a:t>
            </a:r>
            <a:r>
              <a:rPr lang="fr-FR" dirty="0" smtClean="0"/>
              <a:t> </a:t>
            </a:r>
            <a:r>
              <a:rPr lang="fr-FR" dirty="0" err="1" smtClean="0"/>
              <a:t>economica</a:t>
            </a:r>
            <a:r>
              <a:rPr lang="fr-FR" dirty="0" smtClean="0"/>
              <a:t> territoriale, e per </a:t>
            </a:r>
            <a:r>
              <a:rPr lang="fr-FR" dirty="0" err="1" smtClean="0"/>
              <a:t>mancanza</a:t>
            </a:r>
            <a:r>
              <a:rPr lang="fr-FR" dirty="0" smtClean="0"/>
              <a:t> di </a:t>
            </a:r>
            <a:r>
              <a:rPr lang="fr-FR" dirty="0" err="1" smtClean="0"/>
              <a:t>ereditarietà</a:t>
            </a:r>
            <a:r>
              <a:rPr lang="fr-FR" dirty="0" smtClean="0"/>
              <a:t> e </a:t>
            </a:r>
            <a:r>
              <a:rPr lang="fr-FR" dirty="0" err="1" smtClean="0"/>
              <a:t>valorizzazione</a:t>
            </a:r>
            <a:r>
              <a:rPr lang="fr-FR" dirty="0" smtClean="0"/>
              <a:t> </a:t>
            </a:r>
            <a:r>
              <a:rPr lang="fr-FR" dirty="0" err="1" smtClean="0"/>
              <a:t>del</a:t>
            </a:r>
            <a:r>
              <a:rPr lang="fr-FR" dirty="0" smtClean="0"/>
              <a:t> </a:t>
            </a:r>
            <a:r>
              <a:rPr lang="fr-FR" dirty="0" err="1" smtClean="0"/>
              <a:t>merito</a:t>
            </a:r>
            <a:r>
              <a:rPr lang="fr-FR" dirty="0" smtClean="0"/>
              <a:t>.</a:t>
            </a:r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38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55689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Le </a:t>
            </a:r>
            <a:r>
              <a:rPr lang="it-IT" dirty="0" err="1" smtClean="0"/>
              <a:t>Comte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1" y="1412875"/>
            <a:ext cx="2841886" cy="4926945"/>
          </a:xfrm>
          <a:prstGeom prst="rect">
            <a:avLst/>
          </a:prstGeom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39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8381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9715" y="71784"/>
            <a:ext cx="8229600" cy="850106"/>
          </a:xfrm>
        </p:spPr>
        <p:txBody>
          <a:bodyPr/>
          <a:lstStyle/>
          <a:p>
            <a:r>
              <a:rPr lang="it-IT" dirty="0" smtClean="0"/>
              <a:t>Viaggiatori medievali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9512" y="1556792"/>
            <a:ext cx="8712968" cy="4608512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it-IT" sz="2800" dirty="0" smtClean="0"/>
              <a:t>Abu al-Fida, </a:t>
            </a:r>
            <a:r>
              <a:rPr lang="en-US" sz="2800" i="1" dirty="0"/>
              <a:t>The Concise History of Humanity or </a:t>
            </a:r>
            <a:r>
              <a:rPr lang="en-US" sz="2800" i="1" dirty="0" smtClean="0"/>
              <a:t>Chronicles</a:t>
            </a:r>
            <a:r>
              <a:rPr lang="en-US" sz="2800" dirty="0" smtClean="0"/>
              <a:t>, 1329, did not know the two Arabian </a:t>
            </a:r>
            <a:r>
              <a:rPr lang="en-US" sz="2800" dirty="0" err="1" smtClean="0"/>
              <a:t>travellers</a:t>
            </a:r>
            <a:r>
              <a:rPr lang="en-US" sz="2800" dirty="0" smtClean="0"/>
              <a:t>: “</a:t>
            </a:r>
            <a:r>
              <a:rPr lang="en-US" sz="2800" dirty="0"/>
              <a:t>he gives, as an apology for the </a:t>
            </a:r>
            <a:r>
              <a:rPr lang="en-US" sz="2800" dirty="0" smtClean="0"/>
              <a:t>ignorance of </a:t>
            </a:r>
            <a:r>
              <a:rPr lang="en-US" sz="2800" dirty="0"/>
              <a:t>the geographers of that day respecting China</a:t>
            </a:r>
            <a:r>
              <a:rPr lang="en-US" sz="2800" dirty="0" smtClean="0"/>
              <a:t>, that </a:t>
            </a:r>
            <a:r>
              <a:rPr lang="en-US" sz="2800" dirty="0"/>
              <a:t>no one had been there from whom they </a:t>
            </a:r>
            <a:r>
              <a:rPr lang="en-US" sz="2800" dirty="0" smtClean="0"/>
              <a:t>could </a:t>
            </a:r>
            <a:r>
              <a:rPr lang="it-IT" sz="2800" dirty="0" smtClean="0"/>
              <a:t>procure information»</a:t>
            </a:r>
          </a:p>
          <a:p>
            <a:pPr>
              <a:spcAft>
                <a:spcPts val="600"/>
              </a:spcAft>
            </a:pPr>
            <a:endParaRPr lang="it-IT" sz="1400" dirty="0" smtClean="0"/>
          </a:p>
          <a:p>
            <a:r>
              <a:rPr lang="it-IT" sz="2800" dirty="0" smtClean="0"/>
              <a:t>Giovanni da Pian del Carpine, 1245 (frate minorita inviato del papa Innocenzo IV presso i Mongoli: riferisce per sentito dire)</a:t>
            </a:r>
          </a:p>
          <a:p>
            <a:endParaRPr lang="it-IT" sz="40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4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445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Edizione inglese, 1697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51919" y="981581"/>
            <a:ext cx="3240360" cy="5387953"/>
          </a:xfrm>
          <a:prstGeom prst="rect">
            <a:avLst/>
          </a:prstGeo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981581"/>
            <a:ext cx="3240360" cy="5387952"/>
          </a:xfrm>
          <a:prstGeom prst="rect">
            <a:avLst/>
          </a:prstGeom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40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92646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Edizione tedesca, 1699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83768" y="1152938"/>
            <a:ext cx="3744416" cy="5270565"/>
          </a:xfrm>
          <a:prstGeom prst="rect">
            <a:avLst/>
          </a:prstGeo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41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01574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escription géographique, historique, chronologique, politique et physique de l'Empire de la Chine et de la Tartarie chinoise. Tome 1 / ... Par le P. J.-B. Du Halde,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03" y="1003085"/>
            <a:ext cx="3230418" cy="535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0196" y="222397"/>
            <a:ext cx="8229600" cy="656439"/>
          </a:xfrm>
        </p:spPr>
        <p:txBody>
          <a:bodyPr/>
          <a:lstStyle/>
          <a:p>
            <a:r>
              <a:rPr lang="it-IT" dirty="0" smtClean="0"/>
              <a:t>Jean-</a:t>
            </a:r>
            <a:r>
              <a:rPr lang="it-IT" dirty="0" err="1" smtClean="0"/>
              <a:t>Baptiste</a:t>
            </a:r>
            <a:r>
              <a:rPr lang="it-IT" dirty="0" smtClean="0"/>
              <a:t> </a:t>
            </a:r>
            <a:r>
              <a:rPr lang="it-IT" dirty="0" err="1" smtClean="0"/>
              <a:t>Du</a:t>
            </a:r>
            <a:r>
              <a:rPr lang="it-IT" dirty="0" smtClean="0"/>
              <a:t> </a:t>
            </a:r>
            <a:r>
              <a:rPr lang="it-IT" dirty="0" err="1" smtClean="0"/>
              <a:t>Halde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4110608" y="1003085"/>
            <a:ext cx="4925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Du</a:t>
            </a:r>
            <a:r>
              <a:rPr lang="it-IT" dirty="0" smtClean="0"/>
              <a:t> </a:t>
            </a:r>
            <a:r>
              <a:rPr lang="it-IT" dirty="0" err="1" smtClean="0"/>
              <a:t>Halde</a:t>
            </a:r>
            <a:r>
              <a:rPr lang="it-IT" dirty="0" smtClean="0"/>
              <a:t> (1674-1743), gesuita parigino curatore delle </a:t>
            </a:r>
            <a:r>
              <a:rPr lang="it-IT" i="1" dirty="0" err="1" smtClean="0"/>
              <a:t>Lettres</a:t>
            </a:r>
            <a:r>
              <a:rPr lang="it-IT" i="1" dirty="0" smtClean="0"/>
              <a:t> </a:t>
            </a:r>
            <a:r>
              <a:rPr lang="it-IT" i="1" dirty="0" err="1" smtClean="0"/>
              <a:t>édifiantes</a:t>
            </a:r>
            <a:r>
              <a:rPr lang="it-IT" i="1" dirty="0" smtClean="0"/>
              <a:t> et </a:t>
            </a:r>
            <a:r>
              <a:rPr lang="it-IT" i="1" dirty="0" err="1" smtClean="0"/>
              <a:t>curieuses</a:t>
            </a:r>
            <a:r>
              <a:rPr lang="it-IT" dirty="0" smtClean="0"/>
              <a:t> (1711-1743, 34 voll.). Compila una vera e propria enciclopedia sulla Cina</a:t>
            </a:r>
            <a:endParaRPr lang="it-IT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529" y="2203414"/>
            <a:ext cx="2511783" cy="4122182"/>
          </a:xfrm>
          <a:prstGeom prst="rect">
            <a:avLst/>
          </a:prstGeom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42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16227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764704"/>
            <a:ext cx="4865944" cy="5498554"/>
          </a:xfrm>
          <a:prstGeom prst="rect">
            <a:avLst/>
          </a:prstGeo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2498" y="2545806"/>
            <a:ext cx="4271502" cy="3717452"/>
          </a:xfrm>
          <a:prstGeom prst="rect">
            <a:avLst/>
          </a:prstGeom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43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63643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83146" y="74546"/>
            <a:ext cx="8229600" cy="549709"/>
          </a:xfrm>
        </p:spPr>
        <p:txBody>
          <a:bodyPr/>
          <a:lstStyle/>
          <a:p>
            <a:r>
              <a:rPr lang="it-IT" dirty="0" smtClean="0"/>
              <a:t>Governo, abbondanza e fertilità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21482" y="1603822"/>
            <a:ext cx="8291264" cy="4752528"/>
          </a:xfrm>
        </p:spPr>
        <p:txBody>
          <a:bodyPr/>
          <a:lstStyle/>
          <a:p>
            <a:endParaRPr lang="it-IT" dirty="0"/>
          </a:p>
          <a:p>
            <a:endParaRPr lang="it-IT" dirty="0">
              <a:latin typeface="Times New Roman" panose="02020603050405020304" pitchFamily="18" charset="0"/>
            </a:endParaRPr>
          </a:p>
          <a:p>
            <a:endParaRPr lang="it-IT" dirty="0"/>
          </a:p>
          <a:p>
            <a:endParaRPr lang="it-IT" dirty="0">
              <a:latin typeface="Times New Roman" panose="02020603050405020304" pitchFamily="18" charset="0"/>
            </a:endParaRP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>
              <a:latin typeface="Times New Roman" panose="02020603050405020304" pitchFamily="18" charset="0"/>
            </a:endParaRP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1619672" y="6453336"/>
            <a:ext cx="5760640" cy="268139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6" name="Immagin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2" y="673219"/>
            <a:ext cx="3536826" cy="5517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238" y="673220"/>
            <a:ext cx="2933939" cy="3140968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9398" y="673219"/>
            <a:ext cx="2761164" cy="314096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0660" y="4936939"/>
            <a:ext cx="5292530" cy="747353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2077" y="3877873"/>
            <a:ext cx="4261276" cy="53820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98630" y="4444702"/>
            <a:ext cx="5094338" cy="463607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79912" y="5733256"/>
            <a:ext cx="5293278" cy="480094"/>
          </a:xfrm>
          <a:prstGeom prst="rect">
            <a:avLst/>
          </a:prstGeom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44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43208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La religione dei Cinesi secondo </a:t>
            </a:r>
            <a:r>
              <a:rPr lang="it-IT" dirty="0" err="1" smtClean="0"/>
              <a:t>Du</a:t>
            </a:r>
            <a:r>
              <a:rPr lang="it-IT" dirty="0" smtClean="0"/>
              <a:t> </a:t>
            </a:r>
            <a:r>
              <a:rPr lang="it-IT" dirty="0" err="1" smtClean="0"/>
              <a:t>Halde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400" dirty="0" smtClean="0"/>
              <a:t>Confucianesimo </a:t>
            </a:r>
            <a:r>
              <a:rPr lang="it-IT" sz="2400" dirty="0"/>
              <a:t>(Confucio, </a:t>
            </a:r>
            <a:r>
              <a:rPr lang="it-IT" sz="2400" dirty="0" smtClean="0"/>
              <a:t>551-479 a. C., </a:t>
            </a:r>
            <a:r>
              <a:rPr lang="it-IT" sz="2400" dirty="0"/>
              <a:t>e </a:t>
            </a:r>
            <a:r>
              <a:rPr lang="it-IT" sz="2400" dirty="0" smtClean="0"/>
              <a:t>Mencio, </a:t>
            </a:r>
            <a:r>
              <a:rPr lang="it-IT" sz="2400" dirty="0"/>
              <a:t>370 a.C. - 289 a.C</a:t>
            </a:r>
            <a:r>
              <a:rPr lang="it-IT" sz="2400" dirty="0" smtClean="0"/>
              <a:t>.)</a:t>
            </a:r>
          </a:p>
          <a:p>
            <a:r>
              <a:rPr lang="it-IT" sz="2400" dirty="0" smtClean="0"/>
              <a:t>Taoismo (seguaci di Lao-</a:t>
            </a:r>
            <a:r>
              <a:rPr lang="it-IT" sz="2400" dirty="0" err="1" smtClean="0"/>
              <a:t>tse</a:t>
            </a:r>
            <a:r>
              <a:rPr lang="it-IT" sz="2400" dirty="0" smtClean="0"/>
              <a:t>, IV sec. a. C.)</a:t>
            </a:r>
          </a:p>
          <a:p>
            <a:r>
              <a:rPr lang="it-IT" sz="2400" dirty="0" smtClean="0"/>
              <a:t>Buddhismo</a:t>
            </a:r>
            <a:endParaRPr lang="it-IT" sz="24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3573969"/>
            <a:ext cx="3312368" cy="276319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992" y="3573969"/>
            <a:ext cx="3596636" cy="1800200"/>
          </a:xfrm>
          <a:prstGeom prst="rect">
            <a:avLst/>
          </a:prstGeom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45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69511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 smtClean="0"/>
              <a:t>La filosofia morale dei Cinesi secondo </a:t>
            </a:r>
            <a:r>
              <a:rPr lang="it-IT" sz="3200" dirty="0" err="1" smtClean="0"/>
              <a:t>Du</a:t>
            </a:r>
            <a:r>
              <a:rPr lang="it-IT" sz="3200" dirty="0" smtClean="0"/>
              <a:t> </a:t>
            </a:r>
            <a:r>
              <a:rPr lang="it-IT" sz="3200" dirty="0" err="1" smtClean="0"/>
              <a:t>Halde</a:t>
            </a:r>
            <a:endParaRPr lang="it-IT" sz="3200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9512" y="1352338"/>
            <a:ext cx="4276444" cy="4872362"/>
          </a:xfrm>
          <a:prstGeom prst="rect">
            <a:avLst/>
          </a:prstGeo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6735" y="1352338"/>
            <a:ext cx="4522306" cy="3607483"/>
          </a:xfrm>
          <a:prstGeom prst="rect">
            <a:avLst/>
          </a:prstGeom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46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73454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56984" cy="850106"/>
          </a:xfrm>
        </p:spPr>
        <p:txBody>
          <a:bodyPr/>
          <a:lstStyle/>
          <a:p>
            <a:r>
              <a:rPr lang="en-GB" sz="3200" dirty="0" smtClean="0"/>
              <a:t>Carta </a:t>
            </a:r>
            <a:r>
              <a:rPr lang="en-GB" sz="3200" dirty="0" err="1" smtClean="0"/>
              <a:t>della</a:t>
            </a:r>
            <a:r>
              <a:rPr lang="en-GB" sz="3200" dirty="0" smtClean="0"/>
              <a:t> </a:t>
            </a:r>
            <a:r>
              <a:rPr lang="en-GB" sz="3200" dirty="0" err="1" smtClean="0"/>
              <a:t>Cina</a:t>
            </a:r>
            <a:r>
              <a:rPr lang="en-GB" sz="3200" dirty="0" smtClean="0"/>
              <a:t> di Jean-Baptiste </a:t>
            </a:r>
            <a:r>
              <a:rPr lang="en-GB" sz="3200" dirty="0" err="1" smtClean="0"/>
              <a:t>D’Anville</a:t>
            </a:r>
            <a:r>
              <a:rPr lang="en-GB" sz="3200" dirty="0" smtClean="0"/>
              <a:t> (1734) (</a:t>
            </a:r>
            <a:r>
              <a:rPr lang="en-GB" sz="3200" dirty="0" err="1" smtClean="0"/>
              <a:t>autore</a:t>
            </a:r>
            <a:r>
              <a:rPr lang="en-GB" sz="3200" dirty="0" smtClean="0"/>
              <a:t> </a:t>
            </a:r>
            <a:r>
              <a:rPr lang="en-GB" sz="3200" dirty="0" err="1" smtClean="0"/>
              <a:t>delle</a:t>
            </a:r>
            <a:r>
              <a:rPr lang="en-GB" sz="3200" dirty="0" smtClean="0"/>
              <a:t> carte </a:t>
            </a:r>
            <a:r>
              <a:rPr lang="en-GB" sz="3200" dirty="0" err="1" smtClean="0"/>
              <a:t>dell’atlante</a:t>
            </a:r>
            <a:r>
              <a:rPr lang="en-GB" sz="3200" dirty="0" smtClean="0"/>
              <a:t> di Du </a:t>
            </a:r>
            <a:r>
              <a:rPr lang="en-GB" sz="3200" dirty="0" err="1" smtClean="0"/>
              <a:t>Halde</a:t>
            </a:r>
            <a:r>
              <a:rPr lang="en-GB" sz="3200" dirty="0" smtClean="0"/>
              <a:t>)</a:t>
            </a:r>
            <a:endParaRPr lang="en-GB" sz="32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24744"/>
            <a:ext cx="7397008" cy="5310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47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278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it-IT" dirty="0" err="1" smtClean="0"/>
              <a:t>Du</a:t>
            </a:r>
            <a:r>
              <a:rPr lang="it-IT" dirty="0" smtClean="0"/>
              <a:t> </a:t>
            </a:r>
            <a:r>
              <a:rPr lang="it-IT" dirty="0" err="1" smtClean="0"/>
              <a:t>Halde</a:t>
            </a:r>
            <a:r>
              <a:rPr lang="it-IT" dirty="0" smtClean="0"/>
              <a:t>: immagini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9511" y="908668"/>
            <a:ext cx="3925241" cy="5502753"/>
          </a:xfrm>
          <a:prstGeom prst="rect">
            <a:avLst/>
          </a:prstGeo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6009" y="908668"/>
            <a:ext cx="3930811" cy="5447682"/>
          </a:xfrm>
          <a:prstGeom prst="rect">
            <a:avLst/>
          </a:prstGeom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48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08638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it-IT" dirty="0" smtClean="0"/>
              <a:t>Abbondanza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7504" y="967966"/>
            <a:ext cx="4104456" cy="5434834"/>
          </a:xfrm>
          <a:prstGeom prst="rect">
            <a:avLst/>
          </a:prstGeo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8428" y="967965"/>
            <a:ext cx="4188371" cy="5380699"/>
          </a:xfrm>
          <a:prstGeom prst="rect">
            <a:avLst/>
          </a:prstGeom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49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9310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00319" y="1412776"/>
            <a:ext cx="7508697" cy="1755124"/>
          </a:xfrm>
          <a:prstGeom prst="rect">
            <a:avLst/>
          </a:prstGeo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Rettangolo 6"/>
          <p:cNvSpPr/>
          <p:nvPr/>
        </p:nvSpPr>
        <p:spPr>
          <a:xfrm>
            <a:off x="755575" y="383866"/>
            <a:ext cx="78488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/>
              <a:t>William </a:t>
            </a:r>
            <a:r>
              <a:rPr lang="it-IT" sz="2400" dirty="0" err="1"/>
              <a:t>Ruysbroeck</a:t>
            </a:r>
            <a:r>
              <a:rPr lang="it-IT" sz="2400" dirty="0"/>
              <a:t> (de </a:t>
            </a:r>
            <a:r>
              <a:rPr lang="it-IT" sz="2400" dirty="0" err="1"/>
              <a:t>Rubruquis</a:t>
            </a:r>
            <a:r>
              <a:rPr lang="it-IT" sz="2400" dirty="0"/>
              <a:t>), inviato da Louis IX (1226-1270) presso i Mongoli (</a:t>
            </a:r>
            <a:r>
              <a:rPr lang="it-IT" sz="2400" dirty="0" err="1"/>
              <a:t>Purchas</a:t>
            </a:r>
            <a:r>
              <a:rPr lang="it-IT" sz="2400" dirty="0"/>
              <a:t>, </a:t>
            </a:r>
            <a:r>
              <a:rPr lang="it-IT" sz="2400" i="1" dirty="0" err="1"/>
              <a:t>Pilgrimes</a:t>
            </a:r>
            <a:r>
              <a:rPr lang="it-IT" sz="2400" dirty="0"/>
              <a:t>, vol. III)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4422" y="3834041"/>
            <a:ext cx="6011177" cy="256663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320" y="3010742"/>
            <a:ext cx="7508697" cy="774864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1403648" y="3042166"/>
            <a:ext cx="4104456" cy="896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5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514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it-IT" dirty="0" smtClean="0"/>
              <a:t>Navigazione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8534" y="1628800"/>
            <a:ext cx="9047498" cy="4320480"/>
          </a:xfrm>
          <a:prstGeom prst="rect">
            <a:avLst/>
          </a:prstGeo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50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089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Abilità artigianali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7504" y="1124744"/>
            <a:ext cx="4320480" cy="5213331"/>
          </a:xfrm>
          <a:prstGeom prst="rect">
            <a:avLst/>
          </a:prstGeo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9" y="1124743"/>
            <a:ext cx="4461265" cy="5213331"/>
          </a:xfrm>
          <a:prstGeom prst="rect">
            <a:avLst/>
          </a:prstGeom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51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68993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Marco Polo (1254-1324): 1269-1295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558" y="1412775"/>
            <a:ext cx="6728794" cy="4703359"/>
          </a:xfrm>
          <a:prstGeom prst="rect">
            <a:avLst/>
          </a:prstGeom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6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250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868" y="274638"/>
            <a:ext cx="3959766" cy="6034682"/>
          </a:xfrm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7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662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 </a:t>
            </a:r>
            <a:r>
              <a:rPr lang="en-GB" i="1" dirty="0" smtClean="0"/>
              <a:t>Il </a:t>
            </a:r>
            <a:r>
              <a:rPr lang="en-GB" i="1" dirty="0" err="1" smtClean="0"/>
              <a:t>Milione</a:t>
            </a:r>
            <a:r>
              <a:rPr lang="en-GB" dirty="0" smtClean="0"/>
              <a:t>: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3568" y="1412776"/>
            <a:ext cx="8064896" cy="4752528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sz="8000" dirty="0" smtClean="0"/>
              <a:t>“</a:t>
            </a:r>
            <a:r>
              <a:rPr lang="it-IT" sz="8000" dirty="0"/>
              <a:t>Quando l’uomo si parte di </a:t>
            </a:r>
            <a:r>
              <a:rPr lang="it-IT" sz="8000" dirty="0" err="1"/>
              <a:t>Signi</a:t>
            </a:r>
            <a:r>
              <a:rPr lang="it-IT" sz="8000" dirty="0"/>
              <a:t>, </a:t>
            </a:r>
            <a:r>
              <a:rPr lang="it-IT" sz="8000" dirty="0" err="1"/>
              <a:t>e’</a:t>
            </a:r>
            <a:r>
              <a:rPr lang="it-IT" sz="8000" dirty="0"/>
              <a:t> va per </a:t>
            </a:r>
            <a:r>
              <a:rPr lang="it-IT" sz="8000" dirty="0" err="1"/>
              <a:t>mezzodie</a:t>
            </a:r>
            <a:r>
              <a:rPr lang="it-IT" sz="8000" dirty="0"/>
              <a:t> </a:t>
            </a:r>
            <a:r>
              <a:rPr lang="it-IT" sz="8000" dirty="0" smtClean="0"/>
              <a:t>8 giornate</a:t>
            </a:r>
            <a:r>
              <a:rPr lang="it-IT" sz="8000" dirty="0"/>
              <a:t>, tuttavia trovando castella e città </a:t>
            </a:r>
            <a:r>
              <a:rPr lang="it-IT" sz="8000" dirty="0" smtClean="0"/>
              <a:t>assai</a:t>
            </a:r>
            <a:r>
              <a:rPr lang="it-IT" sz="8000" dirty="0"/>
              <a:t>, ricche </a:t>
            </a:r>
            <a:r>
              <a:rPr lang="it-IT" sz="8000" dirty="0" smtClean="0"/>
              <a:t>e grandi</a:t>
            </a:r>
            <a:r>
              <a:rPr lang="it-IT" sz="8000" dirty="0"/>
              <a:t>. E' sono idoli e fan ardere lor corpo morto. E' </a:t>
            </a:r>
            <a:r>
              <a:rPr lang="it-IT" sz="8000" dirty="0" smtClean="0"/>
              <a:t>sono </a:t>
            </a:r>
            <a:r>
              <a:rPr lang="it-IT" sz="8000" dirty="0"/>
              <a:t>al Grande Kane; la moneta son carte. A capo de </a:t>
            </a:r>
            <a:r>
              <a:rPr lang="it-IT" sz="8000" dirty="0" smtClean="0"/>
              <a:t>l’otto </a:t>
            </a:r>
            <a:r>
              <a:rPr lang="it-IT" sz="8000" dirty="0"/>
              <a:t>giornate </a:t>
            </a:r>
            <a:r>
              <a:rPr lang="it-IT" sz="8000" dirty="0" err="1"/>
              <a:t>truova</a:t>
            </a:r>
            <a:r>
              <a:rPr lang="it-IT" sz="8000" dirty="0"/>
              <a:t> una città ch’à nome </a:t>
            </a:r>
            <a:r>
              <a:rPr lang="it-IT" sz="8000" dirty="0" err="1"/>
              <a:t>Ligni</a:t>
            </a:r>
            <a:r>
              <a:rPr lang="it-IT" sz="8000" dirty="0"/>
              <a:t>, ch’è </a:t>
            </a:r>
            <a:r>
              <a:rPr lang="it-IT" sz="8000" dirty="0" smtClean="0"/>
              <a:t>capo del </a:t>
            </a:r>
            <a:r>
              <a:rPr lang="it-IT" sz="8000" dirty="0"/>
              <a:t>regno: la città è molto nobile. E' sono uomini d’arme</a:t>
            </a:r>
            <a:r>
              <a:rPr lang="it-IT" sz="8000" dirty="0" smtClean="0"/>
              <a:t>. Vero </a:t>
            </a:r>
            <a:r>
              <a:rPr lang="it-IT" sz="8000" dirty="0"/>
              <a:t>è ch’è terra d’arti e di </a:t>
            </a:r>
            <a:r>
              <a:rPr lang="it-IT" sz="8000" dirty="0" err="1"/>
              <a:t>mercatantie</a:t>
            </a:r>
            <a:r>
              <a:rPr lang="it-IT" sz="8000" dirty="0"/>
              <a:t>; (e </a:t>
            </a:r>
            <a:r>
              <a:rPr lang="it-IT" sz="8000" dirty="0" err="1"/>
              <a:t>àvi</a:t>
            </a:r>
            <a:r>
              <a:rPr lang="it-IT" sz="8000" dirty="0"/>
              <a:t>) di </a:t>
            </a:r>
            <a:r>
              <a:rPr lang="it-IT" sz="8000" dirty="0" smtClean="0"/>
              <a:t>bestie e </a:t>
            </a:r>
            <a:r>
              <a:rPr lang="it-IT" sz="8000" dirty="0"/>
              <a:t>d’</a:t>
            </a:r>
            <a:r>
              <a:rPr lang="it-IT" sz="8000" dirty="0" err="1"/>
              <a:t>ucelli</a:t>
            </a:r>
            <a:r>
              <a:rPr lang="it-IT" sz="8000" dirty="0"/>
              <a:t> grand’</a:t>
            </a:r>
            <a:r>
              <a:rPr lang="it-IT" sz="8000" dirty="0" err="1"/>
              <a:t>abondanza</a:t>
            </a:r>
            <a:r>
              <a:rPr lang="it-IT" sz="8000" dirty="0"/>
              <a:t>, (e) da mangiare e da </a:t>
            </a:r>
            <a:r>
              <a:rPr lang="it-IT" sz="8000" dirty="0" smtClean="0"/>
              <a:t>bere </a:t>
            </a:r>
            <a:r>
              <a:rPr lang="it-IT" sz="8000" dirty="0" err="1" smtClean="0"/>
              <a:t>asai</a:t>
            </a:r>
            <a:r>
              <a:rPr lang="it-IT" sz="8000" dirty="0"/>
              <a:t>. Ed è sul fiume che io vi ricordai di sopra; ed à </a:t>
            </a:r>
            <a:r>
              <a:rPr lang="it-IT" sz="8000" dirty="0" smtClean="0"/>
              <a:t>maggior </a:t>
            </a:r>
            <a:r>
              <a:rPr lang="it-IT" sz="8000" dirty="0"/>
              <a:t>navi che </a:t>
            </a:r>
            <a:r>
              <a:rPr lang="it-IT" sz="8000" dirty="0" err="1"/>
              <a:t>l’altre</a:t>
            </a:r>
            <a:r>
              <a:rPr lang="it-IT" sz="8000" dirty="0"/>
              <a:t> di </a:t>
            </a:r>
            <a:r>
              <a:rPr lang="it-IT" sz="8000" dirty="0" smtClean="0"/>
              <a:t>sopra  [...] </a:t>
            </a:r>
            <a:r>
              <a:rPr lang="it-IT" sz="8000" dirty="0"/>
              <a:t>Quando l’uomo si parte di </a:t>
            </a:r>
            <a:r>
              <a:rPr lang="it-IT" sz="8000" dirty="0" err="1"/>
              <a:t>Ligni</a:t>
            </a:r>
            <a:r>
              <a:rPr lang="it-IT" sz="8000" dirty="0"/>
              <a:t>, </a:t>
            </a:r>
            <a:r>
              <a:rPr lang="it-IT" sz="8000" dirty="0" err="1"/>
              <a:t>e’</a:t>
            </a:r>
            <a:r>
              <a:rPr lang="it-IT" sz="8000" dirty="0"/>
              <a:t> va tre </a:t>
            </a:r>
            <a:r>
              <a:rPr lang="it-IT" sz="8000" dirty="0" smtClean="0"/>
              <a:t>giornate per </a:t>
            </a:r>
            <a:r>
              <a:rPr lang="it-IT" sz="8000" dirty="0" err="1"/>
              <a:t>mezzodie</a:t>
            </a:r>
            <a:r>
              <a:rPr lang="it-IT" sz="8000" dirty="0"/>
              <a:t>, trovando castella e città assai. E' sono </a:t>
            </a:r>
            <a:r>
              <a:rPr lang="it-IT" sz="8000" dirty="0" smtClean="0"/>
              <a:t>del </a:t>
            </a:r>
            <a:r>
              <a:rPr lang="it-IT" sz="8000" dirty="0" err="1" smtClean="0"/>
              <a:t>Catai</a:t>
            </a:r>
            <a:r>
              <a:rPr lang="it-IT" sz="8000" dirty="0"/>
              <a:t>, e sono idoli e fanno ardere i loro corpi morti; </a:t>
            </a:r>
            <a:r>
              <a:rPr lang="it-IT" sz="8000" dirty="0" smtClean="0"/>
              <a:t>e sono </a:t>
            </a:r>
            <a:r>
              <a:rPr lang="it-IT" sz="8000" dirty="0"/>
              <a:t>al Grande Kane. (E </a:t>
            </a:r>
            <a:r>
              <a:rPr lang="it-IT" sz="8000" dirty="0" err="1"/>
              <a:t>àvi</a:t>
            </a:r>
            <a:r>
              <a:rPr lang="it-IT" sz="8000" dirty="0"/>
              <a:t>) </a:t>
            </a:r>
            <a:r>
              <a:rPr lang="it-IT" sz="8000" dirty="0" err="1"/>
              <a:t>ucelli</a:t>
            </a:r>
            <a:r>
              <a:rPr lang="it-IT" sz="8000" dirty="0"/>
              <a:t> e bestie assai, i </a:t>
            </a:r>
            <a:r>
              <a:rPr lang="it-IT" sz="8000" dirty="0" smtClean="0"/>
              <a:t>mi</a:t>
            </a:r>
            <a:r>
              <a:rPr lang="it-IT" sz="8000" dirty="0"/>
              <a:t> </a:t>
            </a:r>
            <a:r>
              <a:rPr lang="it-IT" sz="8000" dirty="0" err="1"/>
              <a:t>glior</a:t>
            </a:r>
            <a:r>
              <a:rPr lang="it-IT" sz="8000" dirty="0"/>
              <a:t> del mondo; di tutto da vivere </a:t>
            </a:r>
            <a:r>
              <a:rPr lang="it-IT" sz="8000" dirty="0" err="1"/>
              <a:t>ànno</a:t>
            </a:r>
            <a:r>
              <a:rPr lang="it-IT" sz="8000" dirty="0"/>
              <a:t> grande </a:t>
            </a:r>
            <a:r>
              <a:rPr lang="it-IT" sz="8000" dirty="0" err="1" smtClean="0"/>
              <a:t>abondanza</a:t>
            </a:r>
            <a:r>
              <a:rPr lang="it-IT" sz="8000" dirty="0"/>
              <a:t>. Di capo de le tre giornate si </a:t>
            </a:r>
            <a:r>
              <a:rPr lang="it-IT" sz="8000" dirty="0" err="1"/>
              <a:t>truova</a:t>
            </a:r>
            <a:r>
              <a:rPr lang="it-IT" sz="8000" dirty="0"/>
              <a:t> una città </a:t>
            </a:r>
            <a:r>
              <a:rPr lang="it-IT" sz="8000" dirty="0" smtClean="0"/>
              <a:t>ch’à nome </a:t>
            </a:r>
            <a:r>
              <a:rPr lang="it-IT" sz="8000" dirty="0" err="1"/>
              <a:t>Pigni</a:t>
            </a:r>
            <a:r>
              <a:rPr lang="it-IT" sz="8000" dirty="0"/>
              <a:t>, molto grande e nobile, di grandi </a:t>
            </a:r>
            <a:r>
              <a:rPr lang="it-IT" sz="8000" dirty="0" err="1" smtClean="0"/>
              <a:t>mercatantie</a:t>
            </a:r>
            <a:r>
              <a:rPr lang="it-IT" sz="8000" dirty="0" smtClean="0"/>
              <a:t> </a:t>
            </a:r>
            <a:r>
              <a:rPr lang="it-IT" sz="8000" dirty="0"/>
              <a:t>e d’arti. Questa città è a l’entrata de la grande </a:t>
            </a:r>
            <a:r>
              <a:rPr lang="it-IT" sz="8000" dirty="0" smtClean="0"/>
              <a:t>provincia </a:t>
            </a:r>
            <a:r>
              <a:rPr lang="it-IT" sz="8000" dirty="0" err="1"/>
              <a:t>deu</a:t>
            </a:r>
            <a:r>
              <a:rPr lang="it-IT" sz="8000" dirty="0"/>
              <a:t> </a:t>
            </a:r>
            <a:r>
              <a:rPr lang="it-IT" sz="8000" dirty="0" smtClean="0"/>
              <a:t>Mangi</a:t>
            </a:r>
            <a:r>
              <a:rPr lang="it-IT" sz="8000" dirty="0"/>
              <a:t>. Questa città rende grande prode </a:t>
            </a:r>
            <a:r>
              <a:rPr lang="it-IT" sz="8000" dirty="0" smtClean="0"/>
              <a:t>al Grande Kane [...]“ 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8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017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634082"/>
          </a:xfrm>
        </p:spPr>
        <p:txBody>
          <a:bodyPr/>
          <a:lstStyle/>
          <a:p>
            <a:r>
              <a:rPr lang="en-GB" dirty="0"/>
              <a:t>Da </a:t>
            </a:r>
            <a:r>
              <a:rPr lang="en-GB" i="1" dirty="0"/>
              <a:t>Il </a:t>
            </a:r>
            <a:r>
              <a:rPr lang="en-GB" i="1" dirty="0" err="1" smtClean="0"/>
              <a:t>Milione</a:t>
            </a:r>
            <a:r>
              <a:rPr lang="en-GB" i="1" dirty="0" smtClean="0"/>
              <a:t> </a:t>
            </a:r>
            <a:r>
              <a:rPr lang="en-GB" dirty="0" smtClean="0"/>
              <a:t>(segue)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1520" y="836712"/>
            <a:ext cx="8568952" cy="5112568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it-IT" sz="2000" dirty="0" smtClean="0"/>
              <a:t>“</a:t>
            </a:r>
            <a:r>
              <a:rPr lang="it-IT" sz="2000" dirty="0"/>
              <a:t>Quando l’uomo si parte de la città di </a:t>
            </a:r>
            <a:r>
              <a:rPr lang="it-IT" sz="2000" dirty="0" err="1"/>
              <a:t>Pigni</a:t>
            </a:r>
            <a:r>
              <a:rPr lang="it-IT" sz="2000" dirty="0"/>
              <a:t>, </a:t>
            </a:r>
            <a:r>
              <a:rPr lang="it-IT" sz="2000" dirty="0" err="1"/>
              <a:t>e’</a:t>
            </a:r>
            <a:r>
              <a:rPr lang="it-IT" sz="2000" dirty="0"/>
              <a:t> va </a:t>
            </a:r>
            <a:r>
              <a:rPr lang="it-IT" sz="2000" dirty="0" smtClean="0"/>
              <a:t>due giornate </a:t>
            </a:r>
            <a:r>
              <a:rPr lang="it-IT" sz="2000" dirty="0"/>
              <a:t>ver’ </a:t>
            </a:r>
            <a:r>
              <a:rPr lang="it-IT" sz="2000" dirty="0" err="1"/>
              <a:t>mezzodie</a:t>
            </a:r>
            <a:r>
              <a:rPr lang="it-IT" sz="2000" dirty="0"/>
              <a:t> per belle contrade e </a:t>
            </a:r>
            <a:r>
              <a:rPr lang="it-IT" sz="2000" dirty="0" err="1" smtClean="0"/>
              <a:t>diviziose</a:t>
            </a:r>
            <a:r>
              <a:rPr lang="it-IT" sz="2000" dirty="0" smtClean="0"/>
              <a:t> d’</a:t>
            </a:r>
            <a:r>
              <a:rPr lang="it-IT" sz="2000" dirty="0" err="1" smtClean="0"/>
              <a:t>ogne</a:t>
            </a:r>
            <a:r>
              <a:rPr lang="it-IT" sz="2000" dirty="0" smtClean="0"/>
              <a:t> </a:t>
            </a:r>
            <a:r>
              <a:rPr lang="it-IT" sz="2000" dirty="0"/>
              <a:t>cosa. E a capo de le due giornate trova la città </a:t>
            </a:r>
            <a:r>
              <a:rPr lang="it-IT" sz="2000" dirty="0" smtClean="0"/>
              <a:t>di Cigni</a:t>
            </a:r>
            <a:r>
              <a:rPr lang="it-IT" sz="2000" dirty="0"/>
              <a:t>, ch’è molto grande e ricca di </a:t>
            </a:r>
            <a:r>
              <a:rPr lang="it-IT" sz="2000" dirty="0" err="1"/>
              <a:t>mercatantia</a:t>
            </a:r>
            <a:r>
              <a:rPr lang="it-IT" sz="2000" dirty="0"/>
              <a:t> e d’arti</a:t>
            </a:r>
            <a:r>
              <a:rPr lang="it-IT" sz="2000" dirty="0" smtClean="0"/>
              <a:t>. La </a:t>
            </a:r>
            <a:r>
              <a:rPr lang="it-IT" sz="2000" dirty="0"/>
              <a:t>gente è </a:t>
            </a:r>
            <a:r>
              <a:rPr lang="it-IT" sz="2000" dirty="0" err="1"/>
              <a:t>idola</a:t>
            </a:r>
            <a:r>
              <a:rPr lang="it-IT" sz="2000" dirty="0"/>
              <a:t> e fanno ardere lo’ corpo. Lor </a:t>
            </a:r>
            <a:r>
              <a:rPr lang="it-IT" sz="2000" dirty="0" smtClean="0"/>
              <a:t>monete son </a:t>
            </a:r>
            <a:r>
              <a:rPr lang="it-IT" sz="2000" dirty="0"/>
              <a:t>carte, e sono al Grande Kane; e </a:t>
            </a:r>
            <a:r>
              <a:rPr lang="it-IT" sz="2000" dirty="0" err="1"/>
              <a:t>ànno</a:t>
            </a:r>
            <a:r>
              <a:rPr lang="it-IT" sz="2000" dirty="0"/>
              <a:t> molto grano </a:t>
            </a:r>
            <a:r>
              <a:rPr lang="it-IT" sz="2000" dirty="0" smtClean="0"/>
              <a:t>e biada</a:t>
            </a:r>
            <a:r>
              <a:rPr lang="it-IT" sz="2000" dirty="0"/>
              <a:t>. Qui no à ’</a:t>
            </a:r>
            <a:r>
              <a:rPr lang="it-IT" sz="2000" dirty="0" err="1"/>
              <a:t>ltro</a:t>
            </a:r>
            <a:r>
              <a:rPr lang="it-IT" sz="2000" dirty="0"/>
              <a:t>; però ci partiremo e andremo </a:t>
            </a:r>
            <a:r>
              <a:rPr lang="it-IT" sz="2000" dirty="0" err="1" smtClean="0"/>
              <a:t>piú</a:t>
            </a:r>
            <a:r>
              <a:rPr lang="it-IT" sz="2000" dirty="0" smtClean="0"/>
              <a:t> </a:t>
            </a:r>
            <a:r>
              <a:rPr lang="it-IT" sz="2000" dirty="0" err="1" smtClean="0"/>
              <a:t>inanzi</a:t>
            </a:r>
            <a:r>
              <a:rPr lang="it-IT" sz="2000" dirty="0" smtClean="0"/>
              <a:t>. Quando </a:t>
            </a:r>
            <a:r>
              <a:rPr lang="it-IT" sz="2000" dirty="0"/>
              <a:t>l’uomo è </a:t>
            </a:r>
            <a:r>
              <a:rPr lang="it-IT" sz="2000" dirty="0" err="1"/>
              <a:t>ito</a:t>
            </a:r>
            <a:r>
              <a:rPr lang="it-IT" sz="2000" dirty="0"/>
              <a:t> 3 giornate ver’ </a:t>
            </a:r>
            <a:r>
              <a:rPr lang="it-IT" sz="2000" dirty="0" err="1"/>
              <a:t>mezzodie</a:t>
            </a:r>
            <a:r>
              <a:rPr lang="it-IT" sz="2000" dirty="0"/>
              <a:t>, </a:t>
            </a:r>
            <a:r>
              <a:rPr lang="it-IT" sz="2000" dirty="0" smtClean="0"/>
              <a:t>l’</a:t>
            </a:r>
            <a:r>
              <a:rPr lang="it-IT" sz="2000" dirty="0" err="1" smtClean="0"/>
              <a:t>uo-mo</a:t>
            </a:r>
            <a:r>
              <a:rPr lang="it-IT" sz="2000" dirty="0" smtClean="0"/>
              <a:t> </a:t>
            </a:r>
            <a:r>
              <a:rPr lang="it-IT" sz="2000" dirty="0" err="1" smtClean="0"/>
              <a:t>truova</a:t>
            </a:r>
            <a:r>
              <a:rPr lang="it-IT" sz="2000" dirty="0" smtClean="0"/>
              <a:t> belle città e castella, belle cacciagioni e </a:t>
            </a:r>
            <a:r>
              <a:rPr lang="it-IT" sz="2000" dirty="0" err="1" smtClean="0"/>
              <a:t>ucellagioni</a:t>
            </a:r>
            <a:r>
              <a:rPr lang="it-IT" sz="2000" dirty="0" smtClean="0"/>
              <a:t> </a:t>
            </a:r>
            <a:r>
              <a:rPr lang="it-IT" sz="2000" dirty="0"/>
              <a:t>e buoni cani, (e) biada </a:t>
            </a:r>
            <a:r>
              <a:rPr lang="it-IT" sz="2000" dirty="0" err="1"/>
              <a:t>asai</a:t>
            </a:r>
            <a:r>
              <a:rPr lang="it-IT" sz="2000" dirty="0"/>
              <a:t>. E' sono come </a:t>
            </a:r>
            <a:r>
              <a:rPr lang="it-IT" sz="2000" dirty="0" err="1"/>
              <a:t>que</a:t>
            </a:r>
            <a:r>
              <a:rPr lang="it-IT" sz="2000" dirty="0"/>
              <a:t>’ </a:t>
            </a:r>
            <a:r>
              <a:rPr lang="it-IT" sz="2000" dirty="0" smtClean="0"/>
              <a:t>disopra. Di </a:t>
            </a:r>
            <a:r>
              <a:rPr lang="it-IT" sz="2000" dirty="0"/>
              <a:t>capo de le 3 giornate si </a:t>
            </a:r>
            <a:r>
              <a:rPr lang="it-IT" sz="2000" dirty="0" err="1"/>
              <a:t>truova</a:t>
            </a:r>
            <a:r>
              <a:rPr lang="it-IT" sz="2000" dirty="0"/>
              <a:t> il grande fiume </a:t>
            </a:r>
            <a:r>
              <a:rPr lang="it-IT" sz="2000" dirty="0" smtClean="0"/>
              <a:t>di </a:t>
            </a:r>
            <a:r>
              <a:rPr lang="it-IT" sz="2000" dirty="0" err="1" smtClean="0"/>
              <a:t>Carameran</a:t>
            </a:r>
            <a:r>
              <a:rPr lang="it-IT" sz="2000" dirty="0" smtClean="0"/>
              <a:t> </a:t>
            </a:r>
            <a:r>
              <a:rPr lang="it-IT" sz="2000" dirty="0"/>
              <a:t>che vien de la terra del Preste Gianni. </a:t>
            </a:r>
            <a:r>
              <a:rPr lang="it-IT" sz="2000" dirty="0" err="1" smtClean="0"/>
              <a:t>Sapiate</a:t>
            </a:r>
            <a:r>
              <a:rPr lang="it-IT" sz="2000" dirty="0" smtClean="0"/>
              <a:t> </a:t>
            </a:r>
            <a:r>
              <a:rPr lang="it-IT" sz="2000" dirty="0"/>
              <a:t>ch’è la(r)go [un] miglio e molto profondo, </a:t>
            </a:r>
            <a:r>
              <a:rPr lang="it-IT" sz="2000" dirty="0" err="1"/>
              <a:t>sí</a:t>
            </a:r>
            <a:r>
              <a:rPr lang="it-IT" sz="2000" dirty="0"/>
              <a:t> che </a:t>
            </a:r>
            <a:r>
              <a:rPr lang="it-IT" sz="2000" dirty="0" smtClean="0"/>
              <a:t>bene vi </a:t>
            </a:r>
            <a:r>
              <a:rPr lang="it-IT" sz="2000" dirty="0" err="1"/>
              <a:t>puote</a:t>
            </a:r>
            <a:r>
              <a:rPr lang="it-IT" sz="2000" dirty="0"/>
              <a:t> andare grande nave. Egli à in questo fiume </a:t>
            </a:r>
            <a:r>
              <a:rPr lang="it-IT" sz="2000" dirty="0" smtClean="0"/>
              <a:t>bene </a:t>
            </a:r>
            <a:r>
              <a:rPr lang="it-IT" sz="2000" dirty="0"/>
              <a:t>15.000 navi, che tutte sono del Grande Kane per </a:t>
            </a:r>
            <a:r>
              <a:rPr lang="it-IT" sz="2000" dirty="0" smtClean="0"/>
              <a:t>portare </a:t>
            </a:r>
            <a:r>
              <a:rPr lang="it-IT" sz="2000" dirty="0"/>
              <a:t>sue cose, quando fa oste a </a:t>
            </a:r>
            <a:r>
              <a:rPr lang="it-IT" sz="2000" dirty="0" err="1"/>
              <a:t>l’isole</a:t>
            </a:r>
            <a:r>
              <a:rPr lang="it-IT" sz="2000" dirty="0"/>
              <a:t> del mare, ché </a:t>
            </a:r>
            <a:r>
              <a:rPr lang="it-IT" sz="2000" dirty="0" smtClean="0"/>
              <a:t>’l mare </a:t>
            </a:r>
            <a:r>
              <a:rPr lang="it-IT" sz="2000" dirty="0"/>
              <a:t>v’è presso una giornata. E ciascuna di queste </a:t>
            </a:r>
            <a:r>
              <a:rPr lang="it-IT" sz="2000" dirty="0" smtClean="0"/>
              <a:t>navi vuole </a:t>
            </a:r>
            <a:r>
              <a:rPr lang="it-IT" sz="2000" dirty="0"/>
              <a:t>bene 15 marinai, e portano intorno di 15 cavalli</a:t>
            </a:r>
            <a:r>
              <a:rPr lang="it-IT" sz="2000" dirty="0" smtClean="0"/>
              <a:t>, cogli </a:t>
            </a:r>
            <a:r>
              <a:rPr lang="it-IT" sz="2000" dirty="0"/>
              <a:t>uomini con loro arnesi e </a:t>
            </a:r>
            <a:r>
              <a:rPr lang="it-IT" sz="2000" dirty="0" err="1" smtClean="0"/>
              <a:t>vidande</a:t>
            </a:r>
            <a:r>
              <a:rPr lang="it-IT" sz="2000" dirty="0" smtClean="0"/>
              <a:t>“  (</a:t>
            </a:r>
            <a:r>
              <a:rPr lang="it-IT" sz="2000" dirty="0"/>
              <a:t>par. </a:t>
            </a:r>
            <a:r>
              <a:rPr lang="it-IT" sz="2000" dirty="0" smtClean="0"/>
              <a:t>132-1334, ed</a:t>
            </a:r>
            <a:r>
              <a:rPr lang="it-IT" sz="2000" dirty="0"/>
              <a:t>. Letteratura Italiana Einaudi, edizione di riferimento, a cura di Valeria Bertolucci Pizzorusso Adelphi, Milano </a:t>
            </a:r>
            <a:r>
              <a:rPr lang="it-IT" sz="2000" dirty="0" smtClean="0"/>
              <a:t>1975</a:t>
            </a:r>
            <a:r>
              <a:rPr lang="it-IT" sz="2000" dirty="0"/>
              <a:t>)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9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223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str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DN_IT_ModelloStrutturaTemaRaccoglitore</Template>
  <TotalTime>1588</TotalTime>
  <Words>2905</Words>
  <Application>Microsoft Office PowerPoint</Application>
  <PresentationFormat>Presentazione su schermo (4:3)</PresentationFormat>
  <Paragraphs>258</Paragraphs>
  <Slides>51</Slides>
  <Notes>50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51</vt:i4>
      </vt:variant>
    </vt:vector>
  </HeadingPairs>
  <TitlesOfParts>
    <vt:vector size="57" baseType="lpstr">
      <vt:lpstr>ＭＳ Ｐゴシック</vt:lpstr>
      <vt:lpstr>Arial</vt:lpstr>
      <vt:lpstr>Calibri</vt:lpstr>
      <vt:lpstr>Times New Roman</vt:lpstr>
      <vt:lpstr>Wingdings</vt:lpstr>
      <vt:lpstr>Tema di Office</vt:lpstr>
      <vt:lpstr>STORIA GLOBALE</vt:lpstr>
      <vt:lpstr>Lezione 7  Le relazioni tra Europa e la Cina in età moderna</vt:lpstr>
      <vt:lpstr>Da Marco Polo al sec. XVI</vt:lpstr>
      <vt:lpstr>Viaggiatori medievali</vt:lpstr>
      <vt:lpstr>Presentazione standard di PowerPoint</vt:lpstr>
      <vt:lpstr>Marco Polo (1254-1324): 1269-1295</vt:lpstr>
      <vt:lpstr>Presentazione standard di PowerPoint</vt:lpstr>
      <vt:lpstr>Da Il Milione:</vt:lpstr>
      <vt:lpstr>Da Il Milione (segue)</vt:lpstr>
      <vt:lpstr>Ibn Battuta (1304-1369): 1345</vt:lpstr>
      <vt:lpstr>Altri viaggiatori</vt:lpstr>
      <vt:lpstr>Viaggiatori-ambasciatori in età moderna</vt:lpstr>
      <vt:lpstr>Immagine trasmessa: elementi di sinofilia</vt:lpstr>
      <vt:lpstr>Juan Gonzalez de Mendoza (1545-1614), 1585</vt:lpstr>
      <vt:lpstr>Mendoza</vt:lpstr>
      <vt:lpstr>Piani di conquista della Cina (1585-6)</vt:lpstr>
      <vt:lpstr>Prima spedizione inglese, 1636</vt:lpstr>
      <vt:lpstr>Missioni cattoliche in Asia</vt:lpstr>
      <vt:lpstr>I riti “malabarici”</vt:lpstr>
      <vt:lpstr>Cronologia delle missioni cattoliche</vt:lpstr>
      <vt:lpstr>L’itinerario asiatico di Francesco Saverio</vt:lpstr>
      <vt:lpstr>Gesuiti in Giappone, 1549-1614</vt:lpstr>
      <vt:lpstr>In Cina</vt:lpstr>
      <vt:lpstr>Presentazione standard di PowerPoint</vt:lpstr>
      <vt:lpstr>Carta della Cina di Jean-Baptiste D’Anville (1734) (autore delle carte dell’atlante di Du Halde)</vt:lpstr>
      <vt:lpstr>Dalla prosperità ‘esterna’ ai pregi interni: politica e ordine morale</vt:lpstr>
      <vt:lpstr>Presentazione standard di PowerPoint</vt:lpstr>
      <vt:lpstr>Ricci</vt:lpstr>
      <vt:lpstr>Ricci</vt:lpstr>
      <vt:lpstr>Matteo Ricci, Carta Geografica Completa di tutti i Regni del Mondo, 1602, tavole 1-3</vt:lpstr>
      <vt:lpstr>Matteo Ricci, Carta Geografica Completa di tutti i Regni del Mondo, 1602, tavole 4-6</vt:lpstr>
      <vt:lpstr>Álvaro Semedo SJ, Imperio de la China, 1642</vt:lpstr>
      <vt:lpstr>La stele nestoriana di X’ian </vt:lpstr>
      <vt:lpstr>Edizione italiana, Roma, 1643</vt:lpstr>
      <vt:lpstr>Edizione francese, 1645</vt:lpstr>
      <vt:lpstr>Edizione inglese, London, 1655</vt:lpstr>
      <vt:lpstr>Confucius Sinarum philosophus sive, Scientia sinensis latine exposita.  Studio &amp; opera Prosperi Intorcetta, Christiani Herdtrich, Francisci  Rougemont, Philippi Couplet, patrum Societatis Jesu , Parisiis, 1687</vt:lpstr>
      <vt:lpstr>Louis Le Comte, Nouveaux  Mémoires sur l’état présent de la Chine, 1696</vt:lpstr>
      <vt:lpstr>Le Comte</vt:lpstr>
      <vt:lpstr>Edizione inglese, 1697</vt:lpstr>
      <vt:lpstr>Edizione tedesca, 1699</vt:lpstr>
      <vt:lpstr>Jean-Baptiste Du Halde</vt:lpstr>
      <vt:lpstr>Presentazione standard di PowerPoint</vt:lpstr>
      <vt:lpstr>Governo, abbondanza e fertilità</vt:lpstr>
      <vt:lpstr>La religione dei Cinesi secondo Du Halde</vt:lpstr>
      <vt:lpstr>La filosofia morale dei Cinesi secondo Du Halde</vt:lpstr>
      <vt:lpstr>Carta della Cina di Jean-Baptiste D’Anville (1734) (autore delle carte dell’atlante di Du Halde)</vt:lpstr>
      <vt:lpstr>Du Halde: immagini</vt:lpstr>
      <vt:lpstr>Abbondanza</vt:lpstr>
      <vt:lpstr>Navigazione</vt:lpstr>
      <vt:lpstr>Abilità artigianali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Guido Abbattista</dc:creator>
  <cp:lastModifiedBy>ABBATTISTA GUIDO</cp:lastModifiedBy>
  <cp:revision>234</cp:revision>
  <dcterms:created xsi:type="dcterms:W3CDTF">2012-10-07T14:13:19Z</dcterms:created>
  <dcterms:modified xsi:type="dcterms:W3CDTF">2019-11-06T07:15:33Z</dcterms:modified>
</cp:coreProperties>
</file>