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  <p:sldId id="272" r:id="rId18"/>
    <p:sldId id="273" r:id="rId19"/>
    <p:sldId id="276" r:id="rId20"/>
    <p:sldId id="274" r:id="rId21"/>
    <p:sldId id="275" r:id="rId2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60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F229-96AF-4A38-B46B-8D1095A7FEC2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1E1F6-D9C9-437C-B882-E92B749971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3524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F229-96AF-4A38-B46B-8D1095A7FEC2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1E1F6-D9C9-437C-B882-E92B749971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3131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F229-96AF-4A38-B46B-8D1095A7FEC2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1E1F6-D9C9-437C-B882-E92B749971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0666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F229-96AF-4A38-B46B-8D1095A7FEC2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1E1F6-D9C9-437C-B882-E92B749971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373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F229-96AF-4A38-B46B-8D1095A7FEC2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1E1F6-D9C9-437C-B882-E92B749971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7794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F229-96AF-4A38-B46B-8D1095A7FEC2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1E1F6-D9C9-437C-B882-E92B749971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0943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F229-96AF-4A38-B46B-8D1095A7FEC2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1E1F6-D9C9-437C-B882-E92B749971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5098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F229-96AF-4A38-B46B-8D1095A7FEC2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1E1F6-D9C9-437C-B882-E92B749971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0562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F229-96AF-4A38-B46B-8D1095A7FEC2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1E1F6-D9C9-437C-B882-E92B749971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2374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F229-96AF-4A38-B46B-8D1095A7FEC2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1E1F6-D9C9-437C-B882-E92B749971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3441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F229-96AF-4A38-B46B-8D1095A7FEC2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1E1F6-D9C9-437C-B882-E92B749971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3407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BF229-96AF-4A38-B46B-8D1095A7FEC2}" type="datetimeFigureOut">
              <a:rPr lang="it-IT" smtClean="0"/>
              <a:t>09/03/2016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1E1F6-D9C9-437C-B882-E92B749971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0592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FINANCE and INNOVATION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Vittorio Torbianelli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25239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Financial </a:t>
            </a:r>
            <a:r>
              <a:rPr lang="it-IT" dirty="0" err="1" smtClean="0"/>
              <a:t>economics</a:t>
            </a:r>
            <a:r>
              <a:rPr lang="it-IT" dirty="0" smtClean="0"/>
              <a:t> and </a:t>
            </a:r>
            <a:r>
              <a:rPr lang="it-IT" dirty="0" err="1" smtClean="0"/>
              <a:t>innovation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Corporate </a:t>
            </a:r>
            <a:r>
              <a:rPr lang="it-IT" dirty="0" err="1" smtClean="0"/>
              <a:t>finance</a:t>
            </a:r>
            <a:r>
              <a:rPr lang="it-IT" dirty="0" smtClean="0"/>
              <a:t> and </a:t>
            </a:r>
            <a:r>
              <a:rPr lang="it-IT" dirty="0" err="1" smtClean="0"/>
              <a:t>investment</a:t>
            </a:r>
            <a:r>
              <a:rPr lang="it-IT" dirty="0" smtClean="0"/>
              <a:t> </a:t>
            </a:r>
          </a:p>
          <a:p>
            <a:r>
              <a:rPr lang="it-IT" dirty="0" err="1" smtClean="0"/>
              <a:t>Literature</a:t>
            </a:r>
            <a:r>
              <a:rPr lang="it-IT" dirty="0" smtClean="0"/>
              <a:t> on </a:t>
            </a:r>
            <a:r>
              <a:rPr lang="it-IT" dirty="0" err="1" smtClean="0"/>
              <a:t>economic</a:t>
            </a:r>
            <a:r>
              <a:rPr lang="it-IT" dirty="0" smtClean="0"/>
              <a:t> </a:t>
            </a:r>
            <a:r>
              <a:rPr lang="it-IT" dirty="0" err="1" smtClean="0"/>
              <a:t>growth</a:t>
            </a:r>
            <a:r>
              <a:rPr lang="it-IT" dirty="0" smtClean="0"/>
              <a:t>; </a:t>
            </a:r>
            <a:r>
              <a:rPr lang="it-IT" dirty="0" err="1" smtClean="0"/>
              <a:t>endogenous</a:t>
            </a:r>
            <a:r>
              <a:rPr lang="it-IT" dirty="0" smtClean="0"/>
              <a:t> </a:t>
            </a:r>
            <a:r>
              <a:rPr lang="it-IT" dirty="0" err="1" smtClean="0"/>
              <a:t>growth</a:t>
            </a:r>
            <a:r>
              <a:rPr lang="it-IT" dirty="0" smtClean="0"/>
              <a:t> </a:t>
            </a:r>
            <a:r>
              <a:rPr lang="it-IT" dirty="0" err="1" smtClean="0"/>
              <a:t>theory</a:t>
            </a:r>
            <a:r>
              <a:rPr lang="it-IT" dirty="0" smtClean="0"/>
              <a:t> </a:t>
            </a:r>
            <a:r>
              <a:rPr lang="it-IT" dirty="0" err="1" smtClean="0"/>
              <a:t>focuses</a:t>
            </a:r>
            <a:r>
              <a:rPr lang="it-IT" dirty="0" smtClean="0"/>
              <a:t> on:</a:t>
            </a:r>
          </a:p>
          <a:p>
            <a:pPr lvl="1"/>
            <a:r>
              <a:rPr lang="it-IT" dirty="0" err="1" smtClean="0"/>
              <a:t>Characteristics</a:t>
            </a:r>
            <a:r>
              <a:rPr lang="it-IT" dirty="0" smtClean="0"/>
              <a:t> and </a:t>
            </a:r>
            <a:r>
              <a:rPr lang="it-IT" dirty="0" err="1" smtClean="0"/>
              <a:t>importance</a:t>
            </a:r>
            <a:r>
              <a:rPr lang="it-IT" dirty="0" smtClean="0"/>
              <a:t> of venture capital</a:t>
            </a:r>
          </a:p>
          <a:p>
            <a:pPr lvl="1"/>
            <a:r>
              <a:rPr lang="it-IT" dirty="0" err="1" smtClean="0"/>
              <a:t>Financing</a:t>
            </a:r>
            <a:r>
              <a:rPr lang="it-IT" dirty="0" smtClean="0"/>
              <a:t> R&amp;D intensive </a:t>
            </a:r>
            <a:r>
              <a:rPr lang="it-IT" dirty="0" err="1" smtClean="0"/>
              <a:t>firms</a:t>
            </a:r>
            <a:endParaRPr lang="it-IT" dirty="0" smtClean="0"/>
          </a:p>
          <a:p>
            <a:r>
              <a:rPr lang="it-IT" dirty="0" smtClean="0"/>
              <a:t>Finance </a:t>
            </a:r>
            <a:r>
              <a:rPr lang="it-IT" dirty="0" err="1" smtClean="0"/>
              <a:t>economists</a:t>
            </a:r>
            <a:r>
              <a:rPr lang="it-IT" dirty="0" smtClean="0"/>
              <a:t> </a:t>
            </a:r>
            <a:r>
              <a:rPr lang="it-IT" dirty="0" err="1" smtClean="0"/>
              <a:t>have</a:t>
            </a:r>
            <a:r>
              <a:rPr lang="it-IT" dirty="0" smtClean="0"/>
              <a:t> </a:t>
            </a:r>
            <a:r>
              <a:rPr lang="it-IT" dirty="0" err="1" smtClean="0"/>
              <a:t>limits</a:t>
            </a:r>
            <a:r>
              <a:rPr lang="it-IT" dirty="0" smtClean="0"/>
              <a:t> in </a:t>
            </a:r>
            <a:r>
              <a:rPr lang="it-IT" dirty="0" err="1" smtClean="0"/>
              <a:t>understanding</a:t>
            </a:r>
            <a:r>
              <a:rPr lang="it-IT" dirty="0" smtClean="0"/>
              <a:t> the </a:t>
            </a:r>
            <a:r>
              <a:rPr lang="it-IT" dirty="0" err="1" smtClean="0"/>
              <a:t>finance</a:t>
            </a:r>
            <a:r>
              <a:rPr lang="it-IT" dirty="0" smtClean="0"/>
              <a:t>/</a:t>
            </a:r>
            <a:r>
              <a:rPr lang="it-IT" dirty="0" err="1" smtClean="0"/>
              <a:t>innovaton</a:t>
            </a:r>
            <a:r>
              <a:rPr lang="it-IT" dirty="0" smtClean="0"/>
              <a:t> </a:t>
            </a:r>
            <a:r>
              <a:rPr lang="it-IT" dirty="0" err="1" smtClean="0"/>
              <a:t>relationship</a:t>
            </a:r>
            <a:r>
              <a:rPr lang="it-IT" dirty="0" smtClean="0"/>
              <a:t>? </a:t>
            </a:r>
          </a:p>
          <a:p>
            <a:r>
              <a:rPr lang="it-IT" dirty="0" err="1" smtClean="0"/>
              <a:t>Traditional</a:t>
            </a:r>
            <a:r>
              <a:rPr lang="it-IT" dirty="0" smtClean="0"/>
              <a:t> </a:t>
            </a:r>
            <a:r>
              <a:rPr lang="it-IT" dirty="0" err="1" smtClean="0"/>
              <a:t>approaches</a:t>
            </a:r>
            <a:r>
              <a:rPr lang="it-IT" dirty="0" smtClean="0"/>
              <a:t>: </a:t>
            </a:r>
          </a:p>
          <a:p>
            <a:pPr lvl="1"/>
            <a:r>
              <a:rPr lang="it-IT" dirty="0" err="1" smtClean="0"/>
              <a:t>Cost</a:t>
            </a:r>
            <a:r>
              <a:rPr lang="it-IT" dirty="0" smtClean="0"/>
              <a:t> benefit of </a:t>
            </a:r>
            <a:r>
              <a:rPr lang="it-IT" dirty="0" err="1" smtClean="0"/>
              <a:t>different</a:t>
            </a:r>
            <a:r>
              <a:rPr lang="it-IT" dirty="0" smtClean="0"/>
              <a:t> f. </a:t>
            </a:r>
            <a:r>
              <a:rPr lang="it-IT" dirty="0" err="1" smtClean="0"/>
              <a:t>sources</a:t>
            </a:r>
            <a:r>
              <a:rPr lang="it-IT" dirty="0" smtClean="0"/>
              <a:t> (Modigliani Miller, 1958);</a:t>
            </a:r>
          </a:p>
          <a:p>
            <a:pPr lvl="1"/>
            <a:r>
              <a:rPr lang="it-IT" dirty="0" smtClean="0"/>
              <a:t>Focus on information </a:t>
            </a:r>
            <a:r>
              <a:rPr lang="it-IT" dirty="0" err="1" smtClean="0"/>
              <a:t>asymetry</a:t>
            </a:r>
            <a:r>
              <a:rPr lang="it-IT" dirty="0" smtClean="0"/>
              <a:t> (’70)</a:t>
            </a:r>
          </a:p>
          <a:p>
            <a:pPr lvl="1"/>
            <a:endParaRPr lang="it-IT" dirty="0" smtClean="0"/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05764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Focus on the «venture </a:t>
            </a:r>
            <a:r>
              <a:rPr lang="it-IT" dirty="0" err="1" smtClean="0"/>
              <a:t>capitalist</a:t>
            </a:r>
            <a:r>
              <a:rPr lang="it-IT" dirty="0" smtClean="0"/>
              <a:t>»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…</a:t>
            </a:r>
            <a:r>
              <a:rPr lang="it-IT" dirty="0" err="1" smtClean="0"/>
              <a:t>asymmetric</a:t>
            </a:r>
            <a:r>
              <a:rPr lang="it-IT" dirty="0" smtClean="0"/>
              <a:t> information </a:t>
            </a:r>
            <a:r>
              <a:rPr lang="it-IT" dirty="0" err="1" smtClean="0"/>
              <a:t>as</a:t>
            </a:r>
            <a:r>
              <a:rPr lang="it-IT" dirty="0" smtClean="0"/>
              <a:t> the </a:t>
            </a:r>
            <a:r>
              <a:rPr lang="it-IT" dirty="0" err="1" smtClean="0"/>
              <a:t>foundation</a:t>
            </a:r>
            <a:r>
              <a:rPr lang="it-IT" dirty="0" smtClean="0"/>
              <a:t> for a «</a:t>
            </a:r>
            <a:r>
              <a:rPr lang="it-IT" dirty="0" err="1" smtClean="0"/>
              <a:t>theory</a:t>
            </a:r>
            <a:r>
              <a:rPr lang="it-IT" dirty="0" smtClean="0"/>
              <a:t> of venture </a:t>
            </a:r>
            <a:r>
              <a:rPr lang="it-IT" dirty="0" err="1" smtClean="0"/>
              <a:t>finance</a:t>
            </a:r>
            <a:r>
              <a:rPr lang="it-IT" dirty="0" smtClean="0"/>
              <a:t>» (</a:t>
            </a:r>
            <a:r>
              <a:rPr lang="it-IT" dirty="0" err="1" smtClean="0"/>
              <a:t>Sahlman</a:t>
            </a:r>
            <a:r>
              <a:rPr lang="it-IT" dirty="0" smtClean="0"/>
              <a:t>)</a:t>
            </a:r>
          </a:p>
          <a:p>
            <a:r>
              <a:rPr lang="it-IT" dirty="0" smtClean="0"/>
              <a:t>«How the venture </a:t>
            </a:r>
            <a:r>
              <a:rPr lang="it-IT" dirty="0" err="1" smtClean="0"/>
              <a:t>capitalist</a:t>
            </a:r>
            <a:r>
              <a:rPr lang="it-IT" dirty="0" smtClean="0"/>
              <a:t> </a:t>
            </a:r>
            <a:r>
              <a:rPr lang="it-IT" dirty="0" err="1" smtClean="0"/>
              <a:t>overcomes</a:t>
            </a:r>
            <a:r>
              <a:rPr lang="it-IT" dirty="0" smtClean="0"/>
              <a:t> the </a:t>
            </a:r>
            <a:r>
              <a:rPr lang="it-IT" dirty="0" err="1" smtClean="0"/>
              <a:t>problem</a:t>
            </a:r>
            <a:r>
              <a:rPr lang="it-IT" dirty="0" smtClean="0"/>
              <a:t> of </a:t>
            </a:r>
            <a:r>
              <a:rPr lang="it-IT" dirty="0" err="1" smtClean="0"/>
              <a:t>financing</a:t>
            </a:r>
            <a:r>
              <a:rPr lang="it-IT" dirty="0" smtClean="0"/>
              <a:t> </a:t>
            </a:r>
            <a:r>
              <a:rPr lang="it-IT" dirty="0" err="1" smtClean="0"/>
              <a:t>ventures</a:t>
            </a:r>
            <a:r>
              <a:rPr lang="it-IT" dirty="0" smtClean="0"/>
              <a:t> in the </a:t>
            </a:r>
            <a:r>
              <a:rPr lang="it-IT" dirty="0" err="1" smtClean="0"/>
              <a:t>presence</a:t>
            </a:r>
            <a:r>
              <a:rPr lang="it-IT" dirty="0" smtClean="0"/>
              <a:t> of </a:t>
            </a:r>
            <a:r>
              <a:rPr lang="it-IT" dirty="0" err="1" smtClean="0"/>
              <a:t>asymmetric</a:t>
            </a:r>
            <a:r>
              <a:rPr lang="it-IT" dirty="0" smtClean="0"/>
              <a:t> information»</a:t>
            </a:r>
          </a:p>
          <a:p>
            <a:r>
              <a:rPr lang="it-IT" dirty="0" err="1" smtClean="0"/>
              <a:t>Further</a:t>
            </a:r>
            <a:r>
              <a:rPr lang="it-IT" dirty="0" smtClean="0"/>
              <a:t> </a:t>
            </a:r>
            <a:r>
              <a:rPr lang="it-IT" dirty="0" err="1" smtClean="0"/>
              <a:t>research</a:t>
            </a:r>
            <a:r>
              <a:rPr lang="it-IT" dirty="0" smtClean="0"/>
              <a:t> on the </a:t>
            </a:r>
            <a:r>
              <a:rPr lang="it-IT" dirty="0" err="1" smtClean="0"/>
              <a:t>capitalist</a:t>
            </a:r>
            <a:r>
              <a:rPr lang="it-IT" dirty="0"/>
              <a:t>/</a:t>
            </a:r>
            <a:r>
              <a:rPr lang="it-IT" dirty="0" smtClean="0"/>
              <a:t>company </a:t>
            </a:r>
            <a:r>
              <a:rPr lang="it-IT" dirty="0" err="1" smtClean="0"/>
              <a:t>relationship</a:t>
            </a:r>
            <a:r>
              <a:rPr lang="it-IT" dirty="0" smtClean="0"/>
              <a:t>:</a:t>
            </a:r>
          </a:p>
          <a:p>
            <a:pPr lvl="1"/>
            <a:r>
              <a:rPr lang="it-IT" dirty="0" err="1" smtClean="0"/>
              <a:t>Staging</a:t>
            </a:r>
            <a:r>
              <a:rPr lang="it-IT" dirty="0" smtClean="0"/>
              <a:t>/</a:t>
            </a:r>
            <a:r>
              <a:rPr lang="it-IT" dirty="0" err="1" smtClean="0"/>
              <a:t>compensation</a:t>
            </a:r>
            <a:r>
              <a:rPr lang="it-IT" dirty="0" smtClean="0"/>
              <a:t>/</a:t>
            </a:r>
            <a:r>
              <a:rPr lang="it-IT" dirty="0" err="1" smtClean="0"/>
              <a:t>monitoring</a:t>
            </a:r>
            <a:r>
              <a:rPr lang="it-IT" dirty="0" smtClean="0"/>
              <a:t> and control of </a:t>
            </a:r>
            <a:r>
              <a:rPr lang="it-IT" dirty="0" err="1" smtClean="0"/>
              <a:t>investee</a:t>
            </a:r>
            <a:r>
              <a:rPr lang="it-IT" dirty="0" smtClean="0"/>
              <a:t> company</a:t>
            </a:r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0042693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Venture Capital (</a:t>
            </a:r>
            <a:r>
              <a:rPr lang="it-IT" dirty="0" err="1" smtClean="0"/>
              <a:t>v.c.</a:t>
            </a:r>
            <a:r>
              <a:rPr lang="it-IT" dirty="0" smtClean="0"/>
              <a:t>) in USA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1946. Boston.  American </a:t>
            </a:r>
            <a:r>
              <a:rPr lang="it-IT" dirty="0" err="1" smtClean="0"/>
              <a:t>Research</a:t>
            </a:r>
            <a:r>
              <a:rPr lang="it-IT" dirty="0" smtClean="0"/>
              <a:t> and Development (ARD), </a:t>
            </a:r>
            <a:r>
              <a:rPr lang="it-IT" dirty="0" err="1" smtClean="0"/>
              <a:t>founded</a:t>
            </a:r>
            <a:r>
              <a:rPr lang="it-IT" dirty="0" smtClean="0"/>
              <a:t> by </a:t>
            </a:r>
            <a:r>
              <a:rPr lang="it-IT" dirty="0" err="1" smtClean="0"/>
              <a:t>local</a:t>
            </a:r>
            <a:r>
              <a:rPr lang="it-IT" dirty="0" smtClean="0"/>
              <a:t> </a:t>
            </a:r>
            <a:r>
              <a:rPr lang="it-IT" dirty="0" err="1" smtClean="0"/>
              <a:t>ivestment</a:t>
            </a:r>
            <a:r>
              <a:rPr lang="it-IT" dirty="0" smtClean="0"/>
              <a:t> community (+ MIT)</a:t>
            </a:r>
          </a:p>
          <a:p>
            <a:r>
              <a:rPr lang="it-IT" dirty="0" smtClean="0"/>
              <a:t>Link – and funds - with MIT </a:t>
            </a:r>
          </a:p>
          <a:p>
            <a:pPr lvl="1"/>
            <a:r>
              <a:rPr lang="it-IT" dirty="0" smtClean="0"/>
              <a:t>1957 – Digital </a:t>
            </a:r>
            <a:r>
              <a:rPr lang="it-IT" dirty="0" err="1" smtClean="0"/>
              <a:t>Equipment</a:t>
            </a:r>
            <a:r>
              <a:rPr lang="it-IT" dirty="0" smtClean="0"/>
              <a:t> Corporation (1957) – </a:t>
            </a:r>
            <a:r>
              <a:rPr lang="it-IT" dirty="0" err="1" smtClean="0"/>
              <a:t>huge</a:t>
            </a:r>
            <a:r>
              <a:rPr lang="it-IT" dirty="0" smtClean="0"/>
              <a:t> success/</a:t>
            </a:r>
            <a:r>
              <a:rPr lang="it-IT" dirty="0" err="1" smtClean="0"/>
              <a:t>interest</a:t>
            </a:r>
            <a:r>
              <a:rPr lang="it-IT" dirty="0" smtClean="0"/>
              <a:t>!</a:t>
            </a:r>
          </a:p>
          <a:p>
            <a:r>
              <a:rPr lang="it-IT" dirty="0" smtClean="0"/>
              <a:t>A new </a:t>
            </a:r>
            <a:r>
              <a:rPr lang="it-IT" dirty="0" err="1" smtClean="0"/>
              <a:t>breed</a:t>
            </a:r>
            <a:r>
              <a:rPr lang="it-IT" dirty="0" smtClean="0"/>
              <a:t> of </a:t>
            </a:r>
            <a:r>
              <a:rPr lang="it-IT" dirty="0" err="1" smtClean="0"/>
              <a:t>financiers</a:t>
            </a:r>
            <a:r>
              <a:rPr lang="it-IT" dirty="0"/>
              <a:t> </a:t>
            </a:r>
            <a:r>
              <a:rPr lang="it-IT" dirty="0" err="1" smtClean="0"/>
              <a:t>has</a:t>
            </a:r>
            <a:r>
              <a:rPr lang="it-IT" dirty="0" smtClean="0"/>
              <a:t> </a:t>
            </a:r>
            <a:r>
              <a:rPr lang="it-IT" dirty="0" err="1" smtClean="0"/>
              <a:t>emerged</a:t>
            </a:r>
            <a:r>
              <a:rPr lang="it-IT" dirty="0" smtClean="0"/>
              <a:t> out of </a:t>
            </a:r>
            <a:r>
              <a:rPr lang="it-IT" dirty="0" err="1" smtClean="0"/>
              <a:t>Sylicon</a:t>
            </a:r>
            <a:r>
              <a:rPr lang="it-IT" dirty="0" smtClean="0"/>
              <a:t> Valley</a:t>
            </a:r>
          </a:p>
          <a:p>
            <a:pPr lvl="1"/>
            <a:r>
              <a:rPr lang="it-IT" dirty="0" smtClean="0"/>
              <a:t>E.g. «</a:t>
            </a:r>
            <a:r>
              <a:rPr lang="it-IT" dirty="0" err="1" smtClean="0"/>
              <a:t>Starchild</a:t>
            </a:r>
            <a:r>
              <a:rPr lang="it-IT" dirty="0" smtClean="0"/>
              <a:t>»: </a:t>
            </a:r>
            <a:r>
              <a:rPr lang="it-IT" dirty="0" err="1" smtClean="0"/>
              <a:t>Reinvesting</a:t>
            </a:r>
            <a:r>
              <a:rPr lang="it-IT" dirty="0" smtClean="0"/>
              <a:t> capital in </a:t>
            </a:r>
            <a:r>
              <a:rPr lang="it-IT" dirty="0" err="1" smtClean="0"/>
              <a:t>promising</a:t>
            </a:r>
            <a:r>
              <a:rPr lang="it-IT" dirty="0" smtClean="0"/>
              <a:t> </a:t>
            </a:r>
            <a:r>
              <a:rPr lang="it-IT" dirty="0" err="1" smtClean="0"/>
              <a:t>startups</a:t>
            </a:r>
            <a:r>
              <a:rPr lang="it-IT" dirty="0" smtClean="0"/>
              <a:t> + cash, </a:t>
            </a:r>
            <a:r>
              <a:rPr lang="it-IT" dirty="0" err="1" smtClean="0"/>
              <a:t>technical</a:t>
            </a:r>
            <a:r>
              <a:rPr lang="it-IT" dirty="0" smtClean="0"/>
              <a:t> and </a:t>
            </a:r>
            <a:r>
              <a:rPr lang="it-IT" dirty="0" err="1" smtClean="0"/>
              <a:t>managerial</a:t>
            </a:r>
            <a:r>
              <a:rPr lang="it-IT" dirty="0" smtClean="0"/>
              <a:t> </a:t>
            </a:r>
            <a:r>
              <a:rPr lang="it-IT" dirty="0" err="1" smtClean="0"/>
              <a:t>skill</a:t>
            </a:r>
            <a:r>
              <a:rPr lang="it-IT" dirty="0" smtClean="0"/>
              <a:t>, </a:t>
            </a:r>
            <a:r>
              <a:rPr lang="it-IT" dirty="0" err="1" smtClean="0"/>
              <a:t>operating</a:t>
            </a:r>
            <a:r>
              <a:rPr lang="it-IT" dirty="0" smtClean="0"/>
              <a:t> </a:t>
            </a:r>
            <a:r>
              <a:rPr lang="it-IT" dirty="0" err="1" smtClean="0"/>
              <a:t>experiences</a:t>
            </a:r>
            <a:r>
              <a:rPr lang="it-IT" dirty="0" smtClean="0"/>
              <a:t>, network of </a:t>
            </a:r>
            <a:r>
              <a:rPr lang="it-IT" dirty="0" err="1" smtClean="0"/>
              <a:t>contacts</a:t>
            </a:r>
            <a:r>
              <a:rPr lang="it-IT" dirty="0" smtClean="0"/>
              <a:t> (co-</a:t>
            </a:r>
            <a:r>
              <a:rPr lang="it-IT" dirty="0" err="1" smtClean="0"/>
              <a:t>investors</a:t>
            </a:r>
            <a:r>
              <a:rPr lang="it-IT" dirty="0" smtClean="0"/>
              <a:t>), </a:t>
            </a:r>
            <a:r>
              <a:rPr lang="it-IT" dirty="0" err="1" smtClean="0"/>
              <a:t>advising</a:t>
            </a:r>
            <a:r>
              <a:rPr lang="it-IT" dirty="0" smtClean="0"/>
              <a:t>, etc.</a:t>
            </a:r>
          </a:p>
          <a:p>
            <a:r>
              <a:rPr lang="it-IT" dirty="0" smtClean="0"/>
              <a:t>‘80/’90 – </a:t>
            </a:r>
            <a:r>
              <a:rPr lang="it-IT" dirty="0" err="1" smtClean="0"/>
              <a:t>further</a:t>
            </a:r>
            <a:r>
              <a:rPr lang="it-IT" dirty="0" smtClean="0"/>
              <a:t> </a:t>
            </a:r>
            <a:r>
              <a:rPr lang="it-IT" dirty="0" err="1" smtClean="0"/>
              <a:t>expansion</a:t>
            </a:r>
            <a:r>
              <a:rPr lang="it-IT" dirty="0" smtClean="0"/>
              <a:t>; </a:t>
            </a:r>
            <a:r>
              <a:rPr lang="it-IT" dirty="0" err="1" smtClean="0"/>
              <a:t>regulatory</a:t>
            </a:r>
            <a:r>
              <a:rPr lang="it-IT" dirty="0" smtClean="0"/>
              <a:t> </a:t>
            </a:r>
            <a:r>
              <a:rPr lang="it-IT" dirty="0" err="1" smtClean="0"/>
              <a:t>changes</a:t>
            </a:r>
            <a:r>
              <a:rPr lang="it-IT" dirty="0"/>
              <a:t> </a:t>
            </a:r>
            <a:r>
              <a:rPr lang="it-IT" dirty="0" smtClean="0"/>
              <a:t>(</a:t>
            </a:r>
            <a:r>
              <a:rPr lang="it-IT" dirty="0" err="1" smtClean="0"/>
              <a:t>reduction</a:t>
            </a:r>
            <a:r>
              <a:rPr lang="it-IT" dirty="0" smtClean="0"/>
              <a:t> of capital </a:t>
            </a:r>
            <a:r>
              <a:rPr lang="it-IT" dirty="0" err="1" smtClean="0"/>
              <a:t>gains</a:t>
            </a:r>
            <a:r>
              <a:rPr lang="it-IT" dirty="0" smtClean="0"/>
              <a:t> </a:t>
            </a:r>
            <a:r>
              <a:rPr lang="it-IT" dirty="0" err="1" smtClean="0"/>
              <a:t>taxes</a:t>
            </a:r>
            <a:r>
              <a:rPr lang="it-IT" dirty="0" smtClean="0"/>
              <a:t> from 49% to 20%; </a:t>
            </a:r>
            <a:r>
              <a:rPr lang="it-IT" dirty="0" err="1" smtClean="0"/>
              <a:t>promoting</a:t>
            </a:r>
            <a:r>
              <a:rPr lang="it-IT" dirty="0" smtClean="0"/>
              <a:t> </a:t>
            </a:r>
            <a:r>
              <a:rPr lang="it-IT" dirty="0" err="1" smtClean="0"/>
              <a:t>investment</a:t>
            </a:r>
            <a:r>
              <a:rPr lang="it-IT" dirty="0" smtClean="0"/>
              <a:t> by </a:t>
            </a:r>
            <a:r>
              <a:rPr lang="it-IT" dirty="0" err="1" smtClean="0"/>
              <a:t>pension</a:t>
            </a:r>
            <a:r>
              <a:rPr lang="it-IT" dirty="0" smtClean="0"/>
              <a:t> funds;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003452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Venture capital in USA (2)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err="1" smtClean="0"/>
              <a:t>Considerable</a:t>
            </a:r>
            <a:r>
              <a:rPr lang="it-IT" dirty="0" smtClean="0"/>
              <a:t> </a:t>
            </a:r>
            <a:r>
              <a:rPr lang="it-IT" dirty="0" err="1" smtClean="0"/>
              <a:t>volatility</a:t>
            </a:r>
            <a:r>
              <a:rPr lang="it-IT" dirty="0"/>
              <a:t> </a:t>
            </a:r>
            <a:r>
              <a:rPr lang="it-IT" dirty="0" smtClean="0"/>
              <a:t>(boom-</a:t>
            </a:r>
            <a:r>
              <a:rPr lang="it-IT" dirty="0" err="1" smtClean="0"/>
              <a:t>bust</a:t>
            </a:r>
            <a:r>
              <a:rPr lang="it-IT" dirty="0" smtClean="0"/>
              <a:t> </a:t>
            </a:r>
            <a:r>
              <a:rPr lang="it-IT" dirty="0" err="1" smtClean="0"/>
              <a:t>cycles</a:t>
            </a:r>
            <a:r>
              <a:rPr lang="it-IT" dirty="0" smtClean="0"/>
              <a:t> – ’60, ‘80, late ’90/’00)</a:t>
            </a:r>
            <a:endParaRPr lang="it-IT" dirty="0"/>
          </a:p>
          <a:p>
            <a:r>
              <a:rPr lang="it-IT" dirty="0" smtClean="0"/>
              <a:t>High </a:t>
            </a:r>
            <a:r>
              <a:rPr lang="it-IT" dirty="0" err="1" smtClean="0"/>
              <a:t>concentration</a:t>
            </a:r>
            <a:r>
              <a:rPr lang="it-IT" dirty="0" smtClean="0"/>
              <a:t> by </a:t>
            </a:r>
            <a:r>
              <a:rPr lang="it-IT" dirty="0" err="1" smtClean="0"/>
              <a:t>sector</a:t>
            </a:r>
            <a:r>
              <a:rPr lang="it-IT" dirty="0"/>
              <a:t> </a:t>
            </a:r>
            <a:endParaRPr lang="it-IT" dirty="0" smtClean="0"/>
          </a:p>
          <a:p>
            <a:pPr lvl="1"/>
            <a:r>
              <a:rPr lang="it-IT" dirty="0" smtClean="0"/>
              <a:t>‘60-’90: office/</a:t>
            </a:r>
            <a:r>
              <a:rPr lang="it-IT" dirty="0" err="1" smtClean="0"/>
              <a:t>computing</a:t>
            </a:r>
            <a:r>
              <a:rPr lang="it-IT" dirty="0" smtClean="0"/>
              <a:t> m.; </a:t>
            </a:r>
            <a:r>
              <a:rPr lang="it-IT" dirty="0" err="1" smtClean="0"/>
              <a:t>commun</a:t>
            </a:r>
            <a:r>
              <a:rPr lang="it-IT" dirty="0" smtClean="0"/>
              <a:t>./</a:t>
            </a:r>
            <a:r>
              <a:rPr lang="it-IT" dirty="0" err="1" smtClean="0"/>
              <a:t>electronics</a:t>
            </a:r>
            <a:r>
              <a:rPr lang="it-IT" dirty="0" smtClean="0"/>
              <a:t>; </a:t>
            </a:r>
            <a:r>
              <a:rPr lang="it-IT" dirty="0" err="1" smtClean="0"/>
              <a:t>pharma</a:t>
            </a:r>
            <a:r>
              <a:rPr lang="it-IT" dirty="0" smtClean="0"/>
              <a:t>; </a:t>
            </a:r>
            <a:r>
              <a:rPr lang="it-IT" dirty="0" err="1" smtClean="0"/>
              <a:t>scientific</a:t>
            </a:r>
            <a:r>
              <a:rPr lang="it-IT" dirty="0" smtClean="0"/>
              <a:t> Instruments (= 81% of </a:t>
            </a:r>
            <a:r>
              <a:rPr lang="it-IT" dirty="0" err="1" smtClean="0"/>
              <a:t>all</a:t>
            </a:r>
            <a:r>
              <a:rPr lang="it-IT" dirty="0" smtClean="0"/>
              <a:t> USA </a:t>
            </a:r>
            <a:r>
              <a:rPr lang="it-IT" dirty="0" err="1" smtClean="0"/>
              <a:t>v.c.</a:t>
            </a:r>
            <a:r>
              <a:rPr lang="it-IT" dirty="0" smtClean="0"/>
              <a:t> </a:t>
            </a:r>
            <a:r>
              <a:rPr lang="it-IT" dirty="0" err="1" smtClean="0"/>
              <a:t>investment</a:t>
            </a:r>
            <a:r>
              <a:rPr lang="it-IT" dirty="0" smtClean="0"/>
              <a:t>) – with </a:t>
            </a:r>
            <a:r>
              <a:rPr lang="it-IT" dirty="0" err="1" smtClean="0"/>
              <a:t>differences</a:t>
            </a:r>
            <a:r>
              <a:rPr lang="it-IT" dirty="0" smtClean="0"/>
              <a:t> </a:t>
            </a:r>
            <a:r>
              <a:rPr lang="it-IT" dirty="0" err="1" smtClean="0"/>
              <a:t>across</a:t>
            </a:r>
            <a:r>
              <a:rPr lang="it-IT" dirty="0" smtClean="0"/>
              <a:t> time</a:t>
            </a:r>
          </a:p>
          <a:p>
            <a:pPr lvl="1"/>
            <a:endParaRPr lang="it-IT" dirty="0" smtClean="0"/>
          </a:p>
          <a:p>
            <a:pPr lvl="1"/>
            <a:r>
              <a:rPr lang="it-IT" dirty="0" smtClean="0"/>
              <a:t>EU: </a:t>
            </a:r>
            <a:r>
              <a:rPr lang="it-IT" dirty="0" err="1" smtClean="0"/>
              <a:t>v.c.</a:t>
            </a:r>
            <a:r>
              <a:rPr lang="it-IT" dirty="0" smtClean="0"/>
              <a:t> </a:t>
            </a:r>
            <a:r>
              <a:rPr lang="it-IT" dirty="0" err="1" smtClean="0"/>
              <a:t>growth</a:t>
            </a:r>
            <a:r>
              <a:rPr lang="it-IT" dirty="0" smtClean="0"/>
              <a:t> 1989-99 (from 0,04 to 0,12 of GDP)</a:t>
            </a:r>
          </a:p>
          <a:p>
            <a:pPr lvl="1"/>
            <a:r>
              <a:rPr lang="it-IT" dirty="0" err="1" smtClean="0"/>
              <a:t>Italy</a:t>
            </a:r>
            <a:r>
              <a:rPr lang="it-IT" dirty="0" smtClean="0"/>
              <a:t>: 0,02-0,05; </a:t>
            </a:r>
            <a:r>
              <a:rPr lang="it-IT" dirty="0" err="1" smtClean="0"/>
              <a:t>Sweden</a:t>
            </a:r>
            <a:r>
              <a:rPr lang="it-IT" dirty="0" smtClean="0"/>
              <a:t>; 0,02-0,19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082652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Internal</a:t>
            </a:r>
            <a:r>
              <a:rPr lang="it-IT" dirty="0" smtClean="0"/>
              <a:t> vs </a:t>
            </a:r>
            <a:r>
              <a:rPr lang="it-IT" dirty="0" err="1" smtClean="0"/>
              <a:t>external</a:t>
            </a:r>
            <a:r>
              <a:rPr lang="it-IT" dirty="0" smtClean="0"/>
              <a:t> </a:t>
            </a:r>
            <a:r>
              <a:rPr lang="it-IT" dirty="0" err="1" smtClean="0"/>
              <a:t>finance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Asymmetric</a:t>
            </a:r>
            <a:r>
              <a:rPr lang="it-IT" dirty="0" smtClean="0"/>
              <a:t> information: do </a:t>
            </a:r>
            <a:r>
              <a:rPr lang="it-IT" dirty="0" err="1" smtClean="0"/>
              <a:t>internal</a:t>
            </a:r>
            <a:r>
              <a:rPr lang="it-IT" dirty="0" smtClean="0"/>
              <a:t> </a:t>
            </a:r>
            <a:r>
              <a:rPr lang="it-IT" dirty="0" err="1" smtClean="0"/>
              <a:t>resources</a:t>
            </a:r>
            <a:r>
              <a:rPr lang="it-IT" dirty="0" smtClean="0"/>
              <a:t> (</a:t>
            </a:r>
            <a:r>
              <a:rPr lang="it-IT" dirty="0" err="1" smtClean="0"/>
              <a:t>liquidity</a:t>
            </a:r>
            <a:r>
              <a:rPr lang="it-IT" dirty="0" smtClean="0"/>
              <a:t>) </a:t>
            </a:r>
            <a:r>
              <a:rPr lang="it-IT" dirty="0" err="1" smtClean="0"/>
              <a:t>cost</a:t>
            </a:r>
            <a:r>
              <a:rPr lang="it-IT" dirty="0" smtClean="0"/>
              <a:t> </a:t>
            </a:r>
            <a:r>
              <a:rPr lang="it-IT" dirty="0" err="1" smtClean="0"/>
              <a:t>less</a:t>
            </a:r>
            <a:r>
              <a:rPr lang="it-IT" dirty="0" smtClean="0"/>
              <a:t> </a:t>
            </a:r>
            <a:r>
              <a:rPr lang="it-IT" dirty="0" err="1" smtClean="0"/>
              <a:t>than</a:t>
            </a:r>
            <a:r>
              <a:rPr lang="it-IT" dirty="0" smtClean="0"/>
              <a:t> </a:t>
            </a:r>
            <a:r>
              <a:rPr lang="it-IT" dirty="0" err="1" smtClean="0"/>
              <a:t>external</a:t>
            </a:r>
            <a:r>
              <a:rPr lang="it-IT" dirty="0" smtClean="0"/>
              <a:t> </a:t>
            </a:r>
            <a:r>
              <a:rPr lang="it-IT" dirty="0" err="1" smtClean="0"/>
              <a:t>ones</a:t>
            </a:r>
            <a:r>
              <a:rPr lang="it-IT" dirty="0" smtClean="0"/>
              <a:t>?</a:t>
            </a:r>
          </a:p>
          <a:p>
            <a:pPr lvl="1"/>
            <a:r>
              <a:rPr lang="it-IT" sz="2000" i="1" dirty="0" smtClean="0"/>
              <a:t>Some </a:t>
            </a:r>
            <a:r>
              <a:rPr lang="it-IT" sz="2000" i="1" dirty="0" err="1" smtClean="0"/>
              <a:t>empirical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evidence</a:t>
            </a:r>
            <a:r>
              <a:rPr lang="it-IT" sz="2000" i="1" dirty="0" smtClean="0"/>
              <a:t>: </a:t>
            </a:r>
            <a:r>
              <a:rPr lang="it-IT" sz="2000" i="1" dirty="0" err="1" smtClean="0"/>
              <a:t>liquidity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matters</a:t>
            </a:r>
            <a:r>
              <a:rPr lang="it-IT" sz="2000" i="1" dirty="0" smtClean="0"/>
              <a:t>!...</a:t>
            </a:r>
            <a:r>
              <a:rPr lang="it-IT" sz="2000" i="1" dirty="0" err="1" smtClean="0"/>
              <a:t>but</a:t>
            </a:r>
            <a:r>
              <a:rPr lang="it-IT" sz="2000" i="1" dirty="0" smtClean="0"/>
              <a:t> </a:t>
            </a:r>
          </a:p>
          <a:p>
            <a:pPr lvl="1"/>
            <a:r>
              <a:rPr lang="it-IT" sz="2000" i="1" dirty="0" smtClean="0"/>
              <a:t>…</a:t>
            </a:r>
            <a:r>
              <a:rPr lang="it-IT" sz="2000" i="1" dirty="0" err="1" smtClean="0"/>
              <a:t>but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characteristics</a:t>
            </a:r>
            <a:r>
              <a:rPr lang="it-IT" sz="2000" i="1" dirty="0" smtClean="0"/>
              <a:t> of </a:t>
            </a:r>
            <a:r>
              <a:rPr lang="it-IT" sz="2000" i="1" dirty="0" err="1" smtClean="0"/>
              <a:t>enterprise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investment</a:t>
            </a:r>
            <a:r>
              <a:rPr lang="it-IT" sz="2000" i="1" dirty="0"/>
              <a:t> </a:t>
            </a:r>
            <a:r>
              <a:rPr lang="it-IT" sz="2000" i="1" dirty="0" err="1" smtClean="0"/>
              <a:t>might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influence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finance</a:t>
            </a:r>
            <a:r>
              <a:rPr lang="it-IT" sz="2000" i="1" dirty="0" smtClean="0"/>
              <a:t>!</a:t>
            </a:r>
          </a:p>
          <a:p>
            <a:pPr lvl="1"/>
            <a:r>
              <a:rPr lang="it-IT" sz="2000" i="1" dirty="0"/>
              <a:t>s</a:t>
            </a:r>
            <a:r>
              <a:rPr lang="it-IT" sz="2000" i="1" dirty="0" smtClean="0"/>
              <a:t>tage of </a:t>
            </a:r>
            <a:r>
              <a:rPr lang="it-IT" sz="2000" i="1" dirty="0" err="1" smtClean="0"/>
              <a:t>developmentmight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matter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too</a:t>
            </a:r>
            <a:endParaRPr lang="it-IT" sz="2000" i="1" dirty="0" smtClean="0"/>
          </a:p>
          <a:p>
            <a:r>
              <a:rPr lang="it-IT" dirty="0" smtClean="0"/>
              <a:t>R&amp;D and </a:t>
            </a:r>
            <a:r>
              <a:rPr lang="it-IT" dirty="0" err="1" smtClean="0"/>
              <a:t>finance</a:t>
            </a:r>
            <a:r>
              <a:rPr lang="it-IT" dirty="0" smtClean="0"/>
              <a:t> (info </a:t>
            </a:r>
            <a:r>
              <a:rPr lang="it-IT" dirty="0" err="1" smtClean="0"/>
              <a:t>asymmetries</a:t>
            </a:r>
            <a:r>
              <a:rPr lang="it-IT" dirty="0" smtClean="0"/>
              <a:t> </a:t>
            </a:r>
            <a:r>
              <a:rPr lang="it-IT" dirty="0" err="1" smtClean="0"/>
              <a:t>between</a:t>
            </a:r>
            <a:r>
              <a:rPr lang="it-IT" dirty="0" smtClean="0"/>
              <a:t> </a:t>
            </a:r>
            <a:r>
              <a:rPr lang="it-IT" dirty="0" err="1" smtClean="0"/>
              <a:t>financers</a:t>
            </a:r>
            <a:r>
              <a:rPr lang="it-IT" dirty="0" smtClean="0"/>
              <a:t> and </a:t>
            </a:r>
            <a:r>
              <a:rPr lang="it-IT" dirty="0" err="1" smtClean="0"/>
              <a:t>managers</a:t>
            </a:r>
            <a:r>
              <a:rPr lang="it-IT" dirty="0" smtClean="0"/>
              <a:t>)</a:t>
            </a:r>
          </a:p>
          <a:p>
            <a:pPr lvl="1"/>
            <a:r>
              <a:rPr lang="it-IT" sz="2000" i="1" dirty="0" err="1" smtClean="0"/>
              <a:t>Cost</a:t>
            </a:r>
            <a:r>
              <a:rPr lang="it-IT" sz="2000" i="1" dirty="0" smtClean="0"/>
              <a:t> gap </a:t>
            </a:r>
            <a:r>
              <a:rPr lang="it-IT" sz="2000" i="1" dirty="0" err="1" smtClean="0"/>
              <a:t>between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internal</a:t>
            </a:r>
            <a:r>
              <a:rPr lang="it-IT" sz="2000" i="1" dirty="0" smtClean="0"/>
              <a:t> and </a:t>
            </a:r>
            <a:r>
              <a:rPr lang="it-IT" sz="2000" i="1" dirty="0" err="1" smtClean="0"/>
              <a:t>external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finance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is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greater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than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other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investments</a:t>
            </a:r>
            <a:r>
              <a:rPr lang="it-IT" sz="2000" i="1" dirty="0" smtClean="0"/>
              <a:t> (more </a:t>
            </a:r>
            <a:r>
              <a:rPr lang="it-IT" sz="2000" i="1" dirty="0" err="1" smtClean="0"/>
              <a:t>internal</a:t>
            </a:r>
            <a:r>
              <a:rPr lang="it-IT" sz="2000" i="1" dirty="0" smtClean="0"/>
              <a:t> funds)</a:t>
            </a:r>
          </a:p>
          <a:p>
            <a:pPr lvl="1"/>
            <a:r>
              <a:rPr lang="it-IT" sz="2000" i="1" dirty="0" err="1" smtClean="0"/>
              <a:t>Imperfection</a:t>
            </a:r>
            <a:r>
              <a:rPr lang="it-IT" sz="2000" i="1" dirty="0" smtClean="0"/>
              <a:t> in capital </a:t>
            </a:r>
            <a:r>
              <a:rPr lang="it-IT" sz="2000" i="1" dirty="0" err="1" smtClean="0"/>
              <a:t>markets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might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have</a:t>
            </a:r>
            <a:r>
              <a:rPr lang="it-IT" sz="2000" i="1" dirty="0" smtClean="0"/>
              <a:t> more </a:t>
            </a:r>
            <a:r>
              <a:rPr lang="it-IT" sz="2000" i="1" dirty="0" err="1" smtClean="0"/>
              <a:t>effect</a:t>
            </a:r>
            <a:r>
              <a:rPr lang="it-IT" sz="2000" i="1" dirty="0" smtClean="0"/>
              <a:t> on R&amp;D (and in general on high </a:t>
            </a:r>
            <a:r>
              <a:rPr lang="it-IT" sz="2000" i="1" dirty="0" err="1" smtClean="0"/>
              <a:t>tech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industries</a:t>
            </a:r>
            <a:r>
              <a:rPr lang="it-IT" sz="2000" i="1" dirty="0" smtClean="0"/>
              <a:t>?) </a:t>
            </a:r>
            <a:r>
              <a:rPr lang="it-IT" sz="2000" i="1" dirty="0" err="1" smtClean="0"/>
              <a:t>than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other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investment</a:t>
            </a:r>
            <a:r>
              <a:rPr lang="it-IT" sz="2000" i="1" dirty="0" smtClean="0"/>
              <a:t> </a:t>
            </a:r>
          </a:p>
          <a:p>
            <a:pPr lvl="1"/>
            <a:r>
              <a:rPr lang="it-IT" dirty="0" smtClean="0"/>
              <a:t>Cash flow </a:t>
            </a:r>
            <a:r>
              <a:rPr lang="it-IT" dirty="0" err="1" smtClean="0"/>
              <a:t>positively</a:t>
            </a:r>
            <a:r>
              <a:rPr lang="it-IT" dirty="0" smtClean="0"/>
              <a:t> </a:t>
            </a:r>
            <a:r>
              <a:rPr lang="it-IT" dirty="0" err="1" smtClean="0"/>
              <a:t>correlated</a:t>
            </a:r>
            <a:r>
              <a:rPr lang="it-IT" dirty="0" smtClean="0"/>
              <a:t> with R&amp;D </a:t>
            </a:r>
            <a:r>
              <a:rPr lang="it-IT" dirty="0" err="1" smtClean="0"/>
              <a:t>expenditure</a:t>
            </a:r>
            <a:r>
              <a:rPr lang="it-IT" dirty="0" smtClean="0"/>
              <a:t>..(</a:t>
            </a:r>
            <a:r>
              <a:rPr lang="it-IT" dirty="0" err="1" smtClean="0"/>
              <a:t>but</a:t>
            </a:r>
            <a:r>
              <a:rPr lang="it-IT" smtClean="0"/>
              <a:t>…)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702920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Firm</a:t>
            </a:r>
            <a:r>
              <a:rPr lang="it-IT" dirty="0" smtClean="0"/>
              <a:t> and </a:t>
            </a:r>
            <a:r>
              <a:rPr lang="it-IT" dirty="0" err="1" smtClean="0"/>
              <a:t>financial</a:t>
            </a:r>
            <a:r>
              <a:rPr lang="it-IT" dirty="0" smtClean="0"/>
              <a:t> </a:t>
            </a:r>
            <a:r>
              <a:rPr lang="it-IT" dirty="0" err="1" smtClean="0"/>
              <a:t>behaviour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(do) </a:t>
            </a:r>
            <a:r>
              <a:rPr lang="it-IT" dirty="0"/>
              <a:t>t</a:t>
            </a:r>
            <a:r>
              <a:rPr lang="it-IT" dirty="0" smtClean="0"/>
              <a:t>he </a:t>
            </a:r>
            <a:r>
              <a:rPr lang="it-IT" dirty="0" err="1" smtClean="0"/>
              <a:t>charateristics</a:t>
            </a:r>
            <a:r>
              <a:rPr lang="it-IT" dirty="0" smtClean="0"/>
              <a:t> of </a:t>
            </a:r>
            <a:r>
              <a:rPr lang="it-IT" dirty="0" err="1" smtClean="0"/>
              <a:t>investing</a:t>
            </a:r>
            <a:r>
              <a:rPr lang="it-IT" dirty="0" smtClean="0"/>
              <a:t> </a:t>
            </a:r>
            <a:r>
              <a:rPr lang="it-IT" dirty="0" err="1" smtClean="0"/>
              <a:t>firm</a:t>
            </a:r>
            <a:r>
              <a:rPr lang="it-IT" dirty="0" smtClean="0"/>
              <a:t> </a:t>
            </a:r>
            <a:r>
              <a:rPr lang="it-IT" dirty="0" err="1" smtClean="0"/>
              <a:t>matter</a:t>
            </a:r>
            <a:r>
              <a:rPr lang="it-IT" dirty="0" smtClean="0"/>
              <a:t> to the </a:t>
            </a:r>
            <a:r>
              <a:rPr lang="it-IT" dirty="0" err="1" smtClean="0"/>
              <a:t>financial</a:t>
            </a:r>
            <a:r>
              <a:rPr lang="it-IT" dirty="0" smtClean="0"/>
              <a:t> </a:t>
            </a:r>
            <a:r>
              <a:rPr lang="it-IT" dirty="0" err="1" smtClean="0"/>
              <a:t>behaviour</a:t>
            </a:r>
            <a:r>
              <a:rPr lang="it-IT" dirty="0" smtClean="0"/>
              <a:t>…(?)</a:t>
            </a:r>
          </a:p>
          <a:p>
            <a:endParaRPr lang="it-IT" dirty="0" smtClean="0"/>
          </a:p>
          <a:p>
            <a:pPr lvl="1"/>
            <a:r>
              <a:rPr lang="it-IT" dirty="0" smtClean="0"/>
              <a:t>«</a:t>
            </a:r>
            <a:r>
              <a:rPr lang="it-IT" dirty="0" err="1" smtClean="0"/>
              <a:t>Financing</a:t>
            </a:r>
            <a:r>
              <a:rPr lang="it-IT" dirty="0" smtClean="0"/>
              <a:t> </a:t>
            </a:r>
            <a:r>
              <a:rPr lang="it-IT" dirty="0" err="1" smtClean="0"/>
              <a:t>growth</a:t>
            </a:r>
            <a:r>
              <a:rPr lang="it-IT" dirty="0" smtClean="0"/>
              <a:t> </a:t>
            </a:r>
            <a:r>
              <a:rPr lang="it-IT" dirty="0" err="1" smtClean="0"/>
              <a:t>cycle</a:t>
            </a:r>
            <a:r>
              <a:rPr lang="it-IT" dirty="0" smtClean="0"/>
              <a:t>» </a:t>
            </a:r>
            <a:r>
              <a:rPr lang="it-IT" dirty="0" err="1" smtClean="0"/>
              <a:t>theory</a:t>
            </a:r>
            <a:r>
              <a:rPr lang="it-IT" dirty="0" smtClean="0"/>
              <a:t>. E.g. </a:t>
            </a:r>
            <a:r>
              <a:rPr lang="it-IT" dirty="0" err="1" smtClean="0"/>
              <a:t>Early</a:t>
            </a:r>
            <a:r>
              <a:rPr lang="it-IT" dirty="0" smtClean="0"/>
              <a:t> </a:t>
            </a:r>
            <a:r>
              <a:rPr lang="it-IT" dirty="0" err="1" smtClean="0"/>
              <a:t>stages</a:t>
            </a:r>
            <a:r>
              <a:rPr lang="it-IT" dirty="0" smtClean="0"/>
              <a:t> = </a:t>
            </a:r>
            <a:r>
              <a:rPr lang="it-IT" dirty="0" err="1" smtClean="0"/>
              <a:t>difficulties</a:t>
            </a:r>
            <a:r>
              <a:rPr lang="it-IT" dirty="0" smtClean="0"/>
              <a:t> </a:t>
            </a:r>
            <a:r>
              <a:rPr lang="it-IT" dirty="0" err="1" smtClean="0"/>
              <a:t>rasing</a:t>
            </a:r>
            <a:r>
              <a:rPr lang="it-IT" dirty="0" smtClean="0"/>
              <a:t> </a:t>
            </a:r>
            <a:r>
              <a:rPr lang="it-IT" dirty="0" err="1" smtClean="0"/>
              <a:t>external</a:t>
            </a:r>
            <a:r>
              <a:rPr lang="it-IT" dirty="0" smtClean="0"/>
              <a:t> </a:t>
            </a:r>
            <a:r>
              <a:rPr lang="it-IT" dirty="0" err="1" smtClean="0"/>
              <a:t>finance</a:t>
            </a:r>
            <a:r>
              <a:rPr lang="it-IT" dirty="0" smtClean="0"/>
              <a:t> (</a:t>
            </a:r>
            <a:r>
              <a:rPr lang="it-IT" dirty="0" err="1" smtClean="0"/>
              <a:t>asimmetryc</a:t>
            </a:r>
            <a:r>
              <a:rPr lang="it-IT" dirty="0" smtClean="0"/>
              <a:t> info, etc.)…</a:t>
            </a:r>
            <a:r>
              <a:rPr lang="it-IT" dirty="0" err="1" smtClean="0"/>
              <a:t>but</a:t>
            </a:r>
            <a:endParaRPr lang="it-IT" dirty="0" smtClean="0"/>
          </a:p>
          <a:p>
            <a:pPr lvl="1"/>
            <a:endParaRPr lang="it-IT" dirty="0" smtClean="0"/>
          </a:p>
          <a:p>
            <a:pPr lvl="1"/>
            <a:r>
              <a:rPr lang="it-IT" dirty="0" smtClean="0"/>
              <a:t>…</a:t>
            </a:r>
            <a:r>
              <a:rPr lang="it-IT" dirty="0" err="1" smtClean="0"/>
              <a:t>but</a:t>
            </a:r>
            <a:r>
              <a:rPr lang="it-IT" dirty="0" smtClean="0"/>
              <a:t> </a:t>
            </a:r>
            <a:r>
              <a:rPr lang="it-IT" dirty="0" err="1" smtClean="0"/>
              <a:t>empirical</a:t>
            </a:r>
            <a:r>
              <a:rPr lang="it-IT" dirty="0" smtClean="0"/>
              <a:t> </a:t>
            </a:r>
            <a:r>
              <a:rPr lang="it-IT" dirty="0" err="1" smtClean="0"/>
              <a:t>reaserch</a:t>
            </a:r>
            <a:r>
              <a:rPr lang="it-IT" dirty="0" smtClean="0"/>
              <a:t> shows: funds </a:t>
            </a:r>
            <a:r>
              <a:rPr lang="it-IT" dirty="0" err="1" smtClean="0"/>
              <a:t>provided</a:t>
            </a:r>
            <a:r>
              <a:rPr lang="it-IT" dirty="0" smtClean="0"/>
              <a:t> by the </a:t>
            </a:r>
            <a:r>
              <a:rPr lang="it-IT" dirty="0" err="1" smtClean="0"/>
              <a:t>owner</a:t>
            </a:r>
            <a:r>
              <a:rPr lang="it-IT" dirty="0" smtClean="0"/>
              <a:t> are more </a:t>
            </a:r>
            <a:r>
              <a:rPr lang="it-IT" dirty="0" err="1" smtClean="0"/>
              <a:t>important</a:t>
            </a:r>
            <a:r>
              <a:rPr lang="it-IT" dirty="0" smtClean="0"/>
              <a:t> </a:t>
            </a:r>
            <a:r>
              <a:rPr lang="it-IT" dirty="0" err="1" smtClean="0"/>
              <a:t>as</a:t>
            </a:r>
            <a:r>
              <a:rPr lang="it-IT" dirty="0" smtClean="0"/>
              <a:t> the </a:t>
            </a:r>
            <a:r>
              <a:rPr lang="it-IT" dirty="0" err="1" smtClean="0"/>
              <a:t>firm</a:t>
            </a:r>
            <a:r>
              <a:rPr lang="it-IT" dirty="0" smtClean="0"/>
              <a:t> </a:t>
            </a:r>
            <a:r>
              <a:rPr lang="it-IT" dirty="0" err="1" smtClean="0"/>
              <a:t>gets</a:t>
            </a:r>
            <a:r>
              <a:rPr lang="it-IT" dirty="0" smtClean="0"/>
              <a:t> </a:t>
            </a:r>
            <a:r>
              <a:rPr lang="it-IT" dirty="0" err="1" smtClean="0"/>
              <a:t>older</a:t>
            </a:r>
            <a:r>
              <a:rPr lang="it-IT" dirty="0" smtClean="0"/>
              <a:t>; </a:t>
            </a:r>
            <a:r>
              <a:rPr lang="it-IT" dirty="0" err="1" smtClean="0"/>
              <a:t>finance</a:t>
            </a:r>
            <a:r>
              <a:rPr lang="it-IT" dirty="0" smtClean="0"/>
              <a:t> from insiders </a:t>
            </a:r>
            <a:r>
              <a:rPr lang="it-IT" dirty="0" err="1" smtClean="0"/>
              <a:t>never</a:t>
            </a:r>
            <a:r>
              <a:rPr lang="it-IT" dirty="0" smtClean="0"/>
              <a:t> </a:t>
            </a:r>
            <a:r>
              <a:rPr lang="it-IT" dirty="0" err="1" smtClean="0"/>
              <a:t>outweights</a:t>
            </a:r>
            <a:r>
              <a:rPr lang="it-IT" dirty="0" smtClean="0"/>
              <a:t> </a:t>
            </a:r>
            <a:r>
              <a:rPr lang="it-IT" dirty="0" err="1" smtClean="0"/>
              <a:t>finance</a:t>
            </a:r>
            <a:r>
              <a:rPr lang="it-IT" dirty="0" smtClean="0"/>
              <a:t> </a:t>
            </a:r>
            <a:r>
              <a:rPr lang="it-IT" dirty="0" err="1" smtClean="0"/>
              <a:t>provided</a:t>
            </a:r>
            <a:r>
              <a:rPr lang="it-IT" dirty="0" smtClean="0"/>
              <a:t> by outsiders (</a:t>
            </a:r>
            <a:r>
              <a:rPr lang="it-IT" dirty="0" err="1" smtClean="0"/>
              <a:t>also</a:t>
            </a:r>
            <a:r>
              <a:rPr lang="it-IT" dirty="0" smtClean="0"/>
              <a:t> for the </a:t>
            </a:r>
            <a:r>
              <a:rPr lang="it-IT" dirty="0" err="1" smtClean="0"/>
              <a:t>youngest</a:t>
            </a:r>
            <a:r>
              <a:rPr lang="it-IT" dirty="0" smtClean="0"/>
              <a:t> companies).</a:t>
            </a:r>
          </a:p>
          <a:p>
            <a:pPr lvl="1"/>
            <a:r>
              <a:rPr lang="it-IT" dirty="0" err="1" smtClean="0"/>
              <a:t>TBSFs</a:t>
            </a:r>
            <a:r>
              <a:rPr lang="it-IT" dirty="0" smtClean="0"/>
              <a:t> do </a:t>
            </a:r>
            <a:r>
              <a:rPr lang="it-IT" dirty="0" err="1" smtClean="0"/>
              <a:t>not</a:t>
            </a:r>
            <a:r>
              <a:rPr lang="it-IT" dirty="0" smtClean="0"/>
              <a:t> </a:t>
            </a:r>
            <a:r>
              <a:rPr lang="it-IT" dirty="0" err="1" smtClean="0"/>
              <a:t>have</a:t>
            </a:r>
            <a:r>
              <a:rPr lang="it-IT" dirty="0" smtClean="0"/>
              <a:t> more </a:t>
            </a:r>
            <a:r>
              <a:rPr lang="it-IT" dirty="0" err="1" smtClean="0"/>
              <a:t>difficulties</a:t>
            </a:r>
            <a:r>
              <a:rPr lang="it-IT" dirty="0" smtClean="0"/>
              <a:t> </a:t>
            </a:r>
            <a:r>
              <a:rPr lang="it-IT" dirty="0" err="1" smtClean="0"/>
              <a:t>thn</a:t>
            </a:r>
            <a:r>
              <a:rPr lang="it-IT" dirty="0" smtClean="0"/>
              <a:t> </a:t>
            </a:r>
            <a:r>
              <a:rPr lang="it-IT" dirty="0" err="1" smtClean="0"/>
              <a:t>SMEs</a:t>
            </a:r>
            <a:r>
              <a:rPr lang="it-IT" dirty="0" smtClean="0"/>
              <a:t> in general (UK)</a:t>
            </a:r>
          </a:p>
          <a:p>
            <a:endParaRPr lang="it-IT" dirty="0"/>
          </a:p>
          <a:p>
            <a:pPr lvl="1"/>
            <a:endParaRPr lang="it-IT" dirty="0" smtClean="0"/>
          </a:p>
          <a:p>
            <a:endParaRPr lang="it-IT" dirty="0" smtClean="0"/>
          </a:p>
          <a:p>
            <a:pPr lvl="1"/>
            <a:endParaRPr lang="it-IT" dirty="0" smtClean="0"/>
          </a:p>
          <a:p>
            <a:pPr lvl="1"/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702183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Economic</a:t>
            </a:r>
            <a:r>
              <a:rPr lang="it-IT" dirty="0" smtClean="0"/>
              <a:t> </a:t>
            </a:r>
            <a:r>
              <a:rPr lang="it-IT" dirty="0" err="1" smtClean="0"/>
              <a:t>Growth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39890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it-IT" dirty="0" err="1" smtClean="0"/>
              <a:t>Might</a:t>
            </a:r>
            <a:r>
              <a:rPr lang="it-IT" dirty="0" smtClean="0"/>
              <a:t> the </a:t>
            </a:r>
            <a:r>
              <a:rPr lang="it-IT" dirty="0" err="1" smtClean="0"/>
              <a:t>development</a:t>
            </a:r>
            <a:r>
              <a:rPr lang="it-IT" dirty="0" smtClean="0"/>
              <a:t> and </a:t>
            </a:r>
            <a:r>
              <a:rPr lang="it-IT" dirty="0" err="1" smtClean="0"/>
              <a:t>structure</a:t>
            </a:r>
            <a:r>
              <a:rPr lang="it-IT" dirty="0" smtClean="0"/>
              <a:t> of a country </a:t>
            </a:r>
            <a:r>
              <a:rPr lang="it-IT" dirty="0" err="1" smtClean="0"/>
              <a:t>financial</a:t>
            </a:r>
            <a:r>
              <a:rPr lang="it-IT" dirty="0" smtClean="0"/>
              <a:t> </a:t>
            </a:r>
            <a:r>
              <a:rPr lang="it-IT" dirty="0" err="1" smtClean="0"/>
              <a:t>system</a:t>
            </a:r>
            <a:r>
              <a:rPr lang="it-IT" dirty="0" smtClean="0"/>
              <a:t> </a:t>
            </a:r>
            <a:r>
              <a:rPr lang="it-IT" dirty="0" err="1" smtClean="0"/>
              <a:t>have</a:t>
            </a:r>
            <a:r>
              <a:rPr lang="it-IT" dirty="0" smtClean="0"/>
              <a:t> </a:t>
            </a:r>
            <a:r>
              <a:rPr lang="it-IT" dirty="0" err="1" smtClean="0"/>
              <a:t>implication</a:t>
            </a:r>
            <a:r>
              <a:rPr lang="it-IT" dirty="0" smtClean="0"/>
              <a:t> for </a:t>
            </a:r>
            <a:r>
              <a:rPr lang="it-IT" dirty="0" err="1" smtClean="0"/>
              <a:t>its</a:t>
            </a:r>
            <a:r>
              <a:rPr lang="it-IT" dirty="0" smtClean="0"/>
              <a:t> </a:t>
            </a:r>
            <a:r>
              <a:rPr lang="it-IT" dirty="0" err="1" smtClean="0"/>
              <a:t>economic</a:t>
            </a:r>
            <a:r>
              <a:rPr lang="it-IT" dirty="0" smtClean="0"/>
              <a:t> </a:t>
            </a:r>
            <a:r>
              <a:rPr lang="it-IT" dirty="0" err="1" smtClean="0"/>
              <a:t>growth</a:t>
            </a:r>
            <a:r>
              <a:rPr lang="it-IT" dirty="0" smtClean="0"/>
              <a:t>? </a:t>
            </a:r>
          </a:p>
          <a:p>
            <a:pPr lvl="1"/>
            <a:r>
              <a:rPr lang="it-IT" dirty="0" err="1" smtClean="0"/>
              <a:t>Recent</a:t>
            </a:r>
            <a:r>
              <a:rPr lang="it-IT" dirty="0" smtClean="0"/>
              <a:t> </a:t>
            </a:r>
            <a:r>
              <a:rPr lang="it-IT" dirty="0" err="1" smtClean="0"/>
              <a:t>articles</a:t>
            </a:r>
            <a:r>
              <a:rPr lang="it-IT" dirty="0" smtClean="0"/>
              <a:t> focus on the </a:t>
            </a:r>
            <a:r>
              <a:rPr lang="it-IT" dirty="0" err="1" smtClean="0"/>
              <a:t>mechanism</a:t>
            </a:r>
            <a:r>
              <a:rPr lang="it-IT" dirty="0" smtClean="0"/>
              <a:t>…</a:t>
            </a:r>
          </a:p>
          <a:p>
            <a:pPr lvl="1"/>
            <a:r>
              <a:rPr lang="it-IT" dirty="0" err="1" smtClean="0"/>
              <a:t>Neoclassical</a:t>
            </a:r>
            <a:r>
              <a:rPr lang="it-IT" dirty="0" smtClean="0"/>
              <a:t> </a:t>
            </a:r>
            <a:r>
              <a:rPr lang="it-IT" dirty="0" err="1" smtClean="0"/>
              <a:t>theory</a:t>
            </a:r>
            <a:r>
              <a:rPr lang="it-IT" dirty="0" smtClean="0"/>
              <a:t> </a:t>
            </a:r>
            <a:r>
              <a:rPr lang="it-IT" dirty="0" err="1" smtClean="0"/>
              <a:t>doas</a:t>
            </a:r>
            <a:r>
              <a:rPr lang="it-IT" dirty="0" smtClean="0"/>
              <a:t> </a:t>
            </a:r>
            <a:r>
              <a:rPr lang="it-IT" dirty="0" err="1" smtClean="0"/>
              <a:t>not</a:t>
            </a:r>
            <a:r>
              <a:rPr lang="it-IT" dirty="0" smtClean="0"/>
              <a:t> </a:t>
            </a:r>
            <a:r>
              <a:rPr lang="it-IT" dirty="0" err="1" smtClean="0"/>
              <a:t>differentiate</a:t>
            </a:r>
            <a:r>
              <a:rPr lang="it-IT" dirty="0" smtClean="0"/>
              <a:t> </a:t>
            </a:r>
            <a:r>
              <a:rPr lang="it-IT" dirty="0" err="1" smtClean="0"/>
              <a:t>among</a:t>
            </a:r>
            <a:r>
              <a:rPr lang="it-IT" dirty="0" smtClean="0"/>
              <a:t> </a:t>
            </a:r>
            <a:r>
              <a:rPr lang="it-IT" dirty="0" err="1" smtClean="0"/>
              <a:t>sectors</a:t>
            </a:r>
            <a:r>
              <a:rPr lang="it-IT" dirty="0" smtClean="0"/>
              <a:t>…(aggregate economica </a:t>
            </a:r>
            <a:r>
              <a:rPr lang="it-IT" dirty="0" err="1" smtClean="0"/>
              <a:t>activity</a:t>
            </a:r>
            <a:r>
              <a:rPr lang="it-IT" dirty="0" smtClean="0"/>
              <a:t>)…</a:t>
            </a:r>
          </a:p>
          <a:p>
            <a:pPr lvl="1"/>
            <a:r>
              <a:rPr lang="it-IT" dirty="0" smtClean="0"/>
              <a:t>…some </a:t>
            </a:r>
            <a:r>
              <a:rPr lang="it-IT" dirty="0" err="1" smtClean="0"/>
              <a:t>scholars</a:t>
            </a:r>
            <a:r>
              <a:rPr lang="it-IT" dirty="0" smtClean="0"/>
              <a:t> </a:t>
            </a:r>
            <a:r>
              <a:rPr lang="it-IT" dirty="0" err="1" smtClean="0"/>
              <a:t>differentiated</a:t>
            </a:r>
            <a:r>
              <a:rPr lang="it-IT" dirty="0" smtClean="0"/>
              <a:t> </a:t>
            </a:r>
            <a:r>
              <a:rPr lang="it-IT" dirty="0" err="1" smtClean="0"/>
              <a:t>among</a:t>
            </a:r>
            <a:r>
              <a:rPr lang="it-IT" dirty="0" smtClean="0"/>
              <a:t> </a:t>
            </a:r>
            <a:r>
              <a:rPr lang="it-IT" dirty="0" err="1" smtClean="0"/>
              <a:t>industries</a:t>
            </a:r>
            <a:r>
              <a:rPr lang="it-IT" dirty="0" smtClean="0"/>
              <a:t> (</a:t>
            </a:r>
            <a:r>
              <a:rPr lang="it-IT" dirty="0" err="1" smtClean="0"/>
              <a:t>they</a:t>
            </a:r>
            <a:r>
              <a:rPr lang="it-IT" dirty="0" smtClean="0"/>
              <a:t> </a:t>
            </a:r>
            <a:r>
              <a:rPr lang="it-IT" dirty="0" err="1" smtClean="0"/>
              <a:t>have</a:t>
            </a:r>
            <a:r>
              <a:rPr lang="it-IT" dirty="0" smtClean="0"/>
              <a:t> </a:t>
            </a:r>
            <a:r>
              <a:rPr lang="it-IT" dirty="0" err="1" smtClean="0"/>
              <a:t>different</a:t>
            </a:r>
            <a:r>
              <a:rPr lang="it-IT" dirty="0" smtClean="0"/>
              <a:t> </a:t>
            </a:r>
            <a:r>
              <a:rPr lang="it-IT" dirty="0" err="1" smtClean="0"/>
              <a:t>finance</a:t>
            </a:r>
            <a:r>
              <a:rPr lang="it-IT" dirty="0" smtClean="0"/>
              <a:t> </a:t>
            </a:r>
            <a:r>
              <a:rPr lang="it-IT" dirty="0" err="1" smtClean="0"/>
              <a:t>requirements</a:t>
            </a:r>
            <a:r>
              <a:rPr lang="it-IT" dirty="0" smtClean="0"/>
              <a:t> in </a:t>
            </a:r>
            <a:r>
              <a:rPr lang="it-IT" dirty="0" err="1" smtClean="0"/>
              <a:t>different</a:t>
            </a:r>
            <a:r>
              <a:rPr lang="it-IT" dirty="0" smtClean="0"/>
              <a:t> </a:t>
            </a:r>
            <a:r>
              <a:rPr lang="it-IT" dirty="0" err="1" smtClean="0"/>
              <a:t>stages</a:t>
            </a:r>
            <a:r>
              <a:rPr lang="it-IT" dirty="0" smtClean="0"/>
              <a:t>…</a:t>
            </a:r>
            <a:r>
              <a:rPr lang="it-IT" dirty="0" err="1" smtClean="0"/>
              <a:t>Thus</a:t>
            </a:r>
            <a:r>
              <a:rPr lang="it-IT" dirty="0" smtClean="0"/>
              <a:t> </a:t>
            </a:r>
            <a:r>
              <a:rPr lang="it-IT" dirty="0" err="1" smtClean="0"/>
              <a:t>relationship</a:t>
            </a:r>
            <a:r>
              <a:rPr lang="it-IT" dirty="0" smtClean="0"/>
              <a:t> with «</a:t>
            </a:r>
            <a:r>
              <a:rPr lang="it-IT" dirty="0" err="1" smtClean="0"/>
              <a:t>external</a:t>
            </a:r>
            <a:r>
              <a:rPr lang="it-IT" dirty="0" smtClean="0"/>
              <a:t> </a:t>
            </a:r>
            <a:r>
              <a:rPr lang="it-IT" dirty="0" err="1" smtClean="0"/>
              <a:t>finance</a:t>
            </a:r>
            <a:r>
              <a:rPr lang="it-IT" dirty="0" smtClean="0"/>
              <a:t>»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not</a:t>
            </a:r>
            <a:r>
              <a:rPr lang="it-IT" dirty="0" smtClean="0"/>
              <a:t> the </a:t>
            </a:r>
            <a:r>
              <a:rPr lang="it-IT" dirty="0" err="1" smtClean="0"/>
              <a:t>same</a:t>
            </a:r>
            <a:r>
              <a:rPr lang="it-IT" dirty="0" smtClean="0"/>
              <a:t>) </a:t>
            </a:r>
          </a:p>
          <a:p>
            <a:pPr lvl="1"/>
            <a:r>
              <a:rPr lang="it-IT" dirty="0" err="1" smtClean="0"/>
              <a:t>Rajan</a:t>
            </a:r>
            <a:r>
              <a:rPr lang="it-IT" dirty="0" smtClean="0"/>
              <a:t> and Zingales (</a:t>
            </a:r>
            <a:r>
              <a:rPr lang="it-IT" dirty="0" err="1" smtClean="0"/>
              <a:t>disaggregated</a:t>
            </a:r>
            <a:r>
              <a:rPr lang="it-IT" dirty="0" smtClean="0"/>
              <a:t> </a:t>
            </a:r>
            <a:r>
              <a:rPr lang="it-IT" dirty="0" err="1" smtClean="0"/>
              <a:t>approach</a:t>
            </a:r>
            <a:r>
              <a:rPr lang="it-IT" dirty="0" smtClean="0"/>
              <a:t>): some </a:t>
            </a:r>
            <a:r>
              <a:rPr lang="it-IT" dirty="0" err="1" smtClean="0"/>
              <a:t>industries</a:t>
            </a:r>
            <a:r>
              <a:rPr lang="it-IT" dirty="0" smtClean="0"/>
              <a:t> </a:t>
            </a:r>
            <a:r>
              <a:rPr lang="it-IT" dirty="0" err="1" smtClean="0"/>
              <a:t>need</a:t>
            </a:r>
            <a:r>
              <a:rPr lang="it-IT" dirty="0" smtClean="0"/>
              <a:t> a </a:t>
            </a:r>
            <a:r>
              <a:rPr lang="it-IT" dirty="0" err="1" smtClean="0"/>
              <a:t>developed</a:t>
            </a:r>
            <a:r>
              <a:rPr lang="it-IT" dirty="0" smtClean="0"/>
              <a:t> </a:t>
            </a:r>
            <a:r>
              <a:rPr lang="it-IT" dirty="0" err="1" smtClean="0"/>
              <a:t>financial</a:t>
            </a:r>
            <a:r>
              <a:rPr lang="it-IT" dirty="0" smtClean="0"/>
              <a:t> </a:t>
            </a:r>
            <a:r>
              <a:rPr lang="it-IT" dirty="0" err="1" smtClean="0"/>
              <a:t>system</a:t>
            </a:r>
            <a:r>
              <a:rPr lang="it-IT" dirty="0" smtClean="0"/>
              <a:t>, in the country; </a:t>
            </a:r>
            <a:r>
              <a:rPr lang="it-IT" dirty="0" err="1" smtClean="0"/>
              <a:t>other</a:t>
            </a:r>
            <a:r>
              <a:rPr lang="it-IT" dirty="0" smtClean="0"/>
              <a:t> </a:t>
            </a:r>
            <a:r>
              <a:rPr lang="it-IT" dirty="0" err="1" smtClean="0"/>
              <a:t>ones</a:t>
            </a:r>
            <a:r>
              <a:rPr lang="it-IT" dirty="0"/>
              <a:t> </a:t>
            </a:r>
            <a:r>
              <a:rPr lang="it-IT" dirty="0" smtClean="0"/>
              <a:t>do </a:t>
            </a:r>
            <a:r>
              <a:rPr lang="it-IT" dirty="0" err="1" smtClean="0"/>
              <a:t>not</a:t>
            </a:r>
            <a:r>
              <a:rPr lang="it-IT" dirty="0" smtClean="0"/>
              <a:t>. – (</a:t>
            </a:r>
            <a:r>
              <a:rPr lang="it-IT" dirty="0" err="1" smtClean="0"/>
              <a:t>influences</a:t>
            </a:r>
            <a:r>
              <a:rPr lang="it-IT" dirty="0" smtClean="0"/>
              <a:t> on </a:t>
            </a:r>
            <a:r>
              <a:rPr lang="it-IT" dirty="0" err="1" smtClean="0"/>
              <a:t>specific</a:t>
            </a:r>
            <a:r>
              <a:rPr lang="it-IT" dirty="0" smtClean="0"/>
              <a:t> </a:t>
            </a:r>
            <a:r>
              <a:rPr lang="it-IT" dirty="0" err="1" smtClean="0"/>
              <a:t>sectors</a:t>
            </a:r>
            <a:r>
              <a:rPr lang="it-IT" dirty="0" smtClean="0"/>
              <a:t>). </a:t>
            </a:r>
          </a:p>
          <a:p>
            <a:pPr lvl="1"/>
            <a:r>
              <a:rPr lang="it-IT" dirty="0" err="1" smtClean="0"/>
              <a:t>Variations</a:t>
            </a:r>
            <a:r>
              <a:rPr lang="it-IT" dirty="0" smtClean="0"/>
              <a:t> </a:t>
            </a:r>
            <a:r>
              <a:rPr lang="it-IT" dirty="0" err="1" smtClean="0"/>
              <a:t>across</a:t>
            </a:r>
            <a:r>
              <a:rPr lang="it-IT" dirty="0" smtClean="0"/>
              <a:t> </a:t>
            </a:r>
            <a:r>
              <a:rPr lang="it-IT" dirty="0" err="1" smtClean="0"/>
              <a:t>countries</a:t>
            </a:r>
            <a:r>
              <a:rPr lang="it-IT" dirty="0" smtClean="0"/>
              <a:t> in </a:t>
            </a:r>
            <a:r>
              <a:rPr lang="it-IT" dirty="0" err="1" smtClean="0"/>
              <a:t>composition</a:t>
            </a:r>
            <a:r>
              <a:rPr lang="it-IT" dirty="0" smtClean="0"/>
              <a:t> of </a:t>
            </a:r>
            <a:r>
              <a:rPr lang="it-IT" dirty="0" err="1" smtClean="0"/>
              <a:t>economic</a:t>
            </a:r>
            <a:r>
              <a:rPr lang="it-IT" dirty="0" smtClean="0"/>
              <a:t> </a:t>
            </a:r>
            <a:r>
              <a:rPr lang="it-IT" dirty="0" err="1" smtClean="0"/>
              <a:t>growth</a:t>
            </a:r>
            <a:endParaRPr lang="it-IT" dirty="0" smtClean="0"/>
          </a:p>
          <a:p>
            <a:pPr lvl="1"/>
            <a:endParaRPr lang="it-IT" dirty="0" smtClean="0"/>
          </a:p>
          <a:p>
            <a:pPr lvl="1"/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439742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Research</a:t>
            </a:r>
            <a:r>
              <a:rPr lang="it-IT" dirty="0" smtClean="0"/>
              <a:t> agenda on </a:t>
            </a:r>
            <a:r>
              <a:rPr lang="it-IT" dirty="0" err="1" smtClean="0"/>
              <a:t>finance</a:t>
            </a:r>
            <a:r>
              <a:rPr lang="it-IT" dirty="0" smtClean="0"/>
              <a:t> and </a:t>
            </a:r>
            <a:r>
              <a:rPr lang="it-IT" dirty="0" err="1" smtClean="0"/>
              <a:t>innovation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Good</a:t>
            </a:r>
            <a:r>
              <a:rPr lang="it-IT" dirty="0" smtClean="0"/>
              <a:t> case for </a:t>
            </a:r>
            <a:r>
              <a:rPr lang="it-IT" dirty="0" err="1" smtClean="0"/>
              <a:t>further</a:t>
            </a:r>
            <a:r>
              <a:rPr lang="it-IT" dirty="0" smtClean="0"/>
              <a:t> </a:t>
            </a:r>
            <a:r>
              <a:rPr lang="it-IT" dirty="0" err="1" smtClean="0"/>
              <a:t>integrating</a:t>
            </a:r>
            <a:r>
              <a:rPr lang="it-IT" dirty="0" smtClean="0"/>
              <a:t> </a:t>
            </a:r>
            <a:r>
              <a:rPr lang="it-IT" dirty="0" err="1" smtClean="0"/>
              <a:t>theory</a:t>
            </a:r>
            <a:r>
              <a:rPr lang="it-IT" dirty="0" smtClean="0"/>
              <a:t> and </a:t>
            </a:r>
            <a:r>
              <a:rPr lang="it-IT" dirty="0" err="1" smtClean="0"/>
              <a:t>empirical</a:t>
            </a:r>
            <a:r>
              <a:rPr lang="it-IT" dirty="0" smtClean="0"/>
              <a:t> </a:t>
            </a:r>
            <a:r>
              <a:rPr lang="it-IT" dirty="0" err="1" smtClean="0"/>
              <a:t>evidence</a:t>
            </a:r>
            <a:endParaRPr lang="it-IT" dirty="0" smtClean="0"/>
          </a:p>
          <a:p>
            <a:r>
              <a:rPr lang="it-IT" dirty="0" smtClean="0"/>
              <a:t>Limits of the </a:t>
            </a:r>
            <a:r>
              <a:rPr lang="it-IT" dirty="0" err="1" smtClean="0"/>
              <a:t>dominant</a:t>
            </a:r>
            <a:r>
              <a:rPr lang="it-IT" dirty="0" smtClean="0"/>
              <a:t> </a:t>
            </a:r>
            <a:r>
              <a:rPr lang="it-IT" dirty="0" err="1" smtClean="0"/>
              <a:t>approach</a:t>
            </a:r>
            <a:r>
              <a:rPr lang="it-IT" dirty="0" smtClean="0"/>
              <a:t> (</a:t>
            </a:r>
            <a:r>
              <a:rPr lang="it-IT" dirty="0" err="1" smtClean="0"/>
              <a:t>financial</a:t>
            </a:r>
            <a:r>
              <a:rPr lang="it-IT" dirty="0" smtClean="0"/>
              <a:t> </a:t>
            </a:r>
            <a:r>
              <a:rPr lang="it-IT" dirty="0" err="1" smtClean="0"/>
              <a:t>economics</a:t>
            </a:r>
            <a:r>
              <a:rPr lang="it-IT" dirty="0" smtClean="0"/>
              <a:t>) – </a:t>
            </a:r>
            <a:r>
              <a:rPr lang="it-IT" dirty="0" err="1" smtClean="0"/>
              <a:t>role</a:t>
            </a:r>
            <a:r>
              <a:rPr lang="it-IT" dirty="0" smtClean="0"/>
              <a:t> of </a:t>
            </a:r>
            <a:r>
              <a:rPr lang="it-IT" dirty="0" err="1" smtClean="0"/>
              <a:t>historical</a:t>
            </a:r>
            <a:r>
              <a:rPr lang="it-IT" dirty="0" smtClean="0"/>
              <a:t> </a:t>
            </a:r>
            <a:r>
              <a:rPr lang="it-IT" dirty="0" err="1" smtClean="0"/>
              <a:t>processes</a:t>
            </a:r>
            <a:endParaRPr lang="it-IT" dirty="0" smtClean="0"/>
          </a:p>
          <a:p>
            <a:r>
              <a:rPr lang="it-IT" dirty="0" err="1" smtClean="0"/>
              <a:t>Lmits</a:t>
            </a:r>
            <a:r>
              <a:rPr lang="it-IT" dirty="0" smtClean="0"/>
              <a:t> of </a:t>
            </a:r>
            <a:r>
              <a:rPr lang="it-IT" dirty="0" err="1" smtClean="0"/>
              <a:t>versatility</a:t>
            </a:r>
            <a:r>
              <a:rPr lang="it-IT" dirty="0" smtClean="0"/>
              <a:t> of the «</a:t>
            </a:r>
            <a:r>
              <a:rPr lang="it-IT" dirty="0" err="1" smtClean="0"/>
              <a:t>asimmetries</a:t>
            </a:r>
            <a:r>
              <a:rPr lang="it-IT" dirty="0" smtClean="0"/>
              <a:t> of information» </a:t>
            </a:r>
            <a:r>
              <a:rPr lang="it-IT" dirty="0" err="1" smtClean="0"/>
              <a:t>device</a:t>
            </a:r>
            <a:r>
              <a:rPr lang="it-IT" dirty="0" smtClean="0"/>
              <a:t> </a:t>
            </a:r>
          </a:p>
          <a:p>
            <a:pPr lvl="1"/>
            <a:r>
              <a:rPr lang="it-IT" dirty="0" smtClean="0"/>
              <a:t>are </a:t>
            </a:r>
            <a:r>
              <a:rPr lang="it-IT" dirty="0" err="1" smtClean="0"/>
              <a:t>there</a:t>
            </a:r>
            <a:r>
              <a:rPr lang="it-IT" dirty="0" smtClean="0"/>
              <a:t> </a:t>
            </a:r>
            <a:r>
              <a:rPr lang="it-IT" dirty="0" err="1" smtClean="0"/>
              <a:t>differences</a:t>
            </a:r>
            <a:r>
              <a:rPr lang="it-IT" dirty="0" smtClean="0"/>
              <a:t> </a:t>
            </a:r>
            <a:r>
              <a:rPr lang="it-IT" dirty="0" err="1" smtClean="0"/>
              <a:t>between</a:t>
            </a:r>
            <a:r>
              <a:rPr lang="it-IT" dirty="0" smtClean="0"/>
              <a:t> R&amp;D </a:t>
            </a:r>
            <a:r>
              <a:rPr lang="it-IT" dirty="0" err="1" smtClean="0"/>
              <a:t>investments</a:t>
            </a:r>
            <a:r>
              <a:rPr lang="it-IT" dirty="0" smtClean="0"/>
              <a:t> of a </a:t>
            </a:r>
            <a:r>
              <a:rPr lang="it-IT" dirty="0" err="1" smtClean="0"/>
              <a:t>pharma</a:t>
            </a:r>
            <a:r>
              <a:rPr lang="it-IT" dirty="0" smtClean="0"/>
              <a:t> </a:t>
            </a:r>
            <a:r>
              <a:rPr lang="it-IT" dirty="0" err="1" smtClean="0"/>
              <a:t>firm</a:t>
            </a:r>
            <a:r>
              <a:rPr lang="it-IT" dirty="0" smtClean="0"/>
              <a:t> and a new automobile </a:t>
            </a:r>
            <a:r>
              <a:rPr lang="it-IT" dirty="0" err="1" smtClean="0"/>
              <a:t>plant</a:t>
            </a:r>
            <a:r>
              <a:rPr lang="it-IT" dirty="0" smtClean="0"/>
              <a:t>?</a:t>
            </a:r>
          </a:p>
          <a:p>
            <a:pPr lvl="1"/>
            <a:r>
              <a:rPr lang="it-IT" dirty="0" err="1"/>
              <a:t>u</a:t>
            </a:r>
            <a:r>
              <a:rPr lang="it-IT" dirty="0" err="1" smtClean="0"/>
              <a:t>ncertainty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more </a:t>
            </a:r>
            <a:r>
              <a:rPr lang="it-IT" dirty="0" err="1" smtClean="0"/>
              <a:t>relevant</a:t>
            </a:r>
            <a:r>
              <a:rPr lang="it-IT" dirty="0" smtClean="0"/>
              <a:t> </a:t>
            </a:r>
            <a:r>
              <a:rPr lang="it-IT" dirty="0" err="1" smtClean="0"/>
              <a:t>than</a:t>
            </a:r>
            <a:r>
              <a:rPr lang="it-IT" dirty="0" smtClean="0"/>
              <a:t> </a:t>
            </a:r>
            <a:r>
              <a:rPr lang="it-IT" dirty="0" err="1" smtClean="0"/>
              <a:t>asimmetries</a:t>
            </a:r>
            <a:r>
              <a:rPr lang="it-IT" dirty="0" smtClean="0"/>
              <a:t> of information! No </a:t>
            </a:r>
            <a:r>
              <a:rPr lang="it-IT" dirty="0" err="1" smtClean="0"/>
              <a:t>objective</a:t>
            </a:r>
            <a:r>
              <a:rPr lang="it-IT" dirty="0" smtClean="0"/>
              <a:t> </a:t>
            </a:r>
            <a:r>
              <a:rPr lang="it-IT" dirty="0" err="1" smtClean="0"/>
              <a:t>guidelines</a:t>
            </a:r>
            <a:r>
              <a:rPr lang="it-IT" dirty="0"/>
              <a:t> </a:t>
            </a:r>
            <a:r>
              <a:rPr lang="it-IT" dirty="0" smtClean="0"/>
              <a:t>for </a:t>
            </a:r>
            <a:r>
              <a:rPr lang="it-IT" dirty="0" err="1" smtClean="0"/>
              <a:t>making</a:t>
            </a:r>
            <a:r>
              <a:rPr lang="it-IT" dirty="0" smtClean="0"/>
              <a:t> </a:t>
            </a:r>
            <a:r>
              <a:rPr lang="it-IT" dirty="0" err="1" smtClean="0"/>
              <a:t>decisions</a:t>
            </a:r>
            <a:r>
              <a:rPr lang="it-IT" dirty="0" smtClean="0"/>
              <a:t>… </a:t>
            </a:r>
          </a:p>
          <a:p>
            <a:pPr lvl="1"/>
            <a:r>
              <a:rPr lang="it-IT" dirty="0" err="1" smtClean="0"/>
              <a:t>Different</a:t>
            </a:r>
            <a:r>
              <a:rPr lang="it-IT" dirty="0" smtClean="0"/>
              <a:t> «</a:t>
            </a:r>
            <a:r>
              <a:rPr lang="it-IT" dirty="0" err="1" smtClean="0"/>
              <a:t>states</a:t>
            </a:r>
            <a:r>
              <a:rPr lang="it-IT" dirty="0" smtClean="0"/>
              <a:t> of the world» are </a:t>
            </a:r>
            <a:r>
              <a:rPr lang="it-IT" dirty="0" err="1" smtClean="0"/>
              <a:t>possible</a:t>
            </a:r>
            <a:r>
              <a:rPr lang="it-IT" dirty="0" smtClean="0"/>
              <a:t> and new information </a:t>
            </a:r>
            <a:r>
              <a:rPr lang="it-IT" dirty="0" err="1" smtClean="0"/>
              <a:t>might</a:t>
            </a:r>
            <a:r>
              <a:rPr lang="it-IT" dirty="0" smtClean="0"/>
              <a:t> be </a:t>
            </a:r>
            <a:r>
              <a:rPr lang="it-IT" dirty="0" err="1" smtClean="0"/>
              <a:t>unuseful</a:t>
            </a:r>
            <a:r>
              <a:rPr lang="it-IT" dirty="0" smtClean="0"/>
              <a:t>..</a:t>
            </a:r>
          </a:p>
          <a:p>
            <a:pPr lvl="1"/>
            <a:endParaRPr lang="it-IT" dirty="0" smtClean="0"/>
          </a:p>
          <a:p>
            <a:pPr lvl="1"/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199568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Limits of the </a:t>
            </a:r>
            <a:r>
              <a:rPr lang="it-IT" dirty="0" err="1" smtClean="0"/>
              <a:t>neoclassical</a:t>
            </a:r>
            <a:r>
              <a:rPr lang="it-IT" dirty="0" smtClean="0"/>
              <a:t> </a:t>
            </a:r>
            <a:r>
              <a:rPr lang="it-IT" dirty="0" err="1" smtClean="0"/>
              <a:t>financial</a:t>
            </a:r>
            <a:r>
              <a:rPr lang="it-IT" dirty="0" smtClean="0"/>
              <a:t> </a:t>
            </a:r>
            <a:r>
              <a:rPr lang="it-IT" dirty="0" err="1" smtClean="0"/>
              <a:t>economics</a:t>
            </a:r>
            <a:r>
              <a:rPr lang="it-IT" dirty="0" smtClean="0"/>
              <a:t> </a:t>
            </a:r>
            <a:r>
              <a:rPr lang="it-IT" dirty="0" err="1" smtClean="0"/>
              <a:t>approach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 </a:t>
            </a:r>
            <a:r>
              <a:rPr lang="it-IT" dirty="0" err="1" smtClean="0"/>
              <a:t>rather</a:t>
            </a:r>
            <a:r>
              <a:rPr lang="it-IT" dirty="0" smtClean="0"/>
              <a:t> </a:t>
            </a:r>
            <a:r>
              <a:rPr lang="it-IT" dirty="0" err="1" smtClean="0"/>
              <a:t>limited</a:t>
            </a:r>
            <a:r>
              <a:rPr lang="it-IT" dirty="0" smtClean="0"/>
              <a:t> and </a:t>
            </a:r>
            <a:r>
              <a:rPr lang="it-IT" dirty="0" err="1" smtClean="0"/>
              <a:t>static</a:t>
            </a:r>
            <a:r>
              <a:rPr lang="it-IT" dirty="0" smtClean="0"/>
              <a:t> </a:t>
            </a:r>
            <a:r>
              <a:rPr lang="it-IT" dirty="0" err="1" smtClean="0"/>
              <a:t>concept</a:t>
            </a:r>
            <a:r>
              <a:rPr lang="it-IT" dirty="0" smtClean="0"/>
              <a:t> of </a:t>
            </a:r>
            <a:r>
              <a:rPr lang="it-IT" dirty="0" err="1" smtClean="0"/>
              <a:t>rationality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adopted</a:t>
            </a:r>
            <a:r>
              <a:rPr lang="it-IT" dirty="0" smtClean="0"/>
              <a:t> </a:t>
            </a:r>
          </a:p>
          <a:p>
            <a:pPr lvl="1"/>
            <a:r>
              <a:rPr lang="it-IT" dirty="0" err="1" smtClean="0"/>
              <a:t>Subjective</a:t>
            </a:r>
            <a:r>
              <a:rPr lang="it-IT" dirty="0" smtClean="0"/>
              <a:t> and </a:t>
            </a:r>
            <a:r>
              <a:rPr lang="it-IT" dirty="0" err="1" smtClean="0"/>
              <a:t>experential</a:t>
            </a:r>
            <a:r>
              <a:rPr lang="it-IT" dirty="0" smtClean="0"/>
              <a:t> </a:t>
            </a:r>
            <a:r>
              <a:rPr lang="it-IT" dirty="0" err="1" smtClean="0"/>
              <a:t>dimension</a:t>
            </a:r>
            <a:r>
              <a:rPr lang="it-IT" dirty="0" smtClean="0"/>
              <a:t> are </a:t>
            </a:r>
            <a:r>
              <a:rPr lang="it-IT" dirty="0" err="1" smtClean="0"/>
              <a:t>excluded</a:t>
            </a:r>
            <a:endParaRPr lang="it-IT" dirty="0" smtClean="0"/>
          </a:p>
          <a:p>
            <a:pPr lvl="1"/>
            <a:r>
              <a:rPr lang="it-IT" dirty="0" smtClean="0"/>
              <a:t>no </a:t>
            </a:r>
            <a:r>
              <a:rPr lang="it-IT" dirty="0" err="1" smtClean="0"/>
              <a:t>attention</a:t>
            </a:r>
            <a:r>
              <a:rPr lang="it-IT" dirty="0" smtClean="0"/>
              <a:t> </a:t>
            </a:r>
            <a:r>
              <a:rPr lang="it-IT" dirty="0" err="1" smtClean="0"/>
              <a:t>payed</a:t>
            </a:r>
            <a:r>
              <a:rPr lang="it-IT" dirty="0" smtClean="0"/>
              <a:t> to the </a:t>
            </a:r>
            <a:r>
              <a:rPr lang="it-IT" dirty="0" err="1" smtClean="0"/>
              <a:t>firm</a:t>
            </a:r>
            <a:r>
              <a:rPr lang="it-IT" dirty="0" smtClean="0"/>
              <a:t> </a:t>
            </a:r>
            <a:r>
              <a:rPr lang="it-IT" dirty="0" err="1" smtClean="0"/>
              <a:t>as</a:t>
            </a:r>
            <a:r>
              <a:rPr lang="it-IT" dirty="0" smtClean="0"/>
              <a:t> an </a:t>
            </a:r>
            <a:r>
              <a:rPr lang="it-IT" dirty="0" err="1" smtClean="0"/>
              <a:t>organization</a:t>
            </a:r>
            <a:r>
              <a:rPr lang="it-IT" dirty="0" smtClean="0"/>
              <a:t> (</a:t>
            </a:r>
            <a:r>
              <a:rPr lang="it-IT" dirty="0" err="1" smtClean="0"/>
              <a:t>not</a:t>
            </a:r>
            <a:r>
              <a:rPr lang="it-IT" dirty="0" smtClean="0"/>
              <a:t> </a:t>
            </a:r>
            <a:r>
              <a:rPr lang="it-IT" dirty="0" err="1" smtClean="0"/>
              <a:t>only</a:t>
            </a:r>
            <a:r>
              <a:rPr lang="it-IT" dirty="0" smtClean="0"/>
              <a:t> «</a:t>
            </a:r>
            <a:r>
              <a:rPr lang="it-IT" dirty="0" err="1" smtClean="0"/>
              <a:t>markets</a:t>
            </a:r>
            <a:r>
              <a:rPr lang="it-IT" dirty="0" smtClean="0"/>
              <a:t>») </a:t>
            </a:r>
          </a:p>
          <a:p>
            <a:pPr lvl="1"/>
            <a:r>
              <a:rPr lang="it-IT" dirty="0" smtClean="0"/>
              <a:t>No </a:t>
            </a:r>
            <a:r>
              <a:rPr lang="it-IT" dirty="0" err="1" smtClean="0"/>
              <a:t>allowance</a:t>
            </a:r>
            <a:r>
              <a:rPr lang="it-IT" dirty="0" smtClean="0"/>
              <a:t> for </a:t>
            </a:r>
            <a:r>
              <a:rPr lang="it-IT" dirty="0" err="1" smtClean="0"/>
              <a:t>variations</a:t>
            </a:r>
            <a:r>
              <a:rPr lang="it-IT" dirty="0" smtClean="0"/>
              <a:t> and </a:t>
            </a:r>
            <a:r>
              <a:rPr lang="it-IT" dirty="0" err="1" smtClean="0"/>
              <a:t>changes</a:t>
            </a:r>
            <a:r>
              <a:rPr lang="it-IT" dirty="0" smtClean="0"/>
              <a:t> in </a:t>
            </a:r>
            <a:r>
              <a:rPr lang="it-IT" dirty="0" err="1" smtClean="0"/>
              <a:t>istitutional</a:t>
            </a:r>
            <a:r>
              <a:rPr lang="it-IT" dirty="0" smtClean="0"/>
              <a:t> </a:t>
            </a:r>
            <a:r>
              <a:rPr lang="it-IT" dirty="0" err="1" smtClean="0"/>
              <a:t>context</a:t>
            </a:r>
            <a:endParaRPr lang="it-IT" dirty="0" smtClean="0"/>
          </a:p>
          <a:p>
            <a:pPr lvl="1"/>
            <a:r>
              <a:rPr lang="it-IT" dirty="0" err="1" smtClean="0"/>
              <a:t>Only</a:t>
            </a:r>
            <a:r>
              <a:rPr lang="it-IT" dirty="0" smtClean="0"/>
              <a:t> focus on </a:t>
            </a:r>
            <a:r>
              <a:rPr lang="it-IT" dirty="0" err="1" smtClean="0"/>
              <a:t>price</a:t>
            </a:r>
            <a:r>
              <a:rPr lang="it-IT" dirty="0" smtClean="0"/>
              <a:t> and </a:t>
            </a:r>
            <a:r>
              <a:rPr lang="it-IT" dirty="0" err="1" smtClean="0"/>
              <a:t>quantity</a:t>
            </a:r>
            <a:r>
              <a:rPr lang="it-IT" dirty="0" smtClean="0"/>
              <a:t> of </a:t>
            </a:r>
            <a:r>
              <a:rPr lang="it-IT" dirty="0" err="1" smtClean="0"/>
              <a:t>finance</a:t>
            </a:r>
            <a:r>
              <a:rPr lang="it-IT" dirty="0" smtClean="0"/>
              <a:t> </a:t>
            </a:r>
            <a:r>
              <a:rPr lang="it-IT" dirty="0" err="1" smtClean="0"/>
              <a:t>provided</a:t>
            </a:r>
            <a:endParaRPr lang="it-IT" dirty="0" smtClean="0"/>
          </a:p>
          <a:p>
            <a:r>
              <a:rPr lang="it-IT" dirty="0" err="1" smtClean="0"/>
              <a:t>Suggestion</a:t>
            </a:r>
            <a:r>
              <a:rPr lang="it-IT" dirty="0" smtClean="0"/>
              <a:t> to </a:t>
            </a:r>
            <a:r>
              <a:rPr lang="it-IT" dirty="0" err="1" smtClean="0"/>
              <a:t>embrace</a:t>
            </a:r>
            <a:r>
              <a:rPr lang="it-IT" dirty="0"/>
              <a:t> </a:t>
            </a:r>
            <a:r>
              <a:rPr lang="it-IT" dirty="0" smtClean="0"/>
              <a:t>a </a:t>
            </a:r>
            <a:r>
              <a:rPr lang="it-IT" dirty="0" err="1" smtClean="0"/>
              <a:t>conception</a:t>
            </a:r>
            <a:r>
              <a:rPr lang="it-IT" dirty="0" smtClean="0"/>
              <a:t> of </a:t>
            </a:r>
            <a:r>
              <a:rPr lang="it-IT" dirty="0" err="1" smtClean="0"/>
              <a:t>technology</a:t>
            </a:r>
            <a:r>
              <a:rPr lang="it-IT" dirty="0" smtClean="0"/>
              <a:t> </a:t>
            </a:r>
            <a:r>
              <a:rPr lang="it-IT" dirty="0" err="1" smtClean="0"/>
              <a:t>that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historically-contingent</a:t>
            </a:r>
            <a:r>
              <a:rPr lang="it-IT" dirty="0" smtClean="0"/>
              <a:t> and </a:t>
            </a:r>
            <a:r>
              <a:rPr lang="it-IT" dirty="0" err="1" smtClean="0"/>
              <a:t>institutionally</a:t>
            </a:r>
            <a:r>
              <a:rPr lang="it-IT" dirty="0" smtClean="0"/>
              <a:t> </a:t>
            </a:r>
            <a:r>
              <a:rPr lang="it-IT" dirty="0" err="1" smtClean="0"/>
              <a:t>specific</a:t>
            </a:r>
            <a:endParaRPr lang="it-IT" dirty="0"/>
          </a:p>
          <a:p>
            <a:r>
              <a:rPr lang="it-IT" dirty="0" err="1" smtClean="0"/>
              <a:t>Who</a:t>
            </a:r>
            <a:r>
              <a:rPr lang="it-IT" dirty="0" smtClean="0"/>
              <a:t> </a:t>
            </a:r>
            <a:r>
              <a:rPr lang="it-IT" dirty="0" err="1" smtClean="0"/>
              <a:t>gets</a:t>
            </a:r>
            <a:r>
              <a:rPr lang="it-IT" dirty="0" smtClean="0"/>
              <a:t> </a:t>
            </a:r>
            <a:r>
              <a:rPr lang="it-IT" dirty="0" err="1" smtClean="0"/>
              <a:t>financial</a:t>
            </a:r>
            <a:r>
              <a:rPr lang="it-IT" dirty="0" smtClean="0"/>
              <a:t> </a:t>
            </a:r>
            <a:r>
              <a:rPr lang="it-IT" dirty="0" err="1" smtClean="0"/>
              <a:t>resources</a:t>
            </a:r>
            <a:r>
              <a:rPr lang="it-IT" dirty="0" smtClean="0"/>
              <a:t>; </a:t>
            </a:r>
            <a:r>
              <a:rPr lang="it-IT" dirty="0" err="1" smtClean="0"/>
              <a:t>when</a:t>
            </a:r>
            <a:r>
              <a:rPr lang="it-IT" dirty="0" smtClean="0"/>
              <a:t> </a:t>
            </a:r>
            <a:r>
              <a:rPr lang="it-IT" dirty="0" err="1" smtClean="0"/>
              <a:t>they</a:t>
            </a:r>
            <a:r>
              <a:rPr lang="it-IT" dirty="0" smtClean="0"/>
              <a:t> </a:t>
            </a:r>
            <a:r>
              <a:rPr lang="it-IT" dirty="0" err="1" smtClean="0"/>
              <a:t>get</a:t>
            </a:r>
            <a:r>
              <a:rPr lang="it-IT" dirty="0" smtClean="0"/>
              <a:t> </a:t>
            </a:r>
            <a:r>
              <a:rPr lang="it-IT" dirty="0" err="1" smtClean="0"/>
              <a:t>them</a:t>
            </a:r>
            <a:r>
              <a:rPr lang="it-IT" dirty="0" smtClean="0"/>
              <a:t>; </a:t>
            </a:r>
            <a:r>
              <a:rPr lang="it-IT" dirty="0" err="1" smtClean="0"/>
              <a:t>how</a:t>
            </a:r>
            <a:r>
              <a:rPr lang="it-IT" dirty="0" smtClean="0"/>
              <a:t> </a:t>
            </a:r>
            <a:r>
              <a:rPr lang="it-IT" dirty="0" err="1" smtClean="0"/>
              <a:t>they</a:t>
            </a:r>
            <a:r>
              <a:rPr lang="it-IT" dirty="0" smtClean="0"/>
              <a:t> use </a:t>
            </a:r>
            <a:r>
              <a:rPr lang="it-IT" dirty="0" err="1" smtClean="0"/>
              <a:t>them</a:t>
            </a:r>
            <a:r>
              <a:rPr lang="it-IT" dirty="0" smtClean="0"/>
              <a:t>; - qualitative </a:t>
            </a:r>
            <a:r>
              <a:rPr lang="it-IT" dirty="0" err="1" smtClean="0"/>
              <a:t>distinctions</a:t>
            </a:r>
            <a:r>
              <a:rPr lang="it-IT" dirty="0" smtClean="0"/>
              <a:t> </a:t>
            </a:r>
            <a:r>
              <a:rPr lang="it-IT" dirty="0" err="1" smtClean="0"/>
              <a:t>among</a:t>
            </a:r>
            <a:r>
              <a:rPr lang="it-IT" dirty="0" smtClean="0"/>
              <a:t> </a:t>
            </a:r>
            <a:r>
              <a:rPr lang="it-IT" dirty="0" err="1" smtClean="0"/>
              <a:t>firms</a:t>
            </a:r>
            <a:r>
              <a:rPr lang="it-IT" dirty="0" smtClean="0"/>
              <a:t>/</a:t>
            </a:r>
            <a:r>
              <a:rPr lang="it-IT" dirty="0" err="1" smtClean="0"/>
              <a:t>periods</a:t>
            </a:r>
            <a:r>
              <a:rPr lang="it-IT" dirty="0" smtClean="0"/>
              <a:t>/</a:t>
            </a:r>
            <a:r>
              <a:rPr lang="it-IT" dirty="0" err="1" smtClean="0"/>
              <a:t>investments</a:t>
            </a:r>
            <a:r>
              <a:rPr lang="it-IT" dirty="0" smtClean="0"/>
              <a:t>/</a:t>
            </a:r>
            <a:r>
              <a:rPr lang="it-IT" smtClean="0"/>
              <a:t>contexts</a:t>
            </a: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1130221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Governamental</a:t>
            </a:r>
            <a:r>
              <a:rPr lang="it-IT" dirty="0" smtClean="0"/>
              <a:t> VC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7876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Key</a:t>
            </a:r>
            <a:r>
              <a:rPr lang="it-IT" dirty="0" smtClean="0"/>
              <a:t> </a:t>
            </a:r>
            <a:r>
              <a:rPr lang="it-IT" dirty="0" err="1" smtClean="0"/>
              <a:t>words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Innovation</a:t>
            </a:r>
            <a:r>
              <a:rPr lang="it-IT" dirty="0" smtClean="0"/>
              <a:t> and </a:t>
            </a:r>
            <a:r>
              <a:rPr lang="it-IT" dirty="0" err="1" smtClean="0"/>
              <a:t>resources</a:t>
            </a:r>
            <a:r>
              <a:rPr lang="it-IT" dirty="0" smtClean="0"/>
              <a:t> (</a:t>
            </a:r>
            <a:r>
              <a:rPr lang="it-IT" dirty="0" err="1" smtClean="0"/>
              <a:t>it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an </a:t>
            </a:r>
            <a:r>
              <a:rPr lang="it-IT" dirty="0" err="1" smtClean="0"/>
              <a:t>expensive</a:t>
            </a:r>
            <a:r>
              <a:rPr lang="it-IT" dirty="0" smtClean="0"/>
              <a:t> </a:t>
            </a:r>
            <a:r>
              <a:rPr lang="it-IT" dirty="0" err="1" smtClean="0"/>
              <a:t>process</a:t>
            </a:r>
            <a:r>
              <a:rPr lang="it-IT" dirty="0" smtClean="0"/>
              <a:t>)</a:t>
            </a:r>
          </a:p>
          <a:p>
            <a:r>
              <a:rPr lang="it-IT" dirty="0" err="1" smtClean="0"/>
              <a:t>Uncertainess</a:t>
            </a:r>
            <a:r>
              <a:rPr lang="it-IT" dirty="0" smtClean="0"/>
              <a:t> </a:t>
            </a:r>
          </a:p>
          <a:p>
            <a:r>
              <a:rPr lang="it-IT" dirty="0" smtClean="0"/>
              <a:t>Resource </a:t>
            </a:r>
            <a:r>
              <a:rPr lang="it-IT" dirty="0" err="1" smtClean="0"/>
              <a:t>allocation</a:t>
            </a:r>
            <a:endParaRPr lang="it-IT" dirty="0" smtClean="0"/>
          </a:p>
          <a:p>
            <a:r>
              <a:rPr lang="it-IT" dirty="0" err="1" smtClean="0"/>
              <a:t>Relationship</a:t>
            </a:r>
            <a:r>
              <a:rPr lang="it-IT" dirty="0" smtClean="0"/>
              <a:t> </a:t>
            </a:r>
            <a:r>
              <a:rPr lang="it-IT" dirty="0" err="1" smtClean="0"/>
              <a:t>beteween</a:t>
            </a:r>
            <a:r>
              <a:rPr lang="it-IT" dirty="0" smtClean="0"/>
              <a:t> </a:t>
            </a:r>
            <a:r>
              <a:rPr lang="it-IT" dirty="0" err="1" smtClean="0"/>
              <a:t>finance</a:t>
            </a:r>
            <a:r>
              <a:rPr lang="it-IT" dirty="0" smtClean="0"/>
              <a:t> and </a:t>
            </a:r>
            <a:r>
              <a:rPr lang="it-IT" dirty="0" err="1" smtClean="0"/>
              <a:t>innovation</a:t>
            </a:r>
            <a:endParaRPr lang="it-IT" dirty="0" smtClean="0"/>
          </a:p>
          <a:p>
            <a:r>
              <a:rPr lang="it-IT" dirty="0" smtClean="0"/>
              <a:t>= </a:t>
            </a:r>
            <a:r>
              <a:rPr lang="it-IT" dirty="0" err="1" smtClean="0"/>
              <a:t>implication</a:t>
            </a:r>
            <a:r>
              <a:rPr lang="it-IT" dirty="0" smtClean="0"/>
              <a:t> of innovative </a:t>
            </a:r>
            <a:r>
              <a:rPr lang="it-IT" dirty="0" err="1" smtClean="0"/>
              <a:t>activity</a:t>
            </a:r>
            <a:r>
              <a:rPr lang="it-IT" dirty="0" smtClean="0"/>
              <a:t> for </a:t>
            </a:r>
            <a:r>
              <a:rPr lang="it-IT" dirty="0" err="1" smtClean="0"/>
              <a:t>resource</a:t>
            </a:r>
            <a:r>
              <a:rPr lang="it-IT" dirty="0" smtClean="0"/>
              <a:t> </a:t>
            </a:r>
            <a:r>
              <a:rPr lang="it-IT" dirty="0" err="1" smtClean="0"/>
              <a:t>allocation</a:t>
            </a:r>
            <a:endParaRPr lang="it-IT" dirty="0" smtClean="0"/>
          </a:p>
          <a:p>
            <a:r>
              <a:rPr lang="it-IT" dirty="0" err="1" smtClean="0"/>
              <a:t>Neglected</a:t>
            </a:r>
            <a:r>
              <a:rPr lang="it-IT" dirty="0" smtClean="0"/>
              <a:t> </a:t>
            </a:r>
            <a:r>
              <a:rPr lang="it-IT" dirty="0" err="1" smtClean="0"/>
              <a:t>issue</a:t>
            </a:r>
            <a:r>
              <a:rPr lang="it-IT" dirty="0" smtClean="0"/>
              <a:t>!</a:t>
            </a:r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445880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470507" y="-1743189"/>
            <a:ext cx="6455802" cy="10746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6960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520181" y="-1971538"/>
            <a:ext cx="5769882" cy="9916163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4213535" y="1667796"/>
            <a:ext cx="2131135" cy="9288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199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Shumpeter</a:t>
            </a:r>
            <a:r>
              <a:rPr lang="it-IT" dirty="0"/>
              <a:t> </a:t>
            </a:r>
            <a:r>
              <a:rPr lang="it-IT" dirty="0" smtClean="0"/>
              <a:t>and the </a:t>
            </a:r>
            <a:r>
              <a:rPr lang="it-IT" dirty="0" err="1" smtClean="0"/>
              <a:t>innovation</a:t>
            </a:r>
            <a:r>
              <a:rPr lang="it-IT" dirty="0" smtClean="0"/>
              <a:t>/</a:t>
            </a:r>
            <a:r>
              <a:rPr lang="it-IT" dirty="0" err="1" smtClean="0"/>
              <a:t>finance</a:t>
            </a:r>
            <a:r>
              <a:rPr lang="it-IT" dirty="0" smtClean="0"/>
              <a:t> </a:t>
            </a:r>
            <a:r>
              <a:rPr lang="it-IT" dirty="0" err="1" smtClean="0"/>
              <a:t>issue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t-IT" dirty="0" err="1" smtClean="0"/>
              <a:t>Enterpreneurial</a:t>
            </a:r>
            <a:r>
              <a:rPr lang="it-IT" dirty="0" smtClean="0"/>
              <a:t> </a:t>
            </a:r>
            <a:r>
              <a:rPr lang="it-IT" dirty="0" err="1" smtClean="0"/>
              <a:t>behaviour</a:t>
            </a:r>
            <a:r>
              <a:rPr lang="it-IT" dirty="0" smtClean="0"/>
              <a:t> and </a:t>
            </a:r>
            <a:r>
              <a:rPr lang="it-IT" dirty="0" err="1" smtClean="0"/>
              <a:t>resource</a:t>
            </a:r>
            <a:r>
              <a:rPr lang="it-IT" dirty="0" smtClean="0"/>
              <a:t> </a:t>
            </a:r>
            <a:r>
              <a:rPr lang="it-IT" dirty="0" err="1" smtClean="0"/>
              <a:t>allocation</a:t>
            </a:r>
            <a:r>
              <a:rPr lang="it-IT" dirty="0" smtClean="0"/>
              <a:t> (micro)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i="1" dirty="0" smtClean="0"/>
              <a:t>Credit </a:t>
            </a:r>
            <a:r>
              <a:rPr lang="it-IT" i="1" dirty="0" err="1" smtClean="0"/>
              <a:t>creation</a:t>
            </a:r>
            <a:r>
              <a:rPr lang="it-IT" i="1" dirty="0" smtClean="0"/>
              <a:t> (I </a:t>
            </a:r>
            <a:r>
              <a:rPr lang="it-IT" i="1" dirty="0" err="1" smtClean="0"/>
              <a:t>period</a:t>
            </a:r>
            <a:r>
              <a:rPr lang="it-IT" i="1" dirty="0" smtClean="0"/>
              <a:t>) vs self-</a:t>
            </a:r>
            <a:r>
              <a:rPr lang="it-IT" i="1" dirty="0" err="1" smtClean="0"/>
              <a:t>financing</a:t>
            </a:r>
            <a:r>
              <a:rPr lang="it-IT" i="1" dirty="0" smtClean="0"/>
              <a:t> (II </a:t>
            </a:r>
            <a:r>
              <a:rPr lang="it-IT" i="1" dirty="0" err="1" smtClean="0"/>
              <a:t>period</a:t>
            </a:r>
            <a:r>
              <a:rPr lang="it-IT" i="1" dirty="0" smtClean="0"/>
              <a:t>)</a:t>
            </a:r>
            <a:endParaRPr lang="it-IT" i="1" dirty="0"/>
          </a:p>
          <a:p>
            <a:pPr marL="0" indent="0">
              <a:buNone/>
            </a:pPr>
            <a:endParaRPr lang="it-IT" dirty="0" smtClean="0"/>
          </a:p>
          <a:p>
            <a:pPr marL="514350" indent="-514350">
              <a:buFont typeface="+mj-lt"/>
              <a:buAutoNum type="arabicPeriod"/>
            </a:pPr>
            <a:r>
              <a:rPr lang="it-IT" dirty="0" err="1" smtClean="0"/>
              <a:t>Structural</a:t>
            </a:r>
            <a:r>
              <a:rPr lang="it-IT" dirty="0" smtClean="0"/>
              <a:t> </a:t>
            </a:r>
            <a:r>
              <a:rPr lang="it-IT" dirty="0" err="1" smtClean="0"/>
              <a:t>economic</a:t>
            </a:r>
            <a:r>
              <a:rPr lang="it-IT" dirty="0" smtClean="0"/>
              <a:t> </a:t>
            </a:r>
            <a:r>
              <a:rPr lang="it-IT" dirty="0" err="1" smtClean="0"/>
              <a:t>change</a:t>
            </a:r>
            <a:r>
              <a:rPr lang="it-IT" dirty="0" smtClean="0"/>
              <a:t> and </a:t>
            </a:r>
            <a:r>
              <a:rPr lang="it-IT" dirty="0" err="1" smtClean="0"/>
              <a:t>resource</a:t>
            </a:r>
            <a:r>
              <a:rPr lang="it-IT" dirty="0" smtClean="0"/>
              <a:t> </a:t>
            </a:r>
            <a:r>
              <a:rPr lang="it-IT" dirty="0" err="1" smtClean="0"/>
              <a:t>allocation</a:t>
            </a:r>
            <a:r>
              <a:rPr lang="it-IT" dirty="0" smtClean="0"/>
              <a:t> (macro)</a:t>
            </a:r>
          </a:p>
          <a:p>
            <a:pPr marL="514350" indent="-514350">
              <a:buFont typeface="+mj-lt"/>
              <a:buAutoNum type="arabicPeriod"/>
            </a:pPr>
            <a:endParaRPr lang="it-IT" dirty="0" smtClean="0"/>
          </a:p>
          <a:p>
            <a:pPr marL="0" indent="0">
              <a:buNone/>
            </a:pPr>
            <a:r>
              <a:rPr lang="it-IT" i="1" dirty="0" err="1" smtClean="0"/>
              <a:t>Key</a:t>
            </a:r>
            <a:r>
              <a:rPr lang="it-IT" i="1" dirty="0" smtClean="0"/>
              <a:t> </a:t>
            </a:r>
            <a:r>
              <a:rPr lang="it-IT" i="1" dirty="0" err="1" smtClean="0"/>
              <a:t>role</a:t>
            </a:r>
            <a:r>
              <a:rPr lang="it-IT" i="1" dirty="0" smtClean="0"/>
              <a:t> of banking </a:t>
            </a:r>
            <a:r>
              <a:rPr lang="it-IT" i="1" dirty="0" err="1" smtClean="0"/>
              <a:t>system</a:t>
            </a:r>
            <a:r>
              <a:rPr lang="it-IT" i="1" dirty="0" smtClean="0"/>
              <a:t> in </a:t>
            </a:r>
            <a:r>
              <a:rPr lang="it-IT" i="1" dirty="0" err="1" smtClean="0"/>
              <a:t>key</a:t>
            </a:r>
            <a:r>
              <a:rPr lang="it-IT" i="1" dirty="0" smtClean="0"/>
              <a:t> </a:t>
            </a:r>
            <a:r>
              <a:rPr lang="it-IT" i="1" dirty="0" err="1" smtClean="0"/>
              <a:t>structural</a:t>
            </a:r>
            <a:r>
              <a:rPr lang="it-IT" i="1" dirty="0" smtClean="0"/>
              <a:t> </a:t>
            </a:r>
            <a:r>
              <a:rPr lang="it-IT" i="1" dirty="0" err="1" smtClean="0"/>
              <a:t>economic</a:t>
            </a:r>
            <a:r>
              <a:rPr lang="it-IT" i="1" dirty="0" smtClean="0"/>
              <a:t> </a:t>
            </a:r>
            <a:r>
              <a:rPr lang="it-IT" i="1" dirty="0" err="1" smtClean="0"/>
              <a:t>changes</a:t>
            </a:r>
            <a:r>
              <a:rPr lang="it-IT" i="1" dirty="0" smtClean="0"/>
              <a:t> and venture </a:t>
            </a:r>
            <a:r>
              <a:rPr lang="it-IT" i="1" dirty="0" err="1" smtClean="0"/>
              <a:t>creation</a:t>
            </a:r>
            <a:r>
              <a:rPr lang="it-IT" i="1" dirty="0" smtClean="0"/>
              <a:t> (</a:t>
            </a:r>
            <a:r>
              <a:rPr lang="it-IT" i="1" dirty="0" err="1" smtClean="0"/>
              <a:t>cycles</a:t>
            </a:r>
            <a:r>
              <a:rPr lang="it-IT" i="1" dirty="0" smtClean="0"/>
              <a:t>)</a:t>
            </a:r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63874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70823" y="70100"/>
            <a:ext cx="10515600" cy="1325563"/>
          </a:xfrm>
        </p:spPr>
        <p:txBody>
          <a:bodyPr/>
          <a:lstStyle/>
          <a:p>
            <a:r>
              <a:rPr lang="it-IT" dirty="0" err="1" smtClean="0"/>
              <a:t>Shumpeter</a:t>
            </a:r>
            <a:r>
              <a:rPr lang="it-IT" dirty="0" smtClean="0"/>
              <a:t> and </a:t>
            </a:r>
            <a:r>
              <a:rPr lang="it-IT" dirty="0" err="1" smtClean="0"/>
              <a:t>finance</a:t>
            </a:r>
            <a:r>
              <a:rPr lang="it-IT" dirty="0" smtClean="0"/>
              <a:t> «</a:t>
            </a:r>
            <a:r>
              <a:rPr lang="it-IT" dirty="0" err="1"/>
              <a:t>m</a:t>
            </a:r>
            <a:r>
              <a:rPr lang="it-IT" dirty="0" err="1" smtClean="0"/>
              <a:t>icroecnomics</a:t>
            </a:r>
            <a:r>
              <a:rPr lang="it-IT" dirty="0" smtClean="0"/>
              <a:t>»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395663"/>
            <a:ext cx="10515600" cy="4665797"/>
          </a:xfrm>
        </p:spPr>
        <p:txBody>
          <a:bodyPr>
            <a:normAutofit fontScale="92500" lnSpcReduction="10000"/>
          </a:bodyPr>
          <a:lstStyle/>
          <a:p>
            <a:r>
              <a:rPr lang="it-IT" u="sng" dirty="0" err="1" smtClean="0"/>
              <a:t>Shumpeter</a:t>
            </a:r>
            <a:r>
              <a:rPr lang="it-IT" u="sng" dirty="0" smtClean="0"/>
              <a:t> I</a:t>
            </a:r>
          </a:p>
          <a:p>
            <a:r>
              <a:rPr lang="it-IT" i="1" dirty="0" smtClean="0"/>
              <a:t>Focus on credit </a:t>
            </a:r>
            <a:r>
              <a:rPr lang="it-IT" i="1" dirty="0" err="1" smtClean="0"/>
              <a:t>creation</a:t>
            </a:r>
            <a:r>
              <a:rPr lang="it-IT" i="1" dirty="0" smtClean="0"/>
              <a:t> – small «</a:t>
            </a:r>
            <a:r>
              <a:rPr lang="it-IT" i="1" dirty="0" err="1" smtClean="0"/>
              <a:t>ventures</a:t>
            </a:r>
            <a:r>
              <a:rPr lang="it-IT" i="1" dirty="0" smtClean="0"/>
              <a:t>» «the man»</a:t>
            </a:r>
          </a:p>
          <a:p>
            <a:r>
              <a:rPr lang="it-IT" i="1" dirty="0" err="1" smtClean="0"/>
              <a:t>Creation</a:t>
            </a:r>
            <a:r>
              <a:rPr lang="it-IT" i="1" dirty="0" smtClean="0"/>
              <a:t> of </a:t>
            </a:r>
            <a:r>
              <a:rPr lang="it-IT" i="1" dirty="0" err="1" smtClean="0"/>
              <a:t>resources</a:t>
            </a:r>
            <a:r>
              <a:rPr lang="it-IT" i="1" dirty="0" smtClean="0"/>
              <a:t> «ex-nihilo» (commercial </a:t>
            </a:r>
            <a:r>
              <a:rPr lang="it-IT" i="1" dirty="0" err="1" smtClean="0"/>
              <a:t>bank</a:t>
            </a:r>
            <a:r>
              <a:rPr lang="it-IT" i="1" dirty="0" smtClean="0"/>
              <a:t> = «the </a:t>
            </a:r>
            <a:r>
              <a:rPr lang="it-IT" i="1" dirty="0" err="1" smtClean="0"/>
              <a:t>ephor</a:t>
            </a:r>
            <a:r>
              <a:rPr lang="it-IT" i="1" dirty="0" smtClean="0"/>
              <a:t> of the </a:t>
            </a:r>
            <a:r>
              <a:rPr lang="it-IT" i="1" dirty="0" err="1" smtClean="0"/>
              <a:t>exchange</a:t>
            </a:r>
            <a:r>
              <a:rPr lang="it-IT" i="1" dirty="0" smtClean="0"/>
              <a:t> economy»)</a:t>
            </a:r>
          </a:p>
          <a:p>
            <a:pPr marL="0" indent="0">
              <a:buNone/>
            </a:pPr>
            <a:endParaRPr lang="it-IT" i="1" dirty="0"/>
          </a:p>
          <a:p>
            <a:r>
              <a:rPr lang="it-IT" u="sng" dirty="0" err="1" smtClean="0"/>
              <a:t>Shumpeter</a:t>
            </a:r>
            <a:r>
              <a:rPr lang="it-IT" u="sng" dirty="0" smtClean="0"/>
              <a:t> II</a:t>
            </a:r>
          </a:p>
          <a:p>
            <a:r>
              <a:rPr lang="it-IT" i="1" dirty="0" smtClean="0"/>
              <a:t>Focus on self </a:t>
            </a:r>
            <a:r>
              <a:rPr lang="it-IT" i="1" dirty="0" err="1" smtClean="0"/>
              <a:t>financing</a:t>
            </a:r>
            <a:r>
              <a:rPr lang="it-IT" i="1" dirty="0" smtClean="0"/>
              <a:t> (from innovative </a:t>
            </a:r>
            <a:r>
              <a:rPr lang="it-IT" i="1" dirty="0" err="1" smtClean="0"/>
              <a:t>investment</a:t>
            </a:r>
            <a:r>
              <a:rPr lang="it-IT" i="1" dirty="0" smtClean="0"/>
              <a:t>) – large company, «the team»</a:t>
            </a:r>
          </a:p>
          <a:p>
            <a:r>
              <a:rPr lang="it-IT" i="1" dirty="0" err="1" smtClean="0"/>
              <a:t>Internal</a:t>
            </a:r>
            <a:r>
              <a:rPr lang="it-IT" i="1" dirty="0" smtClean="0"/>
              <a:t> </a:t>
            </a:r>
            <a:r>
              <a:rPr lang="it-IT" i="1" dirty="0" err="1" smtClean="0"/>
              <a:t>finance</a:t>
            </a:r>
            <a:r>
              <a:rPr lang="it-IT" i="1" dirty="0" smtClean="0"/>
              <a:t> for </a:t>
            </a:r>
            <a:r>
              <a:rPr lang="it-IT" i="1" dirty="0" err="1" smtClean="0"/>
              <a:t>facilitating</a:t>
            </a:r>
            <a:r>
              <a:rPr lang="it-IT" i="1" dirty="0" smtClean="0"/>
              <a:t> innovative </a:t>
            </a:r>
            <a:r>
              <a:rPr lang="it-IT" i="1" dirty="0" err="1" smtClean="0"/>
              <a:t>investment</a:t>
            </a:r>
            <a:endParaRPr lang="it-IT" i="1" dirty="0" smtClean="0"/>
          </a:p>
          <a:p>
            <a:pPr marL="0" indent="0">
              <a:buNone/>
            </a:pPr>
            <a:endParaRPr lang="it-IT" i="1" dirty="0"/>
          </a:p>
          <a:p>
            <a:r>
              <a:rPr lang="it-IT" i="1" dirty="0" err="1" smtClean="0"/>
              <a:t>However</a:t>
            </a:r>
            <a:r>
              <a:rPr lang="it-IT" i="1" dirty="0" smtClean="0"/>
              <a:t>… the </a:t>
            </a:r>
            <a:r>
              <a:rPr lang="it-IT" i="1" dirty="0" err="1" smtClean="0"/>
              <a:t>issue</a:t>
            </a:r>
            <a:r>
              <a:rPr lang="it-IT" i="1" dirty="0" smtClean="0"/>
              <a:t> </a:t>
            </a:r>
            <a:r>
              <a:rPr lang="it-IT" i="1" dirty="0" err="1" smtClean="0"/>
              <a:t>is</a:t>
            </a:r>
            <a:r>
              <a:rPr lang="it-IT" i="1" dirty="0" smtClean="0"/>
              <a:t> </a:t>
            </a:r>
            <a:r>
              <a:rPr lang="it-IT" i="1" dirty="0" err="1" smtClean="0"/>
              <a:t>still</a:t>
            </a:r>
            <a:r>
              <a:rPr lang="it-IT" i="1" dirty="0" smtClean="0"/>
              <a:t> </a:t>
            </a:r>
            <a:r>
              <a:rPr lang="it-IT" i="1" dirty="0" err="1" smtClean="0"/>
              <a:t>underresearched</a:t>
            </a:r>
            <a:r>
              <a:rPr lang="it-IT" i="1" dirty="0" smtClean="0"/>
              <a:t> </a:t>
            </a:r>
          </a:p>
          <a:p>
            <a:endParaRPr lang="it-IT" i="1" dirty="0" smtClean="0"/>
          </a:p>
          <a:p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723907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Innovation</a:t>
            </a:r>
            <a:r>
              <a:rPr lang="it-IT" dirty="0" smtClean="0"/>
              <a:t>, </a:t>
            </a:r>
            <a:r>
              <a:rPr lang="it-IT" dirty="0" err="1" smtClean="0"/>
              <a:t>resources</a:t>
            </a:r>
            <a:r>
              <a:rPr lang="it-IT" dirty="0" smtClean="0"/>
              <a:t> and «</a:t>
            </a:r>
            <a:r>
              <a:rPr lang="it-IT" dirty="0" err="1" smtClean="0"/>
              <a:t>organizational</a:t>
            </a:r>
            <a:r>
              <a:rPr lang="it-IT" dirty="0" smtClean="0"/>
              <a:t> </a:t>
            </a:r>
            <a:r>
              <a:rPr lang="it-IT" dirty="0" err="1" smtClean="0"/>
              <a:t>learning</a:t>
            </a:r>
            <a:r>
              <a:rPr lang="it-IT" dirty="0" smtClean="0"/>
              <a:t>» in </a:t>
            </a:r>
            <a:r>
              <a:rPr lang="it-IT" dirty="0" err="1" smtClean="0"/>
              <a:t>firms</a:t>
            </a:r>
            <a:r>
              <a:rPr lang="it-IT" dirty="0" smtClean="0"/>
              <a:t>…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How </a:t>
            </a:r>
            <a:r>
              <a:rPr lang="it-IT" dirty="0" err="1" smtClean="0"/>
              <a:t>resources</a:t>
            </a:r>
            <a:r>
              <a:rPr lang="it-IT" dirty="0" smtClean="0"/>
              <a:t> </a:t>
            </a:r>
            <a:r>
              <a:rPr lang="it-IT" dirty="0" err="1" smtClean="0"/>
              <a:t>allocation</a:t>
            </a:r>
            <a:r>
              <a:rPr lang="it-IT" dirty="0" smtClean="0"/>
              <a:t> </a:t>
            </a:r>
            <a:r>
              <a:rPr lang="it-IT" dirty="0" err="1" smtClean="0"/>
              <a:t>doas</a:t>
            </a:r>
            <a:r>
              <a:rPr lang="it-IT" dirty="0" smtClean="0"/>
              <a:t> </a:t>
            </a:r>
            <a:r>
              <a:rPr lang="it-IT" dirty="0" err="1" smtClean="0"/>
              <a:t>allow</a:t>
            </a:r>
            <a:r>
              <a:rPr lang="it-IT" dirty="0" smtClean="0"/>
              <a:t> «</a:t>
            </a:r>
            <a:r>
              <a:rPr lang="it-IT" dirty="0" err="1" smtClean="0"/>
              <a:t>organizational</a:t>
            </a:r>
            <a:r>
              <a:rPr lang="it-IT" dirty="0" smtClean="0"/>
              <a:t> </a:t>
            </a:r>
            <a:r>
              <a:rPr lang="it-IT" dirty="0" err="1" smtClean="0"/>
              <a:t>learning</a:t>
            </a:r>
            <a:r>
              <a:rPr lang="it-IT" dirty="0" smtClean="0"/>
              <a:t>»?</a:t>
            </a:r>
          </a:p>
          <a:p>
            <a:pPr marL="0" indent="0">
              <a:buNone/>
            </a:pPr>
            <a:endParaRPr lang="it-IT" dirty="0" smtClean="0"/>
          </a:p>
          <a:p>
            <a:pPr lvl="1"/>
            <a:r>
              <a:rPr lang="it-IT" i="1" dirty="0" err="1"/>
              <a:t>d</a:t>
            </a:r>
            <a:r>
              <a:rPr lang="it-IT" i="1" dirty="0" err="1" smtClean="0"/>
              <a:t>ecision</a:t>
            </a:r>
            <a:r>
              <a:rPr lang="it-IT" i="1" dirty="0" smtClean="0"/>
              <a:t> </a:t>
            </a:r>
            <a:r>
              <a:rPr lang="it-IT" i="1" dirty="0" err="1" smtClean="0"/>
              <a:t>about</a:t>
            </a:r>
            <a:r>
              <a:rPr lang="it-IT" i="1" dirty="0" smtClean="0"/>
              <a:t> scale of </a:t>
            </a:r>
            <a:r>
              <a:rPr lang="it-IT" i="1" dirty="0" err="1" smtClean="0"/>
              <a:t>investment</a:t>
            </a:r>
            <a:r>
              <a:rPr lang="it-IT" i="1" dirty="0" smtClean="0"/>
              <a:t> (</a:t>
            </a:r>
            <a:r>
              <a:rPr lang="it-IT" i="1" u="sng" dirty="0" err="1" smtClean="0"/>
              <a:t>who</a:t>
            </a:r>
            <a:r>
              <a:rPr lang="it-IT" i="1" dirty="0" smtClean="0"/>
              <a:t> are </a:t>
            </a:r>
            <a:r>
              <a:rPr lang="it-IT" i="1" dirty="0" err="1" smtClean="0"/>
              <a:t>key</a:t>
            </a:r>
            <a:r>
              <a:rPr lang="it-IT" i="1" dirty="0" smtClean="0"/>
              <a:t>  </a:t>
            </a:r>
            <a:r>
              <a:rPr lang="it-IT" i="1" dirty="0" err="1" smtClean="0"/>
              <a:t>decisiomakers</a:t>
            </a:r>
            <a:r>
              <a:rPr lang="it-IT" i="1" dirty="0" smtClean="0"/>
              <a:t>? On </a:t>
            </a:r>
            <a:r>
              <a:rPr lang="it-IT" i="1" dirty="0" err="1" smtClean="0"/>
              <a:t>what</a:t>
            </a:r>
            <a:r>
              <a:rPr lang="it-IT" i="1" dirty="0" smtClean="0"/>
              <a:t> </a:t>
            </a:r>
            <a:r>
              <a:rPr lang="it-IT" i="1" dirty="0" err="1" smtClean="0"/>
              <a:t>basis</a:t>
            </a:r>
            <a:r>
              <a:rPr lang="it-IT" i="1" dirty="0" smtClean="0"/>
              <a:t> </a:t>
            </a:r>
            <a:r>
              <a:rPr lang="it-IT" i="1" dirty="0" err="1" smtClean="0"/>
              <a:t>decision</a:t>
            </a:r>
            <a:r>
              <a:rPr lang="it-IT" i="1" dirty="0" smtClean="0"/>
              <a:t> </a:t>
            </a:r>
            <a:r>
              <a:rPr lang="it-IT" i="1" dirty="0" err="1" smtClean="0"/>
              <a:t>is</a:t>
            </a:r>
            <a:r>
              <a:rPr lang="it-IT" i="1" dirty="0" smtClean="0"/>
              <a:t> </a:t>
            </a:r>
            <a:r>
              <a:rPr lang="it-IT" i="1" dirty="0" err="1" smtClean="0"/>
              <a:t>taken</a:t>
            </a:r>
            <a:r>
              <a:rPr lang="it-IT" i="1" dirty="0" smtClean="0"/>
              <a:t>?  </a:t>
            </a:r>
            <a:r>
              <a:rPr lang="it-IT" i="1" dirty="0" err="1" smtClean="0"/>
              <a:t>what</a:t>
            </a:r>
            <a:r>
              <a:rPr lang="it-IT" i="1" dirty="0" smtClean="0"/>
              <a:t> </a:t>
            </a:r>
            <a:r>
              <a:rPr lang="it-IT" i="1" dirty="0" err="1" smtClean="0"/>
              <a:t>knowledge</a:t>
            </a:r>
            <a:r>
              <a:rPr lang="it-IT" i="1" dirty="0" smtClean="0"/>
              <a:t> </a:t>
            </a:r>
            <a:r>
              <a:rPr lang="it-IT" i="1" dirty="0" err="1" smtClean="0"/>
              <a:t>needed</a:t>
            </a:r>
            <a:r>
              <a:rPr lang="it-IT" i="1" dirty="0" smtClean="0"/>
              <a:t>?)</a:t>
            </a:r>
          </a:p>
          <a:p>
            <a:pPr lvl="1"/>
            <a:r>
              <a:rPr lang="it-IT" i="1" dirty="0" err="1"/>
              <a:t>a</a:t>
            </a:r>
            <a:r>
              <a:rPr lang="it-IT" i="1" dirty="0" err="1" smtClean="0"/>
              <a:t>quiring</a:t>
            </a:r>
            <a:r>
              <a:rPr lang="it-IT" i="1" dirty="0" smtClean="0"/>
              <a:t> </a:t>
            </a:r>
            <a:r>
              <a:rPr lang="it-IT" i="1" dirty="0" err="1" smtClean="0"/>
              <a:t>complementary</a:t>
            </a:r>
            <a:r>
              <a:rPr lang="it-IT" i="1" dirty="0" smtClean="0"/>
              <a:t> </a:t>
            </a:r>
            <a:r>
              <a:rPr lang="it-IT" i="1" dirty="0" err="1" smtClean="0"/>
              <a:t>assets</a:t>
            </a:r>
            <a:r>
              <a:rPr lang="it-IT" i="1" dirty="0" smtClean="0"/>
              <a:t> to </a:t>
            </a:r>
            <a:r>
              <a:rPr lang="it-IT" i="1" dirty="0" err="1" smtClean="0"/>
              <a:t>commercialize</a:t>
            </a:r>
            <a:r>
              <a:rPr lang="it-IT" i="1" dirty="0" smtClean="0"/>
              <a:t> </a:t>
            </a:r>
            <a:r>
              <a:rPr lang="it-IT" i="1" dirty="0" err="1" smtClean="0"/>
              <a:t>innovation</a:t>
            </a:r>
            <a:endParaRPr lang="it-IT" i="1" dirty="0" smtClean="0"/>
          </a:p>
          <a:p>
            <a:pPr lvl="1"/>
            <a:r>
              <a:rPr lang="it-IT" i="1" dirty="0" err="1" smtClean="0"/>
              <a:t>What</a:t>
            </a:r>
            <a:r>
              <a:rPr lang="it-IT" i="1" dirty="0" smtClean="0"/>
              <a:t> </a:t>
            </a:r>
            <a:r>
              <a:rPr lang="it-IT" i="1" dirty="0" err="1" smtClean="0"/>
              <a:t>resources</a:t>
            </a:r>
            <a:r>
              <a:rPr lang="it-IT" i="1" dirty="0" smtClean="0"/>
              <a:t> in «</a:t>
            </a:r>
            <a:r>
              <a:rPr lang="it-IT" i="1" dirty="0" err="1" smtClean="0"/>
              <a:t>different</a:t>
            </a:r>
            <a:r>
              <a:rPr lang="it-IT" i="1" dirty="0" smtClean="0"/>
              <a:t> companies»? (cross </a:t>
            </a:r>
            <a:r>
              <a:rPr lang="it-IT" i="1" dirty="0" err="1" smtClean="0"/>
              <a:t>industry</a:t>
            </a:r>
            <a:r>
              <a:rPr lang="it-IT" i="1" dirty="0" smtClean="0"/>
              <a:t> </a:t>
            </a:r>
            <a:r>
              <a:rPr lang="it-IT" i="1" dirty="0" err="1" smtClean="0"/>
              <a:t>variation</a:t>
            </a:r>
            <a:r>
              <a:rPr lang="it-IT" i="1" dirty="0" smtClean="0"/>
              <a:t> in </a:t>
            </a:r>
            <a:r>
              <a:rPr lang="it-IT" i="1" dirty="0" err="1" smtClean="0"/>
              <a:t>type</a:t>
            </a:r>
            <a:r>
              <a:rPr lang="it-IT" i="1" dirty="0" smtClean="0"/>
              <a:t> of </a:t>
            </a:r>
            <a:r>
              <a:rPr lang="it-IT" i="1" dirty="0" err="1" smtClean="0"/>
              <a:t>innovaton</a:t>
            </a:r>
            <a:r>
              <a:rPr lang="it-IT" i="1" dirty="0" smtClean="0"/>
              <a:t> </a:t>
            </a:r>
            <a:r>
              <a:rPr lang="it-IT" i="1" dirty="0" err="1" smtClean="0"/>
              <a:t>activities</a:t>
            </a:r>
            <a:r>
              <a:rPr lang="it-IT" i="1" dirty="0" smtClean="0"/>
              <a:t>)</a:t>
            </a:r>
          </a:p>
          <a:p>
            <a:pPr marL="457200" lvl="1" indent="0">
              <a:buNone/>
            </a:pPr>
            <a:endParaRPr lang="it-IT" i="1" dirty="0" smtClean="0"/>
          </a:p>
          <a:p>
            <a:r>
              <a:rPr lang="it-IT" sz="3200" dirty="0" smtClean="0"/>
              <a:t> </a:t>
            </a:r>
            <a:r>
              <a:rPr lang="it-IT" sz="3200" dirty="0"/>
              <a:t>R</a:t>
            </a:r>
            <a:r>
              <a:rPr lang="it-IT" sz="3200" dirty="0" smtClean="0"/>
              <a:t>esource </a:t>
            </a:r>
            <a:r>
              <a:rPr lang="it-IT" sz="3200" dirty="0" err="1" smtClean="0"/>
              <a:t>allocation</a:t>
            </a:r>
            <a:r>
              <a:rPr lang="it-IT" sz="3200" dirty="0" smtClean="0"/>
              <a:t> </a:t>
            </a:r>
            <a:r>
              <a:rPr lang="it-IT" sz="3200" dirty="0" err="1" smtClean="0"/>
              <a:t>is</a:t>
            </a:r>
            <a:r>
              <a:rPr lang="it-IT" sz="3200" dirty="0" smtClean="0"/>
              <a:t> </a:t>
            </a:r>
            <a:r>
              <a:rPr lang="it-IT" sz="3200" dirty="0" err="1" smtClean="0"/>
              <a:t>however</a:t>
            </a:r>
            <a:r>
              <a:rPr lang="it-IT" sz="3200" dirty="0" smtClean="0"/>
              <a:t> a </a:t>
            </a:r>
            <a:r>
              <a:rPr lang="it-IT" sz="3200" dirty="0" err="1" smtClean="0"/>
              <a:t>neglected</a:t>
            </a:r>
            <a:r>
              <a:rPr lang="it-IT" sz="3200" dirty="0" smtClean="0"/>
              <a:t> </a:t>
            </a:r>
            <a:r>
              <a:rPr lang="it-IT" sz="3200" dirty="0" err="1" smtClean="0"/>
              <a:t>issue</a:t>
            </a:r>
            <a:r>
              <a:rPr lang="it-IT" sz="3200" dirty="0" smtClean="0"/>
              <a:t>!</a:t>
            </a:r>
            <a:endParaRPr lang="it-IT" sz="3200" dirty="0"/>
          </a:p>
          <a:p>
            <a:pPr lvl="1"/>
            <a:endParaRPr lang="it-IT" i="1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96976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FINANCE….and…</a:t>
            </a:r>
          </a:p>
          <a:p>
            <a:endParaRPr lang="it-IT" dirty="0"/>
          </a:p>
          <a:p>
            <a:r>
              <a:rPr lang="it-IT" dirty="0" smtClean="0"/>
              <a:t>CHARACTERISTICS OF THE INVESTMENT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smtClean="0"/>
              <a:t>CHARACTERISTICS OF THE INVESTING FIRM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18597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Heterogenity</a:t>
            </a:r>
            <a:r>
              <a:rPr lang="it-IT" dirty="0" smtClean="0"/>
              <a:t>…(from </a:t>
            </a:r>
            <a:r>
              <a:rPr lang="it-IT" dirty="0" err="1" smtClean="0"/>
              <a:t>innovation</a:t>
            </a:r>
            <a:r>
              <a:rPr lang="it-IT" dirty="0" smtClean="0"/>
              <a:t> to </a:t>
            </a:r>
            <a:r>
              <a:rPr lang="it-IT" dirty="0" err="1" smtClean="0"/>
              <a:t>finance</a:t>
            </a:r>
            <a:r>
              <a:rPr lang="it-IT" dirty="0" smtClean="0"/>
              <a:t>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412240"/>
            <a:ext cx="10515600" cy="4764723"/>
          </a:xfrm>
        </p:spPr>
        <p:txBody>
          <a:bodyPr>
            <a:normAutofit fontScale="92500" lnSpcReduction="10000"/>
          </a:bodyPr>
          <a:lstStyle/>
          <a:p>
            <a:r>
              <a:rPr lang="it-IT" u="sng" dirty="0" err="1" smtClean="0"/>
              <a:t>Sectoral</a:t>
            </a:r>
            <a:r>
              <a:rPr lang="it-IT" u="sng" dirty="0" smtClean="0"/>
              <a:t> </a:t>
            </a:r>
            <a:r>
              <a:rPr lang="it-IT" u="sng" dirty="0" err="1" smtClean="0"/>
              <a:t>differences</a:t>
            </a:r>
            <a:r>
              <a:rPr lang="it-IT" u="sng" dirty="0" smtClean="0"/>
              <a:t> </a:t>
            </a:r>
            <a:r>
              <a:rPr lang="it-IT" dirty="0" smtClean="0"/>
              <a:t>in </a:t>
            </a:r>
            <a:r>
              <a:rPr lang="it-IT" dirty="0" err="1" smtClean="0"/>
              <a:t>innovation</a:t>
            </a:r>
            <a:r>
              <a:rPr lang="it-IT" dirty="0" smtClean="0"/>
              <a:t> </a:t>
            </a:r>
            <a:r>
              <a:rPr lang="it-IT" dirty="0" err="1" smtClean="0"/>
              <a:t>activty</a:t>
            </a:r>
            <a:r>
              <a:rPr lang="it-IT" dirty="0"/>
              <a:t> </a:t>
            </a:r>
            <a:r>
              <a:rPr lang="it-IT" dirty="0" smtClean="0"/>
              <a:t>: </a:t>
            </a:r>
            <a:r>
              <a:rPr lang="it-IT" dirty="0" err="1" smtClean="0"/>
              <a:t>important</a:t>
            </a:r>
            <a:r>
              <a:rPr lang="it-IT" dirty="0" smtClean="0"/>
              <a:t> </a:t>
            </a:r>
            <a:r>
              <a:rPr lang="it-IT" dirty="0" err="1" smtClean="0"/>
              <a:t>implication</a:t>
            </a:r>
            <a:r>
              <a:rPr lang="it-IT" dirty="0" smtClean="0"/>
              <a:t> for </a:t>
            </a:r>
            <a:r>
              <a:rPr lang="it-IT" dirty="0" err="1" smtClean="0"/>
              <a:t>resources</a:t>
            </a:r>
            <a:r>
              <a:rPr lang="it-IT" dirty="0" smtClean="0"/>
              <a:t> </a:t>
            </a:r>
            <a:r>
              <a:rPr lang="it-IT" dirty="0" err="1" smtClean="0"/>
              <a:t>allocation</a:t>
            </a:r>
            <a:r>
              <a:rPr lang="it-IT" dirty="0" smtClean="0"/>
              <a:t>!)</a:t>
            </a:r>
          </a:p>
          <a:p>
            <a:r>
              <a:rPr lang="it-IT" dirty="0" smtClean="0"/>
              <a:t>E.g. </a:t>
            </a:r>
            <a:r>
              <a:rPr lang="it-IT" dirty="0" err="1" smtClean="0"/>
              <a:t>when</a:t>
            </a:r>
            <a:r>
              <a:rPr lang="it-IT" dirty="0" smtClean="0"/>
              <a:t> «</a:t>
            </a:r>
            <a:r>
              <a:rPr lang="it-IT" dirty="0" err="1" smtClean="0"/>
              <a:t>entrants</a:t>
            </a:r>
            <a:r>
              <a:rPr lang="it-IT" dirty="0" smtClean="0"/>
              <a:t>» dominate innovative </a:t>
            </a:r>
            <a:r>
              <a:rPr lang="it-IT" dirty="0" err="1" smtClean="0"/>
              <a:t>activity</a:t>
            </a:r>
            <a:r>
              <a:rPr lang="it-IT" dirty="0" smtClean="0"/>
              <a:t>: </a:t>
            </a:r>
            <a:r>
              <a:rPr lang="it-IT" dirty="0" err="1" smtClean="0"/>
              <a:t>how</a:t>
            </a:r>
            <a:r>
              <a:rPr lang="it-IT" dirty="0" smtClean="0"/>
              <a:t> do </a:t>
            </a:r>
            <a:r>
              <a:rPr lang="it-IT" dirty="0" err="1" smtClean="0"/>
              <a:t>they</a:t>
            </a:r>
            <a:r>
              <a:rPr lang="it-IT" dirty="0" smtClean="0"/>
              <a:t> </a:t>
            </a:r>
            <a:r>
              <a:rPr lang="it-IT" dirty="0" err="1" smtClean="0"/>
              <a:t>get</a:t>
            </a:r>
            <a:r>
              <a:rPr lang="it-IT" dirty="0" smtClean="0"/>
              <a:t> </a:t>
            </a:r>
            <a:r>
              <a:rPr lang="it-IT" dirty="0" err="1" smtClean="0"/>
              <a:t>access</a:t>
            </a:r>
            <a:r>
              <a:rPr lang="it-IT" dirty="0" smtClean="0"/>
              <a:t> to r.?</a:t>
            </a:r>
          </a:p>
          <a:p>
            <a:pPr lvl="1"/>
            <a:r>
              <a:rPr lang="it-IT" dirty="0" smtClean="0"/>
              <a:t>- pure «new» </a:t>
            </a:r>
            <a:r>
              <a:rPr lang="it-IT" dirty="0" err="1" smtClean="0"/>
              <a:t>entrants</a:t>
            </a:r>
            <a:r>
              <a:rPr lang="it-IT" dirty="0" smtClean="0"/>
              <a:t>? </a:t>
            </a:r>
            <a:r>
              <a:rPr lang="it-IT" dirty="0" err="1" smtClean="0"/>
              <a:t>Spin-offs</a:t>
            </a:r>
            <a:r>
              <a:rPr lang="it-IT" dirty="0" smtClean="0"/>
              <a:t>? </a:t>
            </a:r>
            <a:r>
              <a:rPr lang="it-IT" dirty="0" err="1" smtClean="0"/>
              <a:t>Diversification</a:t>
            </a:r>
            <a:r>
              <a:rPr lang="it-IT" dirty="0"/>
              <a:t> </a:t>
            </a:r>
            <a:r>
              <a:rPr lang="it-IT" dirty="0" smtClean="0"/>
              <a:t>(from </a:t>
            </a:r>
            <a:r>
              <a:rPr lang="it-IT" dirty="0" err="1" smtClean="0"/>
              <a:t>other</a:t>
            </a:r>
            <a:r>
              <a:rPr lang="it-IT" dirty="0" smtClean="0"/>
              <a:t> </a:t>
            </a:r>
            <a:r>
              <a:rPr lang="it-IT" dirty="0" err="1" smtClean="0"/>
              <a:t>industries</a:t>
            </a:r>
            <a:r>
              <a:rPr lang="it-IT" dirty="0" smtClean="0"/>
              <a:t>)? </a:t>
            </a:r>
          </a:p>
          <a:p>
            <a:r>
              <a:rPr lang="it-IT" dirty="0" err="1" smtClean="0"/>
              <a:t>Different</a:t>
            </a:r>
            <a:r>
              <a:rPr lang="it-IT" dirty="0" smtClean="0"/>
              <a:t> «competitive </a:t>
            </a:r>
            <a:r>
              <a:rPr lang="it-IT" dirty="0" err="1" smtClean="0"/>
              <a:t>interactions</a:t>
            </a:r>
            <a:r>
              <a:rPr lang="it-IT" dirty="0" smtClean="0"/>
              <a:t>» (</a:t>
            </a:r>
            <a:r>
              <a:rPr lang="it-IT" dirty="0" err="1" smtClean="0"/>
              <a:t>entrants</a:t>
            </a:r>
            <a:r>
              <a:rPr lang="it-IT" dirty="0" smtClean="0"/>
              <a:t> vs </a:t>
            </a:r>
            <a:r>
              <a:rPr lang="it-IT" dirty="0" err="1" smtClean="0"/>
              <a:t>incumbents</a:t>
            </a:r>
            <a:r>
              <a:rPr lang="it-IT" dirty="0" smtClean="0"/>
              <a:t>)</a:t>
            </a:r>
          </a:p>
          <a:p>
            <a:pPr lvl="1"/>
            <a:r>
              <a:rPr lang="it-IT" dirty="0" smtClean="0"/>
              <a:t>Direct </a:t>
            </a:r>
            <a:r>
              <a:rPr lang="it-IT" dirty="0" err="1" smtClean="0"/>
              <a:t>competition</a:t>
            </a:r>
            <a:r>
              <a:rPr lang="it-IT" dirty="0" smtClean="0"/>
              <a:t>? </a:t>
            </a:r>
            <a:r>
              <a:rPr lang="it-IT" dirty="0" err="1" smtClean="0"/>
              <a:t>Licensing</a:t>
            </a:r>
            <a:r>
              <a:rPr lang="it-IT" dirty="0" smtClean="0"/>
              <a:t>? </a:t>
            </a:r>
            <a:r>
              <a:rPr lang="it-IT" dirty="0" err="1" smtClean="0"/>
              <a:t>Joint-ventures</a:t>
            </a:r>
            <a:r>
              <a:rPr lang="it-IT" dirty="0" smtClean="0"/>
              <a:t>? </a:t>
            </a:r>
          </a:p>
          <a:p>
            <a:pPr lvl="1"/>
            <a:r>
              <a:rPr lang="it-IT" dirty="0" err="1" smtClean="0"/>
              <a:t>Relationships</a:t>
            </a:r>
            <a:r>
              <a:rPr lang="it-IT" dirty="0" smtClean="0"/>
              <a:t> with </a:t>
            </a:r>
            <a:r>
              <a:rPr lang="it-IT" dirty="0" err="1" smtClean="0"/>
              <a:t>government</a:t>
            </a:r>
            <a:r>
              <a:rPr lang="it-IT" dirty="0" smtClean="0"/>
              <a:t> (training?), </a:t>
            </a:r>
            <a:r>
              <a:rPr lang="it-IT" dirty="0" err="1" smtClean="0"/>
              <a:t>universities</a:t>
            </a:r>
            <a:r>
              <a:rPr lang="it-IT" dirty="0" smtClean="0"/>
              <a:t> (or public science?), </a:t>
            </a:r>
            <a:r>
              <a:rPr lang="it-IT" dirty="0" err="1" smtClean="0"/>
              <a:t>customers</a:t>
            </a:r>
            <a:r>
              <a:rPr lang="it-IT" dirty="0" smtClean="0"/>
              <a:t>, etc.</a:t>
            </a:r>
          </a:p>
          <a:p>
            <a:r>
              <a:rPr lang="it-IT" dirty="0" err="1" smtClean="0"/>
              <a:t>Stages</a:t>
            </a:r>
            <a:r>
              <a:rPr lang="it-IT" dirty="0" smtClean="0"/>
              <a:t>…</a:t>
            </a:r>
            <a:r>
              <a:rPr lang="it-IT" dirty="0" err="1" smtClean="0"/>
              <a:t>Innovation</a:t>
            </a:r>
            <a:r>
              <a:rPr lang="it-IT" dirty="0" smtClean="0"/>
              <a:t> </a:t>
            </a:r>
            <a:r>
              <a:rPr lang="it-IT" dirty="0" err="1" smtClean="0"/>
              <a:t>dominated</a:t>
            </a:r>
            <a:r>
              <a:rPr lang="it-IT" dirty="0" smtClean="0"/>
              <a:t> by «</a:t>
            </a:r>
            <a:r>
              <a:rPr lang="it-IT" dirty="0" err="1" smtClean="0"/>
              <a:t>entrants</a:t>
            </a:r>
            <a:r>
              <a:rPr lang="it-IT" dirty="0" smtClean="0"/>
              <a:t>» or </a:t>
            </a:r>
            <a:r>
              <a:rPr lang="it-IT" dirty="0" err="1" smtClean="0"/>
              <a:t>incumbents</a:t>
            </a:r>
            <a:r>
              <a:rPr lang="it-IT" dirty="0" smtClean="0"/>
              <a:t> (e.g. car </a:t>
            </a:r>
            <a:r>
              <a:rPr lang="it-IT" dirty="0" err="1" smtClean="0"/>
              <a:t>industry</a:t>
            </a:r>
            <a:r>
              <a:rPr lang="it-IT" dirty="0" smtClean="0"/>
              <a:t> </a:t>
            </a:r>
            <a:r>
              <a:rPr lang="it-IT" dirty="0" err="1" smtClean="0"/>
              <a:t>today</a:t>
            </a:r>
            <a:r>
              <a:rPr lang="it-IT" dirty="0" smtClean="0"/>
              <a:t>) ? </a:t>
            </a:r>
            <a:endParaRPr lang="it-IT" dirty="0"/>
          </a:p>
          <a:p>
            <a:pPr marL="0" indent="0">
              <a:buNone/>
            </a:pPr>
            <a:r>
              <a:rPr lang="it-IT" dirty="0" smtClean="0"/>
              <a:t>= </a:t>
            </a:r>
            <a:r>
              <a:rPr lang="it-IT" dirty="0" err="1" smtClean="0"/>
              <a:t>Differences</a:t>
            </a:r>
            <a:r>
              <a:rPr lang="it-IT" dirty="0" smtClean="0"/>
              <a:t> in </a:t>
            </a:r>
            <a:r>
              <a:rPr lang="it-IT" dirty="0" err="1" smtClean="0"/>
              <a:t>type</a:t>
            </a:r>
            <a:r>
              <a:rPr lang="it-IT" dirty="0" smtClean="0"/>
              <a:t> and </a:t>
            </a:r>
            <a:r>
              <a:rPr lang="it-IT" dirty="0" err="1" smtClean="0"/>
              <a:t>amount</a:t>
            </a:r>
            <a:r>
              <a:rPr lang="it-IT" dirty="0" smtClean="0"/>
              <a:t> of </a:t>
            </a:r>
            <a:r>
              <a:rPr lang="it-IT" dirty="0" err="1" smtClean="0"/>
              <a:t>investment</a:t>
            </a:r>
            <a:r>
              <a:rPr lang="it-IT" dirty="0" smtClean="0"/>
              <a:t> </a:t>
            </a:r>
            <a:r>
              <a:rPr lang="it-IT" dirty="0" err="1" smtClean="0"/>
              <a:t>needed</a:t>
            </a:r>
            <a:r>
              <a:rPr lang="it-IT" dirty="0" smtClean="0"/>
              <a:t>! (</a:t>
            </a:r>
            <a:r>
              <a:rPr lang="it-IT" dirty="0" err="1" smtClean="0"/>
              <a:t>different</a:t>
            </a:r>
            <a:r>
              <a:rPr lang="it-IT" dirty="0" smtClean="0"/>
              <a:t> «</a:t>
            </a:r>
            <a:r>
              <a:rPr lang="it-IT" dirty="0" err="1" smtClean="0"/>
              <a:t>costs</a:t>
            </a:r>
            <a:r>
              <a:rPr lang="it-IT" dirty="0" smtClean="0"/>
              <a:t> of </a:t>
            </a:r>
            <a:r>
              <a:rPr lang="it-IT" dirty="0" err="1" smtClean="0"/>
              <a:t>innovating</a:t>
            </a:r>
            <a:r>
              <a:rPr lang="it-IT" dirty="0" smtClean="0"/>
              <a:t>»)</a:t>
            </a:r>
          </a:p>
        </p:txBody>
      </p:sp>
    </p:spTree>
    <p:extLst>
      <p:ext uri="{BB962C8B-B14F-4D97-AF65-F5344CB8AC3E}">
        <p14:creationId xmlns:p14="http://schemas.microsoft.com/office/powerpoint/2010/main" val="1708199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 </a:t>
            </a:r>
            <a:r>
              <a:rPr lang="it-IT" dirty="0" err="1" smtClean="0"/>
              <a:t>summary</a:t>
            </a:r>
            <a:r>
              <a:rPr lang="it-IT" dirty="0" smtClean="0"/>
              <a:t>…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err="1" smtClean="0"/>
              <a:t>Heavy</a:t>
            </a:r>
            <a:r>
              <a:rPr lang="it-IT" dirty="0" smtClean="0"/>
              <a:t> </a:t>
            </a:r>
            <a:r>
              <a:rPr lang="it-IT" dirty="0" err="1" smtClean="0"/>
              <a:t>differences</a:t>
            </a:r>
            <a:r>
              <a:rPr lang="it-IT" dirty="0" smtClean="0"/>
              <a:t> in.. </a:t>
            </a:r>
          </a:p>
          <a:p>
            <a:pPr lvl="1"/>
            <a:r>
              <a:rPr lang="it-IT" dirty="0" err="1" smtClean="0"/>
              <a:t>Characteristics</a:t>
            </a:r>
            <a:r>
              <a:rPr lang="it-IT" dirty="0" smtClean="0"/>
              <a:t> of </a:t>
            </a:r>
            <a:r>
              <a:rPr lang="it-IT" dirty="0" err="1" smtClean="0"/>
              <a:t>enterprise</a:t>
            </a:r>
            <a:r>
              <a:rPr lang="it-IT" dirty="0" smtClean="0"/>
              <a:t> </a:t>
            </a:r>
            <a:r>
              <a:rPr lang="it-IT" dirty="0" err="1" smtClean="0"/>
              <a:t>requiring</a:t>
            </a:r>
            <a:r>
              <a:rPr lang="it-IT" dirty="0" smtClean="0"/>
              <a:t> </a:t>
            </a:r>
            <a:r>
              <a:rPr lang="it-IT" dirty="0" err="1" smtClean="0"/>
              <a:t>finance</a:t>
            </a:r>
            <a:endParaRPr lang="it-IT" dirty="0" smtClean="0"/>
          </a:p>
          <a:p>
            <a:pPr lvl="1"/>
            <a:r>
              <a:rPr lang="it-IT" dirty="0" err="1" smtClean="0"/>
              <a:t>Sources</a:t>
            </a:r>
            <a:r>
              <a:rPr lang="it-IT" dirty="0" smtClean="0"/>
              <a:t> of </a:t>
            </a:r>
            <a:r>
              <a:rPr lang="it-IT" dirty="0" err="1" smtClean="0"/>
              <a:t>finances</a:t>
            </a:r>
            <a:r>
              <a:rPr lang="it-IT" dirty="0" smtClean="0"/>
              <a:t> on </a:t>
            </a:r>
            <a:r>
              <a:rPr lang="it-IT" dirty="0" err="1" smtClean="0"/>
              <a:t>whch</a:t>
            </a:r>
            <a:r>
              <a:rPr lang="it-IT" dirty="0" smtClean="0"/>
              <a:t> </a:t>
            </a:r>
            <a:r>
              <a:rPr lang="it-IT" dirty="0" err="1" smtClean="0"/>
              <a:t>they</a:t>
            </a:r>
            <a:r>
              <a:rPr lang="it-IT" dirty="0" smtClean="0"/>
              <a:t> </a:t>
            </a:r>
            <a:r>
              <a:rPr lang="it-IT" dirty="0" err="1" smtClean="0"/>
              <a:t>rely</a:t>
            </a:r>
            <a:endParaRPr lang="it-IT" dirty="0" smtClean="0"/>
          </a:p>
          <a:p>
            <a:pPr lvl="1"/>
            <a:r>
              <a:rPr lang="it-IT" dirty="0" err="1" smtClean="0"/>
              <a:t>Implication</a:t>
            </a:r>
            <a:r>
              <a:rPr lang="it-IT" dirty="0" smtClean="0"/>
              <a:t> of </a:t>
            </a:r>
            <a:r>
              <a:rPr lang="it-IT" dirty="0" err="1" smtClean="0"/>
              <a:t>financial</a:t>
            </a:r>
            <a:r>
              <a:rPr lang="it-IT" dirty="0" smtClean="0"/>
              <a:t> </a:t>
            </a:r>
            <a:r>
              <a:rPr lang="it-IT" dirty="0" err="1" smtClean="0"/>
              <a:t>arrangement</a:t>
            </a:r>
            <a:r>
              <a:rPr lang="it-IT" dirty="0" smtClean="0"/>
              <a:t> for </a:t>
            </a:r>
            <a:r>
              <a:rPr lang="it-IT" dirty="0" err="1" smtClean="0"/>
              <a:t>innovation</a:t>
            </a:r>
            <a:endParaRPr lang="it-IT" dirty="0" smtClean="0"/>
          </a:p>
          <a:p>
            <a:pPr marL="457200" lvl="1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err="1" smtClean="0"/>
              <a:t>Two</a:t>
            </a:r>
            <a:r>
              <a:rPr lang="it-IT" dirty="0" smtClean="0"/>
              <a:t>-way </a:t>
            </a:r>
            <a:r>
              <a:rPr lang="it-IT" dirty="0" err="1" smtClean="0"/>
              <a:t>relationships</a:t>
            </a:r>
            <a:r>
              <a:rPr lang="it-IT" dirty="0" smtClean="0"/>
              <a:t>…?</a:t>
            </a:r>
          </a:p>
          <a:p>
            <a:pPr lvl="1"/>
            <a:r>
              <a:rPr lang="it-IT" i="1" dirty="0" smtClean="0"/>
              <a:t>e.g. </a:t>
            </a:r>
            <a:r>
              <a:rPr lang="it-IT" i="1" dirty="0" err="1" smtClean="0"/>
              <a:t>Incumbents</a:t>
            </a:r>
            <a:r>
              <a:rPr lang="it-IT" i="1" dirty="0" smtClean="0"/>
              <a:t> </a:t>
            </a:r>
            <a:r>
              <a:rPr lang="it-IT" i="1" dirty="0" err="1" smtClean="0"/>
              <a:t>dominanting</a:t>
            </a:r>
            <a:r>
              <a:rPr lang="it-IT" i="1" dirty="0" smtClean="0"/>
              <a:t>  </a:t>
            </a:r>
            <a:r>
              <a:rPr lang="it-IT" i="1" dirty="0" err="1" smtClean="0"/>
              <a:t>entrants</a:t>
            </a:r>
            <a:r>
              <a:rPr lang="it-IT" i="1" dirty="0" smtClean="0"/>
              <a:t>: are </a:t>
            </a:r>
            <a:r>
              <a:rPr lang="it-IT" i="1" dirty="0" err="1" smtClean="0"/>
              <a:t>incumbents</a:t>
            </a:r>
            <a:r>
              <a:rPr lang="it-IT" i="1" dirty="0" smtClean="0"/>
              <a:t> more innovative or </a:t>
            </a:r>
            <a:r>
              <a:rPr lang="it-IT" i="1" dirty="0" err="1" smtClean="0"/>
              <a:t>entrants</a:t>
            </a:r>
            <a:r>
              <a:rPr lang="it-IT" i="1" dirty="0" smtClean="0"/>
              <a:t> </a:t>
            </a:r>
            <a:r>
              <a:rPr lang="it-IT" i="1" dirty="0" err="1" smtClean="0"/>
              <a:t>too</a:t>
            </a:r>
            <a:r>
              <a:rPr lang="it-IT" i="1" dirty="0" smtClean="0"/>
              <a:t> </a:t>
            </a:r>
            <a:r>
              <a:rPr lang="it-IT" i="1" dirty="0" err="1" smtClean="0"/>
              <a:t>financially</a:t>
            </a:r>
            <a:r>
              <a:rPr lang="it-IT" i="1" dirty="0" smtClean="0"/>
              <a:t> </a:t>
            </a:r>
            <a:r>
              <a:rPr lang="it-IT" i="1" dirty="0" err="1" smtClean="0"/>
              <a:t>constrained</a:t>
            </a:r>
            <a:r>
              <a:rPr lang="it-IT" i="1" dirty="0" smtClean="0"/>
              <a:t>? </a:t>
            </a:r>
          </a:p>
          <a:p>
            <a:pPr lvl="1"/>
            <a:r>
              <a:rPr lang="it-IT" i="1" dirty="0" err="1" smtClean="0"/>
              <a:t>Entrants</a:t>
            </a:r>
            <a:r>
              <a:rPr lang="it-IT" i="1" dirty="0" smtClean="0"/>
              <a:t> </a:t>
            </a:r>
            <a:r>
              <a:rPr lang="it-IT" i="1" dirty="0" err="1" smtClean="0"/>
              <a:t>dominating</a:t>
            </a:r>
            <a:r>
              <a:rPr lang="it-IT" i="1" dirty="0" smtClean="0"/>
              <a:t> </a:t>
            </a:r>
            <a:r>
              <a:rPr lang="it-IT" i="1" dirty="0" err="1" smtClean="0"/>
              <a:t>incunbents</a:t>
            </a:r>
            <a:r>
              <a:rPr lang="it-IT" i="1" dirty="0" smtClean="0"/>
              <a:t>: are </a:t>
            </a:r>
            <a:r>
              <a:rPr lang="it-IT" i="1" dirty="0" err="1" smtClean="0"/>
              <a:t>they</a:t>
            </a:r>
            <a:r>
              <a:rPr lang="it-IT" i="1" dirty="0" smtClean="0"/>
              <a:t> more innovative or are </a:t>
            </a:r>
            <a:r>
              <a:rPr lang="it-IT" i="1" dirty="0" err="1" smtClean="0"/>
              <a:t>allowed</a:t>
            </a:r>
            <a:r>
              <a:rPr lang="it-IT" i="1" dirty="0" smtClean="0"/>
              <a:t> by </a:t>
            </a:r>
            <a:r>
              <a:rPr lang="it-IT" i="1" dirty="0" err="1" smtClean="0"/>
              <a:t>availability</a:t>
            </a:r>
            <a:r>
              <a:rPr lang="it-IT" i="1" dirty="0" smtClean="0"/>
              <a:t> of </a:t>
            </a:r>
            <a:r>
              <a:rPr lang="it-IT" i="1" dirty="0" err="1" smtClean="0"/>
              <a:t>f.r</a:t>
            </a:r>
            <a:r>
              <a:rPr lang="it-IT" i="1" dirty="0" smtClean="0"/>
              <a:t>?</a:t>
            </a:r>
          </a:p>
          <a:p>
            <a:pPr lvl="1"/>
            <a:endParaRPr lang="it-IT" i="1" dirty="0" smtClean="0"/>
          </a:p>
          <a:p>
            <a:pPr marL="0" indent="0">
              <a:buNone/>
            </a:pPr>
            <a:r>
              <a:rPr lang="it-IT" i="1" dirty="0" smtClean="0"/>
              <a:t>Case </a:t>
            </a:r>
            <a:r>
              <a:rPr lang="it-IT" i="1" dirty="0" err="1" smtClean="0"/>
              <a:t>Study</a:t>
            </a:r>
            <a:r>
              <a:rPr lang="it-IT" i="1" dirty="0" smtClean="0"/>
              <a:t>.: «Capital market </a:t>
            </a:r>
            <a:r>
              <a:rPr lang="it-IT" i="1" dirty="0" err="1" smtClean="0"/>
              <a:t>Myopia</a:t>
            </a:r>
            <a:r>
              <a:rPr lang="it-IT" i="1" dirty="0" smtClean="0"/>
              <a:t>» - Hard disk drive </a:t>
            </a:r>
            <a:r>
              <a:rPr lang="it-IT" i="1" dirty="0" err="1" smtClean="0"/>
              <a:t>industry</a:t>
            </a:r>
            <a:r>
              <a:rPr lang="it-IT" i="1" dirty="0" smtClean="0"/>
              <a:t> (‘80) with </a:t>
            </a:r>
            <a:r>
              <a:rPr lang="it-IT" i="1" dirty="0" err="1" smtClean="0"/>
              <a:t>many</a:t>
            </a:r>
            <a:r>
              <a:rPr lang="it-IT" i="1" dirty="0" smtClean="0"/>
              <a:t> </a:t>
            </a:r>
            <a:r>
              <a:rPr lang="it-IT" i="1" dirty="0" err="1" smtClean="0"/>
              <a:t>failures</a:t>
            </a:r>
            <a:r>
              <a:rPr lang="it-IT" i="1" dirty="0" smtClean="0"/>
              <a:t>. </a:t>
            </a:r>
            <a:r>
              <a:rPr lang="it-IT" i="1" dirty="0" err="1" smtClean="0"/>
              <a:t>Example</a:t>
            </a:r>
            <a:r>
              <a:rPr lang="it-IT" i="1" dirty="0" smtClean="0"/>
              <a:t> of over-</a:t>
            </a:r>
            <a:r>
              <a:rPr lang="it-IT" i="1" dirty="0" err="1" smtClean="0"/>
              <a:t>investment</a:t>
            </a:r>
            <a:r>
              <a:rPr lang="it-IT" i="1" dirty="0" smtClean="0"/>
              <a:t> in venture capital? (short </a:t>
            </a:r>
            <a:r>
              <a:rPr lang="it-IT" i="1" dirty="0" err="1" smtClean="0"/>
              <a:t>term</a:t>
            </a:r>
            <a:r>
              <a:rPr lang="it-IT" i="1" dirty="0" smtClean="0"/>
              <a:t>… …</a:t>
            </a:r>
            <a:r>
              <a:rPr lang="it-IT" i="1" dirty="0" err="1" smtClean="0"/>
              <a:t>but</a:t>
            </a:r>
            <a:r>
              <a:rPr lang="it-IT" i="1" dirty="0" smtClean="0"/>
              <a:t> </a:t>
            </a:r>
            <a:r>
              <a:rPr lang="it-IT" i="1" dirty="0" err="1" smtClean="0"/>
              <a:t>survivors</a:t>
            </a:r>
            <a:r>
              <a:rPr lang="it-IT" i="1" dirty="0" smtClean="0"/>
              <a:t> in long </a:t>
            </a:r>
            <a:r>
              <a:rPr lang="it-IT" i="1" dirty="0" err="1" smtClean="0"/>
              <a:t>term</a:t>
            </a:r>
            <a:r>
              <a:rPr lang="it-IT" i="1" dirty="0" smtClean="0"/>
              <a:t> </a:t>
            </a:r>
            <a:r>
              <a:rPr lang="it-IT" i="1" dirty="0" err="1" smtClean="0"/>
              <a:t>perspective</a:t>
            </a:r>
            <a:r>
              <a:rPr lang="it-IT" i="1" dirty="0" smtClean="0"/>
              <a:t>?) </a:t>
            </a:r>
          </a:p>
          <a:p>
            <a:pPr lvl="1"/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8634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Techno-</a:t>
            </a:r>
            <a:r>
              <a:rPr lang="it-IT" dirty="0" err="1"/>
              <a:t>Economic</a:t>
            </a:r>
            <a:r>
              <a:rPr lang="it-IT" dirty="0"/>
              <a:t> </a:t>
            </a:r>
            <a:r>
              <a:rPr lang="it-IT" dirty="0" err="1"/>
              <a:t>Paradigms</a:t>
            </a:r>
            <a:r>
              <a:rPr lang="it-IT" dirty="0"/>
              <a:t> and </a:t>
            </a:r>
            <a:r>
              <a:rPr lang="it-IT" dirty="0" err="1" smtClean="0"/>
              <a:t>finance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490344"/>
            <a:ext cx="10515600" cy="5113655"/>
          </a:xfrm>
        </p:spPr>
        <p:txBody>
          <a:bodyPr/>
          <a:lstStyle/>
          <a:p>
            <a:pPr marL="0" indent="0">
              <a:buNone/>
            </a:pPr>
            <a:r>
              <a:rPr lang="it-IT" dirty="0" smtClean="0"/>
              <a:t>Clusters of radical </a:t>
            </a:r>
            <a:r>
              <a:rPr lang="it-IT" dirty="0" err="1" smtClean="0"/>
              <a:t>innovation</a:t>
            </a:r>
            <a:r>
              <a:rPr lang="it-IT" dirty="0" smtClean="0"/>
              <a:t>…(</a:t>
            </a:r>
            <a:r>
              <a:rPr lang="it-IT" dirty="0" err="1" smtClean="0"/>
              <a:t>intepretative</a:t>
            </a:r>
            <a:r>
              <a:rPr lang="it-IT" dirty="0" smtClean="0"/>
              <a:t> </a:t>
            </a:r>
            <a:r>
              <a:rPr lang="it-IT" dirty="0" err="1" smtClean="0"/>
              <a:t>frameworks</a:t>
            </a:r>
            <a:r>
              <a:rPr lang="it-IT" dirty="0"/>
              <a:t>)</a:t>
            </a:r>
            <a:endParaRPr lang="it-IT" dirty="0" smtClean="0"/>
          </a:p>
          <a:p>
            <a:r>
              <a:rPr lang="it-IT" i="1" dirty="0" smtClean="0"/>
              <a:t>Business </a:t>
            </a:r>
            <a:r>
              <a:rPr lang="it-IT" i="1" dirty="0" err="1" smtClean="0"/>
              <a:t>cycles</a:t>
            </a:r>
            <a:r>
              <a:rPr lang="it-IT" i="1" dirty="0" smtClean="0"/>
              <a:t> (</a:t>
            </a:r>
            <a:r>
              <a:rPr lang="it-IT" i="1" dirty="0" err="1" smtClean="0"/>
              <a:t>Shumpeter</a:t>
            </a:r>
            <a:r>
              <a:rPr lang="it-IT" i="1" dirty="0" smtClean="0"/>
              <a:t>)</a:t>
            </a:r>
          </a:p>
          <a:p>
            <a:r>
              <a:rPr lang="it-IT" i="1" dirty="0" smtClean="0"/>
              <a:t>National Systems of </a:t>
            </a:r>
            <a:r>
              <a:rPr lang="it-IT" i="1" dirty="0" err="1" smtClean="0"/>
              <a:t>innovation</a:t>
            </a:r>
            <a:endParaRPr lang="it-IT" i="1" dirty="0" smtClean="0"/>
          </a:p>
          <a:p>
            <a:pPr marL="457200" lvl="1" indent="0">
              <a:buNone/>
            </a:pPr>
            <a:endParaRPr lang="it-IT" i="1" dirty="0"/>
          </a:p>
          <a:p>
            <a:pPr marL="0" indent="0">
              <a:buNone/>
            </a:pPr>
            <a:r>
              <a:rPr lang="it-IT" i="1" dirty="0" err="1" smtClean="0"/>
              <a:t>Carlota</a:t>
            </a:r>
            <a:r>
              <a:rPr lang="it-IT" i="1" dirty="0" smtClean="0"/>
              <a:t> </a:t>
            </a:r>
            <a:r>
              <a:rPr lang="it-IT" i="1" dirty="0" err="1" smtClean="0"/>
              <a:t>Perez</a:t>
            </a:r>
            <a:r>
              <a:rPr lang="it-IT" i="1" dirty="0" smtClean="0"/>
              <a:t> (2002) – </a:t>
            </a:r>
            <a:r>
              <a:rPr lang="it-IT" i="1" dirty="0" err="1" smtClean="0"/>
              <a:t>Technological</a:t>
            </a:r>
            <a:r>
              <a:rPr lang="it-IT" i="1" dirty="0" smtClean="0"/>
              <a:t> </a:t>
            </a:r>
            <a:r>
              <a:rPr lang="it-IT" i="1" dirty="0" err="1" smtClean="0"/>
              <a:t>revolution</a:t>
            </a:r>
            <a:r>
              <a:rPr lang="it-IT" i="1" dirty="0" smtClean="0"/>
              <a:t> and </a:t>
            </a:r>
            <a:r>
              <a:rPr lang="it-IT" i="1" dirty="0" err="1" smtClean="0"/>
              <a:t>financial</a:t>
            </a:r>
            <a:r>
              <a:rPr lang="it-IT" i="1" dirty="0" smtClean="0"/>
              <a:t> capital</a:t>
            </a:r>
          </a:p>
          <a:p>
            <a:pPr marL="0" indent="0">
              <a:buNone/>
            </a:pPr>
            <a:r>
              <a:rPr lang="it-IT" i="1" dirty="0" smtClean="0"/>
              <a:t>«</a:t>
            </a:r>
            <a:r>
              <a:rPr lang="it-IT" i="1" dirty="0" err="1" smtClean="0"/>
              <a:t>relationships</a:t>
            </a:r>
            <a:r>
              <a:rPr lang="it-IT" i="1" dirty="0" smtClean="0"/>
              <a:t> </a:t>
            </a:r>
            <a:r>
              <a:rPr lang="it-IT" i="1" dirty="0" err="1" smtClean="0"/>
              <a:t>between</a:t>
            </a:r>
            <a:r>
              <a:rPr lang="it-IT" i="1" dirty="0" smtClean="0"/>
              <a:t> the </a:t>
            </a:r>
            <a:r>
              <a:rPr lang="it-IT" i="1" dirty="0" err="1" smtClean="0"/>
              <a:t>financial</a:t>
            </a:r>
            <a:r>
              <a:rPr lang="it-IT" i="1" dirty="0" smtClean="0"/>
              <a:t> and </a:t>
            </a:r>
            <a:r>
              <a:rPr lang="it-IT" i="1" dirty="0" err="1" smtClean="0"/>
              <a:t>productive</a:t>
            </a:r>
            <a:r>
              <a:rPr lang="it-IT" i="1" dirty="0" smtClean="0"/>
              <a:t> </a:t>
            </a:r>
            <a:r>
              <a:rPr lang="it-IT" i="1" dirty="0" err="1" smtClean="0"/>
              <a:t>sectors</a:t>
            </a:r>
            <a:r>
              <a:rPr lang="it-IT" i="1" dirty="0" smtClean="0"/>
              <a:t> </a:t>
            </a:r>
            <a:r>
              <a:rPr lang="it-IT" i="1" dirty="0" err="1" smtClean="0"/>
              <a:t>alters</a:t>
            </a:r>
            <a:r>
              <a:rPr lang="it-IT" i="1" dirty="0" smtClean="0"/>
              <a:t> </a:t>
            </a:r>
            <a:r>
              <a:rPr lang="it-IT" i="1" dirty="0" err="1" smtClean="0"/>
              <a:t>as</a:t>
            </a:r>
            <a:r>
              <a:rPr lang="it-IT" i="1" dirty="0" smtClean="0"/>
              <a:t> the </a:t>
            </a:r>
            <a:r>
              <a:rPr lang="it-IT" i="1" dirty="0" err="1" smtClean="0"/>
              <a:t>eonomy</a:t>
            </a:r>
            <a:r>
              <a:rPr lang="it-IT" i="1" dirty="0" smtClean="0"/>
              <a:t> </a:t>
            </a:r>
            <a:r>
              <a:rPr lang="it-IT" i="1" dirty="0" err="1" smtClean="0"/>
              <a:t>moves</a:t>
            </a:r>
            <a:r>
              <a:rPr lang="it-IT" i="1" dirty="0" smtClean="0"/>
              <a:t> from </a:t>
            </a:r>
            <a:r>
              <a:rPr lang="it-IT" i="1" dirty="0" err="1" smtClean="0"/>
              <a:t>one</a:t>
            </a:r>
            <a:r>
              <a:rPr lang="it-IT" i="1" dirty="0" smtClean="0"/>
              <a:t> stage of the life </a:t>
            </a:r>
            <a:r>
              <a:rPr lang="it-IT" i="1" dirty="0" err="1" smtClean="0"/>
              <a:t>cycle</a:t>
            </a:r>
            <a:r>
              <a:rPr lang="it-IT" i="1" dirty="0" smtClean="0"/>
              <a:t> to </a:t>
            </a:r>
            <a:r>
              <a:rPr lang="it-IT" i="1" dirty="0" err="1" smtClean="0"/>
              <a:t>another</a:t>
            </a:r>
            <a:r>
              <a:rPr lang="it-IT" i="1" dirty="0" smtClean="0"/>
              <a:t>»</a:t>
            </a:r>
          </a:p>
          <a:p>
            <a:pPr lvl="1"/>
            <a:r>
              <a:rPr lang="it-IT" i="1" dirty="0" err="1" smtClean="0"/>
              <a:t>What</a:t>
            </a:r>
            <a:r>
              <a:rPr lang="it-IT" i="1" dirty="0" smtClean="0"/>
              <a:t> </a:t>
            </a:r>
            <a:r>
              <a:rPr lang="it-IT" i="1" dirty="0" err="1" smtClean="0"/>
              <a:t>is</a:t>
            </a:r>
            <a:r>
              <a:rPr lang="it-IT" i="1" dirty="0" smtClean="0"/>
              <a:t> </a:t>
            </a:r>
            <a:r>
              <a:rPr lang="it-IT" i="1" dirty="0" err="1" smtClean="0"/>
              <a:t>exactly</a:t>
            </a:r>
            <a:r>
              <a:rPr lang="it-IT" i="1" dirty="0" smtClean="0"/>
              <a:t> the </a:t>
            </a:r>
            <a:r>
              <a:rPr lang="it-IT" i="1" dirty="0" err="1" smtClean="0"/>
              <a:t>role</a:t>
            </a:r>
            <a:r>
              <a:rPr lang="it-IT" i="1" dirty="0" smtClean="0"/>
              <a:t> of </a:t>
            </a:r>
            <a:r>
              <a:rPr lang="it-IT" i="1" dirty="0" err="1" smtClean="0"/>
              <a:t>finance</a:t>
            </a:r>
            <a:r>
              <a:rPr lang="it-IT" i="1" dirty="0" smtClean="0"/>
              <a:t> in </a:t>
            </a:r>
            <a:r>
              <a:rPr lang="it-IT" i="1" dirty="0" err="1" smtClean="0"/>
              <a:t>funding</a:t>
            </a:r>
            <a:r>
              <a:rPr lang="it-IT" i="1" dirty="0" smtClean="0"/>
              <a:t> </a:t>
            </a:r>
            <a:r>
              <a:rPr lang="it-IT" i="1" dirty="0" err="1" smtClean="0"/>
              <a:t>tech.revolution</a:t>
            </a:r>
            <a:r>
              <a:rPr lang="it-IT" i="1" dirty="0" smtClean="0"/>
              <a:t>.</a:t>
            </a:r>
          </a:p>
          <a:p>
            <a:pPr marL="457200" lvl="1" indent="0">
              <a:buNone/>
            </a:pPr>
            <a:endParaRPr lang="it-IT" i="1" dirty="0" smtClean="0"/>
          </a:p>
          <a:p>
            <a:pPr marL="0" indent="0">
              <a:buNone/>
            </a:pPr>
            <a:r>
              <a:rPr lang="it-IT" i="1" dirty="0" smtClean="0"/>
              <a:t>Stock </a:t>
            </a:r>
            <a:r>
              <a:rPr lang="it-IT" i="1" dirty="0" err="1" smtClean="0"/>
              <a:t>markets</a:t>
            </a:r>
            <a:r>
              <a:rPr lang="it-IT" i="1" dirty="0" smtClean="0"/>
              <a:t>: </a:t>
            </a:r>
            <a:r>
              <a:rPr lang="it-IT" i="1" dirty="0" err="1" smtClean="0"/>
              <a:t>transition</a:t>
            </a:r>
            <a:r>
              <a:rPr lang="it-IT" i="1" dirty="0" smtClean="0"/>
              <a:t> </a:t>
            </a:r>
            <a:r>
              <a:rPr lang="it-IT" i="1" dirty="0" err="1" smtClean="0"/>
              <a:t>periods</a:t>
            </a:r>
            <a:r>
              <a:rPr lang="it-IT" i="1" dirty="0" smtClean="0"/>
              <a:t> (from </a:t>
            </a:r>
            <a:r>
              <a:rPr lang="it-IT" i="1" dirty="0" err="1" smtClean="0"/>
              <a:t>founding</a:t>
            </a:r>
            <a:r>
              <a:rPr lang="it-IT" i="1" dirty="0" smtClean="0"/>
              <a:t>/ «</a:t>
            </a:r>
            <a:r>
              <a:rPr lang="it-IT" i="1" dirty="0" err="1" smtClean="0"/>
              <a:t>incorporation</a:t>
            </a:r>
            <a:r>
              <a:rPr lang="it-IT" i="1" dirty="0" smtClean="0"/>
              <a:t>» /first </a:t>
            </a:r>
            <a:r>
              <a:rPr lang="it-IT" i="1" dirty="0" err="1" smtClean="0"/>
              <a:t>product</a:t>
            </a:r>
            <a:r>
              <a:rPr lang="it-IT" i="1" dirty="0" smtClean="0"/>
              <a:t> to listing) </a:t>
            </a:r>
            <a:r>
              <a:rPr lang="it-IT" i="1" dirty="0" err="1" smtClean="0"/>
              <a:t>change</a:t>
            </a:r>
            <a:r>
              <a:rPr lang="it-IT" i="1" dirty="0" smtClean="0"/>
              <a:t> </a:t>
            </a:r>
            <a:r>
              <a:rPr lang="it-IT" i="1" dirty="0" err="1" smtClean="0"/>
              <a:t>across</a:t>
            </a:r>
            <a:r>
              <a:rPr lang="it-IT" i="1" dirty="0" smtClean="0"/>
              <a:t> time… 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38155824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</TotalTime>
  <Words>1332</Words>
  <Application>Microsoft Office PowerPoint</Application>
  <PresentationFormat>Widescreen</PresentationFormat>
  <Paragraphs>148</Paragraphs>
  <Slides>21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Tema di Office</vt:lpstr>
      <vt:lpstr>FINANCE and INNOVATION</vt:lpstr>
      <vt:lpstr>Key words</vt:lpstr>
      <vt:lpstr>Shumpeter and the innovation/finance issue </vt:lpstr>
      <vt:lpstr>Shumpeter and finance «microecnomics»</vt:lpstr>
      <vt:lpstr>Innovation, resources and «organizational learning» in firms…</vt:lpstr>
      <vt:lpstr>Presentazione standard di PowerPoint</vt:lpstr>
      <vt:lpstr>Heterogenity…(from innovation to finance)</vt:lpstr>
      <vt:lpstr>In summary…</vt:lpstr>
      <vt:lpstr>Techno-Economic Paradigms and finance</vt:lpstr>
      <vt:lpstr>Financial economics and innovation</vt:lpstr>
      <vt:lpstr>Focus on the «venture capitalist»</vt:lpstr>
      <vt:lpstr>Venture Capital (v.c.) in USA</vt:lpstr>
      <vt:lpstr>Venture capital in USA (2)</vt:lpstr>
      <vt:lpstr>Internal vs external finance</vt:lpstr>
      <vt:lpstr>Firm and financial behaviour</vt:lpstr>
      <vt:lpstr>Economic Growth</vt:lpstr>
      <vt:lpstr>Research agenda on finance and innovation</vt:lpstr>
      <vt:lpstr>Limits of the neoclassical financial economics approach</vt:lpstr>
      <vt:lpstr>Governamental VC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FINANCE and INNOVATION</dc:title>
  <dc:creator>Vittorio Torbianelli</dc:creator>
  <cp:lastModifiedBy>Vittorio Torbianelli</cp:lastModifiedBy>
  <cp:revision>34</cp:revision>
  <dcterms:created xsi:type="dcterms:W3CDTF">2016-03-07T13:20:58Z</dcterms:created>
  <dcterms:modified xsi:type="dcterms:W3CDTF">2016-03-09T15:06:53Z</dcterms:modified>
</cp:coreProperties>
</file>